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5"/>
  </p:notesMasterIdLst>
  <p:handoutMasterIdLst>
    <p:handoutMasterId r:id="rId16"/>
  </p:handoutMasterIdLst>
  <p:sldIdLst>
    <p:sldId id="353" r:id="rId2"/>
    <p:sldId id="425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386" r:id="rId14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669900"/>
    <a:srgbClr val="FF3300"/>
    <a:srgbClr val="7C9DDE"/>
    <a:srgbClr val="0033CC"/>
    <a:srgbClr val="006600"/>
    <a:srgbClr val="003300"/>
    <a:srgbClr val="00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 autoAdjust="0"/>
    <p:restoredTop sz="97691" autoAdjust="0"/>
  </p:normalViewPr>
  <p:slideViewPr>
    <p:cSldViewPr>
      <p:cViewPr>
        <p:scale>
          <a:sx n="70" d="100"/>
          <a:sy n="70" d="100"/>
        </p:scale>
        <p:origin x="-122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875531-5D49-44E8-8874-8166AE170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CFD9141-B8DF-4D85-B36E-B4713498C58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61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9F47D7-ED18-43F2-84AC-CAED97AC3664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CCF-B39C-4FDC-8FA3-A1E21B7C0DCF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3D68-1F99-4A06-817A-FC02A71572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D90F-047A-44BA-A2CE-87D6E7BFA1C6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F9D-A7DD-4FB0-9F2E-CCD733319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CA96-5F9B-4D18-8E13-DC1525E51683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100F-6B2E-480E-9BD0-B1BDBD3460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B037-7A82-457F-9744-5FE4C09E9E2D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56C7-68CB-4771-B288-D31425D92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D08A-CCF7-4E4F-BD55-12E23676E62C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9A2E-96E0-498F-ACCB-C93D4CD2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1C49-5607-4EEC-BD28-DD86855AA665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A314-B29F-40C7-BBE7-2EAE87498D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FED9-CA48-4647-8716-ABA2CF6B902D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B470-CE00-4899-9B15-2905BF4C27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B900-94F0-4522-8114-6B68B8F30C34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6FE0E-343B-4829-8615-D27424E10A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977B-73B6-4F1B-9EA2-97EE1AD07BB5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C3F1-2F99-4CB2-A5BA-4631BCA85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02C-4000-4154-A1F7-E299ADA2BACC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B4F-3108-4988-800B-2CEDF82240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6DB2-21E6-4505-A10A-165AEA086165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75ED-917B-459B-8C58-D9D4D98EB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A566C-F4B4-4E80-83DA-5BD58E111222}" type="datetime1">
              <a:rPr lang="es-ES"/>
              <a:pPr>
                <a:defRPr/>
              </a:pPr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B9C91C-AB20-4B25-8037-AF8DAAB226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dirty="0" smtClean="0">
                <a:latin typeface="Arial" charset="0"/>
              </a:rPr>
              <a:t>Análisis y diseño de algoritmos – Clase </a:t>
            </a:r>
            <a:r>
              <a:rPr lang="es-CO" sz="4000" dirty="0" smtClean="0">
                <a:latin typeface="Arial" charset="0"/>
              </a:rPr>
              <a:t>11</a:t>
            </a:r>
            <a:endParaRPr lang="es-ES" sz="4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2"/>
            <a:ext cx="8135938" cy="316907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CO" sz="2400" dirty="0" smtClean="0">
                <a:latin typeface="Arial" charset="0"/>
                <a:cs typeface="Arial" charset="0"/>
              </a:rPr>
              <a:t>Multiplicación en cadena de matrices (</a:t>
            </a:r>
            <a:r>
              <a:rPr lang="es-CO" sz="2400" dirty="0" err="1" smtClean="0">
                <a:latin typeface="Arial" charset="0"/>
                <a:cs typeface="Arial" charset="0"/>
              </a:rPr>
              <a:t>parentización</a:t>
            </a:r>
            <a:r>
              <a:rPr lang="es-CO" sz="2400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5289" y="980728"/>
            <a:ext cx="835342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dirty="0" smtClean="0"/>
              <a:t>El algoritmo anterior obtiene la cantidad óptima de operaciones, no el esquema de </a:t>
            </a:r>
            <a:r>
              <a:rPr lang="es-MX" sz="2000" dirty="0" err="1" smtClean="0"/>
              <a:t>parentización</a:t>
            </a:r>
            <a:r>
              <a:rPr lang="es-MX" sz="2000" dirty="0" smtClean="0"/>
              <a:t> como tal. Incluso, no provee información suficiente para realizar </a:t>
            </a:r>
            <a:r>
              <a:rPr lang="es-MX" sz="2000" dirty="0" err="1" smtClean="0"/>
              <a:t>backtraking</a:t>
            </a:r>
            <a:r>
              <a:rPr lang="es-MX" sz="2000" dirty="0" smtClean="0"/>
              <a:t>. Para lograr hacerlo tenemos que guardar una información adicional.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289" y="2324510"/>
            <a:ext cx="8569199" cy="45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s-MX" dirty="0" err="1" smtClean="0"/>
              <a:t>Function</a:t>
            </a:r>
            <a:r>
              <a:rPr lang="es-MX" dirty="0" smtClean="0"/>
              <a:t> MCP(p){</a:t>
            </a:r>
          </a:p>
          <a:p>
            <a:pPr lvl="1" algn="just">
              <a:spcAft>
                <a:spcPts val="0"/>
              </a:spcAft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/>
              <a:t>i=1:n </a:t>
            </a:r>
          </a:p>
          <a:p>
            <a:pPr lvl="1" algn="just">
              <a:spcAft>
                <a:spcPts val="0"/>
              </a:spcAft>
            </a:pPr>
            <a:r>
              <a:rPr lang="es-MX" dirty="0"/>
              <a:t>   M[i, i] = 0</a:t>
            </a:r>
          </a:p>
          <a:p>
            <a:pPr lvl="1" algn="just">
              <a:spcAft>
                <a:spcPts val="0"/>
              </a:spcAft>
            </a:pP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smtClean="0"/>
              <a:t>t </a:t>
            </a:r>
            <a:r>
              <a:rPr lang="es-MX" dirty="0"/>
              <a:t>= (j-i+1) = 2: n{</a:t>
            </a:r>
          </a:p>
          <a:p>
            <a:pPr lvl="1" algn="just">
              <a:spcAft>
                <a:spcPts val="0"/>
              </a:spcAft>
            </a:pPr>
            <a:r>
              <a:rPr lang="es-MX" dirty="0"/>
              <a:t>   </a:t>
            </a:r>
            <a:r>
              <a:rPr lang="es-MX" dirty="0" err="1"/>
              <a:t>For</a:t>
            </a:r>
            <a:r>
              <a:rPr lang="es-MX" dirty="0"/>
              <a:t> i = 1: </a:t>
            </a:r>
            <a:r>
              <a:rPr lang="es-MX" dirty="0" smtClean="0"/>
              <a:t>n-t+1{</a:t>
            </a:r>
          </a:p>
          <a:p>
            <a:pPr lvl="1" algn="just">
              <a:spcAft>
                <a:spcPts val="0"/>
              </a:spcAft>
            </a:pPr>
            <a:r>
              <a:rPr lang="es-MX" dirty="0"/>
              <a:t> </a:t>
            </a:r>
            <a:r>
              <a:rPr lang="es-MX" dirty="0" smtClean="0"/>
              <a:t>     j = i+t-1</a:t>
            </a:r>
          </a:p>
          <a:p>
            <a:pPr lvl="1" algn="just">
              <a:spcAft>
                <a:spcPts val="0"/>
              </a:spcAft>
            </a:pPr>
            <a:r>
              <a:rPr lang="es-MX" dirty="0"/>
              <a:t> </a:t>
            </a:r>
            <a:r>
              <a:rPr lang="es-MX" dirty="0" smtClean="0"/>
              <a:t>     M[</a:t>
            </a:r>
            <a:r>
              <a:rPr lang="es-MX" dirty="0" err="1" smtClean="0"/>
              <a:t>i,j</a:t>
            </a:r>
            <a:r>
              <a:rPr lang="es-MX" dirty="0" smtClean="0"/>
              <a:t>] = INF</a:t>
            </a:r>
          </a:p>
          <a:p>
            <a:pPr lvl="1" algn="just">
              <a:spcAft>
                <a:spcPts val="0"/>
              </a:spcAft>
            </a:pPr>
            <a:r>
              <a:rPr lang="es-MX" dirty="0"/>
              <a:t> </a:t>
            </a:r>
            <a:r>
              <a:rPr lang="es-MX" dirty="0" smtClean="0"/>
              <a:t>     </a:t>
            </a:r>
            <a:r>
              <a:rPr lang="es-MX" dirty="0" err="1" smtClean="0"/>
              <a:t>For</a:t>
            </a:r>
            <a:r>
              <a:rPr lang="es-MX" dirty="0" smtClean="0"/>
              <a:t> k = i : j-1{</a:t>
            </a:r>
          </a:p>
          <a:p>
            <a:pPr lvl="1" algn="just">
              <a:spcAft>
                <a:spcPts val="0"/>
              </a:spcAft>
            </a:pPr>
            <a:r>
              <a:rPr lang="es-MX" dirty="0"/>
              <a:t> </a:t>
            </a:r>
            <a:r>
              <a:rPr lang="es-MX" dirty="0" smtClean="0"/>
              <a:t>          q = M[</a:t>
            </a:r>
            <a:r>
              <a:rPr lang="es-MX" dirty="0" err="1" smtClean="0"/>
              <a:t>i,k</a:t>
            </a:r>
            <a:r>
              <a:rPr lang="es-MX" dirty="0" smtClean="0"/>
              <a:t>] + M[k+1,j] + p[i-1]*p[k]*p[j]</a:t>
            </a:r>
          </a:p>
          <a:p>
            <a:pPr lvl="1" algn="just">
              <a:spcAft>
                <a:spcPts val="0"/>
              </a:spcAft>
            </a:pPr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dirty="0" err="1" smtClean="0"/>
              <a:t>if</a:t>
            </a:r>
            <a:r>
              <a:rPr lang="es-MX" dirty="0" smtClean="0"/>
              <a:t> q &lt; M[</a:t>
            </a:r>
            <a:r>
              <a:rPr lang="es-MX" dirty="0" err="1" smtClean="0"/>
              <a:t>i,j</a:t>
            </a:r>
            <a:r>
              <a:rPr lang="es-MX" dirty="0" smtClean="0"/>
              <a:t>]</a:t>
            </a:r>
          </a:p>
          <a:p>
            <a:pPr lvl="1" algn="just">
              <a:spcAft>
                <a:spcPts val="0"/>
              </a:spcAft>
            </a:pPr>
            <a:r>
              <a:rPr lang="es-MX" dirty="0"/>
              <a:t> </a:t>
            </a:r>
            <a:r>
              <a:rPr lang="es-MX" dirty="0" smtClean="0"/>
              <a:t>               M[</a:t>
            </a:r>
            <a:r>
              <a:rPr lang="es-MX" dirty="0" err="1" smtClean="0"/>
              <a:t>i,j</a:t>
            </a:r>
            <a:r>
              <a:rPr lang="es-MX" dirty="0" smtClean="0"/>
              <a:t>] = q</a:t>
            </a:r>
          </a:p>
          <a:p>
            <a:pPr lvl="1" algn="just">
              <a:spcAft>
                <a:spcPts val="0"/>
              </a:spcAft>
            </a:pPr>
            <a:r>
              <a:rPr lang="es-MX" dirty="0"/>
              <a:t> </a:t>
            </a:r>
            <a:r>
              <a:rPr lang="es-MX" dirty="0" smtClean="0"/>
              <a:t>               </a:t>
            </a:r>
            <a:r>
              <a:rPr lang="es-MX" b="1" dirty="0" smtClean="0">
                <a:solidFill>
                  <a:srgbClr val="FF0000"/>
                </a:solidFill>
              </a:rPr>
              <a:t>S[</a:t>
            </a:r>
            <a:r>
              <a:rPr lang="es-MX" b="1" dirty="0" err="1" smtClean="0">
                <a:solidFill>
                  <a:srgbClr val="FF0000"/>
                </a:solidFill>
              </a:rPr>
              <a:t>i,j</a:t>
            </a:r>
            <a:r>
              <a:rPr lang="es-MX" b="1" dirty="0" smtClean="0">
                <a:solidFill>
                  <a:srgbClr val="FF0000"/>
                </a:solidFill>
              </a:rPr>
              <a:t>] = k</a:t>
            </a:r>
          </a:p>
          <a:p>
            <a:pPr lvl="1" algn="just">
              <a:spcAft>
                <a:spcPts val="0"/>
              </a:spcAft>
            </a:pPr>
            <a:r>
              <a:rPr lang="es-MX" dirty="0"/>
              <a:t> </a:t>
            </a:r>
            <a:r>
              <a:rPr lang="es-MX" dirty="0" smtClean="0"/>
              <a:t>     }</a:t>
            </a:r>
            <a:endParaRPr lang="es-MX" dirty="0"/>
          </a:p>
          <a:p>
            <a:pPr lvl="1" algn="just">
              <a:spcAft>
                <a:spcPts val="0"/>
              </a:spcAft>
            </a:pPr>
            <a:r>
              <a:rPr lang="es-MX" dirty="0" smtClean="0"/>
              <a:t>   }</a:t>
            </a:r>
            <a:endParaRPr lang="es-MX" dirty="0"/>
          </a:p>
          <a:p>
            <a:pPr lvl="1" algn="just">
              <a:spcAft>
                <a:spcPts val="0"/>
              </a:spcAft>
            </a:pPr>
            <a:r>
              <a:rPr lang="es-MX" dirty="0" smtClean="0"/>
              <a:t>} </a:t>
            </a:r>
            <a:r>
              <a:rPr lang="es-MX" b="1" dirty="0" err="1" smtClean="0">
                <a:solidFill>
                  <a:srgbClr val="FF0000"/>
                </a:solidFill>
              </a:rPr>
              <a:t>return</a:t>
            </a:r>
            <a:r>
              <a:rPr lang="es-MX" b="1" dirty="0" smtClean="0">
                <a:solidFill>
                  <a:srgbClr val="FF0000"/>
                </a:solidFill>
              </a:rPr>
              <a:t> S</a:t>
            </a:r>
          </a:p>
          <a:p>
            <a:pPr algn="just">
              <a:spcAft>
                <a:spcPts val="0"/>
              </a:spcAft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7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5289" y="1124744"/>
            <a:ext cx="83534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De esta manera sabemos que la última multiplicación óptima se lleva a cabo entre los subproductos (A</a:t>
            </a:r>
            <a:r>
              <a:rPr lang="es-MX" dirty="0" smtClean="0"/>
              <a:t>1</a:t>
            </a:r>
            <a:r>
              <a:rPr lang="es-MX" sz="2200" dirty="0" smtClean="0"/>
              <a:t>, …, A</a:t>
            </a:r>
            <a:r>
              <a:rPr lang="es-MX" dirty="0" smtClean="0"/>
              <a:t>S[1,n]</a:t>
            </a:r>
            <a:r>
              <a:rPr lang="es-MX" sz="2200" dirty="0" smtClean="0"/>
              <a:t>)</a:t>
            </a:r>
            <a:r>
              <a:rPr lang="es-MX" sz="2000" dirty="0" smtClean="0"/>
              <a:t> y </a:t>
            </a:r>
            <a:r>
              <a:rPr lang="es-MX" sz="2200" dirty="0" smtClean="0">
                <a:solidFill>
                  <a:prstClr val="black"/>
                </a:solidFill>
              </a:rPr>
              <a:t>(A</a:t>
            </a:r>
            <a:r>
              <a:rPr lang="es-MX" dirty="0" smtClean="0">
                <a:solidFill>
                  <a:prstClr val="black"/>
                </a:solidFill>
              </a:rPr>
              <a:t>S[1,n]+1</a:t>
            </a:r>
            <a:r>
              <a:rPr lang="es-MX" sz="2200" dirty="0">
                <a:solidFill>
                  <a:prstClr val="black"/>
                </a:solidFill>
              </a:rPr>
              <a:t> </a:t>
            </a:r>
            <a:r>
              <a:rPr lang="es-MX" sz="2200" dirty="0" smtClean="0">
                <a:solidFill>
                  <a:prstClr val="black"/>
                </a:solidFill>
              </a:rPr>
              <a:t>, …, </a:t>
            </a:r>
            <a:r>
              <a:rPr lang="es-MX" sz="2200" dirty="0" err="1" smtClean="0">
                <a:solidFill>
                  <a:prstClr val="black"/>
                </a:solidFill>
              </a:rPr>
              <a:t>A</a:t>
            </a:r>
            <a:r>
              <a:rPr lang="es-MX" dirty="0" err="1" smtClean="0">
                <a:solidFill>
                  <a:prstClr val="black"/>
                </a:solidFill>
              </a:rPr>
              <a:t>n</a:t>
            </a:r>
            <a:r>
              <a:rPr lang="es-MX" sz="2200" dirty="0" smtClean="0">
                <a:solidFill>
                  <a:prstClr val="black"/>
                </a:solidFill>
              </a:rPr>
              <a:t>)</a:t>
            </a:r>
            <a:r>
              <a:rPr lang="es-MX" sz="2000" dirty="0" smtClean="0"/>
              <a:t>. Luego podemos determinar las subproductos previos recursivamente:</a:t>
            </a:r>
            <a:endParaRPr lang="es-MX" sz="2200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289" y="2756558"/>
            <a:ext cx="8569199" cy="391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s-MX" sz="2000" dirty="0" err="1" smtClean="0"/>
              <a:t>Function</a:t>
            </a:r>
            <a:r>
              <a:rPr lang="es-MX" sz="2000" dirty="0" smtClean="0"/>
              <a:t> </a:t>
            </a:r>
            <a:r>
              <a:rPr lang="es-MX" sz="2000" dirty="0" err="1" smtClean="0"/>
              <a:t>printMCP</a:t>
            </a:r>
            <a:r>
              <a:rPr lang="es-MX" sz="2000" dirty="0" smtClean="0"/>
              <a:t>(S, i, j){</a:t>
            </a:r>
          </a:p>
          <a:p>
            <a:pPr algn="just">
              <a:spcAft>
                <a:spcPts val="0"/>
              </a:spcAft>
            </a:pPr>
            <a:r>
              <a:rPr lang="es-MX" sz="2000" dirty="0" smtClean="0"/>
              <a:t>   </a:t>
            </a:r>
            <a:r>
              <a:rPr lang="es-MX" sz="2000" dirty="0" err="1" smtClean="0"/>
              <a:t>if</a:t>
            </a:r>
            <a:r>
              <a:rPr lang="es-MX" sz="2000" dirty="0" smtClean="0"/>
              <a:t> i == j</a:t>
            </a:r>
          </a:p>
          <a:p>
            <a:pPr algn="just">
              <a:spcAft>
                <a:spcPts val="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   </a:t>
            </a:r>
            <a:r>
              <a:rPr lang="es-MX" sz="2000" dirty="0" err="1" smtClean="0"/>
              <a:t>print</a:t>
            </a:r>
            <a:r>
              <a:rPr lang="es-MX" sz="2000" dirty="0" smtClean="0"/>
              <a:t> “A” i</a:t>
            </a:r>
          </a:p>
          <a:p>
            <a:pPr algn="just">
              <a:spcAft>
                <a:spcPts val="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else</a:t>
            </a:r>
            <a:endParaRPr lang="es-MX" sz="2000" dirty="0" smtClean="0"/>
          </a:p>
          <a:p>
            <a:pPr algn="just">
              <a:spcAft>
                <a:spcPts val="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   </a:t>
            </a:r>
            <a:r>
              <a:rPr lang="es-MX" sz="2000" dirty="0" err="1" smtClean="0"/>
              <a:t>print</a:t>
            </a:r>
            <a:r>
              <a:rPr lang="es-MX" sz="2000" dirty="0" smtClean="0"/>
              <a:t> “(”</a:t>
            </a:r>
          </a:p>
          <a:p>
            <a:pPr algn="just">
              <a:spcAft>
                <a:spcPts val="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   </a:t>
            </a:r>
            <a:r>
              <a:rPr lang="es-MX" sz="2000" dirty="0" err="1" smtClean="0"/>
              <a:t>print</a:t>
            </a:r>
            <a:r>
              <a:rPr lang="es-MX" sz="2000" dirty="0" smtClean="0"/>
              <a:t> </a:t>
            </a:r>
            <a:r>
              <a:rPr lang="es-MX" sz="2000" dirty="0" err="1" smtClean="0"/>
              <a:t>printMCP</a:t>
            </a:r>
            <a:r>
              <a:rPr lang="es-MX" sz="2000" dirty="0" smtClean="0"/>
              <a:t>(S, i, S[</a:t>
            </a:r>
            <a:r>
              <a:rPr lang="es-MX" sz="2000" dirty="0" err="1" smtClean="0"/>
              <a:t>i,j</a:t>
            </a:r>
            <a:r>
              <a:rPr lang="es-MX" sz="2000" dirty="0" smtClean="0"/>
              <a:t>])</a:t>
            </a:r>
          </a:p>
          <a:p>
            <a:pPr algn="just">
              <a:spcAft>
                <a:spcPts val="0"/>
              </a:spcAft>
            </a:pPr>
            <a:r>
              <a:rPr lang="es-MX" sz="2000" dirty="0" smtClean="0"/>
              <a:t>      </a:t>
            </a:r>
            <a:r>
              <a:rPr lang="es-MX" sz="2000" dirty="0" err="1"/>
              <a:t>print</a:t>
            </a:r>
            <a:r>
              <a:rPr lang="es-MX" sz="2000" dirty="0"/>
              <a:t> </a:t>
            </a:r>
            <a:r>
              <a:rPr lang="es-MX" sz="2000" dirty="0" err="1"/>
              <a:t>printMCP</a:t>
            </a:r>
            <a:r>
              <a:rPr lang="es-MX" sz="2000" dirty="0"/>
              <a:t>(S</a:t>
            </a:r>
            <a:r>
              <a:rPr lang="es-MX" sz="2000" dirty="0" smtClean="0"/>
              <a:t>,</a:t>
            </a:r>
            <a:r>
              <a:rPr lang="es-MX" sz="2000" dirty="0"/>
              <a:t> S[</a:t>
            </a:r>
            <a:r>
              <a:rPr lang="es-MX" sz="2000" dirty="0" err="1"/>
              <a:t>i,j</a:t>
            </a:r>
            <a:r>
              <a:rPr lang="es-MX" sz="2000" dirty="0" smtClean="0"/>
              <a:t>]+1, j)</a:t>
            </a:r>
          </a:p>
          <a:p>
            <a:pPr algn="just">
              <a:spcAft>
                <a:spcPts val="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   </a:t>
            </a:r>
            <a:r>
              <a:rPr lang="es-MX" sz="2000" dirty="0" err="1" smtClean="0"/>
              <a:t>print</a:t>
            </a:r>
            <a:r>
              <a:rPr lang="es-MX" sz="2000" dirty="0" smtClean="0"/>
              <a:t> “)”</a:t>
            </a:r>
          </a:p>
          <a:p>
            <a:pPr algn="just">
              <a:spcAft>
                <a:spcPts val="0"/>
              </a:spcAft>
            </a:pPr>
            <a:r>
              <a:rPr lang="es-MX" sz="2000" dirty="0" smtClean="0"/>
              <a:t>}</a:t>
            </a:r>
          </a:p>
          <a:p>
            <a:pPr algn="just">
              <a:spcAft>
                <a:spcPts val="0"/>
              </a:spcAft>
            </a:pPr>
            <a:endParaRPr lang="es-MX" sz="2000" dirty="0"/>
          </a:p>
          <a:p>
            <a:pPr algn="just">
              <a:spcAft>
                <a:spcPts val="0"/>
              </a:spcAft>
            </a:pPr>
            <a:r>
              <a:rPr lang="es-MX" sz="2000" dirty="0" smtClean="0"/>
              <a:t>El llamado inicial sería </a:t>
            </a:r>
            <a:r>
              <a:rPr lang="es-MX" sz="2000" i="1" dirty="0" err="1" smtClean="0"/>
              <a:t>printMCP</a:t>
            </a:r>
            <a:r>
              <a:rPr lang="es-MX" sz="2000" i="1" dirty="0" smtClean="0"/>
              <a:t>(S, 1, n)</a:t>
            </a:r>
            <a:endParaRPr lang="es-MX" sz="2000" i="1" dirty="0"/>
          </a:p>
        </p:txBody>
      </p:sp>
    </p:spTree>
    <p:extLst>
      <p:ext uri="{BB962C8B-B14F-4D97-AF65-F5344CB8AC3E}">
        <p14:creationId xmlns:p14="http://schemas.microsoft.com/office/powerpoint/2010/main" val="37987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5289" y="1052736"/>
            <a:ext cx="835342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dirty="0" smtClean="0"/>
              <a:t>Volviendo al ejemplo anterior, si hubiésemos calculado la matriz </a:t>
            </a:r>
            <a:r>
              <a:rPr lang="es-MX" sz="2000" i="1" dirty="0" smtClean="0"/>
              <a:t>S</a:t>
            </a:r>
            <a:r>
              <a:rPr lang="es-MX" sz="2000" dirty="0" smtClean="0"/>
              <a:t> obtendríamos: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22296"/>
              </p:ext>
            </p:extLst>
          </p:nvPr>
        </p:nvGraphicFramePr>
        <p:xfrm>
          <a:off x="855524" y="2485008"/>
          <a:ext cx="2424100" cy="195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25"/>
                <a:gridCol w="606025"/>
                <a:gridCol w="606025"/>
                <a:gridCol w="606025"/>
              </a:tblGrid>
              <a:tr h="488026"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899592" y="2020778"/>
            <a:ext cx="237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 1      2        3      4</a:t>
            </a:r>
            <a:endParaRPr lang="es-CO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27296" y="255736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1</a:t>
            </a:r>
            <a:endParaRPr lang="es-CO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23528" y="302135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2</a:t>
            </a:r>
            <a:endParaRPr lang="es-CO" sz="2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23528" y="352541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3</a:t>
            </a:r>
            <a:endParaRPr lang="es-CO" sz="2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296" y="399229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4</a:t>
            </a:r>
            <a:endParaRPr lang="es-CO" sz="20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40944" y="203906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S</a:t>
            </a:r>
            <a:endParaRPr lang="es-CO" sz="2000" b="1" dirty="0"/>
          </a:p>
        </p:txBody>
      </p:sp>
      <p:sp>
        <p:nvSpPr>
          <p:cNvPr id="2" name="1 Rectángulo"/>
          <p:cNvSpPr/>
          <p:nvPr/>
        </p:nvSpPr>
        <p:spPr>
          <a:xfrm>
            <a:off x="4211960" y="4139788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err="1" smtClean="0"/>
              <a:t>printMCP</a:t>
            </a:r>
            <a:r>
              <a:rPr lang="es-MX" dirty="0" smtClean="0"/>
              <a:t>(S, 1, 4) </a:t>
            </a:r>
            <a:endParaRPr lang="es-CO" dirty="0"/>
          </a:p>
        </p:txBody>
      </p:sp>
      <p:sp>
        <p:nvSpPr>
          <p:cNvPr id="27" name="26 Rectángulo"/>
          <p:cNvSpPr/>
          <p:nvPr/>
        </p:nvSpPr>
        <p:spPr>
          <a:xfrm>
            <a:off x="2195736" y="4869160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“(” </a:t>
            </a:r>
            <a:r>
              <a:rPr lang="es-MX" dirty="0" smtClean="0"/>
              <a:t> </a:t>
            </a:r>
            <a:r>
              <a:rPr lang="es-MX" dirty="0" err="1" smtClean="0"/>
              <a:t>printMCP</a:t>
            </a:r>
            <a:r>
              <a:rPr lang="es-MX" dirty="0" smtClean="0"/>
              <a:t>(S, 1, 3)</a:t>
            </a:r>
            <a:endParaRPr lang="es-CO" dirty="0"/>
          </a:p>
        </p:txBody>
      </p:sp>
      <p:sp>
        <p:nvSpPr>
          <p:cNvPr id="28" name="27 Rectángulo"/>
          <p:cNvSpPr/>
          <p:nvPr/>
        </p:nvSpPr>
        <p:spPr>
          <a:xfrm>
            <a:off x="5868144" y="4859868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err="1" smtClean="0"/>
              <a:t>printMCP</a:t>
            </a:r>
            <a:r>
              <a:rPr lang="es-MX" dirty="0" smtClean="0"/>
              <a:t>(S, 4, 4) = “A4”  “)” </a:t>
            </a:r>
            <a:endParaRPr lang="es-CO" dirty="0"/>
          </a:p>
        </p:txBody>
      </p:sp>
      <p:sp>
        <p:nvSpPr>
          <p:cNvPr id="29" name="28 Rectángulo"/>
          <p:cNvSpPr/>
          <p:nvPr/>
        </p:nvSpPr>
        <p:spPr>
          <a:xfrm>
            <a:off x="1331640" y="565195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“(” </a:t>
            </a:r>
            <a:r>
              <a:rPr lang="es-MX" dirty="0" smtClean="0"/>
              <a:t> </a:t>
            </a:r>
            <a:r>
              <a:rPr lang="es-MX" dirty="0" err="1" smtClean="0"/>
              <a:t>printMCP</a:t>
            </a:r>
            <a:r>
              <a:rPr lang="es-MX" dirty="0" smtClean="0"/>
              <a:t>(S, 1, 1) = “A1”</a:t>
            </a:r>
            <a:endParaRPr lang="es-CO" dirty="0"/>
          </a:p>
        </p:txBody>
      </p:sp>
      <p:sp>
        <p:nvSpPr>
          <p:cNvPr id="30" name="29 Rectángulo"/>
          <p:cNvSpPr/>
          <p:nvPr/>
        </p:nvSpPr>
        <p:spPr>
          <a:xfrm>
            <a:off x="4355976" y="5651956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err="1" smtClean="0"/>
              <a:t>printMCP</a:t>
            </a:r>
            <a:r>
              <a:rPr lang="es-MX" dirty="0" smtClean="0"/>
              <a:t>(S, 2, 3)  “)” </a:t>
            </a:r>
            <a:endParaRPr lang="es-CO" dirty="0"/>
          </a:p>
        </p:txBody>
      </p:sp>
      <p:sp>
        <p:nvSpPr>
          <p:cNvPr id="32" name="31 Rectángulo"/>
          <p:cNvSpPr/>
          <p:nvPr/>
        </p:nvSpPr>
        <p:spPr>
          <a:xfrm>
            <a:off x="2843808" y="6444044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 “(”  </a:t>
            </a:r>
            <a:r>
              <a:rPr lang="es-MX" dirty="0" err="1" smtClean="0"/>
              <a:t>printMCP</a:t>
            </a:r>
            <a:r>
              <a:rPr lang="es-MX" dirty="0" smtClean="0"/>
              <a:t>(S, 2, 2) = “A2” </a:t>
            </a:r>
            <a:endParaRPr lang="es-CO" dirty="0"/>
          </a:p>
        </p:txBody>
      </p:sp>
      <p:sp>
        <p:nvSpPr>
          <p:cNvPr id="33" name="32 Rectángulo"/>
          <p:cNvSpPr/>
          <p:nvPr/>
        </p:nvSpPr>
        <p:spPr>
          <a:xfrm>
            <a:off x="6065328" y="6434752"/>
            <a:ext cx="304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err="1" smtClean="0"/>
              <a:t>printMCP</a:t>
            </a:r>
            <a:r>
              <a:rPr lang="es-MX" dirty="0" smtClean="0"/>
              <a:t>(S, 3, 3) = “A3”  “)” </a:t>
            </a:r>
            <a:endParaRPr lang="es-CO" dirty="0"/>
          </a:p>
        </p:txBody>
      </p:sp>
      <p:cxnSp>
        <p:nvCxnSpPr>
          <p:cNvPr id="34" name="33 Conector recto"/>
          <p:cNvCxnSpPr>
            <a:stCxn id="2" idx="2"/>
            <a:endCxn id="27" idx="0"/>
          </p:cNvCxnSpPr>
          <p:nvPr/>
        </p:nvCxnSpPr>
        <p:spPr>
          <a:xfrm flipH="1">
            <a:off x="3563888" y="4509120"/>
            <a:ext cx="201622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2" idx="2"/>
            <a:endCxn id="28" idx="0"/>
          </p:cNvCxnSpPr>
          <p:nvPr/>
        </p:nvCxnSpPr>
        <p:spPr>
          <a:xfrm>
            <a:off x="5580112" y="4509120"/>
            <a:ext cx="1908212" cy="350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27" idx="2"/>
            <a:endCxn id="29" idx="0"/>
          </p:cNvCxnSpPr>
          <p:nvPr/>
        </p:nvCxnSpPr>
        <p:spPr>
          <a:xfrm flipH="1">
            <a:off x="2879812" y="5238492"/>
            <a:ext cx="684076" cy="413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27" idx="2"/>
            <a:endCxn id="30" idx="0"/>
          </p:cNvCxnSpPr>
          <p:nvPr/>
        </p:nvCxnSpPr>
        <p:spPr>
          <a:xfrm>
            <a:off x="3563888" y="5238492"/>
            <a:ext cx="2160240" cy="413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30" idx="2"/>
            <a:endCxn id="32" idx="0"/>
          </p:cNvCxnSpPr>
          <p:nvPr/>
        </p:nvCxnSpPr>
        <p:spPr>
          <a:xfrm flipH="1">
            <a:off x="4391980" y="6021288"/>
            <a:ext cx="1332148" cy="422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30" idx="2"/>
            <a:endCxn id="33" idx="0"/>
          </p:cNvCxnSpPr>
          <p:nvPr/>
        </p:nvCxnSpPr>
        <p:spPr>
          <a:xfrm>
            <a:off x="5724128" y="6021288"/>
            <a:ext cx="1862788" cy="413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Llamada rectangular"/>
          <p:cNvSpPr/>
          <p:nvPr/>
        </p:nvSpPr>
        <p:spPr>
          <a:xfrm>
            <a:off x="5220072" y="3228945"/>
            <a:ext cx="3096344" cy="70411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((A1 (A2 A3)) A4 )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3" name="5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99322"/>
              </p:ext>
            </p:extLst>
          </p:nvPr>
        </p:nvGraphicFramePr>
        <p:xfrm>
          <a:off x="3707904" y="1948892"/>
          <a:ext cx="5184576" cy="97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329"/>
                <a:gridCol w="826527"/>
                <a:gridCol w="826527"/>
                <a:gridCol w="901666"/>
                <a:gridCol w="826527"/>
              </a:tblGrid>
              <a:tr h="488026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Matriz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dimensión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30x35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35x15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15x5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5x10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8" grpId="0"/>
      <p:bldP spid="29" grpId="0"/>
      <p:bldP spid="30" grpId="0"/>
      <p:bldP spid="32" grpId="0"/>
      <p:bldP spid="33" grpId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/>
              <a:t>Tareas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/>
              <a:t>Leer </a:t>
            </a:r>
            <a:r>
              <a:rPr lang="es-MX" sz="2200" dirty="0" smtClean="0"/>
              <a:t>el capítulo 15.2 de </a:t>
            </a:r>
            <a:r>
              <a:rPr lang="es-MX" sz="2200" i="1" dirty="0" err="1"/>
              <a:t>Introduction</a:t>
            </a:r>
            <a:r>
              <a:rPr lang="es-MX" sz="2200" i="1" dirty="0"/>
              <a:t> </a:t>
            </a:r>
            <a:r>
              <a:rPr lang="es-MX" sz="2200" i="1" dirty="0" err="1"/>
              <a:t>to</a:t>
            </a:r>
            <a:r>
              <a:rPr lang="es-MX" sz="2200" i="1" dirty="0"/>
              <a:t> </a:t>
            </a:r>
            <a:r>
              <a:rPr lang="es-MX" sz="2200" i="1" dirty="0" err="1"/>
              <a:t>algorithms</a:t>
            </a:r>
            <a:endParaRPr lang="es-MX" sz="2200" dirty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Programar </a:t>
            </a:r>
            <a:r>
              <a:rPr lang="es-MX" sz="2200" dirty="0"/>
              <a:t>el algoritmo </a:t>
            </a:r>
            <a:r>
              <a:rPr lang="es-MX" sz="2200" dirty="0" smtClean="0"/>
              <a:t>de la multiplicación en cadena de matrices</a:t>
            </a:r>
            <a:endParaRPr lang="es-MX" sz="2200" dirty="0"/>
          </a:p>
          <a:p>
            <a:pPr algn="just">
              <a:defRPr/>
            </a:pPr>
            <a:endParaRPr lang="es-MX" sz="2200" dirty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Multiplicación en cadena de matrices</a:t>
            </a:r>
            <a:endParaRPr lang="es-ES" sz="36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289" y="994376"/>
            <a:ext cx="835342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Entrada:</a:t>
            </a:r>
            <a:r>
              <a:rPr lang="es-MX" sz="2200" dirty="0"/>
              <a:t> </a:t>
            </a:r>
            <a:r>
              <a:rPr lang="es-MX" sz="2200" dirty="0" smtClean="0"/>
              <a:t>Dado un conjunto de matrices </a:t>
            </a:r>
            <a:r>
              <a:rPr lang="es-MX" sz="2200" i="1" dirty="0" smtClean="0"/>
              <a:t>A</a:t>
            </a:r>
            <a:r>
              <a:rPr lang="es-MX" i="1" dirty="0" smtClean="0"/>
              <a:t>1</a:t>
            </a:r>
            <a:r>
              <a:rPr lang="es-MX" sz="2200" i="1" dirty="0"/>
              <a:t>, </a:t>
            </a:r>
            <a:r>
              <a:rPr lang="es-MX" sz="2200" i="1" dirty="0" smtClean="0"/>
              <a:t>A</a:t>
            </a:r>
            <a:r>
              <a:rPr lang="es-MX" i="1" dirty="0" smtClean="0"/>
              <a:t>2</a:t>
            </a:r>
            <a:r>
              <a:rPr lang="es-MX" sz="2200" i="1" dirty="0"/>
              <a:t>, …, </a:t>
            </a:r>
            <a:r>
              <a:rPr lang="es-MX" sz="2200" i="1" dirty="0" err="1" smtClean="0"/>
              <a:t>A</a:t>
            </a:r>
            <a:r>
              <a:rPr lang="es-MX" i="1" dirty="0" err="1" smtClean="0"/>
              <a:t>n</a:t>
            </a:r>
            <a:r>
              <a:rPr lang="es-MX" sz="2200" dirty="0" smtClean="0"/>
              <a:t> las cuales son compatibles para realizar el producto (el número de columnas de </a:t>
            </a:r>
            <a:r>
              <a:rPr lang="es-MX" sz="2200" i="1" dirty="0" err="1" smtClean="0"/>
              <a:t>A</a:t>
            </a:r>
            <a:r>
              <a:rPr lang="es-MX" i="1" dirty="0" err="1" smtClean="0"/>
              <a:t>i</a:t>
            </a:r>
            <a:r>
              <a:rPr lang="es-MX" sz="2200" dirty="0" smtClean="0"/>
              <a:t> es igual al número de filas de </a:t>
            </a:r>
            <a:r>
              <a:rPr lang="es-MX" sz="2200" i="1" dirty="0" smtClean="0"/>
              <a:t>A</a:t>
            </a:r>
            <a:r>
              <a:rPr lang="es-MX" i="1" dirty="0" smtClean="0"/>
              <a:t>i+1</a:t>
            </a:r>
            <a:r>
              <a:rPr lang="es-MX" sz="2200" dirty="0" smtClean="0"/>
              <a:t> para </a:t>
            </a:r>
            <a:r>
              <a:rPr lang="es-MX" sz="2200" i="1" dirty="0" smtClean="0"/>
              <a:t>i</a:t>
            </a:r>
            <a:r>
              <a:rPr lang="es-MX" sz="2200" dirty="0" smtClean="0"/>
              <a:t>=</a:t>
            </a:r>
            <a:r>
              <a:rPr lang="es-MX" sz="2200" i="1" dirty="0" smtClean="0"/>
              <a:t>1</a:t>
            </a:r>
            <a:r>
              <a:rPr lang="es-MX" sz="2200" dirty="0" smtClean="0"/>
              <a:t>:</a:t>
            </a:r>
            <a:r>
              <a:rPr lang="es-MX" sz="2200" i="1" dirty="0" smtClean="0"/>
              <a:t>n-1</a:t>
            </a:r>
            <a:r>
              <a:rPr lang="es-MX" sz="2200" dirty="0" smtClean="0"/>
              <a:t>), la entrada será el arreglo de enteros positivos no nulos </a:t>
            </a:r>
            <a:r>
              <a:rPr lang="es-MX" sz="2200" i="1" dirty="0" smtClean="0"/>
              <a:t>P </a:t>
            </a:r>
            <a:r>
              <a:rPr lang="es-MX" sz="2200" dirty="0" smtClean="0"/>
              <a:t>= {</a:t>
            </a:r>
            <a:r>
              <a:rPr lang="es-MX" sz="2200" i="1" dirty="0" smtClean="0"/>
              <a:t>p</a:t>
            </a:r>
            <a:r>
              <a:rPr lang="es-MX" i="1" dirty="0" smtClean="0"/>
              <a:t>0</a:t>
            </a:r>
            <a:r>
              <a:rPr lang="es-MX" sz="2200" i="1" dirty="0" smtClean="0"/>
              <a:t>, p</a:t>
            </a:r>
            <a:r>
              <a:rPr lang="es-MX" i="1" dirty="0" smtClean="0"/>
              <a:t>1</a:t>
            </a:r>
            <a:r>
              <a:rPr lang="es-MX" sz="2200" i="1" dirty="0" smtClean="0"/>
              <a:t>, </a:t>
            </a:r>
            <a:r>
              <a:rPr lang="es-MX" sz="2200" i="1" dirty="0" err="1" smtClean="0"/>
              <a:t>p</a:t>
            </a:r>
            <a:r>
              <a:rPr lang="es-MX" i="1" dirty="0" err="1" smtClean="0"/>
              <a:t>n</a:t>
            </a:r>
            <a:r>
              <a:rPr lang="es-MX" sz="2200" dirty="0" smtClean="0"/>
              <a:t>}, tal que la matriz </a:t>
            </a:r>
            <a:r>
              <a:rPr lang="es-MX" sz="2000" i="1" dirty="0" err="1" smtClean="0"/>
              <a:t>A</a:t>
            </a:r>
            <a:r>
              <a:rPr lang="es-MX" i="1" dirty="0" err="1" smtClean="0"/>
              <a:t>i</a:t>
            </a:r>
            <a:r>
              <a:rPr lang="es-MX" sz="2200" dirty="0" smtClean="0"/>
              <a:t> tiene una dimensión </a:t>
            </a:r>
            <a:r>
              <a:rPr lang="es-MX" sz="2200" i="1" dirty="0" smtClean="0"/>
              <a:t>p</a:t>
            </a:r>
            <a:r>
              <a:rPr lang="es-MX" i="1" dirty="0" smtClean="0"/>
              <a:t>i-1 </a:t>
            </a:r>
            <a:r>
              <a:rPr lang="es-MX" sz="2200" dirty="0" smtClean="0"/>
              <a:t>x </a:t>
            </a:r>
            <a:r>
              <a:rPr lang="es-MX" sz="2200" i="1" dirty="0" smtClean="0"/>
              <a:t>p</a:t>
            </a:r>
            <a:r>
              <a:rPr lang="es-MX" i="1" dirty="0" smtClean="0"/>
              <a:t>i</a:t>
            </a:r>
            <a:endParaRPr lang="es-MX" sz="2200" i="1" dirty="0" smtClean="0"/>
          </a:p>
          <a:p>
            <a:pPr algn="just"/>
            <a:endParaRPr lang="es-MX" sz="2200" i="1" dirty="0"/>
          </a:p>
          <a:p>
            <a:pPr algn="just"/>
            <a:r>
              <a:rPr lang="es-MX" sz="2200" dirty="0"/>
              <a:t>Dicho producto no es conmutativo, es decir, no se puede cambiar el orden de los elementos, lo único que se puede hacer es escoger donde situar los paréntesis.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dirty="0"/>
              <a:t>Este problema no se preocupa por el algoritmo de multiplicación como tal, el cuál ya vimos en una clase anterior puede tener una eficiencia sub-cúbica.</a:t>
            </a:r>
          </a:p>
          <a:p>
            <a:pPr algn="just"/>
            <a:endParaRPr lang="es-MX" sz="2200" b="1" dirty="0" smtClean="0"/>
          </a:p>
          <a:p>
            <a:pPr algn="just"/>
            <a:r>
              <a:rPr lang="es-MX" sz="2200" b="1" dirty="0" smtClean="0"/>
              <a:t>Salida: </a:t>
            </a:r>
            <a:r>
              <a:rPr lang="es-MX" sz="2200" dirty="0" smtClean="0"/>
              <a:t> La ‘</a:t>
            </a:r>
            <a:r>
              <a:rPr lang="es-MX" sz="2200" dirty="0" err="1" smtClean="0"/>
              <a:t>parentización</a:t>
            </a:r>
            <a:r>
              <a:rPr lang="es-MX" sz="2200" dirty="0" smtClean="0"/>
              <a:t>’ del producto en cadena </a:t>
            </a:r>
            <a:r>
              <a:rPr lang="es-MX" sz="2200" i="1" dirty="0" smtClean="0">
                <a:solidFill>
                  <a:prstClr val="black"/>
                </a:solidFill>
              </a:rPr>
              <a:t>A</a:t>
            </a:r>
            <a:r>
              <a:rPr lang="es-MX" i="1" dirty="0" smtClean="0">
                <a:solidFill>
                  <a:prstClr val="black"/>
                </a:solidFill>
              </a:rPr>
              <a:t>1</a:t>
            </a:r>
            <a:r>
              <a:rPr lang="es-MX" sz="2200" i="1" dirty="0" smtClean="0">
                <a:solidFill>
                  <a:prstClr val="black"/>
                </a:solidFill>
              </a:rPr>
              <a:t>*A</a:t>
            </a:r>
            <a:r>
              <a:rPr lang="es-MX" i="1" dirty="0" smtClean="0">
                <a:solidFill>
                  <a:prstClr val="black"/>
                </a:solidFill>
              </a:rPr>
              <a:t>2</a:t>
            </a:r>
            <a:r>
              <a:rPr lang="es-MX" sz="2200" i="1" dirty="0" smtClean="0">
                <a:solidFill>
                  <a:prstClr val="black"/>
                </a:solidFill>
              </a:rPr>
              <a:t>*…*</a:t>
            </a:r>
            <a:r>
              <a:rPr lang="es-MX" sz="2200" i="1" dirty="0" err="1" smtClean="0">
                <a:solidFill>
                  <a:prstClr val="black"/>
                </a:solidFill>
              </a:rPr>
              <a:t>A</a:t>
            </a:r>
            <a:r>
              <a:rPr lang="es-MX" i="1" dirty="0" err="1" smtClean="0">
                <a:solidFill>
                  <a:prstClr val="black"/>
                </a:solidFill>
              </a:rPr>
              <a:t>n</a:t>
            </a:r>
            <a:r>
              <a:rPr lang="es-MX" sz="2200" dirty="0" smtClean="0"/>
              <a:t> que minimiza la cantidad total de operaciones (multiplicaciones escalares)</a:t>
            </a:r>
          </a:p>
          <a:p>
            <a:pPr algn="just"/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34523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Multiplicación en cadena de matrices</a:t>
            </a:r>
            <a:endParaRPr lang="es-ES" sz="36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5536" y="4437112"/>
            <a:ext cx="83531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Ejemplo 2: </a:t>
            </a:r>
            <a:r>
              <a:rPr lang="es-MX" sz="2200" dirty="0" smtClean="0"/>
              <a:t>Si A es 10x100, B es 100x5, C es 5 x50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827584" y="5085184"/>
            <a:ext cx="792113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Alternativa 1:</a:t>
            </a:r>
            <a:r>
              <a:rPr lang="es-MX" sz="2200" dirty="0" smtClean="0"/>
              <a:t> ((A*B)*C) = (10x100x5) + (10x5x50) = 7.500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27584" y="5661248"/>
            <a:ext cx="835317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Alternativa 2:</a:t>
            </a:r>
            <a:r>
              <a:rPr lang="es-MX" sz="2200" dirty="0" smtClean="0"/>
              <a:t> (A*(B*C)) = (100x5x50) + (10x100x50) = 75.000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95536" y="1268760"/>
            <a:ext cx="16603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Ejemplo 1:</a:t>
            </a:r>
            <a:endParaRPr lang="es-MX" sz="2200" dirty="0" smtClean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32396"/>
              </p:ext>
            </p:extLst>
          </p:nvPr>
        </p:nvGraphicFramePr>
        <p:xfrm>
          <a:off x="2843808" y="1268760"/>
          <a:ext cx="5040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</a:tblGrid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41885"/>
              </p:ext>
            </p:extLst>
          </p:nvPr>
        </p:nvGraphicFramePr>
        <p:xfrm>
          <a:off x="6876256" y="1268760"/>
          <a:ext cx="5040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</a:tblGrid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50769"/>
              </p:ext>
            </p:extLst>
          </p:nvPr>
        </p:nvGraphicFramePr>
        <p:xfrm>
          <a:off x="3900400" y="1767096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8"/>
                <a:gridCol w="522058"/>
                <a:gridCol w="522058"/>
                <a:gridCol w="522058"/>
              </a:tblGrid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132112" y="1772816"/>
            <a:ext cx="8557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A </a:t>
            </a:r>
            <a:r>
              <a:rPr lang="es-MX" sz="1600" dirty="0" smtClean="0"/>
              <a:t>4x1</a:t>
            </a:r>
            <a:endParaRPr lang="es-MX" sz="2200" dirty="0" smtClean="0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4531056" y="2060848"/>
            <a:ext cx="8557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B </a:t>
            </a:r>
            <a:r>
              <a:rPr lang="es-MX" sz="1600" dirty="0" smtClean="0"/>
              <a:t>1x4</a:t>
            </a:r>
            <a:endParaRPr lang="es-MX" sz="2200" dirty="0" smtClean="0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6154680" y="1772816"/>
            <a:ext cx="8557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C </a:t>
            </a:r>
            <a:r>
              <a:rPr lang="es-MX" sz="1600" dirty="0" smtClean="0"/>
              <a:t>4x1</a:t>
            </a:r>
            <a:endParaRPr lang="es-MX" sz="2200" dirty="0" smtClean="0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827334" y="2924944"/>
            <a:ext cx="835317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Alternativa 1:</a:t>
            </a:r>
            <a:r>
              <a:rPr lang="es-MX" sz="2200" dirty="0" smtClean="0"/>
              <a:t> ((A*B)*C) = (4x1x4) + (4x4x1) = 32 productos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27335" y="3501008"/>
            <a:ext cx="835317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Alternativa 2:</a:t>
            </a:r>
            <a:r>
              <a:rPr lang="es-MX" sz="2200" dirty="0" smtClean="0"/>
              <a:t> (A*(B*C)) = (1x4x1) + (4x1x1) = 8 productos</a:t>
            </a:r>
          </a:p>
        </p:txBody>
      </p:sp>
    </p:spTree>
    <p:extLst>
      <p:ext uri="{BB962C8B-B14F-4D97-AF65-F5344CB8AC3E}">
        <p14:creationId xmlns:p14="http://schemas.microsoft.com/office/powerpoint/2010/main" val="352391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Multiplicación en cadena de matrices</a:t>
            </a:r>
            <a:endParaRPr lang="es-ES" sz="3600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23528" y="1124744"/>
            <a:ext cx="842518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En general, con </a:t>
            </a:r>
            <a:r>
              <a:rPr lang="es-MX" sz="2200" i="1" dirty="0" smtClean="0"/>
              <a:t>n</a:t>
            </a:r>
            <a:r>
              <a:rPr lang="es-MX" sz="2200" dirty="0" smtClean="0"/>
              <a:t> matrices, cuántas alternativas diferentes de ‘</a:t>
            </a:r>
            <a:r>
              <a:rPr lang="es-MX" sz="2200" dirty="0" err="1" smtClean="0"/>
              <a:t>parentización</a:t>
            </a:r>
            <a:r>
              <a:rPr lang="es-MX" sz="2200" dirty="0" smtClean="0"/>
              <a:t>’, tanto válidas como inválidas, </a:t>
            </a:r>
            <a:r>
              <a:rPr lang="es-MX" sz="2200" dirty="0" smtClean="0"/>
              <a:t>existen?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17 Rectángulo"/>
              <p:cNvSpPr/>
              <p:nvPr/>
            </p:nvSpPr>
            <p:spPr>
              <a:xfrm>
                <a:off x="7026000" y="1412776"/>
                <a:ext cx="1362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s-MX" sz="2400" b="1" i="1" smtClean="0">
                          <a:solidFill>
                            <a:srgbClr val="FF3300"/>
                          </a:solidFill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>
          <p:sp>
            <p:nvSpPr>
              <p:cNvPr id="18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00" y="1412776"/>
                <a:ext cx="136242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18 Rectángulo"/>
          <p:cNvSpPr/>
          <p:nvPr/>
        </p:nvSpPr>
        <p:spPr>
          <a:xfrm>
            <a:off x="323528" y="1988840"/>
            <a:ext cx="842518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Para comenzar a vislumbrar una solución por programación </a:t>
            </a:r>
            <a:r>
              <a:rPr lang="es-MX" sz="2200" dirty="0"/>
              <a:t>dinámica </a:t>
            </a:r>
            <a:r>
              <a:rPr lang="es-MX" sz="2200" dirty="0" smtClean="0"/>
              <a:t>pensemos: ¿cómo </a:t>
            </a:r>
            <a:r>
              <a:rPr lang="es-MX" sz="2200" dirty="0"/>
              <a:t>definimos que elementos constituyen un </a:t>
            </a:r>
            <a:r>
              <a:rPr lang="es-MX" sz="2200" dirty="0" err="1"/>
              <a:t>subproblema</a:t>
            </a:r>
            <a:r>
              <a:rPr lang="es-MX" sz="2200" dirty="0"/>
              <a:t>?</a:t>
            </a:r>
          </a:p>
          <a:p>
            <a:pPr algn="just"/>
            <a:endParaRPr lang="es-MX" sz="2200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23528" y="3212976"/>
            <a:ext cx="871296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La última multiplicación se llevaría a cabo sobre dos subproductos: (A</a:t>
            </a:r>
            <a:r>
              <a:rPr lang="es-MX" dirty="0" smtClean="0"/>
              <a:t>1</a:t>
            </a:r>
            <a:r>
              <a:rPr lang="es-MX" sz="2200" dirty="0" smtClean="0"/>
              <a:t>, A</a:t>
            </a:r>
            <a:r>
              <a:rPr lang="es-MX" dirty="0" smtClean="0"/>
              <a:t>2</a:t>
            </a:r>
            <a:r>
              <a:rPr lang="es-MX" sz="2200" dirty="0" smtClean="0"/>
              <a:t>, …, </a:t>
            </a:r>
            <a:r>
              <a:rPr lang="es-MX" sz="2200" dirty="0" err="1" smtClean="0"/>
              <a:t>A</a:t>
            </a:r>
            <a:r>
              <a:rPr lang="es-MX" dirty="0" err="1" smtClean="0"/>
              <a:t>k</a:t>
            </a:r>
            <a:r>
              <a:rPr lang="es-MX" sz="2200" dirty="0" smtClean="0"/>
              <a:t>) y (</a:t>
            </a:r>
            <a:r>
              <a:rPr lang="es-MX" sz="2200" dirty="0" smtClean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k+1</a:t>
            </a:r>
            <a:r>
              <a:rPr lang="es-MX" sz="2200" dirty="0" smtClean="0">
                <a:solidFill>
                  <a:prstClr val="black"/>
                </a:solidFill>
              </a:rPr>
              <a:t>, A</a:t>
            </a:r>
            <a:r>
              <a:rPr lang="es-MX" dirty="0" smtClean="0">
                <a:solidFill>
                  <a:prstClr val="black"/>
                </a:solidFill>
              </a:rPr>
              <a:t>k+2</a:t>
            </a:r>
            <a:r>
              <a:rPr lang="es-MX" sz="2200" dirty="0" smtClean="0">
                <a:solidFill>
                  <a:prstClr val="black"/>
                </a:solidFill>
              </a:rPr>
              <a:t>, </a:t>
            </a:r>
            <a:r>
              <a:rPr lang="es-MX" sz="2200" dirty="0">
                <a:solidFill>
                  <a:prstClr val="black"/>
                </a:solidFill>
              </a:rPr>
              <a:t>…, </a:t>
            </a:r>
            <a:r>
              <a:rPr lang="es-MX" sz="2200" dirty="0" err="1" smtClean="0">
                <a:solidFill>
                  <a:prstClr val="black"/>
                </a:solidFill>
              </a:rPr>
              <a:t>A</a:t>
            </a:r>
            <a:r>
              <a:rPr lang="es-MX" dirty="0" err="1" smtClean="0">
                <a:solidFill>
                  <a:prstClr val="black"/>
                </a:solidFill>
              </a:rPr>
              <a:t>n</a:t>
            </a:r>
            <a:r>
              <a:rPr lang="es-MX" sz="2200" dirty="0" smtClean="0"/>
              <a:t>) con </a:t>
            </a:r>
            <a:r>
              <a:rPr lang="es-MX" sz="2200" i="1" dirty="0" smtClean="0"/>
              <a:t>k</a:t>
            </a:r>
            <a:r>
              <a:rPr lang="es-MX" sz="2200" dirty="0" smtClean="0"/>
              <a:t> = </a:t>
            </a:r>
            <a:r>
              <a:rPr lang="es-MX" sz="2200" i="1" dirty="0" smtClean="0"/>
              <a:t>n-1</a:t>
            </a:r>
            <a:r>
              <a:rPr lang="es-MX" sz="2200" dirty="0" smtClean="0"/>
              <a:t> posibles particiones</a:t>
            </a:r>
          </a:p>
          <a:p>
            <a:pPr algn="just"/>
            <a:endParaRPr lang="es-MX" sz="2200" dirty="0" smtClean="0"/>
          </a:p>
          <a:p>
            <a:pPr algn="just"/>
            <a:r>
              <a:rPr lang="es-MX" sz="2200" dirty="0"/>
              <a:t>Si repetimos el proceso, digamos en </a:t>
            </a:r>
            <a:r>
              <a:rPr lang="es-MX" sz="2200" dirty="0" smtClean="0"/>
              <a:t>el subproducto </a:t>
            </a:r>
            <a:r>
              <a:rPr lang="es-MX" sz="2200" dirty="0"/>
              <a:t>izquierdo, </a:t>
            </a:r>
            <a:r>
              <a:rPr lang="es-MX" sz="2200" dirty="0" smtClean="0"/>
              <a:t>la multiplicación se llevaría a cabo sobre dos subproductos: </a:t>
            </a:r>
            <a:r>
              <a:rPr lang="es-MX" sz="2200" dirty="0">
                <a:solidFill>
                  <a:prstClr val="black"/>
                </a:solidFill>
              </a:rPr>
              <a:t>(A</a:t>
            </a:r>
            <a:r>
              <a:rPr lang="es-MX" dirty="0">
                <a:solidFill>
                  <a:prstClr val="black"/>
                </a:solidFill>
              </a:rPr>
              <a:t>1</a:t>
            </a:r>
            <a:r>
              <a:rPr lang="es-MX" sz="2200" dirty="0">
                <a:solidFill>
                  <a:prstClr val="black"/>
                </a:solidFill>
              </a:rPr>
              <a:t>, A</a:t>
            </a:r>
            <a:r>
              <a:rPr lang="es-MX" dirty="0">
                <a:solidFill>
                  <a:prstClr val="black"/>
                </a:solidFill>
              </a:rPr>
              <a:t>2</a:t>
            </a:r>
            <a:r>
              <a:rPr lang="es-MX" sz="2200" dirty="0">
                <a:solidFill>
                  <a:prstClr val="black"/>
                </a:solidFill>
              </a:rPr>
              <a:t>, …, </a:t>
            </a:r>
            <a:r>
              <a:rPr lang="es-MX" sz="2200" dirty="0" err="1" smtClean="0">
                <a:solidFill>
                  <a:prstClr val="black"/>
                </a:solidFill>
              </a:rPr>
              <a:t>A</a:t>
            </a:r>
            <a:r>
              <a:rPr lang="es-MX" dirty="0" err="1" smtClean="0">
                <a:solidFill>
                  <a:prstClr val="black"/>
                </a:solidFill>
              </a:rPr>
              <a:t>k</a:t>
            </a:r>
            <a:r>
              <a:rPr lang="es-MX" dirty="0" smtClean="0">
                <a:solidFill>
                  <a:prstClr val="black"/>
                </a:solidFill>
              </a:rPr>
              <a:t>’</a:t>
            </a:r>
            <a:r>
              <a:rPr lang="es-MX" sz="2200" dirty="0" smtClean="0">
                <a:solidFill>
                  <a:prstClr val="black"/>
                </a:solidFill>
              </a:rPr>
              <a:t>) </a:t>
            </a:r>
            <a:r>
              <a:rPr lang="es-MX" sz="2200" dirty="0">
                <a:solidFill>
                  <a:prstClr val="black"/>
                </a:solidFill>
              </a:rPr>
              <a:t>y (</a:t>
            </a:r>
            <a:r>
              <a:rPr lang="es-MX" sz="2200" dirty="0" smtClean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k’+</a:t>
            </a:r>
            <a:r>
              <a:rPr lang="es-MX" dirty="0">
                <a:solidFill>
                  <a:prstClr val="black"/>
                </a:solidFill>
              </a:rPr>
              <a:t>1</a:t>
            </a:r>
            <a:r>
              <a:rPr lang="es-MX" sz="2200" dirty="0">
                <a:solidFill>
                  <a:prstClr val="black"/>
                </a:solidFill>
              </a:rPr>
              <a:t>, </a:t>
            </a:r>
            <a:r>
              <a:rPr lang="es-MX" sz="2200" dirty="0" smtClean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k’+</a:t>
            </a:r>
            <a:r>
              <a:rPr lang="es-MX" dirty="0">
                <a:solidFill>
                  <a:prstClr val="black"/>
                </a:solidFill>
              </a:rPr>
              <a:t>2</a:t>
            </a:r>
            <a:r>
              <a:rPr lang="es-MX" sz="2200" dirty="0">
                <a:solidFill>
                  <a:prstClr val="black"/>
                </a:solidFill>
              </a:rPr>
              <a:t>, …, </a:t>
            </a:r>
            <a:r>
              <a:rPr lang="es-MX" sz="2200" dirty="0" err="1" smtClean="0">
                <a:solidFill>
                  <a:prstClr val="black"/>
                </a:solidFill>
              </a:rPr>
              <a:t>A</a:t>
            </a:r>
            <a:r>
              <a:rPr lang="es-MX" dirty="0" err="1" smtClean="0">
                <a:solidFill>
                  <a:prstClr val="black"/>
                </a:solidFill>
              </a:rPr>
              <a:t>k</a:t>
            </a:r>
            <a:r>
              <a:rPr lang="es-MX" sz="2200" dirty="0" smtClean="0">
                <a:solidFill>
                  <a:prstClr val="black"/>
                </a:solidFill>
              </a:rPr>
              <a:t>)</a:t>
            </a:r>
            <a:r>
              <a:rPr lang="es-MX" sz="2200" dirty="0"/>
              <a:t> con </a:t>
            </a:r>
            <a:r>
              <a:rPr lang="es-MX" sz="2200" i="1" dirty="0" smtClean="0"/>
              <a:t>k’</a:t>
            </a:r>
            <a:r>
              <a:rPr lang="es-MX" sz="2200" dirty="0" smtClean="0"/>
              <a:t> </a:t>
            </a:r>
            <a:r>
              <a:rPr lang="es-MX" sz="2200" dirty="0"/>
              <a:t>= </a:t>
            </a:r>
            <a:r>
              <a:rPr lang="es-MX" sz="2200" i="1" dirty="0" smtClean="0"/>
              <a:t>k-1</a:t>
            </a:r>
            <a:r>
              <a:rPr lang="es-MX" sz="2200" dirty="0" smtClean="0"/>
              <a:t> </a:t>
            </a:r>
            <a:r>
              <a:rPr lang="es-MX" sz="2200" dirty="0"/>
              <a:t>posibles particiones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dirty="0"/>
              <a:t>Siendo así, podemos decir de manera general que en algún momento tenemos </a:t>
            </a:r>
            <a:r>
              <a:rPr lang="es-MX" sz="2200" dirty="0" smtClean="0"/>
              <a:t>que resolver el subproducto de los </a:t>
            </a:r>
            <a:r>
              <a:rPr lang="es-MX" sz="2200" dirty="0"/>
              <a:t>elementos </a:t>
            </a:r>
            <a:r>
              <a:rPr lang="es-MX" sz="2200" i="1" dirty="0"/>
              <a:t>i</a:t>
            </a:r>
            <a:r>
              <a:rPr lang="es-MX" sz="2200" dirty="0"/>
              <a:t> a </a:t>
            </a:r>
            <a:r>
              <a:rPr lang="es-MX" sz="2200" i="1" dirty="0"/>
              <a:t>j</a:t>
            </a:r>
            <a:r>
              <a:rPr lang="es-MX" sz="2200" dirty="0"/>
              <a:t> con </a:t>
            </a:r>
            <a:r>
              <a:rPr lang="es-MX" sz="2200" i="1" dirty="0"/>
              <a:t>i ≤ j</a:t>
            </a:r>
          </a:p>
          <a:p>
            <a:pPr algn="just"/>
            <a:endParaRPr lang="es-MX" sz="2200" i="1" dirty="0"/>
          </a:p>
          <a:p>
            <a:pPr algn="just"/>
            <a:endParaRPr lang="es-MX" sz="2200" dirty="0" smtClean="0"/>
          </a:p>
        </p:txBody>
      </p:sp>
    </p:spTree>
    <p:extLst>
      <p:ext uri="{BB962C8B-B14F-4D97-AF65-F5344CB8AC3E}">
        <p14:creationId xmlns:p14="http://schemas.microsoft.com/office/powerpoint/2010/main" val="8082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395289" y="994376"/>
                <a:ext cx="8353424" cy="5863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b="1" dirty="0" smtClean="0"/>
                  <a:t>Notación:</a:t>
                </a:r>
                <a:r>
                  <a:rPr lang="es-MX" sz="2200" dirty="0"/>
                  <a:t> sea </a:t>
                </a:r>
                <a:r>
                  <a:rPr lang="es-MX" sz="2200" i="1" dirty="0" smtClean="0"/>
                  <a:t>M</a:t>
                </a:r>
                <a:r>
                  <a:rPr lang="es-MX" sz="2200" dirty="0" smtClean="0"/>
                  <a:t>[</a:t>
                </a:r>
                <a:r>
                  <a:rPr lang="es-MX" sz="2200" i="1" dirty="0" err="1" smtClean="0"/>
                  <a:t>i</a:t>
                </a:r>
                <a:r>
                  <a:rPr lang="es-MX" sz="2200" dirty="0" err="1" smtClean="0"/>
                  <a:t>,</a:t>
                </a:r>
                <a:r>
                  <a:rPr lang="es-MX" sz="2200" i="1" dirty="0" err="1" smtClean="0"/>
                  <a:t>j</a:t>
                </a:r>
                <a:r>
                  <a:rPr lang="es-MX" sz="2200" dirty="0"/>
                  <a:t>] con </a:t>
                </a:r>
                <a:r>
                  <a:rPr lang="es-MX" sz="2200" dirty="0" smtClean="0"/>
                  <a:t>1 </a:t>
                </a:r>
                <a:r>
                  <a:rPr lang="es-MX" sz="2200" i="1" dirty="0" smtClean="0"/>
                  <a:t>≤ </a:t>
                </a:r>
                <a:r>
                  <a:rPr lang="es-MX" sz="2200" i="1" dirty="0"/>
                  <a:t>i ≤ j ≤ n </a:t>
                </a:r>
                <a:r>
                  <a:rPr lang="es-MX" sz="2200" dirty="0" smtClean="0"/>
                  <a:t>la cantidad óptima de operaciones (multiplicaciones) para </a:t>
                </a:r>
                <a:r>
                  <a:rPr lang="es-MX" sz="2200" dirty="0"/>
                  <a:t>los </a:t>
                </a:r>
                <a:r>
                  <a:rPr lang="es-MX" sz="2200" dirty="0" smtClean="0"/>
                  <a:t>matrices </a:t>
                </a:r>
                <a:r>
                  <a:rPr lang="es-MX" sz="2200" i="1" dirty="0" smtClean="0"/>
                  <a:t>i</a:t>
                </a:r>
                <a:r>
                  <a:rPr lang="es-MX" sz="2200" dirty="0" smtClean="0"/>
                  <a:t> </a:t>
                </a:r>
                <a:r>
                  <a:rPr lang="es-MX" sz="2200" dirty="0"/>
                  <a:t>a </a:t>
                </a:r>
                <a:r>
                  <a:rPr lang="es-MX" sz="2200" i="1" dirty="0"/>
                  <a:t>j</a:t>
                </a:r>
              </a:p>
              <a:p>
                <a:pPr algn="just"/>
                <a:endParaRPr lang="es-MX" sz="2200" dirty="0" smtClean="0"/>
              </a:p>
              <a:p>
                <a:pPr algn="just"/>
                <a:r>
                  <a:rPr lang="es-MX" sz="2200" dirty="0" smtClean="0"/>
                  <a:t>Si </a:t>
                </a:r>
                <a:r>
                  <a:rPr lang="es-MX" sz="2200" i="1" dirty="0" smtClean="0"/>
                  <a:t>i</a:t>
                </a:r>
                <a:r>
                  <a:rPr lang="es-MX" sz="2200" dirty="0" smtClean="0"/>
                  <a:t>=</a:t>
                </a:r>
                <a:r>
                  <a:rPr lang="es-MX" sz="2200" i="1" dirty="0" smtClean="0"/>
                  <a:t>j</a:t>
                </a:r>
                <a:r>
                  <a:rPr lang="es-MX" sz="2200" dirty="0" smtClean="0"/>
                  <a:t>, el problema es trivial pues no se necesitan multiplicaciones para calcular ese subproducto, es decir </a:t>
                </a:r>
                <a:r>
                  <a:rPr lang="es-MX" sz="2200" i="1" dirty="0" smtClean="0"/>
                  <a:t>M</a:t>
                </a:r>
                <a:r>
                  <a:rPr lang="es-MX" sz="2200" dirty="0" smtClean="0"/>
                  <a:t>[</a:t>
                </a:r>
                <a:r>
                  <a:rPr lang="es-MX" sz="2200" i="1" dirty="0" err="1" smtClean="0"/>
                  <a:t>i</a:t>
                </a:r>
                <a:r>
                  <a:rPr lang="es-MX" sz="2200" dirty="0" err="1" smtClean="0"/>
                  <a:t>,</a:t>
                </a:r>
                <a:r>
                  <a:rPr lang="es-MX" sz="2200" i="1" dirty="0" err="1" smtClean="0"/>
                  <a:t>i</a:t>
                </a:r>
                <a:r>
                  <a:rPr lang="es-MX" sz="2200" dirty="0" smtClean="0"/>
                  <a:t>] = 0 para </a:t>
                </a:r>
                <a:r>
                  <a:rPr lang="es-MX" sz="2200" i="1" dirty="0" smtClean="0"/>
                  <a:t>1 </a:t>
                </a:r>
                <a:r>
                  <a:rPr lang="es-MX" sz="2200" i="1" dirty="0"/>
                  <a:t>≤ </a:t>
                </a:r>
                <a:r>
                  <a:rPr lang="es-MX" sz="2200" i="1" dirty="0" smtClean="0"/>
                  <a:t>i </a:t>
                </a:r>
                <a:r>
                  <a:rPr lang="es-MX" sz="2200" i="1" dirty="0"/>
                  <a:t>≤ n</a:t>
                </a:r>
                <a:endParaRPr lang="es-MX" sz="2200" dirty="0"/>
              </a:p>
              <a:p>
                <a:pPr algn="just"/>
                <a:endParaRPr lang="es-MX" sz="2200" dirty="0" smtClean="0"/>
              </a:p>
              <a:p>
                <a:pPr algn="just"/>
                <a:r>
                  <a:rPr lang="es-MX" sz="2200" dirty="0" smtClean="0"/>
                  <a:t>Considerando esta notación, y sabiendo que calcular el subproducto </a:t>
                </a:r>
                <a:r>
                  <a:rPr lang="es-MX" sz="2200" dirty="0">
                    <a:solidFill>
                      <a:prstClr val="black"/>
                    </a:solidFill>
                  </a:rPr>
                  <a:t>(</a:t>
                </a:r>
                <a:r>
                  <a:rPr lang="es-MX" sz="2200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s-MX" dirty="0" err="1" smtClean="0">
                    <a:solidFill>
                      <a:prstClr val="black"/>
                    </a:solidFill>
                  </a:rPr>
                  <a:t>i</a:t>
                </a:r>
                <a:r>
                  <a:rPr lang="es-MX" sz="22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s-MX" sz="2200" dirty="0">
                    <a:solidFill>
                      <a:prstClr val="black"/>
                    </a:solidFill>
                  </a:rPr>
                  <a:t>A</a:t>
                </a:r>
                <a:r>
                  <a:rPr lang="es-MX" dirty="0">
                    <a:solidFill>
                      <a:prstClr val="black"/>
                    </a:solidFill>
                  </a:rPr>
                  <a:t>2</a:t>
                </a:r>
                <a:r>
                  <a:rPr lang="es-MX" sz="2200" dirty="0">
                    <a:solidFill>
                      <a:prstClr val="black"/>
                    </a:solidFill>
                  </a:rPr>
                  <a:t>, …, </a:t>
                </a:r>
                <a:r>
                  <a:rPr lang="es-MX" sz="2200" dirty="0" err="1">
                    <a:solidFill>
                      <a:prstClr val="black"/>
                    </a:solidFill>
                  </a:rPr>
                  <a:t>A</a:t>
                </a:r>
                <a:r>
                  <a:rPr lang="es-MX" dirty="0" err="1">
                    <a:solidFill>
                      <a:prstClr val="black"/>
                    </a:solidFill>
                  </a:rPr>
                  <a:t>k</a:t>
                </a:r>
                <a:r>
                  <a:rPr lang="es-MX" sz="2200" dirty="0">
                    <a:solidFill>
                      <a:prstClr val="black"/>
                    </a:solidFill>
                  </a:rPr>
                  <a:t>) y (A</a:t>
                </a:r>
                <a:r>
                  <a:rPr lang="es-MX" dirty="0">
                    <a:solidFill>
                      <a:prstClr val="black"/>
                    </a:solidFill>
                  </a:rPr>
                  <a:t>k+1</a:t>
                </a:r>
                <a:r>
                  <a:rPr lang="es-MX" sz="2200" dirty="0">
                    <a:solidFill>
                      <a:prstClr val="black"/>
                    </a:solidFill>
                  </a:rPr>
                  <a:t>, A</a:t>
                </a:r>
                <a:r>
                  <a:rPr lang="es-MX" dirty="0">
                    <a:solidFill>
                      <a:prstClr val="black"/>
                    </a:solidFill>
                  </a:rPr>
                  <a:t>k+2</a:t>
                </a:r>
                <a:r>
                  <a:rPr lang="es-MX" sz="2200" dirty="0">
                    <a:solidFill>
                      <a:prstClr val="black"/>
                    </a:solidFill>
                  </a:rPr>
                  <a:t>, …, </a:t>
                </a:r>
                <a:r>
                  <a:rPr lang="es-MX" sz="2200" dirty="0" smtClean="0">
                    <a:solidFill>
                      <a:prstClr val="black"/>
                    </a:solidFill>
                  </a:rPr>
                  <a:t>A</a:t>
                </a:r>
                <a:r>
                  <a:rPr lang="es-MX" dirty="0">
                    <a:solidFill>
                      <a:prstClr val="black"/>
                    </a:solidFill>
                  </a:rPr>
                  <a:t>j</a:t>
                </a:r>
                <a:r>
                  <a:rPr lang="es-MX" sz="2200" dirty="0" smtClean="0">
                    <a:solidFill>
                      <a:prstClr val="black"/>
                    </a:solidFill>
                  </a:rPr>
                  <a:t>) implica </a:t>
                </a:r>
                <a:r>
                  <a:rPr lang="es-MX" sz="2200" i="1" dirty="0" smtClean="0">
                    <a:solidFill>
                      <a:prstClr val="black"/>
                    </a:solidFill>
                  </a:rPr>
                  <a:t>p</a:t>
                </a:r>
                <a:r>
                  <a:rPr lang="es-MX" i="1" dirty="0" smtClean="0">
                    <a:solidFill>
                      <a:prstClr val="black"/>
                    </a:solidFill>
                  </a:rPr>
                  <a:t>i-1</a:t>
                </a:r>
                <a:r>
                  <a:rPr lang="es-MX" sz="2200" i="1" dirty="0" smtClean="0">
                    <a:solidFill>
                      <a:prstClr val="black"/>
                    </a:solidFill>
                  </a:rPr>
                  <a:t>*</a:t>
                </a:r>
                <a:r>
                  <a:rPr lang="es-MX" sz="2200" i="1" dirty="0" err="1" smtClean="0">
                    <a:solidFill>
                      <a:prstClr val="black"/>
                    </a:solidFill>
                  </a:rPr>
                  <a:t>p</a:t>
                </a:r>
                <a:r>
                  <a:rPr lang="es-MX" i="1" dirty="0" err="1" smtClean="0">
                    <a:solidFill>
                      <a:prstClr val="black"/>
                    </a:solidFill>
                  </a:rPr>
                  <a:t>k</a:t>
                </a:r>
                <a:r>
                  <a:rPr lang="es-MX" sz="2200" i="1" dirty="0" smtClean="0">
                    <a:solidFill>
                      <a:prstClr val="black"/>
                    </a:solidFill>
                  </a:rPr>
                  <a:t>*</a:t>
                </a:r>
                <a:r>
                  <a:rPr lang="es-MX" sz="2200" i="1" dirty="0" err="1" smtClean="0">
                    <a:solidFill>
                      <a:prstClr val="black"/>
                    </a:solidFill>
                  </a:rPr>
                  <a:t>p</a:t>
                </a:r>
                <a:r>
                  <a:rPr lang="es-MX" i="1" dirty="0" err="1" smtClean="0">
                    <a:solidFill>
                      <a:prstClr val="black"/>
                    </a:solidFill>
                  </a:rPr>
                  <a:t>j</a:t>
                </a:r>
                <a:r>
                  <a:rPr lang="es-MX" sz="2200" dirty="0" smtClean="0">
                    <a:solidFill>
                      <a:prstClr val="black"/>
                    </a:solidFill>
                  </a:rPr>
                  <a:t> operaciones</a:t>
                </a:r>
                <a:r>
                  <a:rPr lang="es-MX" sz="2200" dirty="0" smtClean="0"/>
                  <a:t>, podemos definir la siguiente relación de recurrencia:</a:t>
                </a:r>
              </a:p>
              <a:p>
                <a:pPr algn="just"/>
                <a:endParaRPr lang="es-MX" sz="2200" i="1" dirty="0"/>
              </a:p>
              <a:p>
                <a:pPr algn="just"/>
                <a:r>
                  <a:rPr lang="es-MX" sz="2200" dirty="0"/>
                  <a:t>Para todo 1</a:t>
                </a:r>
                <a:r>
                  <a:rPr lang="es-MX" sz="2200" i="1" dirty="0"/>
                  <a:t>≤ i ≤ j ≤ </a:t>
                </a:r>
                <a:r>
                  <a:rPr lang="es-MX" sz="2200" i="1" dirty="0" smtClean="0"/>
                  <a:t>n</a:t>
                </a:r>
                <a:r>
                  <a:rPr lang="es-MX" sz="2200" dirty="0" smtClean="0"/>
                  <a:t>:</a:t>
                </a:r>
              </a:p>
              <a:p>
                <a:pPr algn="just"/>
                <a:endParaRPr lang="es-MX" sz="2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MX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s-MX" sz="22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s-MX" sz="2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2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2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s-MX" sz="2200" b="0" i="1" smtClean="0">
                                  <a:latin typeface="Cambria Math"/>
                                </a:rPr>
                                <m:t>0                                                                                 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s-MX" sz="2200" b="0" i="1" smtClean="0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MX" sz="2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MX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MX" sz="2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s-MX" sz="2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MX" sz="2200" b="0" i="1" smtClean="0">
                                      <a:latin typeface="Cambria Math"/>
                                    </a:rPr>
                                    <m:t>𝑀𝐼𝑁</m:t>
                                  </m:r>
                                </m:e>
                                <m:sub>
                                  <m:r>
                                    <a:rPr lang="es-MX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MX" sz="2200" b="0" i="1" smtClean="0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s-MX" sz="22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s-MX" sz="2200" b="0" i="1" smtClean="0">
                                      <a:latin typeface="Cambria Math"/>
                                      <a:ea typeface="Cambria Math"/>
                                    </a:rPr>
                                    <m:t>&lt;</m:t>
                                  </m:r>
                                  <m:r>
                                    <a:rPr lang="es-MX" sz="2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MX" sz="2200" b="0" i="1" smtClean="0">
                                      <a:latin typeface="Cambria Math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MX" sz="22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s-MX" sz="22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s-MX" sz="22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s-MX" sz="2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s-MX" sz="2200" b="0" i="1" smtClean="0">
                                      <a:latin typeface="Cambria Math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MX" sz="22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2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s-MX" sz="2200" b="0" i="1" smtClean="0">
                                          <a:latin typeface="Cambria Math"/>
                                        </a:rPr>
                                        <m:t>+1,</m:t>
                                      </m:r>
                                      <m:r>
                                        <a:rPr lang="es-MX" sz="22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s-MX" sz="22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MX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2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s-MX" sz="22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MX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2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2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MX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2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2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MX" sz="2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MX" sz="2200" b="0" i="1" smtClean="0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MX" sz="2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MX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MX" sz="22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s-MX" sz="2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2200" dirty="0"/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En otras palabras, dados los elementos </a:t>
                </a:r>
                <a:r>
                  <a:rPr lang="es-MX" sz="2200" i="1" dirty="0" smtClean="0"/>
                  <a:t>i</a:t>
                </a:r>
                <a:r>
                  <a:rPr lang="es-MX" sz="2200" dirty="0" smtClean="0"/>
                  <a:t> a </a:t>
                </a:r>
                <a:r>
                  <a:rPr lang="es-MX" sz="2200" i="1" dirty="0" smtClean="0"/>
                  <a:t>j</a:t>
                </a:r>
                <a:r>
                  <a:rPr lang="es-MX" sz="2200" dirty="0" smtClean="0"/>
                  <a:t>, se evalúan las </a:t>
                </a:r>
                <a:r>
                  <a:rPr lang="es-MX" sz="2200" i="1" dirty="0" smtClean="0"/>
                  <a:t>j-i</a:t>
                </a:r>
                <a:r>
                  <a:rPr lang="es-MX" sz="2200" dirty="0" smtClean="0"/>
                  <a:t> posibilidades y se escoge la mejor alternativa.</a:t>
                </a:r>
              </a:p>
            </p:txBody>
          </p:sp>
        </mc:Choice>
        <mc:Fallback xmlns="">
          <p:sp>
            <p:nvSpPr>
              <p:cNvPr id="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9" y="994376"/>
                <a:ext cx="8353424" cy="5863624"/>
              </a:xfrm>
              <a:prstGeom prst="rect">
                <a:avLst/>
              </a:prstGeom>
              <a:blipFill rotWithShape="1">
                <a:blip r:embed="rId2"/>
                <a:stretch>
                  <a:fillRect l="-949" t="-520" r="-949" b="-21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5289" y="1124744"/>
            <a:ext cx="835342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/>
              <a:t>Finalmente con esta relación podemos esquematizar una solución mediante programación dinámica, sin embargo debemos preguntarnos: ¿Cuáles son los </a:t>
            </a:r>
            <a:r>
              <a:rPr lang="es-MX" sz="2200" dirty="0" err="1"/>
              <a:t>subproblemas</a:t>
            </a:r>
            <a:r>
              <a:rPr lang="es-MX" sz="2200" dirty="0"/>
              <a:t> </a:t>
            </a:r>
            <a:r>
              <a:rPr lang="es-MX" sz="2200" dirty="0" smtClean="0"/>
              <a:t>más pequeños y </a:t>
            </a:r>
            <a:r>
              <a:rPr lang="es-MX" sz="2200" dirty="0"/>
              <a:t>cómo van incrementándose sistemáticamente el tamaño de los </a:t>
            </a:r>
            <a:r>
              <a:rPr lang="es-MX" sz="2200" dirty="0" err="1"/>
              <a:t>subproblemas</a:t>
            </a:r>
            <a:r>
              <a:rPr lang="es-MX" sz="2200" dirty="0"/>
              <a:t> siguientes?</a:t>
            </a:r>
          </a:p>
          <a:p>
            <a:pPr algn="just"/>
            <a:endParaRPr lang="es-MX" sz="2200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536" y="3185356"/>
            <a:ext cx="8353424" cy="211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Los </a:t>
            </a:r>
            <a:r>
              <a:rPr lang="es-MX" sz="2200" dirty="0" err="1" smtClean="0"/>
              <a:t>subproblemas</a:t>
            </a:r>
            <a:r>
              <a:rPr lang="es-MX" sz="2200" dirty="0" smtClean="0"/>
              <a:t> más pequeños son cuando hay una sola matriz en el intervalo, es decir, cuando </a:t>
            </a:r>
            <a:r>
              <a:rPr lang="es-MX" sz="2200" i="1" dirty="0" smtClean="0"/>
              <a:t>i</a:t>
            </a:r>
            <a:r>
              <a:rPr lang="es-MX" sz="2200" dirty="0" smtClean="0"/>
              <a:t>=</a:t>
            </a:r>
            <a:r>
              <a:rPr lang="es-MX" sz="2200" i="1" dirty="0" smtClean="0"/>
              <a:t>j</a:t>
            </a:r>
            <a:r>
              <a:rPr lang="es-MX" sz="2200" dirty="0" smtClean="0"/>
              <a:t> </a:t>
            </a:r>
            <a:r>
              <a:rPr lang="es-MX" sz="2200" dirty="0" err="1" smtClean="0"/>
              <a:t>ó</a:t>
            </a:r>
            <a:r>
              <a:rPr lang="es-MX" sz="2200" dirty="0" smtClean="0"/>
              <a:t>, lo que es lo mismo, cuando </a:t>
            </a:r>
            <a:r>
              <a:rPr lang="es-MX" sz="2200" i="1" dirty="0" smtClean="0"/>
              <a:t>j-i+1 = 1</a:t>
            </a:r>
            <a:r>
              <a:rPr lang="es-MX" sz="2200" dirty="0" smtClean="0"/>
              <a:t>; los </a:t>
            </a:r>
            <a:r>
              <a:rPr lang="es-MX" sz="2200" dirty="0" err="1" smtClean="0"/>
              <a:t>subproblemas</a:t>
            </a:r>
            <a:r>
              <a:rPr lang="es-MX" sz="2200" dirty="0" smtClean="0"/>
              <a:t> que le siguen son cuando hay dos matrices en el intervalo, es decir, cuando </a:t>
            </a:r>
            <a:r>
              <a:rPr lang="es-MX" sz="2200" i="1" dirty="0" smtClean="0"/>
              <a:t>j-i+1 = 2</a:t>
            </a:r>
            <a:r>
              <a:rPr lang="es-MX" sz="2200" dirty="0" smtClean="0"/>
              <a:t>; y así sucesivamente hasta que el </a:t>
            </a:r>
            <a:r>
              <a:rPr lang="es-MX" sz="2200" dirty="0" err="1" smtClean="0"/>
              <a:t>subproblema</a:t>
            </a:r>
            <a:r>
              <a:rPr lang="es-MX" sz="2200" dirty="0" smtClean="0"/>
              <a:t> mayor (el original) es cuando el intervalo abarca los </a:t>
            </a:r>
            <a:r>
              <a:rPr lang="es-MX" sz="2200" i="1" dirty="0" smtClean="0"/>
              <a:t>n </a:t>
            </a:r>
            <a:r>
              <a:rPr lang="es-MX" sz="2200" dirty="0" smtClean="0"/>
              <a:t>elementos. </a:t>
            </a:r>
          </a:p>
        </p:txBody>
      </p:sp>
    </p:spTree>
    <p:extLst>
      <p:ext uri="{BB962C8B-B14F-4D97-AF65-F5344CB8AC3E}">
        <p14:creationId xmlns:p14="http://schemas.microsoft.com/office/powerpoint/2010/main" val="15493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2" name="1 Llamada rectangular"/>
          <p:cNvSpPr/>
          <p:nvPr/>
        </p:nvSpPr>
        <p:spPr>
          <a:xfrm>
            <a:off x="3707904" y="2060848"/>
            <a:ext cx="3024336" cy="407590"/>
          </a:xfrm>
          <a:prstGeom prst="wedgeRectCallout">
            <a:avLst>
              <a:gd name="adj1" fmla="val -60156"/>
              <a:gd name="adj2" fmla="val 413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Tamaño del intervalo</a:t>
            </a:r>
          </a:p>
          <a:p>
            <a:pPr algn="ctr"/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6" name="5 Llamada rectangular"/>
          <p:cNvSpPr/>
          <p:nvPr/>
        </p:nvSpPr>
        <p:spPr>
          <a:xfrm>
            <a:off x="3347864" y="2506544"/>
            <a:ext cx="4104456" cy="407590"/>
          </a:xfrm>
          <a:prstGeom prst="wedgeRectCallout">
            <a:avLst>
              <a:gd name="adj1" fmla="val -56095"/>
              <a:gd name="adj2" fmla="val 24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 elemento del intervalo</a:t>
            </a:r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3528" y="1052736"/>
            <a:ext cx="8569199" cy="575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300"/>
              </a:spcAft>
            </a:pPr>
            <a:r>
              <a:rPr lang="es-MX" sz="2200" dirty="0" err="1" smtClean="0"/>
              <a:t>Function</a:t>
            </a:r>
            <a:r>
              <a:rPr lang="es-MX" sz="2200" dirty="0" smtClean="0"/>
              <a:t> MCP(p){</a:t>
            </a:r>
          </a:p>
          <a:p>
            <a:pPr lvl="1" algn="just">
              <a:spcAft>
                <a:spcPts val="300"/>
              </a:spcAft>
            </a:pPr>
            <a:r>
              <a:rPr lang="es-MX" sz="2200" dirty="0" err="1" smtClean="0"/>
              <a:t>For</a:t>
            </a:r>
            <a:r>
              <a:rPr lang="es-MX" sz="2200" dirty="0" smtClean="0"/>
              <a:t> </a:t>
            </a:r>
            <a:r>
              <a:rPr lang="es-MX" sz="2200" dirty="0"/>
              <a:t>i=1:n </a:t>
            </a:r>
          </a:p>
          <a:p>
            <a:pPr lvl="1" algn="just">
              <a:spcAft>
                <a:spcPts val="300"/>
              </a:spcAft>
            </a:pPr>
            <a:r>
              <a:rPr lang="es-MX" sz="2200" dirty="0"/>
              <a:t>   M[i, i] = 0</a:t>
            </a:r>
          </a:p>
          <a:p>
            <a:pPr lvl="1" algn="just">
              <a:spcAft>
                <a:spcPts val="300"/>
              </a:spcAft>
            </a:pPr>
            <a:r>
              <a:rPr lang="es-MX" sz="2200" dirty="0" err="1"/>
              <a:t>For</a:t>
            </a:r>
            <a:r>
              <a:rPr lang="es-MX" sz="2200" dirty="0"/>
              <a:t> </a:t>
            </a:r>
            <a:r>
              <a:rPr lang="es-MX" sz="2200" dirty="0" smtClean="0"/>
              <a:t>t </a:t>
            </a:r>
            <a:r>
              <a:rPr lang="es-MX" sz="2200" dirty="0"/>
              <a:t>= (j-i+1) = 2: n{</a:t>
            </a:r>
          </a:p>
          <a:p>
            <a:pPr lvl="1" algn="just">
              <a:spcAft>
                <a:spcPts val="300"/>
              </a:spcAft>
            </a:pPr>
            <a:r>
              <a:rPr lang="es-MX" sz="2200" dirty="0"/>
              <a:t>   </a:t>
            </a:r>
            <a:r>
              <a:rPr lang="es-MX" sz="2200" dirty="0" err="1"/>
              <a:t>For</a:t>
            </a:r>
            <a:r>
              <a:rPr lang="es-MX" sz="2200" dirty="0"/>
              <a:t> i = 1: </a:t>
            </a:r>
            <a:r>
              <a:rPr lang="es-MX" sz="2200" dirty="0" smtClean="0"/>
              <a:t>n-t+1{</a:t>
            </a:r>
          </a:p>
          <a:p>
            <a:pPr lvl="1"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j = i+t-1</a:t>
            </a:r>
          </a:p>
          <a:p>
            <a:pPr lvl="1"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M[</a:t>
            </a:r>
            <a:r>
              <a:rPr lang="es-MX" sz="2200" dirty="0" err="1" smtClean="0"/>
              <a:t>i,j</a:t>
            </a:r>
            <a:r>
              <a:rPr lang="es-MX" sz="2200" dirty="0" smtClean="0"/>
              <a:t>] = INF</a:t>
            </a:r>
          </a:p>
          <a:p>
            <a:pPr lvl="1"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</a:t>
            </a:r>
            <a:r>
              <a:rPr lang="es-MX" sz="2200" dirty="0" err="1" smtClean="0"/>
              <a:t>For</a:t>
            </a:r>
            <a:r>
              <a:rPr lang="es-MX" sz="2200" dirty="0" smtClean="0"/>
              <a:t> k = i : j-1{</a:t>
            </a:r>
          </a:p>
          <a:p>
            <a:pPr lvl="1"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     q = M[</a:t>
            </a:r>
            <a:r>
              <a:rPr lang="es-MX" sz="2200" dirty="0" err="1" smtClean="0"/>
              <a:t>i,k</a:t>
            </a:r>
            <a:r>
              <a:rPr lang="es-MX" sz="2200" dirty="0" smtClean="0"/>
              <a:t>] + M[k+1,j] + p[i-1]*p[k]*p[j]</a:t>
            </a:r>
          </a:p>
          <a:p>
            <a:pPr lvl="1"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     </a:t>
            </a:r>
            <a:r>
              <a:rPr lang="es-MX" sz="2200" dirty="0" err="1" smtClean="0"/>
              <a:t>if</a:t>
            </a:r>
            <a:r>
              <a:rPr lang="es-MX" sz="2200" dirty="0" smtClean="0"/>
              <a:t> q &lt; M[</a:t>
            </a:r>
            <a:r>
              <a:rPr lang="es-MX" sz="2200" dirty="0" err="1" smtClean="0"/>
              <a:t>i,j</a:t>
            </a:r>
            <a:r>
              <a:rPr lang="es-MX" sz="2200" dirty="0" smtClean="0"/>
              <a:t>]</a:t>
            </a:r>
          </a:p>
          <a:p>
            <a:pPr lvl="1"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          M[</a:t>
            </a:r>
            <a:r>
              <a:rPr lang="es-MX" sz="2200" dirty="0" err="1" smtClean="0"/>
              <a:t>i,j</a:t>
            </a:r>
            <a:r>
              <a:rPr lang="es-MX" sz="2200" dirty="0" smtClean="0"/>
              <a:t>] = q</a:t>
            </a:r>
          </a:p>
          <a:p>
            <a:pPr lvl="1"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}</a:t>
            </a:r>
            <a:endParaRPr lang="es-MX" sz="2200" dirty="0"/>
          </a:p>
          <a:p>
            <a:pPr lvl="1" algn="just">
              <a:spcAft>
                <a:spcPts val="300"/>
              </a:spcAft>
            </a:pPr>
            <a:r>
              <a:rPr lang="es-MX" sz="2200" dirty="0" smtClean="0"/>
              <a:t>   }</a:t>
            </a:r>
            <a:endParaRPr lang="es-MX" sz="2200" dirty="0"/>
          </a:p>
          <a:p>
            <a:pPr lvl="1" algn="just">
              <a:spcAft>
                <a:spcPts val="300"/>
              </a:spcAft>
            </a:pPr>
            <a:r>
              <a:rPr lang="es-MX" sz="2200" dirty="0" smtClean="0"/>
              <a:t>} </a:t>
            </a:r>
            <a:r>
              <a:rPr lang="es-MX" sz="2200" dirty="0" err="1" smtClean="0"/>
              <a:t>return</a:t>
            </a:r>
            <a:r>
              <a:rPr lang="es-MX" sz="2200" dirty="0" smtClean="0"/>
              <a:t> M[1,n]</a:t>
            </a:r>
          </a:p>
          <a:p>
            <a:pPr algn="just">
              <a:spcAft>
                <a:spcPts val="300"/>
              </a:spcAft>
            </a:pPr>
            <a:r>
              <a:rPr lang="es-MX" sz="2200" dirty="0"/>
              <a:t>}</a:t>
            </a:r>
          </a:p>
        </p:txBody>
      </p:sp>
      <p:sp>
        <p:nvSpPr>
          <p:cNvPr id="12" name="11 Llamada rectangular"/>
          <p:cNvSpPr/>
          <p:nvPr/>
        </p:nvSpPr>
        <p:spPr>
          <a:xfrm>
            <a:off x="2699792" y="2963050"/>
            <a:ext cx="4104456" cy="407590"/>
          </a:xfrm>
          <a:prstGeom prst="wedgeRectCallout">
            <a:avLst>
              <a:gd name="adj1" fmla="val -59088"/>
              <a:gd name="adj2" fmla="val 112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Último elemento </a:t>
            </a:r>
            <a:r>
              <a:rPr 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intervalo</a:t>
            </a:r>
            <a:endParaRPr lang="es-CO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 rot="18576044">
            <a:off x="3841933" y="554541"/>
            <a:ext cx="286134" cy="5742262"/>
          </a:xfrm>
          <a:prstGeom prst="roundRect">
            <a:avLst/>
          </a:prstGeom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Rectángulo redondeado"/>
          <p:cNvSpPr/>
          <p:nvPr/>
        </p:nvSpPr>
        <p:spPr>
          <a:xfrm rot="18576044">
            <a:off x="4178241" y="661410"/>
            <a:ext cx="306550" cy="5053177"/>
          </a:xfrm>
          <a:prstGeom prst="roundRect">
            <a:avLst/>
          </a:prstGeom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26 Rectángulo redondeado"/>
          <p:cNvSpPr/>
          <p:nvPr/>
        </p:nvSpPr>
        <p:spPr>
          <a:xfrm rot="18576044">
            <a:off x="4503055" y="781020"/>
            <a:ext cx="297884" cy="4305374"/>
          </a:xfrm>
          <a:prstGeom prst="roundRect">
            <a:avLst/>
          </a:prstGeom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Rectángulo redondeado"/>
          <p:cNvSpPr/>
          <p:nvPr/>
        </p:nvSpPr>
        <p:spPr>
          <a:xfrm rot="18576044">
            <a:off x="5941840" y="1510402"/>
            <a:ext cx="287681" cy="400062"/>
          </a:xfrm>
          <a:prstGeom prst="roundRect">
            <a:avLst/>
          </a:prstGeom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61546"/>
              </p:ext>
            </p:extLst>
          </p:nvPr>
        </p:nvGraphicFramePr>
        <p:xfrm>
          <a:off x="1555064" y="1469008"/>
          <a:ext cx="4848200" cy="390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25"/>
                <a:gridCol w="606025"/>
                <a:gridCol w="606025"/>
                <a:gridCol w="606025"/>
                <a:gridCol w="606025"/>
                <a:gridCol w="606025"/>
                <a:gridCol w="606025"/>
                <a:gridCol w="606025"/>
              </a:tblGrid>
              <a:tr h="488026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1047376" y="148478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1</a:t>
            </a:r>
            <a:endParaRPr lang="es-CO" sz="2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043608" y="194877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2</a:t>
            </a:r>
            <a:endParaRPr lang="es-CO" sz="20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043608" y="245282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3</a:t>
            </a:r>
            <a:endParaRPr lang="es-CO" sz="20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049648" y="490109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n</a:t>
            </a:r>
            <a:endParaRPr lang="es-CO" sz="20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047376" y="344729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…</a:t>
            </a:r>
            <a:endParaRPr lang="es-CO" sz="2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646968" y="980728"/>
            <a:ext cx="4756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 1      2       3                 …                     n</a:t>
            </a:r>
            <a:endParaRPr lang="es-CO" sz="2000" dirty="0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23528" y="6117071"/>
            <a:ext cx="5287647" cy="40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s-MX" sz="2200" dirty="0" smtClean="0"/>
              <a:t>¿Cuál es la eficiencia final resultante?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5004048" y="6117071"/>
                <a:ext cx="1111578" cy="408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s-MX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s-MX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s-MX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s-MX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MX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6117071"/>
                <a:ext cx="1111578" cy="408273"/>
              </a:xfrm>
              <a:prstGeom prst="rect">
                <a:avLst/>
              </a:prstGeom>
              <a:blipFill rotWithShape="1">
                <a:blip r:embed="rId2"/>
                <a:stretch>
                  <a:fillRect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22 Llamada rectangular"/>
          <p:cNvSpPr/>
          <p:nvPr/>
        </p:nvSpPr>
        <p:spPr>
          <a:xfrm>
            <a:off x="5796136" y="5445224"/>
            <a:ext cx="2592288" cy="407590"/>
          </a:xfrm>
          <a:prstGeom prst="wedgeRectCallout">
            <a:avLst>
              <a:gd name="adj1" fmla="val -33080"/>
              <a:gd name="adj2" fmla="val -89252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Iteración 1: j-i+1=1</a:t>
            </a:r>
            <a:endParaRPr lang="es-MX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33" name="32 Llamada rectangular"/>
          <p:cNvSpPr/>
          <p:nvPr/>
        </p:nvSpPr>
        <p:spPr>
          <a:xfrm>
            <a:off x="6588224" y="4869160"/>
            <a:ext cx="2521460" cy="407590"/>
          </a:xfrm>
          <a:prstGeom prst="wedgeRectCallout">
            <a:avLst>
              <a:gd name="adj1" fmla="val -62357"/>
              <a:gd name="adj2" fmla="val -5576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Iteración 2: j-i+1=2</a:t>
            </a:r>
            <a:endParaRPr lang="es-MX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34" name="33 Llamada rectangular"/>
          <p:cNvSpPr/>
          <p:nvPr/>
        </p:nvSpPr>
        <p:spPr>
          <a:xfrm>
            <a:off x="6588224" y="4173538"/>
            <a:ext cx="2521460" cy="407590"/>
          </a:xfrm>
          <a:prstGeom prst="wedgeRectCallout">
            <a:avLst>
              <a:gd name="adj1" fmla="val -64653"/>
              <a:gd name="adj2" fmla="val -22284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Iteración 3: j-i+1=3</a:t>
            </a:r>
            <a:endParaRPr lang="es-MX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35" name="34 Llamada rectangular"/>
          <p:cNvSpPr/>
          <p:nvPr/>
        </p:nvSpPr>
        <p:spPr>
          <a:xfrm>
            <a:off x="6588224" y="1916831"/>
            <a:ext cx="2521460" cy="736049"/>
          </a:xfrm>
          <a:prstGeom prst="wedgeRectCallout">
            <a:avLst>
              <a:gd name="adj1" fmla="val -62357"/>
              <a:gd name="adj2" fmla="val -5576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Iteración n: </a:t>
            </a:r>
          </a:p>
          <a:p>
            <a:pPr algn="ctr"/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j-i+1=n-1</a:t>
            </a:r>
            <a:endParaRPr lang="es-MX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1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 animBg="1"/>
      <p:bldP spid="27" grpId="0" animBg="1"/>
      <p:bldP spid="29" grpId="0" animBg="1"/>
      <p:bldP spid="31" grpId="0"/>
      <p:bldP spid="32" grpId="0"/>
      <p:bldP spid="23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5289" y="1124744"/>
            <a:ext cx="835342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Ejemplo: p = {30, 35, 15, 5, 10}</a:t>
            </a:r>
            <a:endParaRPr lang="es-MX" sz="2200" dirty="0"/>
          </a:p>
          <a:p>
            <a:pPr algn="just"/>
            <a:endParaRPr lang="es-MX" sz="2200" dirty="0" smtClean="0"/>
          </a:p>
          <a:p>
            <a:pPr algn="just"/>
            <a:r>
              <a:rPr lang="es-MX" sz="2200" dirty="0" smtClean="0"/>
              <a:t>En otras palabras: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67034"/>
              </p:ext>
            </p:extLst>
          </p:nvPr>
        </p:nvGraphicFramePr>
        <p:xfrm>
          <a:off x="2987824" y="1892914"/>
          <a:ext cx="5760888" cy="97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85"/>
                <a:gridCol w="918403"/>
                <a:gridCol w="918403"/>
                <a:gridCol w="1001894"/>
                <a:gridCol w="918403"/>
              </a:tblGrid>
              <a:tr h="488026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Matriz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dimensión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30x35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35x15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15x5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5x10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49620"/>
              </p:ext>
            </p:extLst>
          </p:nvPr>
        </p:nvGraphicFramePr>
        <p:xfrm>
          <a:off x="1931876" y="3893230"/>
          <a:ext cx="4008276" cy="195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69"/>
                <a:gridCol w="1002069"/>
                <a:gridCol w="1002069"/>
                <a:gridCol w="1002069"/>
              </a:tblGrid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975944" y="3429000"/>
            <a:ext cx="396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 1                2            3            4</a:t>
            </a:r>
            <a:endParaRPr lang="es-CO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403648" y="396559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1</a:t>
            </a:r>
            <a:endParaRPr lang="es-CO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399880" y="442957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2</a:t>
            </a:r>
            <a:endParaRPr lang="es-CO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399880" y="493363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3</a:t>
            </a:r>
            <a:endParaRPr lang="es-CO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403648" y="540051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4</a:t>
            </a:r>
            <a:endParaRPr lang="es-CO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417296" y="344729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M</a:t>
            </a:r>
            <a:endParaRPr lang="es-CO" sz="2000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97890"/>
              </p:ext>
            </p:extLst>
          </p:nvPr>
        </p:nvGraphicFramePr>
        <p:xfrm>
          <a:off x="1931876" y="3897872"/>
          <a:ext cx="4008276" cy="195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69"/>
                <a:gridCol w="1002069"/>
                <a:gridCol w="1002069"/>
                <a:gridCol w="1002069"/>
              </a:tblGrid>
              <a:tr h="488026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36667"/>
              </p:ext>
            </p:extLst>
          </p:nvPr>
        </p:nvGraphicFramePr>
        <p:xfrm>
          <a:off x="1921352" y="3901992"/>
          <a:ext cx="4008276" cy="195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69"/>
                <a:gridCol w="1002069"/>
                <a:gridCol w="1002069"/>
                <a:gridCol w="1002069"/>
              </a:tblGrid>
              <a:tr h="488026"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15.750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7.875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9.375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2.625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4.375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026">
                <a:tc>
                  <a:txBody>
                    <a:bodyPr/>
                    <a:lstStyle/>
                    <a:p>
                      <a:pPr algn="ctr"/>
                      <a:endParaRPr lang="es-CO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99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48948</TotalTime>
  <Words>1325</Words>
  <Application>Microsoft Office PowerPoint</Application>
  <PresentationFormat>Presentación en pantalla (4:3)</PresentationFormat>
  <Paragraphs>188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Análisis y diseño de algoritmos – Clase 11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1091</cp:revision>
  <dcterms:created xsi:type="dcterms:W3CDTF">2005-07-02T15:39:33Z</dcterms:created>
  <dcterms:modified xsi:type="dcterms:W3CDTF">2014-04-09T14:23:12Z</dcterms:modified>
</cp:coreProperties>
</file>