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6"/>
  </p:notesMasterIdLst>
  <p:handoutMasterIdLst>
    <p:handoutMasterId r:id="rId17"/>
  </p:handoutMasterIdLst>
  <p:sldIdLst>
    <p:sldId id="353" r:id="rId2"/>
    <p:sldId id="425" r:id="rId3"/>
    <p:sldId id="433" r:id="rId4"/>
    <p:sldId id="434" r:id="rId5"/>
    <p:sldId id="435" r:id="rId6"/>
    <p:sldId id="436" r:id="rId7"/>
    <p:sldId id="437" r:id="rId8"/>
    <p:sldId id="438" r:id="rId9"/>
    <p:sldId id="440" r:id="rId10"/>
    <p:sldId id="441" r:id="rId11"/>
    <p:sldId id="442" r:id="rId12"/>
    <p:sldId id="443" r:id="rId13"/>
    <p:sldId id="444" r:id="rId14"/>
    <p:sldId id="386" r:id="rId15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3399"/>
    <a:srgbClr val="669900"/>
    <a:srgbClr val="FF3300"/>
    <a:srgbClr val="7C9DDE"/>
    <a:srgbClr val="0033CC"/>
    <a:srgbClr val="006600"/>
    <a:srgbClr val="00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122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</a:t>
            </a:r>
            <a:r>
              <a:rPr lang="es-CO" sz="4000" dirty="0" smtClean="0">
                <a:latin typeface="Arial" charset="0"/>
              </a:rPr>
              <a:t>12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31690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CO" sz="2400" dirty="0">
                <a:latin typeface="Arial" charset="0"/>
                <a:cs typeface="Arial" charset="0"/>
              </a:rPr>
              <a:t>Arboles binarios de </a:t>
            </a:r>
            <a:r>
              <a:rPr lang="es-CO" sz="2400" dirty="0" smtClean="0">
                <a:latin typeface="Arial" charset="0"/>
                <a:cs typeface="Arial" charset="0"/>
              </a:rPr>
              <a:t>búsqueda óptimos</a:t>
            </a:r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/>
              <a:t>Finalmente con esta relación podemos esquematizar una solución mediante programación dinámica, sin embargo debemos preguntarnos: ¿Cuáles son los </a:t>
            </a:r>
            <a:r>
              <a:rPr lang="es-MX" sz="2200" dirty="0" err="1"/>
              <a:t>subproblemas</a:t>
            </a:r>
            <a:r>
              <a:rPr lang="es-MX" sz="2200" dirty="0"/>
              <a:t> </a:t>
            </a:r>
            <a:r>
              <a:rPr lang="es-MX" sz="2200" dirty="0" smtClean="0"/>
              <a:t>más pequeños y </a:t>
            </a:r>
            <a:r>
              <a:rPr lang="es-MX" sz="2200" dirty="0"/>
              <a:t>cómo van incrementándose sistemáticamente el tamaño de los </a:t>
            </a:r>
            <a:r>
              <a:rPr lang="es-MX" sz="2200" dirty="0" err="1"/>
              <a:t>subproblemas</a:t>
            </a:r>
            <a:r>
              <a:rPr lang="es-MX" sz="2200" dirty="0"/>
              <a:t> siguientes?</a:t>
            </a:r>
          </a:p>
          <a:p>
            <a:pPr algn="just"/>
            <a:r>
              <a:rPr lang="es-MX" sz="2200" dirty="0" smtClean="0"/>
              <a:t>.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536" y="3185356"/>
            <a:ext cx="8353424" cy="211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Los </a:t>
            </a:r>
            <a:r>
              <a:rPr lang="es-MX" sz="2200" dirty="0" err="1" smtClean="0"/>
              <a:t>subproblemas</a:t>
            </a:r>
            <a:r>
              <a:rPr lang="es-MX" sz="2200" dirty="0" smtClean="0"/>
              <a:t> más pequeños son cuando hay un solo elemento en el intervalo, es decir, cuando </a:t>
            </a:r>
            <a:r>
              <a:rPr lang="es-MX" sz="2200" i="1" dirty="0" smtClean="0"/>
              <a:t>j-i+1 = 1</a:t>
            </a:r>
            <a:r>
              <a:rPr lang="es-MX" sz="2200" dirty="0" smtClean="0"/>
              <a:t>; los </a:t>
            </a:r>
            <a:r>
              <a:rPr lang="es-MX" sz="2200" dirty="0" err="1" smtClean="0"/>
              <a:t>subproblemas</a:t>
            </a:r>
            <a:r>
              <a:rPr lang="es-MX" sz="2200" dirty="0" smtClean="0"/>
              <a:t> que le siguen son cuando hay dos elementos en el intervalo, es decir, cuando </a:t>
            </a:r>
            <a:r>
              <a:rPr lang="es-MX" sz="2200" i="1" dirty="0" smtClean="0"/>
              <a:t>j-i+1 = 2</a:t>
            </a:r>
            <a:r>
              <a:rPr lang="es-MX" sz="2200" dirty="0" smtClean="0"/>
              <a:t>; y así sucesivamente hasta que el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 mayor (el original) es cuando el intervalo abarca los </a:t>
            </a:r>
            <a:r>
              <a:rPr lang="es-MX" sz="2200" i="1" dirty="0" smtClean="0"/>
              <a:t>n </a:t>
            </a:r>
            <a:r>
              <a:rPr lang="es-MX" sz="2200" dirty="0" smtClean="0"/>
              <a:t>elementos. </a:t>
            </a:r>
          </a:p>
        </p:txBody>
      </p:sp>
    </p:spTree>
    <p:extLst>
      <p:ext uri="{BB962C8B-B14F-4D97-AF65-F5344CB8AC3E}">
        <p14:creationId xmlns:p14="http://schemas.microsoft.com/office/powerpoint/2010/main" val="37918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323528" y="2661370"/>
                <a:ext cx="8569199" cy="2520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spcAft>
                    <a:spcPts val="900"/>
                  </a:spcAft>
                </a:pPr>
                <a:r>
                  <a:rPr lang="es-MX" sz="2200" dirty="0" err="1" smtClean="0"/>
                  <a:t>For</a:t>
                </a:r>
                <a:r>
                  <a:rPr lang="es-MX" sz="2200" dirty="0" smtClean="0"/>
                  <a:t> s = (j-i+1) = 1: n{</a:t>
                </a:r>
              </a:p>
              <a:p>
                <a:pPr algn="just">
                  <a:spcAft>
                    <a:spcPts val="900"/>
                  </a:spcAft>
                </a:pPr>
                <a:r>
                  <a:rPr lang="es-MX" sz="2200" dirty="0"/>
                  <a:t> </a:t>
                </a:r>
                <a:r>
                  <a:rPr lang="es-MX" sz="2200" dirty="0" smtClean="0"/>
                  <a:t>  </a:t>
                </a:r>
                <a:r>
                  <a:rPr lang="es-MX" sz="2200" dirty="0" err="1" smtClean="0"/>
                  <a:t>For</a:t>
                </a:r>
                <a:r>
                  <a:rPr lang="es-MX" sz="2200" dirty="0" smtClean="0"/>
                  <a:t> i = 1: n-s+1{</a:t>
                </a:r>
              </a:p>
              <a:p>
                <a:pPr algn="just">
                  <a:spcAft>
                    <a:spcPts val="900"/>
                  </a:spcAft>
                </a:pPr>
                <a:r>
                  <a:rPr lang="es-MX" sz="2200" dirty="0"/>
                  <a:t> </a:t>
                </a:r>
                <a:r>
                  <a:rPr lang="es-MX" sz="2200" dirty="0" smtClean="0"/>
                  <a:t>     C[i, j=i+s-1]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MX" sz="2400" i="1">
                            <a:latin typeface="Cambria Math"/>
                          </a:rPr>
                          <m:t>𝑀𝐼𝑁</m:t>
                        </m:r>
                      </m:e>
                      <m:sub>
                        <m:r>
                          <a:rPr lang="es-MX" sz="2400" i="1">
                            <a:latin typeface="Cambria Math"/>
                          </a:rPr>
                          <m:t>𝑟</m:t>
                        </m:r>
                        <m:r>
                          <a:rPr lang="es-MX" sz="2400" i="1">
                            <a:latin typeface="Cambria Math"/>
                          </a:rPr>
                          <m:t>=</m:t>
                        </m:r>
                        <m:r>
                          <a:rPr lang="es-MX" sz="2400" i="1">
                            <a:latin typeface="Cambria Math"/>
                          </a:rPr>
                          <m:t>𝑖</m:t>
                        </m:r>
                        <m:r>
                          <a:rPr lang="es-MX" sz="2400" i="1">
                            <a:latin typeface="Cambria Math"/>
                          </a:rPr>
                          <m:t>:</m:t>
                        </m:r>
                        <m:r>
                          <a:rPr lang="es-MX" sz="2400" i="1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s-MX" sz="2200" dirty="0" smtClean="0"/>
                  <a:t>(SP[i, j=i+s-1] + C[i,r-1] + C[r+1, j=i+s-1])</a:t>
                </a:r>
              </a:p>
              <a:p>
                <a:pPr algn="just">
                  <a:spcAft>
                    <a:spcPts val="900"/>
                  </a:spcAft>
                </a:pPr>
                <a:r>
                  <a:rPr lang="es-MX" sz="2200" dirty="0"/>
                  <a:t> </a:t>
                </a:r>
                <a:r>
                  <a:rPr lang="es-MX" sz="2200" dirty="0" smtClean="0"/>
                  <a:t>  }</a:t>
                </a:r>
              </a:p>
              <a:p>
                <a:pPr algn="just">
                  <a:spcAft>
                    <a:spcPts val="900"/>
                  </a:spcAft>
                </a:pPr>
                <a:r>
                  <a:rPr lang="es-MX" sz="2200" dirty="0" smtClean="0"/>
                  <a:t>}</a:t>
                </a:r>
              </a:p>
            </p:txBody>
          </p:sp>
        </mc:Choice>
        <mc:Fallback xmlns=""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661370"/>
                <a:ext cx="8569199" cy="2520280"/>
              </a:xfrm>
              <a:prstGeom prst="rect">
                <a:avLst/>
              </a:prstGeom>
              <a:blipFill rotWithShape="1">
                <a:blip r:embed="rId2"/>
                <a:stretch>
                  <a:fillRect l="-853" t="-1211" r="-4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Llamada rectangular"/>
          <p:cNvSpPr/>
          <p:nvPr/>
        </p:nvSpPr>
        <p:spPr>
          <a:xfrm>
            <a:off x="3347864" y="2420888"/>
            <a:ext cx="3024336" cy="407590"/>
          </a:xfrm>
          <a:prstGeom prst="wedgeRectCallout">
            <a:avLst>
              <a:gd name="adj1" fmla="val -60156"/>
              <a:gd name="adj2" fmla="val 413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Tamaño del intervalo</a:t>
            </a: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6" name="5 Llamada rectangular"/>
          <p:cNvSpPr/>
          <p:nvPr/>
        </p:nvSpPr>
        <p:spPr>
          <a:xfrm>
            <a:off x="2987824" y="3093418"/>
            <a:ext cx="4104456" cy="407590"/>
          </a:xfrm>
          <a:prstGeom prst="wedgeRectCallout">
            <a:avLst>
              <a:gd name="adj1" fmla="val -56095"/>
              <a:gd name="adj2" fmla="val 24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 elemento del intervalo</a:t>
            </a:r>
            <a:endParaRPr lang="es-CO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Llamada rectangular"/>
              <p:cNvSpPr/>
              <p:nvPr/>
            </p:nvSpPr>
            <p:spPr>
              <a:xfrm>
                <a:off x="3500264" y="4173538"/>
                <a:ext cx="3024336" cy="767630"/>
              </a:xfrm>
              <a:prstGeom prst="wedgeRectCallout">
                <a:avLst>
                  <a:gd name="adj1" fmla="val -20445"/>
                  <a:gd name="adj2" fmla="val -6430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s-MX" sz="2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puede calcular</a:t>
                </a:r>
                <a:r>
                  <a:rPr lang="es-MX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sz="2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previamente 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s-MX" sz="22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s-MX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CO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7 Llamada rectangular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64" y="4173538"/>
                <a:ext cx="3024336" cy="767630"/>
              </a:xfrm>
              <a:prstGeom prst="wedgeRectCallout">
                <a:avLst>
                  <a:gd name="adj1" fmla="val -20445"/>
                  <a:gd name="adj2" fmla="val -64301"/>
                </a:avLst>
              </a:prstGeom>
              <a:blipFill rotWithShape="1">
                <a:blip r:embed="rId3"/>
                <a:stretch>
                  <a:fillRect b="-120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Llamada rectangular"/>
          <p:cNvSpPr/>
          <p:nvPr/>
        </p:nvSpPr>
        <p:spPr>
          <a:xfrm>
            <a:off x="611560" y="5181650"/>
            <a:ext cx="2376264" cy="407590"/>
          </a:xfrm>
          <a:prstGeom prst="wedgeRectCallout">
            <a:avLst>
              <a:gd name="adj1" fmla="val -49326"/>
              <a:gd name="adj2" fmla="val -1227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C[1,n]</a:t>
            </a:r>
            <a:endParaRPr lang="es-MX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5184" y="5805264"/>
            <a:ext cx="31767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Como para i&gt;j C[</a:t>
            </a:r>
            <a:r>
              <a:rPr lang="es-MX" sz="2200" dirty="0" err="1" smtClean="0"/>
              <a:t>i,j</a:t>
            </a:r>
            <a:r>
              <a:rPr lang="es-MX" sz="2200" dirty="0" smtClean="0"/>
              <a:t>] = 0</a:t>
            </a:r>
            <a:endParaRPr lang="es-MX" sz="2200" dirty="0"/>
          </a:p>
          <a:p>
            <a:pPr algn="just"/>
            <a:r>
              <a:rPr lang="es-MX" sz="2200" dirty="0" smtClean="0"/>
              <a:t>.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528" y="908720"/>
            <a:ext cx="8569199" cy="182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s-MX" sz="2200" dirty="0" err="1" smtClean="0"/>
              <a:t>For</a:t>
            </a:r>
            <a:r>
              <a:rPr lang="es-MX" sz="2200" dirty="0" smtClean="0"/>
              <a:t> j=1:n-1{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For</a:t>
            </a:r>
            <a:r>
              <a:rPr lang="es-MX" sz="2200" dirty="0" smtClean="0"/>
              <a:t> i=j+1:n{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C[i, j] = 0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>
              <a:spcAft>
                <a:spcPts val="0"/>
              </a:spcAft>
            </a:pPr>
            <a:r>
              <a:rPr lang="es-MX" sz="2200" dirty="0" smtClean="0"/>
              <a:t>}</a:t>
            </a:r>
          </a:p>
        </p:txBody>
      </p:sp>
      <p:sp>
        <p:nvSpPr>
          <p:cNvPr id="7" name="6 Flecha curvada hacia la izquierda"/>
          <p:cNvSpPr/>
          <p:nvPr/>
        </p:nvSpPr>
        <p:spPr>
          <a:xfrm rot="10800000">
            <a:off x="179511" y="1628798"/>
            <a:ext cx="432047" cy="4416263"/>
          </a:xfrm>
          <a:prstGeom prst="curvedLeftArrow">
            <a:avLst/>
          </a:prstGeom>
          <a:solidFill>
            <a:srgbClr val="0070C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95535" y="6309320"/>
            <a:ext cx="849719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Para aclarar como funciona este algoritmo, veámoslo gráficamente</a:t>
            </a:r>
          </a:p>
        </p:txBody>
      </p:sp>
    </p:spTree>
    <p:extLst>
      <p:ext uri="{BB962C8B-B14F-4D97-AF65-F5344CB8AC3E}">
        <p14:creationId xmlns:p14="http://schemas.microsoft.com/office/powerpoint/2010/main" val="42488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/>
      <p:bldP spid="11" grpId="0"/>
      <p:bldP spid="7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40373"/>
              </p:ext>
            </p:extLst>
          </p:nvPr>
        </p:nvGraphicFramePr>
        <p:xfrm>
          <a:off x="1555064" y="1469008"/>
          <a:ext cx="4848200" cy="390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25"/>
                <a:gridCol w="606025"/>
                <a:gridCol w="606025"/>
                <a:gridCol w="606025"/>
                <a:gridCol w="606025"/>
                <a:gridCol w="606025"/>
                <a:gridCol w="606025"/>
                <a:gridCol w="606025"/>
              </a:tblGrid>
              <a:tr h="48802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11 Rectángulo redondeado"/>
          <p:cNvSpPr/>
          <p:nvPr/>
        </p:nvSpPr>
        <p:spPr>
          <a:xfrm rot="18576044">
            <a:off x="3841933" y="554541"/>
            <a:ext cx="286134" cy="5742262"/>
          </a:xfrm>
          <a:prstGeom prst="roundRect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Triángulo rectángulo"/>
          <p:cNvSpPr/>
          <p:nvPr/>
        </p:nvSpPr>
        <p:spPr>
          <a:xfrm>
            <a:off x="1715207" y="2132856"/>
            <a:ext cx="3895969" cy="3096344"/>
          </a:xfrm>
          <a:prstGeom prst="rtTriangle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CuadroTexto"/>
          <p:cNvSpPr txBox="1"/>
          <p:nvPr/>
        </p:nvSpPr>
        <p:spPr>
          <a:xfrm>
            <a:off x="2205616" y="3025672"/>
            <a:ext cx="1368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800" dirty="0" smtClean="0"/>
              <a:t>0</a:t>
            </a:r>
            <a:endParaRPr lang="es-CO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047376" y="148478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1</a:t>
            </a:r>
            <a:endParaRPr lang="es-CO" sz="2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194877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2</a:t>
            </a:r>
            <a:endParaRPr lang="es-CO" sz="2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043608" y="245282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3</a:t>
            </a:r>
            <a:endParaRPr lang="es-CO" sz="2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049648" y="490109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n</a:t>
            </a:r>
            <a:endParaRPr lang="es-CO" sz="2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047376" y="34472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…</a:t>
            </a:r>
            <a:endParaRPr lang="es-CO" sz="2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646968" y="980728"/>
            <a:ext cx="4756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 1      2       3                 …                     n</a:t>
            </a:r>
            <a:endParaRPr lang="es-CO" sz="2000" dirty="0"/>
          </a:p>
        </p:txBody>
      </p:sp>
      <p:sp>
        <p:nvSpPr>
          <p:cNvPr id="24" name="23 Llamada rectangular"/>
          <p:cNvSpPr/>
          <p:nvPr/>
        </p:nvSpPr>
        <p:spPr>
          <a:xfrm>
            <a:off x="5796136" y="5445224"/>
            <a:ext cx="2592288" cy="407590"/>
          </a:xfrm>
          <a:prstGeom prst="wedgeRectCallout">
            <a:avLst>
              <a:gd name="adj1" fmla="val -33080"/>
              <a:gd name="adj2" fmla="val -89252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Iteración 1: j-i+1=1</a:t>
            </a:r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 rot="18576044">
            <a:off x="4178241" y="661410"/>
            <a:ext cx="306550" cy="5053177"/>
          </a:xfrm>
          <a:prstGeom prst="roundRect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Llamada rectangular"/>
          <p:cNvSpPr/>
          <p:nvPr/>
        </p:nvSpPr>
        <p:spPr>
          <a:xfrm>
            <a:off x="6588224" y="4869160"/>
            <a:ext cx="2521460" cy="407590"/>
          </a:xfrm>
          <a:prstGeom prst="wedgeRectCallout">
            <a:avLst>
              <a:gd name="adj1" fmla="val -62357"/>
              <a:gd name="adj2" fmla="val -5576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Iteración 2: j-i+1=2</a:t>
            </a:r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 rot="18576044">
            <a:off x="4503055" y="781020"/>
            <a:ext cx="297884" cy="4305374"/>
          </a:xfrm>
          <a:prstGeom prst="roundRect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Llamada rectangular"/>
          <p:cNvSpPr/>
          <p:nvPr/>
        </p:nvSpPr>
        <p:spPr>
          <a:xfrm>
            <a:off x="6588224" y="4173538"/>
            <a:ext cx="2521460" cy="407590"/>
          </a:xfrm>
          <a:prstGeom prst="wedgeRectCallout">
            <a:avLst>
              <a:gd name="adj1" fmla="val -64653"/>
              <a:gd name="adj2" fmla="val -22284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Iteración 3: j-i+1=3</a:t>
            </a:r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29" name="28 Rectángulo redondeado"/>
          <p:cNvSpPr/>
          <p:nvPr/>
        </p:nvSpPr>
        <p:spPr>
          <a:xfrm rot="18576044">
            <a:off x="5941840" y="1510402"/>
            <a:ext cx="287681" cy="400062"/>
          </a:xfrm>
          <a:prstGeom prst="roundRect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Llamada rectangular"/>
          <p:cNvSpPr/>
          <p:nvPr/>
        </p:nvSpPr>
        <p:spPr>
          <a:xfrm>
            <a:off x="6588224" y="1916831"/>
            <a:ext cx="2521460" cy="736049"/>
          </a:xfrm>
          <a:prstGeom prst="wedgeRectCallout">
            <a:avLst>
              <a:gd name="adj1" fmla="val -62357"/>
              <a:gd name="adj2" fmla="val -5576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Iteración n: </a:t>
            </a:r>
          </a:p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j-i+1=n-1</a:t>
            </a:r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23528" y="6117071"/>
            <a:ext cx="5287647" cy="40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s-MX" sz="2200" dirty="0" smtClean="0"/>
              <a:t>¿Cuál es la eficiencia final resultante?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5004048" y="6117071"/>
                <a:ext cx="1111578" cy="408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s-MX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s-MX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s-MX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s-MX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MX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6117071"/>
                <a:ext cx="1111578" cy="408273"/>
              </a:xfrm>
              <a:prstGeom prst="rect">
                <a:avLst/>
              </a:prstGeom>
              <a:blipFill rotWithShape="1">
                <a:blip r:embed="rId2"/>
                <a:stretch>
                  <a:fillRect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7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Ejemplo:</a:t>
            </a:r>
            <a:r>
              <a:rPr lang="es-MX" sz="2200" dirty="0" smtClean="0"/>
              <a:t> </a:t>
            </a:r>
            <a:r>
              <a:rPr lang="es-MX" sz="2200" i="1" dirty="0"/>
              <a:t>P</a:t>
            </a:r>
            <a:r>
              <a:rPr lang="es-MX" sz="2200" dirty="0"/>
              <a:t> = </a:t>
            </a:r>
            <a:r>
              <a:rPr lang="es-MX" sz="2200" dirty="0" smtClean="0"/>
              <a:t>{</a:t>
            </a:r>
            <a:r>
              <a:rPr lang="es-MX" sz="2200" i="1" dirty="0" smtClean="0"/>
              <a:t>10%, 25%, 30%, 35%</a:t>
            </a:r>
            <a:r>
              <a:rPr lang="es-MX" sz="2200" dirty="0" smtClean="0"/>
              <a:t>}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14733"/>
              </p:ext>
            </p:extLst>
          </p:nvPr>
        </p:nvGraphicFramePr>
        <p:xfrm>
          <a:off x="2995224" y="2629024"/>
          <a:ext cx="3376976" cy="195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44"/>
                <a:gridCol w="844244"/>
                <a:gridCol w="844244"/>
                <a:gridCol w="844244"/>
              </a:tblGrid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487536" y="264480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1</a:t>
            </a:r>
            <a:endParaRPr lang="es-CO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483768" y="310878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2</a:t>
            </a:r>
            <a:endParaRPr lang="es-CO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483768" y="361284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3</a:t>
            </a:r>
            <a:endParaRPr lang="es-CO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503514" y="408496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4</a:t>
            </a:r>
            <a:endParaRPr lang="es-CO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125742" y="2140744"/>
            <a:ext cx="324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 1           2          3          4</a:t>
            </a:r>
            <a:endParaRPr lang="es-CO" sz="20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67776"/>
              </p:ext>
            </p:extLst>
          </p:nvPr>
        </p:nvGraphicFramePr>
        <p:xfrm>
          <a:off x="2995224" y="2629024"/>
          <a:ext cx="3376976" cy="195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44"/>
                <a:gridCol w="844244"/>
                <a:gridCol w="844244"/>
                <a:gridCol w="844244"/>
              </a:tblGrid>
              <a:tr h="488026"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17954"/>
              </p:ext>
            </p:extLst>
          </p:nvPr>
        </p:nvGraphicFramePr>
        <p:xfrm>
          <a:off x="2987824" y="2629024"/>
          <a:ext cx="3376976" cy="195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44"/>
                <a:gridCol w="844244"/>
                <a:gridCol w="844244"/>
                <a:gridCol w="844244"/>
              </a:tblGrid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1.05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es-CO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es-CO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/>
              <a:t>Tareas</a:t>
            </a:r>
            <a:endParaRPr lang="es-E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9"/>
              <p:cNvSpPr>
                <a:spLocks noChangeArrowheads="1"/>
              </p:cNvSpPr>
              <p:nvPr/>
            </p:nvSpPr>
            <p:spPr bwMode="auto">
              <a:xfrm>
                <a:off x="323527" y="1269702"/>
                <a:ext cx="8425185" cy="532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just">
                  <a:buFont typeface="+mj-lt"/>
                  <a:buAutoNum type="arabicPeriod"/>
                  <a:defRPr/>
                </a:pPr>
                <a:r>
                  <a:rPr lang="es-MX" sz="2200" dirty="0" smtClean="0"/>
                  <a:t>Definir el procedimiento de </a:t>
                </a:r>
                <a:r>
                  <a:rPr lang="es-MX" sz="2200" dirty="0" err="1" smtClean="0"/>
                  <a:t>backtracking</a:t>
                </a:r>
                <a:r>
                  <a:rPr lang="es-MX" sz="2200" dirty="0" smtClean="0"/>
                  <a:t> para </a:t>
                </a:r>
                <a:r>
                  <a:rPr lang="es-MX" sz="2200" dirty="0"/>
                  <a:t>encontrar el árbol binario de búsqueda de </a:t>
                </a:r>
                <a:r>
                  <a:rPr lang="es-MX" sz="2200" dirty="0" smtClean="0"/>
                  <a:t>óptimo (consejo: usar una aproximación similar al de la multiplicación en cadena de matrices)</a:t>
                </a:r>
              </a:p>
              <a:p>
                <a:pPr marL="457200" indent="-457200" algn="just">
                  <a:buFont typeface="+mj-lt"/>
                  <a:buAutoNum type="arabicPeriod"/>
                  <a:defRPr/>
                </a:pPr>
                <a:endParaRPr lang="es-MX" sz="2200" dirty="0" smtClean="0"/>
              </a:p>
              <a:p>
                <a:pPr marL="457200" indent="-457200" algn="just">
                  <a:buFont typeface="+mj-lt"/>
                  <a:buAutoNum type="arabicPeriod"/>
                  <a:defRPr/>
                </a:pPr>
                <a:r>
                  <a:rPr lang="es-MX" sz="2200" dirty="0" smtClean="0"/>
                  <a:t>Programar el algoritmo completo para obtener el árbol binario de búsqueda de óptimo</a:t>
                </a:r>
              </a:p>
              <a:p>
                <a:pPr marL="457200" indent="-457200" algn="just">
                  <a:buFont typeface="+mj-lt"/>
                  <a:buAutoNum type="arabicPeriod"/>
                  <a:defRPr/>
                </a:pPr>
                <a:endParaRPr lang="es-MX" sz="2200" dirty="0"/>
              </a:p>
              <a:p>
                <a:pPr marL="457200" indent="-457200" algn="just">
                  <a:buFont typeface="+mj-lt"/>
                  <a:buAutoNum type="arabicPeriod"/>
                  <a:defRPr/>
                </a:pPr>
                <a:r>
                  <a:rPr lang="es-MX" sz="2200" dirty="0" smtClean="0"/>
                  <a:t>Los siguientes artículos </a:t>
                </a:r>
                <a:r>
                  <a:rPr lang="es-MX" sz="2200" dirty="0"/>
                  <a:t>para conocer una variación del algoritmo anterior con eficiencia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200" dirty="0"/>
                  <a:t>)</a:t>
                </a:r>
                <a:r>
                  <a:rPr lang="es-MX" sz="2200" dirty="0" smtClean="0"/>
                  <a:t>: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 smtClean="0"/>
                  <a:t>Knuth</a:t>
                </a:r>
                <a:r>
                  <a:rPr lang="en-US" sz="2200" dirty="0"/>
                  <a:t>, D.E</a:t>
                </a:r>
                <a:r>
                  <a:rPr lang="en-US" sz="2200" dirty="0" smtClean="0"/>
                  <a:t>. </a:t>
                </a:r>
                <a:r>
                  <a:rPr lang="en-US" sz="2200" dirty="0"/>
                  <a:t>(1971</a:t>
                </a:r>
                <a:r>
                  <a:rPr lang="en-US" sz="2200" dirty="0" smtClean="0"/>
                  <a:t>). Optimum </a:t>
                </a:r>
                <a:r>
                  <a:rPr lang="en-US" sz="2200" dirty="0"/>
                  <a:t>binary search trees. </a:t>
                </a:r>
                <a:r>
                  <a:rPr lang="en-US" sz="2200" i="1" dirty="0" err="1"/>
                  <a:t>Acta</a:t>
                </a:r>
                <a:r>
                  <a:rPr lang="en-US" sz="2200" i="1" dirty="0"/>
                  <a:t> </a:t>
                </a:r>
                <a:r>
                  <a:rPr lang="en-US" sz="2200" i="1" dirty="0" err="1"/>
                  <a:t>Informatica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1, 14–25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 smtClean="0"/>
                  <a:t>Yao, F. F (1980). </a:t>
                </a:r>
                <a:r>
                  <a:rPr lang="en-US" sz="2200" dirty="0"/>
                  <a:t>Efficient dynamic programming using quadrangle </a:t>
                </a:r>
                <a:r>
                  <a:rPr lang="en-US" sz="2200" dirty="0" smtClean="0"/>
                  <a:t>inequalities. In Proceedings </a:t>
                </a:r>
                <a:r>
                  <a:rPr lang="en-US" sz="2200" dirty="0"/>
                  <a:t>of </a:t>
                </a:r>
                <a:r>
                  <a:rPr lang="en-US" sz="2200" dirty="0" smtClean="0"/>
                  <a:t>the Twelfth </a:t>
                </a:r>
                <a:r>
                  <a:rPr lang="en-US" sz="2200" dirty="0"/>
                  <a:t>Annual ACM Symposium on Theory of </a:t>
                </a:r>
                <a:r>
                  <a:rPr lang="en-US" sz="2200" dirty="0" smtClean="0"/>
                  <a:t>Computing, 429–435</a:t>
                </a:r>
                <a:endParaRPr lang="es-MX" sz="2200" dirty="0" smtClean="0"/>
              </a:p>
              <a:p>
                <a:pPr algn="just">
                  <a:defRPr/>
                </a:pPr>
                <a:endParaRPr lang="es-MX" sz="2200" dirty="0"/>
              </a:p>
              <a:p>
                <a:pPr marL="457200" indent="-457200" algn="just">
                  <a:buFont typeface="+mj-lt"/>
                  <a:buAutoNum type="arabicPeriod"/>
                  <a:defRPr/>
                </a:pPr>
                <a:endParaRPr lang="es-MX" sz="2200" dirty="0" smtClean="0"/>
              </a:p>
            </p:txBody>
          </p:sp>
        </mc:Choice>
        <mc:Fallback xmlns="">
          <p:sp>
            <p:nvSpPr>
              <p:cNvPr id="133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1269702"/>
                <a:ext cx="8425185" cy="5327650"/>
              </a:xfrm>
              <a:prstGeom prst="rect">
                <a:avLst/>
              </a:prstGeom>
              <a:blipFill rotWithShape="1">
                <a:blip r:embed="rId2"/>
                <a:stretch>
                  <a:fillRect l="-796" t="-572" r="-10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>
                <a:cs typeface="Arial" charset="0"/>
              </a:rPr>
              <a:t>Arboles binarios de búsqueda óptimos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4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Hagamos memoria: ¿qué es un árbol binario de búsqueda?</a:t>
            </a:r>
            <a:endParaRPr lang="es-MX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04" y="971947"/>
            <a:ext cx="1181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4212506" y="1918072"/>
            <a:ext cx="720725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916362" y="2637210"/>
            <a:ext cx="71913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5580658" y="2710235"/>
            <a:ext cx="71913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2052489" y="3645272"/>
            <a:ext cx="720725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3565377" y="3645272"/>
            <a:ext cx="71913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4788570" y="3573835"/>
            <a:ext cx="71913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6445151" y="3573835"/>
            <a:ext cx="71913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17" name="16 Conector recto"/>
          <p:cNvCxnSpPr>
            <a:stCxn id="10" idx="3"/>
            <a:endCxn id="11" idx="0"/>
          </p:cNvCxnSpPr>
          <p:nvPr/>
        </p:nvCxnSpPr>
        <p:spPr>
          <a:xfrm flipH="1">
            <a:off x="3275931" y="2286636"/>
            <a:ext cx="1042123" cy="3505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1" idx="3"/>
            <a:endCxn id="13" idx="0"/>
          </p:cNvCxnSpPr>
          <p:nvPr/>
        </p:nvCxnSpPr>
        <p:spPr>
          <a:xfrm flipH="1">
            <a:off x="2412852" y="3005774"/>
            <a:ext cx="608825" cy="6394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0" idx="5"/>
            <a:endCxn id="12" idx="0"/>
          </p:cNvCxnSpPr>
          <p:nvPr/>
        </p:nvCxnSpPr>
        <p:spPr>
          <a:xfrm>
            <a:off x="4827683" y="2286636"/>
            <a:ext cx="1112544" cy="42359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2" idx="3"/>
            <a:endCxn id="15" idx="0"/>
          </p:cNvCxnSpPr>
          <p:nvPr/>
        </p:nvCxnSpPr>
        <p:spPr>
          <a:xfrm flipH="1">
            <a:off x="5148139" y="3078799"/>
            <a:ext cx="537834" cy="495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2" idx="5"/>
            <a:endCxn id="16" idx="0"/>
          </p:cNvCxnSpPr>
          <p:nvPr/>
        </p:nvCxnSpPr>
        <p:spPr>
          <a:xfrm>
            <a:off x="6194481" y="3078799"/>
            <a:ext cx="610239" cy="495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1" idx="5"/>
            <a:endCxn id="14" idx="0"/>
          </p:cNvCxnSpPr>
          <p:nvPr/>
        </p:nvCxnSpPr>
        <p:spPr>
          <a:xfrm>
            <a:off x="3530185" y="3005774"/>
            <a:ext cx="394761" cy="6394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Llamada rectangular"/>
          <p:cNvSpPr/>
          <p:nvPr/>
        </p:nvSpPr>
        <p:spPr>
          <a:xfrm>
            <a:off x="1477070" y="2206104"/>
            <a:ext cx="1296144" cy="423599"/>
          </a:xfrm>
          <a:prstGeom prst="wedgeRectCallout">
            <a:avLst>
              <a:gd name="adj1" fmla="val 65509"/>
              <a:gd name="adj2" fmla="val 59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clave k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22 Llamada rectangular"/>
          <p:cNvSpPr/>
          <p:nvPr/>
        </p:nvSpPr>
        <p:spPr>
          <a:xfrm>
            <a:off x="612106" y="3222665"/>
            <a:ext cx="1296144" cy="423599"/>
          </a:xfrm>
          <a:prstGeom prst="wedgeRectCallout">
            <a:avLst>
              <a:gd name="adj1" fmla="val 65509"/>
              <a:gd name="adj2" fmla="val 59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clave &lt; k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23 Llamada rectangular"/>
          <p:cNvSpPr/>
          <p:nvPr/>
        </p:nvSpPr>
        <p:spPr>
          <a:xfrm>
            <a:off x="3924474" y="2782168"/>
            <a:ext cx="1296144" cy="423599"/>
          </a:xfrm>
          <a:prstGeom prst="wedgeRectCallout">
            <a:avLst>
              <a:gd name="adj1" fmla="val -36627"/>
              <a:gd name="adj2" fmla="val 126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clave &gt; k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95536" y="4297487"/>
            <a:ext cx="8353424" cy="4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Ejemplo:</a:t>
            </a:r>
            <a:endParaRPr lang="es-MX" sz="2200" dirty="0"/>
          </a:p>
        </p:txBody>
      </p:sp>
      <p:sp>
        <p:nvSpPr>
          <p:cNvPr id="26" name="25 Elipse"/>
          <p:cNvSpPr/>
          <p:nvPr/>
        </p:nvSpPr>
        <p:spPr>
          <a:xfrm>
            <a:off x="4284514" y="4438352"/>
            <a:ext cx="720725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26 Elipse"/>
          <p:cNvSpPr/>
          <p:nvPr/>
        </p:nvSpPr>
        <p:spPr>
          <a:xfrm>
            <a:off x="2988370" y="5157490"/>
            <a:ext cx="71913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27 Elipse"/>
          <p:cNvSpPr/>
          <p:nvPr/>
        </p:nvSpPr>
        <p:spPr>
          <a:xfrm>
            <a:off x="5652666" y="5230515"/>
            <a:ext cx="71913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28 Elipse"/>
          <p:cNvSpPr/>
          <p:nvPr/>
        </p:nvSpPr>
        <p:spPr>
          <a:xfrm>
            <a:off x="2124497" y="6165552"/>
            <a:ext cx="720725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29 Elipse"/>
          <p:cNvSpPr/>
          <p:nvPr/>
        </p:nvSpPr>
        <p:spPr>
          <a:xfrm>
            <a:off x="3637385" y="6165552"/>
            <a:ext cx="71913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30 Elipse"/>
          <p:cNvSpPr/>
          <p:nvPr/>
        </p:nvSpPr>
        <p:spPr>
          <a:xfrm>
            <a:off x="4860578" y="6094115"/>
            <a:ext cx="71913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31 Elipse"/>
          <p:cNvSpPr/>
          <p:nvPr/>
        </p:nvSpPr>
        <p:spPr>
          <a:xfrm>
            <a:off x="6517159" y="6094115"/>
            <a:ext cx="71913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3" name="32 Conector recto"/>
          <p:cNvCxnSpPr>
            <a:stCxn id="26" idx="3"/>
            <a:endCxn id="27" idx="0"/>
          </p:cNvCxnSpPr>
          <p:nvPr/>
        </p:nvCxnSpPr>
        <p:spPr>
          <a:xfrm flipH="1">
            <a:off x="3347939" y="4806916"/>
            <a:ext cx="1042123" cy="3505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27" idx="3"/>
            <a:endCxn id="29" idx="0"/>
          </p:cNvCxnSpPr>
          <p:nvPr/>
        </p:nvCxnSpPr>
        <p:spPr>
          <a:xfrm flipH="1">
            <a:off x="2484860" y="5526054"/>
            <a:ext cx="608825" cy="6394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6" idx="5"/>
            <a:endCxn id="28" idx="0"/>
          </p:cNvCxnSpPr>
          <p:nvPr/>
        </p:nvCxnSpPr>
        <p:spPr>
          <a:xfrm>
            <a:off x="4899691" y="4806916"/>
            <a:ext cx="1112544" cy="42359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28" idx="3"/>
            <a:endCxn id="31" idx="0"/>
          </p:cNvCxnSpPr>
          <p:nvPr/>
        </p:nvCxnSpPr>
        <p:spPr>
          <a:xfrm flipH="1">
            <a:off x="5220147" y="5599079"/>
            <a:ext cx="537834" cy="495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8" idx="5"/>
            <a:endCxn id="32" idx="0"/>
          </p:cNvCxnSpPr>
          <p:nvPr/>
        </p:nvCxnSpPr>
        <p:spPr>
          <a:xfrm>
            <a:off x="6266489" y="5599079"/>
            <a:ext cx="610239" cy="495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27" idx="5"/>
            <a:endCxn id="30" idx="0"/>
          </p:cNvCxnSpPr>
          <p:nvPr/>
        </p:nvCxnSpPr>
        <p:spPr>
          <a:xfrm>
            <a:off x="3602193" y="5526054"/>
            <a:ext cx="394761" cy="6394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>
                <a:cs typeface="Arial" charset="0"/>
              </a:rPr>
              <a:t>Arboles binarios de búsqueda óptimos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Para una cantidad </a:t>
            </a:r>
            <a:r>
              <a:rPr lang="es-MX" sz="2200" i="1" dirty="0" smtClean="0"/>
              <a:t>n </a:t>
            </a:r>
            <a:r>
              <a:rPr lang="es-MX" sz="2200" dirty="0" smtClean="0"/>
              <a:t> de elementos con claves diferentes, ¿cuántos posibles ABB pueden haber?</a:t>
            </a:r>
            <a:endParaRPr lang="es-MX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38 Rectángulo"/>
              <p:cNvSpPr/>
              <p:nvPr/>
            </p:nvSpPr>
            <p:spPr>
              <a:xfrm>
                <a:off x="5364088" y="1412776"/>
                <a:ext cx="556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rgbClr val="FF3300"/>
                          </a:solidFill>
                          <a:latin typeface="Cambria Math"/>
                        </a:rPr>
                        <m:t>𝒏</m:t>
                      </m:r>
                      <m:r>
                        <a:rPr lang="es-MX" sz="2400" b="1" i="1" smtClean="0">
                          <a:solidFill>
                            <a:srgbClr val="FF330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9" name="3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412776"/>
                <a:ext cx="556563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95536" y="2132856"/>
            <a:ext cx="835342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Por ejemplo, para los elementos {1,2,3} todos los siguientes son posibles ABB:</a:t>
            </a:r>
            <a:endParaRPr lang="es-MX" sz="2200" dirty="0"/>
          </a:p>
        </p:txBody>
      </p:sp>
      <p:sp>
        <p:nvSpPr>
          <p:cNvPr id="41" name="40 Elipse"/>
          <p:cNvSpPr/>
          <p:nvPr/>
        </p:nvSpPr>
        <p:spPr>
          <a:xfrm>
            <a:off x="323528" y="3789957"/>
            <a:ext cx="576709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1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1115616" y="4437360"/>
            <a:ext cx="575122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2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1907704" y="5085432"/>
            <a:ext cx="56825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3</a:t>
            </a: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44" name="43 Conector recto"/>
          <p:cNvCxnSpPr>
            <a:stCxn id="41" idx="5"/>
            <a:endCxn id="42" idx="1"/>
          </p:cNvCxnSpPr>
          <p:nvPr/>
        </p:nvCxnSpPr>
        <p:spPr>
          <a:xfrm>
            <a:off x="815780" y="4158521"/>
            <a:ext cx="384061" cy="3420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42" idx="5"/>
            <a:endCxn id="43" idx="1"/>
          </p:cNvCxnSpPr>
          <p:nvPr/>
        </p:nvCxnSpPr>
        <p:spPr>
          <a:xfrm>
            <a:off x="1606513" y="4805924"/>
            <a:ext cx="384410" cy="3427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3484069" y="3717949"/>
            <a:ext cx="576709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1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4284613" y="3141216"/>
            <a:ext cx="575122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2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5076701" y="3789288"/>
            <a:ext cx="56825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3</a:t>
            </a: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61" name="60 Conector recto"/>
          <p:cNvCxnSpPr>
            <a:stCxn id="59" idx="3"/>
            <a:endCxn id="58" idx="7"/>
          </p:cNvCxnSpPr>
          <p:nvPr/>
        </p:nvCxnSpPr>
        <p:spPr>
          <a:xfrm flipH="1">
            <a:off x="3976321" y="3509780"/>
            <a:ext cx="392517" cy="2714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59" idx="5"/>
            <a:endCxn id="60" idx="1"/>
          </p:cNvCxnSpPr>
          <p:nvPr/>
        </p:nvCxnSpPr>
        <p:spPr>
          <a:xfrm>
            <a:off x="4775510" y="3509780"/>
            <a:ext cx="384410" cy="3427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Elipse"/>
          <p:cNvSpPr/>
          <p:nvPr/>
        </p:nvSpPr>
        <p:spPr>
          <a:xfrm>
            <a:off x="6580413" y="5085432"/>
            <a:ext cx="576709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1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67" name="66 Elipse"/>
          <p:cNvSpPr/>
          <p:nvPr/>
        </p:nvSpPr>
        <p:spPr>
          <a:xfrm>
            <a:off x="7380957" y="4508699"/>
            <a:ext cx="575122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2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8244408" y="3861048"/>
            <a:ext cx="56825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3</a:t>
            </a: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69" name="68 Conector recto"/>
          <p:cNvCxnSpPr>
            <a:stCxn id="67" idx="3"/>
            <a:endCxn id="66" idx="7"/>
          </p:cNvCxnSpPr>
          <p:nvPr/>
        </p:nvCxnSpPr>
        <p:spPr>
          <a:xfrm flipH="1">
            <a:off x="7072665" y="4877263"/>
            <a:ext cx="392517" cy="2714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68" idx="3"/>
            <a:endCxn id="67" idx="7"/>
          </p:cNvCxnSpPr>
          <p:nvPr/>
        </p:nvCxnSpPr>
        <p:spPr>
          <a:xfrm flipH="1">
            <a:off x="7871854" y="4229612"/>
            <a:ext cx="455773" cy="34232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Elipse"/>
          <p:cNvSpPr/>
          <p:nvPr/>
        </p:nvSpPr>
        <p:spPr>
          <a:xfrm>
            <a:off x="2627784" y="4366021"/>
            <a:ext cx="576709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1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81" name="80 Elipse"/>
          <p:cNvSpPr/>
          <p:nvPr/>
        </p:nvSpPr>
        <p:spPr>
          <a:xfrm>
            <a:off x="3060774" y="5733504"/>
            <a:ext cx="575122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2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3707904" y="5013424"/>
            <a:ext cx="56825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3</a:t>
            </a: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83" name="82 Conector recto"/>
          <p:cNvCxnSpPr>
            <a:stCxn id="80" idx="5"/>
            <a:endCxn id="82" idx="1"/>
          </p:cNvCxnSpPr>
          <p:nvPr/>
        </p:nvCxnSpPr>
        <p:spPr>
          <a:xfrm>
            <a:off x="3120036" y="4734585"/>
            <a:ext cx="671087" cy="3420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stCxn id="82" idx="3"/>
            <a:endCxn id="81" idx="7"/>
          </p:cNvCxnSpPr>
          <p:nvPr/>
        </p:nvCxnSpPr>
        <p:spPr>
          <a:xfrm flipH="1">
            <a:off x="3551671" y="5381988"/>
            <a:ext cx="239452" cy="41475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Elipse"/>
          <p:cNvSpPr/>
          <p:nvPr/>
        </p:nvSpPr>
        <p:spPr>
          <a:xfrm>
            <a:off x="6003704" y="4365352"/>
            <a:ext cx="576709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3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97" name="96 Elipse"/>
          <p:cNvSpPr/>
          <p:nvPr/>
        </p:nvSpPr>
        <p:spPr>
          <a:xfrm>
            <a:off x="5716317" y="5732587"/>
            <a:ext cx="575122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2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98" name="97 Elipse"/>
          <p:cNvSpPr/>
          <p:nvPr/>
        </p:nvSpPr>
        <p:spPr>
          <a:xfrm>
            <a:off x="5068245" y="5012259"/>
            <a:ext cx="56825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1</a:t>
            </a: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99" name="98 Conector recto"/>
          <p:cNvCxnSpPr>
            <a:stCxn id="96" idx="3"/>
            <a:endCxn id="98" idx="0"/>
          </p:cNvCxnSpPr>
          <p:nvPr/>
        </p:nvCxnSpPr>
        <p:spPr>
          <a:xfrm flipH="1">
            <a:off x="5352372" y="4733916"/>
            <a:ext cx="735789" cy="27834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>
            <a:stCxn id="98" idx="5"/>
            <a:endCxn id="97" idx="1"/>
          </p:cNvCxnSpPr>
          <p:nvPr/>
        </p:nvCxnSpPr>
        <p:spPr>
          <a:xfrm>
            <a:off x="5553279" y="5380823"/>
            <a:ext cx="247263" cy="4150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2" grpId="0" animBg="1"/>
      <p:bldP spid="43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68" grpId="0" animBg="1"/>
      <p:bldP spid="80" grpId="0" animBg="1"/>
      <p:bldP spid="81" grpId="0" animBg="1"/>
      <p:bldP spid="82" grpId="0" animBg="1"/>
      <p:bldP spid="96" grpId="0" animBg="1"/>
      <p:bldP spid="97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>
                <a:cs typeface="Arial" charset="0"/>
              </a:rPr>
              <a:t>Arboles binarios de búsqueda óptimos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395289" y="1052736"/>
                <a:ext cx="8353424" cy="2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Supongamos que queremos tener un árbol binario de búsqueda con tres elementos E, F y G, y que la relación entre las claves correspondientes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MX" sz="2200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MX" sz="2200" dirty="0" smtClean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MX" sz="2200" b="0" i="1" dirty="0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s-MX" sz="2200" dirty="0" smtClean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MX" sz="2200" b="0" i="1" dirty="0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MX" sz="2200" dirty="0" smtClean="0"/>
                  <a:t>. Si adicionalmente sabemos que las probabilidades de búsqueda de cada elemento 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MX" sz="2200" i="1" dirty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MX" sz="2200" dirty="0"/>
                  <a:t> </a:t>
                </a:r>
                <a:r>
                  <a:rPr lang="es-MX" sz="2200" dirty="0" smtClean="0"/>
                  <a:t>= 0.7,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MX" sz="2200" i="1" dirty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s-MX" sz="2200" dirty="0"/>
                  <a:t> </a:t>
                </a:r>
                <a:r>
                  <a:rPr lang="es-MX" sz="2200" dirty="0" smtClean="0"/>
                  <a:t>= 0.2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MX" sz="2200" i="1" dirty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MX" sz="2200" dirty="0" smtClean="0"/>
                  <a:t> = 0.1, ¿cuál es el tiempo de búsqueda promedio del siguiente ABB?</a:t>
                </a:r>
                <a:endParaRPr lang="es-MX" sz="2200" dirty="0"/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9" y="1052736"/>
                <a:ext cx="8353424" cy="2088232"/>
              </a:xfrm>
              <a:prstGeom prst="rect">
                <a:avLst/>
              </a:prstGeom>
              <a:blipFill rotWithShape="1">
                <a:blip r:embed="rId2"/>
                <a:stretch>
                  <a:fillRect l="-949" t="-1462" r="-949" b="-70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38 Rectángulo"/>
          <p:cNvSpPr/>
          <p:nvPr/>
        </p:nvSpPr>
        <p:spPr>
          <a:xfrm>
            <a:off x="3563888" y="3543151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0.7*2 + 0.2*1 + 0.1*2 = 1.8</a:t>
            </a:r>
            <a:endParaRPr lang="es-CO" dirty="0"/>
          </a:p>
        </p:txBody>
      </p:sp>
      <p:sp>
        <p:nvSpPr>
          <p:cNvPr id="41" name="40 Elipse"/>
          <p:cNvSpPr/>
          <p:nvPr/>
        </p:nvSpPr>
        <p:spPr>
          <a:xfrm>
            <a:off x="6596035" y="4437112"/>
            <a:ext cx="576709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E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7388123" y="5084515"/>
            <a:ext cx="575122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F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8180211" y="5732587"/>
            <a:ext cx="56825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G</a:t>
            </a: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44" name="43 Conector recto"/>
          <p:cNvCxnSpPr>
            <a:stCxn id="41" idx="5"/>
            <a:endCxn id="42" idx="1"/>
          </p:cNvCxnSpPr>
          <p:nvPr/>
        </p:nvCxnSpPr>
        <p:spPr>
          <a:xfrm>
            <a:off x="7088287" y="4805676"/>
            <a:ext cx="384061" cy="3420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42" idx="5"/>
            <a:endCxn id="43" idx="1"/>
          </p:cNvCxnSpPr>
          <p:nvPr/>
        </p:nvCxnSpPr>
        <p:spPr>
          <a:xfrm>
            <a:off x="7879020" y="5453079"/>
            <a:ext cx="384410" cy="3427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1259632" y="3933725"/>
            <a:ext cx="576709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E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2060176" y="3356992"/>
            <a:ext cx="575122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F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2852264" y="4005064"/>
            <a:ext cx="56825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i="1" dirty="0" smtClean="0">
                <a:solidFill>
                  <a:schemeClr val="tx1"/>
                </a:solidFill>
              </a:rPr>
              <a:t>G</a:t>
            </a: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61" name="60 Conector recto"/>
          <p:cNvCxnSpPr>
            <a:stCxn id="59" idx="3"/>
            <a:endCxn id="58" idx="7"/>
          </p:cNvCxnSpPr>
          <p:nvPr/>
        </p:nvCxnSpPr>
        <p:spPr>
          <a:xfrm flipH="1">
            <a:off x="1751884" y="3725556"/>
            <a:ext cx="392517" cy="2714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59" idx="5"/>
            <a:endCxn id="60" idx="1"/>
          </p:cNvCxnSpPr>
          <p:nvPr/>
        </p:nvCxnSpPr>
        <p:spPr>
          <a:xfrm>
            <a:off x="2551073" y="3725556"/>
            <a:ext cx="384410" cy="3427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468312" y="4689341"/>
            <a:ext cx="604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 smtClean="0"/>
              <a:t>¿Cuál sería el ABB que minimiza ese tiempo?</a:t>
            </a:r>
            <a:endParaRPr lang="es-CO" sz="2200" dirty="0"/>
          </a:p>
        </p:txBody>
      </p:sp>
      <p:sp>
        <p:nvSpPr>
          <p:cNvPr id="32" name="31 Rectángulo"/>
          <p:cNvSpPr/>
          <p:nvPr/>
        </p:nvSpPr>
        <p:spPr>
          <a:xfrm>
            <a:off x="4398533" y="5301208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0.7*1 + 0.2*2 + 0.1*3 = 1.4</a:t>
            </a:r>
            <a:endParaRPr lang="es-CO" dirty="0"/>
          </a:p>
        </p:txBody>
      </p:sp>
      <p:sp>
        <p:nvSpPr>
          <p:cNvPr id="33" name="32 Rectángulo"/>
          <p:cNvSpPr/>
          <p:nvPr/>
        </p:nvSpPr>
        <p:spPr>
          <a:xfrm>
            <a:off x="468311" y="6115943"/>
            <a:ext cx="82804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smtClean="0"/>
              <a:t>Conclusión:</a:t>
            </a:r>
            <a:r>
              <a:rPr lang="es-MX" sz="2200" dirty="0" smtClean="0"/>
              <a:t> un ABB balanceado no necesariamente es óptimo cuando existen probabilidades de búsqueda no uniformes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4407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animBg="1"/>
      <p:bldP spid="42" grpId="0" animBg="1"/>
      <p:bldP spid="43" grpId="0" animBg="1"/>
      <p:bldP spid="2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>
                <a:cs typeface="Arial" charset="0"/>
              </a:rPr>
              <a:t>Arboles binarios de búsqueda óptimos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395289" y="1124744"/>
                <a:ext cx="8353424" cy="280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 smtClean="0"/>
                  <a:t>Entrada:</a:t>
                </a:r>
                <a:r>
                  <a:rPr lang="es-MX" sz="2200" dirty="0"/>
                  <a:t> </a:t>
                </a:r>
                <a:r>
                  <a:rPr lang="es-MX" sz="2200" dirty="0" smtClean="0"/>
                  <a:t>Probabilidades de búsqueda </a:t>
                </a:r>
                <a:r>
                  <a:rPr lang="es-MX" sz="2200" i="1" dirty="0" smtClean="0"/>
                  <a:t>P</a:t>
                </a:r>
                <a:r>
                  <a:rPr lang="es-MX" sz="2200" dirty="0" smtClean="0"/>
                  <a:t> = {</a:t>
                </a:r>
                <a:r>
                  <a:rPr lang="es-MX" sz="2200" i="1" dirty="0" smtClean="0"/>
                  <a:t>p</a:t>
                </a:r>
                <a:r>
                  <a:rPr lang="es-MX" i="1" dirty="0" smtClean="0"/>
                  <a:t>1</a:t>
                </a:r>
                <a:r>
                  <a:rPr lang="es-MX" sz="2200" i="1" dirty="0" smtClean="0"/>
                  <a:t>, p</a:t>
                </a:r>
                <a:r>
                  <a:rPr lang="es-MX" i="1" dirty="0" smtClean="0"/>
                  <a:t>2</a:t>
                </a:r>
                <a:r>
                  <a:rPr lang="es-MX" sz="2200" i="1" dirty="0" smtClean="0"/>
                  <a:t>, …, </a:t>
                </a:r>
                <a:r>
                  <a:rPr lang="es-MX" sz="2200" i="1" dirty="0" err="1" smtClean="0"/>
                  <a:t>p</a:t>
                </a:r>
                <a:r>
                  <a:rPr lang="es-MX" sz="2000" i="1" dirty="0" err="1" smtClean="0"/>
                  <a:t>n</a:t>
                </a:r>
                <a:r>
                  <a:rPr lang="es-MX" sz="2200" dirty="0" smtClean="0"/>
                  <a:t>} para </a:t>
                </a:r>
                <a:r>
                  <a:rPr lang="es-MX" sz="2200" i="1" dirty="0" smtClean="0"/>
                  <a:t>n </a:t>
                </a:r>
                <a:r>
                  <a:rPr lang="es-MX" sz="2200" dirty="0" smtClean="0"/>
                  <a:t>elementos. Por simplicidad vamos a suponer que dichas probabilidades aparecen ordenadas según las claves de los elementos (</a:t>
                </a:r>
                <a:r>
                  <a:rPr lang="es-MX" sz="2200" i="1" dirty="0" smtClean="0"/>
                  <a:t>c</a:t>
                </a:r>
                <a:r>
                  <a:rPr lang="es-MX" i="1" dirty="0" smtClean="0"/>
                  <a:t>1</a:t>
                </a:r>
                <a:r>
                  <a:rPr lang="es-MX" sz="2200" i="1" dirty="0" smtClean="0"/>
                  <a:t> &lt; c</a:t>
                </a:r>
                <a:r>
                  <a:rPr lang="es-MX" i="1" dirty="0" smtClean="0"/>
                  <a:t>2</a:t>
                </a:r>
                <a:r>
                  <a:rPr lang="es-MX" sz="2200" i="1" dirty="0" smtClean="0"/>
                  <a:t> </a:t>
                </a:r>
                <a:r>
                  <a:rPr lang="es-MX" sz="2200" i="1" dirty="0"/>
                  <a:t>&lt;</a:t>
                </a:r>
                <a:r>
                  <a:rPr lang="es-MX" sz="2200" i="1" dirty="0" smtClean="0"/>
                  <a:t> … &lt; </a:t>
                </a:r>
                <a:r>
                  <a:rPr lang="es-MX" sz="2200" i="1" dirty="0" err="1" smtClean="0"/>
                  <a:t>c</a:t>
                </a:r>
                <a:r>
                  <a:rPr lang="es-MX" i="1" dirty="0" err="1" smtClean="0"/>
                  <a:t>n</a:t>
                </a:r>
                <a:r>
                  <a:rPr lang="es-MX" sz="2200" dirty="0" smtClean="0"/>
                  <a:t>)</a:t>
                </a:r>
              </a:p>
              <a:p>
                <a:pPr algn="just"/>
                <a:endParaRPr lang="es-MX" sz="2200" i="1" dirty="0" smtClean="0"/>
              </a:p>
              <a:p>
                <a:pPr algn="just"/>
                <a:r>
                  <a:rPr lang="es-MX" sz="2200" dirty="0" smtClean="0"/>
                  <a:t>En teoría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2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200" b="0" i="1" smtClean="0">
                            <a:latin typeface="Cambria Math"/>
                          </a:rPr>
                          <m:t>𝑖</m:t>
                        </m:r>
                        <m:r>
                          <a:rPr lang="es-MX" sz="2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s-MX" sz="2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MX" sz="2200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s-MX" sz="2200" dirty="0" smtClean="0"/>
                  <a:t>, aunque en general se pueden considerar como valores reales no negativos y no nulos</a:t>
                </a:r>
                <a:endParaRPr lang="es-MX" sz="2200" dirty="0"/>
              </a:p>
              <a:p>
                <a:pPr algn="just"/>
                <a:endParaRPr lang="es-MX" sz="2200" i="1" dirty="0"/>
              </a:p>
              <a:p>
                <a:pPr algn="just"/>
                <a:r>
                  <a:rPr lang="es-MX" sz="2200" b="1" dirty="0" smtClean="0"/>
                  <a:t>Salida</a:t>
                </a:r>
                <a:r>
                  <a:rPr lang="es-MX" sz="2200" b="1" dirty="0"/>
                  <a:t>:</a:t>
                </a:r>
                <a:r>
                  <a:rPr lang="es-MX" sz="2200" dirty="0"/>
                  <a:t> </a:t>
                </a:r>
                <a:r>
                  <a:rPr lang="es-MX" sz="2200" dirty="0" smtClean="0"/>
                  <a:t>ABB que minimice el tiempo promedio de búsqueda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En otras palabras, encontrar </a:t>
                </a:r>
                <a:r>
                  <a:rPr lang="es-MX" sz="2200" i="1" dirty="0" smtClean="0"/>
                  <a:t>T</a:t>
                </a:r>
                <a:r>
                  <a:rPr lang="es-MX" sz="2200" dirty="0" smtClean="0"/>
                  <a:t> que es el ABB que minimiza:</a:t>
                </a:r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9" y="1124744"/>
                <a:ext cx="8353424" cy="2808312"/>
              </a:xfrm>
              <a:prstGeom prst="rect">
                <a:avLst/>
              </a:prstGeom>
              <a:blipFill rotWithShape="1">
                <a:blip r:embed="rId2"/>
                <a:stretch>
                  <a:fillRect l="-949" t="-1087" r="-949" b="-39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251520" y="4976202"/>
                <a:ext cx="5657703" cy="1549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s-MX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s-MX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MX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000" b="0" i="1" smtClean="0">
                              <a:latin typeface="Cambria Math"/>
                            </a:rPr>
                            <m:t>∗(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𝑡𝑖𝑒𝑚𝑝𝑜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ú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𝑠𝑞𝑢𝑒𝑑𝑎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𝑒𝑛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2000" dirty="0" smtClean="0"/>
              </a:p>
              <a:p>
                <a:endParaRPr lang="es-CO" sz="2000" dirty="0" smtClean="0"/>
              </a:p>
              <a:p>
                <a:r>
                  <a:rPr lang="es-MX" sz="2000" dirty="0"/>
                  <a:t> </a:t>
                </a:r>
                <a:r>
                  <a:rPr lang="es-MX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000" i="1">
                            <a:latin typeface="Cambria Math"/>
                          </a:rPr>
                          <m:t>𝑖</m:t>
                        </m:r>
                        <m:r>
                          <a:rPr lang="es-MX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MX" sz="200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s-MX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MX" sz="2000" i="1">
                            <a:latin typeface="Cambria Math"/>
                          </a:rPr>
                          <m:t>∗(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𝑛𝑖𝑣𝑒𝑙</m:t>
                        </m:r>
                        <m:r>
                          <a:rPr lang="es-MX" sz="2000" b="0" i="1" smtClean="0">
                            <a:latin typeface="Cambria Math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𝑑𝑒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𝑖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𝑒𝑛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𝑇</m:t>
                        </m:r>
                        <m:r>
                          <a:rPr lang="es-MX" sz="2000" b="0" i="1" smtClean="0">
                            <a:latin typeface="Cambria Math"/>
                          </a:rPr>
                          <m:t>+1</m:t>
                        </m:r>
                        <m:r>
                          <a:rPr lang="es-MX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976202"/>
                <a:ext cx="5657703" cy="1549142"/>
              </a:xfrm>
              <a:prstGeom prst="rect">
                <a:avLst/>
              </a:prstGeom>
              <a:blipFill rotWithShape="1">
                <a:blip r:embed="rId3"/>
                <a:stretch>
                  <a:fillRect b="-468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5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>
                <a:cs typeface="Arial" charset="0"/>
              </a:rPr>
              <a:t>Arboles binarios de búsqueda óptimos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Solución por fuerza bruta:</a:t>
            </a:r>
            <a:r>
              <a:rPr lang="es-MX" sz="2200" dirty="0" smtClean="0"/>
              <a:t> Generar los </a:t>
            </a:r>
            <a:r>
              <a:rPr lang="es-MX" sz="2200" i="1" dirty="0" smtClean="0"/>
              <a:t>n</a:t>
            </a:r>
            <a:r>
              <a:rPr lang="es-MX" sz="2200" dirty="0" smtClean="0"/>
              <a:t>! ABB y por cada uno calcular el tiempo promedio de búsqueda. En este caso la eficiencia sería O</a:t>
            </a:r>
            <a:r>
              <a:rPr lang="es-MX" sz="2200" i="1" dirty="0" smtClean="0"/>
              <a:t>((n+1)!)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536" y="2492896"/>
            <a:ext cx="835342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Solución por programación dinámica:</a:t>
            </a:r>
            <a:r>
              <a:rPr lang="es-MX" sz="2200" dirty="0" smtClean="0"/>
              <a:t> </a:t>
            </a:r>
            <a:r>
              <a:rPr lang="es-MX" sz="2200" dirty="0"/>
              <a:t>Para definir la forma </a:t>
            </a:r>
            <a:r>
              <a:rPr lang="es-MX" sz="2200" dirty="0" smtClean="0"/>
              <a:t>que debería </a:t>
            </a:r>
            <a:r>
              <a:rPr lang="es-MX" sz="2200" dirty="0"/>
              <a:t>tener la solución óptima de un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 pensemos: si ya supiéramos que en la solución óptima </a:t>
            </a:r>
            <a:r>
              <a:rPr lang="es-MX" sz="2200" i="1" dirty="0" smtClean="0"/>
              <a:t>r</a:t>
            </a:r>
            <a:r>
              <a:rPr lang="es-MX" sz="2200" dirty="0" smtClean="0"/>
              <a:t> (1 ≤ </a:t>
            </a:r>
            <a:r>
              <a:rPr lang="es-MX" sz="2200" i="1" dirty="0" smtClean="0"/>
              <a:t>r</a:t>
            </a:r>
            <a:r>
              <a:rPr lang="es-MX" sz="2200" dirty="0" smtClean="0"/>
              <a:t> </a:t>
            </a:r>
            <a:r>
              <a:rPr lang="es-MX" sz="2200" dirty="0"/>
              <a:t>≤</a:t>
            </a:r>
            <a:r>
              <a:rPr lang="es-MX" sz="2200" dirty="0" smtClean="0"/>
              <a:t> </a:t>
            </a:r>
            <a:r>
              <a:rPr lang="es-MX" sz="2200" i="1" dirty="0" smtClean="0"/>
              <a:t>n</a:t>
            </a:r>
            <a:r>
              <a:rPr lang="es-MX" sz="2200" dirty="0" smtClean="0"/>
              <a:t>) debe ser la raíz, ¿qué podríamos decir de los subárboles izquierdo T</a:t>
            </a:r>
            <a:r>
              <a:rPr lang="es-MX" dirty="0" smtClean="0"/>
              <a:t>L</a:t>
            </a:r>
            <a:r>
              <a:rPr lang="es-MX" sz="2200" dirty="0" smtClean="0"/>
              <a:t> y derecho T</a:t>
            </a:r>
            <a:r>
              <a:rPr lang="es-MX" dirty="0" smtClean="0"/>
              <a:t>R</a:t>
            </a:r>
            <a:r>
              <a:rPr lang="es-MX" sz="2200" dirty="0" smtClean="0"/>
              <a:t>?</a:t>
            </a:r>
            <a:endParaRPr lang="es-MX" sz="2200" i="1" dirty="0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536" y="4509120"/>
            <a:ext cx="835342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Respuesta: T</a:t>
            </a:r>
            <a:r>
              <a:rPr lang="es-MX" dirty="0" smtClean="0"/>
              <a:t>L</a:t>
            </a:r>
            <a:r>
              <a:rPr lang="es-MX" sz="2200" dirty="0" smtClean="0"/>
              <a:t> debe ser óptimo para los elementos 1,2,…,r</a:t>
            </a:r>
            <a:r>
              <a:rPr lang="es-MX" sz="2200" i="1" dirty="0" smtClean="0"/>
              <a:t>-</a:t>
            </a:r>
            <a:r>
              <a:rPr lang="es-MX" sz="2200" dirty="0" smtClean="0"/>
              <a:t>1 y T</a:t>
            </a:r>
            <a:r>
              <a:rPr lang="es-MX" dirty="0" smtClean="0"/>
              <a:t>R</a:t>
            </a:r>
            <a:r>
              <a:rPr lang="es-MX" sz="2200" dirty="0" smtClean="0"/>
              <a:t> debe ser óptimo para los elementos </a:t>
            </a:r>
            <a:r>
              <a:rPr lang="es-MX" sz="2200" i="1" dirty="0" smtClean="0"/>
              <a:t>r</a:t>
            </a:r>
            <a:r>
              <a:rPr lang="es-MX" sz="2200" dirty="0" smtClean="0"/>
              <a:t>+1,</a:t>
            </a:r>
            <a:r>
              <a:rPr lang="es-MX" sz="2200" i="1" dirty="0" smtClean="0"/>
              <a:t>r</a:t>
            </a:r>
            <a:r>
              <a:rPr lang="es-MX" sz="2200" dirty="0" smtClean="0"/>
              <a:t>+2,…,</a:t>
            </a:r>
            <a:r>
              <a:rPr lang="es-MX" sz="2200" i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9934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66560" y="1003375"/>
                <a:ext cx="9036495" cy="5854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Como vimos antes: 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s-MX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MX" sz="20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s-MX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000" i="1">
                            <a:latin typeface="Cambria Math"/>
                          </a:rPr>
                          <m:t>𝑖</m:t>
                        </m:r>
                        <m:r>
                          <a:rPr lang="es-MX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MX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s-MX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MX" sz="2000" i="1">
                            <a:latin typeface="Cambria Math"/>
                          </a:rPr>
                          <m:t>∗(</m:t>
                        </m:r>
                        <m:r>
                          <a:rPr lang="es-MX" sz="2000" i="1">
                            <a:latin typeface="Cambria Math"/>
                          </a:rPr>
                          <m:t>𝑡𝑖𝑒𝑚𝑝𝑜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𝑑𝑒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𝑏</m:t>
                        </m:r>
                        <m:r>
                          <a:rPr lang="es-MX" sz="2000" i="1">
                            <a:latin typeface="Cambria Math"/>
                          </a:rPr>
                          <m:t>ú</m:t>
                        </m:r>
                        <m:r>
                          <a:rPr lang="es-MX" sz="2000" i="1">
                            <a:latin typeface="Cambria Math"/>
                          </a:rPr>
                          <m:t>𝑠𝑞𝑢𝑒𝑑𝑎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𝑑𝑒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𝑖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𝑒𝑛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𝑇</m:t>
                        </m:r>
                        <m:r>
                          <a:rPr lang="es-MX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s-CO" sz="2400" dirty="0"/>
              </a:p>
              <a:p>
                <a:pPr algn="just"/>
                <a:endParaRPr lang="es-MX" sz="2200" dirty="0" smtClean="0"/>
              </a:p>
              <a:p>
                <a:pPr algn="just"/>
                <a:r>
                  <a:rPr lang="es-MX" sz="2200" dirty="0" smtClean="0"/>
                  <a:t>Pero si ya conocemos la raíz </a:t>
                </a:r>
                <a:r>
                  <a:rPr lang="es-MX" sz="2200" i="1" dirty="0" smtClean="0"/>
                  <a:t>r</a:t>
                </a:r>
                <a:r>
                  <a:rPr lang="es-MX" sz="2200" dirty="0" smtClean="0"/>
                  <a:t> esta expresión se transforma en:</a:t>
                </a:r>
              </a:p>
              <a:p>
                <a:pPr algn="just"/>
                <a:endParaRPr lang="es-MX" sz="2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MX" sz="17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MX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7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∗1+</m:t>
                      </m:r>
                      <m:nary>
                        <m:naryPr>
                          <m:chr m:val="∑"/>
                          <m:ctrlPr>
                            <a:rPr lang="es-MX" sz="17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MX" sz="17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MX" sz="17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  <m:r>
                        <a:rPr lang="es-MX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sz="17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MX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17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MX" sz="17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17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s-MX" sz="17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MX" sz="17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MX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7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∗1+</m:t>
                      </m:r>
                      <m:nary>
                        <m:naryPr>
                          <m:chr m:val="∑"/>
                          <m:ctrlPr>
                            <a:rPr lang="es-MX" sz="17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MX" sz="17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MX" sz="17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MX" sz="17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MX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sz="17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17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MX" sz="17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MX" sz="17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MX" sz="17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s-MX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MX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MX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MX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s-MX" sz="15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MX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sz="1500" b="0" i="1" smtClean="0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MX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MX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MX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MX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MX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MX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MX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MX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MX" sz="15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s-MX" sz="15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MX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sz="1600" i="1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MX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MX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600" i="1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MX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𝑠𝑞𝑢𝑒𝑑𝑎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s-MX" sz="15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MX" sz="2200" dirty="0" smtClean="0">
                    <a:ea typeface="Cambria Math" panose="02040503050406030204" pitchFamily="18" charset="0"/>
                  </a:rPr>
                  <a:t>Finalmente, obtenemos que: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MX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i="1"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i="1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/>
                        <a:ea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MX" b="0" i="1" smtClean="0">
                            <a:latin typeface="Cambria Math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MX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i="1">
                        <a:latin typeface="Cambria Math"/>
                        <a:ea typeface="Cambria Math" panose="02040503050406030204" pitchFamily="18" charset="0"/>
                      </a:rPr>
                      <m:t>𝐶</m:t>
                    </m:r>
                    <m:r>
                      <a:rPr lang="es-MX" i="1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MX" b="0" i="1" smtClean="0">
                            <a:latin typeface="Cambria Math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MX" i="1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2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[Ecuación 1]</a:t>
                </a:r>
                <a:endParaRPr lang="es-MX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0" y="1003375"/>
                <a:ext cx="9036495" cy="5854625"/>
              </a:xfrm>
              <a:prstGeom prst="rect">
                <a:avLst/>
              </a:prstGeom>
              <a:blipFill rotWithShape="1">
                <a:blip r:embed="rId2"/>
                <a:stretch>
                  <a:fillRect l="-877" t="-7917" b="-56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Ahora, ¿cómo definimos que elementos constituyen un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?</a:t>
            </a:r>
          </a:p>
          <a:p>
            <a:pPr algn="just"/>
            <a:endParaRPr lang="es-MX" sz="2200" i="1" dirty="0"/>
          </a:p>
          <a:p>
            <a:pPr algn="just"/>
            <a:r>
              <a:rPr lang="es-MX" sz="2200" dirty="0" smtClean="0"/>
              <a:t>Como ya vimos, al elegir la raíz </a:t>
            </a:r>
            <a:r>
              <a:rPr lang="es-MX" sz="2200" i="1" dirty="0" smtClean="0"/>
              <a:t>r</a:t>
            </a:r>
            <a:r>
              <a:rPr lang="es-MX" sz="2200" dirty="0" smtClean="0"/>
              <a:t> quedarían ‘pendientes’ los elementos 1,2,...,</a:t>
            </a:r>
            <a:r>
              <a:rPr lang="es-MX" sz="2200" i="1" dirty="0" smtClean="0"/>
              <a:t>r-1</a:t>
            </a:r>
            <a:r>
              <a:rPr lang="es-MX" sz="2200" dirty="0" smtClean="0"/>
              <a:t> así como los elementos </a:t>
            </a:r>
            <a:r>
              <a:rPr lang="es-MX" sz="2200" i="1" dirty="0" smtClean="0"/>
              <a:t>r+1</a:t>
            </a:r>
            <a:r>
              <a:rPr lang="es-MX" sz="2200" dirty="0" smtClean="0"/>
              <a:t>,</a:t>
            </a:r>
            <a:r>
              <a:rPr lang="es-MX" sz="2200" i="1" dirty="0" smtClean="0"/>
              <a:t>r+2</a:t>
            </a:r>
            <a:r>
              <a:rPr lang="es-MX" sz="2200" dirty="0" smtClean="0"/>
              <a:t>,…,</a:t>
            </a:r>
            <a:r>
              <a:rPr lang="es-MX" sz="2200" i="1" dirty="0" smtClean="0"/>
              <a:t>n</a:t>
            </a:r>
          </a:p>
          <a:p>
            <a:pPr algn="just"/>
            <a:endParaRPr lang="es-MX" sz="2200" i="1" dirty="0"/>
          </a:p>
          <a:p>
            <a:pPr algn="just"/>
            <a:r>
              <a:rPr lang="es-MX" sz="2200" dirty="0" smtClean="0"/>
              <a:t>Si repetimos el proceso, digamos en el sub-árbol izquierdo, y se elige una </a:t>
            </a:r>
            <a:r>
              <a:rPr lang="es-MX" sz="2200" dirty="0" err="1" smtClean="0"/>
              <a:t>ráiz</a:t>
            </a:r>
            <a:r>
              <a:rPr lang="es-MX" sz="2200" dirty="0" smtClean="0"/>
              <a:t> </a:t>
            </a:r>
            <a:r>
              <a:rPr lang="es-MX" sz="2200" i="1" dirty="0" smtClean="0"/>
              <a:t>k</a:t>
            </a:r>
            <a:r>
              <a:rPr lang="es-MX" sz="2200" dirty="0" smtClean="0"/>
              <a:t>, quedarían ‘pendientes</a:t>
            </a:r>
            <a:r>
              <a:rPr lang="es-MX" sz="2200" dirty="0"/>
              <a:t>’ los elementos 1,2</a:t>
            </a:r>
            <a:r>
              <a:rPr lang="es-MX" sz="2200" dirty="0" smtClean="0"/>
              <a:t>,...,</a:t>
            </a:r>
            <a:r>
              <a:rPr lang="es-MX" sz="2200" i="1" dirty="0" smtClean="0"/>
              <a:t>k-1</a:t>
            </a:r>
            <a:r>
              <a:rPr lang="es-MX" sz="2200" dirty="0" smtClean="0"/>
              <a:t> </a:t>
            </a:r>
            <a:r>
              <a:rPr lang="es-MX" sz="2200" dirty="0"/>
              <a:t>así como los elementos </a:t>
            </a:r>
            <a:r>
              <a:rPr lang="es-MX" sz="2200" i="1" dirty="0" smtClean="0"/>
              <a:t>k+1</a:t>
            </a:r>
            <a:r>
              <a:rPr lang="es-MX" sz="2200" dirty="0" smtClean="0"/>
              <a:t>,</a:t>
            </a:r>
            <a:r>
              <a:rPr lang="es-MX" sz="2200" i="1" dirty="0" smtClean="0"/>
              <a:t>k+2</a:t>
            </a:r>
            <a:r>
              <a:rPr lang="es-MX" sz="2200" dirty="0" smtClean="0"/>
              <a:t>,…,</a:t>
            </a:r>
            <a:r>
              <a:rPr lang="es-MX" sz="2200" i="1" dirty="0" smtClean="0"/>
              <a:t>r-1</a:t>
            </a:r>
            <a:endParaRPr lang="es-MX" sz="2200" dirty="0" smtClean="0"/>
          </a:p>
          <a:p>
            <a:pPr algn="just"/>
            <a:endParaRPr lang="es-MX" sz="2200" dirty="0"/>
          </a:p>
          <a:p>
            <a:pPr algn="just"/>
            <a:r>
              <a:rPr lang="es-MX" sz="2200" dirty="0" smtClean="0"/>
              <a:t>Siendo así, podemos decir de manera general que en algún momento tenemos ‘pendientes’ los elementos </a:t>
            </a:r>
            <a:r>
              <a:rPr lang="es-MX" sz="2200" i="1" dirty="0" smtClean="0"/>
              <a:t>i</a:t>
            </a:r>
            <a:r>
              <a:rPr lang="es-MX" sz="2200" dirty="0" smtClean="0"/>
              <a:t> a </a:t>
            </a:r>
            <a:r>
              <a:rPr lang="es-MX" sz="2200" i="1" dirty="0" smtClean="0"/>
              <a:t>j</a:t>
            </a:r>
            <a:r>
              <a:rPr lang="es-MX" sz="2200" dirty="0" smtClean="0"/>
              <a:t> con </a:t>
            </a:r>
            <a:r>
              <a:rPr lang="es-MX" sz="2200" i="1" dirty="0" smtClean="0"/>
              <a:t>i ≤ j</a:t>
            </a:r>
          </a:p>
          <a:p>
            <a:pPr algn="just"/>
            <a:endParaRPr lang="es-MX" sz="2200" i="1" dirty="0"/>
          </a:p>
        </p:txBody>
      </p:sp>
    </p:spTree>
    <p:extLst>
      <p:ext uri="{BB962C8B-B14F-4D97-AF65-F5344CB8AC3E}">
        <p14:creationId xmlns:p14="http://schemas.microsoft.com/office/powerpoint/2010/main" val="3107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395289" y="1124744"/>
                <a:ext cx="8353424" cy="540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/>
                  <a:t>Notación:</a:t>
                </a:r>
                <a:r>
                  <a:rPr lang="es-MX" sz="2200" dirty="0"/>
                  <a:t> sea C[</a:t>
                </a:r>
                <a:r>
                  <a:rPr lang="es-MX" sz="2200" dirty="0" err="1"/>
                  <a:t>i,j</a:t>
                </a:r>
                <a:r>
                  <a:rPr lang="es-MX" sz="2200" dirty="0"/>
                  <a:t>] con </a:t>
                </a:r>
                <a:r>
                  <a:rPr lang="es-MX" sz="2200" dirty="0" smtClean="0"/>
                  <a:t>1 </a:t>
                </a:r>
                <a:r>
                  <a:rPr lang="es-MX" sz="2200" i="1" dirty="0" smtClean="0"/>
                  <a:t>≤ </a:t>
                </a:r>
                <a:r>
                  <a:rPr lang="es-MX" sz="2200" i="1" dirty="0"/>
                  <a:t>i ≤ j ≤ n </a:t>
                </a:r>
                <a:r>
                  <a:rPr lang="es-MX" sz="2200" dirty="0"/>
                  <a:t>el tiempo promedio de búsqueda del ABB óptimo para los elementos </a:t>
                </a:r>
                <a:r>
                  <a:rPr lang="es-MX" sz="2200" i="1" dirty="0"/>
                  <a:t>i</a:t>
                </a:r>
                <a:r>
                  <a:rPr lang="es-MX" sz="2200" dirty="0"/>
                  <a:t> a </a:t>
                </a:r>
                <a:r>
                  <a:rPr lang="es-MX" sz="2200" i="1" dirty="0"/>
                  <a:t>j</a:t>
                </a:r>
              </a:p>
              <a:p>
                <a:pPr algn="just"/>
                <a:endParaRPr lang="es-MX" sz="2200" dirty="0" smtClean="0"/>
              </a:p>
              <a:p>
                <a:pPr algn="just"/>
                <a:r>
                  <a:rPr lang="es-MX" sz="2200" dirty="0" smtClean="0"/>
                  <a:t>Considerando esta notación junto con la Ecuación 1, podemos definir la siguiente relación de recurrencia:</a:t>
                </a:r>
              </a:p>
              <a:p>
                <a:pPr algn="just"/>
                <a:endParaRPr lang="es-MX" sz="2200" i="1" dirty="0"/>
              </a:p>
              <a:p>
                <a:pPr algn="just"/>
                <a:r>
                  <a:rPr lang="es-MX" sz="2200" dirty="0"/>
                  <a:t>Para todo 1</a:t>
                </a:r>
                <a:r>
                  <a:rPr lang="es-MX" sz="2200" i="1" dirty="0"/>
                  <a:t>≤ i ≤ j ≤ </a:t>
                </a:r>
                <a:r>
                  <a:rPr lang="es-MX" sz="2200" i="1" dirty="0" smtClean="0"/>
                  <a:t>n</a:t>
                </a:r>
                <a:r>
                  <a:rPr lang="es-MX" sz="2200" dirty="0" smtClean="0"/>
                  <a:t>:</a:t>
                </a:r>
                <a:endParaRPr lang="es-MX" sz="2200" dirty="0"/>
              </a:p>
              <a:p>
                <a:pPr algn="just"/>
                <a:endParaRPr lang="es-MX" sz="2200" dirty="0" smtClean="0"/>
              </a:p>
              <a:p>
                <a:pPr algn="just"/>
                <a:r>
                  <a:rPr lang="es-MX" sz="2200" dirty="0"/>
                  <a:t> </a:t>
                </a:r>
                <a:r>
                  <a:rPr lang="es-MX" sz="2200" dirty="0" smtClean="0"/>
                  <a:t>   C[</a:t>
                </a:r>
                <a:r>
                  <a:rPr lang="es-MX" sz="2200" i="1" dirty="0" err="1" smtClean="0"/>
                  <a:t>i</a:t>
                </a:r>
                <a:r>
                  <a:rPr lang="es-MX" sz="2200" dirty="0" err="1" smtClean="0"/>
                  <a:t>,</a:t>
                </a:r>
                <a:r>
                  <a:rPr lang="es-MX" sz="2200" i="1" dirty="0" err="1" smtClean="0"/>
                  <a:t>j</a:t>
                </a:r>
                <a:r>
                  <a:rPr lang="es-MX" sz="2200" dirty="0" smtClean="0"/>
                  <a:t>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MX" sz="2000" b="0" i="1" smtClean="0">
                            <a:latin typeface="Cambria Math"/>
                          </a:rPr>
                          <m:t>𝑀𝐼𝑁</m:t>
                        </m:r>
                      </m:e>
                      <m:sub>
                        <m:r>
                          <a:rPr lang="es-MX" sz="2000" b="0" i="1" smtClean="0">
                            <a:latin typeface="Cambria Math"/>
                          </a:rPr>
                          <m:t>𝑟</m:t>
                        </m:r>
                        <m:r>
                          <a:rPr lang="es-MX" sz="2000" b="0" i="1" smtClean="0">
                            <a:latin typeface="Cambria Math"/>
                          </a:rPr>
                          <m:t>=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𝑖</m:t>
                        </m:r>
                        <m:r>
                          <a:rPr lang="es-MX" sz="2000" b="0" i="1" smtClean="0">
                            <a:latin typeface="Cambria Math"/>
                          </a:rPr>
                          <m:t>: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  <m:r>
                      <a:rPr lang="es-MX" sz="2000" b="0" i="1" smtClean="0">
                        <a:latin typeface="Cambria Math"/>
                      </a:rPr>
                      <m:t>{</m:t>
                    </m:r>
                    <m:nary>
                      <m:naryPr>
                        <m:chr m:val="∑"/>
                        <m:ctrlPr>
                          <a:rPr lang="es-MX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000" b="0" i="1" smtClean="0">
                            <a:latin typeface="Cambria Math"/>
                          </a:rPr>
                          <m:t>h</m:t>
                        </m:r>
                        <m:r>
                          <a:rPr lang="es-MX" sz="2000" b="0" i="1" smtClean="0">
                            <a:latin typeface="Cambria Math"/>
                          </a:rPr>
                          <m:t>=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MX" sz="20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s-MX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s-MX" sz="2000" b="0" i="1" smtClean="0">
                            <a:latin typeface="Cambria Math"/>
                          </a:rPr>
                          <m:t>+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s-MX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s-MX" sz="20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s-MX" sz="20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s-MX" sz="2000" b="0" i="1" smtClean="0">
                            <a:latin typeface="Cambria Math"/>
                          </a:rPr>
                          <m:t>+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𝐶</m:t>
                        </m:r>
                        <m:r>
                          <a:rPr lang="es-MX" sz="2000" b="0" i="1" smtClean="0">
                            <a:latin typeface="Cambria Math"/>
                          </a:rPr>
                          <m:t>[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𝑟</m:t>
                        </m:r>
                        <m:r>
                          <a:rPr lang="es-MX" sz="2000" b="0" i="1" smtClean="0">
                            <a:latin typeface="Cambria Math"/>
                          </a:rPr>
                          <m:t>+1,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𝑗</m:t>
                        </m:r>
                        <m:r>
                          <a:rPr lang="es-MX" sz="2000" b="0" i="1" smtClean="0"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s-MX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s-MX" sz="2000" dirty="0" smtClean="0"/>
                  <a:t> 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En otras palabras, dados los elementos </a:t>
                </a:r>
                <a:r>
                  <a:rPr lang="es-MX" sz="2200" i="1" dirty="0" smtClean="0"/>
                  <a:t>i</a:t>
                </a:r>
                <a:r>
                  <a:rPr lang="es-MX" sz="2200" dirty="0" smtClean="0"/>
                  <a:t> a </a:t>
                </a:r>
                <a:r>
                  <a:rPr lang="es-MX" sz="2200" i="1" dirty="0" smtClean="0"/>
                  <a:t>j</a:t>
                </a:r>
                <a:r>
                  <a:rPr lang="es-MX" sz="2200" dirty="0" smtClean="0"/>
                  <a:t>, se evalúan las </a:t>
                </a:r>
                <a:r>
                  <a:rPr lang="es-MX" sz="2200" i="1" dirty="0" smtClean="0"/>
                  <a:t>j-i+1</a:t>
                </a:r>
                <a:r>
                  <a:rPr lang="es-MX" sz="2200" dirty="0" smtClean="0"/>
                  <a:t> posibilidades para la raíz y se escoge la mejor alternativa.</a:t>
                </a:r>
              </a:p>
            </p:txBody>
          </p:sp>
        </mc:Choice>
        <mc:Fallback xmlns=""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9" y="1124744"/>
                <a:ext cx="8353424" cy="5400600"/>
              </a:xfrm>
              <a:prstGeom prst="rect">
                <a:avLst/>
              </a:prstGeom>
              <a:blipFill rotWithShape="1">
                <a:blip r:embed="rId2"/>
                <a:stretch>
                  <a:fillRect l="-949" t="-565" r="-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50610</TotalTime>
  <Words>1520</Words>
  <Application>Microsoft Office PowerPoint</Application>
  <PresentationFormat>Presentación en pantalla (4:3)</PresentationFormat>
  <Paragraphs>167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Análisis y diseño de algoritmos – Clase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1107</cp:revision>
  <dcterms:created xsi:type="dcterms:W3CDTF">2005-07-02T15:39:33Z</dcterms:created>
  <dcterms:modified xsi:type="dcterms:W3CDTF">2014-04-11T13:51:20Z</dcterms:modified>
</cp:coreProperties>
</file>