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9" r:id="rId12"/>
    <p:sldId id="265" r:id="rId13"/>
    <p:sldId id="266" r:id="rId14"/>
    <p:sldId id="267" r:id="rId15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04757-6301-487D-986F-E623918F1718}" type="datetimeFigureOut">
              <a:rPr lang="es-ES" smtClean="0"/>
              <a:t>12/04/2014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04857-77EE-4FE4-B768-3549F16D8B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62945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04757-6301-487D-986F-E623918F1718}" type="datetimeFigureOut">
              <a:rPr lang="es-ES" smtClean="0"/>
              <a:t>12/04/2014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04857-77EE-4FE4-B768-3549F16D8B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193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04757-6301-487D-986F-E623918F1718}" type="datetimeFigureOut">
              <a:rPr lang="es-ES" smtClean="0"/>
              <a:t>12/04/2014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04857-77EE-4FE4-B768-3549F16D8B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52438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04757-6301-487D-986F-E623918F1718}" type="datetimeFigureOut">
              <a:rPr lang="es-ES" smtClean="0"/>
              <a:t>12/04/2014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04857-77EE-4FE4-B768-3549F16D8B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2189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04757-6301-487D-986F-E623918F1718}" type="datetimeFigureOut">
              <a:rPr lang="es-ES" smtClean="0"/>
              <a:t>12/04/2014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04857-77EE-4FE4-B768-3549F16D8B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98002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04757-6301-487D-986F-E623918F1718}" type="datetimeFigureOut">
              <a:rPr lang="es-ES" smtClean="0"/>
              <a:t>12/04/2014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04857-77EE-4FE4-B768-3549F16D8B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15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04757-6301-487D-986F-E623918F1718}" type="datetimeFigureOut">
              <a:rPr lang="es-ES" smtClean="0"/>
              <a:t>12/04/2014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04857-77EE-4FE4-B768-3549F16D8B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9779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04757-6301-487D-986F-E623918F1718}" type="datetimeFigureOut">
              <a:rPr lang="es-ES" smtClean="0"/>
              <a:t>12/04/2014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04857-77EE-4FE4-B768-3549F16D8B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502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04757-6301-487D-986F-E623918F1718}" type="datetimeFigureOut">
              <a:rPr lang="es-ES" smtClean="0"/>
              <a:t>12/04/2014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04857-77EE-4FE4-B768-3549F16D8B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2551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04757-6301-487D-986F-E623918F1718}" type="datetimeFigureOut">
              <a:rPr lang="es-ES" smtClean="0"/>
              <a:t>12/04/2014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04857-77EE-4FE4-B768-3549F16D8B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0773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04757-6301-487D-986F-E623918F1718}" type="datetimeFigureOut">
              <a:rPr lang="es-ES" smtClean="0"/>
              <a:t>12/04/2014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04857-77EE-4FE4-B768-3549F16D8B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2112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B04757-6301-487D-986F-E623918F1718}" type="datetimeFigureOut">
              <a:rPr lang="es-ES" smtClean="0"/>
              <a:t>12/04/2014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504857-77EE-4FE4-B768-3549F16D8B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16682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programmingleague.org/" TargetMode="External"/><Relationship Id="rId3" Type="http://schemas.openxmlformats.org/officeDocument/2006/relationships/hyperlink" Target="http://codeforces.com/" TargetMode="External"/><Relationship Id="rId7" Type="http://schemas.openxmlformats.org/officeDocument/2006/relationships/hyperlink" Target="https://code.google.com/codejam" TargetMode="External"/><Relationship Id="rId2" Type="http://schemas.openxmlformats.org/officeDocument/2006/relationships/hyperlink" Target="http://uhunt.felix-halim.ne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oj.org/" TargetMode="External"/><Relationship Id="rId5" Type="http://schemas.openxmlformats.org/officeDocument/2006/relationships/hyperlink" Target="http://www.topcoder.com/" TargetMode="External"/><Relationship Id="rId10" Type="http://schemas.openxmlformats.org/officeDocument/2006/relationships/hyperlink" Target="http://guiame.medellin.unal.edu.co/semillero/ppc" TargetMode="External"/><Relationship Id="rId4" Type="http://schemas.openxmlformats.org/officeDocument/2006/relationships/hyperlink" Target="http://projecteuler.net/" TargetMode="External"/><Relationship Id="rId9" Type="http://schemas.openxmlformats.org/officeDocument/2006/relationships/hyperlink" Target="http://guiame.medellin.unal.edu.co/cpp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guiame.medellin.unal.edu.co/cpp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1547664" y="1916832"/>
            <a:ext cx="590465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5000" dirty="0" smtClean="0">
                <a:latin typeface="Arial" panose="020B0604020202020204" pitchFamily="34" charset="0"/>
                <a:cs typeface="Arial" panose="020B0604020202020204" pitchFamily="34" charset="0"/>
              </a:rPr>
              <a:t>MARATÓNES DE PROGRAMACIÓN</a:t>
            </a:r>
            <a:endParaRPr lang="es-ES" sz="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1547664" y="4077072"/>
            <a:ext cx="59046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Andrés Felipe Pineda Corcho</a:t>
            </a:r>
          </a:p>
          <a:p>
            <a:pPr algn="ctr"/>
            <a:r>
              <a:rPr lang="es-CO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afpinedac@poligran.edu.co</a:t>
            </a:r>
            <a:endParaRPr lang="es-E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0235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¿Quién gana?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205064"/>
          </a:xfrm>
        </p:spPr>
        <p:txBody>
          <a:bodyPr/>
          <a:lstStyle/>
          <a:p>
            <a:r>
              <a:rPr lang="es-CO" dirty="0" smtClean="0"/>
              <a:t>El estudiante o equipo que haya resuelto mas números de ejercicios.</a:t>
            </a:r>
          </a:p>
          <a:p>
            <a:r>
              <a:rPr lang="es-CO" dirty="0" smtClean="0"/>
              <a:t>En caso que se presente un empate, se desempata por el menor tiempo total que se demoró el estudiante o equipo en resolver los ejercicios.</a:t>
            </a:r>
          </a:p>
          <a:p>
            <a:endParaRPr lang="es-CO" dirty="0" smtClean="0"/>
          </a:p>
          <a:p>
            <a:endParaRPr lang="es-CO" dirty="0"/>
          </a:p>
          <a:p>
            <a:endParaRPr lang="es-CO" dirty="0" smtClean="0"/>
          </a:p>
          <a:p>
            <a:endParaRPr lang="es-CO" dirty="0"/>
          </a:p>
          <a:p>
            <a:endParaRPr lang="es-ES" dirty="0"/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8928730"/>
              </p:ext>
            </p:extLst>
          </p:nvPr>
        </p:nvGraphicFramePr>
        <p:xfrm>
          <a:off x="179512" y="4941168"/>
          <a:ext cx="8424934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02"/>
                <a:gridCol w="1152127"/>
                <a:gridCol w="1440160"/>
                <a:gridCol w="1224133"/>
                <a:gridCol w="1404156"/>
                <a:gridCol w="1404156"/>
              </a:tblGrid>
              <a:tr h="370840">
                <a:tc>
                  <a:txBody>
                    <a:bodyPr/>
                    <a:lstStyle/>
                    <a:p>
                      <a:r>
                        <a:rPr lang="es-CO" sz="1400" dirty="0" smtClean="0"/>
                        <a:t>Estudiante/Ejercicio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Problema</a:t>
                      </a:r>
                      <a:r>
                        <a:rPr lang="es-CO" baseline="0" dirty="0" smtClean="0"/>
                        <a:t> 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Problema</a:t>
                      </a:r>
                    </a:p>
                    <a:p>
                      <a:pPr algn="ctr"/>
                      <a:r>
                        <a:rPr lang="es-CO" dirty="0" smtClean="0"/>
                        <a:t> 2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Problema</a:t>
                      </a:r>
                      <a:r>
                        <a:rPr lang="es-CO" baseline="0" dirty="0" smtClean="0"/>
                        <a:t> </a:t>
                      </a:r>
                    </a:p>
                    <a:p>
                      <a:pPr algn="ctr"/>
                      <a:r>
                        <a:rPr lang="es-CO" baseline="0" dirty="0" smtClean="0"/>
                        <a:t>3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Ejercicios</a:t>
                      </a:r>
                    </a:p>
                    <a:p>
                      <a:pPr algn="ctr"/>
                      <a:r>
                        <a:rPr lang="es-CO" dirty="0" smtClean="0"/>
                        <a:t>resueltos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Tiempo</a:t>
                      </a:r>
                      <a:r>
                        <a:rPr lang="es-CO" baseline="0" dirty="0" smtClean="0"/>
                        <a:t> total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smtClean="0"/>
                        <a:t>Daniel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    </a:t>
                      </a:r>
                      <a:r>
                        <a:rPr lang="es-CO" baseline="0" dirty="0" smtClean="0"/>
                        <a:t>   X    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50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120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2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170 (</a:t>
                      </a:r>
                      <a:r>
                        <a:rPr lang="es-CO" sz="1500" i="1" dirty="0" smtClean="0"/>
                        <a:t>Ganador</a:t>
                      </a:r>
                      <a:r>
                        <a:rPr lang="es-CO" dirty="0" smtClean="0"/>
                        <a:t>)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smtClean="0"/>
                        <a:t>Miguel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30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X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160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2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190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8604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¿Qué temas se estudian?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CO" dirty="0" smtClean="0"/>
              <a:t>Ad / Hoc  (</a:t>
            </a:r>
            <a:r>
              <a:rPr lang="es-CO" sz="2000" dirty="0" smtClean="0"/>
              <a:t>No tienen una categoría especial</a:t>
            </a:r>
            <a:r>
              <a:rPr lang="es-CO" dirty="0" smtClean="0"/>
              <a:t>)</a:t>
            </a:r>
          </a:p>
          <a:p>
            <a:r>
              <a:rPr lang="es-CO" dirty="0" smtClean="0"/>
              <a:t>Procesamiento de </a:t>
            </a:r>
            <a:r>
              <a:rPr lang="es-CO" dirty="0" err="1" smtClean="0"/>
              <a:t>Strings</a:t>
            </a:r>
            <a:endParaRPr lang="es-CO" dirty="0" smtClean="0"/>
          </a:p>
          <a:p>
            <a:r>
              <a:rPr lang="es-CO" dirty="0" smtClean="0"/>
              <a:t>Matemáticas</a:t>
            </a:r>
          </a:p>
          <a:p>
            <a:r>
              <a:rPr lang="es-CO" dirty="0" smtClean="0"/>
              <a:t>Estructuras de datos</a:t>
            </a:r>
          </a:p>
          <a:p>
            <a:r>
              <a:rPr lang="es-CO" dirty="0" smtClean="0"/>
              <a:t>Grafos</a:t>
            </a:r>
          </a:p>
          <a:p>
            <a:r>
              <a:rPr lang="es-CO" dirty="0" smtClean="0"/>
              <a:t>Geometría Computacional</a:t>
            </a:r>
          </a:p>
          <a:p>
            <a:r>
              <a:rPr lang="es-CO" dirty="0" err="1" smtClean="0"/>
              <a:t>Bactracking</a:t>
            </a:r>
            <a:endParaRPr lang="es-CO" dirty="0" smtClean="0"/>
          </a:p>
          <a:p>
            <a:r>
              <a:rPr lang="es-CO" dirty="0" smtClean="0"/>
              <a:t>Programación dinámica</a:t>
            </a:r>
          </a:p>
          <a:p>
            <a:endParaRPr lang="es-CO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9742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¿Dónde y como practicar?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>
                <a:hlinkClick r:id="rId2"/>
              </a:rPr>
              <a:t>http://uhunt.felix-halim.net</a:t>
            </a:r>
            <a:r>
              <a:rPr lang="es-ES" dirty="0" smtClean="0">
                <a:hlinkClick r:id="rId2"/>
              </a:rPr>
              <a:t>/</a:t>
            </a:r>
            <a:endParaRPr lang="es-ES" dirty="0" smtClean="0"/>
          </a:p>
          <a:p>
            <a:r>
              <a:rPr lang="es-ES" dirty="0">
                <a:hlinkClick r:id="rId3"/>
              </a:rPr>
              <a:t>http://codeforces.com</a:t>
            </a:r>
            <a:r>
              <a:rPr lang="es-ES" dirty="0" smtClean="0">
                <a:hlinkClick r:id="rId3"/>
              </a:rPr>
              <a:t>/</a:t>
            </a:r>
            <a:endParaRPr lang="es-ES" dirty="0" smtClean="0"/>
          </a:p>
          <a:p>
            <a:r>
              <a:rPr lang="es-ES" dirty="0" smtClean="0">
                <a:hlinkClick r:id="rId4"/>
              </a:rPr>
              <a:t>http</a:t>
            </a:r>
            <a:r>
              <a:rPr lang="es-ES" dirty="0">
                <a:hlinkClick r:id="rId4"/>
              </a:rPr>
              <a:t>://projecteuler.net</a:t>
            </a:r>
            <a:r>
              <a:rPr lang="es-ES" dirty="0" smtClean="0">
                <a:hlinkClick r:id="rId4"/>
              </a:rPr>
              <a:t>/</a:t>
            </a:r>
            <a:endParaRPr lang="es-ES" dirty="0"/>
          </a:p>
          <a:p>
            <a:r>
              <a:rPr lang="es-ES" dirty="0">
                <a:hlinkClick r:id="rId5"/>
              </a:rPr>
              <a:t>http://www.topcoder.com</a:t>
            </a:r>
            <a:r>
              <a:rPr lang="es-ES" dirty="0" smtClean="0">
                <a:hlinkClick r:id="rId5"/>
              </a:rPr>
              <a:t>/</a:t>
            </a:r>
            <a:endParaRPr lang="es-ES" dirty="0" smtClean="0"/>
          </a:p>
          <a:p>
            <a:r>
              <a:rPr lang="es-ES" dirty="0">
                <a:hlinkClick r:id="rId6"/>
              </a:rPr>
              <a:t>http://poj.org</a:t>
            </a:r>
            <a:r>
              <a:rPr lang="es-ES" dirty="0" smtClean="0">
                <a:hlinkClick r:id="rId6"/>
              </a:rPr>
              <a:t>/</a:t>
            </a:r>
            <a:endParaRPr lang="es-ES" dirty="0" smtClean="0"/>
          </a:p>
          <a:p>
            <a:r>
              <a:rPr lang="es-ES" dirty="0">
                <a:hlinkClick r:id="rId7"/>
              </a:rPr>
              <a:t>https://</a:t>
            </a:r>
            <a:r>
              <a:rPr lang="es-ES" dirty="0" smtClean="0">
                <a:hlinkClick r:id="rId7"/>
              </a:rPr>
              <a:t>code.google.com/codejam</a:t>
            </a:r>
            <a:endParaRPr lang="es-ES" dirty="0" smtClean="0"/>
          </a:p>
          <a:p>
            <a:r>
              <a:rPr lang="es-ES" dirty="0">
                <a:hlinkClick r:id="rId8"/>
              </a:rPr>
              <a:t>http://www.programmingleague.org</a:t>
            </a:r>
            <a:r>
              <a:rPr lang="es-ES" dirty="0" smtClean="0">
                <a:hlinkClick r:id="rId8"/>
              </a:rPr>
              <a:t>/</a:t>
            </a:r>
            <a:endParaRPr lang="es-ES" dirty="0" smtClean="0"/>
          </a:p>
          <a:p>
            <a:r>
              <a:rPr lang="es-ES" dirty="0">
                <a:hlinkClick r:id="rId9"/>
              </a:rPr>
              <a:t>http://</a:t>
            </a:r>
            <a:r>
              <a:rPr lang="es-ES" dirty="0" smtClean="0">
                <a:hlinkClick r:id="rId9"/>
              </a:rPr>
              <a:t>guiame.medellin.unal.edu.co/cpp</a:t>
            </a:r>
            <a:r>
              <a:rPr lang="es-ES" dirty="0" smtClean="0"/>
              <a:t> *</a:t>
            </a:r>
          </a:p>
          <a:p>
            <a:r>
              <a:rPr lang="es-ES" sz="3000" dirty="0">
                <a:hlinkClick r:id="rId10"/>
              </a:rPr>
              <a:t>http://</a:t>
            </a:r>
            <a:r>
              <a:rPr lang="es-ES" sz="3000" dirty="0" smtClean="0">
                <a:hlinkClick r:id="rId10"/>
              </a:rPr>
              <a:t>guiame.medellin.unal.edu.co/semillero/ppc</a:t>
            </a:r>
            <a:r>
              <a:rPr lang="es-ES" sz="3000" dirty="0" smtClean="0"/>
              <a:t> *</a:t>
            </a:r>
          </a:p>
          <a:p>
            <a:endParaRPr lang="es-ES" sz="3000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76902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TAREA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Registrarse en </a:t>
            </a:r>
          </a:p>
          <a:p>
            <a:pPr marL="0" indent="0">
              <a:buNone/>
            </a:pPr>
            <a:r>
              <a:rPr lang="es-ES" dirty="0">
                <a:hlinkClick r:id="rId2"/>
              </a:rPr>
              <a:t>http://</a:t>
            </a:r>
            <a:r>
              <a:rPr lang="es-ES" dirty="0" smtClean="0">
                <a:hlinkClick r:id="rId2"/>
              </a:rPr>
              <a:t>guiame.medellin.unal.edu.co/cpp</a:t>
            </a:r>
            <a:endParaRPr lang="es-ES" dirty="0" smtClean="0"/>
          </a:p>
          <a:p>
            <a:r>
              <a:rPr lang="es-CO" dirty="0" smtClean="0"/>
              <a:t>Inscribirse al curso de </a:t>
            </a:r>
            <a:r>
              <a:rPr lang="es-CO" dirty="0" smtClean="0"/>
              <a:t>‘</a:t>
            </a:r>
            <a:r>
              <a:rPr lang="es-CO" i="1" u="sng" dirty="0" smtClean="0"/>
              <a:t>Pensamiento Algor</a:t>
            </a:r>
            <a:r>
              <a:rPr lang="es-CO" i="1" u="sng" dirty="0" smtClean="0"/>
              <a:t>ítmico</a:t>
            </a:r>
            <a:r>
              <a:rPr lang="es-CO" dirty="0" smtClean="0"/>
              <a:t>’</a:t>
            </a:r>
            <a:endParaRPr lang="es-CO" dirty="0" smtClean="0"/>
          </a:p>
          <a:p>
            <a:r>
              <a:rPr lang="es-CO" dirty="0" smtClean="0"/>
              <a:t>Resolver los ejercicios del módulo </a:t>
            </a:r>
            <a:r>
              <a:rPr lang="es-CO" dirty="0" smtClean="0"/>
              <a:t>‘</a:t>
            </a:r>
            <a:r>
              <a:rPr lang="es-CO" b="1" i="1" u="sng" dirty="0" smtClean="0"/>
              <a:t>Introducción</a:t>
            </a:r>
            <a:r>
              <a:rPr lang="es-CO" dirty="0" smtClean="0"/>
              <a:t>’  </a:t>
            </a:r>
            <a:r>
              <a:rPr lang="es-CO" dirty="0" smtClean="0"/>
              <a:t>(</a:t>
            </a:r>
            <a:r>
              <a:rPr lang="es-CO" i="1" dirty="0" smtClean="0"/>
              <a:t>Ejercicios básicos</a:t>
            </a:r>
            <a:r>
              <a:rPr lang="es-CO" dirty="0" smtClean="0"/>
              <a:t>)</a:t>
            </a:r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4644008" y="6488668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 smtClean="0"/>
              <a:t>Dudas escribir a :</a:t>
            </a:r>
            <a:r>
              <a:rPr lang="es-CO" dirty="0" smtClean="0"/>
              <a:t> </a:t>
            </a:r>
            <a:r>
              <a:rPr lang="es-CO" dirty="0" smtClean="0"/>
              <a:t>afpinedac@poligran.edu.co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24455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 err="1" smtClean="0"/>
              <a:t>Maratónes</a:t>
            </a:r>
            <a:r>
              <a:rPr lang="es-CO" dirty="0" smtClean="0"/>
              <a:t> de Programación</a:t>
            </a:r>
            <a:endParaRPr lang="es-ES" dirty="0"/>
          </a:p>
        </p:txBody>
      </p:sp>
      <p:sp>
        <p:nvSpPr>
          <p:cNvPr id="5" name="4 CuadroTexto"/>
          <p:cNvSpPr txBox="1"/>
          <p:nvPr/>
        </p:nvSpPr>
        <p:spPr>
          <a:xfrm>
            <a:off x="1555720" y="2636912"/>
            <a:ext cx="59046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GRACIAS POR SU ATENCIÓN</a:t>
            </a:r>
            <a:endParaRPr lang="es-ES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1547664" y="4077072"/>
            <a:ext cx="59046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Andrés Felipe Pineda Corcho</a:t>
            </a:r>
          </a:p>
          <a:p>
            <a:pPr algn="ctr"/>
            <a:r>
              <a:rPr lang="es-CO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afpinedac@unac.edu.co</a:t>
            </a:r>
            <a:endParaRPr lang="es-E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6105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¿Qué son?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772816"/>
            <a:ext cx="8229600" cy="4525963"/>
          </a:xfrm>
        </p:spPr>
        <p:txBody>
          <a:bodyPr/>
          <a:lstStyle/>
          <a:p>
            <a:r>
              <a:rPr lang="es-CO" dirty="0" smtClean="0"/>
              <a:t>Competencias donde se reúnen estudiantes gomosos por la programación para poner a prueba sus habilidades lógico – matemáticas para resolver problemas típicos de la Computación… ‘</a:t>
            </a:r>
            <a:r>
              <a:rPr lang="es-CO" i="1" dirty="0" smtClean="0"/>
              <a:t>tan rápido como sea posible</a:t>
            </a:r>
            <a:r>
              <a:rPr lang="es-CO" dirty="0" smtClean="0"/>
              <a:t>’.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795533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METODOLOGÍA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62500" lnSpcReduction="20000"/>
          </a:bodyPr>
          <a:lstStyle/>
          <a:p>
            <a:r>
              <a:rPr lang="es-CO" dirty="0" smtClean="0"/>
              <a:t>A cada estudiantes se le entrega un conjunto de </a:t>
            </a:r>
            <a:r>
              <a:rPr lang="es-CO" dirty="0"/>
              <a:t>ejercicios ), impresos en hojas </a:t>
            </a:r>
            <a:r>
              <a:rPr lang="es-CO" dirty="0" smtClean="0"/>
              <a:t>(entre 4 y 8), para ser resueltos entre mas o menos de 3 a </a:t>
            </a:r>
            <a:r>
              <a:rPr lang="es-CO" dirty="0"/>
              <a:t>5</a:t>
            </a:r>
            <a:r>
              <a:rPr lang="es-CO" dirty="0" smtClean="0"/>
              <a:t> horas, dependiendo el número de problemas.</a:t>
            </a:r>
          </a:p>
          <a:p>
            <a:endParaRPr lang="es-CO" dirty="0" smtClean="0"/>
          </a:p>
          <a:p>
            <a:r>
              <a:rPr lang="es-CO" dirty="0" smtClean="0"/>
              <a:t>Cada ejercicio contiene 3 partes:  1) </a:t>
            </a:r>
            <a:r>
              <a:rPr lang="es-CO" b="1" dirty="0" smtClean="0"/>
              <a:t>la especificación </a:t>
            </a:r>
            <a:r>
              <a:rPr lang="es-CO" dirty="0" smtClean="0"/>
              <a:t>o definición del problema, </a:t>
            </a:r>
            <a:r>
              <a:rPr lang="es-CO" b="1" dirty="0" smtClean="0"/>
              <a:t>2) unos casos de ejemplos de entrada </a:t>
            </a:r>
            <a:r>
              <a:rPr lang="es-CO" dirty="0" smtClean="0"/>
              <a:t>y su </a:t>
            </a:r>
            <a:r>
              <a:rPr lang="es-CO" b="1" dirty="0" smtClean="0"/>
              <a:t>3) correspondiente salida.</a:t>
            </a:r>
          </a:p>
          <a:p>
            <a:endParaRPr lang="es-CO" dirty="0" smtClean="0"/>
          </a:p>
          <a:p>
            <a:r>
              <a:rPr lang="es-CO" dirty="0" smtClean="0"/>
              <a:t>Los estudiantes deberán implementar un algoritmo en un lenguaje de programación (JAVA </a:t>
            </a:r>
            <a:r>
              <a:rPr lang="es-CO" dirty="0" err="1" smtClean="0"/>
              <a:t>ó</a:t>
            </a:r>
            <a:r>
              <a:rPr lang="es-CO" dirty="0" smtClean="0"/>
              <a:t> C++) que resuelvan ese ejercicio, deben leer los datos y generar una salida (al menos debe coincidir con los casos provistos como ejemplo)</a:t>
            </a:r>
          </a:p>
          <a:p>
            <a:endParaRPr lang="es-CO" dirty="0" smtClean="0"/>
          </a:p>
          <a:p>
            <a:r>
              <a:rPr lang="es-CO" dirty="0" smtClean="0"/>
              <a:t>El estudiante deberá enviar su algoritmo al Juez en Línea que se encargará de ejecutarlo y probarlo con otros casos de prueba.</a:t>
            </a:r>
          </a:p>
          <a:p>
            <a:endParaRPr lang="es-CO" dirty="0" smtClean="0"/>
          </a:p>
          <a:p>
            <a:r>
              <a:rPr lang="es-CO" dirty="0" smtClean="0"/>
              <a:t>El Juez en línea le dará un veredicto.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61915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VEREDICTO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CO" b="1" i="1" u="sng" dirty="0" err="1"/>
              <a:t>Compilation</a:t>
            </a:r>
            <a:r>
              <a:rPr lang="es-CO" b="1" i="1" u="sng" dirty="0"/>
              <a:t> Error: </a:t>
            </a:r>
            <a:r>
              <a:rPr lang="es-CO" dirty="0"/>
              <a:t>El algoritmo enviado por el estudiante no compiló</a:t>
            </a:r>
            <a:endParaRPr lang="es-ES" i="1" dirty="0"/>
          </a:p>
          <a:p>
            <a:endParaRPr lang="es-CO" i="1" dirty="0" smtClean="0"/>
          </a:p>
          <a:p>
            <a:r>
              <a:rPr lang="es-CO" b="1" i="1" u="sng" dirty="0" err="1" smtClean="0"/>
              <a:t>Runtime</a:t>
            </a:r>
            <a:r>
              <a:rPr lang="es-CO" b="1" i="1" u="sng" dirty="0" smtClean="0"/>
              <a:t> Error: </a:t>
            </a:r>
            <a:r>
              <a:rPr lang="es-CO" dirty="0" smtClean="0"/>
              <a:t>Se generó una excepción durante la ejecución del algoritmo</a:t>
            </a:r>
          </a:p>
          <a:p>
            <a:endParaRPr lang="es-CO" dirty="0"/>
          </a:p>
          <a:p>
            <a:r>
              <a:rPr lang="es-CO" b="1" i="1" u="sng" dirty="0" smtClean="0"/>
              <a:t>Time </a:t>
            </a:r>
            <a:r>
              <a:rPr lang="es-CO" b="1" i="1" u="sng" dirty="0" err="1" smtClean="0"/>
              <a:t>Limit</a:t>
            </a:r>
            <a:r>
              <a:rPr lang="es-CO" b="1" i="1" u="sng" dirty="0" smtClean="0"/>
              <a:t> Exceded: </a:t>
            </a:r>
            <a:r>
              <a:rPr lang="es-CO" dirty="0" smtClean="0"/>
              <a:t>El algoritmo se demoró ejecutándose mas de lo especificado (así se garantizan soluciones óptimas)</a:t>
            </a:r>
          </a:p>
          <a:p>
            <a:endParaRPr lang="es-CO" dirty="0"/>
          </a:p>
          <a:p>
            <a:r>
              <a:rPr lang="es-CO" b="1" i="1" u="sng" dirty="0" err="1"/>
              <a:t>Wrong</a:t>
            </a:r>
            <a:r>
              <a:rPr lang="es-CO" b="1" i="1" u="sng" dirty="0"/>
              <a:t> </a:t>
            </a:r>
            <a:r>
              <a:rPr lang="es-CO" b="1" i="1" u="sng" dirty="0" err="1"/>
              <a:t>Answer</a:t>
            </a:r>
            <a:r>
              <a:rPr lang="es-CO" b="1" i="1" u="sng" dirty="0"/>
              <a:t>: </a:t>
            </a:r>
            <a:r>
              <a:rPr lang="es-CO" dirty="0"/>
              <a:t>La respuesta no coincide con la solución en al menos un </a:t>
            </a:r>
            <a:r>
              <a:rPr lang="es-CO" dirty="0" smtClean="0"/>
              <a:t>carácter.</a:t>
            </a:r>
          </a:p>
          <a:p>
            <a:endParaRPr lang="es-CO" dirty="0"/>
          </a:p>
          <a:p>
            <a:r>
              <a:rPr lang="es-CO" b="1" i="1" u="sng" dirty="0" err="1" smtClean="0"/>
              <a:t>Accepted</a:t>
            </a:r>
            <a:r>
              <a:rPr lang="es-CO" b="1" i="1" u="sng" dirty="0" smtClean="0"/>
              <a:t>: </a:t>
            </a:r>
            <a:r>
              <a:rPr lang="es-CO" dirty="0" smtClean="0"/>
              <a:t>La salida del algoritmo concuerda con la del juez, por lo tanto se considera como ‘correcto’.</a:t>
            </a:r>
            <a:endParaRPr lang="es-CO" i="1" dirty="0" smtClean="0"/>
          </a:p>
          <a:p>
            <a:endParaRPr lang="es-CO" dirty="0"/>
          </a:p>
          <a:p>
            <a:endParaRPr lang="es-CO" dirty="0"/>
          </a:p>
          <a:p>
            <a:endParaRPr lang="es-CO" dirty="0" smtClean="0"/>
          </a:p>
          <a:p>
            <a:endParaRPr lang="es-CO" i="1" dirty="0"/>
          </a:p>
          <a:p>
            <a:endParaRPr lang="es-CO" i="1" dirty="0" smtClean="0"/>
          </a:p>
        </p:txBody>
      </p:sp>
    </p:spTree>
    <p:extLst>
      <p:ext uri="{BB962C8B-B14F-4D97-AF65-F5344CB8AC3E}">
        <p14:creationId xmlns:p14="http://schemas.microsoft.com/office/powerpoint/2010/main" val="4257203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EJEMPLO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836912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s-CO" dirty="0"/>
              <a:t>I</a:t>
            </a:r>
            <a:r>
              <a:rPr lang="es-CO" dirty="0" smtClean="0"/>
              <a:t>mplemente un algoritmo que  dado un número N, imprima la suma de los números desde el 1 hasta el N.</a:t>
            </a:r>
          </a:p>
          <a:p>
            <a:endParaRPr lang="es-CO" dirty="0"/>
          </a:p>
          <a:p>
            <a:r>
              <a:rPr lang="es-CO" b="1" dirty="0" smtClean="0"/>
              <a:t>Entrada</a:t>
            </a:r>
            <a:r>
              <a:rPr lang="es-CO" dirty="0" smtClean="0"/>
              <a:t>: La primera línea contiene un numero T , 0&lt;T&lt;100 que corresponde al numero de casos de prueba o números que se deben leer, luego seguirán T líneas que corresponden a los números N,  0&lt;N&lt;100 , a los cuales que se les desea hallar la suma desde el 1 hasta N.</a:t>
            </a:r>
          </a:p>
          <a:p>
            <a:endParaRPr lang="es-CO" dirty="0"/>
          </a:p>
          <a:p>
            <a:r>
              <a:rPr lang="es-CO" b="1" dirty="0" smtClean="0"/>
              <a:t>Salida</a:t>
            </a:r>
            <a:r>
              <a:rPr lang="es-CO" dirty="0" smtClean="0"/>
              <a:t>: Por cada una de las T líneas imprima la suma desde el número 1 hasta el N</a:t>
            </a:r>
          </a:p>
          <a:p>
            <a:endParaRPr lang="es-CO" dirty="0"/>
          </a:p>
          <a:p>
            <a:endParaRPr lang="es-CO" dirty="0" smtClean="0"/>
          </a:p>
          <a:p>
            <a:endParaRPr lang="es-CO" dirty="0"/>
          </a:p>
          <a:p>
            <a:endParaRPr lang="es-CO" dirty="0" smtClean="0"/>
          </a:p>
          <a:p>
            <a:endParaRPr lang="es-CO" dirty="0"/>
          </a:p>
          <a:p>
            <a:endParaRPr lang="es-CO" dirty="0" smtClean="0"/>
          </a:p>
          <a:p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899592" y="4797152"/>
            <a:ext cx="288032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CO" b="1" dirty="0" smtClean="0"/>
              <a:t>4</a:t>
            </a:r>
          </a:p>
          <a:p>
            <a:r>
              <a:rPr lang="es-CO" b="1" dirty="0" smtClean="0"/>
              <a:t>3</a:t>
            </a:r>
          </a:p>
          <a:p>
            <a:r>
              <a:rPr lang="es-CO" b="1" dirty="0" smtClean="0"/>
              <a:t>4</a:t>
            </a:r>
          </a:p>
          <a:p>
            <a:r>
              <a:rPr lang="es-CO" b="1" dirty="0" smtClean="0"/>
              <a:t>1</a:t>
            </a:r>
          </a:p>
          <a:p>
            <a:r>
              <a:rPr lang="es-CO" b="1" dirty="0" smtClean="0"/>
              <a:t>8</a:t>
            </a:r>
            <a:endParaRPr lang="es-ES" b="1" dirty="0"/>
          </a:p>
        </p:txBody>
      </p:sp>
      <p:sp>
        <p:nvSpPr>
          <p:cNvPr id="5" name="4 CuadroTexto"/>
          <p:cNvSpPr txBox="1"/>
          <p:nvPr/>
        </p:nvSpPr>
        <p:spPr>
          <a:xfrm>
            <a:off x="4427984" y="4794782"/>
            <a:ext cx="288032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CO" b="1" dirty="0" smtClean="0"/>
              <a:t>6</a:t>
            </a:r>
          </a:p>
          <a:p>
            <a:r>
              <a:rPr lang="es-CO" b="1" dirty="0" smtClean="0"/>
              <a:t>10</a:t>
            </a:r>
          </a:p>
          <a:p>
            <a:r>
              <a:rPr lang="es-CO" b="1" dirty="0" smtClean="0"/>
              <a:t>1</a:t>
            </a:r>
          </a:p>
          <a:p>
            <a:r>
              <a:rPr lang="es-CO" b="1" dirty="0" smtClean="0"/>
              <a:t>36</a:t>
            </a:r>
          </a:p>
          <a:p>
            <a:endParaRPr lang="es-ES" b="1" dirty="0"/>
          </a:p>
        </p:txBody>
      </p:sp>
      <p:sp>
        <p:nvSpPr>
          <p:cNvPr id="6" name="5 Rectángulo"/>
          <p:cNvSpPr/>
          <p:nvPr/>
        </p:nvSpPr>
        <p:spPr>
          <a:xfrm>
            <a:off x="899592" y="4425450"/>
            <a:ext cx="11122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/>
              <a:t>ENTRADA</a:t>
            </a:r>
            <a:endParaRPr lang="es-ES" dirty="0"/>
          </a:p>
        </p:txBody>
      </p:sp>
      <p:sp>
        <p:nvSpPr>
          <p:cNvPr id="7" name="6 Rectángulo"/>
          <p:cNvSpPr/>
          <p:nvPr/>
        </p:nvSpPr>
        <p:spPr>
          <a:xfrm>
            <a:off x="4427984" y="4412889"/>
            <a:ext cx="8689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/>
              <a:t>SALIDA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82108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SOLUCIÓN #1  - O(n)</a:t>
            </a:r>
            <a:endParaRPr lang="es-E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340768"/>
            <a:ext cx="5029164" cy="51062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12" name="11 Conector recto"/>
          <p:cNvCxnSpPr/>
          <p:nvPr/>
        </p:nvCxnSpPr>
        <p:spPr>
          <a:xfrm>
            <a:off x="1259632" y="3178003"/>
            <a:ext cx="676875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5 CuadroTexto"/>
          <p:cNvSpPr txBox="1"/>
          <p:nvPr/>
        </p:nvSpPr>
        <p:spPr>
          <a:xfrm>
            <a:off x="5580112" y="2843644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Leemos el número </a:t>
            </a:r>
            <a:r>
              <a:rPr lang="es-C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lang="es-E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1" name="20 Conector recto"/>
          <p:cNvCxnSpPr/>
          <p:nvPr/>
        </p:nvCxnSpPr>
        <p:spPr>
          <a:xfrm>
            <a:off x="1691680" y="4221088"/>
            <a:ext cx="6336704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22 CuadroTexto"/>
          <p:cNvSpPr txBox="1"/>
          <p:nvPr/>
        </p:nvSpPr>
        <p:spPr>
          <a:xfrm>
            <a:off x="5584656" y="3610121"/>
            <a:ext cx="2952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Leemos el número </a:t>
            </a:r>
            <a:r>
              <a:rPr lang="es-C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s-ES" dirty="0"/>
              <a:t> </a:t>
            </a:r>
            <a:r>
              <a:rPr lang="es-ES" dirty="0" smtClean="0"/>
              <a:t>e inicializamos </a:t>
            </a:r>
            <a:r>
              <a:rPr lang="es-E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suma = 0</a:t>
            </a:r>
            <a:endParaRPr lang="es-E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4" name="23 Conector recto"/>
          <p:cNvCxnSpPr/>
          <p:nvPr/>
        </p:nvCxnSpPr>
        <p:spPr>
          <a:xfrm>
            <a:off x="2123728" y="4797152"/>
            <a:ext cx="5904656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25 CuadroTexto"/>
          <p:cNvSpPr txBox="1"/>
          <p:nvPr/>
        </p:nvSpPr>
        <p:spPr>
          <a:xfrm>
            <a:off x="5592319" y="4365104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Vamos acumulando en </a:t>
            </a:r>
            <a:r>
              <a:rPr lang="es-C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suma</a:t>
            </a:r>
            <a:endParaRPr lang="es-E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1" name="30 Conector recto"/>
          <p:cNvCxnSpPr/>
          <p:nvPr/>
        </p:nvCxnSpPr>
        <p:spPr>
          <a:xfrm>
            <a:off x="1691680" y="5445224"/>
            <a:ext cx="6336704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32 CuadroTexto"/>
          <p:cNvSpPr txBox="1"/>
          <p:nvPr/>
        </p:nvSpPr>
        <p:spPr>
          <a:xfrm>
            <a:off x="5744719" y="5049534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Mostramos el resultado</a:t>
            </a:r>
            <a:endParaRPr lang="es-E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5780723" y="1326239"/>
            <a:ext cx="288032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CO" b="1" dirty="0" smtClean="0"/>
              <a:t>4</a:t>
            </a:r>
          </a:p>
          <a:p>
            <a:r>
              <a:rPr lang="es-CO" b="1" dirty="0" smtClean="0"/>
              <a:t>3</a:t>
            </a:r>
          </a:p>
          <a:p>
            <a:r>
              <a:rPr lang="es-CO" b="1" dirty="0" smtClean="0"/>
              <a:t>4</a:t>
            </a:r>
          </a:p>
          <a:p>
            <a:r>
              <a:rPr lang="es-CO" b="1" dirty="0" smtClean="0"/>
              <a:t>1</a:t>
            </a:r>
          </a:p>
          <a:p>
            <a:r>
              <a:rPr lang="es-CO" b="1" dirty="0" smtClean="0"/>
              <a:t>8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1301531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SOLUCIÓN #2  - O(1)</a:t>
            </a:r>
            <a:endParaRPr lang="es-E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492896"/>
            <a:ext cx="5688632" cy="39836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251520" y="1556792"/>
            <a:ext cx="9577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smtClean="0"/>
              <a:t>Sabemos que la suma de los números de 1 hasta un número N, esta dada por la formula:</a:t>
            </a:r>
          </a:p>
          <a:p>
            <a:r>
              <a:rPr lang="es-CO" dirty="0" smtClean="0"/>
              <a:t>N(N+1)/2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16448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SALIDA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Su algoritmo se probará con otros casos de prueba (</a:t>
            </a:r>
            <a:r>
              <a:rPr lang="es-CO" i="1" dirty="0" smtClean="0"/>
              <a:t>no solo con los dados en el ejemplo</a:t>
            </a:r>
            <a:r>
              <a:rPr lang="es-CO" dirty="0" smtClean="0"/>
              <a:t>)</a:t>
            </a:r>
          </a:p>
          <a:p>
            <a:endParaRPr lang="es-CO" dirty="0" smtClean="0"/>
          </a:p>
          <a:p>
            <a:r>
              <a:rPr lang="es-CO" dirty="0" smtClean="0"/>
              <a:t>La salida o respuesta del algoritmo debe ser exactamente la misma que la que el Juez tiene (ni un punto mas, ni un espacio más…)</a:t>
            </a:r>
          </a:p>
          <a:p>
            <a:endParaRPr lang="es-CO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57129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EJEMPLOS DE SALIDA</a:t>
            </a:r>
            <a:endParaRPr lang="es-ES" dirty="0"/>
          </a:p>
        </p:txBody>
      </p:sp>
      <p:sp>
        <p:nvSpPr>
          <p:cNvPr id="5" name="4 CuadroTexto"/>
          <p:cNvSpPr txBox="1"/>
          <p:nvPr/>
        </p:nvSpPr>
        <p:spPr>
          <a:xfrm>
            <a:off x="575556" y="2276872"/>
            <a:ext cx="1476164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CO" b="1" dirty="0" smtClean="0"/>
              <a:t>6</a:t>
            </a:r>
          </a:p>
          <a:p>
            <a:r>
              <a:rPr lang="es-CO" b="1" dirty="0" smtClean="0"/>
              <a:t>10</a:t>
            </a:r>
          </a:p>
          <a:p>
            <a:r>
              <a:rPr lang="es-CO" b="1" dirty="0" smtClean="0"/>
              <a:t>1</a:t>
            </a:r>
          </a:p>
          <a:p>
            <a:r>
              <a:rPr lang="es-CO" b="1" dirty="0" smtClean="0"/>
              <a:t>36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179512" y="3933056"/>
            <a:ext cx="2448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La salida es un número por cada línea.</a:t>
            </a:r>
            <a:endParaRPr lang="es-ES" dirty="0"/>
          </a:p>
        </p:txBody>
      </p:sp>
      <p:sp>
        <p:nvSpPr>
          <p:cNvPr id="7" name="6 CuadroTexto"/>
          <p:cNvSpPr txBox="1"/>
          <p:nvPr/>
        </p:nvSpPr>
        <p:spPr>
          <a:xfrm>
            <a:off x="303714" y="1566522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b="1" dirty="0" smtClean="0"/>
              <a:t>SALIDA CORRECTA</a:t>
            </a:r>
            <a:endParaRPr lang="es-ES" b="1" dirty="0"/>
          </a:p>
        </p:txBody>
      </p:sp>
      <p:sp>
        <p:nvSpPr>
          <p:cNvPr id="8" name="7 CuadroTexto"/>
          <p:cNvSpPr txBox="1"/>
          <p:nvPr/>
        </p:nvSpPr>
        <p:spPr>
          <a:xfrm>
            <a:off x="3257854" y="2276871"/>
            <a:ext cx="147616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CO" b="1" dirty="0" smtClean="0"/>
              <a:t>6</a:t>
            </a:r>
          </a:p>
          <a:p>
            <a:r>
              <a:rPr lang="es-CO" b="1" dirty="0" smtClean="0"/>
              <a:t>10</a:t>
            </a:r>
          </a:p>
          <a:p>
            <a:r>
              <a:rPr lang="es-CO" b="1" dirty="0" smtClean="0"/>
              <a:t>1</a:t>
            </a:r>
          </a:p>
        </p:txBody>
      </p:sp>
      <p:cxnSp>
        <p:nvCxnSpPr>
          <p:cNvPr id="10" name="9 Conector recto"/>
          <p:cNvCxnSpPr/>
          <p:nvPr/>
        </p:nvCxnSpPr>
        <p:spPr>
          <a:xfrm>
            <a:off x="2771800" y="1412776"/>
            <a:ext cx="0" cy="4896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CuadroTexto"/>
          <p:cNvSpPr txBox="1"/>
          <p:nvPr/>
        </p:nvSpPr>
        <p:spPr>
          <a:xfrm>
            <a:off x="3995936" y="1566522"/>
            <a:ext cx="3996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b="1" dirty="0" smtClean="0"/>
              <a:t>Tipo de salidas</a:t>
            </a:r>
            <a:endParaRPr lang="es-ES" b="1" dirty="0"/>
          </a:p>
        </p:txBody>
      </p:sp>
      <p:sp>
        <p:nvSpPr>
          <p:cNvPr id="13" name="12 CuadroTexto"/>
          <p:cNvSpPr txBox="1"/>
          <p:nvPr/>
        </p:nvSpPr>
        <p:spPr>
          <a:xfrm>
            <a:off x="5256076" y="2276870"/>
            <a:ext cx="1476164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CO" b="1" dirty="0" smtClean="0"/>
              <a:t>6</a:t>
            </a:r>
          </a:p>
          <a:p>
            <a:r>
              <a:rPr lang="es-CO" b="1" dirty="0" smtClean="0"/>
              <a:t>10</a:t>
            </a:r>
          </a:p>
          <a:p>
            <a:r>
              <a:rPr lang="es-CO" b="1" dirty="0" smtClean="0"/>
              <a:t>1</a:t>
            </a:r>
          </a:p>
          <a:p>
            <a:r>
              <a:rPr lang="es-CO" b="1" dirty="0" smtClean="0"/>
              <a:t>37</a:t>
            </a:r>
            <a:endParaRPr lang="es-ES" b="1" dirty="0"/>
          </a:p>
        </p:txBody>
      </p:sp>
      <p:sp>
        <p:nvSpPr>
          <p:cNvPr id="14" name="13 CuadroTexto"/>
          <p:cNvSpPr txBox="1"/>
          <p:nvPr/>
        </p:nvSpPr>
        <p:spPr>
          <a:xfrm>
            <a:off x="7254298" y="2276869"/>
            <a:ext cx="147616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CO" b="1" dirty="0" smtClean="0"/>
              <a:t>6  10</a:t>
            </a:r>
            <a:r>
              <a:rPr lang="es-CO" b="1" dirty="0"/>
              <a:t> </a:t>
            </a:r>
            <a:r>
              <a:rPr lang="es-CO" b="1" dirty="0" smtClean="0"/>
              <a:t> 1  36</a:t>
            </a:r>
          </a:p>
          <a:p>
            <a:r>
              <a:rPr lang="es-CO" b="1" dirty="0" smtClean="0"/>
              <a:t> </a:t>
            </a:r>
            <a:endParaRPr lang="es-ES" b="1" dirty="0"/>
          </a:p>
        </p:txBody>
      </p:sp>
      <p:sp>
        <p:nvSpPr>
          <p:cNvPr id="15" name="14 CuadroTexto"/>
          <p:cNvSpPr txBox="1"/>
          <p:nvPr/>
        </p:nvSpPr>
        <p:spPr>
          <a:xfrm>
            <a:off x="3257854" y="4212972"/>
            <a:ext cx="1476164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CO" b="1" dirty="0" smtClean="0"/>
              <a:t>6</a:t>
            </a:r>
          </a:p>
          <a:p>
            <a:r>
              <a:rPr lang="es-CO" b="1" dirty="0" smtClean="0"/>
              <a:t>10</a:t>
            </a:r>
          </a:p>
          <a:p>
            <a:r>
              <a:rPr lang="es-CO" b="1" dirty="0" smtClean="0"/>
              <a:t>1</a:t>
            </a:r>
          </a:p>
          <a:p>
            <a:r>
              <a:rPr lang="es-CO" b="1" dirty="0" smtClean="0"/>
              <a:t>36</a:t>
            </a:r>
          </a:p>
          <a:p>
            <a:endParaRPr lang="es-CO" b="1" dirty="0" smtClean="0"/>
          </a:p>
        </p:txBody>
      </p:sp>
      <p:sp>
        <p:nvSpPr>
          <p:cNvPr id="16" name="15 CuadroTexto"/>
          <p:cNvSpPr txBox="1"/>
          <p:nvPr/>
        </p:nvSpPr>
        <p:spPr>
          <a:xfrm>
            <a:off x="5256076" y="4212972"/>
            <a:ext cx="1476164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CO" b="1" dirty="0" smtClean="0"/>
              <a:t>6</a:t>
            </a:r>
          </a:p>
          <a:p>
            <a:endParaRPr lang="es-CO" b="1" dirty="0" smtClean="0"/>
          </a:p>
          <a:p>
            <a:r>
              <a:rPr lang="es-CO" b="1" dirty="0" smtClean="0"/>
              <a:t>10</a:t>
            </a:r>
          </a:p>
          <a:p>
            <a:endParaRPr lang="es-CO" b="1" dirty="0" smtClean="0"/>
          </a:p>
          <a:p>
            <a:r>
              <a:rPr lang="es-CO" b="1" dirty="0" smtClean="0"/>
              <a:t>1</a:t>
            </a:r>
          </a:p>
          <a:p>
            <a:endParaRPr lang="es-CO" b="1" dirty="0"/>
          </a:p>
          <a:p>
            <a:r>
              <a:rPr lang="es-CO" b="1" dirty="0" smtClean="0"/>
              <a:t>36</a:t>
            </a:r>
          </a:p>
        </p:txBody>
      </p:sp>
      <p:sp>
        <p:nvSpPr>
          <p:cNvPr id="17" name="16 CuadroTexto"/>
          <p:cNvSpPr txBox="1"/>
          <p:nvPr/>
        </p:nvSpPr>
        <p:spPr>
          <a:xfrm>
            <a:off x="7220251" y="4237287"/>
            <a:ext cx="1476164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CO" b="1" dirty="0" smtClean="0"/>
              <a:t>6</a:t>
            </a:r>
          </a:p>
          <a:p>
            <a:r>
              <a:rPr lang="es-CO" b="1" dirty="0" smtClean="0"/>
              <a:t>10</a:t>
            </a:r>
          </a:p>
          <a:p>
            <a:r>
              <a:rPr lang="es-CO" b="1" dirty="0" smtClean="0"/>
              <a:t>1</a:t>
            </a:r>
          </a:p>
          <a:p>
            <a:r>
              <a:rPr lang="es-CO" b="1" dirty="0" smtClean="0"/>
              <a:t>36</a:t>
            </a:r>
          </a:p>
        </p:txBody>
      </p:sp>
      <p:sp>
        <p:nvSpPr>
          <p:cNvPr id="3" name="2 Multiplicar"/>
          <p:cNvSpPr/>
          <p:nvPr/>
        </p:nvSpPr>
        <p:spPr>
          <a:xfrm>
            <a:off x="4427984" y="2070000"/>
            <a:ext cx="504056" cy="467178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17 Multiplicar"/>
          <p:cNvSpPr/>
          <p:nvPr/>
        </p:nvSpPr>
        <p:spPr>
          <a:xfrm>
            <a:off x="6480212" y="2070000"/>
            <a:ext cx="504056" cy="467178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18 Multiplicar"/>
          <p:cNvSpPr/>
          <p:nvPr/>
        </p:nvSpPr>
        <p:spPr>
          <a:xfrm>
            <a:off x="8444387" y="2070000"/>
            <a:ext cx="504056" cy="467178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19 Multiplicar"/>
          <p:cNvSpPr/>
          <p:nvPr/>
        </p:nvSpPr>
        <p:spPr>
          <a:xfrm>
            <a:off x="4481990" y="4041088"/>
            <a:ext cx="504056" cy="467178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20 Multiplicar"/>
          <p:cNvSpPr/>
          <p:nvPr/>
        </p:nvSpPr>
        <p:spPr>
          <a:xfrm>
            <a:off x="6480212" y="4041088"/>
            <a:ext cx="504056" cy="467178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3 Estrella de 5 puntas"/>
          <p:cNvSpPr/>
          <p:nvPr/>
        </p:nvSpPr>
        <p:spPr>
          <a:xfrm>
            <a:off x="8388424" y="4022632"/>
            <a:ext cx="504056" cy="467178"/>
          </a:xfrm>
          <a:prstGeom prst="star5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10280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714</Words>
  <Application>Microsoft Office PowerPoint</Application>
  <PresentationFormat>Presentación en pantalla (4:3)</PresentationFormat>
  <Paragraphs>155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5" baseType="lpstr">
      <vt:lpstr>Tema de Office</vt:lpstr>
      <vt:lpstr>Presentación de PowerPoint</vt:lpstr>
      <vt:lpstr>¿Qué son?</vt:lpstr>
      <vt:lpstr>METODOLOGÍA</vt:lpstr>
      <vt:lpstr>VEREDICTO</vt:lpstr>
      <vt:lpstr>EJEMPLO</vt:lpstr>
      <vt:lpstr>SOLUCIÓN #1  - O(n)</vt:lpstr>
      <vt:lpstr>SOLUCIÓN #2  - O(1)</vt:lpstr>
      <vt:lpstr>SALIDA</vt:lpstr>
      <vt:lpstr>EJEMPLOS DE SALIDA</vt:lpstr>
      <vt:lpstr>¿Quién gana?</vt:lpstr>
      <vt:lpstr>¿Qué temas se estudian?</vt:lpstr>
      <vt:lpstr>¿Dónde y como practicar?</vt:lpstr>
      <vt:lpstr>TAREA</vt:lpstr>
      <vt:lpstr>Maratónes de Programación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AndresPineda</dc:creator>
  <cp:lastModifiedBy>AndresPineda</cp:lastModifiedBy>
  <cp:revision>13</cp:revision>
  <dcterms:created xsi:type="dcterms:W3CDTF">2014-03-05T16:40:44Z</dcterms:created>
  <dcterms:modified xsi:type="dcterms:W3CDTF">2014-04-12T22:51:25Z</dcterms:modified>
</cp:coreProperties>
</file>