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1" r:id="rId1"/>
  </p:sldMasterIdLst>
  <p:notesMasterIdLst>
    <p:notesMasterId r:id="rId19"/>
  </p:notesMasterIdLst>
  <p:handoutMasterIdLst>
    <p:handoutMasterId r:id="rId20"/>
  </p:handoutMasterIdLst>
  <p:sldIdLst>
    <p:sldId id="353" r:id="rId2"/>
    <p:sldId id="434" r:id="rId3"/>
    <p:sldId id="444" r:id="rId4"/>
    <p:sldId id="445" r:id="rId5"/>
    <p:sldId id="446" r:id="rId6"/>
    <p:sldId id="447" r:id="rId7"/>
    <p:sldId id="448" r:id="rId8"/>
    <p:sldId id="449" r:id="rId9"/>
    <p:sldId id="436" r:id="rId10"/>
    <p:sldId id="437" r:id="rId11"/>
    <p:sldId id="438" r:id="rId12"/>
    <p:sldId id="439" r:id="rId13"/>
    <p:sldId id="440" r:id="rId14"/>
    <p:sldId id="441" r:id="rId15"/>
    <p:sldId id="442" r:id="rId16"/>
    <p:sldId id="443" r:id="rId17"/>
    <p:sldId id="386" r:id="rId18"/>
  </p:sldIdLst>
  <p:sldSz cx="9144000" cy="6858000" type="screen4x3"/>
  <p:notesSz cx="7099300" cy="10234613"/>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743"/>
    <a:srgbClr val="7C9DDE"/>
    <a:srgbClr val="3366CC"/>
    <a:srgbClr val="003399"/>
    <a:srgbClr val="669900"/>
    <a:srgbClr val="FF3300"/>
    <a:srgbClr val="0033CC"/>
    <a:srgbClr val="006600"/>
    <a:srgbClr val="0033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6" autoAdjust="0"/>
    <p:restoredTop sz="97691" autoAdjust="0"/>
  </p:normalViewPr>
  <p:slideViewPr>
    <p:cSldViewPr>
      <p:cViewPr>
        <p:scale>
          <a:sx n="70" d="100"/>
          <a:sy n="70" d="100"/>
        </p:scale>
        <p:origin x="-122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14"/>
    </p:cViewPr>
  </p:sorterViewPr>
  <p:notesViewPr>
    <p:cSldViewPr>
      <p:cViewPr varScale="1">
        <p:scale>
          <a:sx n="84" d="100"/>
          <a:sy n="84" d="100"/>
        </p:scale>
        <p:origin x="-1974" y="-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3410"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s-CO"/>
          </a:p>
        </p:txBody>
      </p:sp>
      <p:sp>
        <p:nvSpPr>
          <p:cNvPr id="27341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s-CO"/>
          </a:p>
        </p:txBody>
      </p:sp>
      <p:sp>
        <p:nvSpPr>
          <p:cNvPr id="27341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s-CO"/>
          </a:p>
        </p:txBody>
      </p:sp>
      <p:sp>
        <p:nvSpPr>
          <p:cNvPr id="27341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DE875531-5D49-44E8-8874-8166AE1702AB}" type="slidenum">
              <a:rPr lang="es-ES"/>
              <a:pPr>
                <a:defRPr/>
              </a:pPr>
              <a:t>‹Nº›</a:t>
            </a:fld>
            <a:endParaRPr lang="es-ES"/>
          </a:p>
        </p:txBody>
      </p:sp>
    </p:spTree>
    <p:extLst>
      <p:ext uri="{BB962C8B-B14F-4D97-AF65-F5344CB8AC3E}">
        <p14:creationId xmlns:p14="http://schemas.microsoft.com/office/powerpoint/2010/main" val="3493168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14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s-ES_tradnl"/>
          </a:p>
        </p:txBody>
      </p:sp>
      <p:sp>
        <p:nvSpPr>
          <p:cNvPr id="361475" name="Rectangle 3"/>
          <p:cNvSpPr>
            <a:spLocks noGrp="1" noChangeArrowheads="1"/>
          </p:cNvSpPr>
          <p:nvPr>
            <p:ph type="dt" idx="1"/>
          </p:nvPr>
        </p:nvSpPr>
        <p:spPr bwMode="auto">
          <a:xfrm>
            <a:off x="4021138"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s-ES_tradnl"/>
          </a:p>
        </p:txBody>
      </p:sp>
      <p:sp>
        <p:nvSpPr>
          <p:cNvPr id="25604"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147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es-ES_tradnl" noProof="0" smtClean="0"/>
              <a:t>Haga clic para modificar el estilo de texto del patrón</a:t>
            </a:r>
          </a:p>
          <a:p>
            <a:pPr lvl="1"/>
            <a:r>
              <a:rPr lang="es-ES_tradnl" noProof="0" smtClean="0"/>
              <a:t>Segundo nivel</a:t>
            </a:r>
          </a:p>
          <a:p>
            <a:pPr lvl="2"/>
            <a:r>
              <a:rPr lang="es-ES_tradnl" noProof="0" smtClean="0"/>
              <a:t>Tercer nivel</a:t>
            </a:r>
          </a:p>
          <a:p>
            <a:pPr lvl="3"/>
            <a:r>
              <a:rPr lang="es-ES_tradnl" noProof="0" smtClean="0"/>
              <a:t>Cuarto nivel</a:t>
            </a:r>
          </a:p>
          <a:p>
            <a:pPr lvl="4"/>
            <a:r>
              <a:rPr lang="es-ES_tradnl" noProof="0" smtClean="0"/>
              <a:t>Quinto nivel</a:t>
            </a:r>
          </a:p>
        </p:txBody>
      </p:sp>
      <p:sp>
        <p:nvSpPr>
          <p:cNvPr id="36147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s-ES_tradnl"/>
          </a:p>
        </p:txBody>
      </p:sp>
      <p:sp>
        <p:nvSpPr>
          <p:cNvPr id="36147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1CFD9141-B8DF-4D85-B36E-B4713498C58E}" type="slidenum">
              <a:rPr lang="es-ES_tradnl"/>
              <a:pPr>
                <a:defRPr/>
              </a:pPr>
              <a:t>‹Nº›</a:t>
            </a:fld>
            <a:endParaRPr lang="es-ES_tradnl"/>
          </a:p>
        </p:txBody>
      </p:sp>
    </p:spTree>
    <p:extLst>
      <p:ext uri="{BB962C8B-B14F-4D97-AF65-F5344CB8AC3E}">
        <p14:creationId xmlns:p14="http://schemas.microsoft.com/office/powerpoint/2010/main" val="31946194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700" tIns="49350" rIns="98700" bIns="49350" anchor="b"/>
          <a:lstStyle>
            <a:lvl1pPr defTabSz="987425" eaLnBrk="0" hangingPunct="0">
              <a:defRPr>
                <a:solidFill>
                  <a:schemeClr val="tx1"/>
                </a:solidFill>
                <a:latin typeface="Arial" charset="0"/>
              </a:defRPr>
            </a:lvl1pPr>
            <a:lvl2pPr marL="742950" indent="-285750" defTabSz="987425" eaLnBrk="0" hangingPunct="0">
              <a:defRPr>
                <a:solidFill>
                  <a:schemeClr val="tx1"/>
                </a:solidFill>
                <a:latin typeface="Arial" charset="0"/>
              </a:defRPr>
            </a:lvl2pPr>
            <a:lvl3pPr marL="1143000" indent="-228600" defTabSz="987425" eaLnBrk="0" hangingPunct="0">
              <a:defRPr>
                <a:solidFill>
                  <a:schemeClr val="tx1"/>
                </a:solidFill>
                <a:latin typeface="Arial" charset="0"/>
              </a:defRPr>
            </a:lvl3pPr>
            <a:lvl4pPr marL="1600200" indent="-228600" defTabSz="987425" eaLnBrk="0" hangingPunct="0">
              <a:defRPr>
                <a:solidFill>
                  <a:schemeClr val="tx1"/>
                </a:solidFill>
                <a:latin typeface="Arial" charset="0"/>
              </a:defRPr>
            </a:lvl4pPr>
            <a:lvl5pPr marL="2057400" indent="-228600" defTabSz="987425" eaLnBrk="0" hangingPunct="0">
              <a:defRPr>
                <a:solidFill>
                  <a:schemeClr val="tx1"/>
                </a:solidFill>
                <a:latin typeface="Arial" charset="0"/>
              </a:defRPr>
            </a:lvl5pPr>
            <a:lvl6pPr marL="2514600" indent="-228600" defTabSz="987425" eaLnBrk="0" fontAlgn="base" hangingPunct="0">
              <a:spcBef>
                <a:spcPct val="0"/>
              </a:spcBef>
              <a:spcAft>
                <a:spcPct val="0"/>
              </a:spcAft>
              <a:defRPr>
                <a:solidFill>
                  <a:schemeClr val="tx1"/>
                </a:solidFill>
                <a:latin typeface="Arial" charset="0"/>
              </a:defRPr>
            </a:lvl6pPr>
            <a:lvl7pPr marL="2971800" indent="-228600" defTabSz="987425" eaLnBrk="0" fontAlgn="base" hangingPunct="0">
              <a:spcBef>
                <a:spcPct val="0"/>
              </a:spcBef>
              <a:spcAft>
                <a:spcPct val="0"/>
              </a:spcAft>
              <a:defRPr>
                <a:solidFill>
                  <a:schemeClr val="tx1"/>
                </a:solidFill>
                <a:latin typeface="Arial" charset="0"/>
              </a:defRPr>
            </a:lvl7pPr>
            <a:lvl8pPr marL="3429000" indent="-228600" defTabSz="987425" eaLnBrk="0" fontAlgn="base" hangingPunct="0">
              <a:spcBef>
                <a:spcPct val="0"/>
              </a:spcBef>
              <a:spcAft>
                <a:spcPct val="0"/>
              </a:spcAft>
              <a:defRPr>
                <a:solidFill>
                  <a:schemeClr val="tx1"/>
                </a:solidFill>
                <a:latin typeface="Arial" charset="0"/>
              </a:defRPr>
            </a:lvl8pPr>
            <a:lvl9pPr marL="3886200" indent="-228600" defTabSz="987425" eaLnBrk="0" fontAlgn="base" hangingPunct="0">
              <a:spcBef>
                <a:spcPct val="0"/>
              </a:spcBef>
              <a:spcAft>
                <a:spcPct val="0"/>
              </a:spcAft>
              <a:defRPr>
                <a:solidFill>
                  <a:schemeClr val="tx1"/>
                </a:solidFill>
                <a:latin typeface="Arial" charset="0"/>
              </a:defRPr>
            </a:lvl9pPr>
          </a:lstStyle>
          <a:p>
            <a:pPr algn="r" eaLnBrk="1" hangingPunct="1"/>
            <a:fld id="{089F47D7-ED18-43F2-84AC-CAED97AC3664}" type="slidenum">
              <a:rPr lang="es-ES" sz="1300"/>
              <a:pPr algn="r" eaLnBrk="1" hangingPunct="1"/>
              <a:t>1</a:t>
            </a:fld>
            <a:endParaRPr lang="es-ES" sz="1300"/>
          </a:p>
        </p:txBody>
      </p:sp>
      <p:sp>
        <p:nvSpPr>
          <p:cNvPr id="26627" name="Rectangle 2"/>
          <p:cNvSpPr>
            <a:spLocks noGrp="1" noRot="1" noChangeAspect="1" noChangeArrowheads="1" noTextEdit="1"/>
          </p:cNvSpPr>
          <p:nvPr>
            <p:ph type="sldImg"/>
          </p:nvPr>
        </p:nvSpPr>
        <p:spPr>
          <a:xfrm>
            <a:off x="992188" y="768350"/>
            <a:ext cx="5116512" cy="3836988"/>
          </a:xfrm>
          <a:ln/>
        </p:spPr>
      </p:sp>
      <p:sp>
        <p:nvSpPr>
          <p:cNvPr id="26628" name="Rectangle 3"/>
          <p:cNvSpPr>
            <a:spLocks noGrp="1" noChangeArrowheads="1"/>
          </p:cNvSpPr>
          <p:nvPr>
            <p:ph type="body" idx="1"/>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700" tIns="49350" rIns="98700" bIns="49350"/>
          <a:lstStyle/>
          <a:p>
            <a:pPr eaLnBrk="1" hangingPunct="1"/>
            <a:endParaRPr lang="es-CO"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lvl1pPr>
              <a:defRPr/>
            </a:lvl1pPr>
          </a:lstStyle>
          <a:p>
            <a:pPr>
              <a:defRPr/>
            </a:pPr>
            <a:fld id="{46DCFCCF-B39C-4FDC-8FA3-A1E21B7C0DCF}" type="datetime1">
              <a:rPr lang="es-ES"/>
              <a:pPr>
                <a:defRPr/>
              </a:pPr>
              <a:t>25/04/2014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CCA13D68-1F99-4A06-817A-FC02A7157267}" type="slidenum">
              <a:rPr lang="es-ES"/>
              <a:pPr>
                <a:defRPr/>
              </a:pPr>
              <a:t>‹Nº›</a:t>
            </a:fld>
            <a:endParaRPr lang="es-ES"/>
          </a:p>
        </p:txBody>
      </p:sp>
    </p:spTree>
    <p:extLst>
      <p:ext uri="{BB962C8B-B14F-4D97-AF65-F5344CB8AC3E}">
        <p14:creationId xmlns:p14="http://schemas.microsoft.com/office/powerpoint/2010/main" val="3238047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65C0D90F-047A-44BA-A2CE-87D6E7BFA1C6}" type="datetime1">
              <a:rPr lang="es-ES"/>
              <a:pPr>
                <a:defRPr/>
              </a:pPr>
              <a:t>25/04/2014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FB30BF9D-A7DD-4FB0-9F2E-CCD7333193A2}" type="slidenum">
              <a:rPr lang="es-ES"/>
              <a:pPr>
                <a:defRPr/>
              </a:pPr>
              <a:t>‹Nº›</a:t>
            </a:fld>
            <a:endParaRPr lang="es-ES"/>
          </a:p>
        </p:txBody>
      </p:sp>
    </p:spTree>
    <p:extLst>
      <p:ext uri="{BB962C8B-B14F-4D97-AF65-F5344CB8AC3E}">
        <p14:creationId xmlns:p14="http://schemas.microsoft.com/office/powerpoint/2010/main" val="2142469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7EBACA96-5F9B-4D18-8E13-DC1525E51683}" type="datetime1">
              <a:rPr lang="es-ES"/>
              <a:pPr>
                <a:defRPr/>
              </a:pPr>
              <a:t>25/04/2014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A981100F-6B2E-480E-9BD0-B1BDBD34607F}" type="slidenum">
              <a:rPr lang="es-ES"/>
              <a:pPr>
                <a:defRPr/>
              </a:pPr>
              <a:t>‹Nº›</a:t>
            </a:fld>
            <a:endParaRPr lang="es-ES"/>
          </a:p>
        </p:txBody>
      </p:sp>
    </p:spTree>
    <p:extLst>
      <p:ext uri="{BB962C8B-B14F-4D97-AF65-F5344CB8AC3E}">
        <p14:creationId xmlns:p14="http://schemas.microsoft.com/office/powerpoint/2010/main" val="379122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1B6FB037-7A82-457F-9744-5FE4C09E9E2D}" type="datetime1">
              <a:rPr lang="es-ES"/>
              <a:pPr>
                <a:defRPr/>
              </a:pPr>
              <a:t>25/04/2014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681456C7-68CB-4771-B288-D31425D9240B}" type="slidenum">
              <a:rPr lang="es-ES"/>
              <a:pPr>
                <a:defRPr/>
              </a:pPr>
              <a:t>‹Nº›</a:t>
            </a:fld>
            <a:endParaRPr lang="es-ES"/>
          </a:p>
        </p:txBody>
      </p:sp>
    </p:spTree>
    <p:extLst>
      <p:ext uri="{BB962C8B-B14F-4D97-AF65-F5344CB8AC3E}">
        <p14:creationId xmlns:p14="http://schemas.microsoft.com/office/powerpoint/2010/main" val="1698337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EFA5D08A-CCF7-4E4F-BD55-12E23676E62C}" type="datetime1">
              <a:rPr lang="es-ES"/>
              <a:pPr>
                <a:defRPr/>
              </a:pPr>
              <a:t>25/04/2014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2D549A2E-96E0-498F-ACCB-C93D4CD2D203}" type="slidenum">
              <a:rPr lang="es-ES"/>
              <a:pPr>
                <a:defRPr/>
              </a:pPr>
              <a:t>‹Nº›</a:t>
            </a:fld>
            <a:endParaRPr lang="es-ES"/>
          </a:p>
        </p:txBody>
      </p:sp>
    </p:spTree>
    <p:extLst>
      <p:ext uri="{BB962C8B-B14F-4D97-AF65-F5344CB8AC3E}">
        <p14:creationId xmlns:p14="http://schemas.microsoft.com/office/powerpoint/2010/main" val="388733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3 Marcador de fecha"/>
          <p:cNvSpPr>
            <a:spLocks noGrp="1"/>
          </p:cNvSpPr>
          <p:nvPr>
            <p:ph type="dt" sz="half" idx="10"/>
          </p:nvPr>
        </p:nvSpPr>
        <p:spPr/>
        <p:txBody>
          <a:bodyPr/>
          <a:lstStyle>
            <a:lvl1pPr>
              <a:defRPr/>
            </a:lvl1pPr>
          </a:lstStyle>
          <a:p>
            <a:pPr>
              <a:defRPr/>
            </a:pPr>
            <a:fld id="{92C41C49-5607-4EEC-BD28-DD86855AA665}" type="datetime1">
              <a:rPr lang="es-ES"/>
              <a:pPr>
                <a:defRPr/>
              </a:pPr>
              <a:t>25/04/2014</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B8ABA314-B29F-40C7-BBE7-2EAE87498DCB}" type="slidenum">
              <a:rPr lang="es-ES"/>
              <a:pPr>
                <a:defRPr/>
              </a:pPr>
              <a:t>‹Nº›</a:t>
            </a:fld>
            <a:endParaRPr lang="es-ES"/>
          </a:p>
        </p:txBody>
      </p:sp>
    </p:spTree>
    <p:extLst>
      <p:ext uri="{BB962C8B-B14F-4D97-AF65-F5344CB8AC3E}">
        <p14:creationId xmlns:p14="http://schemas.microsoft.com/office/powerpoint/2010/main" val="2438912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3 Marcador de fecha"/>
          <p:cNvSpPr>
            <a:spLocks noGrp="1"/>
          </p:cNvSpPr>
          <p:nvPr>
            <p:ph type="dt" sz="half" idx="10"/>
          </p:nvPr>
        </p:nvSpPr>
        <p:spPr/>
        <p:txBody>
          <a:bodyPr/>
          <a:lstStyle>
            <a:lvl1pPr>
              <a:defRPr/>
            </a:lvl1pPr>
          </a:lstStyle>
          <a:p>
            <a:pPr>
              <a:defRPr/>
            </a:pPr>
            <a:fld id="{59D7FED9-CA48-4647-8716-ABA2CF6B902D}" type="datetime1">
              <a:rPr lang="es-ES"/>
              <a:pPr>
                <a:defRPr/>
              </a:pPr>
              <a:t>25/04/2014</a:t>
            </a:fld>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3BF7B470-CE00-4899-9B15-2905BF4C2714}" type="slidenum">
              <a:rPr lang="es-ES"/>
              <a:pPr>
                <a:defRPr/>
              </a:pPr>
              <a:t>‹Nº›</a:t>
            </a:fld>
            <a:endParaRPr lang="es-ES"/>
          </a:p>
        </p:txBody>
      </p:sp>
    </p:spTree>
    <p:extLst>
      <p:ext uri="{BB962C8B-B14F-4D97-AF65-F5344CB8AC3E}">
        <p14:creationId xmlns:p14="http://schemas.microsoft.com/office/powerpoint/2010/main" val="4266326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3 Marcador de fecha"/>
          <p:cNvSpPr>
            <a:spLocks noGrp="1"/>
          </p:cNvSpPr>
          <p:nvPr>
            <p:ph type="dt" sz="half" idx="10"/>
          </p:nvPr>
        </p:nvSpPr>
        <p:spPr/>
        <p:txBody>
          <a:bodyPr/>
          <a:lstStyle>
            <a:lvl1pPr>
              <a:defRPr/>
            </a:lvl1pPr>
          </a:lstStyle>
          <a:p>
            <a:pPr>
              <a:defRPr/>
            </a:pPr>
            <a:fld id="{D655B900-94F0-4522-8114-6B68B8F30C34}" type="datetime1">
              <a:rPr lang="es-ES"/>
              <a:pPr>
                <a:defRPr/>
              </a:pPr>
              <a:t>25/04/2014</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8EC6FE0E-343B-4829-8615-D27424E10A9F}" type="slidenum">
              <a:rPr lang="es-ES"/>
              <a:pPr>
                <a:defRPr/>
              </a:pPr>
              <a:t>‹Nº›</a:t>
            </a:fld>
            <a:endParaRPr lang="es-ES"/>
          </a:p>
        </p:txBody>
      </p:sp>
    </p:spTree>
    <p:extLst>
      <p:ext uri="{BB962C8B-B14F-4D97-AF65-F5344CB8AC3E}">
        <p14:creationId xmlns:p14="http://schemas.microsoft.com/office/powerpoint/2010/main" val="2671034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7D53977B-73B6-4F1B-9EA2-97EE1AD07BB5}" type="datetime1">
              <a:rPr lang="es-ES"/>
              <a:pPr>
                <a:defRPr/>
              </a:pPr>
              <a:t>25/04/2014</a:t>
            </a:fld>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6C3FC3F1-2F99-4CB2-A5BA-4631BCA85730}" type="slidenum">
              <a:rPr lang="es-ES"/>
              <a:pPr>
                <a:defRPr/>
              </a:pPr>
              <a:t>‹Nº›</a:t>
            </a:fld>
            <a:endParaRPr lang="es-ES"/>
          </a:p>
        </p:txBody>
      </p:sp>
    </p:spTree>
    <p:extLst>
      <p:ext uri="{BB962C8B-B14F-4D97-AF65-F5344CB8AC3E}">
        <p14:creationId xmlns:p14="http://schemas.microsoft.com/office/powerpoint/2010/main" val="165601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555F602C-4000-4154-A1F7-E299ADA2BACC}" type="datetime1">
              <a:rPr lang="es-ES"/>
              <a:pPr>
                <a:defRPr/>
              </a:pPr>
              <a:t>25/04/2014</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81268B4F-3108-4988-800B-2CEDF82240A7}" type="slidenum">
              <a:rPr lang="es-ES"/>
              <a:pPr>
                <a:defRPr/>
              </a:pPr>
              <a:t>‹Nº›</a:t>
            </a:fld>
            <a:endParaRPr lang="es-ES"/>
          </a:p>
        </p:txBody>
      </p:sp>
    </p:spTree>
    <p:extLst>
      <p:ext uri="{BB962C8B-B14F-4D97-AF65-F5344CB8AC3E}">
        <p14:creationId xmlns:p14="http://schemas.microsoft.com/office/powerpoint/2010/main" val="283621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F09B6DB2-21E6-4505-A10A-165AEA086165}" type="datetime1">
              <a:rPr lang="es-ES"/>
              <a:pPr>
                <a:defRPr/>
              </a:pPr>
              <a:t>25/04/2014</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0A9D75ED-917B-459B-8C58-D9D4D98EB323}" type="slidenum">
              <a:rPr lang="es-ES"/>
              <a:pPr>
                <a:defRPr/>
              </a:pPr>
              <a:t>‹Nº›</a:t>
            </a:fld>
            <a:endParaRPr lang="es-ES"/>
          </a:p>
        </p:txBody>
      </p:sp>
    </p:spTree>
    <p:extLst>
      <p:ext uri="{BB962C8B-B14F-4D97-AF65-F5344CB8AC3E}">
        <p14:creationId xmlns:p14="http://schemas.microsoft.com/office/powerpoint/2010/main" val="2819604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s-CO" smtClean="0"/>
          </a:p>
        </p:txBody>
      </p:sp>
      <p:sp>
        <p:nvSpPr>
          <p:cNvPr id="1027"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8AA566C-F4B4-4E80-83DA-5BD58E111222}" type="datetime1">
              <a:rPr lang="es-ES"/>
              <a:pPr>
                <a:defRPr/>
              </a:pPr>
              <a:t>25/04/2014</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9B9C91C-AB20-4B25-8037-AF8DAAB226FE}"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323850" y="198438"/>
            <a:ext cx="5688013" cy="1143000"/>
          </a:xfrm>
        </p:spPr>
        <p:txBody>
          <a:bodyPr/>
          <a:lstStyle/>
          <a:p>
            <a:pPr algn="l" eaLnBrk="1" hangingPunct="1"/>
            <a:r>
              <a:rPr lang="es-CO" sz="4000" dirty="0" smtClean="0">
                <a:latin typeface="Arial" charset="0"/>
              </a:rPr>
              <a:t>Análisis y diseño de algoritmos – Clase </a:t>
            </a:r>
            <a:r>
              <a:rPr lang="es-CO" sz="4000" dirty="0" smtClean="0">
                <a:latin typeface="Arial" charset="0"/>
              </a:rPr>
              <a:t>13</a:t>
            </a:r>
            <a:endParaRPr lang="es-ES" sz="4000" dirty="0" smtClean="0">
              <a:latin typeface="Arial" charset="0"/>
            </a:endParaRPr>
          </a:p>
        </p:txBody>
      </p:sp>
      <p:sp>
        <p:nvSpPr>
          <p:cNvPr id="2051" name="Rectangle 3"/>
          <p:cNvSpPr>
            <a:spLocks noGrp="1" noChangeArrowheads="1"/>
          </p:cNvSpPr>
          <p:nvPr>
            <p:ph idx="1"/>
          </p:nvPr>
        </p:nvSpPr>
        <p:spPr>
          <a:xfrm>
            <a:off x="539750" y="1916112"/>
            <a:ext cx="8135938" cy="3169072"/>
          </a:xfrm>
        </p:spPr>
        <p:txBody>
          <a:bodyPr/>
          <a:lstStyle/>
          <a:p>
            <a:pPr eaLnBrk="1" hangingPunct="1">
              <a:buFont typeface="Wingdings" pitchFamily="2" charset="2"/>
              <a:buNone/>
            </a:pPr>
            <a:r>
              <a:rPr lang="es-CO" sz="2400" b="1" dirty="0" smtClean="0">
                <a:latin typeface="Arial" charset="0"/>
                <a:cs typeface="Arial" charset="0"/>
              </a:rPr>
              <a:t>Contenido</a:t>
            </a:r>
          </a:p>
          <a:p>
            <a:pPr eaLnBrk="1" hangingPunct="1">
              <a:buFont typeface="Wingdings" pitchFamily="2" charset="2"/>
              <a:buNone/>
            </a:pPr>
            <a:endParaRPr lang="es-CO" sz="2400" b="1" dirty="0" smtClean="0">
              <a:latin typeface="Arial" charset="0"/>
              <a:cs typeface="Arial" charset="0"/>
            </a:endParaRPr>
          </a:p>
          <a:p>
            <a:pPr eaLnBrk="1" hangingPunct="1"/>
            <a:r>
              <a:rPr lang="es-CO" sz="2400" dirty="0" smtClean="0">
                <a:latin typeface="Arial" charset="0"/>
                <a:cs typeface="Arial" charset="0"/>
              </a:rPr>
              <a:t>Algoritmos ‘</a:t>
            </a:r>
            <a:r>
              <a:rPr lang="es-CO" sz="2400" dirty="0" err="1" smtClean="0">
                <a:latin typeface="Arial" charset="0"/>
                <a:cs typeface="Arial" charset="0"/>
              </a:rPr>
              <a:t>greedy</a:t>
            </a:r>
            <a:r>
              <a:rPr lang="es-CO" sz="2400" dirty="0" smtClean="0">
                <a:latin typeface="Arial" charset="0"/>
                <a:cs typeface="Arial" charset="0"/>
              </a:rPr>
              <a:t>’</a:t>
            </a:r>
          </a:p>
          <a:p>
            <a:pPr eaLnBrk="1" hangingPunct="1"/>
            <a:r>
              <a:rPr lang="es-MX" sz="2400" dirty="0" smtClean="0">
                <a:latin typeface="Arial" charset="0"/>
                <a:cs typeface="Arial" charset="0"/>
              </a:rPr>
              <a:t>Problema de selección de actividades</a:t>
            </a:r>
            <a:endParaRPr lang="es-CO" sz="2400" dirty="0" smtClean="0">
              <a:latin typeface="Arial" charset="0"/>
              <a:cs typeface="Arial" charset="0"/>
            </a:endParaRPr>
          </a:p>
          <a:p>
            <a:pPr eaLnBrk="1" hangingPunct="1"/>
            <a:r>
              <a:rPr lang="es-MX" sz="2400" dirty="0" smtClean="0">
                <a:latin typeface="Arial" charset="0"/>
                <a:cs typeface="Arial" charset="0"/>
              </a:rPr>
              <a:t>Problema de programación de tareas</a:t>
            </a:r>
          </a:p>
        </p:txBody>
      </p:sp>
      <p:sp>
        <p:nvSpPr>
          <p:cNvPr id="2052" name="Text Box 5"/>
          <p:cNvSpPr txBox="1">
            <a:spLocks noChangeArrowheads="1"/>
          </p:cNvSpPr>
          <p:nvPr/>
        </p:nvSpPr>
        <p:spPr bwMode="auto">
          <a:xfrm>
            <a:off x="0" y="5930900"/>
            <a:ext cx="9144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CO" sz="2000"/>
              <a:t>Material elaborado por: Julián Moreno</a:t>
            </a:r>
          </a:p>
          <a:p>
            <a:pPr algn="ctr" eaLnBrk="1" hangingPunct="1"/>
            <a:endParaRPr lang="es-CO" sz="1400"/>
          </a:p>
          <a:p>
            <a:pPr algn="ctr" eaLnBrk="1" hangingPunct="1"/>
            <a:r>
              <a:rPr lang="es-CO" sz="2000"/>
              <a:t>Facultad de Minas, Departamento de Ciencias de la Computación y la Decisión</a:t>
            </a:r>
            <a:endParaRPr lang="es-ES" sz="2000"/>
          </a:p>
        </p:txBody>
      </p:sp>
      <p:pic>
        <p:nvPicPr>
          <p:cNvPr id="205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6800" y="115888"/>
            <a:ext cx="299720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0" y="1484313"/>
            <a:ext cx="9144000" cy="1444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cxnSp>
        <p:nvCxnSpPr>
          <p:cNvPr id="4" name="3 Conector recto"/>
          <p:cNvCxnSpPr/>
          <p:nvPr/>
        </p:nvCxnSpPr>
        <p:spPr>
          <a:xfrm>
            <a:off x="0" y="59499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Problema de selección de actividades</a:t>
            </a:r>
            <a:endParaRPr lang="es-ES" sz="3600" dirty="0"/>
          </a:p>
        </p:txBody>
      </p:sp>
      <p:sp>
        <p:nvSpPr>
          <p:cNvPr id="6" name="Rectangle 9"/>
          <p:cNvSpPr>
            <a:spLocks noChangeArrowheads="1"/>
          </p:cNvSpPr>
          <p:nvPr/>
        </p:nvSpPr>
        <p:spPr bwMode="auto">
          <a:xfrm>
            <a:off x="395289" y="1052736"/>
            <a:ext cx="8353424"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Dadas </a:t>
            </a:r>
            <a:r>
              <a:rPr lang="es-MX" sz="2200" i="1" dirty="0" smtClean="0"/>
              <a:t>n</a:t>
            </a:r>
            <a:r>
              <a:rPr lang="es-MX" sz="2200" dirty="0" smtClean="0"/>
              <a:t> actividades, ¿cuántos subconjuntos diferentes pueden haber?</a:t>
            </a:r>
            <a:endParaRPr lang="es-MX" sz="2200" dirty="0"/>
          </a:p>
        </p:txBody>
      </p:sp>
      <mc:AlternateContent xmlns:mc="http://schemas.openxmlformats.org/markup-compatibility/2006" xmlns:a14="http://schemas.microsoft.com/office/drawing/2010/main">
        <mc:Choice Requires="a14">
          <p:sp>
            <p:nvSpPr>
              <p:cNvPr id="7" name="6 CuadroTexto"/>
              <p:cNvSpPr txBox="1"/>
              <p:nvPr/>
            </p:nvSpPr>
            <p:spPr>
              <a:xfrm>
                <a:off x="1311880" y="1386641"/>
                <a:ext cx="864096"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s-MX" sz="2200" i="1" dirty="0" smtClean="0">
                              <a:solidFill>
                                <a:srgbClr val="FF0000"/>
                              </a:solidFill>
                              <a:latin typeface="Cambria Math"/>
                            </a:rPr>
                          </m:ctrlPr>
                        </m:sSupPr>
                        <m:e>
                          <m:r>
                            <a:rPr lang="es-MX" sz="2200" b="0" i="1" dirty="0" smtClean="0">
                              <a:solidFill>
                                <a:srgbClr val="FF0000"/>
                              </a:solidFill>
                              <a:latin typeface="Cambria Math"/>
                            </a:rPr>
                            <m:t>2</m:t>
                          </m:r>
                        </m:e>
                        <m:sup>
                          <m:r>
                            <a:rPr lang="es-MX" sz="2200" b="0" i="1" dirty="0" smtClean="0">
                              <a:solidFill>
                                <a:srgbClr val="FF0000"/>
                              </a:solidFill>
                              <a:latin typeface="Cambria Math"/>
                            </a:rPr>
                            <m:t>𝑛</m:t>
                          </m:r>
                          <m:r>
                            <a:rPr lang="es-MX" sz="2200" b="0" i="1" dirty="0" smtClean="0">
                              <a:solidFill>
                                <a:srgbClr val="FF0000"/>
                              </a:solidFill>
                              <a:latin typeface="Cambria Math"/>
                            </a:rPr>
                            <m:t>−1</m:t>
                          </m:r>
                        </m:sup>
                      </m:sSup>
                    </m:oMath>
                  </m:oMathPara>
                </a14:m>
                <a:endParaRPr lang="es-CO" sz="2200" dirty="0"/>
              </a:p>
            </p:txBody>
          </p:sp>
        </mc:Choice>
        <mc:Fallback xmlns="">
          <p:sp>
            <p:nvSpPr>
              <p:cNvPr id="7" name="6 CuadroTexto"/>
              <p:cNvSpPr txBox="1">
                <a:spLocks noRot="1" noChangeAspect="1" noMove="1" noResize="1" noEditPoints="1" noAdjustHandles="1" noChangeArrowheads="1" noChangeShapeType="1" noTextEdit="1"/>
              </p:cNvSpPr>
              <p:nvPr/>
            </p:nvSpPr>
            <p:spPr>
              <a:xfrm>
                <a:off x="1311880" y="1386641"/>
                <a:ext cx="864096" cy="430887"/>
              </a:xfrm>
              <a:prstGeom prst="rect">
                <a:avLst/>
              </a:prstGeom>
              <a:blipFill rotWithShape="1">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8" name="Rectangle 9"/>
              <p:cNvSpPr>
                <a:spLocks noChangeArrowheads="1"/>
              </p:cNvSpPr>
              <p:nvPr/>
            </p:nvSpPr>
            <p:spPr bwMode="auto">
              <a:xfrm>
                <a:off x="395536" y="1844824"/>
                <a:ext cx="8353424" cy="7200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algn="just"/>
                <a:r>
                  <a:rPr lang="es-MX" sz="2200" dirty="0" smtClean="0"/>
                  <a:t>Es decir, una solución por fuerza bruta sería generar un arreglo de </a:t>
                </a:r>
                <a:r>
                  <a:rPr lang="es-MX" sz="2200" i="1" dirty="0" smtClean="0"/>
                  <a:t>n</a:t>
                </a:r>
                <a:r>
                  <a:rPr lang="es-MX" sz="2200" dirty="0" smtClean="0"/>
                  <a:t> binarios y evaluar las </a:t>
                </a:r>
                <a14:m>
                  <m:oMath xmlns:m="http://schemas.openxmlformats.org/officeDocument/2006/math">
                    <m:sSup>
                      <m:sSupPr>
                        <m:ctrlPr>
                          <a:rPr lang="es-MX" sz="2200" i="1" dirty="0" smtClean="0">
                            <a:solidFill>
                              <a:schemeClr val="tx1"/>
                            </a:solidFill>
                            <a:latin typeface="Cambria Math"/>
                          </a:rPr>
                        </m:ctrlPr>
                      </m:sSupPr>
                      <m:e>
                        <m:r>
                          <a:rPr lang="es-MX" sz="2200" i="1" dirty="0">
                            <a:solidFill>
                              <a:schemeClr val="tx1"/>
                            </a:solidFill>
                            <a:latin typeface="Cambria Math"/>
                          </a:rPr>
                          <m:t>2</m:t>
                        </m:r>
                      </m:e>
                      <m:sup>
                        <m:r>
                          <a:rPr lang="es-MX" sz="2200" i="1" dirty="0">
                            <a:solidFill>
                              <a:schemeClr val="tx1"/>
                            </a:solidFill>
                            <a:latin typeface="Cambria Math"/>
                          </a:rPr>
                          <m:t>𝑛</m:t>
                        </m:r>
                        <m:r>
                          <a:rPr lang="es-MX" sz="2200" i="1" dirty="0">
                            <a:solidFill>
                              <a:schemeClr val="tx1"/>
                            </a:solidFill>
                            <a:latin typeface="Cambria Math"/>
                          </a:rPr>
                          <m:t>−1</m:t>
                        </m:r>
                      </m:sup>
                    </m:sSup>
                    <m:r>
                      <a:rPr lang="es-MX" sz="2200" b="0" i="0" dirty="0" smtClean="0">
                        <a:solidFill>
                          <a:schemeClr val="tx1"/>
                        </a:solidFill>
                        <a:latin typeface="Cambria Math"/>
                      </a:rPr>
                      <m:t> </m:t>
                    </m:r>
                  </m:oMath>
                </a14:m>
                <a:r>
                  <a:rPr lang="es-MX" sz="2200" dirty="0" smtClean="0"/>
                  <a:t>posibilidades</a:t>
                </a:r>
                <a:endParaRPr lang="es-MX" sz="2200" dirty="0"/>
              </a:p>
            </p:txBody>
          </p:sp>
        </mc:Choice>
        <mc:Fallback xmlns="">
          <p:sp>
            <p:nvSpPr>
              <p:cNvPr id="8" name="Rectangle 9"/>
              <p:cNvSpPr>
                <a:spLocks noRot="1" noChangeAspect="1" noMove="1" noResize="1" noEditPoints="1" noAdjustHandles="1" noChangeArrowheads="1" noChangeShapeType="1" noTextEdit="1"/>
              </p:cNvSpPr>
              <p:nvPr/>
            </p:nvSpPr>
            <p:spPr bwMode="auto">
              <a:xfrm>
                <a:off x="395536" y="1844824"/>
                <a:ext cx="8353424" cy="720080"/>
              </a:xfrm>
              <a:prstGeom prst="rect">
                <a:avLst/>
              </a:prstGeom>
              <a:blipFill rotWithShape="1">
                <a:blip r:embed="rId3"/>
                <a:stretch>
                  <a:fillRect l="-949" t="-4237" r="-949" b="-2372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noFill/>
                  </a:rPr>
                  <a:t> </a:t>
                </a:r>
              </a:p>
            </p:txBody>
          </p:sp>
        </mc:Fallback>
      </mc:AlternateContent>
      <p:pic>
        <p:nvPicPr>
          <p:cNvPr id="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5896" y="2636912"/>
            <a:ext cx="1296144" cy="1352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Rectángulo"/>
          <p:cNvSpPr/>
          <p:nvPr/>
        </p:nvSpPr>
        <p:spPr>
          <a:xfrm>
            <a:off x="5220072" y="3430161"/>
            <a:ext cx="2382383" cy="430887"/>
          </a:xfrm>
          <a:prstGeom prst="rect">
            <a:avLst/>
          </a:prstGeom>
        </p:spPr>
        <p:txBody>
          <a:bodyPr wrap="none">
            <a:spAutoFit/>
          </a:bodyPr>
          <a:lstStyle/>
          <a:p>
            <a:pPr algn="just"/>
            <a:r>
              <a:rPr lang="es-MX" sz="2200" dirty="0" smtClean="0"/>
              <a:t>¿Qué tal por PD?</a:t>
            </a:r>
            <a:endParaRPr lang="es-MX" sz="2200" dirty="0"/>
          </a:p>
        </p:txBody>
      </p:sp>
      <p:sp>
        <p:nvSpPr>
          <p:cNvPr id="12" name="11 Rectángulo"/>
          <p:cNvSpPr/>
          <p:nvPr/>
        </p:nvSpPr>
        <p:spPr>
          <a:xfrm>
            <a:off x="467544" y="3383566"/>
            <a:ext cx="3294492" cy="430887"/>
          </a:xfrm>
          <a:prstGeom prst="rect">
            <a:avLst/>
          </a:prstGeom>
        </p:spPr>
        <p:txBody>
          <a:bodyPr wrap="none">
            <a:spAutoFit/>
          </a:bodyPr>
          <a:lstStyle/>
          <a:p>
            <a:r>
              <a:rPr lang="es-MX" sz="2200" dirty="0"/>
              <a:t>¿Se puede hacer mejor?</a:t>
            </a:r>
            <a:endParaRPr lang="es-CO" sz="2200" dirty="0"/>
          </a:p>
        </p:txBody>
      </p:sp>
      <p:sp>
        <p:nvSpPr>
          <p:cNvPr id="13" name="Rectangle 9"/>
          <p:cNvSpPr>
            <a:spLocks noChangeArrowheads="1"/>
          </p:cNvSpPr>
          <p:nvPr/>
        </p:nvSpPr>
        <p:spPr bwMode="auto">
          <a:xfrm>
            <a:off x="395536" y="5013176"/>
            <a:ext cx="8281169"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Dadas las actividades </a:t>
            </a:r>
            <a:r>
              <a:rPr lang="es-MX" sz="2200" i="1" dirty="0" smtClean="0"/>
              <a:t>i</a:t>
            </a:r>
            <a:r>
              <a:rPr lang="es-MX" sz="2200" dirty="0" smtClean="0"/>
              <a:t> a la </a:t>
            </a:r>
            <a:r>
              <a:rPr lang="es-MX" sz="2200" i="1" dirty="0" smtClean="0"/>
              <a:t>j</a:t>
            </a:r>
            <a:r>
              <a:rPr lang="es-MX" sz="2200" dirty="0" smtClean="0"/>
              <a:t> </a:t>
            </a:r>
            <a:r>
              <a:rPr lang="es-MX" sz="2200" i="1" dirty="0"/>
              <a:t>(1 ≤ </a:t>
            </a:r>
            <a:r>
              <a:rPr lang="es-MX" sz="2200" i="1" dirty="0" smtClean="0"/>
              <a:t>i</a:t>
            </a:r>
            <a:r>
              <a:rPr lang="es-MX" sz="2200" i="1" dirty="0"/>
              <a:t> ≤ </a:t>
            </a:r>
            <a:r>
              <a:rPr lang="es-MX" sz="2200" i="1" dirty="0" smtClean="0"/>
              <a:t>j ≤ n) </a:t>
            </a:r>
            <a:r>
              <a:rPr lang="es-MX" sz="2200" dirty="0" smtClean="0"/>
              <a:t>la solución óptima C[</a:t>
            </a:r>
            <a:r>
              <a:rPr lang="es-MX" sz="2200" dirty="0" err="1" smtClean="0"/>
              <a:t>i,j</a:t>
            </a:r>
            <a:r>
              <a:rPr lang="es-MX" sz="2200" dirty="0"/>
              <a:t>] </a:t>
            </a:r>
            <a:r>
              <a:rPr lang="es-MX" sz="2200" dirty="0" smtClean="0"/>
              <a:t>correspondiente a la cantidad de actividades elegidas para ese </a:t>
            </a:r>
            <a:r>
              <a:rPr lang="es-MX" sz="2200" dirty="0" err="1" smtClean="0"/>
              <a:t>subproblema</a:t>
            </a:r>
            <a:r>
              <a:rPr lang="es-MX" sz="2200" dirty="0" smtClean="0"/>
              <a:t> consistiría en elegir la actividad </a:t>
            </a:r>
            <a:r>
              <a:rPr lang="es-MX" sz="2200" i="1" dirty="0" smtClean="0"/>
              <a:t>k</a:t>
            </a:r>
            <a:r>
              <a:rPr lang="es-MX" sz="2200" dirty="0" smtClean="0"/>
              <a:t> que maximice: C[i,k-1] + C[k+1,j] + 1</a:t>
            </a:r>
          </a:p>
        </p:txBody>
      </p:sp>
      <p:sp>
        <p:nvSpPr>
          <p:cNvPr id="14" name="13 Rectángulo"/>
          <p:cNvSpPr/>
          <p:nvPr/>
        </p:nvSpPr>
        <p:spPr>
          <a:xfrm>
            <a:off x="395287" y="4103487"/>
            <a:ext cx="828116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a:t>¿Qué forma debería tener la solución óptima de un </a:t>
            </a:r>
            <a:r>
              <a:rPr lang="es-MX" sz="2200" dirty="0" err="1"/>
              <a:t>subproblema</a:t>
            </a:r>
            <a:r>
              <a:rPr lang="es-MX" sz="2200" dirty="0"/>
              <a:t>?</a:t>
            </a:r>
          </a:p>
        </p:txBody>
      </p:sp>
    </p:spTree>
    <p:extLst>
      <p:ext uri="{BB962C8B-B14F-4D97-AF65-F5344CB8AC3E}">
        <p14:creationId xmlns:p14="http://schemas.microsoft.com/office/powerpoint/2010/main" val="2563958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Problema de selección de actividades</a:t>
            </a:r>
            <a:endParaRPr lang="es-ES" sz="3600" dirty="0"/>
          </a:p>
        </p:txBody>
      </p:sp>
      <p:sp>
        <p:nvSpPr>
          <p:cNvPr id="6" name="Rectangle 9"/>
          <p:cNvSpPr>
            <a:spLocks noChangeArrowheads="1"/>
          </p:cNvSpPr>
          <p:nvPr/>
        </p:nvSpPr>
        <p:spPr bwMode="auto">
          <a:xfrm>
            <a:off x="395289" y="1052736"/>
            <a:ext cx="8353424" cy="3456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Luego de determinar la relación de recurrencia, bastaría definir los casos base y luego un algoritmo que sistemáticamente resuelva los problemas desde los más pequeños hasta los más grandes.</a:t>
            </a:r>
          </a:p>
          <a:p>
            <a:pPr algn="just"/>
            <a:endParaRPr lang="es-MX" sz="2200" dirty="0"/>
          </a:p>
          <a:p>
            <a:pPr algn="just"/>
            <a:r>
              <a:rPr lang="es-MX" sz="2200" dirty="0" smtClean="0"/>
              <a:t>Pero, ¿Qué tal si pudiéramos elegir una actividad sin tener que resolver primero todos los sub-problemas previos? Eso nos ahorraría considerar todas las decisiones inherentes a la relación de recurrencia. De hecho, para este problema, solo es necesario considerar una decisión: la decisión </a:t>
            </a:r>
            <a:r>
              <a:rPr lang="es-MX" sz="2200" dirty="0" err="1" smtClean="0"/>
              <a:t>greedy</a:t>
            </a:r>
            <a:r>
              <a:rPr lang="es-MX" sz="2200" dirty="0" smtClean="0"/>
              <a:t>.</a:t>
            </a:r>
            <a:endParaRPr lang="es-MX" sz="2200" dirty="0"/>
          </a:p>
        </p:txBody>
      </p:sp>
      <p:sp>
        <p:nvSpPr>
          <p:cNvPr id="8" name="Rectangle 9"/>
          <p:cNvSpPr>
            <a:spLocks noChangeArrowheads="1"/>
          </p:cNvSpPr>
          <p:nvPr/>
        </p:nvSpPr>
        <p:spPr bwMode="auto">
          <a:xfrm>
            <a:off x="395536" y="4725144"/>
            <a:ext cx="8353424"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Para este problema ¿cuál sería la decisión </a:t>
            </a:r>
            <a:r>
              <a:rPr lang="es-MX" sz="2200" dirty="0" err="1" smtClean="0"/>
              <a:t>greedy</a:t>
            </a:r>
            <a:r>
              <a:rPr lang="es-MX" sz="2200" dirty="0" smtClean="0"/>
              <a:t>?</a:t>
            </a:r>
            <a:endParaRPr lang="es-MX" sz="2200" dirty="0"/>
          </a:p>
        </p:txBody>
      </p:sp>
      <p:sp>
        <p:nvSpPr>
          <p:cNvPr id="9" name="Rectangle 9"/>
          <p:cNvSpPr>
            <a:spLocks noChangeArrowheads="1"/>
          </p:cNvSpPr>
          <p:nvPr/>
        </p:nvSpPr>
        <p:spPr bwMode="auto">
          <a:xfrm>
            <a:off x="395536" y="5373216"/>
            <a:ext cx="8353424"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Una decisión intuitiva en un momento dado sería escoger la actividad que deje la mayor cantidad de recursos disponibles para las actividades siguientes, es decir, aquella con un menor tiempo de finalización.</a:t>
            </a:r>
            <a:endParaRPr lang="es-MX" sz="2200" dirty="0"/>
          </a:p>
        </p:txBody>
      </p:sp>
    </p:spTree>
    <p:extLst>
      <p:ext uri="{BB962C8B-B14F-4D97-AF65-F5344CB8AC3E}">
        <p14:creationId xmlns:p14="http://schemas.microsoft.com/office/powerpoint/2010/main" val="159399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Problema de selección de actividades</a:t>
            </a:r>
            <a:endParaRPr lang="es-ES" sz="3600" dirty="0"/>
          </a:p>
        </p:txBody>
      </p:sp>
      <p:sp>
        <p:nvSpPr>
          <p:cNvPr id="6" name="Rectangle 9"/>
          <p:cNvSpPr>
            <a:spLocks noChangeArrowheads="1"/>
          </p:cNvSpPr>
          <p:nvPr/>
        </p:nvSpPr>
        <p:spPr bwMode="auto">
          <a:xfrm>
            <a:off x="395289" y="1052736"/>
            <a:ext cx="8353424"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Para utilizar esta estrategia debemos:</a:t>
            </a:r>
          </a:p>
          <a:p>
            <a:pPr marL="342900" indent="-342900" algn="just">
              <a:buFont typeface="Arial" panose="020B0604020202020204" pitchFamily="34" charset="0"/>
              <a:buChar char="•"/>
            </a:pPr>
            <a:r>
              <a:rPr lang="es-MX" sz="2200" dirty="0" smtClean="0"/>
              <a:t>En caso que ya no lo estén, ordenar las actividades de forma ascendente por tiempo de finalización.</a:t>
            </a:r>
          </a:p>
          <a:p>
            <a:pPr marL="342900" indent="-342900" algn="just">
              <a:buFont typeface="Arial" panose="020B0604020202020204" pitchFamily="34" charset="0"/>
              <a:buChar char="•"/>
            </a:pPr>
            <a:r>
              <a:rPr lang="es-MX" sz="2200" dirty="0" smtClean="0"/>
              <a:t>Escoger la actividad </a:t>
            </a:r>
            <a:r>
              <a:rPr lang="es-MX" sz="2200" i="1" dirty="0" smtClean="0"/>
              <a:t>a</a:t>
            </a:r>
            <a:r>
              <a:rPr lang="es-MX" i="1" dirty="0" smtClean="0"/>
              <a:t>1</a:t>
            </a:r>
            <a:endParaRPr lang="es-MX" sz="2200" i="1" dirty="0" smtClean="0"/>
          </a:p>
          <a:p>
            <a:pPr marL="342900" indent="-342900" algn="just">
              <a:buFont typeface="Arial" panose="020B0604020202020204" pitchFamily="34" charset="0"/>
              <a:buChar char="•"/>
            </a:pPr>
            <a:r>
              <a:rPr lang="es-MX" sz="2200" dirty="0" smtClean="0"/>
              <a:t>Escoger sistemáticamente la siguiente actividad compatible según la decisión </a:t>
            </a:r>
            <a:r>
              <a:rPr lang="es-MX" sz="2200" dirty="0" err="1" smtClean="0"/>
              <a:t>greedy</a:t>
            </a:r>
            <a:r>
              <a:rPr lang="es-MX" sz="2200" dirty="0" smtClean="0"/>
              <a:t> hasta llegar a la </a:t>
            </a:r>
            <a:r>
              <a:rPr lang="es-MX" sz="2200" i="1" dirty="0" smtClean="0"/>
              <a:t>n</a:t>
            </a:r>
            <a:r>
              <a:rPr lang="es-MX" sz="2200" dirty="0" smtClean="0"/>
              <a:t>-</a:t>
            </a:r>
            <a:r>
              <a:rPr lang="es-MX" sz="2200" dirty="0" err="1" smtClean="0"/>
              <a:t>ésima</a:t>
            </a:r>
            <a:r>
              <a:rPr lang="es-MX" sz="2200" dirty="0" smtClean="0"/>
              <a:t>.</a:t>
            </a:r>
          </a:p>
          <a:p>
            <a:pPr algn="just"/>
            <a:endParaRPr lang="es-MX" sz="2200" dirty="0"/>
          </a:p>
        </p:txBody>
      </p:sp>
      <p:sp>
        <p:nvSpPr>
          <p:cNvPr id="7" name="Rectangle 9"/>
          <p:cNvSpPr>
            <a:spLocks noChangeArrowheads="1"/>
          </p:cNvSpPr>
          <p:nvPr/>
        </p:nvSpPr>
        <p:spPr bwMode="auto">
          <a:xfrm>
            <a:off x="395536" y="3356992"/>
            <a:ext cx="8353424"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Pero para este problema ¿la intuición empleada es correcta?, es decir, ¿la decisión </a:t>
            </a:r>
            <a:r>
              <a:rPr lang="es-MX" sz="2200" dirty="0" err="1" smtClean="0"/>
              <a:t>greedy</a:t>
            </a:r>
            <a:r>
              <a:rPr lang="es-MX" sz="2200" dirty="0" smtClean="0"/>
              <a:t> utilizada guía la estrategia definida hacia una solución óptima?  </a:t>
            </a:r>
          </a:p>
        </p:txBody>
      </p:sp>
      <p:sp>
        <p:nvSpPr>
          <p:cNvPr id="10" name="Rectangle 9"/>
          <p:cNvSpPr>
            <a:spLocks noChangeArrowheads="1"/>
          </p:cNvSpPr>
          <p:nvPr/>
        </p:nvSpPr>
        <p:spPr bwMode="auto">
          <a:xfrm>
            <a:off x="395536" y="4581128"/>
            <a:ext cx="8353424" cy="201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Resulta que si (ver teorema 16.1 y la prueba correspondiente en </a:t>
            </a:r>
            <a:r>
              <a:rPr lang="es-MX" sz="2200" i="1" dirty="0" err="1" smtClean="0"/>
              <a:t>Introduction</a:t>
            </a:r>
            <a:r>
              <a:rPr lang="es-MX" sz="2200" i="1" dirty="0" smtClean="0"/>
              <a:t> </a:t>
            </a:r>
            <a:r>
              <a:rPr lang="es-MX" sz="2200" i="1" dirty="0" err="1" smtClean="0"/>
              <a:t>to</a:t>
            </a:r>
            <a:r>
              <a:rPr lang="es-MX" sz="2200" i="1" dirty="0" smtClean="0"/>
              <a:t> </a:t>
            </a:r>
            <a:r>
              <a:rPr lang="es-MX" sz="2200" i="1" dirty="0" err="1" smtClean="0"/>
              <a:t>algoritmhs</a:t>
            </a:r>
            <a:r>
              <a:rPr lang="es-MX" sz="2200" i="1" dirty="0" smtClean="0"/>
              <a:t>, </a:t>
            </a:r>
            <a:r>
              <a:rPr lang="es-MX" sz="2200" dirty="0" smtClean="0"/>
              <a:t>p. 418)</a:t>
            </a:r>
          </a:p>
          <a:p>
            <a:pPr algn="just"/>
            <a:endParaRPr lang="es-MX" sz="2200" dirty="0"/>
          </a:p>
          <a:p>
            <a:pPr algn="just"/>
            <a:r>
              <a:rPr lang="es-MX" sz="2200" dirty="0" smtClean="0"/>
              <a:t>Este sin embargo es uno de muchos ejemplos donde definir una estrategia </a:t>
            </a:r>
            <a:r>
              <a:rPr lang="es-MX" sz="2200" dirty="0" err="1" smtClean="0"/>
              <a:t>greedy</a:t>
            </a:r>
            <a:r>
              <a:rPr lang="es-MX" sz="2200" dirty="0" smtClean="0"/>
              <a:t> es relativamente simple, pero demostrar  que es correcta usualmente no lo es.</a:t>
            </a:r>
          </a:p>
          <a:p>
            <a:pPr algn="just"/>
            <a:endParaRPr lang="es-MX" sz="2200" dirty="0"/>
          </a:p>
        </p:txBody>
      </p:sp>
    </p:spTree>
    <p:extLst>
      <p:ext uri="{BB962C8B-B14F-4D97-AF65-F5344CB8AC3E}">
        <p14:creationId xmlns:p14="http://schemas.microsoft.com/office/powerpoint/2010/main" val="414399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Problema de selección de actividades</a:t>
            </a:r>
            <a:endParaRPr lang="es-ES" sz="3600" dirty="0"/>
          </a:p>
        </p:txBody>
      </p:sp>
      <p:sp>
        <p:nvSpPr>
          <p:cNvPr id="6" name="Rectangle 9"/>
          <p:cNvSpPr>
            <a:spLocks noChangeArrowheads="1"/>
          </p:cNvSpPr>
          <p:nvPr/>
        </p:nvSpPr>
        <p:spPr bwMode="auto">
          <a:xfrm>
            <a:off x="395289" y="1052736"/>
            <a:ext cx="8353424"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Siguiendo el comparativo con la programación dinámica, una solución </a:t>
            </a:r>
            <a:r>
              <a:rPr lang="es-MX" sz="2200" dirty="0" err="1" smtClean="0"/>
              <a:t>greedy</a:t>
            </a:r>
            <a:r>
              <a:rPr lang="es-MX" sz="2200" dirty="0" smtClean="0"/>
              <a:t> no necesariamente requiere de una aproximación </a:t>
            </a:r>
            <a:r>
              <a:rPr lang="es-MX" sz="2200" dirty="0" err="1" smtClean="0"/>
              <a:t>bottom</a:t>
            </a:r>
            <a:r>
              <a:rPr lang="es-MX" sz="2200" dirty="0" smtClean="0"/>
              <a:t>-up con </a:t>
            </a:r>
            <a:r>
              <a:rPr lang="es-MX" sz="2200" dirty="0" err="1" smtClean="0"/>
              <a:t>memoización</a:t>
            </a:r>
            <a:r>
              <a:rPr lang="es-MX" sz="2200" dirty="0" smtClean="0"/>
              <a:t>. </a:t>
            </a:r>
          </a:p>
          <a:p>
            <a:pPr algn="just"/>
            <a:endParaRPr lang="es-MX" sz="2200" dirty="0"/>
          </a:p>
          <a:p>
            <a:pPr algn="just"/>
            <a:r>
              <a:rPr lang="es-MX" sz="2200" dirty="0" smtClean="0"/>
              <a:t>En cambio, puede trabajar de modo top-</a:t>
            </a:r>
            <a:r>
              <a:rPr lang="es-MX" sz="2200" dirty="0" err="1" smtClean="0"/>
              <a:t>down</a:t>
            </a:r>
            <a:r>
              <a:rPr lang="es-MX" sz="2200" dirty="0" smtClean="0"/>
              <a:t>, tomando una decisión y luego resolviendo el sub-problema resultante (en el problema que estamos analizando, escogiendo una actividad y luego resolviendo el sub-problema de escoger las otras que sean compatibles).</a:t>
            </a:r>
            <a:endParaRPr lang="es-MX" sz="2200" dirty="0"/>
          </a:p>
        </p:txBody>
      </p:sp>
    </p:spTree>
    <p:extLst>
      <p:ext uri="{BB962C8B-B14F-4D97-AF65-F5344CB8AC3E}">
        <p14:creationId xmlns:p14="http://schemas.microsoft.com/office/powerpoint/2010/main" val="24215845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Problema de selección de actividades</a:t>
            </a:r>
            <a:endParaRPr lang="es-ES" sz="3600" dirty="0"/>
          </a:p>
        </p:txBody>
      </p:sp>
      <p:sp>
        <p:nvSpPr>
          <p:cNvPr id="6" name="Rectangle 9"/>
          <p:cNvSpPr>
            <a:spLocks noChangeArrowheads="1"/>
          </p:cNvSpPr>
          <p:nvPr/>
        </p:nvSpPr>
        <p:spPr bwMode="auto">
          <a:xfrm>
            <a:off x="395289" y="1052736"/>
            <a:ext cx="8353424"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err="1" smtClean="0"/>
              <a:t>function</a:t>
            </a:r>
            <a:r>
              <a:rPr lang="es-MX" sz="2200" dirty="0" smtClean="0"/>
              <a:t> </a:t>
            </a:r>
            <a:r>
              <a:rPr lang="es-MX" sz="2200" dirty="0" err="1" smtClean="0"/>
              <a:t>activitySelector</a:t>
            </a:r>
            <a:r>
              <a:rPr lang="es-MX" sz="2200" dirty="0" smtClean="0"/>
              <a:t>(</a:t>
            </a:r>
            <a:r>
              <a:rPr lang="es-MX" sz="2200" dirty="0" err="1" smtClean="0"/>
              <a:t>A,s,f</a:t>
            </a:r>
            <a:r>
              <a:rPr lang="es-MX" sz="2200" dirty="0" smtClean="0"/>
              <a:t>){</a:t>
            </a:r>
          </a:p>
          <a:p>
            <a:pPr algn="just"/>
            <a:r>
              <a:rPr lang="es-MX" sz="2200" dirty="0"/>
              <a:t> </a:t>
            </a:r>
            <a:r>
              <a:rPr lang="es-MX" sz="2200" dirty="0" smtClean="0"/>
              <a:t>  //Asumiendo que ya están ordenadas por f</a:t>
            </a:r>
          </a:p>
          <a:p>
            <a:pPr algn="just"/>
            <a:r>
              <a:rPr lang="es-MX" sz="2200" dirty="0"/>
              <a:t> </a:t>
            </a:r>
            <a:r>
              <a:rPr lang="es-MX" sz="2200" dirty="0" smtClean="0"/>
              <a:t>  </a:t>
            </a:r>
            <a:r>
              <a:rPr lang="es-MX" sz="2200" dirty="0" err="1" smtClean="0"/>
              <a:t>B.add</a:t>
            </a:r>
            <a:r>
              <a:rPr lang="es-MX" sz="2200" dirty="0" smtClean="0"/>
              <a:t>(A[1])</a:t>
            </a:r>
          </a:p>
          <a:p>
            <a:pPr algn="just"/>
            <a:r>
              <a:rPr lang="es-MX" sz="2200" dirty="0"/>
              <a:t> </a:t>
            </a:r>
            <a:r>
              <a:rPr lang="es-MX" sz="2200" dirty="0" smtClean="0"/>
              <a:t>  k = 1</a:t>
            </a:r>
          </a:p>
          <a:p>
            <a:pPr algn="just"/>
            <a:r>
              <a:rPr lang="es-MX" sz="2200" dirty="0"/>
              <a:t> </a:t>
            </a:r>
            <a:r>
              <a:rPr lang="es-MX" sz="2200" dirty="0" smtClean="0"/>
              <a:t>  </a:t>
            </a:r>
            <a:r>
              <a:rPr lang="es-MX" sz="2200" dirty="0" err="1" smtClean="0"/>
              <a:t>for</a:t>
            </a:r>
            <a:r>
              <a:rPr lang="es-MX" sz="2200" dirty="0" smtClean="0"/>
              <a:t> i = 2:n{</a:t>
            </a:r>
          </a:p>
          <a:p>
            <a:pPr algn="just"/>
            <a:r>
              <a:rPr lang="es-MX" sz="2200" dirty="0"/>
              <a:t> </a:t>
            </a:r>
            <a:r>
              <a:rPr lang="es-MX" sz="2200" dirty="0" smtClean="0"/>
              <a:t>     </a:t>
            </a:r>
            <a:r>
              <a:rPr lang="es-MX" sz="2200" dirty="0" err="1" smtClean="0"/>
              <a:t>if</a:t>
            </a:r>
            <a:r>
              <a:rPr lang="es-MX" sz="2200" dirty="0" smtClean="0"/>
              <a:t> s[i] &gt;= f[k]</a:t>
            </a:r>
          </a:p>
          <a:p>
            <a:pPr algn="just"/>
            <a:r>
              <a:rPr lang="es-MX" sz="2200" dirty="0"/>
              <a:t> </a:t>
            </a:r>
            <a:r>
              <a:rPr lang="es-MX" sz="2200" dirty="0" smtClean="0"/>
              <a:t>         </a:t>
            </a:r>
            <a:r>
              <a:rPr lang="es-MX" sz="2200" dirty="0" err="1" smtClean="0"/>
              <a:t>B.add</a:t>
            </a:r>
            <a:r>
              <a:rPr lang="es-MX" sz="2200" dirty="0" smtClean="0"/>
              <a:t>(A[i])</a:t>
            </a:r>
          </a:p>
          <a:p>
            <a:pPr algn="just"/>
            <a:r>
              <a:rPr lang="es-MX" sz="2200" dirty="0"/>
              <a:t> </a:t>
            </a:r>
            <a:r>
              <a:rPr lang="es-MX" sz="2200" dirty="0" smtClean="0"/>
              <a:t>         k = i</a:t>
            </a:r>
          </a:p>
          <a:p>
            <a:pPr algn="just"/>
            <a:r>
              <a:rPr lang="es-MX" sz="2200" dirty="0"/>
              <a:t> </a:t>
            </a:r>
            <a:r>
              <a:rPr lang="es-MX" sz="2200" dirty="0" smtClean="0"/>
              <a:t>  }</a:t>
            </a:r>
          </a:p>
          <a:p>
            <a:pPr algn="just"/>
            <a:r>
              <a:rPr lang="es-MX" sz="2200" dirty="0"/>
              <a:t> </a:t>
            </a:r>
            <a:r>
              <a:rPr lang="es-MX" sz="2200" dirty="0" smtClean="0"/>
              <a:t>  </a:t>
            </a:r>
            <a:r>
              <a:rPr lang="es-MX" sz="2200" dirty="0" err="1" smtClean="0"/>
              <a:t>return</a:t>
            </a:r>
            <a:r>
              <a:rPr lang="es-MX" sz="2200" dirty="0" smtClean="0"/>
              <a:t> B</a:t>
            </a:r>
          </a:p>
          <a:p>
            <a:pPr algn="just"/>
            <a:r>
              <a:rPr lang="es-MX" sz="2200" dirty="0"/>
              <a:t>}</a:t>
            </a:r>
          </a:p>
        </p:txBody>
      </p:sp>
      <p:sp>
        <p:nvSpPr>
          <p:cNvPr id="4" name="Rectangle 9"/>
          <p:cNvSpPr>
            <a:spLocks noChangeArrowheads="1"/>
          </p:cNvSpPr>
          <p:nvPr/>
        </p:nvSpPr>
        <p:spPr bwMode="auto">
          <a:xfrm>
            <a:off x="395536" y="5013176"/>
            <a:ext cx="8353424"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¿Cuál es la eficiencia de este algoritmo?</a:t>
            </a:r>
            <a:endParaRPr lang="es-MX" sz="2200" dirty="0"/>
          </a:p>
        </p:txBody>
      </p:sp>
      <mc:AlternateContent xmlns:mc="http://schemas.openxmlformats.org/markup-compatibility/2006" xmlns:a14="http://schemas.microsoft.com/office/drawing/2010/main">
        <mc:Choice Requires="a14">
          <p:sp>
            <p:nvSpPr>
              <p:cNvPr id="5" name="Rectangle 9"/>
              <p:cNvSpPr>
                <a:spLocks noChangeArrowheads="1"/>
              </p:cNvSpPr>
              <p:nvPr/>
            </p:nvSpPr>
            <p:spPr bwMode="auto">
              <a:xfrm>
                <a:off x="395536" y="5589240"/>
                <a:ext cx="8353424" cy="10801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algn="just"/>
                <a:r>
                  <a:rPr lang="es-MX" sz="2200" dirty="0" smtClean="0">
                    <a:solidFill>
                      <a:srgbClr val="FF0000"/>
                    </a:solidFill>
                  </a:rPr>
                  <a:t>O(</a:t>
                </a:r>
                <a:r>
                  <a:rPr lang="es-MX" sz="2200" i="1" dirty="0" smtClean="0">
                    <a:solidFill>
                      <a:srgbClr val="FF0000"/>
                    </a:solidFill>
                  </a:rPr>
                  <a:t>n</a:t>
                </a:r>
                <a:r>
                  <a:rPr lang="es-MX" sz="2200" dirty="0" smtClean="0">
                    <a:solidFill>
                      <a:srgbClr val="FF0000"/>
                    </a:solidFill>
                  </a:rPr>
                  <a:t>) </a:t>
                </a:r>
                <a:r>
                  <a:rPr lang="es-MX" sz="2200" dirty="0" err="1" smtClean="0">
                    <a:solidFill>
                      <a:srgbClr val="FF0000"/>
                    </a:solidFill>
                  </a:rPr>
                  <a:t>ó</a:t>
                </a:r>
                <a:r>
                  <a:rPr lang="es-MX" sz="2200" dirty="0" smtClean="0">
                    <a:solidFill>
                      <a:srgbClr val="FF0000"/>
                    </a:solidFill>
                  </a:rPr>
                  <a:t> O(n*log(n)) en caso que no estén ordenados</a:t>
                </a:r>
                <a:r>
                  <a:rPr lang="es-MX" sz="2200" dirty="0" smtClean="0"/>
                  <a:t>, sin duda mucho mejor que O(</a:t>
                </a:r>
                <a14:m>
                  <m:oMath xmlns:m="http://schemas.openxmlformats.org/officeDocument/2006/math">
                    <m:sSup>
                      <m:sSupPr>
                        <m:ctrlPr>
                          <a:rPr lang="es-MX" sz="2200" i="1" dirty="0">
                            <a:latin typeface="Cambria Math"/>
                          </a:rPr>
                        </m:ctrlPr>
                      </m:sSupPr>
                      <m:e>
                        <m:r>
                          <a:rPr lang="es-MX" sz="2200" i="1" dirty="0">
                            <a:latin typeface="Cambria Math"/>
                          </a:rPr>
                          <m:t>2</m:t>
                        </m:r>
                      </m:e>
                      <m:sup>
                        <m:r>
                          <a:rPr lang="es-MX" sz="2200" i="1" dirty="0">
                            <a:latin typeface="Cambria Math"/>
                          </a:rPr>
                          <m:t>𝑛</m:t>
                        </m:r>
                        <m:r>
                          <a:rPr lang="es-MX" sz="2200" i="1" dirty="0">
                            <a:latin typeface="Cambria Math"/>
                          </a:rPr>
                          <m:t>−1</m:t>
                        </m:r>
                      </m:sup>
                    </m:sSup>
                    <m:r>
                      <a:rPr lang="es-MX" sz="2200" b="0" i="1" dirty="0" smtClean="0">
                        <a:latin typeface="Cambria Math"/>
                      </a:rPr>
                      <m:t>)</m:t>
                    </m:r>
                  </m:oMath>
                </a14:m>
                <a:r>
                  <a:rPr lang="es-MX" sz="2200" dirty="0" smtClean="0"/>
                  <a:t> del algoritmo por fuerza bruta y mejor que O(</a:t>
                </a:r>
                <a14:m>
                  <m:oMath xmlns:m="http://schemas.openxmlformats.org/officeDocument/2006/math">
                    <m:sSup>
                      <m:sSupPr>
                        <m:ctrlPr>
                          <a:rPr lang="es-MX" sz="2200" i="1" dirty="0">
                            <a:latin typeface="Cambria Math"/>
                          </a:rPr>
                        </m:ctrlPr>
                      </m:sSupPr>
                      <m:e>
                        <m:r>
                          <a:rPr lang="es-MX" sz="2200" b="0" i="1" dirty="0" smtClean="0">
                            <a:latin typeface="Cambria Math"/>
                          </a:rPr>
                          <m:t>𝑛</m:t>
                        </m:r>
                      </m:e>
                      <m:sup>
                        <m:r>
                          <a:rPr lang="es-MX" sz="2200" b="0" i="1" dirty="0" smtClean="0">
                            <a:latin typeface="Cambria Math"/>
                          </a:rPr>
                          <m:t>3</m:t>
                        </m:r>
                      </m:sup>
                    </m:sSup>
                  </m:oMath>
                </a14:m>
                <a:r>
                  <a:rPr lang="es-MX" sz="2200" dirty="0" smtClean="0"/>
                  <a:t>) del algoritmo por programación dinámica</a:t>
                </a:r>
                <a:endParaRPr lang="es-MX" sz="2200" dirty="0"/>
              </a:p>
            </p:txBody>
          </p:sp>
        </mc:Choice>
        <mc:Fallback xmlns="">
          <p:sp>
            <p:nvSpPr>
              <p:cNvPr id="5" name="Rectangle 9"/>
              <p:cNvSpPr>
                <a:spLocks noRot="1" noChangeAspect="1" noMove="1" noResize="1" noEditPoints="1" noAdjustHandles="1" noChangeArrowheads="1" noChangeShapeType="1" noTextEdit="1"/>
              </p:cNvSpPr>
              <p:nvPr/>
            </p:nvSpPr>
            <p:spPr bwMode="auto">
              <a:xfrm>
                <a:off x="395536" y="5589240"/>
                <a:ext cx="8353424" cy="1080120"/>
              </a:xfrm>
              <a:prstGeom prst="rect">
                <a:avLst/>
              </a:prstGeom>
              <a:blipFill rotWithShape="1">
                <a:blip r:embed="rId2"/>
                <a:stretch>
                  <a:fillRect l="-949" t="-2825" r="-949" b="-1355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noFill/>
                  </a:rPr>
                  <a:t> </a:t>
                </a:r>
              </a:p>
            </p:txBody>
          </p:sp>
        </mc:Fallback>
      </mc:AlternateContent>
    </p:spTree>
    <p:extLst>
      <p:ext uri="{BB962C8B-B14F-4D97-AF65-F5344CB8AC3E}">
        <p14:creationId xmlns:p14="http://schemas.microsoft.com/office/powerpoint/2010/main" val="158651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16632"/>
            <a:ext cx="8280400" cy="600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Problema de selección de actividades</a:t>
            </a:r>
            <a:endParaRPr lang="es-ES" sz="3600" dirty="0"/>
          </a:p>
        </p:txBody>
      </p:sp>
      <p:graphicFrame>
        <p:nvGraphicFramePr>
          <p:cNvPr id="2" name="1 Tabla"/>
          <p:cNvGraphicFramePr>
            <a:graphicFrameLocks noGrp="1"/>
          </p:cNvGraphicFramePr>
          <p:nvPr>
            <p:extLst>
              <p:ext uri="{D42A27DB-BD31-4B8C-83A1-F6EECF244321}">
                <p14:modId xmlns:p14="http://schemas.microsoft.com/office/powerpoint/2010/main" val="2564212673"/>
              </p:ext>
            </p:extLst>
          </p:nvPr>
        </p:nvGraphicFramePr>
        <p:xfrm>
          <a:off x="251519" y="2924944"/>
          <a:ext cx="8640960" cy="3566160"/>
        </p:xfrm>
        <a:graphic>
          <a:graphicData uri="http://schemas.openxmlformats.org/drawingml/2006/table">
            <a:tbl>
              <a:tblPr firstRow="1" bandRow="1">
                <a:tableStyleId>{5C22544A-7EE6-4342-B048-85BDC9FD1C3A}</a:tableStyleId>
              </a:tblPr>
              <a:tblGrid>
                <a:gridCol w="540060"/>
                <a:gridCol w="540060"/>
                <a:gridCol w="540060"/>
                <a:gridCol w="540060"/>
                <a:gridCol w="540060"/>
                <a:gridCol w="540060"/>
                <a:gridCol w="540060"/>
                <a:gridCol w="540060"/>
                <a:gridCol w="540060"/>
                <a:gridCol w="540060"/>
                <a:gridCol w="540060"/>
                <a:gridCol w="540060"/>
                <a:gridCol w="540060"/>
                <a:gridCol w="540060"/>
                <a:gridCol w="540060"/>
                <a:gridCol w="540060"/>
              </a:tblGrid>
              <a:tr h="270030">
                <a:tc>
                  <a:txBody>
                    <a:bodyPr/>
                    <a:lstStyle/>
                    <a:p>
                      <a:endParaRPr lang="es-CO" sz="1200" b="1"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0030">
                <a:tc>
                  <a:txBody>
                    <a:bodyPr/>
                    <a:lstStyle/>
                    <a:p>
                      <a:endParaRPr lang="es-CO" sz="1200" b="1"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0030">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0030">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0030">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0030">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0030">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0030">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0030">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0030">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0030">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0030">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0030">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s-CO" sz="1200" b="1"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2 CuadroTexto"/>
          <p:cNvSpPr txBox="1"/>
          <p:nvPr/>
        </p:nvSpPr>
        <p:spPr>
          <a:xfrm>
            <a:off x="52912" y="6453336"/>
            <a:ext cx="9063792" cy="369332"/>
          </a:xfrm>
          <a:prstGeom prst="rect">
            <a:avLst/>
          </a:prstGeom>
          <a:noFill/>
        </p:spPr>
        <p:txBody>
          <a:bodyPr wrap="square" rtlCol="0">
            <a:spAutoFit/>
          </a:bodyPr>
          <a:lstStyle/>
          <a:p>
            <a:r>
              <a:rPr lang="es-MX" dirty="0" smtClean="0"/>
              <a:t>0       1      2       3      4       5      6      7       8      9      10     11     12    13     14    15    16</a:t>
            </a:r>
            <a:endParaRPr lang="es-CO" dirty="0"/>
          </a:p>
        </p:txBody>
      </p:sp>
      <p:graphicFrame>
        <p:nvGraphicFramePr>
          <p:cNvPr id="7" name="6 Tabla"/>
          <p:cNvGraphicFramePr>
            <a:graphicFrameLocks noGrp="1"/>
          </p:cNvGraphicFramePr>
          <p:nvPr>
            <p:extLst>
              <p:ext uri="{D42A27DB-BD31-4B8C-83A1-F6EECF244321}">
                <p14:modId xmlns:p14="http://schemas.microsoft.com/office/powerpoint/2010/main" val="549465054"/>
              </p:ext>
            </p:extLst>
          </p:nvPr>
        </p:nvGraphicFramePr>
        <p:xfrm>
          <a:off x="3275860" y="1124744"/>
          <a:ext cx="5544612" cy="1280160"/>
        </p:xfrm>
        <a:graphic>
          <a:graphicData uri="http://schemas.openxmlformats.org/drawingml/2006/table">
            <a:tbl>
              <a:tblPr firstRow="1" bandRow="1">
                <a:tableStyleId>{5C22544A-7EE6-4342-B048-85BDC9FD1C3A}</a:tableStyleId>
              </a:tblPr>
              <a:tblGrid>
                <a:gridCol w="616068"/>
                <a:gridCol w="616068"/>
                <a:gridCol w="616068"/>
                <a:gridCol w="616068"/>
                <a:gridCol w="616068"/>
                <a:gridCol w="616068"/>
                <a:gridCol w="616068"/>
                <a:gridCol w="616068"/>
                <a:gridCol w="616068"/>
              </a:tblGrid>
              <a:tr h="370840">
                <a:tc>
                  <a:txBody>
                    <a:bodyPr/>
                    <a:lstStyle/>
                    <a:p>
                      <a:pPr algn="ct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a</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b</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c</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d</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e</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f</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g</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h</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MX" sz="2200" b="0" dirty="0" smtClean="0">
                          <a:solidFill>
                            <a:schemeClr val="tx1"/>
                          </a:solidFill>
                          <a:latin typeface="Arial" panose="020B0604020202020204" pitchFamily="34" charset="0"/>
                          <a:cs typeface="Arial" panose="020B0604020202020204" pitchFamily="34" charset="0"/>
                        </a:rPr>
                        <a:t>s</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1</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0</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5</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3</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6</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8</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8</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12</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MX" sz="2200" b="0" dirty="0" smtClean="0">
                          <a:solidFill>
                            <a:schemeClr val="tx1"/>
                          </a:solidFill>
                          <a:latin typeface="Arial" panose="020B0604020202020204" pitchFamily="34" charset="0"/>
                          <a:cs typeface="Arial" panose="020B0604020202020204" pitchFamily="34" charset="0"/>
                        </a:rPr>
                        <a:t>f</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4</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6</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7</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9</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10</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11</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12</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16</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3 Rectángulo redondeado"/>
          <p:cNvSpPr/>
          <p:nvPr/>
        </p:nvSpPr>
        <p:spPr>
          <a:xfrm>
            <a:off x="845000" y="3140968"/>
            <a:ext cx="1512168" cy="288032"/>
          </a:xfrm>
          <a:prstGeom prst="roundRect">
            <a:avLst/>
          </a:prstGeom>
          <a:solidFill>
            <a:srgbClr val="7C9D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dirty="0" smtClean="0">
                <a:solidFill>
                  <a:schemeClr val="tx1"/>
                </a:solidFill>
                <a:latin typeface="Arial" panose="020B0604020202020204" pitchFamily="34" charset="0"/>
                <a:cs typeface="Arial" panose="020B0604020202020204" pitchFamily="34" charset="0"/>
              </a:rPr>
              <a:t>a</a:t>
            </a:r>
            <a:endParaRPr lang="es-CO" sz="2200" dirty="0">
              <a:solidFill>
                <a:schemeClr val="tx1"/>
              </a:solidFill>
              <a:latin typeface="Arial" panose="020B0604020202020204" pitchFamily="34" charset="0"/>
              <a:cs typeface="Arial" panose="020B0604020202020204" pitchFamily="34" charset="0"/>
            </a:endParaRPr>
          </a:p>
        </p:txBody>
      </p:sp>
      <p:sp>
        <p:nvSpPr>
          <p:cNvPr id="8" name="7 Rectángulo redondeado"/>
          <p:cNvSpPr/>
          <p:nvPr/>
        </p:nvSpPr>
        <p:spPr>
          <a:xfrm>
            <a:off x="278816" y="3501008"/>
            <a:ext cx="3168352"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dirty="0" smtClean="0">
                <a:solidFill>
                  <a:schemeClr val="tx1"/>
                </a:solidFill>
                <a:latin typeface="Arial" panose="020B0604020202020204" pitchFamily="34" charset="0"/>
                <a:cs typeface="Arial" panose="020B0604020202020204" pitchFamily="34" charset="0"/>
              </a:rPr>
              <a:t>b</a:t>
            </a:r>
            <a:endParaRPr lang="es-CO" sz="2200" dirty="0">
              <a:solidFill>
                <a:schemeClr val="tx1"/>
              </a:solidFill>
              <a:latin typeface="Arial" panose="020B0604020202020204" pitchFamily="34" charset="0"/>
              <a:cs typeface="Arial" panose="020B0604020202020204" pitchFamily="34" charset="0"/>
            </a:endParaRPr>
          </a:p>
        </p:txBody>
      </p:sp>
      <p:sp>
        <p:nvSpPr>
          <p:cNvPr id="9" name="8 Rectángulo redondeado"/>
          <p:cNvSpPr/>
          <p:nvPr/>
        </p:nvSpPr>
        <p:spPr>
          <a:xfrm>
            <a:off x="2987824" y="3874696"/>
            <a:ext cx="1008112" cy="288032"/>
          </a:xfrm>
          <a:prstGeom prst="roundRect">
            <a:avLst/>
          </a:prstGeom>
          <a:solidFill>
            <a:srgbClr val="7C9D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dirty="0">
                <a:solidFill>
                  <a:schemeClr val="tx1"/>
                </a:solidFill>
                <a:latin typeface="Arial" panose="020B0604020202020204" pitchFamily="34" charset="0"/>
                <a:cs typeface="Arial" panose="020B0604020202020204" pitchFamily="34" charset="0"/>
              </a:rPr>
              <a:t>c</a:t>
            </a:r>
            <a:endParaRPr lang="es-CO" sz="2200" dirty="0">
              <a:solidFill>
                <a:schemeClr val="tx1"/>
              </a:solidFill>
              <a:latin typeface="Arial" panose="020B0604020202020204" pitchFamily="34" charset="0"/>
              <a:cs typeface="Arial" panose="020B0604020202020204" pitchFamily="34" charset="0"/>
            </a:endParaRPr>
          </a:p>
        </p:txBody>
      </p:sp>
      <p:sp>
        <p:nvSpPr>
          <p:cNvPr id="10" name="9 Rectángulo redondeado"/>
          <p:cNvSpPr/>
          <p:nvPr/>
        </p:nvSpPr>
        <p:spPr>
          <a:xfrm>
            <a:off x="1907704" y="4262032"/>
            <a:ext cx="3168352"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dirty="0" smtClean="0">
                <a:solidFill>
                  <a:schemeClr val="tx1"/>
                </a:solidFill>
                <a:latin typeface="Arial" panose="020B0604020202020204" pitchFamily="34" charset="0"/>
                <a:cs typeface="Arial" panose="020B0604020202020204" pitchFamily="34" charset="0"/>
              </a:rPr>
              <a:t>d</a:t>
            </a:r>
            <a:endParaRPr lang="es-CO" sz="2200" dirty="0">
              <a:solidFill>
                <a:schemeClr val="tx1"/>
              </a:solidFill>
              <a:latin typeface="Arial" panose="020B0604020202020204" pitchFamily="34" charset="0"/>
              <a:cs typeface="Arial" panose="020B0604020202020204" pitchFamily="34" charset="0"/>
            </a:endParaRPr>
          </a:p>
        </p:txBody>
      </p:sp>
      <p:sp>
        <p:nvSpPr>
          <p:cNvPr id="11" name="10 Rectángulo redondeado"/>
          <p:cNvSpPr/>
          <p:nvPr/>
        </p:nvSpPr>
        <p:spPr>
          <a:xfrm>
            <a:off x="3560120" y="4653136"/>
            <a:ext cx="204728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dirty="0" smtClean="0">
                <a:solidFill>
                  <a:schemeClr val="tx1"/>
                </a:solidFill>
                <a:latin typeface="Arial" panose="020B0604020202020204" pitchFamily="34" charset="0"/>
                <a:cs typeface="Arial" panose="020B0604020202020204" pitchFamily="34" charset="0"/>
              </a:rPr>
              <a:t>e</a:t>
            </a:r>
            <a:endParaRPr lang="es-CO" sz="2200" dirty="0">
              <a:solidFill>
                <a:schemeClr val="tx1"/>
              </a:solidFill>
              <a:latin typeface="Arial" panose="020B0604020202020204" pitchFamily="34" charset="0"/>
              <a:cs typeface="Arial" panose="020B0604020202020204" pitchFamily="34" charset="0"/>
            </a:endParaRPr>
          </a:p>
        </p:txBody>
      </p:sp>
      <p:sp>
        <p:nvSpPr>
          <p:cNvPr id="12" name="11 Rectángulo redondeado"/>
          <p:cNvSpPr/>
          <p:nvPr/>
        </p:nvSpPr>
        <p:spPr>
          <a:xfrm>
            <a:off x="4616712" y="5016944"/>
            <a:ext cx="1584176" cy="288032"/>
          </a:xfrm>
          <a:prstGeom prst="roundRect">
            <a:avLst/>
          </a:prstGeom>
          <a:solidFill>
            <a:srgbClr val="7C9D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dirty="0">
                <a:solidFill>
                  <a:schemeClr val="tx1"/>
                </a:solidFill>
                <a:latin typeface="Arial" panose="020B0604020202020204" pitchFamily="34" charset="0"/>
                <a:cs typeface="Arial" panose="020B0604020202020204" pitchFamily="34" charset="0"/>
              </a:rPr>
              <a:t>f</a:t>
            </a:r>
            <a:endParaRPr lang="es-CO" sz="2200" dirty="0">
              <a:solidFill>
                <a:schemeClr val="tx1"/>
              </a:solidFill>
              <a:latin typeface="Arial" panose="020B0604020202020204" pitchFamily="34" charset="0"/>
              <a:cs typeface="Arial" panose="020B0604020202020204" pitchFamily="34" charset="0"/>
            </a:endParaRPr>
          </a:p>
        </p:txBody>
      </p:sp>
      <p:sp>
        <p:nvSpPr>
          <p:cNvPr id="13" name="12 Rectángulo redondeado"/>
          <p:cNvSpPr/>
          <p:nvPr/>
        </p:nvSpPr>
        <p:spPr>
          <a:xfrm>
            <a:off x="4626592" y="5373216"/>
            <a:ext cx="203364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dirty="0" smtClean="0">
                <a:solidFill>
                  <a:schemeClr val="tx1"/>
                </a:solidFill>
                <a:latin typeface="Arial" panose="020B0604020202020204" pitchFamily="34" charset="0"/>
                <a:cs typeface="Arial" panose="020B0604020202020204" pitchFamily="34" charset="0"/>
              </a:rPr>
              <a:t>g</a:t>
            </a:r>
            <a:endParaRPr lang="es-CO" sz="2200" dirty="0">
              <a:solidFill>
                <a:schemeClr val="tx1"/>
              </a:solidFill>
              <a:latin typeface="Arial" panose="020B0604020202020204" pitchFamily="34" charset="0"/>
              <a:cs typeface="Arial" panose="020B0604020202020204" pitchFamily="34" charset="0"/>
            </a:endParaRPr>
          </a:p>
        </p:txBody>
      </p:sp>
      <p:sp>
        <p:nvSpPr>
          <p:cNvPr id="14" name="13 Rectángulo redondeado"/>
          <p:cNvSpPr/>
          <p:nvPr/>
        </p:nvSpPr>
        <p:spPr>
          <a:xfrm>
            <a:off x="6773184" y="5805264"/>
            <a:ext cx="2047288" cy="288032"/>
          </a:xfrm>
          <a:prstGeom prst="roundRect">
            <a:avLst/>
          </a:prstGeom>
          <a:solidFill>
            <a:srgbClr val="7C9D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dirty="0">
                <a:solidFill>
                  <a:schemeClr val="tx1"/>
                </a:solidFill>
                <a:latin typeface="Arial" panose="020B0604020202020204" pitchFamily="34" charset="0"/>
                <a:cs typeface="Arial" panose="020B0604020202020204" pitchFamily="34" charset="0"/>
              </a:rPr>
              <a:t>h</a:t>
            </a:r>
            <a:endParaRPr lang="es-CO" sz="2200" dirty="0">
              <a:solidFill>
                <a:schemeClr val="tx1"/>
              </a:solidFill>
              <a:latin typeface="Arial" panose="020B0604020202020204" pitchFamily="34" charset="0"/>
              <a:cs typeface="Arial" panose="020B0604020202020204" pitchFamily="34" charset="0"/>
            </a:endParaRPr>
          </a:p>
        </p:txBody>
      </p:sp>
      <p:sp>
        <p:nvSpPr>
          <p:cNvPr id="5" name="4 Rectángulo"/>
          <p:cNvSpPr/>
          <p:nvPr/>
        </p:nvSpPr>
        <p:spPr>
          <a:xfrm>
            <a:off x="278816" y="1196752"/>
            <a:ext cx="2853024" cy="430887"/>
          </a:xfrm>
          <a:prstGeom prst="rect">
            <a:avLst/>
          </a:prstGeom>
        </p:spPr>
        <p:txBody>
          <a:bodyPr wrap="square">
            <a:spAutoFit/>
          </a:bodyPr>
          <a:lstStyle/>
          <a:p>
            <a:pPr algn="just"/>
            <a:r>
              <a:rPr lang="es-MX" sz="2200" dirty="0" smtClean="0"/>
              <a:t>Volviendo al ejemplo:</a:t>
            </a:r>
            <a:endParaRPr lang="es-CO" sz="2200" dirty="0"/>
          </a:p>
        </p:txBody>
      </p:sp>
      <p:sp>
        <p:nvSpPr>
          <p:cNvPr id="15" name="14 Llamada rectangular"/>
          <p:cNvSpPr/>
          <p:nvPr/>
        </p:nvSpPr>
        <p:spPr>
          <a:xfrm>
            <a:off x="2483768" y="2852936"/>
            <a:ext cx="1728192" cy="288032"/>
          </a:xfrm>
          <a:prstGeom prst="wedgeRectCallout">
            <a:avLst>
              <a:gd name="adj1" fmla="val -55580"/>
              <a:gd name="adj2" fmla="val 37229"/>
            </a:avLst>
          </a:prstGeom>
          <a:solidFill>
            <a:srgbClr val="FF67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latin typeface="Arial" panose="020B0604020202020204" pitchFamily="34" charset="0"/>
                <a:cs typeface="Arial" panose="020B0604020202020204" pitchFamily="34" charset="0"/>
              </a:rPr>
              <a:t>Agregar a, k=1</a:t>
            </a:r>
            <a:endParaRPr lang="es-CO" dirty="0">
              <a:solidFill>
                <a:schemeClr val="tx1"/>
              </a:solidFill>
              <a:latin typeface="Arial" panose="020B0604020202020204" pitchFamily="34" charset="0"/>
              <a:cs typeface="Arial" panose="020B0604020202020204" pitchFamily="34" charset="0"/>
            </a:endParaRPr>
          </a:p>
        </p:txBody>
      </p:sp>
      <p:sp>
        <p:nvSpPr>
          <p:cNvPr id="17" name="16 Llamada rectangular"/>
          <p:cNvSpPr/>
          <p:nvPr/>
        </p:nvSpPr>
        <p:spPr>
          <a:xfrm>
            <a:off x="3635896" y="3284984"/>
            <a:ext cx="1728192" cy="288032"/>
          </a:xfrm>
          <a:prstGeom prst="wedgeRectCallout">
            <a:avLst>
              <a:gd name="adj1" fmla="val -55580"/>
              <a:gd name="adj2" fmla="val 37229"/>
            </a:avLst>
          </a:prstGeom>
          <a:solidFill>
            <a:srgbClr val="FF67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latin typeface="Arial" panose="020B0604020202020204" pitchFamily="34" charset="0"/>
                <a:cs typeface="Arial" panose="020B0604020202020204" pitchFamily="34" charset="0"/>
              </a:rPr>
              <a:t>i=2, k=1</a:t>
            </a:r>
            <a:endParaRPr lang="es-CO" dirty="0">
              <a:solidFill>
                <a:schemeClr val="tx1"/>
              </a:solidFill>
              <a:latin typeface="Arial" panose="020B0604020202020204" pitchFamily="34" charset="0"/>
              <a:cs typeface="Arial" panose="020B0604020202020204" pitchFamily="34" charset="0"/>
            </a:endParaRPr>
          </a:p>
        </p:txBody>
      </p:sp>
      <p:sp>
        <p:nvSpPr>
          <p:cNvPr id="18" name="17 Llamada rectangular"/>
          <p:cNvSpPr/>
          <p:nvPr/>
        </p:nvSpPr>
        <p:spPr>
          <a:xfrm>
            <a:off x="4139952" y="3717032"/>
            <a:ext cx="2633232" cy="288032"/>
          </a:xfrm>
          <a:prstGeom prst="wedgeRectCallout">
            <a:avLst>
              <a:gd name="adj1" fmla="val -55580"/>
              <a:gd name="adj2" fmla="val 37229"/>
            </a:avLst>
          </a:prstGeom>
          <a:solidFill>
            <a:srgbClr val="FF67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latin typeface="Arial" panose="020B0604020202020204" pitchFamily="34" charset="0"/>
                <a:cs typeface="Arial" panose="020B0604020202020204" pitchFamily="34" charset="0"/>
              </a:rPr>
              <a:t>i=3, Agregar c, k=3</a:t>
            </a:r>
            <a:endParaRPr lang="es-CO" dirty="0">
              <a:solidFill>
                <a:schemeClr val="tx1"/>
              </a:solidFill>
              <a:latin typeface="Arial" panose="020B0604020202020204" pitchFamily="34" charset="0"/>
              <a:cs typeface="Arial" panose="020B0604020202020204" pitchFamily="34" charset="0"/>
            </a:endParaRPr>
          </a:p>
        </p:txBody>
      </p:sp>
      <p:sp>
        <p:nvSpPr>
          <p:cNvPr id="19" name="18 Llamada rectangular"/>
          <p:cNvSpPr/>
          <p:nvPr/>
        </p:nvSpPr>
        <p:spPr>
          <a:xfrm>
            <a:off x="5220072" y="4104368"/>
            <a:ext cx="1728192" cy="288032"/>
          </a:xfrm>
          <a:prstGeom prst="wedgeRectCallout">
            <a:avLst>
              <a:gd name="adj1" fmla="val -55580"/>
              <a:gd name="adj2" fmla="val 37229"/>
            </a:avLst>
          </a:prstGeom>
          <a:solidFill>
            <a:srgbClr val="FF67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latin typeface="Arial" panose="020B0604020202020204" pitchFamily="34" charset="0"/>
                <a:cs typeface="Arial" panose="020B0604020202020204" pitchFamily="34" charset="0"/>
              </a:rPr>
              <a:t>i=4, k=3</a:t>
            </a:r>
            <a:endParaRPr lang="es-CO" dirty="0">
              <a:solidFill>
                <a:schemeClr val="tx1"/>
              </a:solidFill>
              <a:latin typeface="Arial" panose="020B0604020202020204" pitchFamily="34" charset="0"/>
              <a:cs typeface="Arial" panose="020B0604020202020204" pitchFamily="34" charset="0"/>
            </a:endParaRPr>
          </a:p>
        </p:txBody>
      </p:sp>
      <p:sp>
        <p:nvSpPr>
          <p:cNvPr id="20" name="19 Llamada rectangular"/>
          <p:cNvSpPr/>
          <p:nvPr/>
        </p:nvSpPr>
        <p:spPr>
          <a:xfrm>
            <a:off x="5796136" y="4509120"/>
            <a:ext cx="1728192" cy="288032"/>
          </a:xfrm>
          <a:prstGeom prst="wedgeRectCallout">
            <a:avLst>
              <a:gd name="adj1" fmla="val -55580"/>
              <a:gd name="adj2" fmla="val 37229"/>
            </a:avLst>
          </a:prstGeom>
          <a:solidFill>
            <a:srgbClr val="FF67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latin typeface="Arial" panose="020B0604020202020204" pitchFamily="34" charset="0"/>
                <a:cs typeface="Arial" panose="020B0604020202020204" pitchFamily="34" charset="0"/>
              </a:rPr>
              <a:t>i=5, k=3</a:t>
            </a:r>
            <a:endParaRPr lang="es-CO" dirty="0">
              <a:solidFill>
                <a:schemeClr val="tx1"/>
              </a:solidFill>
              <a:latin typeface="Arial" panose="020B0604020202020204" pitchFamily="34" charset="0"/>
              <a:cs typeface="Arial" panose="020B0604020202020204" pitchFamily="34" charset="0"/>
            </a:endParaRPr>
          </a:p>
        </p:txBody>
      </p:sp>
      <p:sp>
        <p:nvSpPr>
          <p:cNvPr id="21" name="20 Llamada rectangular"/>
          <p:cNvSpPr/>
          <p:nvPr/>
        </p:nvSpPr>
        <p:spPr>
          <a:xfrm>
            <a:off x="6403264" y="4869160"/>
            <a:ext cx="2633232" cy="288032"/>
          </a:xfrm>
          <a:prstGeom prst="wedgeRectCallout">
            <a:avLst>
              <a:gd name="adj1" fmla="val -55580"/>
              <a:gd name="adj2" fmla="val 37229"/>
            </a:avLst>
          </a:prstGeom>
          <a:solidFill>
            <a:srgbClr val="FF67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latin typeface="Arial" panose="020B0604020202020204" pitchFamily="34" charset="0"/>
                <a:cs typeface="Arial" panose="020B0604020202020204" pitchFamily="34" charset="0"/>
              </a:rPr>
              <a:t>i=6, Agregar f, k=6</a:t>
            </a:r>
            <a:endParaRPr lang="es-CO" dirty="0">
              <a:solidFill>
                <a:schemeClr val="tx1"/>
              </a:solidFill>
              <a:latin typeface="Arial" panose="020B0604020202020204" pitchFamily="34" charset="0"/>
              <a:cs typeface="Arial" panose="020B0604020202020204" pitchFamily="34" charset="0"/>
            </a:endParaRPr>
          </a:p>
        </p:txBody>
      </p:sp>
      <p:sp>
        <p:nvSpPr>
          <p:cNvPr id="22" name="21 Llamada rectangular"/>
          <p:cNvSpPr/>
          <p:nvPr/>
        </p:nvSpPr>
        <p:spPr>
          <a:xfrm>
            <a:off x="6876256" y="5260264"/>
            <a:ext cx="1728192" cy="288032"/>
          </a:xfrm>
          <a:prstGeom prst="wedgeRectCallout">
            <a:avLst>
              <a:gd name="adj1" fmla="val -55580"/>
              <a:gd name="adj2" fmla="val 37229"/>
            </a:avLst>
          </a:prstGeom>
          <a:solidFill>
            <a:srgbClr val="FF67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latin typeface="Arial" panose="020B0604020202020204" pitchFamily="34" charset="0"/>
                <a:cs typeface="Arial" panose="020B0604020202020204" pitchFamily="34" charset="0"/>
              </a:rPr>
              <a:t>i=7, k=6</a:t>
            </a:r>
            <a:endParaRPr lang="es-CO" dirty="0">
              <a:solidFill>
                <a:schemeClr val="tx1"/>
              </a:solidFill>
              <a:latin typeface="Arial" panose="020B0604020202020204" pitchFamily="34" charset="0"/>
              <a:cs typeface="Arial" panose="020B0604020202020204" pitchFamily="34" charset="0"/>
            </a:endParaRPr>
          </a:p>
        </p:txBody>
      </p:sp>
      <p:sp>
        <p:nvSpPr>
          <p:cNvPr id="23" name="22 Llamada rectangular"/>
          <p:cNvSpPr/>
          <p:nvPr/>
        </p:nvSpPr>
        <p:spPr>
          <a:xfrm>
            <a:off x="3954992" y="5746904"/>
            <a:ext cx="2633232" cy="288032"/>
          </a:xfrm>
          <a:prstGeom prst="wedgeRectCallout">
            <a:avLst>
              <a:gd name="adj1" fmla="val 54297"/>
              <a:gd name="adj2" fmla="val 23014"/>
            </a:avLst>
          </a:prstGeom>
          <a:solidFill>
            <a:srgbClr val="FF67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latin typeface="Arial" panose="020B0604020202020204" pitchFamily="34" charset="0"/>
                <a:cs typeface="Arial" panose="020B0604020202020204" pitchFamily="34" charset="0"/>
              </a:rPr>
              <a:t>i=8, Agregar h, k=8</a:t>
            </a:r>
            <a:endParaRPr lang="es-CO"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330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1" grpId="0" animBg="1"/>
      <p:bldP spid="12" grpId="0" animBg="1"/>
      <p:bldP spid="13" grpId="0" animBg="1"/>
      <p:bldP spid="14" grpId="0" animBg="1"/>
      <p:bldP spid="15" grpId="0" animBg="1"/>
      <p:bldP spid="17" grpId="0" animBg="1"/>
      <p:bldP spid="18" grpId="0" animBg="1"/>
      <p:bldP spid="19" grpId="0" animBg="1"/>
      <p:bldP spid="20" grpId="0" animBg="1"/>
      <p:bldP spid="21" grpId="0" animBg="1"/>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err="1" smtClean="0">
                <a:cs typeface="Arial" charset="0"/>
              </a:rPr>
              <a:t>Greedy</a:t>
            </a:r>
            <a:r>
              <a:rPr lang="es-CO" sz="3600" dirty="0" smtClean="0">
                <a:cs typeface="Arial" charset="0"/>
              </a:rPr>
              <a:t> vs. PD</a:t>
            </a:r>
            <a:endParaRPr lang="es-ES" sz="3600" dirty="0"/>
          </a:p>
        </p:txBody>
      </p:sp>
      <p:sp>
        <p:nvSpPr>
          <p:cNvPr id="6" name="Rectangle 9"/>
          <p:cNvSpPr>
            <a:spLocks noChangeArrowheads="1"/>
          </p:cNvSpPr>
          <p:nvPr/>
        </p:nvSpPr>
        <p:spPr bwMode="auto">
          <a:xfrm>
            <a:off x="251520" y="1052736"/>
            <a:ext cx="8640960" cy="580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En general, se pueden definir algoritmos siguiendo los siguientes pasos:</a:t>
            </a:r>
          </a:p>
          <a:p>
            <a:pPr algn="just"/>
            <a:endParaRPr lang="es-MX" sz="2200" dirty="0" smtClean="0"/>
          </a:p>
          <a:p>
            <a:pPr marL="457200" indent="-457200" algn="just">
              <a:buFont typeface="+mj-lt"/>
              <a:buAutoNum type="arabicPeriod"/>
            </a:pPr>
            <a:r>
              <a:rPr lang="es-MX" sz="2200" dirty="0" smtClean="0"/>
              <a:t>Definir el problema de optimización como uno en el que se toma una decisión y queda un sub-problema menor por resolver.</a:t>
            </a:r>
          </a:p>
          <a:p>
            <a:pPr marL="457200" indent="-457200" algn="just">
              <a:buFont typeface="+mj-lt"/>
              <a:buAutoNum type="arabicPeriod"/>
            </a:pPr>
            <a:r>
              <a:rPr lang="es-MX" sz="2200" dirty="0"/>
              <a:t>Demostrar la propiedad de “sub-estructura óptima” mostrando que, luego de tomar la decisión </a:t>
            </a:r>
            <a:r>
              <a:rPr lang="es-MX" sz="2200" dirty="0" err="1"/>
              <a:t>greedy</a:t>
            </a:r>
            <a:r>
              <a:rPr lang="es-MX" sz="2200" dirty="0"/>
              <a:t>, lo que queda es un </a:t>
            </a:r>
            <a:r>
              <a:rPr lang="es-MX" sz="2200" dirty="0" err="1"/>
              <a:t>subproblema</a:t>
            </a:r>
            <a:r>
              <a:rPr lang="es-MX" sz="2200" dirty="0"/>
              <a:t> que, al resolverlo y juntarlo con la decisión, se obtiene la solución del problema original</a:t>
            </a:r>
            <a:r>
              <a:rPr lang="es-MX" sz="2200" dirty="0" smtClean="0"/>
              <a:t>.</a:t>
            </a:r>
          </a:p>
          <a:p>
            <a:pPr marL="457200" indent="-457200" algn="just">
              <a:buFont typeface="+mj-lt"/>
              <a:buAutoNum type="arabicPeriod"/>
            </a:pPr>
            <a:r>
              <a:rPr lang="es-MX" sz="2200" dirty="0" smtClean="0"/>
              <a:t>Probar que la decisión </a:t>
            </a:r>
            <a:r>
              <a:rPr lang="es-MX" sz="2200" dirty="0" err="1" smtClean="0"/>
              <a:t>greedy</a:t>
            </a:r>
            <a:r>
              <a:rPr lang="es-MX" sz="2200" dirty="0" smtClean="0"/>
              <a:t> siempre es ‘segura’ (dado que es irrevocable).</a:t>
            </a:r>
          </a:p>
          <a:p>
            <a:pPr algn="just"/>
            <a:endParaRPr lang="es-MX" sz="2200" dirty="0"/>
          </a:p>
          <a:p>
            <a:pPr algn="just"/>
            <a:r>
              <a:rPr lang="es-MX" sz="2200" dirty="0" smtClean="0"/>
              <a:t>Aquí es donde los algoritmos </a:t>
            </a:r>
            <a:r>
              <a:rPr lang="es-MX" sz="2200" dirty="0" err="1" smtClean="0"/>
              <a:t>greedy</a:t>
            </a:r>
            <a:r>
              <a:rPr lang="es-MX" sz="2200" dirty="0" smtClean="0"/>
              <a:t> difieren de los de DP: en un algoritmo </a:t>
            </a:r>
            <a:r>
              <a:rPr lang="es-MX" sz="2200" dirty="0" err="1" smtClean="0"/>
              <a:t>greedy</a:t>
            </a:r>
            <a:r>
              <a:rPr lang="es-MX" sz="2200" dirty="0"/>
              <a:t> </a:t>
            </a:r>
            <a:r>
              <a:rPr lang="es-MX" sz="2200" dirty="0" smtClean="0"/>
              <a:t>tomamos la decisión que parezca mejor en su momento y luego se resuelve el sub-problema resultante. Dicha decisión puede depender de las realizadas hasta el momento pero no de futuras decisiones ni de las soluciones a sub-problemas</a:t>
            </a:r>
            <a:r>
              <a:rPr lang="en-US" sz="2200" dirty="0" smtClean="0"/>
              <a:t>. </a:t>
            </a:r>
            <a:endParaRPr lang="es-MX" sz="2200" dirty="0" smtClean="0"/>
          </a:p>
        </p:txBody>
      </p:sp>
    </p:spTree>
    <p:extLst>
      <p:ext uri="{BB962C8B-B14F-4D97-AF65-F5344CB8AC3E}">
        <p14:creationId xmlns:p14="http://schemas.microsoft.com/office/powerpoint/2010/main" val="31958372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26035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dirty="0"/>
              <a:t>Tareas</a:t>
            </a:r>
            <a:endParaRPr lang="es-ES" sz="4000" dirty="0"/>
          </a:p>
        </p:txBody>
      </p:sp>
      <p:sp>
        <p:nvSpPr>
          <p:cNvPr id="13315" name="Rectangle 9"/>
          <p:cNvSpPr>
            <a:spLocks noChangeArrowheads="1"/>
          </p:cNvSpPr>
          <p:nvPr/>
        </p:nvSpPr>
        <p:spPr bwMode="auto">
          <a:xfrm>
            <a:off x="323527" y="1269702"/>
            <a:ext cx="8425185"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gn="just">
              <a:buFont typeface="+mj-lt"/>
              <a:buAutoNum type="arabicPeriod"/>
              <a:defRPr/>
            </a:pPr>
            <a:r>
              <a:rPr lang="es-MX" sz="2200" dirty="0"/>
              <a:t>Leer los capítulos 16.1 y 16.2 de </a:t>
            </a:r>
            <a:r>
              <a:rPr lang="es-MX" sz="2200" i="1" dirty="0" err="1"/>
              <a:t>Introduction</a:t>
            </a:r>
            <a:r>
              <a:rPr lang="es-MX" sz="2200" i="1" dirty="0"/>
              <a:t> </a:t>
            </a:r>
            <a:r>
              <a:rPr lang="es-MX" sz="2200" i="1" dirty="0" err="1"/>
              <a:t>to</a:t>
            </a:r>
            <a:r>
              <a:rPr lang="es-MX" sz="2200" i="1" dirty="0"/>
              <a:t> </a:t>
            </a:r>
            <a:r>
              <a:rPr lang="es-MX" sz="2200" i="1" dirty="0" err="1" smtClean="0"/>
              <a:t>algorithms</a:t>
            </a:r>
            <a:endParaRPr lang="es-MX" sz="2200" i="1" dirty="0" smtClean="0"/>
          </a:p>
          <a:p>
            <a:pPr marL="457200" indent="-457200" algn="just">
              <a:buFont typeface="+mj-lt"/>
              <a:buAutoNum type="arabicPeriod"/>
              <a:defRPr/>
            </a:pPr>
            <a:endParaRPr lang="es-MX" sz="2200" dirty="0"/>
          </a:p>
          <a:p>
            <a:pPr marL="457200" indent="-457200" algn="just">
              <a:buFont typeface="+mj-lt"/>
              <a:buAutoNum type="arabicPeriod"/>
              <a:defRPr/>
            </a:pPr>
            <a:r>
              <a:rPr lang="es-MX" sz="2200" dirty="0" smtClean="0"/>
              <a:t>Programar </a:t>
            </a:r>
            <a:r>
              <a:rPr lang="es-MX" sz="2200" dirty="0"/>
              <a:t>el algoritmo para la </a:t>
            </a:r>
            <a:r>
              <a:rPr lang="es-MX" sz="2200" dirty="0" smtClean="0"/>
              <a:t>selección de actividades</a:t>
            </a:r>
            <a:endParaRPr lang="es-MX" sz="2200" dirty="0"/>
          </a:p>
          <a:p>
            <a:pPr marL="457200" indent="-457200" algn="just">
              <a:buFont typeface="+mj-lt"/>
              <a:buAutoNum type="arabicPeriod"/>
              <a:defRPr/>
            </a:pPr>
            <a:endParaRPr lang="es-MX" sz="2200" dirty="0" smtClean="0"/>
          </a:p>
          <a:p>
            <a:pPr marL="457200" indent="-457200" algn="just">
              <a:buFont typeface="+mj-lt"/>
              <a:buAutoNum type="arabicPeriod"/>
              <a:defRPr/>
            </a:pPr>
            <a:r>
              <a:rPr lang="es-MX" sz="2200" dirty="0" smtClean="0"/>
              <a:t>Programar el algoritmo para la programación de tareas</a:t>
            </a:r>
          </a:p>
          <a:p>
            <a:pPr marL="457200" indent="-457200" algn="just">
              <a:buFont typeface="+mj-lt"/>
              <a:buAutoNum type="arabicPeriod"/>
              <a:defRPr/>
            </a:pPr>
            <a:endParaRPr lang="es-MX" sz="2200" dirty="0" smtClean="0"/>
          </a:p>
          <a:p>
            <a:pPr marL="457200" indent="-457200" algn="just">
              <a:buFont typeface="+mj-lt"/>
              <a:buAutoNum type="arabicPeriod"/>
              <a:defRPr/>
            </a:pPr>
            <a:endParaRPr lang="es-MX" sz="22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Algoritmos </a:t>
            </a:r>
            <a:r>
              <a:rPr lang="es-CO" sz="3600" dirty="0" err="1" smtClean="0">
                <a:cs typeface="Arial" charset="0"/>
              </a:rPr>
              <a:t>greedy</a:t>
            </a:r>
            <a:endParaRPr lang="es-ES" sz="3600" dirty="0"/>
          </a:p>
        </p:txBody>
      </p:sp>
      <p:sp>
        <p:nvSpPr>
          <p:cNvPr id="6" name="Rectangle 9"/>
          <p:cNvSpPr>
            <a:spLocks noChangeArrowheads="1"/>
          </p:cNvSpPr>
          <p:nvPr/>
        </p:nvSpPr>
        <p:spPr bwMode="auto">
          <a:xfrm>
            <a:off x="395289" y="1052736"/>
            <a:ext cx="8353424"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Aunque no es una definición formal, podríamos decir que un algoritmo puede ser considerado como ‘</a:t>
            </a:r>
            <a:r>
              <a:rPr lang="es-MX" sz="2200" dirty="0" err="1" smtClean="0"/>
              <a:t>greedy</a:t>
            </a:r>
            <a:r>
              <a:rPr lang="es-MX" sz="2200" dirty="0" smtClean="0"/>
              <a:t>’ si involucra un proceso iterativo que va tomando decisiones ‘miopes’ previendo que de esa manera se llega al final a la decision deseada. </a:t>
            </a:r>
            <a:endParaRPr lang="es-MX" sz="2200" dirty="0" smtClean="0"/>
          </a:p>
          <a:p>
            <a:pPr algn="just"/>
            <a:endParaRPr lang="es-MX" sz="2200" dirty="0"/>
          </a:p>
          <a:p>
            <a:pPr algn="just"/>
            <a:r>
              <a:rPr lang="es-MX" sz="2200" dirty="0" smtClean="0"/>
              <a:t>En </a:t>
            </a:r>
            <a:r>
              <a:rPr lang="es-MX" sz="2200" dirty="0" smtClean="0"/>
              <a:t>este contexto miope significa que una decisión se toma con la información que se tiene en ese momento y que, una vez tomada, es irrevocable.</a:t>
            </a:r>
          </a:p>
          <a:p>
            <a:pPr algn="just"/>
            <a:endParaRPr lang="es-MX" sz="2200" dirty="0"/>
          </a:p>
          <a:p>
            <a:pPr algn="just"/>
            <a:r>
              <a:rPr lang="es-CO" sz="2200" dirty="0" smtClean="0"/>
              <a:t>Una </a:t>
            </a:r>
            <a:r>
              <a:rPr lang="es-CO" sz="2200" dirty="0" smtClean="0"/>
              <a:t>aproximación ‘</a:t>
            </a:r>
            <a:r>
              <a:rPr lang="es-CO" sz="2200" dirty="0" err="1" smtClean="0"/>
              <a:t>greedy</a:t>
            </a:r>
            <a:r>
              <a:rPr lang="es-CO" sz="2200" dirty="0" smtClean="0"/>
              <a:t>’ no siempre conlleva a soluciones óptimas, sin embargo para muchos problemas si lo hacen y con una eficiencia mejor que otras aproximaciones.</a:t>
            </a:r>
            <a:endParaRPr lang="es-CO" sz="2200" dirty="0"/>
          </a:p>
        </p:txBody>
      </p:sp>
    </p:spTree>
    <p:extLst>
      <p:ext uri="{BB962C8B-B14F-4D97-AF65-F5344CB8AC3E}">
        <p14:creationId xmlns:p14="http://schemas.microsoft.com/office/powerpoint/2010/main" val="244071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Problema de planificación de tareas</a:t>
            </a:r>
            <a:endParaRPr lang="es-ES" sz="3600" dirty="0"/>
          </a:p>
        </p:txBody>
      </p:sp>
      <mc:AlternateContent xmlns:mc="http://schemas.openxmlformats.org/markup-compatibility/2006" xmlns:a14="http://schemas.microsoft.com/office/drawing/2010/main">
        <mc:Choice Requires="a14">
          <p:sp>
            <p:nvSpPr>
              <p:cNvPr id="6" name="Rectangle 9"/>
              <p:cNvSpPr>
                <a:spLocks noChangeArrowheads="1"/>
              </p:cNvSpPr>
              <p:nvPr/>
            </p:nvSpPr>
            <p:spPr bwMode="auto">
              <a:xfrm>
                <a:off x="395289" y="1052736"/>
                <a:ext cx="8353424" cy="424847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algn="just"/>
                <a:r>
                  <a:rPr lang="es-MX" sz="2200" dirty="0" smtClean="0"/>
                  <a:t>Dado un recurso compartido (maquina, procesador, trabajador) y un conjunto de tareas por realizar, ¿en qué orden se deben llevar a cabo considerando que el recurso solo puede ejecutar una al tiempo y no se pueden realizar parcialmente?, más formalmente:</a:t>
                </a:r>
              </a:p>
              <a:p>
                <a:pPr algn="just"/>
                <a:endParaRPr lang="es-MX" sz="2200" dirty="0"/>
              </a:p>
              <a:p>
                <a:pPr algn="just"/>
                <a:r>
                  <a:rPr lang="es-MX" sz="2200" b="1" dirty="0" smtClean="0"/>
                  <a:t>Entrada:</a:t>
                </a:r>
                <a:r>
                  <a:rPr lang="es-MX" sz="2200" dirty="0" smtClean="0"/>
                  <a:t> Un conjunto de </a:t>
                </a:r>
                <a:r>
                  <a:rPr lang="es-MX" sz="2200" i="1" dirty="0" smtClean="0"/>
                  <a:t>n</a:t>
                </a:r>
                <a:r>
                  <a:rPr lang="es-MX" sz="2200" dirty="0" smtClean="0"/>
                  <a:t> tareas donde cada tarea </a:t>
                </a:r>
                <a:r>
                  <a:rPr lang="es-MX" sz="2200" i="1" dirty="0" smtClean="0"/>
                  <a:t>i </a:t>
                </a:r>
                <a:r>
                  <a:rPr lang="es-MX" sz="2200" dirty="0" smtClean="0"/>
                  <a:t>una tiene un peso o prioridad </a:t>
                </a:r>
                <a:r>
                  <a:rPr lang="es-MX" sz="2200" i="1" dirty="0" err="1" smtClean="0"/>
                  <a:t>w</a:t>
                </a:r>
                <a:r>
                  <a:rPr lang="es-MX" i="1" dirty="0" err="1" smtClean="0"/>
                  <a:t>i</a:t>
                </a:r>
                <a:r>
                  <a:rPr lang="es-MX" sz="2200" dirty="0" smtClean="0"/>
                  <a:t> y una longitud </a:t>
                </a:r>
                <a:r>
                  <a:rPr lang="es-MX" sz="2200" i="1" dirty="0" smtClean="0"/>
                  <a:t>l</a:t>
                </a:r>
                <a:r>
                  <a:rPr lang="es-MX" i="1" dirty="0" smtClean="0"/>
                  <a:t>i</a:t>
                </a:r>
                <a:endParaRPr lang="es-MX" sz="2200" i="1" dirty="0" smtClean="0"/>
              </a:p>
              <a:p>
                <a:pPr algn="just"/>
                <a:endParaRPr lang="es-MX" sz="2200" dirty="0"/>
              </a:p>
              <a:p>
                <a:pPr algn="just"/>
                <a:r>
                  <a:rPr lang="es-MX" sz="2200" b="1" dirty="0" smtClean="0"/>
                  <a:t>Salida:</a:t>
                </a:r>
                <a:r>
                  <a:rPr lang="es-MX" sz="2200" dirty="0" smtClean="0"/>
                  <a:t> Secuencia de tareas que minimiza el producto de las prioridades por los tiempos de finalización, es decir:</a:t>
                </a:r>
                <a:endParaRPr lang="es-MX" sz="2200" dirty="0"/>
              </a:p>
              <a:p>
                <a:pPr algn="just"/>
                <a:endParaRPr lang="es-MX" sz="2200" dirty="0" smtClean="0"/>
              </a:p>
              <a:p>
                <a:pPr algn="just"/>
                <a14:m>
                  <m:oMath xmlns:m="http://schemas.openxmlformats.org/officeDocument/2006/math">
                    <m:r>
                      <a:rPr lang="es-MX" sz="2200" b="0" i="1" smtClean="0">
                        <a:latin typeface="Cambria Math"/>
                      </a:rPr>
                      <m:t>𝑚𝑖𝑛</m:t>
                    </m:r>
                    <m:nary>
                      <m:naryPr>
                        <m:chr m:val="∑"/>
                        <m:ctrlPr>
                          <a:rPr lang="es-MX" sz="2200" b="0" i="1" smtClean="0">
                            <a:latin typeface="Cambria Math"/>
                          </a:rPr>
                        </m:ctrlPr>
                      </m:naryPr>
                      <m:sub>
                        <m:r>
                          <m:rPr>
                            <m:brk m:alnAt="23"/>
                          </m:rPr>
                          <a:rPr lang="es-MX" sz="2200" b="0" i="1" smtClean="0">
                            <a:latin typeface="Cambria Math"/>
                          </a:rPr>
                          <m:t>𝑖</m:t>
                        </m:r>
                        <m:r>
                          <a:rPr lang="es-MX" sz="2200" b="0" i="1" smtClean="0">
                            <a:latin typeface="Cambria Math"/>
                          </a:rPr>
                          <m:t>=1</m:t>
                        </m:r>
                      </m:sub>
                      <m:sup>
                        <m:r>
                          <a:rPr lang="es-MX" sz="2200" b="0" i="1" smtClean="0">
                            <a:latin typeface="Cambria Math"/>
                          </a:rPr>
                          <m:t>𝑛</m:t>
                        </m:r>
                      </m:sup>
                      <m:e>
                        <m:sSub>
                          <m:sSubPr>
                            <m:ctrlPr>
                              <a:rPr lang="es-MX" sz="2200" b="0" i="1" smtClean="0">
                                <a:latin typeface="Cambria Math"/>
                              </a:rPr>
                            </m:ctrlPr>
                          </m:sSubPr>
                          <m:e>
                            <m:r>
                              <a:rPr lang="es-MX" sz="2200" b="0" i="1" smtClean="0">
                                <a:latin typeface="Cambria Math"/>
                              </a:rPr>
                              <m:t>𝑤</m:t>
                            </m:r>
                          </m:e>
                          <m:sub>
                            <m:r>
                              <a:rPr lang="es-MX" sz="2200" b="0" i="1" smtClean="0">
                                <a:latin typeface="Cambria Math"/>
                              </a:rPr>
                              <m:t>𝑖</m:t>
                            </m:r>
                          </m:sub>
                        </m:sSub>
                      </m:e>
                    </m:nary>
                    <m:r>
                      <a:rPr lang="es-MX" sz="2200" b="0" i="1" smtClean="0">
                        <a:latin typeface="Cambria Math"/>
                      </a:rPr>
                      <m:t>∗</m:t>
                    </m:r>
                    <m:sSub>
                      <m:sSubPr>
                        <m:ctrlPr>
                          <a:rPr lang="es-MX" sz="2200" i="1" smtClean="0">
                            <a:latin typeface="Cambria Math"/>
                          </a:rPr>
                        </m:ctrlPr>
                      </m:sSubPr>
                      <m:e>
                        <m:r>
                          <a:rPr lang="es-MX" sz="2200" b="0" i="1" smtClean="0">
                            <a:latin typeface="Cambria Math"/>
                          </a:rPr>
                          <m:t>𝑡</m:t>
                        </m:r>
                      </m:e>
                      <m:sub>
                        <m:r>
                          <a:rPr lang="es-MX" sz="2200" i="1">
                            <a:latin typeface="Cambria Math"/>
                          </a:rPr>
                          <m:t>𝑖</m:t>
                        </m:r>
                      </m:sub>
                    </m:sSub>
                  </m:oMath>
                </a14:m>
                <a:r>
                  <a:rPr lang="es-MX" sz="2200" dirty="0" smtClean="0"/>
                  <a:t>     donde </a:t>
                </a:r>
                <a14:m>
                  <m:oMath xmlns:m="http://schemas.openxmlformats.org/officeDocument/2006/math">
                    <m:sSub>
                      <m:sSubPr>
                        <m:ctrlPr>
                          <a:rPr lang="es-MX" sz="2200" i="1" smtClean="0">
                            <a:latin typeface="Cambria Math"/>
                          </a:rPr>
                        </m:ctrlPr>
                      </m:sSubPr>
                      <m:e>
                        <m:r>
                          <a:rPr lang="es-MX" sz="2200" b="0" i="1" smtClean="0">
                            <a:latin typeface="Cambria Math"/>
                          </a:rPr>
                          <m:t>𝑡</m:t>
                        </m:r>
                      </m:e>
                      <m:sub>
                        <m:r>
                          <a:rPr lang="es-MX" sz="2200" b="0" i="1" smtClean="0">
                            <a:latin typeface="Cambria Math"/>
                          </a:rPr>
                          <m:t>𝑖</m:t>
                        </m:r>
                      </m:sub>
                    </m:sSub>
                    <m:r>
                      <a:rPr lang="es-MX" sz="2200" b="0" i="1" smtClean="0">
                        <a:latin typeface="Cambria Math"/>
                      </a:rPr>
                      <m:t>=</m:t>
                    </m:r>
                    <m:nary>
                      <m:naryPr>
                        <m:chr m:val="∑"/>
                        <m:ctrlPr>
                          <a:rPr lang="es-MX" sz="2200" b="0" i="1" smtClean="0">
                            <a:latin typeface="Cambria Math"/>
                          </a:rPr>
                        </m:ctrlPr>
                      </m:naryPr>
                      <m:sub>
                        <m:r>
                          <m:rPr>
                            <m:brk m:alnAt="23"/>
                          </m:rPr>
                          <a:rPr lang="es-MX" sz="2200" b="0" i="1" smtClean="0">
                            <a:latin typeface="Cambria Math"/>
                          </a:rPr>
                          <m:t>𝑗</m:t>
                        </m:r>
                        <m:r>
                          <a:rPr lang="es-MX" sz="2200" b="0" i="1" smtClean="0">
                            <a:latin typeface="Cambria Math"/>
                          </a:rPr>
                          <m:t>=1</m:t>
                        </m:r>
                      </m:sub>
                      <m:sup>
                        <m:r>
                          <a:rPr lang="es-MX" sz="2200" b="0" i="1" smtClean="0">
                            <a:latin typeface="Cambria Math"/>
                          </a:rPr>
                          <m:t>𝑖</m:t>
                        </m:r>
                      </m:sup>
                      <m:e>
                        <m:sSub>
                          <m:sSubPr>
                            <m:ctrlPr>
                              <a:rPr lang="es-MX" sz="2200" b="0" i="1" smtClean="0">
                                <a:latin typeface="Cambria Math"/>
                              </a:rPr>
                            </m:ctrlPr>
                          </m:sSubPr>
                          <m:e>
                            <m:r>
                              <a:rPr lang="es-MX" sz="2200" b="0" i="1" smtClean="0">
                                <a:latin typeface="Cambria Math"/>
                              </a:rPr>
                              <m:t>𝑙</m:t>
                            </m:r>
                          </m:e>
                          <m:sub>
                            <m:r>
                              <a:rPr lang="es-MX" sz="2200" b="0" i="1" smtClean="0">
                                <a:latin typeface="Cambria Math"/>
                              </a:rPr>
                              <m:t>𝑗</m:t>
                            </m:r>
                          </m:sub>
                        </m:sSub>
                      </m:e>
                    </m:nary>
                  </m:oMath>
                </a14:m>
                <a:endParaRPr lang="es-MX" sz="2200" dirty="0"/>
              </a:p>
            </p:txBody>
          </p:sp>
        </mc:Choice>
        <mc:Fallback xmlns="">
          <p:sp>
            <p:nvSpPr>
              <p:cNvPr id="6" name="Rectangle 9"/>
              <p:cNvSpPr>
                <a:spLocks noRot="1" noChangeAspect="1" noMove="1" noResize="1" noEditPoints="1" noAdjustHandles="1" noChangeArrowheads="1" noChangeShapeType="1" noTextEdit="1"/>
              </p:cNvSpPr>
              <p:nvPr/>
            </p:nvSpPr>
            <p:spPr bwMode="auto">
              <a:xfrm>
                <a:off x="395289" y="1052736"/>
                <a:ext cx="8353424" cy="4248472"/>
              </a:xfrm>
              <a:prstGeom prst="rect">
                <a:avLst/>
              </a:prstGeom>
              <a:blipFill rotWithShape="1">
                <a:blip r:embed="rId2"/>
                <a:stretch>
                  <a:fillRect l="-949" t="-717" r="-949" b="-170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noFill/>
                  </a:rPr>
                  <a:t> </a:t>
                </a:r>
              </a:p>
            </p:txBody>
          </p:sp>
        </mc:Fallback>
      </mc:AlternateContent>
    </p:spTree>
    <p:extLst>
      <p:ext uri="{BB962C8B-B14F-4D97-AF65-F5344CB8AC3E}">
        <p14:creationId xmlns:p14="http://schemas.microsoft.com/office/powerpoint/2010/main" val="1912224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Problema </a:t>
            </a:r>
            <a:r>
              <a:rPr lang="es-CO" sz="3600" dirty="0">
                <a:cs typeface="Arial" charset="0"/>
              </a:rPr>
              <a:t>de planificación de </a:t>
            </a:r>
            <a:r>
              <a:rPr lang="es-CO" sz="3600" dirty="0" smtClean="0">
                <a:cs typeface="Arial" charset="0"/>
              </a:rPr>
              <a:t>tareas</a:t>
            </a:r>
            <a:endParaRPr lang="es-ES" sz="3600" dirty="0"/>
          </a:p>
        </p:txBody>
      </p:sp>
      <p:sp>
        <p:nvSpPr>
          <p:cNvPr id="6" name="Rectangle 9"/>
          <p:cNvSpPr>
            <a:spLocks noChangeArrowheads="1"/>
          </p:cNvSpPr>
          <p:nvPr/>
        </p:nvSpPr>
        <p:spPr bwMode="auto">
          <a:xfrm>
            <a:off x="395289" y="1052736"/>
            <a:ext cx="8353424"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b="1" dirty="0" smtClean="0"/>
              <a:t>Ejemplo: </a:t>
            </a:r>
            <a:r>
              <a:rPr lang="es-MX" sz="2200" dirty="0" smtClean="0"/>
              <a:t>Para tres tareas con </a:t>
            </a:r>
            <a:r>
              <a:rPr lang="es-MX" sz="2200" i="1" dirty="0" smtClean="0"/>
              <a:t>w</a:t>
            </a:r>
            <a:r>
              <a:rPr lang="es-MX" sz="2200" dirty="0" smtClean="0"/>
              <a:t> = {3, 4, 5} y </a:t>
            </a:r>
            <a:r>
              <a:rPr lang="es-MX" sz="2200" i="1" dirty="0" smtClean="0"/>
              <a:t>l</a:t>
            </a:r>
            <a:r>
              <a:rPr lang="es-MX" sz="2200" dirty="0" smtClean="0"/>
              <a:t> = {30, 20, 10}, ¿cuál es la secuencia óptima?</a:t>
            </a:r>
          </a:p>
        </p:txBody>
      </p:sp>
      <p:sp>
        <p:nvSpPr>
          <p:cNvPr id="2" name="1 Rectángulo"/>
          <p:cNvSpPr/>
          <p:nvPr/>
        </p:nvSpPr>
        <p:spPr>
          <a:xfrm>
            <a:off x="2699792" y="4399936"/>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latin typeface="Arial" panose="020B0604020202020204" pitchFamily="34" charset="0"/>
                <a:cs typeface="Arial" panose="020B0604020202020204" pitchFamily="34" charset="0"/>
              </a:rPr>
              <a:t>10</a:t>
            </a:r>
            <a:endParaRPr lang="es-CO" dirty="0">
              <a:solidFill>
                <a:schemeClr val="tx1"/>
              </a:solidFill>
              <a:latin typeface="Arial" panose="020B0604020202020204" pitchFamily="34" charset="0"/>
              <a:cs typeface="Arial" panose="020B0604020202020204" pitchFamily="34" charset="0"/>
            </a:endParaRPr>
          </a:p>
        </p:txBody>
      </p:sp>
      <p:sp>
        <p:nvSpPr>
          <p:cNvPr id="7" name="6 Rectángulo"/>
          <p:cNvSpPr/>
          <p:nvPr/>
        </p:nvSpPr>
        <p:spPr>
          <a:xfrm>
            <a:off x="2699792" y="3535840"/>
            <a:ext cx="86409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latin typeface="Arial" panose="020B0604020202020204" pitchFamily="34" charset="0"/>
                <a:cs typeface="Arial" panose="020B0604020202020204" pitchFamily="34" charset="0"/>
              </a:rPr>
              <a:t>20</a:t>
            </a:r>
            <a:endParaRPr lang="es-CO" dirty="0">
              <a:solidFill>
                <a:schemeClr val="tx1"/>
              </a:solidFill>
              <a:latin typeface="Arial" panose="020B0604020202020204" pitchFamily="34" charset="0"/>
              <a:cs typeface="Arial" panose="020B0604020202020204" pitchFamily="34" charset="0"/>
            </a:endParaRPr>
          </a:p>
        </p:txBody>
      </p:sp>
      <p:sp>
        <p:nvSpPr>
          <p:cNvPr id="8" name="7 Rectángulo"/>
          <p:cNvSpPr/>
          <p:nvPr/>
        </p:nvSpPr>
        <p:spPr>
          <a:xfrm>
            <a:off x="2699792" y="2239696"/>
            <a:ext cx="86409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latin typeface="Arial" panose="020B0604020202020204" pitchFamily="34" charset="0"/>
                <a:cs typeface="Arial" panose="020B0604020202020204" pitchFamily="34" charset="0"/>
              </a:rPr>
              <a:t>30</a:t>
            </a:r>
            <a:endParaRPr lang="es-CO" dirty="0">
              <a:solidFill>
                <a:schemeClr val="tx1"/>
              </a:solidFill>
              <a:latin typeface="Arial" panose="020B0604020202020204" pitchFamily="34" charset="0"/>
              <a:cs typeface="Arial" panose="020B0604020202020204" pitchFamily="34" charset="0"/>
            </a:endParaRPr>
          </a:p>
        </p:txBody>
      </p:sp>
      <p:sp>
        <p:nvSpPr>
          <p:cNvPr id="4" name="3 Rectángulo"/>
          <p:cNvSpPr/>
          <p:nvPr/>
        </p:nvSpPr>
        <p:spPr>
          <a:xfrm>
            <a:off x="3563888" y="4246628"/>
            <a:ext cx="639919" cy="369332"/>
          </a:xfrm>
          <a:prstGeom prst="rect">
            <a:avLst/>
          </a:prstGeom>
        </p:spPr>
        <p:txBody>
          <a:bodyPr wrap="none">
            <a:spAutoFit/>
          </a:bodyPr>
          <a:lstStyle/>
          <a:p>
            <a:r>
              <a:rPr lang="es-MX" dirty="0" smtClean="0">
                <a:latin typeface="Arial" panose="020B0604020202020204" pitchFamily="34" charset="0"/>
                <a:cs typeface="Arial" panose="020B0604020202020204" pitchFamily="34" charset="0"/>
              </a:rPr>
              <a:t>t=10</a:t>
            </a:r>
            <a:endParaRPr lang="es-CO" dirty="0"/>
          </a:p>
        </p:txBody>
      </p:sp>
      <p:sp>
        <p:nvSpPr>
          <p:cNvPr id="9" name="8 Rectángulo"/>
          <p:cNvSpPr/>
          <p:nvPr/>
        </p:nvSpPr>
        <p:spPr>
          <a:xfrm>
            <a:off x="3563888" y="3378176"/>
            <a:ext cx="639919" cy="369332"/>
          </a:xfrm>
          <a:prstGeom prst="rect">
            <a:avLst/>
          </a:prstGeom>
        </p:spPr>
        <p:txBody>
          <a:bodyPr wrap="none">
            <a:spAutoFit/>
          </a:bodyPr>
          <a:lstStyle/>
          <a:p>
            <a:r>
              <a:rPr lang="es-MX" dirty="0" smtClean="0">
                <a:latin typeface="Arial" panose="020B0604020202020204" pitchFamily="34" charset="0"/>
                <a:cs typeface="Arial" panose="020B0604020202020204" pitchFamily="34" charset="0"/>
              </a:rPr>
              <a:t>t=30</a:t>
            </a:r>
            <a:endParaRPr lang="es-CO" dirty="0"/>
          </a:p>
        </p:txBody>
      </p:sp>
      <p:sp>
        <p:nvSpPr>
          <p:cNvPr id="10" name="9 Rectángulo"/>
          <p:cNvSpPr/>
          <p:nvPr/>
        </p:nvSpPr>
        <p:spPr>
          <a:xfrm>
            <a:off x="3563888" y="2060848"/>
            <a:ext cx="639919" cy="369332"/>
          </a:xfrm>
          <a:prstGeom prst="rect">
            <a:avLst/>
          </a:prstGeom>
        </p:spPr>
        <p:txBody>
          <a:bodyPr wrap="none">
            <a:spAutoFit/>
          </a:bodyPr>
          <a:lstStyle/>
          <a:p>
            <a:r>
              <a:rPr lang="es-MX" dirty="0" smtClean="0">
                <a:latin typeface="Arial" panose="020B0604020202020204" pitchFamily="34" charset="0"/>
                <a:cs typeface="Arial" panose="020B0604020202020204" pitchFamily="34" charset="0"/>
              </a:rPr>
              <a:t>t=60</a:t>
            </a:r>
            <a:endParaRPr lang="es-CO" dirty="0"/>
          </a:p>
        </p:txBody>
      </p:sp>
      <p:sp>
        <p:nvSpPr>
          <p:cNvPr id="11" name="10 Rectángulo"/>
          <p:cNvSpPr/>
          <p:nvPr/>
        </p:nvSpPr>
        <p:spPr>
          <a:xfrm>
            <a:off x="4427984" y="4242860"/>
            <a:ext cx="1296144" cy="369332"/>
          </a:xfrm>
          <a:prstGeom prst="rect">
            <a:avLst/>
          </a:prstGeom>
        </p:spPr>
        <p:txBody>
          <a:bodyPr wrap="square">
            <a:spAutoFit/>
          </a:bodyPr>
          <a:lstStyle/>
          <a:p>
            <a:r>
              <a:rPr lang="es-MX" dirty="0" smtClean="0">
                <a:latin typeface="Arial" panose="020B0604020202020204" pitchFamily="34" charset="0"/>
                <a:cs typeface="Arial" panose="020B0604020202020204" pitchFamily="34" charset="0"/>
              </a:rPr>
              <a:t>5*10 = 50</a:t>
            </a:r>
            <a:endParaRPr lang="es-CO" dirty="0"/>
          </a:p>
        </p:txBody>
      </p:sp>
      <p:sp>
        <p:nvSpPr>
          <p:cNvPr id="12" name="11 Rectángulo"/>
          <p:cNvSpPr/>
          <p:nvPr/>
        </p:nvSpPr>
        <p:spPr>
          <a:xfrm>
            <a:off x="4427984" y="3397936"/>
            <a:ext cx="1296144" cy="369332"/>
          </a:xfrm>
          <a:prstGeom prst="rect">
            <a:avLst/>
          </a:prstGeom>
        </p:spPr>
        <p:txBody>
          <a:bodyPr wrap="square">
            <a:spAutoFit/>
          </a:bodyPr>
          <a:lstStyle/>
          <a:p>
            <a:r>
              <a:rPr lang="es-MX" dirty="0" smtClean="0">
                <a:latin typeface="Arial" panose="020B0604020202020204" pitchFamily="34" charset="0"/>
                <a:cs typeface="Arial" panose="020B0604020202020204" pitchFamily="34" charset="0"/>
              </a:rPr>
              <a:t>4*30 = 120</a:t>
            </a:r>
            <a:endParaRPr lang="es-CO" dirty="0"/>
          </a:p>
        </p:txBody>
      </p:sp>
      <p:sp>
        <p:nvSpPr>
          <p:cNvPr id="13" name="12 Rectángulo"/>
          <p:cNvSpPr/>
          <p:nvPr/>
        </p:nvSpPr>
        <p:spPr>
          <a:xfrm>
            <a:off x="4427984" y="2060848"/>
            <a:ext cx="1296144" cy="369332"/>
          </a:xfrm>
          <a:prstGeom prst="rect">
            <a:avLst/>
          </a:prstGeom>
        </p:spPr>
        <p:txBody>
          <a:bodyPr wrap="square">
            <a:spAutoFit/>
          </a:bodyPr>
          <a:lstStyle/>
          <a:p>
            <a:r>
              <a:rPr lang="es-MX" dirty="0" smtClean="0">
                <a:latin typeface="Arial" panose="020B0604020202020204" pitchFamily="34" charset="0"/>
                <a:cs typeface="Arial" panose="020B0604020202020204" pitchFamily="34" charset="0"/>
              </a:rPr>
              <a:t>3*60 = 180</a:t>
            </a:r>
            <a:endParaRPr lang="es-CO" dirty="0"/>
          </a:p>
        </p:txBody>
      </p:sp>
      <p:sp>
        <p:nvSpPr>
          <p:cNvPr id="14" name="13 Rectángulo"/>
          <p:cNvSpPr/>
          <p:nvPr/>
        </p:nvSpPr>
        <p:spPr>
          <a:xfrm>
            <a:off x="6228184" y="3275692"/>
            <a:ext cx="648072" cy="369332"/>
          </a:xfrm>
          <a:prstGeom prst="rect">
            <a:avLst/>
          </a:prstGeom>
        </p:spPr>
        <p:txBody>
          <a:bodyPr wrap="square">
            <a:spAutoFit/>
          </a:bodyPr>
          <a:lstStyle/>
          <a:p>
            <a:r>
              <a:rPr lang="es-MX" b="1" dirty="0" smtClean="0">
                <a:latin typeface="Arial" panose="020B0604020202020204" pitchFamily="34" charset="0"/>
                <a:cs typeface="Arial" panose="020B0604020202020204" pitchFamily="34" charset="0"/>
              </a:rPr>
              <a:t>350</a:t>
            </a:r>
            <a:endParaRPr lang="es-CO" b="1" dirty="0"/>
          </a:p>
        </p:txBody>
      </p:sp>
      <p:sp>
        <p:nvSpPr>
          <p:cNvPr id="5" name="4 Cerrar llave"/>
          <p:cNvSpPr/>
          <p:nvPr/>
        </p:nvSpPr>
        <p:spPr>
          <a:xfrm>
            <a:off x="5724128" y="2060848"/>
            <a:ext cx="504056" cy="2771136"/>
          </a:xfrm>
          <a:prstGeom prst="rightBrace">
            <a:avLst>
              <a:gd name="adj1" fmla="val 51654"/>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6" name="Rectangle 9"/>
          <p:cNvSpPr>
            <a:spLocks noChangeArrowheads="1"/>
          </p:cNvSpPr>
          <p:nvPr/>
        </p:nvSpPr>
        <p:spPr bwMode="auto">
          <a:xfrm>
            <a:off x="395536" y="5229200"/>
            <a:ext cx="8353424"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Para </a:t>
            </a:r>
            <a:r>
              <a:rPr lang="es-MX" sz="2200" i="1" dirty="0" smtClean="0"/>
              <a:t>n </a:t>
            </a:r>
            <a:r>
              <a:rPr lang="es-MX" sz="2200" dirty="0" smtClean="0"/>
              <a:t>tareas, ¿Cuál es la cantidad de posibles soluciones para este problema?</a:t>
            </a:r>
          </a:p>
        </p:txBody>
      </p:sp>
      <p:sp>
        <p:nvSpPr>
          <p:cNvPr id="15" name="14 Rectángulo"/>
          <p:cNvSpPr/>
          <p:nvPr/>
        </p:nvSpPr>
        <p:spPr>
          <a:xfrm>
            <a:off x="2399192" y="5557004"/>
            <a:ext cx="420308" cy="430887"/>
          </a:xfrm>
          <a:prstGeom prst="rect">
            <a:avLst/>
          </a:prstGeom>
        </p:spPr>
        <p:txBody>
          <a:bodyPr wrap="none">
            <a:spAutoFit/>
          </a:bodyPr>
          <a:lstStyle/>
          <a:p>
            <a:r>
              <a:rPr lang="es-MX" sz="2200" i="1" dirty="0" smtClean="0">
                <a:solidFill>
                  <a:srgbClr val="FF0000"/>
                </a:solidFill>
              </a:rPr>
              <a:t>n</a:t>
            </a:r>
            <a:r>
              <a:rPr lang="es-MX" sz="2200" dirty="0" smtClean="0">
                <a:solidFill>
                  <a:srgbClr val="FF0000"/>
                </a:solidFill>
              </a:rPr>
              <a:t>!</a:t>
            </a:r>
            <a:endParaRPr lang="es-CO" sz="2200" dirty="0"/>
          </a:p>
        </p:txBody>
      </p:sp>
      <p:sp>
        <p:nvSpPr>
          <p:cNvPr id="18" name="17 Rectángulo"/>
          <p:cNvSpPr/>
          <p:nvPr/>
        </p:nvSpPr>
        <p:spPr>
          <a:xfrm>
            <a:off x="468313" y="6165304"/>
            <a:ext cx="8280647" cy="430887"/>
          </a:xfrm>
          <a:prstGeom prst="rect">
            <a:avLst/>
          </a:prstGeom>
        </p:spPr>
        <p:txBody>
          <a:bodyPr wrap="square">
            <a:spAutoFit/>
          </a:bodyPr>
          <a:lstStyle/>
          <a:p>
            <a:pPr algn="just"/>
            <a:r>
              <a:rPr lang="es-MX" sz="2200" dirty="0" smtClean="0"/>
              <a:t>¿Se podrá resolver mediante una aproximación </a:t>
            </a:r>
            <a:r>
              <a:rPr lang="es-MX" sz="2200" dirty="0" err="1" smtClean="0"/>
              <a:t>greedy</a:t>
            </a:r>
            <a:r>
              <a:rPr lang="es-MX" sz="2200" dirty="0" smtClean="0"/>
              <a:t>?</a:t>
            </a:r>
            <a:endParaRPr lang="es-MX" sz="2200" dirty="0"/>
          </a:p>
        </p:txBody>
      </p:sp>
    </p:spTree>
    <p:extLst>
      <p:ext uri="{BB962C8B-B14F-4D97-AF65-F5344CB8AC3E}">
        <p14:creationId xmlns:p14="http://schemas.microsoft.com/office/powerpoint/2010/main" val="418017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4" grpId="0"/>
      <p:bldP spid="9" grpId="0"/>
      <p:bldP spid="10" grpId="0"/>
      <p:bldP spid="11" grpId="0"/>
      <p:bldP spid="12" grpId="0"/>
      <p:bldP spid="13" grpId="0"/>
      <p:bldP spid="14" grpId="0"/>
      <p:bldP spid="5" grpId="0" animBg="1"/>
      <p:bldP spid="16"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Problema </a:t>
            </a:r>
            <a:r>
              <a:rPr lang="es-CO" sz="3600" dirty="0">
                <a:cs typeface="Arial" charset="0"/>
              </a:rPr>
              <a:t>de planificación de </a:t>
            </a:r>
            <a:r>
              <a:rPr lang="es-CO" sz="3600" dirty="0" smtClean="0">
                <a:cs typeface="Arial" charset="0"/>
              </a:rPr>
              <a:t>tareas</a:t>
            </a:r>
            <a:endParaRPr lang="es-ES" sz="3600" dirty="0"/>
          </a:p>
        </p:txBody>
      </p:sp>
      <p:sp>
        <p:nvSpPr>
          <p:cNvPr id="6" name="Rectangle 9"/>
          <p:cNvSpPr>
            <a:spLocks noChangeArrowheads="1"/>
          </p:cNvSpPr>
          <p:nvPr/>
        </p:nvSpPr>
        <p:spPr bwMode="auto">
          <a:xfrm>
            <a:off x="395289" y="1052736"/>
            <a:ext cx="8353424"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Preguntémonos primero: Si todas las tareas tuvieran la misma longitud</a:t>
            </a:r>
            <a:r>
              <a:rPr lang="es-MX" sz="2200" dirty="0"/>
              <a:t>, </a:t>
            </a:r>
            <a:r>
              <a:rPr lang="es-MX" sz="2200" dirty="0" smtClean="0"/>
              <a:t>¿Cuáles deberían programarse primero, las de mayor peso o las de menor?</a:t>
            </a:r>
          </a:p>
        </p:txBody>
      </p:sp>
      <p:sp>
        <p:nvSpPr>
          <p:cNvPr id="19" name="18 Rectángulo"/>
          <p:cNvSpPr/>
          <p:nvPr/>
        </p:nvSpPr>
        <p:spPr>
          <a:xfrm>
            <a:off x="3215588" y="1733033"/>
            <a:ext cx="3084604" cy="430887"/>
          </a:xfrm>
          <a:prstGeom prst="rect">
            <a:avLst/>
          </a:prstGeom>
        </p:spPr>
        <p:txBody>
          <a:bodyPr wrap="square">
            <a:spAutoFit/>
          </a:bodyPr>
          <a:lstStyle/>
          <a:p>
            <a:r>
              <a:rPr lang="es-MX" sz="2200" dirty="0" smtClean="0">
                <a:solidFill>
                  <a:srgbClr val="FF0000"/>
                </a:solidFill>
              </a:rPr>
              <a:t>Las de mayor prioridad</a:t>
            </a:r>
            <a:endParaRPr lang="es-CO" sz="2200" dirty="0"/>
          </a:p>
        </p:txBody>
      </p:sp>
      <p:sp>
        <p:nvSpPr>
          <p:cNvPr id="20" name="Rectangle 9"/>
          <p:cNvSpPr>
            <a:spLocks noChangeArrowheads="1"/>
          </p:cNvSpPr>
          <p:nvPr/>
        </p:nvSpPr>
        <p:spPr bwMode="auto">
          <a:xfrm>
            <a:off x="395536" y="2276872"/>
            <a:ext cx="8353424"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Y si todas las tareas tuvieran el mismo peso o prioridad, ¿Cuáles deberían programarse primero, las de mayor longitud o las de menor?</a:t>
            </a:r>
          </a:p>
        </p:txBody>
      </p:sp>
      <p:sp>
        <p:nvSpPr>
          <p:cNvPr id="21" name="20 Rectángulo"/>
          <p:cNvSpPr/>
          <p:nvPr/>
        </p:nvSpPr>
        <p:spPr>
          <a:xfrm>
            <a:off x="1415388" y="2924944"/>
            <a:ext cx="3084604" cy="430887"/>
          </a:xfrm>
          <a:prstGeom prst="rect">
            <a:avLst/>
          </a:prstGeom>
        </p:spPr>
        <p:txBody>
          <a:bodyPr wrap="square">
            <a:spAutoFit/>
          </a:bodyPr>
          <a:lstStyle/>
          <a:p>
            <a:r>
              <a:rPr lang="es-MX" sz="2200" dirty="0" smtClean="0">
                <a:solidFill>
                  <a:srgbClr val="FF0000"/>
                </a:solidFill>
              </a:rPr>
              <a:t>Las de menor longitud</a:t>
            </a:r>
            <a:endParaRPr lang="es-CO" sz="2200" dirty="0"/>
          </a:p>
        </p:txBody>
      </p:sp>
      <p:sp>
        <p:nvSpPr>
          <p:cNvPr id="22" name="Rectangle 9"/>
          <p:cNvSpPr>
            <a:spLocks noChangeArrowheads="1"/>
          </p:cNvSpPr>
          <p:nvPr/>
        </p:nvSpPr>
        <p:spPr bwMode="auto">
          <a:xfrm>
            <a:off x="395536" y="3501008"/>
            <a:ext cx="8353424"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A partir de la generalización de estos casos especiales, un posible criterio </a:t>
            </a:r>
            <a:r>
              <a:rPr lang="es-MX" sz="2200" dirty="0" err="1" smtClean="0"/>
              <a:t>greedy</a:t>
            </a:r>
            <a:r>
              <a:rPr lang="es-MX" sz="2200" dirty="0" smtClean="0"/>
              <a:t> es escoger las tareas con mayor peso y menor longitud o, lo que es lo mismo, aquellas con mayor relación peso/longitud</a:t>
            </a:r>
          </a:p>
        </p:txBody>
      </p:sp>
    </p:spTree>
    <p:extLst>
      <p:ext uri="{BB962C8B-B14F-4D97-AF65-F5344CB8AC3E}">
        <p14:creationId xmlns:p14="http://schemas.microsoft.com/office/powerpoint/2010/main" val="35518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Problema </a:t>
            </a:r>
            <a:r>
              <a:rPr lang="es-CO" sz="3600" dirty="0">
                <a:cs typeface="Arial" charset="0"/>
              </a:rPr>
              <a:t>de planificación de </a:t>
            </a:r>
            <a:r>
              <a:rPr lang="es-CO" sz="3600" dirty="0" smtClean="0">
                <a:cs typeface="Arial" charset="0"/>
              </a:rPr>
              <a:t>tareas</a:t>
            </a:r>
            <a:endParaRPr lang="es-ES" sz="3600" dirty="0"/>
          </a:p>
        </p:txBody>
      </p:sp>
      <p:sp>
        <p:nvSpPr>
          <p:cNvPr id="9" name="Rectangle 9"/>
          <p:cNvSpPr>
            <a:spLocks noChangeArrowheads="1"/>
          </p:cNvSpPr>
          <p:nvPr/>
        </p:nvSpPr>
        <p:spPr bwMode="auto">
          <a:xfrm>
            <a:off x="395289" y="1052736"/>
            <a:ext cx="8353424"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err="1" smtClean="0"/>
              <a:t>function</a:t>
            </a:r>
            <a:r>
              <a:rPr lang="es-MX" sz="2200" dirty="0" smtClean="0"/>
              <a:t> </a:t>
            </a:r>
            <a:r>
              <a:rPr lang="es-MX" sz="2200" dirty="0" err="1" smtClean="0"/>
              <a:t>taskSchedule</a:t>
            </a:r>
            <a:r>
              <a:rPr lang="es-MX" sz="2200" dirty="0" smtClean="0"/>
              <a:t>(l, w){</a:t>
            </a:r>
          </a:p>
          <a:p>
            <a:pPr algn="just"/>
            <a:r>
              <a:rPr lang="es-MX" sz="2200" dirty="0"/>
              <a:t> </a:t>
            </a:r>
            <a:r>
              <a:rPr lang="es-MX" sz="2200" dirty="0" smtClean="0"/>
              <a:t>  </a:t>
            </a:r>
            <a:r>
              <a:rPr lang="es-MX" sz="2200" dirty="0" err="1" smtClean="0"/>
              <a:t>for</a:t>
            </a:r>
            <a:r>
              <a:rPr lang="es-MX" sz="2200" dirty="0" smtClean="0"/>
              <a:t> i=1:n</a:t>
            </a:r>
          </a:p>
          <a:p>
            <a:pPr algn="just"/>
            <a:r>
              <a:rPr lang="es-MX" sz="2200" dirty="0"/>
              <a:t> </a:t>
            </a:r>
            <a:r>
              <a:rPr lang="es-MX" sz="2200" dirty="0" smtClean="0"/>
              <a:t>     t[0][i] = i</a:t>
            </a:r>
          </a:p>
          <a:p>
            <a:pPr algn="just"/>
            <a:r>
              <a:rPr lang="es-MX" sz="2200" dirty="0"/>
              <a:t> </a:t>
            </a:r>
            <a:r>
              <a:rPr lang="es-MX" sz="2200" dirty="0" smtClean="0"/>
              <a:t>     t[1][i] = w[i] / l[i]</a:t>
            </a:r>
          </a:p>
          <a:p>
            <a:pPr algn="just"/>
            <a:r>
              <a:rPr lang="es-MX" sz="2200" dirty="0"/>
              <a:t> </a:t>
            </a:r>
            <a:r>
              <a:rPr lang="es-MX" sz="2200" dirty="0" smtClean="0"/>
              <a:t>  </a:t>
            </a:r>
            <a:r>
              <a:rPr lang="es-MX" sz="2200" dirty="0" err="1" smtClean="0"/>
              <a:t>sort</a:t>
            </a:r>
            <a:r>
              <a:rPr lang="es-MX" sz="2200" dirty="0" smtClean="0"/>
              <a:t>(t,1)</a:t>
            </a:r>
          </a:p>
          <a:p>
            <a:pPr algn="just"/>
            <a:r>
              <a:rPr lang="es-MX" sz="2200" dirty="0"/>
              <a:t> </a:t>
            </a:r>
            <a:r>
              <a:rPr lang="es-MX" sz="2200" dirty="0" smtClean="0"/>
              <a:t>  </a:t>
            </a:r>
            <a:r>
              <a:rPr lang="es-MX" sz="2200" dirty="0" err="1" smtClean="0"/>
              <a:t>return</a:t>
            </a:r>
            <a:r>
              <a:rPr lang="es-MX" sz="2200" dirty="0" smtClean="0"/>
              <a:t> t[0][:]</a:t>
            </a:r>
          </a:p>
          <a:p>
            <a:pPr algn="just"/>
            <a:r>
              <a:rPr lang="es-MX" sz="2200" dirty="0"/>
              <a:t>}</a:t>
            </a:r>
          </a:p>
        </p:txBody>
      </p:sp>
      <p:sp>
        <p:nvSpPr>
          <p:cNvPr id="10" name="Rectangle 9"/>
          <p:cNvSpPr>
            <a:spLocks noChangeArrowheads="1"/>
          </p:cNvSpPr>
          <p:nvPr/>
        </p:nvSpPr>
        <p:spPr bwMode="auto">
          <a:xfrm>
            <a:off x="395536" y="3573016"/>
            <a:ext cx="8353424"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¿Cuál es la eficiencia de este algoritmo?</a:t>
            </a:r>
            <a:endParaRPr lang="es-MX" sz="2200" dirty="0"/>
          </a:p>
        </p:txBody>
      </p:sp>
      <p:sp>
        <p:nvSpPr>
          <p:cNvPr id="11" name="Rectangle 9"/>
          <p:cNvSpPr>
            <a:spLocks noChangeArrowheads="1"/>
          </p:cNvSpPr>
          <p:nvPr/>
        </p:nvSpPr>
        <p:spPr bwMode="auto">
          <a:xfrm>
            <a:off x="395536" y="4149080"/>
            <a:ext cx="8353424"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solidFill>
                  <a:srgbClr val="FF0000"/>
                </a:solidFill>
              </a:rPr>
              <a:t>O(</a:t>
            </a:r>
            <a:r>
              <a:rPr lang="es-MX" sz="2200" i="1" dirty="0" smtClean="0">
                <a:solidFill>
                  <a:srgbClr val="FF0000"/>
                </a:solidFill>
              </a:rPr>
              <a:t>n*log(n)</a:t>
            </a:r>
            <a:r>
              <a:rPr lang="es-MX" sz="2200" dirty="0" smtClean="0">
                <a:solidFill>
                  <a:srgbClr val="FF0000"/>
                </a:solidFill>
              </a:rPr>
              <a:t>)</a:t>
            </a:r>
            <a:r>
              <a:rPr lang="es-MX" sz="2200" dirty="0" smtClean="0"/>
              <a:t>, sin duda mucho mejor que O(n!) del algoritmo por fuerza bruta</a:t>
            </a:r>
            <a:endParaRPr lang="es-MX" sz="2200" dirty="0"/>
          </a:p>
        </p:txBody>
      </p:sp>
    </p:spTree>
    <p:extLst>
      <p:ext uri="{BB962C8B-B14F-4D97-AF65-F5344CB8AC3E}">
        <p14:creationId xmlns:p14="http://schemas.microsoft.com/office/powerpoint/2010/main" val="428723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Problema </a:t>
            </a:r>
            <a:r>
              <a:rPr lang="es-CO" sz="3600" dirty="0">
                <a:cs typeface="Arial" charset="0"/>
              </a:rPr>
              <a:t>de planificación de </a:t>
            </a:r>
            <a:r>
              <a:rPr lang="es-CO" sz="3600" dirty="0" smtClean="0">
                <a:cs typeface="Arial" charset="0"/>
              </a:rPr>
              <a:t>tareas</a:t>
            </a:r>
            <a:endParaRPr lang="es-ES" sz="3600" dirty="0"/>
          </a:p>
        </p:txBody>
      </p:sp>
      <p:sp>
        <p:nvSpPr>
          <p:cNvPr id="6" name="Rectangle 9"/>
          <p:cNvSpPr>
            <a:spLocks noChangeArrowheads="1"/>
          </p:cNvSpPr>
          <p:nvPr/>
        </p:nvSpPr>
        <p:spPr bwMode="auto">
          <a:xfrm>
            <a:off x="395289" y="1052736"/>
            <a:ext cx="8353424"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Para demostrar que el algoritmo es correcto (que encuentra la solución óptima) vamos a utilizar un método conocido como “intercambio de argumentos”. Dicho método consiste en demostrar que una solución diferente a la alcanzada por el algoritmo sería contradictoria.</a:t>
            </a:r>
          </a:p>
          <a:p>
            <a:pPr algn="just"/>
            <a:endParaRPr lang="es-MX" sz="2200" dirty="0"/>
          </a:p>
          <a:p>
            <a:pPr algn="just"/>
            <a:r>
              <a:rPr lang="es-MX" sz="2200" dirty="0" smtClean="0"/>
              <a:t>Digamos que </a:t>
            </a:r>
            <a:r>
              <a:rPr lang="es-MX" sz="2200" i="1" dirty="0" smtClean="0"/>
              <a:t>t’</a:t>
            </a:r>
            <a:r>
              <a:rPr lang="es-MX" sz="2200" dirty="0" smtClean="0"/>
              <a:t> es una solución diferente a </a:t>
            </a:r>
            <a:r>
              <a:rPr lang="es-MX" sz="2200" i="1" dirty="0" smtClean="0"/>
              <a:t>t</a:t>
            </a:r>
            <a:r>
              <a:rPr lang="es-MX" sz="2200" dirty="0" smtClean="0"/>
              <a:t> donde por simplicidad solo se intercambian dos tareas consecutivas </a:t>
            </a:r>
            <a:r>
              <a:rPr lang="es-MX" sz="2200" i="1" dirty="0" smtClean="0"/>
              <a:t>i</a:t>
            </a:r>
            <a:r>
              <a:rPr lang="es-MX" sz="2200" dirty="0" smtClean="0"/>
              <a:t>, </a:t>
            </a:r>
            <a:r>
              <a:rPr lang="es-MX" sz="2200" i="1" dirty="0" smtClean="0"/>
              <a:t>j</a:t>
            </a:r>
          </a:p>
        </p:txBody>
      </p:sp>
      <p:sp>
        <p:nvSpPr>
          <p:cNvPr id="8" name="7 Rectángulo"/>
          <p:cNvSpPr/>
          <p:nvPr/>
        </p:nvSpPr>
        <p:spPr>
          <a:xfrm>
            <a:off x="899592" y="5626416"/>
            <a:ext cx="2124744" cy="613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latin typeface="Arial" panose="020B0604020202020204" pitchFamily="34" charset="0"/>
                <a:cs typeface="Arial" panose="020B0604020202020204" pitchFamily="34" charset="0"/>
              </a:rPr>
              <a:t>Tareas diferentes de i y j</a:t>
            </a:r>
            <a:endParaRPr lang="es-CO" dirty="0">
              <a:solidFill>
                <a:schemeClr val="tx1"/>
              </a:solidFill>
              <a:latin typeface="Arial" panose="020B0604020202020204" pitchFamily="34" charset="0"/>
              <a:cs typeface="Arial" panose="020B0604020202020204" pitchFamily="34" charset="0"/>
            </a:endParaRPr>
          </a:p>
        </p:txBody>
      </p:sp>
      <p:sp>
        <p:nvSpPr>
          <p:cNvPr id="9" name="8 Rectángulo"/>
          <p:cNvSpPr/>
          <p:nvPr/>
        </p:nvSpPr>
        <p:spPr>
          <a:xfrm>
            <a:off x="899592" y="4149080"/>
            <a:ext cx="2124744" cy="613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latin typeface="Arial" panose="020B0604020202020204" pitchFamily="34" charset="0"/>
                <a:cs typeface="Arial" panose="020B0604020202020204" pitchFamily="34" charset="0"/>
              </a:rPr>
              <a:t>Tareas diferentes de i y j</a:t>
            </a:r>
            <a:endParaRPr lang="es-CO" dirty="0">
              <a:solidFill>
                <a:schemeClr val="tx1"/>
              </a:solidFill>
              <a:latin typeface="Arial" panose="020B0604020202020204" pitchFamily="34" charset="0"/>
              <a:cs typeface="Arial" panose="020B0604020202020204" pitchFamily="34" charset="0"/>
            </a:endParaRPr>
          </a:p>
        </p:txBody>
      </p:sp>
      <p:sp>
        <p:nvSpPr>
          <p:cNvPr id="10" name="9 Rectángulo"/>
          <p:cNvSpPr/>
          <p:nvPr/>
        </p:nvSpPr>
        <p:spPr>
          <a:xfrm>
            <a:off x="899592" y="4762320"/>
            <a:ext cx="212474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latin typeface="Arial" panose="020B0604020202020204" pitchFamily="34" charset="0"/>
                <a:cs typeface="Arial" panose="020B0604020202020204" pitchFamily="34" charset="0"/>
              </a:rPr>
              <a:t>Tarea j</a:t>
            </a:r>
            <a:endParaRPr lang="es-CO" dirty="0">
              <a:solidFill>
                <a:schemeClr val="tx1"/>
              </a:solidFill>
              <a:latin typeface="Arial" panose="020B0604020202020204" pitchFamily="34" charset="0"/>
              <a:cs typeface="Arial" panose="020B0604020202020204" pitchFamily="34" charset="0"/>
            </a:endParaRPr>
          </a:p>
        </p:txBody>
      </p:sp>
      <p:sp>
        <p:nvSpPr>
          <p:cNvPr id="11" name="10 Rectángulo"/>
          <p:cNvSpPr/>
          <p:nvPr/>
        </p:nvSpPr>
        <p:spPr>
          <a:xfrm>
            <a:off x="899592" y="5194368"/>
            <a:ext cx="212474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latin typeface="Arial" panose="020B0604020202020204" pitchFamily="34" charset="0"/>
                <a:cs typeface="Arial" panose="020B0604020202020204" pitchFamily="34" charset="0"/>
              </a:rPr>
              <a:t>Tarea i</a:t>
            </a:r>
            <a:endParaRPr lang="es-CO" dirty="0">
              <a:solidFill>
                <a:schemeClr val="tx1"/>
              </a:solidFill>
              <a:latin typeface="Arial" panose="020B0604020202020204" pitchFamily="34" charset="0"/>
              <a:cs typeface="Arial" panose="020B0604020202020204" pitchFamily="34" charset="0"/>
            </a:endParaRPr>
          </a:p>
        </p:txBody>
      </p:sp>
      <p:cxnSp>
        <p:nvCxnSpPr>
          <p:cNvPr id="3" name="2 Conector recto de flecha"/>
          <p:cNvCxnSpPr/>
          <p:nvPr/>
        </p:nvCxnSpPr>
        <p:spPr>
          <a:xfrm flipV="1">
            <a:off x="611560" y="4346516"/>
            <a:ext cx="0" cy="17839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13 Rectángulo"/>
          <p:cNvSpPr/>
          <p:nvPr/>
        </p:nvSpPr>
        <p:spPr>
          <a:xfrm>
            <a:off x="6047656" y="5632528"/>
            <a:ext cx="2124744" cy="613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latin typeface="Arial" panose="020B0604020202020204" pitchFamily="34" charset="0"/>
                <a:cs typeface="Arial" panose="020B0604020202020204" pitchFamily="34" charset="0"/>
              </a:rPr>
              <a:t>Tareas diferentes de i y j</a:t>
            </a:r>
            <a:endParaRPr lang="es-CO" dirty="0">
              <a:solidFill>
                <a:schemeClr val="tx1"/>
              </a:solidFill>
              <a:latin typeface="Arial" panose="020B0604020202020204" pitchFamily="34" charset="0"/>
              <a:cs typeface="Arial" panose="020B0604020202020204" pitchFamily="34" charset="0"/>
            </a:endParaRPr>
          </a:p>
        </p:txBody>
      </p:sp>
      <p:sp>
        <p:nvSpPr>
          <p:cNvPr id="15" name="14 Rectángulo"/>
          <p:cNvSpPr/>
          <p:nvPr/>
        </p:nvSpPr>
        <p:spPr>
          <a:xfrm>
            <a:off x="6047656" y="4155192"/>
            <a:ext cx="2124744" cy="613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latin typeface="Arial" panose="020B0604020202020204" pitchFamily="34" charset="0"/>
                <a:cs typeface="Arial" panose="020B0604020202020204" pitchFamily="34" charset="0"/>
              </a:rPr>
              <a:t>Tareas diferentes de i y j</a:t>
            </a:r>
            <a:endParaRPr lang="es-CO" dirty="0">
              <a:solidFill>
                <a:schemeClr val="tx1"/>
              </a:solidFill>
              <a:latin typeface="Arial" panose="020B0604020202020204" pitchFamily="34" charset="0"/>
              <a:cs typeface="Arial" panose="020B0604020202020204" pitchFamily="34" charset="0"/>
            </a:endParaRPr>
          </a:p>
        </p:txBody>
      </p:sp>
      <p:sp>
        <p:nvSpPr>
          <p:cNvPr id="16" name="15 Rectángulo"/>
          <p:cNvSpPr/>
          <p:nvPr/>
        </p:nvSpPr>
        <p:spPr>
          <a:xfrm>
            <a:off x="6047656" y="4768432"/>
            <a:ext cx="212474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latin typeface="Arial" panose="020B0604020202020204" pitchFamily="34" charset="0"/>
                <a:cs typeface="Arial" panose="020B0604020202020204" pitchFamily="34" charset="0"/>
              </a:rPr>
              <a:t>Tarea i</a:t>
            </a:r>
            <a:endParaRPr lang="es-CO" dirty="0">
              <a:solidFill>
                <a:schemeClr val="tx1"/>
              </a:solidFill>
              <a:latin typeface="Arial" panose="020B0604020202020204" pitchFamily="34" charset="0"/>
              <a:cs typeface="Arial" panose="020B0604020202020204" pitchFamily="34" charset="0"/>
            </a:endParaRPr>
          </a:p>
        </p:txBody>
      </p:sp>
      <p:sp>
        <p:nvSpPr>
          <p:cNvPr id="17" name="16 Rectángulo"/>
          <p:cNvSpPr/>
          <p:nvPr/>
        </p:nvSpPr>
        <p:spPr>
          <a:xfrm>
            <a:off x="6047656" y="5200480"/>
            <a:ext cx="212474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latin typeface="Arial" panose="020B0604020202020204" pitchFamily="34" charset="0"/>
                <a:cs typeface="Arial" panose="020B0604020202020204" pitchFamily="34" charset="0"/>
              </a:rPr>
              <a:t>Tarea j</a:t>
            </a:r>
            <a:endParaRPr lang="es-CO" dirty="0">
              <a:solidFill>
                <a:schemeClr val="tx1"/>
              </a:solidFill>
              <a:latin typeface="Arial" panose="020B0604020202020204" pitchFamily="34" charset="0"/>
              <a:cs typeface="Arial" panose="020B0604020202020204" pitchFamily="34" charset="0"/>
            </a:endParaRPr>
          </a:p>
        </p:txBody>
      </p:sp>
      <p:cxnSp>
        <p:nvCxnSpPr>
          <p:cNvPr id="18" name="17 Conector recto de flecha"/>
          <p:cNvCxnSpPr/>
          <p:nvPr/>
        </p:nvCxnSpPr>
        <p:spPr>
          <a:xfrm flipV="1">
            <a:off x="5759624" y="4352628"/>
            <a:ext cx="0" cy="17839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3 Rectángulo"/>
          <p:cNvSpPr/>
          <p:nvPr/>
        </p:nvSpPr>
        <p:spPr>
          <a:xfrm>
            <a:off x="1779863" y="6381328"/>
            <a:ext cx="263214" cy="430887"/>
          </a:xfrm>
          <a:prstGeom prst="rect">
            <a:avLst/>
          </a:prstGeom>
        </p:spPr>
        <p:txBody>
          <a:bodyPr wrap="none">
            <a:spAutoFit/>
          </a:bodyPr>
          <a:lstStyle/>
          <a:p>
            <a:r>
              <a:rPr lang="es-MX" sz="2200" i="1" dirty="0" smtClean="0"/>
              <a:t>t</a:t>
            </a:r>
            <a:endParaRPr lang="es-MX" sz="2200" dirty="0" smtClean="0"/>
          </a:p>
        </p:txBody>
      </p:sp>
      <p:sp>
        <p:nvSpPr>
          <p:cNvPr id="23" name="22 Rectángulo"/>
          <p:cNvSpPr/>
          <p:nvPr/>
        </p:nvSpPr>
        <p:spPr>
          <a:xfrm>
            <a:off x="6948264" y="6381328"/>
            <a:ext cx="404278" cy="430887"/>
          </a:xfrm>
          <a:prstGeom prst="rect">
            <a:avLst/>
          </a:prstGeom>
        </p:spPr>
        <p:txBody>
          <a:bodyPr wrap="none">
            <a:spAutoFit/>
          </a:bodyPr>
          <a:lstStyle/>
          <a:p>
            <a:r>
              <a:rPr lang="es-MX" sz="2200" i="1" dirty="0"/>
              <a:t>t’</a:t>
            </a:r>
            <a:r>
              <a:rPr lang="es-MX" sz="2200" dirty="0"/>
              <a:t> </a:t>
            </a:r>
            <a:endParaRPr lang="es-CO" sz="2200" dirty="0"/>
          </a:p>
        </p:txBody>
      </p:sp>
      <p:sp>
        <p:nvSpPr>
          <p:cNvPr id="24" name="23 Rectángulo"/>
          <p:cNvSpPr/>
          <p:nvPr/>
        </p:nvSpPr>
        <p:spPr>
          <a:xfrm>
            <a:off x="3419872" y="4725144"/>
            <a:ext cx="1944216" cy="707886"/>
          </a:xfrm>
          <a:prstGeom prst="rect">
            <a:avLst/>
          </a:prstGeom>
        </p:spPr>
        <p:txBody>
          <a:bodyPr wrap="square">
            <a:spAutoFit/>
          </a:bodyPr>
          <a:lstStyle/>
          <a:p>
            <a:pPr algn="ctr"/>
            <a:r>
              <a:rPr lang="es-MX" sz="2000" dirty="0" smtClean="0"/>
              <a:t>Intercambio de i y j </a:t>
            </a:r>
            <a:endParaRPr lang="es-CO" sz="2000" dirty="0"/>
          </a:p>
        </p:txBody>
      </p:sp>
      <p:sp>
        <p:nvSpPr>
          <p:cNvPr id="5" name="4 Flecha derecha"/>
          <p:cNvSpPr/>
          <p:nvPr/>
        </p:nvSpPr>
        <p:spPr>
          <a:xfrm>
            <a:off x="3419872" y="5445224"/>
            <a:ext cx="1944216" cy="306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787140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Problema </a:t>
            </a:r>
            <a:r>
              <a:rPr lang="es-CO" sz="3600" dirty="0">
                <a:cs typeface="Arial" charset="0"/>
              </a:rPr>
              <a:t>de planificación de </a:t>
            </a:r>
            <a:r>
              <a:rPr lang="es-CO" sz="3600" dirty="0" smtClean="0">
                <a:cs typeface="Arial" charset="0"/>
              </a:rPr>
              <a:t>tareas</a:t>
            </a:r>
            <a:endParaRPr lang="es-ES" sz="3600" dirty="0"/>
          </a:p>
        </p:txBody>
      </p:sp>
      <p:sp>
        <p:nvSpPr>
          <p:cNvPr id="6" name="Rectangle 9"/>
          <p:cNvSpPr>
            <a:spLocks noChangeArrowheads="1"/>
          </p:cNvSpPr>
          <p:nvPr/>
        </p:nvSpPr>
        <p:spPr bwMode="auto">
          <a:xfrm>
            <a:off x="395289" y="1052736"/>
            <a:ext cx="8353424" cy="777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¿Cuál es el efecto de este intercambio en los tiempos de finalización de las tareas diferentes de </a:t>
            </a:r>
            <a:r>
              <a:rPr lang="es-MX" sz="2200" i="1" dirty="0" smtClean="0"/>
              <a:t>i</a:t>
            </a:r>
            <a:r>
              <a:rPr lang="es-MX" sz="2200" dirty="0" smtClean="0"/>
              <a:t> y </a:t>
            </a:r>
            <a:r>
              <a:rPr lang="es-MX" sz="2200" i="1" dirty="0" smtClean="0"/>
              <a:t>j</a:t>
            </a:r>
            <a:r>
              <a:rPr lang="es-MX" sz="2200" dirty="0" smtClean="0"/>
              <a:t>?</a:t>
            </a:r>
            <a:endParaRPr lang="es-MX" sz="2200" i="1" dirty="0" smtClean="0"/>
          </a:p>
        </p:txBody>
      </p:sp>
      <p:sp>
        <p:nvSpPr>
          <p:cNvPr id="2" name="1 Rectángulo"/>
          <p:cNvSpPr/>
          <p:nvPr/>
        </p:nvSpPr>
        <p:spPr>
          <a:xfrm>
            <a:off x="6006781" y="1399128"/>
            <a:ext cx="1189749" cy="430887"/>
          </a:xfrm>
          <a:prstGeom prst="rect">
            <a:avLst/>
          </a:prstGeom>
        </p:spPr>
        <p:txBody>
          <a:bodyPr wrap="none">
            <a:spAutoFit/>
          </a:bodyPr>
          <a:lstStyle/>
          <a:p>
            <a:r>
              <a:rPr lang="es-MX" sz="2200" dirty="0" smtClean="0">
                <a:solidFill>
                  <a:srgbClr val="FF0000"/>
                </a:solidFill>
              </a:rPr>
              <a:t>ninguno</a:t>
            </a:r>
            <a:endParaRPr lang="es-CO" sz="2200" dirty="0"/>
          </a:p>
        </p:txBody>
      </p:sp>
      <p:sp>
        <p:nvSpPr>
          <p:cNvPr id="19" name="Rectangle 9"/>
          <p:cNvSpPr>
            <a:spLocks noChangeArrowheads="1"/>
          </p:cNvSpPr>
          <p:nvPr/>
        </p:nvSpPr>
        <p:spPr bwMode="auto">
          <a:xfrm>
            <a:off x="395039" y="2005971"/>
            <a:ext cx="6801241" cy="388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¿Cuál es el efecto en el tiempo de finalización de </a:t>
            </a:r>
            <a:r>
              <a:rPr lang="es-MX" sz="2200" i="1" dirty="0" smtClean="0"/>
              <a:t>i</a:t>
            </a:r>
            <a:r>
              <a:rPr lang="es-MX" sz="2200" dirty="0" smtClean="0"/>
              <a:t>?</a:t>
            </a:r>
            <a:endParaRPr lang="es-MX" sz="2200" i="1" dirty="0" smtClean="0"/>
          </a:p>
        </p:txBody>
      </p:sp>
      <p:sp>
        <p:nvSpPr>
          <p:cNvPr id="20" name="19 Rectángulo"/>
          <p:cNvSpPr/>
          <p:nvPr/>
        </p:nvSpPr>
        <p:spPr>
          <a:xfrm>
            <a:off x="412951" y="2351202"/>
            <a:ext cx="7776865" cy="430887"/>
          </a:xfrm>
          <a:prstGeom prst="rect">
            <a:avLst/>
          </a:prstGeom>
        </p:spPr>
        <p:txBody>
          <a:bodyPr wrap="square">
            <a:spAutoFit/>
          </a:bodyPr>
          <a:lstStyle/>
          <a:p>
            <a:r>
              <a:rPr lang="es-MX" sz="2200" dirty="0" smtClean="0">
                <a:solidFill>
                  <a:srgbClr val="FF0000"/>
                </a:solidFill>
              </a:rPr>
              <a:t>Aumenta </a:t>
            </a:r>
            <a:r>
              <a:rPr lang="es-MX" sz="2200" i="1" dirty="0" err="1" smtClean="0">
                <a:solidFill>
                  <a:srgbClr val="FF0000"/>
                </a:solidFill>
              </a:rPr>
              <a:t>l</a:t>
            </a:r>
            <a:r>
              <a:rPr lang="es-MX" i="1" dirty="0" err="1" smtClean="0">
                <a:solidFill>
                  <a:srgbClr val="FF0000"/>
                </a:solidFill>
              </a:rPr>
              <a:t>j</a:t>
            </a:r>
            <a:r>
              <a:rPr lang="es-MX" sz="2200" dirty="0" smtClean="0"/>
              <a:t>, es decir, el </a:t>
            </a:r>
            <a:r>
              <a:rPr lang="es-MX" sz="2200" u="sng" dirty="0" smtClean="0"/>
              <a:t>costo</a:t>
            </a:r>
            <a:r>
              <a:rPr lang="es-MX" sz="2200" dirty="0" smtClean="0"/>
              <a:t> del intercambio es </a:t>
            </a:r>
            <a:r>
              <a:rPr lang="es-MX" sz="2200" i="1" dirty="0" err="1" smtClean="0"/>
              <a:t>w</a:t>
            </a:r>
            <a:r>
              <a:rPr lang="es-MX" i="1" dirty="0" err="1" smtClean="0"/>
              <a:t>i</a:t>
            </a:r>
            <a:r>
              <a:rPr lang="es-MX" sz="2200" i="1" dirty="0" smtClean="0"/>
              <a:t>*</a:t>
            </a:r>
            <a:r>
              <a:rPr lang="es-MX" sz="2200" i="1" dirty="0" err="1" smtClean="0"/>
              <a:t>l</a:t>
            </a:r>
            <a:r>
              <a:rPr lang="es-MX" i="1" dirty="0" err="1" smtClean="0"/>
              <a:t>j</a:t>
            </a:r>
            <a:endParaRPr lang="es-CO" sz="2200" i="1" dirty="0"/>
          </a:p>
        </p:txBody>
      </p:sp>
      <p:sp>
        <p:nvSpPr>
          <p:cNvPr id="26" name="Rectangle 9"/>
          <p:cNvSpPr>
            <a:spLocks noChangeArrowheads="1"/>
          </p:cNvSpPr>
          <p:nvPr/>
        </p:nvSpPr>
        <p:spPr bwMode="auto">
          <a:xfrm>
            <a:off x="395536" y="2969371"/>
            <a:ext cx="6801241" cy="388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¿Cuál es el efecto en el tiempo de finalización de </a:t>
            </a:r>
            <a:r>
              <a:rPr lang="es-MX" sz="2200" i="1" dirty="0" smtClean="0"/>
              <a:t>j</a:t>
            </a:r>
            <a:r>
              <a:rPr lang="es-MX" sz="2200" dirty="0" smtClean="0"/>
              <a:t>?</a:t>
            </a:r>
            <a:endParaRPr lang="es-MX" sz="2200" i="1" dirty="0" smtClean="0"/>
          </a:p>
        </p:txBody>
      </p:sp>
      <p:sp>
        <p:nvSpPr>
          <p:cNvPr id="27" name="26 Rectángulo"/>
          <p:cNvSpPr/>
          <p:nvPr/>
        </p:nvSpPr>
        <p:spPr>
          <a:xfrm>
            <a:off x="413448" y="3314602"/>
            <a:ext cx="7776865" cy="430887"/>
          </a:xfrm>
          <a:prstGeom prst="rect">
            <a:avLst/>
          </a:prstGeom>
        </p:spPr>
        <p:txBody>
          <a:bodyPr wrap="square">
            <a:spAutoFit/>
          </a:bodyPr>
          <a:lstStyle/>
          <a:p>
            <a:r>
              <a:rPr lang="es-MX" sz="2200" dirty="0" smtClean="0">
                <a:solidFill>
                  <a:srgbClr val="FF0000"/>
                </a:solidFill>
              </a:rPr>
              <a:t>Disminuye </a:t>
            </a:r>
            <a:r>
              <a:rPr lang="es-MX" sz="2200" i="1" dirty="0" smtClean="0">
                <a:solidFill>
                  <a:srgbClr val="FF0000"/>
                </a:solidFill>
              </a:rPr>
              <a:t>l</a:t>
            </a:r>
            <a:r>
              <a:rPr lang="es-MX" i="1" dirty="0" smtClean="0">
                <a:solidFill>
                  <a:srgbClr val="FF0000"/>
                </a:solidFill>
              </a:rPr>
              <a:t>i</a:t>
            </a:r>
            <a:r>
              <a:rPr lang="es-MX" sz="2200" dirty="0" smtClean="0"/>
              <a:t>, es decir, el </a:t>
            </a:r>
            <a:r>
              <a:rPr lang="es-MX" sz="2200" u="sng" dirty="0" smtClean="0"/>
              <a:t>beneficio</a:t>
            </a:r>
            <a:r>
              <a:rPr lang="es-MX" sz="2200" dirty="0" smtClean="0"/>
              <a:t> del intercambio es </a:t>
            </a:r>
            <a:r>
              <a:rPr lang="es-MX" sz="2200" i="1" dirty="0" err="1" smtClean="0"/>
              <a:t>w</a:t>
            </a:r>
            <a:r>
              <a:rPr lang="es-MX" i="1" dirty="0" err="1" smtClean="0"/>
              <a:t>j</a:t>
            </a:r>
            <a:r>
              <a:rPr lang="es-MX" sz="2200" i="1" dirty="0" smtClean="0"/>
              <a:t>*l</a:t>
            </a:r>
            <a:r>
              <a:rPr lang="es-MX" i="1" dirty="0" smtClean="0"/>
              <a:t>i</a:t>
            </a:r>
            <a:endParaRPr lang="es-CO" sz="2200" i="1" dirty="0"/>
          </a:p>
        </p:txBody>
      </p:sp>
      <mc:AlternateContent xmlns:mc="http://schemas.openxmlformats.org/markup-compatibility/2006" xmlns:a14="http://schemas.microsoft.com/office/drawing/2010/main">
        <mc:Choice Requires="a14">
          <p:sp>
            <p:nvSpPr>
              <p:cNvPr id="28" name="Rectangle 9"/>
              <p:cNvSpPr>
                <a:spLocks noChangeArrowheads="1"/>
              </p:cNvSpPr>
              <p:nvPr/>
            </p:nvSpPr>
            <p:spPr bwMode="auto">
              <a:xfrm>
                <a:off x="395536" y="3947865"/>
                <a:ext cx="8568952" cy="77727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algn="just"/>
                <a:r>
                  <a:rPr lang="es-MX" sz="2200" dirty="0" smtClean="0"/>
                  <a:t>Sin embargo nosotros sabemos de </a:t>
                </a:r>
                <a:r>
                  <a:rPr lang="es-MX" sz="2200" i="1" dirty="0" smtClean="0"/>
                  <a:t>t</a:t>
                </a:r>
                <a:r>
                  <a:rPr lang="es-MX" sz="2200" dirty="0" smtClean="0"/>
                  <a:t> que: </a:t>
                </a:r>
                <a14:m>
                  <m:oMath xmlns:m="http://schemas.openxmlformats.org/officeDocument/2006/math">
                    <m:f>
                      <m:fPr>
                        <m:ctrlPr>
                          <a:rPr lang="es-MX" sz="2200" i="1" smtClean="0">
                            <a:latin typeface="Cambria Math"/>
                          </a:rPr>
                        </m:ctrlPr>
                      </m:fPr>
                      <m:num>
                        <m:sSub>
                          <m:sSubPr>
                            <m:ctrlPr>
                              <a:rPr lang="es-MX" sz="2200" i="1" smtClean="0">
                                <a:latin typeface="Cambria Math"/>
                              </a:rPr>
                            </m:ctrlPr>
                          </m:sSubPr>
                          <m:e>
                            <m:r>
                              <a:rPr lang="es-MX" sz="2200" b="0" i="1" smtClean="0">
                                <a:latin typeface="Cambria Math"/>
                              </a:rPr>
                              <m:t>𝑤</m:t>
                            </m:r>
                          </m:e>
                          <m:sub>
                            <m:r>
                              <a:rPr lang="es-MX" sz="2200" b="0" i="1" smtClean="0">
                                <a:latin typeface="Cambria Math"/>
                              </a:rPr>
                              <m:t>𝑖</m:t>
                            </m:r>
                          </m:sub>
                        </m:sSub>
                      </m:num>
                      <m:den>
                        <m:sSub>
                          <m:sSubPr>
                            <m:ctrlPr>
                              <a:rPr lang="es-MX" sz="2200" i="1" smtClean="0">
                                <a:latin typeface="Cambria Math"/>
                              </a:rPr>
                            </m:ctrlPr>
                          </m:sSubPr>
                          <m:e>
                            <m:r>
                              <a:rPr lang="es-MX" sz="2200" b="0" i="1" smtClean="0">
                                <a:latin typeface="Cambria Math"/>
                              </a:rPr>
                              <m:t>𝑙</m:t>
                            </m:r>
                          </m:e>
                          <m:sub>
                            <m:r>
                              <a:rPr lang="es-MX" sz="2200" b="0" i="1" smtClean="0">
                                <a:latin typeface="Cambria Math"/>
                              </a:rPr>
                              <m:t>𝑖</m:t>
                            </m:r>
                          </m:sub>
                        </m:sSub>
                      </m:den>
                    </m:f>
                    <m:r>
                      <a:rPr lang="es-MX" sz="2200" b="0" i="1" smtClean="0">
                        <a:latin typeface="Cambria Math"/>
                      </a:rPr>
                      <m:t>&gt;</m:t>
                    </m:r>
                    <m:f>
                      <m:fPr>
                        <m:ctrlPr>
                          <a:rPr lang="es-MX" sz="2200" i="1">
                            <a:latin typeface="Cambria Math"/>
                          </a:rPr>
                        </m:ctrlPr>
                      </m:fPr>
                      <m:num>
                        <m:sSub>
                          <m:sSubPr>
                            <m:ctrlPr>
                              <a:rPr lang="es-MX" sz="2200" i="1">
                                <a:latin typeface="Cambria Math"/>
                              </a:rPr>
                            </m:ctrlPr>
                          </m:sSubPr>
                          <m:e>
                            <m:r>
                              <a:rPr lang="es-MX" sz="2200" i="1">
                                <a:latin typeface="Cambria Math"/>
                              </a:rPr>
                              <m:t>𝑤</m:t>
                            </m:r>
                          </m:e>
                          <m:sub>
                            <m:r>
                              <a:rPr lang="es-MX" sz="2200" b="0" i="1" smtClean="0">
                                <a:latin typeface="Cambria Math"/>
                              </a:rPr>
                              <m:t>𝑗</m:t>
                            </m:r>
                          </m:sub>
                        </m:sSub>
                      </m:num>
                      <m:den>
                        <m:sSub>
                          <m:sSubPr>
                            <m:ctrlPr>
                              <a:rPr lang="es-MX" sz="2200" i="1">
                                <a:latin typeface="Cambria Math"/>
                              </a:rPr>
                            </m:ctrlPr>
                          </m:sSubPr>
                          <m:e>
                            <m:r>
                              <a:rPr lang="es-MX" sz="2200" i="1">
                                <a:latin typeface="Cambria Math"/>
                              </a:rPr>
                              <m:t>𝑙</m:t>
                            </m:r>
                          </m:e>
                          <m:sub>
                            <m:r>
                              <a:rPr lang="es-MX" sz="2200" b="0" i="1" smtClean="0">
                                <a:latin typeface="Cambria Math"/>
                              </a:rPr>
                              <m:t>𝑗</m:t>
                            </m:r>
                          </m:sub>
                        </m:sSub>
                      </m:den>
                    </m:f>
                    <m:r>
                      <a:rPr lang="es-MX" sz="2200" i="1" smtClean="0">
                        <a:latin typeface="Cambria Math"/>
                        <a:ea typeface="Cambria Math"/>
                      </a:rPr>
                      <m:t>→</m:t>
                    </m:r>
                    <m:sSub>
                      <m:sSubPr>
                        <m:ctrlPr>
                          <a:rPr lang="es-MX" sz="2200" i="1" smtClean="0">
                            <a:latin typeface="Cambria Math"/>
                            <a:ea typeface="Cambria Math"/>
                          </a:rPr>
                        </m:ctrlPr>
                      </m:sSubPr>
                      <m:e>
                        <m:r>
                          <a:rPr lang="es-MX" sz="2200" b="0" i="1" smtClean="0">
                            <a:latin typeface="Cambria Math"/>
                            <a:ea typeface="Cambria Math"/>
                          </a:rPr>
                          <m:t>𝑤</m:t>
                        </m:r>
                      </m:e>
                      <m:sub>
                        <m:r>
                          <a:rPr lang="es-MX" sz="2200" b="0" i="1" smtClean="0">
                            <a:latin typeface="Cambria Math"/>
                            <a:ea typeface="Cambria Math"/>
                          </a:rPr>
                          <m:t>𝑖</m:t>
                        </m:r>
                      </m:sub>
                    </m:sSub>
                    <m:r>
                      <a:rPr lang="es-MX" sz="2200" b="0" i="1" smtClean="0">
                        <a:latin typeface="Cambria Math"/>
                        <a:ea typeface="Cambria Math"/>
                      </a:rPr>
                      <m:t>∗</m:t>
                    </m:r>
                    <m:sSub>
                      <m:sSubPr>
                        <m:ctrlPr>
                          <a:rPr lang="es-MX" sz="2200" i="1" smtClean="0">
                            <a:latin typeface="Cambria Math"/>
                            <a:ea typeface="Cambria Math"/>
                          </a:rPr>
                        </m:ctrlPr>
                      </m:sSubPr>
                      <m:e>
                        <m:r>
                          <a:rPr lang="es-MX" sz="2200" b="0" i="1" smtClean="0">
                            <a:latin typeface="Cambria Math"/>
                            <a:ea typeface="Cambria Math"/>
                          </a:rPr>
                          <m:t>𝑙</m:t>
                        </m:r>
                      </m:e>
                      <m:sub>
                        <m:r>
                          <a:rPr lang="es-MX" sz="2200" b="0" i="1" smtClean="0">
                            <a:latin typeface="Cambria Math"/>
                            <a:ea typeface="Cambria Math"/>
                          </a:rPr>
                          <m:t>𝑗</m:t>
                        </m:r>
                      </m:sub>
                    </m:sSub>
                    <m:r>
                      <a:rPr lang="es-MX" sz="2200" b="0" i="1" smtClean="0">
                        <a:latin typeface="Cambria Math"/>
                        <a:ea typeface="Cambria Math"/>
                      </a:rPr>
                      <m:t>&gt;</m:t>
                    </m:r>
                    <m:sSub>
                      <m:sSubPr>
                        <m:ctrlPr>
                          <a:rPr lang="es-MX" sz="2200" i="1">
                            <a:latin typeface="Cambria Math"/>
                            <a:ea typeface="Cambria Math"/>
                          </a:rPr>
                        </m:ctrlPr>
                      </m:sSubPr>
                      <m:e>
                        <m:r>
                          <a:rPr lang="es-MX" sz="2200" i="1">
                            <a:latin typeface="Cambria Math"/>
                            <a:ea typeface="Cambria Math"/>
                          </a:rPr>
                          <m:t>𝑤</m:t>
                        </m:r>
                      </m:e>
                      <m:sub>
                        <m:r>
                          <a:rPr lang="es-MX" sz="2200" b="0" i="1" smtClean="0">
                            <a:latin typeface="Cambria Math"/>
                            <a:ea typeface="Cambria Math"/>
                          </a:rPr>
                          <m:t>𝑗</m:t>
                        </m:r>
                      </m:sub>
                    </m:sSub>
                    <m:r>
                      <a:rPr lang="es-MX" sz="2200" i="1">
                        <a:latin typeface="Cambria Math"/>
                        <a:ea typeface="Cambria Math"/>
                      </a:rPr>
                      <m:t>∗</m:t>
                    </m:r>
                    <m:sSub>
                      <m:sSubPr>
                        <m:ctrlPr>
                          <a:rPr lang="es-MX" sz="2200" i="1">
                            <a:latin typeface="Cambria Math"/>
                            <a:ea typeface="Cambria Math"/>
                          </a:rPr>
                        </m:ctrlPr>
                      </m:sSubPr>
                      <m:e>
                        <m:r>
                          <a:rPr lang="es-MX" sz="2200" i="1">
                            <a:latin typeface="Cambria Math"/>
                            <a:ea typeface="Cambria Math"/>
                          </a:rPr>
                          <m:t>𝑙</m:t>
                        </m:r>
                      </m:e>
                      <m:sub>
                        <m:r>
                          <a:rPr lang="es-MX" sz="2200" b="0" i="1" smtClean="0">
                            <a:latin typeface="Cambria Math"/>
                            <a:ea typeface="Cambria Math"/>
                          </a:rPr>
                          <m:t>𝑖</m:t>
                        </m:r>
                      </m:sub>
                    </m:sSub>
                  </m:oMath>
                </a14:m>
                <a:endParaRPr lang="es-MX" sz="2200" i="1" dirty="0" smtClean="0"/>
              </a:p>
            </p:txBody>
          </p:sp>
        </mc:Choice>
        <mc:Fallback xmlns="">
          <p:sp>
            <p:nvSpPr>
              <p:cNvPr id="28" name="Rectangle 9"/>
              <p:cNvSpPr>
                <a:spLocks noRot="1" noChangeAspect="1" noMove="1" noResize="1" noEditPoints="1" noAdjustHandles="1" noChangeArrowheads="1" noChangeShapeType="1" noTextEdit="1"/>
              </p:cNvSpPr>
              <p:nvPr/>
            </p:nvSpPr>
            <p:spPr bwMode="auto">
              <a:xfrm>
                <a:off x="395536" y="3947865"/>
                <a:ext cx="8568952" cy="777279"/>
              </a:xfrm>
              <a:prstGeom prst="rect">
                <a:avLst/>
              </a:prstGeom>
              <a:blipFill rotWithShape="1">
                <a:blip r:embed="rId2"/>
                <a:stretch>
                  <a:fillRect l="-92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noFill/>
                  </a:rPr>
                  <a:t> </a:t>
                </a:r>
              </a:p>
            </p:txBody>
          </p:sp>
        </mc:Fallback>
      </mc:AlternateContent>
      <p:sp>
        <p:nvSpPr>
          <p:cNvPr id="29" name="Rectangle 9"/>
          <p:cNvSpPr>
            <a:spLocks noChangeArrowheads="1"/>
          </p:cNvSpPr>
          <p:nvPr/>
        </p:nvSpPr>
        <p:spPr bwMode="auto">
          <a:xfrm>
            <a:off x="395536" y="4725144"/>
            <a:ext cx="8353177" cy="388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Es decir, </a:t>
            </a:r>
            <a:r>
              <a:rPr lang="es-MX" sz="2200" u="sng" dirty="0" smtClean="0"/>
              <a:t>costo</a:t>
            </a:r>
            <a:r>
              <a:rPr lang="es-MX" sz="2200" dirty="0" smtClean="0"/>
              <a:t> &gt; </a:t>
            </a:r>
            <a:r>
              <a:rPr lang="es-MX" sz="2200" u="sng" dirty="0" smtClean="0"/>
              <a:t>beneficio</a:t>
            </a:r>
            <a:r>
              <a:rPr lang="es-MX" sz="2200" dirty="0" smtClean="0"/>
              <a:t>, por tanto t’ no puede ser óptimo </a:t>
            </a:r>
            <a:endParaRPr lang="es-MX" sz="2200" i="1" dirty="0" smtClean="0"/>
          </a:p>
        </p:txBody>
      </p:sp>
    </p:spTree>
    <p:extLst>
      <p:ext uri="{BB962C8B-B14F-4D97-AF65-F5344CB8AC3E}">
        <p14:creationId xmlns:p14="http://schemas.microsoft.com/office/powerpoint/2010/main" val="111366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P spid="20" grpId="0"/>
      <p:bldP spid="26" grpId="0"/>
      <p:bldP spid="27" grpId="0"/>
      <p:bldP spid="28"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Problema de selección de actividades</a:t>
            </a:r>
            <a:endParaRPr lang="es-ES" sz="3600" dirty="0"/>
          </a:p>
        </p:txBody>
      </p:sp>
      <p:sp>
        <p:nvSpPr>
          <p:cNvPr id="6" name="Rectangle 9"/>
          <p:cNvSpPr>
            <a:spLocks noChangeArrowheads="1"/>
          </p:cNvSpPr>
          <p:nvPr/>
        </p:nvSpPr>
        <p:spPr bwMode="auto">
          <a:xfrm>
            <a:off x="395289" y="1052736"/>
            <a:ext cx="8353424" cy="3456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b="1" dirty="0" smtClean="0"/>
              <a:t>Entrada:</a:t>
            </a:r>
            <a:r>
              <a:rPr lang="es-MX" sz="2200" dirty="0" smtClean="0"/>
              <a:t> Un conjunto </a:t>
            </a:r>
            <a:r>
              <a:rPr lang="es-MX" sz="2200" i="1" dirty="0" smtClean="0"/>
              <a:t>A = </a:t>
            </a:r>
            <a:r>
              <a:rPr lang="es-MX" sz="2200" dirty="0" smtClean="0"/>
              <a:t>{</a:t>
            </a:r>
            <a:r>
              <a:rPr lang="es-MX" sz="2200" i="1" dirty="0" smtClean="0"/>
              <a:t>a</a:t>
            </a:r>
            <a:r>
              <a:rPr lang="es-MX" i="1" dirty="0" smtClean="0"/>
              <a:t>1</a:t>
            </a:r>
            <a:r>
              <a:rPr lang="es-MX" sz="2200" dirty="0" smtClean="0"/>
              <a:t>, </a:t>
            </a:r>
            <a:r>
              <a:rPr lang="es-MX" sz="2200" i="1" dirty="0" smtClean="0"/>
              <a:t>a</a:t>
            </a:r>
            <a:r>
              <a:rPr lang="es-MX" i="1" dirty="0" smtClean="0"/>
              <a:t>2</a:t>
            </a:r>
            <a:r>
              <a:rPr lang="es-MX" sz="2200" dirty="0" smtClean="0"/>
              <a:t>, …, </a:t>
            </a:r>
            <a:r>
              <a:rPr lang="es-MX" sz="2200" i="1" dirty="0" err="1" smtClean="0"/>
              <a:t>a</a:t>
            </a:r>
            <a:r>
              <a:rPr lang="es-MX" i="1" dirty="0" err="1" smtClean="0"/>
              <a:t>n</a:t>
            </a:r>
            <a:r>
              <a:rPr lang="es-MX" sz="2200" dirty="0" smtClean="0"/>
              <a:t>} de actividades que necesitan de un recurso para ser llevadas a cabo, el cual solo puede atender una actividad al tiempo. Cada actividad </a:t>
            </a:r>
            <a:r>
              <a:rPr lang="es-MX" sz="2200" i="1" dirty="0" err="1" smtClean="0"/>
              <a:t>a</a:t>
            </a:r>
            <a:r>
              <a:rPr lang="es-MX" i="1" dirty="0" err="1" smtClean="0"/>
              <a:t>i</a:t>
            </a:r>
            <a:r>
              <a:rPr lang="es-MX" sz="2200" dirty="0" smtClean="0"/>
              <a:t> tiene un tiempo de inicio </a:t>
            </a:r>
            <a:r>
              <a:rPr lang="es-MX" sz="2200" i="1" dirty="0" smtClean="0"/>
              <a:t>s</a:t>
            </a:r>
            <a:r>
              <a:rPr lang="es-MX" i="1" dirty="0" smtClean="0"/>
              <a:t>i</a:t>
            </a:r>
            <a:r>
              <a:rPr lang="es-MX" sz="2200" dirty="0" smtClean="0"/>
              <a:t> y uno de finalización </a:t>
            </a:r>
            <a:r>
              <a:rPr lang="es-MX" sz="2200" i="1" dirty="0" smtClean="0"/>
              <a:t>f</a:t>
            </a:r>
            <a:r>
              <a:rPr lang="es-MX" i="1" dirty="0" smtClean="0"/>
              <a:t>i</a:t>
            </a:r>
            <a:r>
              <a:rPr lang="es-MX" sz="2200" dirty="0" smtClean="0"/>
              <a:t> donde 0 ≤ </a:t>
            </a:r>
            <a:r>
              <a:rPr lang="es-MX" sz="2200" i="1" dirty="0" smtClean="0"/>
              <a:t>s</a:t>
            </a:r>
            <a:r>
              <a:rPr lang="es-MX" i="1" dirty="0" smtClean="0"/>
              <a:t>i</a:t>
            </a:r>
            <a:r>
              <a:rPr lang="es-MX" sz="2200" dirty="0" smtClean="0"/>
              <a:t> &lt; </a:t>
            </a:r>
            <a:r>
              <a:rPr lang="es-MX" sz="2200" i="1" dirty="0" smtClean="0"/>
              <a:t>f</a:t>
            </a:r>
            <a:r>
              <a:rPr lang="es-MX" sz="2000" i="1" dirty="0" smtClean="0"/>
              <a:t>i</a:t>
            </a:r>
            <a:r>
              <a:rPr lang="es-MX" sz="2200" dirty="0" smtClean="0"/>
              <a:t> &lt; ∞ </a:t>
            </a:r>
          </a:p>
          <a:p>
            <a:pPr algn="just"/>
            <a:endParaRPr lang="es-MX" sz="2200" dirty="0"/>
          </a:p>
          <a:p>
            <a:pPr algn="just"/>
            <a:r>
              <a:rPr lang="es-MX" sz="2200" b="1" dirty="0" smtClean="0"/>
              <a:t>Salida:</a:t>
            </a:r>
            <a:r>
              <a:rPr lang="es-MX" sz="2200" dirty="0" smtClean="0"/>
              <a:t> Un subconjunto </a:t>
            </a:r>
            <a:r>
              <a:rPr lang="es-MX" sz="2200" i="1" dirty="0" smtClean="0"/>
              <a:t>B </a:t>
            </a:r>
            <a:r>
              <a:rPr lang="es-MX" sz="2200" dirty="0" smtClean="0"/>
              <a:t>de actividades mutuamente compatibles que maximiza la cantidad de actividades llevadas a cabo. Las actividades </a:t>
            </a:r>
            <a:r>
              <a:rPr lang="es-MX" sz="2200" i="1" dirty="0" err="1" smtClean="0"/>
              <a:t>a</a:t>
            </a:r>
            <a:r>
              <a:rPr lang="es-MX" i="1" dirty="0" err="1" smtClean="0"/>
              <a:t>i</a:t>
            </a:r>
            <a:r>
              <a:rPr lang="es-MX" sz="2200" dirty="0" smtClean="0"/>
              <a:t> y </a:t>
            </a:r>
            <a:r>
              <a:rPr lang="es-MX" sz="2200" i="1" dirty="0" smtClean="0"/>
              <a:t>a</a:t>
            </a:r>
            <a:r>
              <a:rPr lang="es-MX" i="1" dirty="0" smtClean="0"/>
              <a:t>j</a:t>
            </a:r>
            <a:r>
              <a:rPr lang="es-MX" sz="2200" dirty="0" smtClean="0"/>
              <a:t> son compatibles si </a:t>
            </a:r>
            <a:r>
              <a:rPr lang="es-MX" sz="2200" i="1" dirty="0" err="1" smtClean="0"/>
              <a:t>s</a:t>
            </a:r>
            <a:r>
              <a:rPr lang="es-MX" i="1" dirty="0" err="1" smtClean="0"/>
              <a:t>i</a:t>
            </a:r>
            <a:r>
              <a:rPr lang="es-MX" sz="2200" dirty="0" smtClean="0"/>
              <a:t> ≥ </a:t>
            </a:r>
            <a:r>
              <a:rPr lang="es-MX" sz="2200" i="1" dirty="0" err="1" smtClean="0"/>
              <a:t>f</a:t>
            </a:r>
            <a:r>
              <a:rPr lang="es-MX" i="1" dirty="0" err="1" smtClean="0"/>
              <a:t>j</a:t>
            </a:r>
            <a:r>
              <a:rPr lang="es-MX" sz="2200" dirty="0" smtClean="0"/>
              <a:t> </a:t>
            </a:r>
            <a:r>
              <a:rPr lang="es-MX" sz="2200" dirty="0" err="1" smtClean="0"/>
              <a:t>ó</a:t>
            </a:r>
            <a:r>
              <a:rPr lang="es-MX" sz="2200" dirty="0" smtClean="0"/>
              <a:t> </a:t>
            </a:r>
            <a:r>
              <a:rPr lang="es-MX" sz="2200" i="1" dirty="0" err="1" smtClean="0"/>
              <a:t>s</a:t>
            </a:r>
            <a:r>
              <a:rPr lang="es-MX" i="1" dirty="0" err="1" smtClean="0"/>
              <a:t>j</a:t>
            </a:r>
            <a:r>
              <a:rPr lang="es-MX" sz="2200" dirty="0" smtClean="0"/>
              <a:t> </a:t>
            </a:r>
            <a:r>
              <a:rPr lang="es-MX" sz="2200" dirty="0"/>
              <a:t>≥ </a:t>
            </a:r>
            <a:r>
              <a:rPr lang="es-MX" sz="2200" i="1" dirty="0" smtClean="0"/>
              <a:t>f</a:t>
            </a:r>
            <a:r>
              <a:rPr lang="es-MX" i="1" dirty="0" smtClean="0"/>
              <a:t>i</a:t>
            </a:r>
          </a:p>
          <a:p>
            <a:pPr algn="just"/>
            <a:endParaRPr lang="es-MX" sz="2200" b="1" i="1" dirty="0"/>
          </a:p>
          <a:p>
            <a:pPr algn="just"/>
            <a:r>
              <a:rPr lang="es-MX" sz="2200" b="1" dirty="0" smtClean="0"/>
              <a:t>Ejemplo:</a:t>
            </a:r>
            <a:r>
              <a:rPr lang="es-MX" sz="2200" dirty="0" smtClean="0"/>
              <a:t> </a:t>
            </a:r>
            <a:endParaRPr lang="es-MX" sz="2200" b="1" dirty="0"/>
          </a:p>
        </p:txBody>
      </p:sp>
      <p:graphicFrame>
        <p:nvGraphicFramePr>
          <p:cNvPr id="2" name="1 Tabla"/>
          <p:cNvGraphicFramePr>
            <a:graphicFrameLocks noGrp="1"/>
          </p:cNvGraphicFramePr>
          <p:nvPr>
            <p:extLst>
              <p:ext uri="{D42A27DB-BD31-4B8C-83A1-F6EECF244321}">
                <p14:modId xmlns:p14="http://schemas.microsoft.com/office/powerpoint/2010/main" val="2980771889"/>
              </p:ext>
            </p:extLst>
          </p:nvPr>
        </p:nvGraphicFramePr>
        <p:xfrm>
          <a:off x="1932387" y="4149080"/>
          <a:ext cx="6095997" cy="128016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a</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b</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c</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d</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e</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f</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g</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h</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MX" sz="2200" b="0" i="1" dirty="0" smtClean="0">
                          <a:solidFill>
                            <a:schemeClr val="tx1"/>
                          </a:solidFill>
                          <a:latin typeface="Arial" panose="020B0604020202020204" pitchFamily="34" charset="0"/>
                          <a:cs typeface="Arial" panose="020B0604020202020204" pitchFamily="34" charset="0"/>
                        </a:rPr>
                        <a:t>s</a:t>
                      </a:r>
                      <a:endParaRPr lang="es-CO" sz="2200" b="0" i="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1</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0</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5</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3</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6</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8</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8</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12</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s-MX" sz="2200" b="0" i="1" dirty="0" smtClean="0">
                          <a:solidFill>
                            <a:schemeClr val="tx1"/>
                          </a:solidFill>
                          <a:latin typeface="Arial" panose="020B0604020202020204" pitchFamily="34" charset="0"/>
                          <a:cs typeface="Arial" panose="020B0604020202020204" pitchFamily="34" charset="0"/>
                        </a:rPr>
                        <a:t>f</a:t>
                      </a:r>
                      <a:endParaRPr lang="es-CO" sz="2200" b="0" i="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4</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6</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7</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9</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10</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11</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12</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sz="2200" b="0" dirty="0" smtClean="0">
                          <a:solidFill>
                            <a:schemeClr val="tx1"/>
                          </a:solidFill>
                          <a:latin typeface="Arial" panose="020B0604020202020204" pitchFamily="34" charset="0"/>
                          <a:cs typeface="Arial" panose="020B0604020202020204" pitchFamily="34" charset="0"/>
                        </a:rPr>
                        <a:t>16</a:t>
                      </a:r>
                      <a:endParaRPr lang="es-CO" sz="22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2 CuadroTexto"/>
          <p:cNvSpPr txBox="1"/>
          <p:nvPr/>
        </p:nvSpPr>
        <p:spPr>
          <a:xfrm>
            <a:off x="395289" y="5734417"/>
            <a:ext cx="6192935" cy="430887"/>
          </a:xfrm>
          <a:prstGeom prst="rect">
            <a:avLst/>
          </a:prstGeom>
          <a:noFill/>
        </p:spPr>
        <p:txBody>
          <a:bodyPr wrap="square" rtlCol="0">
            <a:spAutoFit/>
          </a:bodyPr>
          <a:lstStyle/>
          <a:p>
            <a:r>
              <a:rPr lang="es-MX" sz="2200" dirty="0" smtClean="0"/>
              <a:t>¿Cuál o cuáles son los máximos subconjuntos?</a:t>
            </a:r>
            <a:endParaRPr lang="es-CO" sz="2200" dirty="0"/>
          </a:p>
        </p:txBody>
      </p:sp>
      <p:sp>
        <p:nvSpPr>
          <p:cNvPr id="7" name="6 CuadroTexto"/>
          <p:cNvSpPr txBox="1"/>
          <p:nvPr/>
        </p:nvSpPr>
        <p:spPr>
          <a:xfrm>
            <a:off x="6615520" y="5721930"/>
            <a:ext cx="1368648" cy="430887"/>
          </a:xfrm>
          <a:prstGeom prst="rect">
            <a:avLst/>
          </a:prstGeom>
          <a:noFill/>
        </p:spPr>
        <p:txBody>
          <a:bodyPr wrap="square" rtlCol="0">
            <a:spAutoFit/>
          </a:bodyPr>
          <a:lstStyle/>
          <a:p>
            <a:r>
              <a:rPr lang="es-MX" sz="2200" dirty="0" smtClean="0"/>
              <a:t>{a, c, f, h}</a:t>
            </a:r>
            <a:endParaRPr lang="es-CO" sz="2200" dirty="0"/>
          </a:p>
        </p:txBody>
      </p:sp>
    </p:spTree>
    <p:extLst>
      <p:ext uri="{BB962C8B-B14F-4D97-AF65-F5344CB8AC3E}">
        <p14:creationId xmlns:p14="http://schemas.microsoft.com/office/powerpoint/2010/main" val="330354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theme/theme1.xml><?xml version="1.0" encoding="utf-8"?>
<a:theme xmlns:a="http://schemas.openxmlformats.org/drawingml/2006/main" name="Tema de Office">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54952</TotalTime>
  <Words>1740</Words>
  <Application>Microsoft Office PowerPoint</Application>
  <PresentationFormat>Presentación en pantalla (4:3)</PresentationFormat>
  <Paragraphs>213</Paragraphs>
  <Slides>17</Slides>
  <Notes>1</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Tema de Office</vt:lpstr>
      <vt:lpstr>Análisis y diseño de algoritmos – Clase 13</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Universidad Nacional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Julian Moreno</dc:creator>
  <cp:lastModifiedBy>jmoreno</cp:lastModifiedBy>
  <cp:revision>1174</cp:revision>
  <dcterms:created xsi:type="dcterms:W3CDTF">2005-07-02T15:39:33Z</dcterms:created>
  <dcterms:modified xsi:type="dcterms:W3CDTF">2014-04-25T12:19:12Z</dcterms:modified>
</cp:coreProperties>
</file>