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24"/>
  </p:notesMasterIdLst>
  <p:handoutMasterIdLst>
    <p:handoutMasterId r:id="rId25"/>
  </p:handoutMasterIdLst>
  <p:sldIdLst>
    <p:sldId id="353" r:id="rId2"/>
    <p:sldId id="463" r:id="rId3"/>
    <p:sldId id="465" r:id="rId4"/>
    <p:sldId id="467" r:id="rId5"/>
    <p:sldId id="468" r:id="rId6"/>
    <p:sldId id="469"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2" r:id="rId20"/>
    <p:sldId id="483" r:id="rId21"/>
    <p:sldId id="484" r:id="rId22"/>
    <p:sldId id="386" r:id="rId23"/>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43"/>
    <a:srgbClr val="7C9DDE"/>
    <a:srgbClr val="3366CC"/>
    <a:srgbClr val="003399"/>
    <a:srgbClr val="669900"/>
    <a:srgbClr val="FF3300"/>
    <a:srgbClr val="0033CC"/>
    <a:srgbClr val="006600"/>
    <a:srgbClr val="0033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6" autoAdjust="0"/>
    <p:restoredTop sz="97691" autoAdjust="0"/>
  </p:normalViewPr>
  <p:slideViewPr>
    <p:cSldViewPr>
      <p:cViewPr>
        <p:scale>
          <a:sx n="70" d="100"/>
          <a:sy n="70" d="100"/>
        </p:scale>
        <p:origin x="-67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DE875531-5D49-44E8-8874-8166AE1702AB}" type="slidenum">
              <a:rPr lang="es-ES"/>
              <a:pPr>
                <a:defRPr/>
              </a:pPr>
              <a:t>‹Nº›</a:t>
            </a:fld>
            <a:endParaRPr lang="es-ES"/>
          </a:p>
        </p:txBody>
      </p:sp>
    </p:spTree>
    <p:extLst>
      <p:ext uri="{BB962C8B-B14F-4D97-AF65-F5344CB8AC3E}">
        <p14:creationId xmlns:p14="http://schemas.microsoft.com/office/powerpoint/2010/main" val="3493168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2560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CFD9141-B8DF-4D85-B36E-B4713498C58E}" type="slidenum">
              <a:rPr lang="es-ES_tradnl"/>
              <a:pPr>
                <a:defRPr/>
              </a:pPr>
              <a:t>‹Nº›</a:t>
            </a:fld>
            <a:endParaRPr lang="es-ES_tradnl"/>
          </a:p>
        </p:txBody>
      </p:sp>
    </p:spTree>
    <p:extLst>
      <p:ext uri="{BB962C8B-B14F-4D97-AF65-F5344CB8AC3E}">
        <p14:creationId xmlns:p14="http://schemas.microsoft.com/office/powerpoint/2010/main" val="3194619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089F47D7-ED18-43F2-84AC-CAED97AC3664}" type="slidenum">
              <a:rPr lang="es-ES" sz="1300"/>
              <a:pPr algn="r" eaLnBrk="1" hangingPunct="1"/>
              <a:t>1</a:t>
            </a:fld>
            <a:endParaRPr lang="es-ES" sz="1300"/>
          </a:p>
        </p:txBody>
      </p:sp>
      <p:sp>
        <p:nvSpPr>
          <p:cNvPr id="26627" name="Rectangle 2"/>
          <p:cNvSpPr>
            <a:spLocks noGrp="1" noRot="1" noChangeAspect="1" noChangeArrowheads="1" noTextEdit="1"/>
          </p:cNvSpPr>
          <p:nvPr>
            <p:ph type="sldImg"/>
          </p:nvPr>
        </p:nvSpPr>
        <p:spPr>
          <a:xfrm>
            <a:off x="992188" y="768350"/>
            <a:ext cx="5116512" cy="3836988"/>
          </a:xfrm>
          <a:ln/>
        </p:spPr>
      </p:sp>
      <p:sp>
        <p:nvSpPr>
          <p:cNvPr id="2662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46DCFCCF-B39C-4FDC-8FA3-A1E21B7C0DCF}" type="datetime1">
              <a:rPr lang="es-ES"/>
              <a:pPr>
                <a:defRPr/>
              </a:pPr>
              <a:t>30/04/2014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CA13D68-1F99-4A06-817A-FC02A7157267}" type="slidenum">
              <a:rPr lang="es-ES"/>
              <a:pPr>
                <a:defRPr/>
              </a:pPr>
              <a:t>‹Nº›</a:t>
            </a:fld>
            <a:endParaRPr lang="es-ES"/>
          </a:p>
        </p:txBody>
      </p:sp>
    </p:spTree>
    <p:extLst>
      <p:ext uri="{BB962C8B-B14F-4D97-AF65-F5344CB8AC3E}">
        <p14:creationId xmlns:p14="http://schemas.microsoft.com/office/powerpoint/2010/main" val="323804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65C0D90F-047A-44BA-A2CE-87D6E7BFA1C6}" type="datetime1">
              <a:rPr lang="es-ES"/>
              <a:pPr>
                <a:defRPr/>
              </a:pPr>
              <a:t>30/04/2014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30BF9D-A7DD-4FB0-9F2E-CCD7333193A2}" type="slidenum">
              <a:rPr lang="es-ES"/>
              <a:pPr>
                <a:defRPr/>
              </a:pPr>
              <a:t>‹Nº›</a:t>
            </a:fld>
            <a:endParaRPr lang="es-ES"/>
          </a:p>
        </p:txBody>
      </p:sp>
    </p:spTree>
    <p:extLst>
      <p:ext uri="{BB962C8B-B14F-4D97-AF65-F5344CB8AC3E}">
        <p14:creationId xmlns:p14="http://schemas.microsoft.com/office/powerpoint/2010/main" val="214246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7EBACA96-5F9B-4D18-8E13-DC1525E51683}" type="datetime1">
              <a:rPr lang="es-ES"/>
              <a:pPr>
                <a:defRPr/>
              </a:pPr>
              <a:t>30/04/2014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981100F-6B2E-480E-9BD0-B1BDBD34607F}" type="slidenum">
              <a:rPr lang="es-ES"/>
              <a:pPr>
                <a:defRPr/>
              </a:pPr>
              <a:t>‹Nº›</a:t>
            </a:fld>
            <a:endParaRPr lang="es-ES"/>
          </a:p>
        </p:txBody>
      </p:sp>
    </p:spTree>
    <p:extLst>
      <p:ext uri="{BB962C8B-B14F-4D97-AF65-F5344CB8AC3E}">
        <p14:creationId xmlns:p14="http://schemas.microsoft.com/office/powerpoint/2010/main" val="379122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B6FB037-7A82-457F-9744-5FE4C09E9E2D}" type="datetime1">
              <a:rPr lang="es-ES"/>
              <a:pPr>
                <a:defRPr/>
              </a:pPr>
              <a:t>30/04/2014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1456C7-68CB-4771-B288-D31425D9240B}" type="slidenum">
              <a:rPr lang="es-ES"/>
              <a:pPr>
                <a:defRPr/>
              </a:pPr>
              <a:t>‹Nº›</a:t>
            </a:fld>
            <a:endParaRPr lang="es-ES"/>
          </a:p>
        </p:txBody>
      </p:sp>
    </p:spTree>
    <p:extLst>
      <p:ext uri="{BB962C8B-B14F-4D97-AF65-F5344CB8AC3E}">
        <p14:creationId xmlns:p14="http://schemas.microsoft.com/office/powerpoint/2010/main" val="169833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FA5D08A-CCF7-4E4F-BD55-12E23676E62C}" type="datetime1">
              <a:rPr lang="es-ES"/>
              <a:pPr>
                <a:defRPr/>
              </a:pPr>
              <a:t>30/04/2014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D549A2E-96E0-498F-ACCB-C93D4CD2D203}" type="slidenum">
              <a:rPr lang="es-ES"/>
              <a:pPr>
                <a:defRPr/>
              </a:pPr>
              <a:t>‹Nº›</a:t>
            </a:fld>
            <a:endParaRPr lang="es-ES"/>
          </a:p>
        </p:txBody>
      </p:sp>
    </p:spTree>
    <p:extLst>
      <p:ext uri="{BB962C8B-B14F-4D97-AF65-F5344CB8AC3E}">
        <p14:creationId xmlns:p14="http://schemas.microsoft.com/office/powerpoint/2010/main" val="388733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92C41C49-5607-4EEC-BD28-DD86855AA665}" type="datetime1">
              <a:rPr lang="es-ES"/>
              <a:pPr>
                <a:defRPr/>
              </a:pPr>
              <a:t>30/04/2014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8ABA314-B29F-40C7-BBE7-2EAE87498DCB}" type="slidenum">
              <a:rPr lang="es-ES"/>
              <a:pPr>
                <a:defRPr/>
              </a:pPr>
              <a:t>‹Nº›</a:t>
            </a:fld>
            <a:endParaRPr lang="es-ES"/>
          </a:p>
        </p:txBody>
      </p:sp>
    </p:spTree>
    <p:extLst>
      <p:ext uri="{BB962C8B-B14F-4D97-AF65-F5344CB8AC3E}">
        <p14:creationId xmlns:p14="http://schemas.microsoft.com/office/powerpoint/2010/main" val="24389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59D7FED9-CA48-4647-8716-ABA2CF6B902D}" type="datetime1">
              <a:rPr lang="es-ES"/>
              <a:pPr>
                <a:defRPr/>
              </a:pPr>
              <a:t>30/04/2014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3BF7B470-CE00-4899-9B15-2905BF4C2714}" type="slidenum">
              <a:rPr lang="es-ES"/>
              <a:pPr>
                <a:defRPr/>
              </a:pPr>
              <a:t>‹Nº›</a:t>
            </a:fld>
            <a:endParaRPr lang="es-ES"/>
          </a:p>
        </p:txBody>
      </p:sp>
    </p:spTree>
    <p:extLst>
      <p:ext uri="{BB962C8B-B14F-4D97-AF65-F5344CB8AC3E}">
        <p14:creationId xmlns:p14="http://schemas.microsoft.com/office/powerpoint/2010/main" val="42663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D655B900-94F0-4522-8114-6B68B8F30C34}" type="datetime1">
              <a:rPr lang="es-ES"/>
              <a:pPr>
                <a:defRPr/>
              </a:pPr>
              <a:t>30/04/2014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8EC6FE0E-343B-4829-8615-D27424E10A9F}" type="slidenum">
              <a:rPr lang="es-ES"/>
              <a:pPr>
                <a:defRPr/>
              </a:pPr>
              <a:t>‹Nº›</a:t>
            </a:fld>
            <a:endParaRPr lang="es-ES"/>
          </a:p>
        </p:txBody>
      </p:sp>
    </p:spTree>
    <p:extLst>
      <p:ext uri="{BB962C8B-B14F-4D97-AF65-F5344CB8AC3E}">
        <p14:creationId xmlns:p14="http://schemas.microsoft.com/office/powerpoint/2010/main" val="267103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D53977B-73B6-4F1B-9EA2-97EE1AD07BB5}" type="datetime1">
              <a:rPr lang="es-ES"/>
              <a:pPr>
                <a:defRPr/>
              </a:pPr>
              <a:t>30/04/2014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C3FC3F1-2F99-4CB2-A5BA-4631BCA85730}" type="slidenum">
              <a:rPr lang="es-ES"/>
              <a:pPr>
                <a:defRPr/>
              </a:pPr>
              <a:t>‹Nº›</a:t>
            </a:fld>
            <a:endParaRPr lang="es-ES"/>
          </a:p>
        </p:txBody>
      </p:sp>
    </p:spTree>
    <p:extLst>
      <p:ext uri="{BB962C8B-B14F-4D97-AF65-F5344CB8AC3E}">
        <p14:creationId xmlns:p14="http://schemas.microsoft.com/office/powerpoint/2010/main" val="165601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55F602C-4000-4154-A1F7-E299ADA2BACC}" type="datetime1">
              <a:rPr lang="es-ES"/>
              <a:pPr>
                <a:defRPr/>
              </a:pPr>
              <a:t>30/04/2014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1268B4F-3108-4988-800B-2CEDF82240A7}" type="slidenum">
              <a:rPr lang="es-ES"/>
              <a:pPr>
                <a:defRPr/>
              </a:pPr>
              <a:t>‹Nº›</a:t>
            </a:fld>
            <a:endParaRPr lang="es-ES"/>
          </a:p>
        </p:txBody>
      </p:sp>
    </p:spTree>
    <p:extLst>
      <p:ext uri="{BB962C8B-B14F-4D97-AF65-F5344CB8AC3E}">
        <p14:creationId xmlns:p14="http://schemas.microsoft.com/office/powerpoint/2010/main" val="283621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09B6DB2-21E6-4505-A10A-165AEA086165}" type="datetime1">
              <a:rPr lang="es-ES"/>
              <a:pPr>
                <a:defRPr/>
              </a:pPr>
              <a:t>30/04/2014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A9D75ED-917B-459B-8C58-D9D4D98EB323}" type="slidenum">
              <a:rPr lang="es-ES"/>
              <a:pPr>
                <a:defRPr/>
              </a:pPr>
              <a:t>‹Nº›</a:t>
            </a:fld>
            <a:endParaRPr lang="es-ES"/>
          </a:p>
        </p:txBody>
      </p:sp>
    </p:spTree>
    <p:extLst>
      <p:ext uri="{BB962C8B-B14F-4D97-AF65-F5344CB8AC3E}">
        <p14:creationId xmlns:p14="http://schemas.microsoft.com/office/powerpoint/2010/main" val="28196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A566C-F4B4-4E80-83DA-5BD58E111222}" type="datetime1">
              <a:rPr lang="es-ES"/>
              <a:pPr>
                <a:defRPr/>
              </a:pPr>
              <a:t>30/04/2014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B9C91C-AB20-4B25-8037-AF8DAAB226F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dirty="0" smtClean="0">
                <a:latin typeface="Arial" charset="0"/>
              </a:rPr>
              <a:t>Análisis y diseño de algoritmos – Clase </a:t>
            </a:r>
            <a:r>
              <a:rPr lang="es-CO" sz="4000" dirty="0" smtClean="0">
                <a:latin typeface="Arial" charset="0"/>
              </a:rPr>
              <a:t>14</a:t>
            </a:r>
            <a:endParaRPr lang="es-ES" sz="4000" dirty="0" smtClean="0">
              <a:latin typeface="Arial" charset="0"/>
            </a:endParaRPr>
          </a:p>
        </p:txBody>
      </p:sp>
      <p:sp>
        <p:nvSpPr>
          <p:cNvPr id="2051" name="Rectangle 3"/>
          <p:cNvSpPr>
            <a:spLocks noGrp="1" noChangeArrowheads="1"/>
          </p:cNvSpPr>
          <p:nvPr>
            <p:ph idx="1"/>
          </p:nvPr>
        </p:nvSpPr>
        <p:spPr>
          <a:xfrm>
            <a:off x="539750" y="1916112"/>
            <a:ext cx="8135938" cy="3169072"/>
          </a:xfrm>
        </p:spPr>
        <p:txBody>
          <a:bodyPr/>
          <a:lstStyle/>
          <a:p>
            <a:pPr eaLnBrk="1" hangingPunct="1">
              <a:buFont typeface="Wingdings" pitchFamily="2" charset="2"/>
              <a:buNone/>
            </a:pPr>
            <a:r>
              <a:rPr lang="es-CO" sz="2400" b="1" dirty="0" smtClean="0">
                <a:latin typeface="Arial" charset="0"/>
                <a:cs typeface="Arial" charset="0"/>
              </a:rPr>
              <a:t>Contenido</a:t>
            </a:r>
          </a:p>
          <a:p>
            <a:pPr eaLnBrk="1" hangingPunct="1">
              <a:buFont typeface="Wingdings" pitchFamily="2" charset="2"/>
              <a:buNone/>
            </a:pPr>
            <a:endParaRPr lang="es-CO" sz="2400" b="1" dirty="0" smtClean="0">
              <a:latin typeface="Arial" charset="0"/>
              <a:cs typeface="Arial" charset="0"/>
            </a:endParaRPr>
          </a:p>
          <a:p>
            <a:pPr eaLnBrk="1" hangingPunct="1"/>
            <a:r>
              <a:rPr lang="es-MX" sz="2400" dirty="0" smtClean="0">
                <a:latin typeface="Arial" charset="0"/>
                <a:cs typeface="Arial" charset="0"/>
              </a:rPr>
              <a:t>Programación </a:t>
            </a:r>
            <a:r>
              <a:rPr lang="es-MX" sz="2400" dirty="0">
                <a:latin typeface="Arial" charset="0"/>
                <a:cs typeface="Arial" charset="0"/>
              </a:rPr>
              <a:t>de </a:t>
            </a:r>
            <a:r>
              <a:rPr lang="es-MX" sz="2400" dirty="0" smtClean="0">
                <a:latin typeface="Arial" charset="0"/>
                <a:cs typeface="Arial" charset="0"/>
              </a:rPr>
              <a:t>tareas </a:t>
            </a:r>
            <a:r>
              <a:rPr lang="es-MX" sz="2400" dirty="0" smtClean="0">
                <a:latin typeface="Arial" charset="0"/>
                <a:cs typeface="Arial" charset="0"/>
              </a:rPr>
              <a:t>unitarias</a:t>
            </a:r>
          </a:p>
          <a:p>
            <a:pPr eaLnBrk="1" hangingPunct="1"/>
            <a:r>
              <a:rPr lang="es-MX" sz="2400" dirty="0" smtClean="0">
                <a:latin typeface="Arial" charset="0"/>
                <a:cs typeface="Arial" charset="0"/>
              </a:rPr>
              <a:t>Código de </a:t>
            </a:r>
            <a:r>
              <a:rPr lang="es-MX" sz="2400" dirty="0" err="1" smtClean="0">
                <a:latin typeface="Arial" charset="0"/>
                <a:cs typeface="Arial" charset="0"/>
              </a:rPr>
              <a:t>Huffman</a:t>
            </a:r>
            <a:endParaRPr lang="es-MX" sz="2400" dirty="0" smtClean="0">
              <a:latin typeface="Arial" charset="0"/>
              <a:cs typeface="Arial" charset="0"/>
            </a:endParaRPr>
          </a:p>
          <a:p>
            <a:pPr eaLnBrk="1" hangingPunct="1"/>
            <a:endParaRPr lang="es-MX" sz="2400" dirty="0" smtClean="0">
              <a:latin typeface="Arial" charset="0"/>
              <a:cs typeface="Arial" charset="0"/>
            </a:endParaRP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Volviendo al ejemplo, podríamos tener el siguiente código binario de longitud variable:</a:t>
            </a:r>
            <a:endParaRPr lang="es-CO" sz="2200" dirty="0"/>
          </a:p>
        </p:txBody>
      </p:sp>
      <p:sp>
        <p:nvSpPr>
          <p:cNvPr id="4" name="Rectangle 9"/>
          <p:cNvSpPr>
            <a:spLocks noChangeArrowheads="1"/>
          </p:cNvSpPr>
          <p:nvPr/>
        </p:nvSpPr>
        <p:spPr bwMode="auto">
          <a:xfrm>
            <a:off x="395536" y="3356992"/>
            <a:ext cx="8353424"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este caso el tamaño del archivo sería:</a:t>
            </a:r>
          </a:p>
          <a:p>
            <a:pPr algn="just"/>
            <a:endParaRPr lang="es-MX" sz="2200" dirty="0"/>
          </a:p>
          <a:p>
            <a:pPr algn="just"/>
            <a:r>
              <a:rPr lang="es-MX" sz="2200" dirty="0" smtClean="0"/>
              <a:t>(45*1 + 13*3 + 12*3 + 16*3 + 9*4 + 5*4)*1000 = 224.000 bits</a:t>
            </a:r>
          </a:p>
          <a:p>
            <a:pPr algn="just"/>
            <a:endParaRPr lang="es-MX" sz="2200" dirty="0"/>
          </a:p>
          <a:p>
            <a:pPr algn="just"/>
            <a:r>
              <a:rPr lang="es-MX" sz="2200" dirty="0" smtClean="0"/>
              <a:t>Lo que representa un ahorro de cerca del 25%</a:t>
            </a:r>
          </a:p>
          <a:p>
            <a:pPr algn="just"/>
            <a:endParaRPr lang="es-MX" sz="2200" dirty="0"/>
          </a:p>
          <a:p>
            <a:pPr algn="just"/>
            <a:r>
              <a:rPr lang="es-MX" sz="2200" dirty="0" smtClean="0"/>
              <a:t>La pregunta es entonces: ¿cómo definir ese mapa de códigos lo más eficientemente posible?</a:t>
            </a:r>
            <a:endParaRPr lang="es-CO" sz="2200" dirty="0"/>
          </a:p>
        </p:txBody>
      </p:sp>
      <p:graphicFrame>
        <p:nvGraphicFramePr>
          <p:cNvPr id="2" name="1 Tabla"/>
          <p:cNvGraphicFramePr>
            <a:graphicFrameLocks noGrp="1"/>
          </p:cNvGraphicFramePr>
          <p:nvPr>
            <p:extLst>
              <p:ext uri="{D42A27DB-BD31-4B8C-83A1-F6EECF244321}">
                <p14:modId xmlns:p14="http://schemas.microsoft.com/office/powerpoint/2010/main" val="2074746334"/>
              </p:ext>
            </p:extLst>
          </p:nvPr>
        </p:nvGraphicFramePr>
        <p:xfrm>
          <a:off x="2339752" y="2071504"/>
          <a:ext cx="4968552" cy="853440"/>
        </p:xfrm>
        <a:graphic>
          <a:graphicData uri="http://schemas.openxmlformats.org/drawingml/2006/table">
            <a:tbl>
              <a:tblPr firstRow="1" bandRow="1">
                <a:tableStyleId>{5C22544A-7EE6-4342-B048-85BDC9FD1C3A}</a:tableStyleId>
              </a:tblPr>
              <a:tblGrid>
                <a:gridCol w="828092"/>
                <a:gridCol w="828092"/>
                <a:gridCol w="828092"/>
                <a:gridCol w="828092"/>
                <a:gridCol w="828092"/>
                <a:gridCol w="828092"/>
              </a:tblGrid>
              <a:tr h="370840">
                <a:tc>
                  <a:txBody>
                    <a:bodyPr/>
                    <a:lstStyle/>
                    <a:p>
                      <a:pPr algn="ctr"/>
                      <a:r>
                        <a:rPr lang="es-MX" sz="2200" b="0" dirty="0" smtClean="0">
                          <a:solidFill>
                            <a:schemeClr val="tx1"/>
                          </a:solidFill>
                          <a:latin typeface="Arial" panose="020B0604020202020204" pitchFamily="34" charset="0"/>
                          <a:cs typeface="Arial" panose="020B0604020202020204" pitchFamily="34" charset="0"/>
                        </a:rPr>
                        <a:t>a</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b</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c</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d</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e</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f</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dirty="0" smtClean="0">
                          <a:solidFill>
                            <a:schemeClr val="tx1"/>
                          </a:solidFill>
                          <a:latin typeface="Arial" panose="020B0604020202020204" pitchFamily="34" charset="0"/>
                          <a:cs typeface="Arial" panose="020B0604020202020204" pitchFamily="34" charset="0"/>
                        </a:rPr>
                        <a:t>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101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100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111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1101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1100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6616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Pongamos un ejemplo más simple: solo 4 caracteres: G, T, C, A,  con frecuencias respectivas de 45%, 15%, 10%, y 30%.</a:t>
            </a:r>
          </a:p>
          <a:p>
            <a:pPr algn="just"/>
            <a:endParaRPr lang="es-MX" sz="2200" dirty="0"/>
          </a:p>
          <a:p>
            <a:pPr algn="just"/>
            <a:r>
              <a:rPr lang="es-MX" sz="2200" dirty="0" smtClean="0"/>
              <a:t>En este caso un posible código binario de longitud fija sería: 00, 01, 10 y 11, mientras que uno de longitud variable que considere las frecuencias sería: 0, 01, 10, 1</a:t>
            </a:r>
            <a:endParaRPr lang="es-CO" sz="2200" dirty="0"/>
          </a:p>
        </p:txBody>
      </p:sp>
      <mc:AlternateContent xmlns:mc="http://schemas.openxmlformats.org/markup-compatibility/2006" xmlns:a14="http://schemas.microsoft.com/office/drawing/2010/main">
        <mc:Choice Requires="a14">
          <p:sp>
            <p:nvSpPr>
              <p:cNvPr id="4" name="Rectangle 9"/>
              <p:cNvSpPr>
                <a:spLocks noChangeArrowheads="1"/>
              </p:cNvSpPr>
              <p:nvPr/>
            </p:nvSpPr>
            <p:spPr bwMode="auto">
              <a:xfrm>
                <a:off x="395536" y="3356992"/>
                <a:ext cx="8353424" cy="6480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El ahorro sería: </a:t>
                </a:r>
                <a14:m>
                  <m:oMath xmlns:m="http://schemas.openxmlformats.org/officeDocument/2006/math">
                    <m:r>
                      <a:rPr lang="es-MX" sz="2200" b="0" i="1" smtClean="0">
                        <a:latin typeface="Cambria Math"/>
                      </a:rPr>
                      <m:t>1−</m:t>
                    </m:r>
                    <m:f>
                      <m:fPr>
                        <m:ctrlPr>
                          <a:rPr lang="es-MX" sz="2200" b="0" i="1" smtClean="0">
                            <a:latin typeface="Cambria Math"/>
                          </a:rPr>
                        </m:ctrlPr>
                      </m:fPr>
                      <m:num>
                        <m:r>
                          <a:rPr lang="es-MX" sz="2200" b="0" i="1" smtClean="0">
                            <a:latin typeface="Cambria Math"/>
                          </a:rPr>
                          <m:t>45∗2+15∗2+10∗2+30∗2</m:t>
                        </m:r>
                      </m:num>
                      <m:den>
                        <m:r>
                          <a:rPr lang="es-MX" sz="2200" i="1">
                            <a:latin typeface="Cambria Math"/>
                          </a:rPr>
                          <m:t>45∗</m:t>
                        </m:r>
                        <m:r>
                          <a:rPr lang="es-MX" sz="2200" b="0" i="1" smtClean="0">
                            <a:latin typeface="Cambria Math"/>
                          </a:rPr>
                          <m:t>1</m:t>
                        </m:r>
                        <m:r>
                          <a:rPr lang="es-MX" sz="2200" i="1">
                            <a:latin typeface="Cambria Math"/>
                          </a:rPr>
                          <m:t>+15∗2+10∗2+30∗</m:t>
                        </m:r>
                        <m:r>
                          <a:rPr lang="es-MX" sz="2200" b="0" i="1" smtClean="0">
                            <a:latin typeface="Cambria Math"/>
                          </a:rPr>
                          <m:t>1</m:t>
                        </m:r>
                      </m:den>
                    </m:f>
                    <m:r>
                      <a:rPr lang="es-MX" sz="2200" b="0" i="1" smtClean="0">
                        <a:latin typeface="Cambria Math"/>
                      </a:rPr>
                      <m:t>=37.5%</m:t>
                    </m:r>
                  </m:oMath>
                </a14:m>
                <a:endParaRPr lang="es-MX" sz="2200" dirty="0" smtClean="0"/>
              </a:p>
            </p:txBody>
          </p:sp>
        </mc:Choice>
        <mc:Fallback xmlns="">
          <p:sp>
            <p:nvSpPr>
              <p:cNvPr id="4" name="Rectangle 9"/>
              <p:cNvSpPr>
                <a:spLocks noRot="1" noChangeAspect="1" noMove="1" noResize="1" noEditPoints="1" noAdjustHandles="1" noChangeArrowheads="1" noChangeShapeType="1" noTextEdit="1"/>
              </p:cNvSpPr>
              <p:nvPr/>
            </p:nvSpPr>
            <p:spPr bwMode="auto">
              <a:xfrm>
                <a:off x="395536" y="3356992"/>
                <a:ext cx="8353424" cy="648072"/>
              </a:xfrm>
              <a:prstGeom prst="rect">
                <a:avLst/>
              </a:prstGeom>
              <a:blipFill rotWithShape="1">
                <a:blip r:embed="rId2"/>
                <a:stretch>
                  <a:fillRect l="-9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7" name="Rectangle 9"/>
          <p:cNvSpPr>
            <a:spLocks noChangeArrowheads="1"/>
          </p:cNvSpPr>
          <p:nvPr/>
        </p:nvSpPr>
        <p:spPr bwMode="auto">
          <a:xfrm>
            <a:off x="395536" y="4149080"/>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Ya vimos que este código de longitud variable eficiente, pero ¿es efectivo? En otras palabras ¿es fácil de de-codificar?</a:t>
            </a:r>
          </a:p>
        </p:txBody>
      </p:sp>
      <p:sp>
        <p:nvSpPr>
          <p:cNvPr id="8" name="Rectangle 9"/>
          <p:cNvSpPr>
            <a:spLocks noChangeArrowheads="1"/>
          </p:cNvSpPr>
          <p:nvPr/>
        </p:nvSpPr>
        <p:spPr bwMode="auto">
          <a:xfrm>
            <a:off x="395536" y="5013176"/>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Pensemos por ejemplo en la cadena 001, ¿a qué caracteres correspondería?</a:t>
            </a:r>
          </a:p>
        </p:txBody>
      </p:sp>
      <p:sp>
        <p:nvSpPr>
          <p:cNvPr id="9" name="Rectangle 9"/>
          <p:cNvSpPr>
            <a:spLocks noChangeArrowheads="1"/>
          </p:cNvSpPr>
          <p:nvPr/>
        </p:nvSpPr>
        <p:spPr bwMode="auto">
          <a:xfrm>
            <a:off x="395536" y="5877272"/>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¿Es posible entonces definir un sistema de codificación binaria que sea a la vez eficiente y efectivo?</a:t>
            </a:r>
          </a:p>
        </p:txBody>
      </p:sp>
      <p:sp>
        <p:nvSpPr>
          <p:cNvPr id="10" name="Rectangle 9"/>
          <p:cNvSpPr>
            <a:spLocks noChangeArrowheads="1"/>
          </p:cNvSpPr>
          <p:nvPr/>
        </p:nvSpPr>
        <p:spPr bwMode="auto">
          <a:xfrm>
            <a:off x="2483768" y="5350860"/>
            <a:ext cx="4248472" cy="39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No se podría decir con certeza</a:t>
            </a:r>
          </a:p>
        </p:txBody>
      </p:sp>
    </p:spTree>
    <p:extLst>
      <p:ext uri="{BB962C8B-B14F-4D97-AF65-F5344CB8AC3E}">
        <p14:creationId xmlns:p14="http://schemas.microsoft.com/office/powerpoint/2010/main" val="78074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mc:AlternateContent xmlns:mc="http://schemas.openxmlformats.org/markup-compatibility/2006" xmlns:a14="http://schemas.microsoft.com/office/drawing/2010/main">
        <mc:Choice Requires="a14">
          <p:sp>
            <p:nvSpPr>
              <p:cNvPr id="6" name="Rectangle 9"/>
              <p:cNvSpPr>
                <a:spLocks noChangeArrowheads="1"/>
              </p:cNvSpPr>
              <p:nvPr/>
            </p:nvSpPr>
            <p:spPr bwMode="auto">
              <a:xfrm>
                <a:off x="395289" y="1052736"/>
                <a:ext cx="8353424" cy="18722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b="1" dirty="0" smtClean="0"/>
                  <a:t>Entrada:</a:t>
                </a:r>
                <a:r>
                  <a:rPr lang="es-MX" sz="2200" dirty="0" smtClean="0"/>
                  <a:t> un alfabeto </a:t>
                </a:r>
                <a14:m>
                  <m:oMath xmlns:m="http://schemas.openxmlformats.org/officeDocument/2006/math">
                    <m:r>
                      <a:rPr lang="az-Cyrl-AZ" sz="2200" i="1" smtClean="0">
                        <a:latin typeface="Cambria Math"/>
                      </a:rPr>
                      <m:t>Ф</m:t>
                    </m:r>
                  </m:oMath>
                </a14:m>
                <a:r>
                  <a:rPr lang="es-MX" sz="2200" dirty="0" smtClean="0"/>
                  <a:t> con </a:t>
                </a:r>
                <a:r>
                  <a:rPr lang="es-MX" sz="2200" i="1" dirty="0" smtClean="0"/>
                  <a:t>n </a:t>
                </a:r>
                <a:r>
                  <a:rPr lang="es-MX" sz="2200" dirty="0" smtClean="0"/>
                  <a:t>caracteres y un arreglo de frecuencias correspondiente {</a:t>
                </a:r>
                <a:r>
                  <a:rPr lang="es-MX" sz="2200" i="1" dirty="0" smtClean="0"/>
                  <a:t>f</a:t>
                </a:r>
                <a:r>
                  <a:rPr lang="es-MX" i="1" dirty="0" smtClean="0"/>
                  <a:t>1</a:t>
                </a:r>
                <a:r>
                  <a:rPr lang="es-MX" sz="2200" dirty="0" smtClean="0"/>
                  <a:t>, </a:t>
                </a:r>
                <a:r>
                  <a:rPr lang="es-MX" sz="2200" i="1" dirty="0" smtClean="0"/>
                  <a:t>f</a:t>
                </a:r>
                <a:r>
                  <a:rPr lang="es-MX" i="1" dirty="0" smtClean="0"/>
                  <a:t>2</a:t>
                </a:r>
                <a:r>
                  <a:rPr lang="es-MX" sz="2200" dirty="0" smtClean="0"/>
                  <a:t>, …, </a:t>
                </a:r>
                <a:r>
                  <a:rPr lang="es-MX" sz="2200" i="1" dirty="0" err="1" smtClean="0"/>
                  <a:t>f</a:t>
                </a:r>
                <a:r>
                  <a:rPr lang="es-MX" i="1" dirty="0" err="1" smtClean="0"/>
                  <a:t>n</a:t>
                </a:r>
                <a:r>
                  <a:rPr lang="es-MX" sz="2200" dirty="0" smtClean="0"/>
                  <a:t>}</a:t>
                </a:r>
              </a:p>
              <a:p>
                <a:pPr algn="just"/>
                <a:endParaRPr lang="es-MX" sz="2200" dirty="0"/>
              </a:p>
              <a:p>
                <a:pPr algn="just"/>
                <a:r>
                  <a:rPr lang="es-MX" sz="2200" b="1" dirty="0" smtClean="0"/>
                  <a:t>Salida:</a:t>
                </a:r>
                <a:r>
                  <a:rPr lang="es-MX" sz="2200" dirty="0" smtClean="0"/>
                  <a:t> sistema de codificación binario no ambiguo de longitud variable para </a:t>
                </a:r>
                <a14:m>
                  <m:oMath xmlns:m="http://schemas.openxmlformats.org/officeDocument/2006/math">
                    <m:r>
                      <a:rPr lang="az-Cyrl-AZ" sz="2200" i="1">
                        <a:latin typeface="Cambria Math"/>
                      </a:rPr>
                      <m:t>Ф</m:t>
                    </m:r>
                  </m:oMath>
                </a14:m>
                <a:r>
                  <a:rPr lang="es-MX" sz="2200" dirty="0" smtClean="0"/>
                  <a:t>.</a:t>
                </a:r>
                <a:endParaRPr lang="es-CO" sz="2200" dirty="0"/>
              </a:p>
            </p:txBody>
          </p:sp>
        </mc:Choice>
        <mc:Fallback xmlns="">
          <p:sp>
            <p:nvSpPr>
              <p:cNvPr id="6" name="Rectangle 9"/>
              <p:cNvSpPr>
                <a:spLocks noRot="1" noChangeAspect="1" noMove="1" noResize="1" noEditPoints="1" noAdjustHandles="1" noChangeArrowheads="1" noChangeShapeType="1" noTextEdit="1"/>
              </p:cNvSpPr>
              <p:nvPr/>
            </p:nvSpPr>
            <p:spPr bwMode="auto">
              <a:xfrm>
                <a:off x="395289" y="1052736"/>
                <a:ext cx="8353424" cy="1872208"/>
              </a:xfrm>
              <a:prstGeom prst="rect">
                <a:avLst/>
              </a:prstGeom>
              <a:blipFill rotWithShape="1">
                <a:blip r:embed="rId2"/>
                <a:stretch>
                  <a:fillRect l="-949" t="-1629" r="-949" b="-13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10" name="Rectangle 9"/>
          <p:cNvSpPr>
            <a:spLocks noChangeArrowheads="1"/>
          </p:cNvSpPr>
          <p:nvPr/>
        </p:nvSpPr>
        <p:spPr bwMode="auto">
          <a:xfrm>
            <a:off x="395536" y="4365104"/>
            <a:ext cx="835342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Idea:</a:t>
            </a:r>
            <a:r>
              <a:rPr lang="es-MX" sz="2200" dirty="0" smtClean="0"/>
              <a:t> definir solamente códigos (cadenas de bits) que sean “libres de prefijos”, es decir que para todo par de caracteres </a:t>
            </a:r>
            <a:r>
              <a:rPr lang="es-MX" sz="2200" i="1" dirty="0" smtClean="0"/>
              <a:t>i</a:t>
            </a:r>
            <a:r>
              <a:rPr lang="es-MX" sz="2200" dirty="0" smtClean="0"/>
              <a:t>, </a:t>
            </a:r>
            <a:r>
              <a:rPr lang="es-MX" sz="2200" i="1" dirty="0" smtClean="0"/>
              <a:t>j</a:t>
            </a:r>
            <a:r>
              <a:rPr lang="es-MX" sz="2200" dirty="0" smtClean="0"/>
              <a:t> ninguna de las codificaciones correspondientes sea un prefijo de la otra.</a:t>
            </a:r>
          </a:p>
          <a:p>
            <a:pPr algn="just"/>
            <a:endParaRPr lang="es-MX" sz="2200" dirty="0"/>
          </a:p>
          <a:p>
            <a:pPr algn="just"/>
            <a:r>
              <a:rPr lang="es-MX" sz="2200" dirty="0" smtClean="0"/>
              <a:t>En el ejemplo anterior los códigos no cumplían esta propiedad puesto que 0 es prefijo de 01, así como 1 es prefijo de 10</a:t>
            </a:r>
          </a:p>
        </p:txBody>
      </p:sp>
      <p:sp>
        <p:nvSpPr>
          <p:cNvPr id="5" name="Rectangle 9"/>
          <p:cNvSpPr>
            <a:spLocks noChangeArrowheads="1"/>
          </p:cNvSpPr>
          <p:nvPr/>
        </p:nvSpPr>
        <p:spPr bwMode="auto">
          <a:xfrm>
            <a:off x="1979712" y="3068960"/>
            <a:ext cx="252028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a:t>
            </a:r>
            <a:r>
              <a:rPr lang="es-MX" sz="2200" dirty="0" smtClean="0"/>
              <a:t>Ideas para lograr la </a:t>
            </a:r>
            <a:r>
              <a:rPr lang="es-MX" sz="2200" dirty="0" err="1" smtClean="0"/>
              <a:t>inambigüedad</a:t>
            </a:r>
            <a:r>
              <a:rPr lang="es-MX" sz="2200" dirty="0" smtClean="0"/>
              <a:t>?</a:t>
            </a:r>
            <a:endParaRPr lang="es-MX" sz="22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744" y="2909875"/>
            <a:ext cx="12954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912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a:t>La pregunta clave </a:t>
            </a:r>
            <a:r>
              <a:rPr lang="es-MX" sz="2200" dirty="0" smtClean="0"/>
              <a:t>es: </a:t>
            </a:r>
            <a:r>
              <a:rPr lang="es-MX" sz="2200" dirty="0"/>
              <a:t>¿Cómo garantizar esa propiedad?</a:t>
            </a:r>
          </a:p>
        </p:txBody>
      </p:sp>
      <p:sp>
        <p:nvSpPr>
          <p:cNvPr id="10" name="Rectangle 9"/>
          <p:cNvSpPr>
            <a:spLocks noChangeArrowheads="1"/>
          </p:cNvSpPr>
          <p:nvPr/>
        </p:nvSpPr>
        <p:spPr bwMode="auto">
          <a:xfrm>
            <a:off x="395536" y="1628800"/>
            <a:ext cx="835342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Volviendo al ejemplo:</a:t>
            </a:r>
          </a:p>
          <a:p>
            <a:pPr algn="just"/>
            <a:endParaRPr lang="es-MX" sz="2200" dirty="0" smtClean="0"/>
          </a:p>
          <a:p>
            <a:pPr algn="just"/>
            <a:r>
              <a:rPr lang="es-MX" sz="2200" dirty="0" smtClean="0"/>
              <a:t>G podría ser 0</a:t>
            </a:r>
          </a:p>
          <a:p>
            <a:pPr algn="just"/>
            <a:r>
              <a:rPr lang="es-MX" sz="2200" dirty="0" smtClean="0"/>
              <a:t>T no podría ser 1, pero podría ser 10</a:t>
            </a:r>
          </a:p>
          <a:p>
            <a:pPr algn="just"/>
            <a:r>
              <a:rPr lang="es-MX" sz="2200" dirty="0" smtClean="0"/>
              <a:t>C no podría empezar por 0 ni 10, entonces podría ser 110</a:t>
            </a:r>
          </a:p>
          <a:p>
            <a:pPr algn="just"/>
            <a:r>
              <a:rPr lang="es-MX" sz="2200" dirty="0" smtClean="0"/>
              <a:t>A podría ser 111</a:t>
            </a:r>
          </a:p>
        </p:txBody>
      </p:sp>
      <mc:AlternateContent xmlns:mc="http://schemas.openxmlformats.org/markup-compatibility/2006" xmlns:a14="http://schemas.microsoft.com/office/drawing/2010/main">
        <mc:Choice Requires="a14">
          <p:sp>
            <p:nvSpPr>
              <p:cNvPr id="11" name="Rectangle 9"/>
              <p:cNvSpPr>
                <a:spLocks noChangeArrowheads="1"/>
              </p:cNvSpPr>
              <p:nvPr/>
            </p:nvSpPr>
            <p:spPr bwMode="auto">
              <a:xfrm>
                <a:off x="381392" y="3861048"/>
                <a:ext cx="8353424" cy="1080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¿Cómo definir un algoritmo general (para cualquier </a:t>
                </a:r>
                <a14:m>
                  <m:oMath xmlns:m="http://schemas.openxmlformats.org/officeDocument/2006/math">
                    <m:r>
                      <a:rPr lang="az-Cyrl-AZ" sz="2200" i="1">
                        <a:latin typeface="Cambria Math"/>
                      </a:rPr>
                      <m:t>Ф</m:t>
                    </m:r>
                  </m:oMath>
                </a14:m>
                <a:r>
                  <a:rPr lang="es-MX" sz="2200" dirty="0" smtClean="0"/>
                  <a:t>) que no solo sea efectivo (libre de prefijos), sino también eficiente (que minimice la cantidad promedio de bits)?</a:t>
                </a:r>
              </a:p>
            </p:txBody>
          </p:sp>
        </mc:Choice>
        <mc:Fallback xmlns="">
          <p:sp>
            <p:nvSpPr>
              <p:cNvPr id="11" name="Rectangle 9"/>
              <p:cNvSpPr>
                <a:spLocks noRot="1" noChangeAspect="1" noMove="1" noResize="1" noEditPoints="1" noAdjustHandles="1" noChangeArrowheads="1" noChangeShapeType="1" noTextEdit="1"/>
              </p:cNvSpPr>
              <p:nvPr/>
            </p:nvSpPr>
            <p:spPr bwMode="auto">
              <a:xfrm>
                <a:off x="381392" y="3861048"/>
                <a:ext cx="8353424" cy="1080120"/>
              </a:xfrm>
              <a:prstGeom prst="rect">
                <a:avLst/>
              </a:prstGeom>
              <a:blipFill rotWithShape="1">
                <a:blip r:embed="rId2"/>
                <a:stretch>
                  <a:fillRect l="-949" t="-2809" r="-949" b="-129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7" name="Rectangle 9"/>
          <p:cNvSpPr>
            <a:spLocks noChangeArrowheads="1"/>
          </p:cNvSpPr>
          <p:nvPr/>
        </p:nvSpPr>
        <p:spPr bwMode="auto">
          <a:xfrm>
            <a:off x="395536" y="5049180"/>
            <a:ext cx="1224136" cy="39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¿Ideas?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106119"/>
            <a:ext cx="12954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76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0"/>
            <a:ext cx="8280400" cy="71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692696"/>
            <a:ext cx="8353424"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Para resolver este problema, </a:t>
            </a:r>
            <a:r>
              <a:rPr lang="es-MX" sz="2200" dirty="0" err="1" smtClean="0"/>
              <a:t>Huffman</a:t>
            </a:r>
            <a:r>
              <a:rPr lang="es-MX" sz="2200" dirty="0" smtClean="0"/>
              <a:t> ideó pensar en el sistema de codificación como si fuera un árbol binario.</a:t>
            </a:r>
            <a:endParaRPr lang="es-MX" sz="2200" dirty="0"/>
          </a:p>
        </p:txBody>
      </p:sp>
      <p:sp>
        <p:nvSpPr>
          <p:cNvPr id="19" name="18 Elipse"/>
          <p:cNvSpPr/>
          <p:nvPr/>
        </p:nvSpPr>
        <p:spPr>
          <a:xfrm>
            <a:off x="755576" y="29353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19 Elipse"/>
          <p:cNvSpPr/>
          <p:nvPr/>
        </p:nvSpPr>
        <p:spPr>
          <a:xfrm>
            <a:off x="395536"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Elipse"/>
          <p:cNvSpPr/>
          <p:nvPr/>
        </p:nvSpPr>
        <p:spPr>
          <a:xfrm>
            <a:off x="1119384"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2" name="21 Conector recto"/>
          <p:cNvCxnSpPr>
            <a:stCxn id="19" idx="3"/>
            <a:endCxn id="20" idx="0"/>
          </p:cNvCxnSpPr>
          <p:nvPr/>
        </p:nvCxnSpPr>
        <p:spPr>
          <a:xfrm flipH="1">
            <a:off x="539552" y="31995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19" idx="5"/>
            <a:endCxn id="21" idx="0"/>
          </p:cNvCxnSpPr>
          <p:nvPr/>
        </p:nvCxnSpPr>
        <p:spPr>
          <a:xfrm>
            <a:off x="1001427" y="3199583"/>
            <a:ext cx="261973"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23 Elipse"/>
          <p:cNvSpPr/>
          <p:nvPr/>
        </p:nvSpPr>
        <p:spPr>
          <a:xfrm>
            <a:off x="2051720" y="29353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4 Elipse"/>
          <p:cNvSpPr/>
          <p:nvPr/>
        </p:nvSpPr>
        <p:spPr>
          <a:xfrm>
            <a:off x="1691680"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25 Elipse"/>
          <p:cNvSpPr/>
          <p:nvPr/>
        </p:nvSpPr>
        <p:spPr>
          <a:xfrm>
            <a:off x="2411760"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26 Conector recto"/>
          <p:cNvCxnSpPr>
            <a:stCxn id="24" idx="3"/>
            <a:endCxn id="25" idx="0"/>
          </p:cNvCxnSpPr>
          <p:nvPr/>
        </p:nvCxnSpPr>
        <p:spPr>
          <a:xfrm flipH="1">
            <a:off x="1835696" y="31995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24" idx="5"/>
            <a:endCxn id="26" idx="0"/>
          </p:cNvCxnSpPr>
          <p:nvPr/>
        </p:nvCxnSpPr>
        <p:spPr>
          <a:xfrm>
            <a:off x="2297571" y="31995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28 Elipse"/>
          <p:cNvSpPr/>
          <p:nvPr/>
        </p:nvSpPr>
        <p:spPr>
          <a:xfrm>
            <a:off x="1433475" y="2308810"/>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29 Conector recto"/>
          <p:cNvCxnSpPr>
            <a:stCxn id="29" idx="3"/>
            <a:endCxn id="19" idx="7"/>
          </p:cNvCxnSpPr>
          <p:nvPr/>
        </p:nvCxnSpPr>
        <p:spPr>
          <a:xfrm flipH="1">
            <a:off x="1001427" y="2573018"/>
            <a:ext cx="474229"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29" idx="5"/>
            <a:endCxn id="24" idx="1"/>
          </p:cNvCxnSpPr>
          <p:nvPr/>
        </p:nvCxnSpPr>
        <p:spPr>
          <a:xfrm>
            <a:off x="1679326" y="2573018"/>
            <a:ext cx="414575"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37 CuadroTexto"/>
          <p:cNvSpPr txBox="1"/>
          <p:nvPr/>
        </p:nvSpPr>
        <p:spPr>
          <a:xfrm>
            <a:off x="930656" y="2488830"/>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41" name="40 CuadroTexto"/>
          <p:cNvSpPr txBox="1"/>
          <p:nvPr/>
        </p:nvSpPr>
        <p:spPr>
          <a:xfrm>
            <a:off x="323528" y="3130515"/>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42" name="41 CuadroTexto"/>
          <p:cNvSpPr txBox="1"/>
          <p:nvPr/>
        </p:nvSpPr>
        <p:spPr>
          <a:xfrm>
            <a:off x="1619672" y="3130515"/>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44" name="43 CuadroTexto"/>
          <p:cNvSpPr txBox="1"/>
          <p:nvPr/>
        </p:nvSpPr>
        <p:spPr>
          <a:xfrm>
            <a:off x="998896" y="3130515"/>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45" name="44 CuadroTexto"/>
          <p:cNvSpPr txBox="1"/>
          <p:nvPr/>
        </p:nvSpPr>
        <p:spPr>
          <a:xfrm>
            <a:off x="2339752" y="3130515"/>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46" name="45 CuadroTexto"/>
          <p:cNvSpPr txBox="1"/>
          <p:nvPr/>
        </p:nvSpPr>
        <p:spPr>
          <a:xfrm>
            <a:off x="1835696" y="2488830"/>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47" name="46 CuadroTexto"/>
          <p:cNvSpPr txBox="1"/>
          <p:nvPr/>
        </p:nvSpPr>
        <p:spPr>
          <a:xfrm>
            <a:off x="323528" y="3944684"/>
            <a:ext cx="432048" cy="400110"/>
          </a:xfrm>
          <a:prstGeom prst="rect">
            <a:avLst/>
          </a:prstGeom>
          <a:noFill/>
        </p:spPr>
        <p:txBody>
          <a:bodyPr wrap="square" rtlCol="0">
            <a:spAutoFit/>
          </a:bodyPr>
          <a:lstStyle/>
          <a:p>
            <a:pPr algn="ctr"/>
            <a:r>
              <a:rPr lang="es-MX" sz="2000" dirty="0" smtClean="0"/>
              <a:t>G</a:t>
            </a:r>
            <a:endParaRPr lang="es-CO" sz="2000" dirty="0"/>
          </a:p>
        </p:txBody>
      </p:sp>
      <p:sp>
        <p:nvSpPr>
          <p:cNvPr id="48" name="47 CuadroTexto"/>
          <p:cNvSpPr txBox="1"/>
          <p:nvPr/>
        </p:nvSpPr>
        <p:spPr>
          <a:xfrm>
            <a:off x="1043608" y="3951346"/>
            <a:ext cx="432048" cy="400110"/>
          </a:xfrm>
          <a:prstGeom prst="rect">
            <a:avLst/>
          </a:prstGeom>
          <a:noFill/>
        </p:spPr>
        <p:txBody>
          <a:bodyPr wrap="square" rtlCol="0">
            <a:spAutoFit/>
          </a:bodyPr>
          <a:lstStyle/>
          <a:p>
            <a:pPr algn="ctr"/>
            <a:r>
              <a:rPr lang="es-MX" sz="2000" dirty="0" smtClean="0"/>
              <a:t>T</a:t>
            </a:r>
            <a:endParaRPr lang="es-CO" sz="2000" dirty="0"/>
          </a:p>
        </p:txBody>
      </p:sp>
      <p:sp>
        <p:nvSpPr>
          <p:cNvPr id="49" name="48 CuadroTexto"/>
          <p:cNvSpPr txBox="1"/>
          <p:nvPr/>
        </p:nvSpPr>
        <p:spPr>
          <a:xfrm>
            <a:off x="1619672" y="3964994"/>
            <a:ext cx="432048" cy="400110"/>
          </a:xfrm>
          <a:prstGeom prst="rect">
            <a:avLst/>
          </a:prstGeom>
          <a:noFill/>
        </p:spPr>
        <p:txBody>
          <a:bodyPr wrap="square" rtlCol="0">
            <a:spAutoFit/>
          </a:bodyPr>
          <a:lstStyle/>
          <a:p>
            <a:pPr algn="ctr"/>
            <a:r>
              <a:rPr lang="es-MX" sz="2000" dirty="0" smtClean="0"/>
              <a:t>C</a:t>
            </a:r>
            <a:endParaRPr lang="es-CO" sz="2000" dirty="0"/>
          </a:p>
        </p:txBody>
      </p:sp>
      <p:sp>
        <p:nvSpPr>
          <p:cNvPr id="50" name="49 CuadroTexto"/>
          <p:cNvSpPr txBox="1"/>
          <p:nvPr/>
        </p:nvSpPr>
        <p:spPr>
          <a:xfrm>
            <a:off x="2353400" y="3964994"/>
            <a:ext cx="432048" cy="400110"/>
          </a:xfrm>
          <a:prstGeom prst="rect">
            <a:avLst/>
          </a:prstGeom>
          <a:noFill/>
        </p:spPr>
        <p:txBody>
          <a:bodyPr wrap="square" rtlCol="0">
            <a:spAutoFit/>
          </a:bodyPr>
          <a:lstStyle/>
          <a:p>
            <a:pPr algn="ctr"/>
            <a:r>
              <a:rPr lang="es-MX" sz="2000" dirty="0" smtClean="0"/>
              <a:t>A</a:t>
            </a:r>
            <a:endParaRPr lang="es-CO" sz="2000" dirty="0"/>
          </a:p>
        </p:txBody>
      </p:sp>
      <p:sp>
        <p:nvSpPr>
          <p:cNvPr id="51" name="50 CuadroTexto"/>
          <p:cNvSpPr txBox="1"/>
          <p:nvPr/>
        </p:nvSpPr>
        <p:spPr>
          <a:xfrm>
            <a:off x="232608" y="1556792"/>
            <a:ext cx="2727920" cy="707886"/>
          </a:xfrm>
          <a:prstGeom prst="rect">
            <a:avLst/>
          </a:prstGeom>
          <a:noFill/>
        </p:spPr>
        <p:txBody>
          <a:bodyPr wrap="square" rtlCol="0">
            <a:spAutoFit/>
          </a:bodyPr>
          <a:lstStyle/>
          <a:p>
            <a:pPr algn="ctr"/>
            <a:r>
              <a:rPr lang="es-MX" sz="2000" dirty="0" smtClean="0"/>
              <a:t>Codificación de longitud fija</a:t>
            </a:r>
            <a:endParaRPr lang="es-CO" sz="2000" dirty="0"/>
          </a:p>
        </p:txBody>
      </p:sp>
      <p:sp>
        <p:nvSpPr>
          <p:cNvPr id="52" name="51 Elipse"/>
          <p:cNvSpPr/>
          <p:nvPr/>
        </p:nvSpPr>
        <p:spPr>
          <a:xfrm>
            <a:off x="3735200" y="29353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53 Elipse"/>
          <p:cNvSpPr/>
          <p:nvPr/>
        </p:nvSpPr>
        <p:spPr>
          <a:xfrm>
            <a:off x="4095240"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6" name="55 Conector recto"/>
          <p:cNvCxnSpPr>
            <a:stCxn id="52" idx="5"/>
            <a:endCxn id="54" idx="0"/>
          </p:cNvCxnSpPr>
          <p:nvPr/>
        </p:nvCxnSpPr>
        <p:spPr>
          <a:xfrm>
            <a:off x="3981051" y="31995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56 Elipse"/>
          <p:cNvSpPr/>
          <p:nvPr/>
        </p:nvSpPr>
        <p:spPr>
          <a:xfrm>
            <a:off x="5031344" y="29353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57 Elipse"/>
          <p:cNvSpPr/>
          <p:nvPr/>
        </p:nvSpPr>
        <p:spPr>
          <a:xfrm>
            <a:off x="4671304"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0" name="59 Conector recto"/>
          <p:cNvCxnSpPr>
            <a:stCxn id="57" idx="3"/>
            <a:endCxn id="58" idx="0"/>
          </p:cNvCxnSpPr>
          <p:nvPr/>
        </p:nvCxnSpPr>
        <p:spPr>
          <a:xfrm flipH="1">
            <a:off x="4815320" y="31995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61 Elipse"/>
          <p:cNvSpPr/>
          <p:nvPr/>
        </p:nvSpPr>
        <p:spPr>
          <a:xfrm>
            <a:off x="4413099" y="2308810"/>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62 Conector recto"/>
          <p:cNvCxnSpPr>
            <a:stCxn id="62" idx="3"/>
            <a:endCxn id="52" idx="7"/>
          </p:cNvCxnSpPr>
          <p:nvPr/>
        </p:nvCxnSpPr>
        <p:spPr>
          <a:xfrm flipH="1">
            <a:off x="3981051" y="2573018"/>
            <a:ext cx="474229"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63 Conector recto"/>
          <p:cNvCxnSpPr>
            <a:stCxn id="62" idx="5"/>
            <a:endCxn id="57" idx="1"/>
          </p:cNvCxnSpPr>
          <p:nvPr/>
        </p:nvCxnSpPr>
        <p:spPr>
          <a:xfrm>
            <a:off x="4658950" y="2573018"/>
            <a:ext cx="414575"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64 CuadroTexto"/>
          <p:cNvSpPr txBox="1"/>
          <p:nvPr/>
        </p:nvSpPr>
        <p:spPr>
          <a:xfrm>
            <a:off x="3910280" y="2488830"/>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67" name="66 CuadroTexto"/>
          <p:cNvSpPr txBox="1"/>
          <p:nvPr/>
        </p:nvSpPr>
        <p:spPr>
          <a:xfrm>
            <a:off x="4599296" y="3130515"/>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68" name="67 CuadroTexto"/>
          <p:cNvSpPr txBox="1"/>
          <p:nvPr/>
        </p:nvSpPr>
        <p:spPr>
          <a:xfrm>
            <a:off x="3992168" y="3130515"/>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70" name="69 CuadroTexto"/>
          <p:cNvSpPr txBox="1"/>
          <p:nvPr/>
        </p:nvSpPr>
        <p:spPr>
          <a:xfrm>
            <a:off x="4815320" y="2488830"/>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71" name="70 CuadroTexto"/>
          <p:cNvSpPr txBox="1"/>
          <p:nvPr/>
        </p:nvSpPr>
        <p:spPr>
          <a:xfrm>
            <a:off x="3491880" y="3185680"/>
            <a:ext cx="432048" cy="400110"/>
          </a:xfrm>
          <a:prstGeom prst="rect">
            <a:avLst/>
          </a:prstGeom>
          <a:noFill/>
        </p:spPr>
        <p:txBody>
          <a:bodyPr wrap="square" rtlCol="0">
            <a:spAutoFit/>
          </a:bodyPr>
          <a:lstStyle/>
          <a:p>
            <a:pPr algn="ctr"/>
            <a:r>
              <a:rPr lang="es-MX" sz="2000" dirty="0" smtClean="0"/>
              <a:t>G</a:t>
            </a:r>
            <a:endParaRPr lang="es-CO" sz="2000" dirty="0"/>
          </a:p>
        </p:txBody>
      </p:sp>
      <p:sp>
        <p:nvSpPr>
          <p:cNvPr id="72" name="71 CuadroTexto"/>
          <p:cNvSpPr txBox="1"/>
          <p:nvPr/>
        </p:nvSpPr>
        <p:spPr>
          <a:xfrm>
            <a:off x="4023232" y="3951346"/>
            <a:ext cx="432048" cy="400110"/>
          </a:xfrm>
          <a:prstGeom prst="rect">
            <a:avLst/>
          </a:prstGeom>
          <a:noFill/>
        </p:spPr>
        <p:txBody>
          <a:bodyPr wrap="square" rtlCol="0">
            <a:spAutoFit/>
          </a:bodyPr>
          <a:lstStyle/>
          <a:p>
            <a:pPr algn="ctr"/>
            <a:r>
              <a:rPr lang="es-MX" sz="2000" dirty="0" smtClean="0"/>
              <a:t>T</a:t>
            </a:r>
            <a:endParaRPr lang="es-CO" sz="2000" dirty="0"/>
          </a:p>
        </p:txBody>
      </p:sp>
      <p:sp>
        <p:nvSpPr>
          <p:cNvPr id="73" name="72 CuadroTexto"/>
          <p:cNvSpPr txBox="1"/>
          <p:nvPr/>
        </p:nvSpPr>
        <p:spPr>
          <a:xfrm>
            <a:off x="4599296" y="3964994"/>
            <a:ext cx="432048" cy="400110"/>
          </a:xfrm>
          <a:prstGeom prst="rect">
            <a:avLst/>
          </a:prstGeom>
          <a:noFill/>
        </p:spPr>
        <p:txBody>
          <a:bodyPr wrap="square" rtlCol="0">
            <a:spAutoFit/>
          </a:bodyPr>
          <a:lstStyle/>
          <a:p>
            <a:pPr algn="ctr"/>
            <a:r>
              <a:rPr lang="es-MX" sz="2000" dirty="0" smtClean="0"/>
              <a:t>C</a:t>
            </a:r>
            <a:endParaRPr lang="es-CO" sz="2000" dirty="0"/>
          </a:p>
        </p:txBody>
      </p:sp>
      <p:sp>
        <p:nvSpPr>
          <p:cNvPr id="74" name="73 CuadroTexto"/>
          <p:cNvSpPr txBox="1"/>
          <p:nvPr/>
        </p:nvSpPr>
        <p:spPr>
          <a:xfrm>
            <a:off x="5148064" y="3140968"/>
            <a:ext cx="432048" cy="400110"/>
          </a:xfrm>
          <a:prstGeom prst="rect">
            <a:avLst/>
          </a:prstGeom>
          <a:noFill/>
        </p:spPr>
        <p:txBody>
          <a:bodyPr wrap="square" rtlCol="0">
            <a:spAutoFit/>
          </a:bodyPr>
          <a:lstStyle/>
          <a:p>
            <a:pPr algn="ctr"/>
            <a:r>
              <a:rPr lang="es-MX" sz="2000" dirty="0" smtClean="0"/>
              <a:t>A</a:t>
            </a:r>
            <a:endParaRPr lang="es-CO" sz="2000" dirty="0"/>
          </a:p>
        </p:txBody>
      </p:sp>
      <p:sp>
        <p:nvSpPr>
          <p:cNvPr id="75" name="74 CuadroTexto"/>
          <p:cNvSpPr txBox="1"/>
          <p:nvPr/>
        </p:nvSpPr>
        <p:spPr>
          <a:xfrm>
            <a:off x="3212232" y="1556792"/>
            <a:ext cx="2727920" cy="707886"/>
          </a:xfrm>
          <a:prstGeom prst="rect">
            <a:avLst/>
          </a:prstGeom>
          <a:noFill/>
        </p:spPr>
        <p:txBody>
          <a:bodyPr wrap="square" rtlCol="0">
            <a:spAutoFit/>
          </a:bodyPr>
          <a:lstStyle/>
          <a:p>
            <a:pPr algn="ctr"/>
            <a:r>
              <a:rPr lang="es-MX" sz="2000" dirty="0" smtClean="0"/>
              <a:t>Codificación de longitud </a:t>
            </a:r>
            <a:r>
              <a:rPr lang="es-MX" sz="2000" dirty="0" smtClean="0"/>
              <a:t>variable</a:t>
            </a:r>
            <a:endParaRPr lang="es-CO" sz="2000" dirty="0"/>
          </a:p>
        </p:txBody>
      </p:sp>
      <p:sp>
        <p:nvSpPr>
          <p:cNvPr id="102" name="101 CuadroTexto"/>
          <p:cNvSpPr txBox="1"/>
          <p:nvPr/>
        </p:nvSpPr>
        <p:spPr>
          <a:xfrm>
            <a:off x="6020544" y="1556792"/>
            <a:ext cx="2727920" cy="707886"/>
          </a:xfrm>
          <a:prstGeom prst="rect">
            <a:avLst/>
          </a:prstGeom>
          <a:noFill/>
        </p:spPr>
        <p:txBody>
          <a:bodyPr wrap="square" rtlCol="0">
            <a:spAutoFit/>
          </a:bodyPr>
          <a:lstStyle/>
          <a:p>
            <a:pPr algn="ctr"/>
            <a:r>
              <a:rPr lang="es-MX" sz="2000" dirty="0" smtClean="0"/>
              <a:t>Otra codificación </a:t>
            </a:r>
            <a:r>
              <a:rPr lang="es-MX" sz="2000" dirty="0" smtClean="0"/>
              <a:t>de longitud </a:t>
            </a:r>
            <a:r>
              <a:rPr lang="es-MX" sz="2000" dirty="0" smtClean="0"/>
              <a:t>variable</a:t>
            </a:r>
            <a:endParaRPr lang="es-CO" sz="2000" dirty="0"/>
          </a:p>
        </p:txBody>
      </p:sp>
      <p:sp>
        <p:nvSpPr>
          <p:cNvPr id="103" name="102 Elipse"/>
          <p:cNvSpPr/>
          <p:nvPr/>
        </p:nvSpPr>
        <p:spPr>
          <a:xfrm>
            <a:off x="6516216" y="29353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103 Elipse"/>
          <p:cNvSpPr/>
          <p:nvPr/>
        </p:nvSpPr>
        <p:spPr>
          <a:xfrm>
            <a:off x="7857072" y="4271589"/>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5" name="104 Elipse"/>
          <p:cNvSpPr/>
          <p:nvPr/>
        </p:nvSpPr>
        <p:spPr>
          <a:xfrm>
            <a:off x="8580920" y="4271589"/>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6" name="105 Conector recto"/>
          <p:cNvCxnSpPr>
            <a:endCxn id="104" idx="0"/>
          </p:cNvCxnSpPr>
          <p:nvPr/>
        </p:nvCxnSpPr>
        <p:spPr>
          <a:xfrm flipH="1">
            <a:off x="8001088" y="3887725"/>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106 Conector recto"/>
          <p:cNvCxnSpPr>
            <a:stCxn id="110" idx="5"/>
            <a:endCxn id="105" idx="0"/>
          </p:cNvCxnSpPr>
          <p:nvPr/>
        </p:nvCxnSpPr>
        <p:spPr>
          <a:xfrm>
            <a:off x="8418251" y="3847655"/>
            <a:ext cx="306685" cy="4239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107 Elipse"/>
          <p:cNvSpPr/>
          <p:nvPr/>
        </p:nvSpPr>
        <p:spPr>
          <a:xfrm>
            <a:off x="7812360" y="29353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9" name="108 Elipse"/>
          <p:cNvSpPr/>
          <p:nvPr/>
        </p:nvSpPr>
        <p:spPr>
          <a:xfrm>
            <a:off x="7452320"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109 Elipse"/>
          <p:cNvSpPr/>
          <p:nvPr/>
        </p:nvSpPr>
        <p:spPr>
          <a:xfrm>
            <a:off x="8172400" y="35834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110 Conector recto"/>
          <p:cNvCxnSpPr>
            <a:stCxn id="108" idx="3"/>
            <a:endCxn id="109" idx="0"/>
          </p:cNvCxnSpPr>
          <p:nvPr/>
        </p:nvCxnSpPr>
        <p:spPr>
          <a:xfrm flipH="1">
            <a:off x="7596336" y="31995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111 Conector recto"/>
          <p:cNvCxnSpPr>
            <a:stCxn id="108" idx="5"/>
            <a:endCxn id="110" idx="0"/>
          </p:cNvCxnSpPr>
          <p:nvPr/>
        </p:nvCxnSpPr>
        <p:spPr>
          <a:xfrm>
            <a:off x="8058211" y="31995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112 Elipse"/>
          <p:cNvSpPr/>
          <p:nvPr/>
        </p:nvSpPr>
        <p:spPr>
          <a:xfrm>
            <a:off x="7194115" y="2308810"/>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4" name="113 Conector recto"/>
          <p:cNvCxnSpPr>
            <a:stCxn id="113" idx="3"/>
            <a:endCxn id="103" idx="7"/>
          </p:cNvCxnSpPr>
          <p:nvPr/>
        </p:nvCxnSpPr>
        <p:spPr>
          <a:xfrm flipH="1">
            <a:off x="6762067" y="2573018"/>
            <a:ext cx="474229"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114 Conector recto"/>
          <p:cNvCxnSpPr>
            <a:stCxn id="113" idx="5"/>
            <a:endCxn id="108" idx="1"/>
          </p:cNvCxnSpPr>
          <p:nvPr/>
        </p:nvCxnSpPr>
        <p:spPr>
          <a:xfrm>
            <a:off x="7439966" y="2573018"/>
            <a:ext cx="414575"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115 CuadroTexto"/>
          <p:cNvSpPr txBox="1"/>
          <p:nvPr/>
        </p:nvSpPr>
        <p:spPr>
          <a:xfrm>
            <a:off x="6691296" y="2488830"/>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117" name="116 CuadroTexto"/>
          <p:cNvSpPr txBox="1"/>
          <p:nvPr/>
        </p:nvSpPr>
        <p:spPr>
          <a:xfrm>
            <a:off x="7785064" y="3818657"/>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118" name="117 CuadroTexto"/>
          <p:cNvSpPr txBox="1"/>
          <p:nvPr/>
        </p:nvSpPr>
        <p:spPr>
          <a:xfrm>
            <a:off x="7380312" y="3130515"/>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119" name="118 CuadroTexto"/>
          <p:cNvSpPr txBox="1"/>
          <p:nvPr/>
        </p:nvSpPr>
        <p:spPr>
          <a:xfrm>
            <a:off x="8460432" y="3818657"/>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120" name="119 CuadroTexto"/>
          <p:cNvSpPr txBox="1"/>
          <p:nvPr/>
        </p:nvSpPr>
        <p:spPr>
          <a:xfrm>
            <a:off x="8100392" y="3130515"/>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121" name="120 CuadroTexto"/>
          <p:cNvSpPr txBox="1"/>
          <p:nvPr/>
        </p:nvSpPr>
        <p:spPr>
          <a:xfrm>
            <a:off x="7596336" y="2488830"/>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122" name="121 CuadroTexto"/>
          <p:cNvSpPr txBox="1"/>
          <p:nvPr/>
        </p:nvSpPr>
        <p:spPr>
          <a:xfrm>
            <a:off x="6228184" y="3140968"/>
            <a:ext cx="432048" cy="400110"/>
          </a:xfrm>
          <a:prstGeom prst="rect">
            <a:avLst/>
          </a:prstGeom>
          <a:noFill/>
        </p:spPr>
        <p:txBody>
          <a:bodyPr wrap="square" rtlCol="0">
            <a:spAutoFit/>
          </a:bodyPr>
          <a:lstStyle/>
          <a:p>
            <a:pPr algn="ctr"/>
            <a:r>
              <a:rPr lang="es-MX" sz="2000" dirty="0" smtClean="0"/>
              <a:t>G</a:t>
            </a:r>
            <a:endParaRPr lang="es-CO" sz="2000" dirty="0"/>
          </a:p>
        </p:txBody>
      </p:sp>
      <p:sp>
        <p:nvSpPr>
          <p:cNvPr id="123" name="122 CuadroTexto"/>
          <p:cNvSpPr txBox="1"/>
          <p:nvPr/>
        </p:nvSpPr>
        <p:spPr>
          <a:xfrm>
            <a:off x="7164288" y="3793682"/>
            <a:ext cx="432048" cy="400110"/>
          </a:xfrm>
          <a:prstGeom prst="rect">
            <a:avLst/>
          </a:prstGeom>
          <a:noFill/>
        </p:spPr>
        <p:txBody>
          <a:bodyPr wrap="square" rtlCol="0">
            <a:spAutoFit/>
          </a:bodyPr>
          <a:lstStyle/>
          <a:p>
            <a:pPr algn="ctr"/>
            <a:r>
              <a:rPr lang="es-MX" sz="2000" dirty="0" smtClean="0"/>
              <a:t>A</a:t>
            </a:r>
            <a:endParaRPr lang="es-CO" sz="2000" dirty="0"/>
          </a:p>
        </p:txBody>
      </p:sp>
      <p:sp>
        <p:nvSpPr>
          <p:cNvPr id="124" name="123 CuadroTexto"/>
          <p:cNvSpPr txBox="1"/>
          <p:nvPr/>
        </p:nvSpPr>
        <p:spPr>
          <a:xfrm>
            <a:off x="7785064" y="4541058"/>
            <a:ext cx="432048" cy="400110"/>
          </a:xfrm>
          <a:prstGeom prst="rect">
            <a:avLst/>
          </a:prstGeom>
          <a:noFill/>
        </p:spPr>
        <p:txBody>
          <a:bodyPr wrap="square" rtlCol="0">
            <a:spAutoFit/>
          </a:bodyPr>
          <a:lstStyle/>
          <a:p>
            <a:pPr algn="ctr"/>
            <a:r>
              <a:rPr lang="es-MX" sz="2000" dirty="0" smtClean="0"/>
              <a:t>T</a:t>
            </a:r>
            <a:endParaRPr lang="es-CO" sz="2000" dirty="0"/>
          </a:p>
        </p:txBody>
      </p:sp>
      <p:sp>
        <p:nvSpPr>
          <p:cNvPr id="125" name="124 CuadroTexto"/>
          <p:cNvSpPr txBox="1"/>
          <p:nvPr/>
        </p:nvSpPr>
        <p:spPr>
          <a:xfrm>
            <a:off x="8532440" y="4541058"/>
            <a:ext cx="432048" cy="400110"/>
          </a:xfrm>
          <a:prstGeom prst="rect">
            <a:avLst/>
          </a:prstGeom>
          <a:noFill/>
        </p:spPr>
        <p:txBody>
          <a:bodyPr wrap="square" rtlCol="0">
            <a:spAutoFit/>
          </a:bodyPr>
          <a:lstStyle/>
          <a:p>
            <a:pPr algn="ctr"/>
            <a:r>
              <a:rPr lang="es-MX" sz="2000" dirty="0" smtClean="0"/>
              <a:t>C</a:t>
            </a:r>
            <a:endParaRPr lang="es-CO" sz="2000" dirty="0"/>
          </a:p>
        </p:txBody>
      </p:sp>
      <p:sp>
        <p:nvSpPr>
          <p:cNvPr id="127" name="Rectangle 9"/>
          <p:cNvSpPr>
            <a:spLocks noChangeArrowheads="1"/>
          </p:cNvSpPr>
          <p:nvPr/>
        </p:nvSpPr>
        <p:spPr bwMode="auto">
          <a:xfrm>
            <a:off x="323032" y="4941168"/>
            <a:ext cx="8641456" cy="39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qué se parecen el árbol 1 y 2, los cuales son no ambiguos?</a:t>
            </a:r>
          </a:p>
        </p:txBody>
      </p:sp>
      <p:sp>
        <p:nvSpPr>
          <p:cNvPr id="128" name="Rectangle 9"/>
          <p:cNvSpPr>
            <a:spLocks noChangeArrowheads="1"/>
          </p:cNvSpPr>
          <p:nvPr/>
        </p:nvSpPr>
        <p:spPr bwMode="auto">
          <a:xfrm>
            <a:off x="323528" y="5445224"/>
            <a:ext cx="7160960" cy="141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que en ambos todos los caracteres se encuentran en las hojas del árbol. En otras palabras ningún carácter es ancestro de ningún otro, garantizando así que todos tienen la propiedad de ser “libres de prefijos”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788" y="5559127"/>
            <a:ext cx="14097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7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1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1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2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2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animBg="1"/>
      <p:bldP spid="25" grpId="0" animBg="1"/>
      <p:bldP spid="26" grpId="0" animBg="1"/>
      <p:bldP spid="29" grpId="0" animBg="1"/>
      <p:bldP spid="38" grpId="0"/>
      <p:bldP spid="41" grpId="0"/>
      <p:bldP spid="42" grpId="0"/>
      <p:bldP spid="44" grpId="0"/>
      <p:bldP spid="45" grpId="0"/>
      <p:bldP spid="46" grpId="0"/>
      <p:bldP spid="47" grpId="0"/>
      <p:bldP spid="48" grpId="0"/>
      <p:bldP spid="49" grpId="0"/>
      <p:bldP spid="50" grpId="0"/>
      <p:bldP spid="51" grpId="0"/>
      <p:bldP spid="52" grpId="0" animBg="1"/>
      <p:bldP spid="54" grpId="0" animBg="1"/>
      <p:bldP spid="57" grpId="0" animBg="1"/>
      <p:bldP spid="58" grpId="0" animBg="1"/>
      <p:bldP spid="62" grpId="0" animBg="1"/>
      <p:bldP spid="65" grpId="0"/>
      <p:bldP spid="67" grpId="0"/>
      <p:bldP spid="68" grpId="0"/>
      <p:bldP spid="70" grpId="0"/>
      <p:bldP spid="71" grpId="0"/>
      <p:bldP spid="72" grpId="0"/>
      <p:bldP spid="73" grpId="0"/>
      <p:bldP spid="74" grpId="0"/>
      <p:bldP spid="75" grpId="0"/>
      <p:bldP spid="102" grpId="0"/>
      <p:bldP spid="103" grpId="0" animBg="1"/>
      <p:bldP spid="104" grpId="0" animBg="1"/>
      <p:bldP spid="105" grpId="0" animBg="1"/>
      <p:bldP spid="108" grpId="0" animBg="1"/>
      <p:bldP spid="109" grpId="0" animBg="1"/>
      <p:bldP spid="110" grpId="0" animBg="1"/>
      <p:bldP spid="113" grpId="0" animBg="1"/>
      <p:bldP spid="116" grpId="0"/>
      <p:bldP spid="117" grpId="0"/>
      <p:bldP spid="118" grpId="0"/>
      <p:bldP spid="119" grpId="0"/>
      <p:bldP spid="120" grpId="0"/>
      <p:bldP spid="121" grpId="0"/>
      <p:bldP spid="122" grpId="0"/>
      <p:bldP spid="123" grpId="0"/>
      <p:bldP spid="124" grpId="0"/>
      <p:bldP spid="125" grpId="0"/>
      <p:bldP spid="127" grpId="0"/>
      <p:bldP spid="1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general, al utilizar esta notación de árbol binario donde los caracteres únicamente están en las hojas, y etiquetando las aristas de los hijos izquierdos con ‘0’ y las de los hijos derechos con ‘1’, tenemos que:</a:t>
            </a:r>
          </a:p>
          <a:p>
            <a:pPr algn="just"/>
            <a:endParaRPr lang="es-MX" sz="2200" dirty="0"/>
          </a:p>
        </p:txBody>
      </p:sp>
      <p:sp>
        <p:nvSpPr>
          <p:cNvPr id="8" name="Rectangle 9"/>
          <p:cNvSpPr>
            <a:spLocks noChangeArrowheads="1"/>
          </p:cNvSpPr>
          <p:nvPr/>
        </p:nvSpPr>
        <p:spPr bwMode="auto">
          <a:xfrm>
            <a:off x="323032" y="5661248"/>
            <a:ext cx="8641456"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Ejemplo: para decodificar la cadena 1001100111 tendríamos:</a:t>
            </a:r>
          </a:p>
          <a:p>
            <a:pPr algn="just"/>
            <a:endParaRPr lang="es-MX" sz="2200" dirty="0"/>
          </a:p>
          <a:p>
            <a:pPr algn="just"/>
            <a:r>
              <a:rPr lang="es-MX" sz="2200" dirty="0" smtClean="0"/>
              <a:t>10 = A, 0 = G, 110 = T, 0 = G, 111 = C; es decir, AGTGC </a:t>
            </a:r>
          </a:p>
        </p:txBody>
      </p:sp>
      <p:sp>
        <p:nvSpPr>
          <p:cNvPr id="9" name="Rectangle 9"/>
          <p:cNvSpPr>
            <a:spLocks noChangeArrowheads="1"/>
          </p:cNvSpPr>
          <p:nvPr/>
        </p:nvSpPr>
        <p:spPr bwMode="auto">
          <a:xfrm>
            <a:off x="395289" y="2636912"/>
            <a:ext cx="5760887"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5600" indent="-355600" algn="just">
              <a:buFont typeface="+mj-lt"/>
              <a:buAutoNum type="arabicPeriod"/>
            </a:pPr>
            <a:r>
              <a:rPr lang="es-MX" sz="2000" dirty="0" smtClean="0"/>
              <a:t>Codificar un carácter equivale a acumular las etiquetas de las aristas desde la raíz hasta el carácter; </a:t>
            </a:r>
          </a:p>
          <a:p>
            <a:pPr marL="355600" indent="-355600" algn="just">
              <a:buFont typeface="+mj-lt"/>
              <a:buAutoNum type="arabicPeriod"/>
            </a:pPr>
            <a:r>
              <a:rPr lang="es-MX" sz="2000" dirty="0" smtClean="0"/>
              <a:t>La cantidad de bits necesarios para codificar un carácter es igual al nivel en que se encuentra en el árbol; y</a:t>
            </a:r>
          </a:p>
          <a:p>
            <a:pPr marL="355600" indent="-355600" algn="just">
              <a:buFont typeface="+mj-lt"/>
              <a:buAutoNum type="arabicPeriod"/>
            </a:pPr>
            <a:r>
              <a:rPr lang="es-MX" sz="2000" dirty="0" smtClean="0"/>
              <a:t>Decodificar un código equivale a seguir, repetidamente hasta llegar al final del código, la ruta que va desde la raíz hasta una hoja.</a:t>
            </a:r>
          </a:p>
          <a:p>
            <a:pPr marL="457200" indent="-457200" algn="just">
              <a:buFont typeface="+mj-lt"/>
              <a:buAutoNum type="arabicPeriod"/>
            </a:pPr>
            <a:endParaRPr lang="es-MX" sz="2000" dirty="0" smtClean="0"/>
          </a:p>
          <a:p>
            <a:pPr algn="just"/>
            <a:endParaRPr lang="es-MX" sz="2000" dirty="0"/>
          </a:p>
        </p:txBody>
      </p:sp>
      <p:sp>
        <p:nvSpPr>
          <p:cNvPr id="2" name="1 Rectángulo"/>
          <p:cNvSpPr/>
          <p:nvPr/>
        </p:nvSpPr>
        <p:spPr>
          <a:xfrm>
            <a:off x="6485152" y="2636912"/>
            <a:ext cx="2520280" cy="26665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679" y="2747684"/>
            <a:ext cx="2621753" cy="257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76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mc:AlternateContent xmlns:mc="http://schemas.openxmlformats.org/markup-compatibility/2006" xmlns:a14="http://schemas.microsoft.com/office/drawing/2010/main">
        <mc:Choice Requires="a14">
          <p:sp>
            <p:nvSpPr>
              <p:cNvPr id="6" name="Rectangle 9"/>
              <p:cNvSpPr>
                <a:spLocks noChangeArrowheads="1"/>
              </p:cNvSpPr>
              <p:nvPr/>
            </p:nvSpPr>
            <p:spPr bwMode="auto">
              <a:xfrm>
                <a:off x="251520" y="1052736"/>
                <a:ext cx="8641208" cy="18722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Considerando la notación de árbol, la salida del problema que estamos analizando </a:t>
                </a:r>
                <a:r>
                  <a:rPr lang="es-MX" sz="2200" dirty="0"/>
                  <a:t>(sistema de codificación binario no ambiguo de longitud variable para </a:t>
                </a:r>
                <a14:m>
                  <m:oMath xmlns:m="http://schemas.openxmlformats.org/officeDocument/2006/math">
                    <m:r>
                      <a:rPr lang="az-Cyrl-AZ" sz="2200" i="1">
                        <a:latin typeface="Cambria Math"/>
                      </a:rPr>
                      <m:t>Ф</m:t>
                    </m:r>
                  </m:oMath>
                </a14:m>
                <a:r>
                  <a:rPr lang="es-MX" sz="2200" dirty="0" smtClean="0"/>
                  <a:t>) se convierte en:</a:t>
                </a:r>
              </a:p>
              <a:p>
                <a:pPr algn="just"/>
                <a:endParaRPr lang="es-MX" sz="2200" dirty="0"/>
              </a:p>
              <a:p>
                <a:pPr algn="just"/>
                <a:r>
                  <a:rPr lang="es-MX" sz="2200" dirty="0" smtClean="0"/>
                  <a:t>Minimizar </a:t>
                </a:r>
                <a14:m>
                  <m:oMath xmlns:m="http://schemas.openxmlformats.org/officeDocument/2006/math">
                    <m:r>
                      <a:rPr lang="es-MX" sz="2200" b="0" i="1" smtClean="0">
                        <a:latin typeface="Cambria Math"/>
                      </a:rPr>
                      <m:t>𝐿</m:t>
                    </m:r>
                    <m:d>
                      <m:dPr>
                        <m:ctrlPr>
                          <a:rPr lang="es-MX" sz="2200" b="0" i="1" smtClean="0">
                            <a:latin typeface="Cambria Math"/>
                          </a:rPr>
                        </m:ctrlPr>
                      </m:dPr>
                      <m:e>
                        <m:r>
                          <a:rPr lang="es-MX" sz="2200" b="0" i="1" smtClean="0">
                            <a:latin typeface="Cambria Math"/>
                          </a:rPr>
                          <m:t>𝑇</m:t>
                        </m:r>
                      </m:e>
                    </m:d>
                    <m:r>
                      <a:rPr lang="es-MX" sz="2200" b="0" i="1" smtClean="0">
                        <a:latin typeface="Cambria Math"/>
                      </a:rPr>
                      <m:t>= </m:t>
                    </m:r>
                    <m:nary>
                      <m:naryPr>
                        <m:chr m:val="∑"/>
                        <m:ctrlPr>
                          <a:rPr lang="es-MX" sz="2200" b="0" i="1" smtClean="0">
                            <a:latin typeface="Cambria Math"/>
                          </a:rPr>
                        </m:ctrlPr>
                      </m:naryPr>
                      <m:sub>
                        <m:r>
                          <m:rPr>
                            <m:brk m:alnAt="23"/>
                          </m:rPr>
                          <a:rPr lang="es-MX" sz="2200" b="0" i="1" smtClean="0">
                            <a:latin typeface="Cambria Math"/>
                          </a:rPr>
                          <m:t>𝑖</m:t>
                        </m:r>
                        <m:r>
                          <a:rPr lang="es-MX" sz="2200" b="0" i="1" smtClean="0">
                            <a:latin typeface="Cambria Math"/>
                          </a:rPr>
                          <m:t>=1</m:t>
                        </m:r>
                      </m:sub>
                      <m:sup>
                        <m:r>
                          <a:rPr lang="es-MX" sz="2200" b="0" i="1" smtClean="0">
                            <a:latin typeface="Cambria Math"/>
                          </a:rPr>
                          <m:t>𝑛</m:t>
                        </m:r>
                      </m:sup>
                      <m:e>
                        <m:sSub>
                          <m:sSubPr>
                            <m:ctrlPr>
                              <a:rPr lang="es-MX" sz="2200" b="0" i="1" smtClean="0">
                                <a:latin typeface="Cambria Math"/>
                              </a:rPr>
                            </m:ctrlPr>
                          </m:sSubPr>
                          <m:e>
                            <m:r>
                              <a:rPr lang="es-MX" sz="2200" b="0" i="1" smtClean="0">
                                <a:latin typeface="Cambria Math"/>
                              </a:rPr>
                              <m:t>𝑓</m:t>
                            </m:r>
                          </m:e>
                          <m:sub>
                            <m:r>
                              <a:rPr lang="es-MX" sz="2200" b="0" i="1" smtClean="0">
                                <a:latin typeface="Cambria Math"/>
                              </a:rPr>
                              <m:t>𝑖</m:t>
                            </m:r>
                          </m:sub>
                        </m:sSub>
                        <m:r>
                          <a:rPr lang="es-MX" sz="2200" b="0" i="1" smtClean="0">
                            <a:latin typeface="Cambria Math"/>
                          </a:rPr>
                          <m:t>∗(</m:t>
                        </m:r>
                        <m:r>
                          <a:rPr lang="es-MX" sz="2200" b="0" i="1" smtClean="0">
                            <a:latin typeface="Cambria Math"/>
                          </a:rPr>
                          <m:t>𝑛𝑖𝑣𝑒𝑙</m:t>
                        </m:r>
                        <m:r>
                          <a:rPr lang="es-MX" sz="2200" b="0" i="1" smtClean="0">
                            <a:latin typeface="Cambria Math"/>
                          </a:rPr>
                          <m:t> </m:t>
                        </m:r>
                        <m:r>
                          <a:rPr lang="es-MX" sz="2200" b="0" i="1" smtClean="0">
                            <a:latin typeface="Cambria Math"/>
                          </a:rPr>
                          <m:t>𝑑𝑒</m:t>
                        </m:r>
                        <m:r>
                          <a:rPr lang="es-MX" sz="2200" b="0" i="1" smtClean="0">
                            <a:latin typeface="Cambria Math"/>
                          </a:rPr>
                          <m:t> </m:t>
                        </m:r>
                        <m:r>
                          <a:rPr lang="es-MX" sz="2200" b="0" i="1" smtClean="0">
                            <a:latin typeface="Cambria Math"/>
                          </a:rPr>
                          <m:t>𝑖</m:t>
                        </m:r>
                        <m:r>
                          <a:rPr lang="es-MX" sz="2200" b="0" i="1" smtClean="0">
                            <a:latin typeface="Cambria Math"/>
                          </a:rPr>
                          <m:t> </m:t>
                        </m:r>
                        <m:r>
                          <a:rPr lang="es-MX" sz="2200" b="0" i="1" smtClean="0">
                            <a:latin typeface="Cambria Math"/>
                          </a:rPr>
                          <m:t>𝑒𝑛</m:t>
                        </m:r>
                        <m:r>
                          <a:rPr lang="es-MX" sz="2200" b="0" i="1" smtClean="0">
                            <a:latin typeface="Cambria Math"/>
                          </a:rPr>
                          <m:t> </m:t>
                        </m:r>
                        <m:r>
                          <a:rPr lang="es-MX" sz="2200" b="0" i="1" smtClean="0">
                            <a:latin typeface="Cambria Math"/>
                          </a:rPr>
                          <m:t>𝑇</m:t>
                        </m:r>
                        <m:r>
                          <a:rPr lang="es-MX" sz="2200" b="0" i="1" smtClean="0">
                            <a:latin typeface="Cambria Math"/>
                          </a:rPr>
                          <m:t>)</m:t>
                        </m:r>
                      </m:e>
                    </m:nary>
                    <m:r>
                      <a:rPr lang="es-MX" sz="2200" b="0" i="1" smtClean="0">
                        <a:latin typeface="Cambria Math"/>
                      </a:rPr>
                      <m:t> </m:t>
                    </m:r>
                  </m:oMath>
                </a14:m>
                <a:r>
                  <a:rPr lang="es-CO" sz="2200" dirty="0" smtClean="0"/>
                  <a:t>siendo T el árbol binario</a:t>
                </a:r>
                <a:endParaRPr lang="es-CO" sz="2200" dirty="0"/>
              </a:p>
            </p:txBody>
          </p:sp>
        </mc:Choice>
        <mc:Fallback xmlns="">
          <p:sp>
            <p:nvSpPr>
              <p:cNvPr id="6" name="Rectangle 9"/>
              <p:cNvSpPr>
                <a:spLocks noRot="1" noChangeAspect="1" noMove="1" noResize="1" noEditPoints="1" noAdjustHandles="1" noChangeArrowheads="1" noChangeShapeType="1" noTextEdit="1"/>
              </p:cNvSpPr>
              <p:nvPr/>
            </p:nvSpPr>
            <p:spPr bwMode="auto">
              <a:xfrm>
                <a:off x="251520" y="1052736"/>
                <a:ext cx="8641208" cy="1872208"/>
              </a:xfrm>
              <a:prstGeom prst="rect">
                <a:avLst/>
              </a:prstGeom>
              <a:blipFill rotWithShape="1">
                <a:blip r:embed="rId2"/>
                <a:stretch>
                  <a:fillRect l="-846" t="-1629" r="-987" b="-387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5" name="Rectangle 9"/>
          <p:cNvSpPr>
            <a:spLocks noChangeArrowheads="1"/>
          </p:cNvSpPr>
          <p:nvPr/>
        </p:nvSpPr>
        <p:spPr bwMode="auto">
          <a:xfrm>
            <a:off x="251520" y="3068960"/>
            <a:ext cx="8641456" cy="378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Volviendo nuevamente al ejemplo:</a:t>
            </a:r>
          </a:p>
          <a:p>
            <a:pPr algn="just"/>
            <a:endParaRPr lang="es-MX" sz="2200" dirty="0"/>
          </a:p>
          <a:p>
            <a:pPr algn="just"/>
            <a:endParaRPr lang="es-MX" sz="2200" dirty="0" smtClean="0"/>
          </a:p>
          <a:p>
            <a:pPr algn="just"/>
            <a:endParaRPr lang="es-MX" sz="2200" dirty="0"/>
          </a:p>
          <a:p>
            <a:pPr algn="just"/>
            <a:endParaRPr lang="es-MX" sz="2200" dirty="0" smtClean="0"/>
          </a:p>
          <a:p>
            <a:pPr algn="just"/>
            <a:endParaRPr lang="es-MX" sz="2200" dirty="0"/>
          </a:p>
          <a:p>
            <a:pPr algn="just"/>
            <a:endParaRPr lang="es-MX" sz="2200" dirty="0" smtClean="0"/>
          </a:p>
          <a:p>
            <a:pPr algn="just"/>
            <a:endParaRPr lang="es-MX" sz="2200" dirty="0" smtClean="0"/>
          </a:p>
          <a:p>
            <a:pPr algn="just"/>
            <a:r>
              <a:rPr lang="es-MX" i="1" dirty="0" smtClean="0"/>
              <a:t>L</a:t>
            </a:r>
            <a:r>
              <a:rPr lang="es-MX" dirty="0" smtClean="0"/>
              <a:t>(</a:t>
            </a:r>
            <a:r>
              <a:rPr lang="es-MX" i="1" dirty="0" smtClean="0"/>
              <a:t>T1</a:t>
            </a:r>
            <a:r>
              <a:rPr lang="es-MX" dirty="0" smtClean="0"/>
              <a:t>) = 0.45*2+0.15*2+0.1*2+0.3*2=</a:t>
            </a:r>
            <a:r>
              <a:rPr lang="es-MX" b="1" dirty="0" smtClean="0"/>
              <a:t>2.0</a:t>
            </a:r>
            <a:r>
              <a:rPr lang="es-MX" dirty="0" smtClean="0"/>
              <a:t>   </a:t>
            </a:r>
          </a:p>
          <a:p>
            <a:pPr algn="just"/>
            <a:endParaRPr lang="es-MX" dirty="0" smtClean="0"/>
          </a:p>
          <a:p>
            <a:pPr algn="just"/>
            <a:r>
              <a:rPr lang="es-MX" i="1" dirty="0"/>
              <a:t> </a:t>
            </a:r>
            <a:r>
              <a:rPr lang="es-MX" i="1" dirty="0" smtClean="0"/>
              <a:t>                                                                  L</a:t>
            </a:r>
            <a:r>
              <a:rPr lang="es-MX" dirty="0" smtClean="0"/>
              <a:t>(</a:t>
            </a:r>
            <a:r>
              <a:rPr lang="es-MX" i="1" dirty="0" smtClean="0"/>
              <a:t>T2</a:t>
            </a:r>
            <a:r>
              <a:rPr lang="es-MX" dirty="0" smtClean="0"/>
              <a:t>) </a:t>
            </a:r>
            <a:r>
              <a:rPr lang="es-MX" dirty="0"/>
              <a:t>= </a:t>
            </a:r>
            <a:r>
              <a:rPr lang="es-MX" dirty="0" smtClean="0"/>
              <a:t>0.45*1+0.3*2+0.15*3+0.1*3=</a:t>
            </a:r>
            <a:r>
              <a:rPr lang="es-MX" b="1" dirty="0" smtClean="0"/>
              <a:t>1.8</a:t>
            </a:r>
            <a:endParaRPr lang="es-MX" sz="2000" b="1"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00809"/>
            <a:ext cx="2524125"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9295" y="3493703"/>
            <a:ext cx="2805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50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Ahora si, ¿Cómo construimos el árbol? ¿Se podrá usar una aproximación </a:t>
            </a:r>
            <a:r>
              <a:rPr lang="es-MX" sz="2200" dirty="0" err="1" smtClean="0"/>
              <a:t>greedy</a:t>
            </a:r>
            <a:r>
              <a:rPr lang="es-MX" sz="2200" dirty="0" smtClean="0"/>
              <a:t>?</a:t>
            </a:r>
            <a:endParaRPr lang="es-CO" sz="2200" dirty="0"/>
          </a:p>
        </p:txBody>
      </p:sp>
      <p:sp>
        <p:nvSpPr>
          <p:cNvPr id="10" name="Rectangle 9"/>
          <p:cNvSpPr>
            <a:spLocks noChangeArrowheads="1"/>
          </p:cNvSpPr>
          <p:nvPr/>
        </p:nvSpPr>
        <p:spPr bwMode="auto">
          <a:xfrm>
            <a:off x="395536" y="1700808"/>
            <a:ext cx="83534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La idea principal del código de </a:t>
            </a:r>
            <a:r>
              <a:rPr lang="es-MX" sz="2200" dirty="0" err="1" smtClean="0"/>
              <a:t>Huffman</a:t>
            </a:r>
            <a:r>
              <a:rPr lang="es-MX" sz="2200" dirty="0" smtClean="0"/>
              <a:t> es realizar combinaciones sucesivas de caracteres en nodos, utilizando cada vez un criterio de selección </a:t>
            </a:r>
            <a:r>
              <a:rPr lang="es-MX" sz="2200" dirty="0" err="1" smtClean="0"/>
              <a:t>greedy</a:t>
            </a:r>
            <a:r>
              <a:rPr lang="es-MX" sz="2200" dirty="0" smtClean="0"/>
              <a:t>.</a:t>
            </a:r>
          </a:p>
        </p:txBody>
      </p:sp>
      <p:sp>
        <p:nvSpPr>
          <p:cNvPr id="5" name="4 Elipse"/>
          <p:cNvSpPr/>
          <p:nvPr/>
        </p:nvSpPr>
        <p:spPr>
          <a:xfrm>
            <a:off x="6300192" y="47355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Elipse"/>
          <p:cNvSpPr/>
          <p:nvPr/>
        </p:nvSpPr>
        <p:spPr>
          <a:xfrm>
            <a:off x="7641048" y="6071789"/>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lipse"/>
          <p:cNvSpPr/>
          <p:nvPr/>
        </p:nvSpPr>
        <p:spPr>
          <a:xfrm>
            <a:off x="8364896" y="6071789"/>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 name="8 Conector recto"/>
          <p:cNvCxnSpPr>
            <a:endCxn id="7" idx="0"/>
          </p:cNvCxnSpPr>
          <p:nvPr/>
        </p:nvCxnSpPr>
        <p:spPr>
          <a:xfrm flipH="1">
            <a:off x="7785064" y="5687925"/>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14" idx="5"/>
            <a:endCxn id="8" idx="0"/>
          </p:cNvCxnSpPr>
          <p:nvPr/>
        </p:nvCxnSpPr>
        <p:spPr>
          <a:xfrm>
            <a:off x="8202227" y="5647855"/>
            <a:ext cx="306685" cy="4239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7596336" y="4735575"/>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Elipse"/>
          <p:cNvSpPr/>
          <p:nvPr/>
        </p:nvSpPr>
        <p:spPr>
          <a:xfrm>
            <a:off x="7236296" y="53836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13 Elipse"/>
          <p:cNvSpPr/>
          <p:nvPr/>
        </p:nvSpPr>
        <p:spPr>
          <a:xfrm>
            <a:off x="7956376" y="5383647"/>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14 Conector recto"/>
          <p:cNvCxnSpPr>
            <a:stCxn id="12" idx="3"/>
            <a:endCxn id="13" idx="0"/>
          </p:cNvCxnSpPr>
          <p:nvPr/>
        </p:nvCxnSpPr>
        <p:spPr>
          <a:xfrm flipH="1">
            <a:off x="7380312" y="49997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12" idx="5"/>
            <a:endCxn id="14" idx="0"/>
          </p:cNvCxnSpPr>
          <p:nvPr/>
        </p:nvCxnSpPr>
        <p:spPr>
          <a:xfrm>
            <a:off x="7842187" y="4999783"/>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16 Elipse"/>
          <p:cNvSpPr/>
          <p:nvPr/>
        </p:nvSpPr>
        <p:spPr>
          <a:xfrm>
            <a:off x="6978091" y="4109010"/>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8" name="17 Conector recto"/>
          <p:cNvCxnSpPr>
            <a:stCxn id="17" idx="3"/>
            <a:endCxn id="5" idx="7"/>
          </p:cNvCxnSpPr>
          <p:nvPr/>
        </p:nvCxnSpPr>
        <p:spPr>
          <a:xfrm flipH="1">
            <a:off x="6546043" y="4373218"/>
            <a:ext cx="474229"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7" idx="5"/>
            <a:endCxn id="12" idx="1"/>
          </p:cNvCxnSpPr>
          <p:nvPr/>
        </p:nvCxnSpPr>
        <p:spPr>
          <a:xfrm>
            <a:off x="7223942" y="4373218"/>
            <a:ext cx="414575" cy="407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6475272" y="4289030"/>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21" name="20 CuadroTexto"/>
          <p:cNvSpPr txBox="1"/>
          <p:nvPr/>
        </p:nvSpPr>
        <p:spPr>
          <a:xfrm>
            <a:off x="7569040" y="5618857"/>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22" name="21 CuadroTexto"/>
          <p:cNvSpPr txBox="1"/>
          <p:nvPr/>
        </p:nvSpPr>
        <p:spPr>
          <a:xfrm>
            <a:off x="7164288" y="4930715"/>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23" name="22 CuadroTexto"/>
          <p:cNvSpPr txBox="1"/>
          <p:nvPr/>
        </p:nvSpPr>
        <p:spPr>
          <a:xfrm>
            <a:off x="8244408" y="5618857"/>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24" name="23 CuadroTexto"/>
          <p:cNvSpPr txBox="1"/>
          <p:nvPr/>
        </p:nvSpPr>
        <p:spPr>
          <a:xfrm>
            <a:off x="7884368" y="4930715"/>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25" name="24 CuadroTexto"/>
          <p:cNvSpPr txBox="1"/>
          <p:nvPr/>
        </p:nvSpPr>
        <p:spPr>
          <a:xfrm>
            <a:off x="7380312" y="4289030"/>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26" name="25 CuadroTexto"/>
          <p:cNvSpPr txBox="1"/>
          <p:nvPr/>
        </p:nvSpPr>
        <p:spPr>
          <a:xfrm>
            <a:off x="6012160" y="4941168"/>
            <a:ext cx="432048" cy="400110"/>
          </a:xfrm>
          <a:prstGeom prst="rect">
            <a:avLst/>
          </a:prstGeom>
          <a:noFill/>
        </p:spPr>
        <p:txBody>
          <a:bodyPr wrap="square" rtlCol="0">
            <a:spAutoFit/>
          </a:bodyPr>
          <a:lstStyle/>
          <a:p>
            <a:pPr algn="ctr"/>
            <a:r>
              <a:rPr lang="es-MX" sz="2000" dirty="0" smtClean="0"/>
              <a:t>G</a:t>
            </a:r>
            <a:endParaRPr lang="es-CO" sz="2000" dirty="0"/>
          </a:p>
        </p:txBody>
      </p:sp>
      <p:sp>
        <p:nvSpPr>
          <p:cNvPr id="27" name="26 CuadroTexto"/>
          <p:cNvSpPr txBox="1"/>
          <p:nvPr/>
        </p:nvSpPr>
        <p:spPr>
          <a:xfrm>
            <a:off x="6948264" y="5593882"/>
            <a:ext cx="432048" cy="400110"/>
          </a:xfrm>
          <a:prstGeom prst="rect">
            <a:avLst/>
          </a:prstGeom>
          <a:noFill/>
        </p:spPr>
        <p:txBody>
          <a:bodyPr wrap="square" rtlCol="0">
            <a:spAutoFit/>
          </a:bodyPr>
          <a:lstStyle/>
          <a:p>
            <a:pPr algn="ctr"/>
            <a:r>
              <a:rPr lang="es-MX" sz="2000" dirty="0" smtClean="0"/>
              <a:t>A</a:t>
            </a:r>
            <a:endParaRPr lang="es-CO" sz="2000" dirty="0"/>
          </a:p>
        </p:txBody>
      </p:sp>
      <p:sp>
        <p:nvSpPr>
          <p:cNvPr id="28" name="27 CuadroTexto"/>
          <p:cNvSpPr txBox="1"/>
          <p:nvPr/>
        </p:nvSpPr>
        <p:spPr>
          <a:xfrm>
            <a:off x="7569040" y="6341258"/>
            <a:ext cx="432048" cy="400110"/>
          </a:xfrm>
          <a:prstGeom prst="rect">
            <a:avLst/>
          </a:prstGeom>
          <a:noFill/>
        </p:spPr>
        <p:txBody>
          <a:bodyPr wrap="square" rtlCol="0">
            <a:spAutoFit/>
          </a:bodyPr>
          <a:lstStyle/>
          <a:p>
            <a:pPr algn="ctr"/>
            <a:r>
              <a:rPr lang="es-MX" sz="2000" dirty="0" smtClean="0"/>
              <a:t>T</a:t>
            </a:r>
            <a:endParaRPr lang="es-CO" sz="2000" dirty="0"/>
          </a:p>
        </p:txBody>
      </p:sp>
      <p:sp>
        <p:nvSpPr>
          <p:cNvPr id="29" name="28 CuadroTexto"/>
          <p:cNvSpPr txBox="1"/>
          <p:nvPr/>
        </p:nvSpPr>
        <p:spPr>
          <a:xfrm>
            <a:off x="8316416" y="6341258"/>
            <a:ext cx="432048" cy="400110"/>
          </a:xfrm>
          <a:prstGeom prst="rect">
            <a:avLst/>
          </a:prstGeom>
          <a:noFill/>
        </p:spPr>
        <p:txBody>
          <a:bodyPr wrap="square" rtlCol="0">
            <a:spAutoFit/>
          </a:bodyPr>
          <a:lstStyle/>
          <a:p>
            <a:pPr algn="ctr"/>
            <a:r>
              <a:rPr lang="es-MX" sz="2000" dirty="0" smtClean="0"/>
              <a:t>C</a:t>
            </a:r>
            <a:endParaRPr lang="es-CO" sz="2000" dirty="0"/>
          </a:p>
        </p:txBody>
      </p:sp>
      <p:sp>
        <p:nvSpPr>
          <p:cNvPr id="30" name="Rectangle 9"/>
          <p:cNvSpPr>
            <a:spLocks noChangeArrowheads="1"/>
          </p:cNvSpPr>
          <p:nvPr/>
        </p:nvSpPr>
        <p:spPr bwMode="auto">
          <a:xfrm>
            <a:off x="395536" y="2780928"/>
            <a:ext cx="8353424"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el ejemplo esto sería algo como (sin tener claridad aún del criterio de selección):</a:t>
            </a:r>
          </a:p>
        </p:txBody>
      </p:sp>
      <p:sp>
        <p:nvSpPr>
          <p:cNvPr id="31" name="30 Elipse"/>
          <p:cNvSpPr/>
          <p:nvPr/>
        </p:nvSpPr>
        <p:spPr>
          <a:xfrm>
            <a:off x="2168440" y="4477182"/>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Elipse"/>
          <p:cNvSpPr/>
          <p:nvPr/>
        </p:nvSpPr>
        <p:spPr>
          <a:xfrm>
            <a:off x="2892288" y="4477182"/>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32 Conector recto"/>
          <p:cNvCxnSpPr>
            <a:endCxn id="31" idx="0"/>
          </p:cNvCxnSpPr>
          <p:nvPr/>
        </p:nvCxnSpPr>
        <p:spPr>
          <a:xfrm flipH="1">
            <a:off x="2312456" y="4093318"/>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Conector recto"/>
          <p:cNvCxnSpPr>
            <a:stCxn id="35" idx="5"/>
            <a:endCxn id="32" idx="0"/>
          </p:cNvCxnSpPr>
          <p:nvPr/>
        </p:nvCxnSpPr>
        <p:spPr>
          <a:xfrm>
            <a:off x="2729619" y="4053248"/>
            <a:ext cx="306685" cy="4239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34 Elipse"/>
          <p:cNvSpPr/>
          <p:nvPr/>
        </p:nvSpPr>
        <p:spPr>
          <a:xfrm>
            <a:off x="2483768" y="3789040"/>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CuadroTexto"/>
          <p:cNvSpPr txBox="1"/>
          <p:nvPr/>
        </p:nvSpPr>
        <p:spPr>
          <a:xfrm>
            <a:off x="2096432" y="4024250"/>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37" name="36 CuadroTexto"/>
          <p:cNvSpPr txBox="1"/>
          <p:nvPr/>
        </p:nvSpPr>
        <p:spPr>
          <a:xfrm>
            <a:off x="2771800" y="4024250"/>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38" name="37 CuadroTexto"/>
          <p:cNvSpPr txBox="1"/>
          <p:nvPr/>
        </p:nvSpPr>
        <p:spPr>
          <a:xfrm>
            <a:off x="2096432" y="4746651"/>
            <a:ext cx="432048" cy="400110"/>
          </a:xfrm>
          <a:prstGeom prst="rect">
            <a:avLst/>
          </a:prstGeom>
          <a:noFill/>
        </p:spPr>
        <p:txBody>
          <a:bodyPr wrap="square" rtlCol="0">
            <a:spAutoFit/>
          </a:bodyPr>
          <a:lstStyle/>
          <a:p>
            <a:pPr algn="ctr"/>
            <a:r>
              <a:rPr lang="es-MX" sz="2000" dirty="0" smtClean="0"/>
              <a:t>T</a:t>
            </a:r>
            <a:endParaRPr lang="es-CO" sz="2000" dirty="0"/>
          </a:p>
        </p:txBody>
      </p:sp>
      <p:sp>
        <p:nvSpPr>
          <p:cNvPr id="39" name="38 CuadroTexto"/>
          <p:cNvSpPr txBox="1"/>
          <p:nvPr/>
        </p:nvSpPr>
        <p:spPr>
          <a:xfrm>
            <a:off x="2843808" y="4746651"/>
            <a:ext cx="432048" cy="400110"/>
          </a:xfrm>
          <a:prstGeom prst="rect">
            <a:avLst/>
          </a:prstGeom>
          <a:noFill/>
        </p:spPr>
        <p:txBody>
          <a:bodyPr wrap="square" rtlCol="0">
            <a:spAutoFit/>
          </a:bodyPr>
          <a:lstStyle/>
          <a:p>
            <a:pPr algn="ctr"/>
            <a:r>
              <a:rPr lang="es-MX" sz="2000" dirty="0" smtClean="0"/>
              <a:t>C</a:t>
            </a:r>
            <a:endParaRPr lang="es-CO" sz="2000" dirty="0"/>
          </a:p>
        </p:txBody>
      </p:sp>
      <p:sp>
        <p:nvSpPr>
          <p:cNvPr id="40" name="Rectangle 9"/>
          <p:cNvSpPr>
            <a:spLocks noChangeArrowheads="1"/>
          </p:cNvSpPr>
          <p:nvPr/>
        </p:nvSpPr>
        <p:spPr bwMode="auto">
          <a:xfrm>
            <a:off x="395536" y="4005064"/>
            <a:ext cx="187220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1. Combinar</a:t>
            </a:r>
          </a:p>
          <a:p>
            <a:pPr algn="just"/>
            <a:r>
              <a:rPr lang="es-MX" sz="2200" dirty="0" smtClean="0"/>
              <a:t>T y C</a:t>
            </a:r>
          </a:p>
        </p:txBody>
      </p:sp>
      <p:sp>
        <p:nvSpPr>
          <p:cNvPr id="41" name="Rectangle 9"/>
          <p:cNvSpPr>
            <a:spLocks noChangeArrowheads="1"/>
          </p:cNvSpPr>
          <p:nvPr/>
        </p:nvSpPr>
        <p:spPr bwMode="auto">
          <a:xfrm>
            <a:off x="1835696" y="5359568"/>
            <a:ext cx="2175125" cy="733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2. Combinar lo anterior con A</a:t>
            </a:r>
          </a:p>
        </p:txBody>
      </p:sp>
      <p:sp>
        <p:nvSpPr>
          <p:cNvPr id="42" name="41 Elipse"/>
          <p:cNvSpPr/>
          <p:nvPr/>
        </p:nvSpPr>
        <p:spPr>
          <a:xfrm>
            <a:off x="4472696" y="5207693"/>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42 Elipse"/>
          <p:cNvSpPr/>
          <p:nvPr/>
        </p:nvSpPr>
        <p:spPr>
          <a:xfrm>
            <a:off x="5196544" y="5207693"/>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4" name="43 Conector recto"/>
          <p:cNvCxnSpPr>
            <a:endCxn id="42" idx="0"/>
          </p:cNvCxnSpPr>
          <p:nvPr/>
        </p:nvCxnSpPr>
        <p:spPr>
          <a:xfrm flipH="1">
            <a:off x="4616712" y="4823829"/>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44 Conector recto"/>
          <p:cNvCxnSpPr>
            <a:stCxn id="48" idx="5"/>
            <a:endCxn id="43" idx="0"/>
          </p:cNvCxnSpPr>
          <p:nvPr/>
        </p:nvCxnSpPr>
        <p:spPr>
          <a:xfrm>
            <a:off x="5033875" y="4783759"/>
            <a:ext cx="306685" cy="4239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45 Elipse"/>
          <p:cNvSpPr/>
          <p:nvPr/>
        </p:nvSpPr>
        <p:spPr>
          <a:xfrm>
            <a:off x="4427984" y="3871479"/>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46 Elipse"/>
          <p:cNvSpPr/>
          <p:nvPr/>
        </p:nvSpPr>
        <p:spPr>
          <a:xfrm>
            <a:off x="4067944" y="4519551"/>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47 Elipse"/>
          <p:cNvSpPr/>
          <p:nvPr/>
        </p:nvSpPr>
        <p:spPr>
          <a:xfrm>
            <a:off x="4788024" y="4519551"/>
            <a:ext cx="288032" cy="3095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9" name="48 Conector recto"/>
          <p:cNvCxnSpPr>
            <a:stCxn id="46" idx="3"/>
            <a:endCxn id="47" idx="0"/>
          </p:cNvCxnSpPr>
          <p:nvPr/>
        </p:nvCxnSpPr>
        <p:spPr>
          <a:xfrm flipH="1">
            <a:off x="4211960" y="4135687"/>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49 Conector recto"/>
          <p:cNvCxnSpPr>
            <a:stCxn id="46" idx="5"/>
            <a:endCxn id="48" idx="0"/>
          </p:cNvCxnSpPr>
          <p:nvPr/>
        </p:nvCxnSpPr>
        <p:spPr>
          <a:xfrm>
            <a:off x="4673835" y="4135687"/>
            <a:ext cx="258205" cy="383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4400688" y="4754761"/>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52" name="51 CuadroTexto"/>
          <p:cNvSpPr txBox="1"/>
          <p:nvPr/>
        </p:nvSpPr>
        <p:spPr>
          <a:xfrm>
            <a:off x="3995936" y="4066619"/>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53" name="52 CuadroTexto"/>
          <p:cNvSpPr txBox="1"/>
          <p:nvPr/>
        </p:nvSpPr>
        <p:spPr>
          <a:xfrm>
            <a:off x="5076056" y="4754761"/>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54" name="53 CuadroTexto"/>
          <p:cNvSpPr txBox="1"/>
          <p:nvPr/>
        </p:nvSpPr>
        <p:spPr>
          <a:xfrm>
            <a:off x="4716016" y="4066619"/>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55" name="54 CuadroTexto"/>
          <p:cNvSpPr txBox="1"/>
          <p:nvPr/>
        </p:nvSpPr>
        <p:spPr>
          <a:xfrm>
            <a:off x="3779912" y="4729786"/>
            <a:ext cx="432048" cy="400110"/>
          </a:xfrm>
          <a:prstGeom prst="rect">
            <a:avLst/>
          </a:prstGeom>
          <a:noFill/>
        </p:spPr>
        <p:txBody>
          <a:bodyPr wrap="square" rtlCol="0">
            <a:spAutoFit/>
          </a:bodyPr>
          <a:lstStyle/>
          <a:p>
            <a:pPr algn="ctr"/>
            <a:r>
              <a:rPr lang="es-MX" sz="2000" dirty="0" smtClean="0"/>
              <a:t>A</a:t>
            </a:r>
            <a:endParaRPr lang="es-CO" sz="2000" dirty="0"/>
          </a:p>
        </p:txBody>
      </p:sp>
      <p:sp>
        <p:nvSpPr>
          <p:cNvPr id="56" name="55 CuadroTexto"/>
          <p:cNvSpPr txBox="1"/>
          <p:nvPr/>
        </p:nvSpPr>
        <p:spPr>
          <a:xfrm>
            <a:off x="4400688" y="5477162"/>
            <a:ext cx="432048" cy="400110"/>
          </a:xfrm>
          <a:prstGeom prst="rect">
            <a:avLst/>
          </a:prstGeom>
          <a:noFill/>
        </p:spPr>
        <p:txBody>
          <a:bodyPr wrap="square" rtlCol="0">
            <a:spAutoFit/>
          </a:bodyPr>
          <a:lstStyle/>
          <a:p>
            <a:pPr algn="ctr"/>
            <a:r>
              <a:rPr lang="es-MX" sz="2000" dirty="0" smtClean="0"/>
              <a:t>T</a:t>
            </a:r>
            <a:endParaRPr lang="es-CO" sz="2000" dirty="0"/>
          </a:p>
        </p:txBody>
      </p:sp>
      <p:sp>
        <p:nvSpPr>
          <p:cNvPr id="57" name="56 CuadroTexto"/>
          <p:cNvSpPr txBox="1"/>
          <p:nvPr/>
        </p:nvSpPr>
        <p:spPr>
          <a:xfrm>
            <a:off x="5148064" y="5477162"/>
            <a:ext cx="432048" cy="400110"/>
          </a:xfrm>
          <a:prstGeom prst="rect">
            <a:avLst/>
          </a:prstGeom>
          <a:noFill/>
        </p:spPr>
        <p:txBody>
          <a:bodyPr wrap="square" rtlCol="0">
            <a:spAutoFit/>
          </a:bodyPr>
          <a:lstStyle/>
          <a:p>
            <a:pPr algn="ctr"/>
            <a:r>
              <a:rPr lang="es-MX" sz="2000" dirty="0" smtClean="0"/>
              <a:t>C</a:t>
            </a:r>
            <a:endParaRPr lang="es-CO" sz="2000" dirty="0"/>
          </a:p>
        </p:txBody>
      </p:sp>
      <p:sp>
        <p:nvSpPr>
          <p:cNvPr id="58" name="Rectangle 9"/>
          <p:cNvSpPr>
            <a:spLocks noChangeArrowheads="1"/>
          </p:cNvSpPr>
          <p:nvPr/>
        </p:nvSpPr>
        <p:spPr bwMode="auto">
          <a:xfrm>
            <a:off x="4972984" y="6018703"/>
            <a:ext cx="2119296" cy="79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3. Combinar lo anterior con G</a:t>
            </a:r>
          </a:p>
        </p:txBody>
      </p:sp>
      <p:sp>
        <p:nvSpPr>
          <p:cNvPr id="2" name="1 Flecha circular"/>
          <p:cNvSpPr/>
          <p:nvPr/>
        </p:nvSpPr>
        <p:spPr>
          <a:xfrm rot="1052903" flipV="1">
            <a:off x="1403648" y="4098446"/>
            <a:ext cx="720080" cy="652138"/>
          </a:xfrm>
          <a:prstGeom prst="circularArrow">
            <a:avLst>
              <a:gd name="adj1" fmla="val 12500"/>
              <a:gd name="adj2" fmla="val 1142319"/>
              <a:gd name="adj3" fmla="val 20457681"/>
              <a:gd name="adj4" fmla="val 1268289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59" name="58 Flecha circular"/>
          <p:cNvSpPr/>
          <p:nvPr/>
        </p:nvSpPr>
        <p:spPr>
          <a:xfrm rot="20674887" flipV="1">
            <a:off x="3717455" y="5241180"/>
            <a:ext cx="720080" cy="652138"/>
          </a:xfrm>
          <a:prstGeom prst="circularArrow">
            <a:avLst>
              <a:gd name="adj1" fmla="val 12500"/>
              <a:gd name="adj2" fmla="val 1142319"/>
              <a:gd name="adj3" fmla="val 20457681"/>
              <a:gd name="adj4" fmla="val 1268289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0" name="59 Flecha circular"/>
          <p:cNvSpPr/>
          <p:nvPr/>
        </p:nvSpPr>
        <p:spPr>
          <a:xfrm rot="20674887" flipV="1">
            <a:off x="6802522" y="5889252"/>
            <a:ext cx="720080" cy="652138"/>
          </a:xfrm>
          <a:prstGeom prst="circularArrow">
            <a:avLst>
              <a:gd name="adj1" fmla="val 12500"/>
              <a:gd name="adj2" fmla="val 1142319"/>
              <a:gd name="adj3" fmla="val 20457681"/>
              <a:gd name="adj4" fmla="val 1268289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112467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7" grpId="0" animBg="1"/>
      <p:bldP spid="8" grpId="0" animBg="1"/>
      <p:bldP spid="12" grpId="0" animBg="1"/>
      <p:bldP spid="13" grpId="0" animBg="1"/>
      <p:bldP spid="14" grpId="0" animBg="1"/>
      <p:bldP spid="17" grpId="0" animBg="1"/>
      <p:bldP spid="20" grpId="0"/>
      <p:bldP spid="21" grpId="0"/>
      <p:bldP spid="22" grpId="0"/>
      <p:bldP spid="23" grpId="0"/>
      <p:bldP spid="24" grpId="0"/>
      <p:bldP spid="25" grpId="0"/>
      <p:bldP spid="26" grpId="0"/>
      <p:bldP spid="27" grpId="0"/>
      <p:bldP spid="28" grpId="0"/>
      <p:bldP spid="29" grpId="0"/>
      <p:bldP spid="30" grpId="0"/>
      <p:bldP spid="31" grpId="0" animBg="1"/>
      <p:bldP spid="32" grpId="0" animBg="1"/>
      <p:bldP spid="35" grpId="0" animBg="1"/>
      <p:bldP spid="36" grpId="0"/>
      <p:bldP spid="37" grpId="0"/>
      <p:bldP spid="38" grpId="0"/>
      <p:bldP spid="39" grpId="0"/>
      <p:bldP spid="40" grpId="0"/>
      <p:bldP spid="41" grpId="0"/>
      <p:bldP spid="42" grpId="0" animBg="1"/>
      <p:bldP spid="43" grpId="0" animBg="1"/>
      <p:bldP spid="46" grpId="0" animBg="1"/>
      <p:bldP spid="47" grpId="0" animBg="1"/>
      <p:bldP spid="48" grpId="0" animBg="1"/>
      <p:bldP spid="51" grpId="0"/>
      <p:bldP spid="52" grpId="0"/>
      <p:bldP spid="53" grpId="0"/>
      <p:bldP spid="54" grpId="0"/>
      <p:bldP spid="55" grpId="0"/>
      <p:bldP spid="56" grpId="0"/>
      <p:bldP spid="57" grpId="0"/>
      <p:bldP spid="58" grpId="0"/>
      <p:bldP spid="2" grpId="0" animBg="1"/>
      <p:bldP spid="59" grpId="0" animBg="1"/>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sería entonces el criterio </a:t>
            </a:r>
            <a:r>
              <a:rPr lang="es-MX" sz="2200" dirty="0" err="1" smtClean="0"/>
              <a:t>greedy</a:t>
            </a:r>
            <a:r>
              <a:rPr lang="es-MX" sz="2200" dirty="0" smtClean="0"/>
              <a:t>? ¿Cómo seleccionar que par de nodos es “seguro” combinar en un momento dado?</a:t>
            </a:r>
            <a:endParaRPr lang="es-CO" sz="2200" dirty="0"/>
          </a:p>
        </p:txBody>
      </p:sp>
      <p:sp>
        <p:nvSpPr>
          <p:cNvPr id="10" name="Rectangle 9"/>
          <p:cNvSpPr>
            <a:spLocks noChangeArrowheads="1"/>
          </p:cNvSpPr>
          <p:nvPr/>
        </p:nvSpPr>
        <p:spPr bwMode="auto">
          <a:xfrm>
            <a:off x="395536" y="1988840"/>
            <a:ext cx="835342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Considerando que cada que se hace una combinación, los nodos involucrados “heredan” un bit más, los caracteres con mayor frecuencia deberían dejarse para las últimas combinaciones. </a:t>
            </a:r>
            <a:r>
              <a:rPr lang="es-MX" sz="2200" dirty="0"/>
              <a:t>Por el contrario, los caracteres con menor frecuencia pueden “sacrificarse” en las primeras combinaciones, a sabiendas que quedarán en los últimos niveles del </a:t>
            </a:r>
            <a:r>
              <a:rPr lang="es-MX" sz="2200" dirty="0" smtClean="0"/>
              <a:t>árbol.</a:t>
            </a:r>
            <a:endParaRPr lang="es-MX" sz="2200" dirty="0"/>
          </a:p>
          <a:p>
            <a:pPr algn="just"/>
            <a:endParaRPr lang="es-MX" sz="2200" dirty="0" smtClean="0"/>
          </a:p>
        </p:txBody>
      </p:sp>
      <p:sp>
        <p:nvSpPr>
          <p:cNvPr id="61" name="Rectangle 9"/>
          <p:cNvSpPr>
            <a:spLocks noChangeArrowheads="1"/>
          </p:cNvSpPr>
          <p:nvPr/>
        </p:nvSpPr>
        <p:spPr bwMode="auto">
          <a:xfrm>
            <a:off x="395536" y="4293096"/>
            <a:ext cx="7200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Eureka: he allí el criterio </a:t>
            </a:r>
            <a:r>
              <a:rPr lang="es-MX" sz="2200" dirty="0" err="1" smtClean="0"/>
              <a:t>greedy</a:t>
            </a:r>
            <a:r>
              <a:rPr lang="es-MX" sz="2200" dirty="0" smtClean="0"/>
              <a:t> que estamos buscando</a:t>
            </a:r>
            <a:endParaRPr lang="es-MX" sz="2200" dirty="0"/>
          </a:p>
          <a:p>
            <a:pPr algn="just"/>
            <a:endParaRPr lang="es-MX" sz="22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4365104"/>
            <a:ext cx="15525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Rectangle 9"/>
          <p:cNvSpPr>
            <a:spLocks noChangeArrowheads="1"/>
          </p:cNvSpPr>
          <p:nvPr/>
        </p:nvSpPr>
        <p:spPr bwMode="auto">
          <a:xfrm>
            <a:off x="395536" y="5805264"/>
            <a:ext cx="835342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Solo falta definir un algoritmo que sistemáticamente aplique dicho criterio hasta obtener la solución final</a:t>
            </a:r>
            <a:endParaRPr lang="es-MX" sz="2200" dirty="0"/>
          </a:p>
          <a:p>
            <a:pPr algn="just"/>
            <a:endParaRPr lang="es-MX" sz="2200" dirty="0" smtClean="0"/>
          </a:p>
        </p:txBody>
      </p:sp>
    </p:spTree>
    <p:extLst>
      <p:ext uri="{BB962C8B-B14F-4D97-AF65-F5344CB8AC3E}">
        <p14:creationId xmlns:p14="http://schemas.microsoft.com/office/powerpoint/2010/main" val="49306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1"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0"/>
            <a:ext cx="8280400" cy="64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mc:AlternateContent xmlns:mc="http://schemas.openxmlformats.org/markup-compatibility/2006" xmlns:a14="http://schemas.microsoft.com/office/drawing/2010/main">
        <mc:Choice Requires="a14">
          <p:sp>
            <p:nvSpPr>
              <p:cNvPr id="6" name="Rectangle 9"/>
              <p:cNvSpPr>
                <a:spLocks noChangeArrowheads="1"/>
              </p:cNvSpPr>
              <p:nvPr/>
            </p:nvSpPr>
            <p:spPr bwMode="auto">
              <a:xfrm>
                <a:off x="395289" y="692696"/>
                <a:ext cx="8353424" cy="61653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000" dirty="0" smtClean="0"/>
                  <a:t>function </a:t>
                </a:r>
                <a:r>
                  <a:rPr lang="es-MX" sz="2000" dirty="0" err="1" smtClean="0"/>
                  <a:t>huffmanCode</a:t>
                </a:r>
                <a:r>
                  <a:rPr lang="es-MX" sz="2000" dirty="0" smtClean="0"/>
                  <a:t>(</a:t>
                </a:r>
                <a14:m>
                  <m:oMath xmlns:m="http://schemas.openxmlformats.org/officeDocument/2006/math">
                    <m:r>
                      <a:rPr lang="az-Cyrl-AZ" sz="2000" i="1">
                        <a:latin typeface="Cambria Math"/>
                      </a:rPr>
                      <m:t>Ф</m:t>
                    </m:r>
                  </m:oMath>
                </a14:m>
                <a:r>
                  <a:rPr lang="es-MX" sz="2000" dirty="0" smtClean="0"/>
                  <a:t>, f){</a:t>
                </a:r>
              </a:p>
              <a:p>
                <a:pPr algn="just"/>
                <a:r>
                  <a:rPr lang="es-MX" sz="2000" dirty="0"/>
                  <a:t> </a:t>
                </a:r>
                <a:r>
                  <a:rPr lang="es-MX" sz="2000" dirty="0" smtClean="0"/>
                  <a:t>  Q = nueva cola con prioridad implementada mediante un </a:t>
                </a:r>
                <a:r>
                  <a:rPr lang="es-MX" sz="2000" dirty="0" err="1" smtClean="0"/>
                  <a:t>heap</a:t>
                </a:r>
                <a:endParaRPr lang="es-MX" sz="2000" dirty="0" smtClean="0"/>
              </a:p>
              <a:p>
                <a:pPr algn="just"/>
                <a:r>
                  <a:rPr lang="es-MX" sz="2000" dirty="0"/>
                  <a:t> </a:t>
                </a:r>
                <a:r>
                  <a:rPr lang="es-MX" sz="2000" dirty="0" smtClean="0"/>
                  <a:t>  </a:t>
                </a:r>
                <a:r>
                  <a:rPr lang="es-MX" sz="2000" dirty="0" err="1" smtClean="0"/>
                  <a:t>for</a:t>
                </a:r>
                <a:r>
                  <a:rPr lang="es-MX" sz="2000" dirty="0" smtClean="0"/>
                  <a:t> i=1 : </a:t>
                </a:r>
                <a:r>
                  <a:rPr lang="es-MX" sz="2000" dirty="0" err="1" smtClean="0"/>
                  <a:t>f.length</a:t>
                </a:r>
                <a:r>
                  <a:rPr lang="es-MX" sz="2000" dirty="0" smtClean="0"/>
                  <a:t>(){</a:t>
                </a:r>
              </a:p>
              <a:p>
                <a:pPr algn="just"/>
                <a:r>
                  <a:rPr lang="es-MX" sz="2000" dirty="0"/>
                  <a:t> </a:t>
                </a:r>
                <a:r>
                  <a:rPr lang="es-MX" sz="2000" dirty="0" smtClean="0"/>
                  <a:t>      x = nuevo nodo</a:t>
                </a:r>
              </a:p>
              <a:p>
                <a:pPr algn="just"/>
                <a:r>
                  <a:rPr lang="es-MX" sz="2000" dirty="0"/>
                  <a:t> </a:t>
                </a:r>
                <a:r>
                  <a:rPr lang="es-MX" sz="2000" dirty="0" smtClean="0"/>
                  <a:t>      </a:t>
                </a:r>
                <a:r>
                  <a:rPr lang="es-MX" sz="2000" dirty="0" err="1" smtClean="0"/>
                  <a:t>x.char</a:t>
                </a:r>
                <a:r>
                  <a:rPr lang="es-MX" sz="2000" dirty="0" smtClean="0"/>
                  <a:t> = </a:t>
                </a:r>
                <a14:m>
                  <m:oMath xmlns:m="http://schemas.openxmlformats.org/officeDocument/2006/math">
                    <m:r>
                      <a:rPr lang="az-Cyrl-AZ" sz="2000" i="1">
                        <a:latin typeface="Cambria Math"/>
                      </a:rPr>
                      <m:t>Ф</m:t>
                    </m:r>
                  </m:oMath>
                </a14:m>
                <a:r>
                  <a:rPr lang="es-MX" sz="2000" dirty="0" smtClean="0"/>
                  <a:t>[i]</a:t>
                </a:r>
              </a:p>
              <a:p>
                <a:pPr algn="just"/>
                <a:r>
                  <a:rPr lang="es-MX" sz="2000" dirty="0"/>
                  <a:t> </a:t>
                </a:r>
                <a:r>
                  <a:rPr lang="es-MX" sz="2000" dirty="0" smtClean="0"/>
                  <a:t>      </a:t>
                </a:r>
                <a:r>
                  <a:rPr lang="es-MX" sz="2000" dirty="0" err="1" smtClean="0"/>
                  <a:t>x.freq</a:t>
                </a:r>
                <a:r>
                  <a:rPr lang="es-MX" sz="2000" dirty="0" smtClean="0"/>
                  <a:t> = f[i]</a:t>
                </a:r>
              </a:p>
              <a:p>
                <a:pPr algn="just"/>
                <a:r>
                  <a:rPr lang="es-MX" sz="2000" dirty="0"/>
                  <a:t> </a:t>
                </a:r>
                <a:r>
                  <a:rPr lang="es-MX" sz="2000" dirty="0" smtClean="0"/>
                  <a:t>      </a:t>
                </a:r>
                <a:r>
                  <a:rPr lang="es-MX" sz="2000" dirty="0" err="1" smtClean="0"/>
                  <a:t>x.left</a:t>
                </a:r>
                <a:r>
                  <a:rPr lang="es-MX" sz="2000" dirty="0" smtClean="0"/>
                  <a:t> = </a:t>
                </a:r>
                <a:r>
                  <a:rPr lang="es-MX" sz="2000" dirty="0" err="1" smtClean="0"/>
                  <a:t>null</a:t>
                </a:r>
                <a:endParaRPr lang="es-MX" sz="2000" dirty="0" smtClean="0"/>
              </a:p>
              <a:p>
                <a:pPr algn="just"/>
                <a:r>
                  <a:rPr lang="es-MX" sz="2000" dirty="0"/>
                  <a:t> </a:t>
                </a:r>
                <a:r>
                  <a:rPr lang="es-MX" sz="2000" dirty="0" smtClean="0"/>
                  <a:t>      </a:t>
                </a:r>
                <a:r>
                  <a:rPr lang="es-MX" sz="2000" dirty="0" err="1" smtClean="0"/>
                  <a:t>x.right</a:t>
                </a:r>
                <a:r>
                  <a:rPr lang="es-MX" sz="2000" dirty="0" smtClean="0"/>
                  <a:t> = </a:t>
                </a:r>
                <a:r>
                  <a:rPr lang="es-MX" sz="2000" dirty="0" err="1" smtClean="0"/>
                  <a:t>null</a:t>
                </a:r>
                <a:endParaRPr lang="es-MX" sz="2000" dirty="0" smtClean="0"/>
              </a:p>
              <a:p>
                <a:pPr algn="just"/>
                <a:r>
                  <a:rPr lang="es-MX" sz="2000" dirty="0"/>
                  <a:t> </a:t>
                </a:r>
                <a:r>
                  <a:rPr lang="es-MX" sz="2000" dirty="0" smtClean="0"/>
                  <a:t>      </a:t>
                </a:r>
                <a:r>
                  <a:rPr lang="es-MX" sz="2000" dirty="0" err="1" smtClean="0"/>
                  <a:t>Q.push</a:t>
                </a:r>
                <a:r>
                  <a:rPr lang="es-MX" sz="2000" dirty="0" smtClean="0"/>
                  <a:t>(x) //ordenada ascendentemente según </a:t>
                </a:r>
                <a:r>
                  <a:rPr lang="es-MX" sz="2000" dirty="0" err="1" smtClean="0"/>
                  <a:t>x.freq</a:t>
                </a:r>
                <a:endParaRPr lang="es-MX" sz="2000" dirty="0" smtClean="0"/>
              </a:p>
              <a:p>
                <a:pPr algn="just"/>
                <a:r>
                  <a:rPr lang="es-MX" sz="2000" dirty="0"/>
                  <a:t> </a:t>
                </a:r>
                <a:r>
                  <a:rPr lang="es-MX" sz="2000" dirty="0" smtClean="0"/>
                  <a:t>  }</a:t>
                </a:r>
              </a:p>
              <a:p>
                <a:pPr algn="just"/>
                <a:r>
                  <a:rPr lang="es-MX" sz="2000" dirty="0" smtClean="0"/>
                  <a:t>   </a:t>
                </a:r>
                <a:r>
                  <a:rPr lang="es-MX" sz="2000" dirty="0" err="1"/>
                  <a:t>for</a:t>
                </a:r>
                <a:r>
                  <a:rPr lang="es-MX" sz="2000" dirty="0"/>
                  <a:t> i=1 : </a:t>
                </a:r>
                <a:r>
                  <a:rPr lang="es-MX" sz="2000" dirty="0" smtClean="0"/>
                  <a:t>f.length-1{</a:t>
                </a:r>
                <a:endParaRPr lang="es-MX" sz="2000" dirty="0"/>
              </a:p>
              <a:p>
                <a:pPr algn="just"/>
                <a:r>
                  <a:rPr lang="es-MX" sz="2000" dirty="0"/>
                  <a:t>       </a:t>
                </a:r>
                <a:r>
                  <a:rPr lang="es-MX" sz="2000" dirty="0" smtClean="0"/>
                  <a:t>y </a:t>
                </a:r>
                <a:r>
                  <a:rPr lang="es-MX" sz="2000" dirty="0"/>
                  <a:t>= nuevo nodo</a:t>
                </a:r>
              </a:p>
              <a:p>
                <a:pPr algn="just"/>
                <a:r>
                  <a:rPr lang="es-MX" sz="2000" dirty="0"/>
                  <a:t>       </a:t>
                </a:r>
                <a:r>
                  <a:rPr lang="es-MX" sz="2000" dirty="0" err="1" smtClean="0"/>
                  <a:t>y.left</a:t>
                </a:r>
                <a:r>
                  <a:rPr lang="es-MX" sz="2000" dirty="0" smtClean="0"/>
                  <a:t> = l = </a:t>
                </a:r>
                <a:r>
                  <a:rPr lang="es-MX" sz="2000" dirty="0" err="1" smtClean="0"/>
                  <a:t>Q.pop</a:t>
                </a:r>
                <a:r>
                  <a:rPr lang="es-MX" sz="2000" dirty="0" smtClean="0"/>
                  <a:t>()</a:t>
                </a:r>
                <a:endParaRPr lang="es-MX" sz="2000" dirty="0"/>
              </a:p>
              <a:p>
                <a:pPr algn="just"/>
                <a:r>
                  <a:rPr lang="es-MX" sz="2000" dirty="0"/>
                  <a:t>       </a:t>
                </a:r>
                <a:r>
                  <a:rPr lang="es-MX" sz="2000" dirty="0" err="1" smtClean="0"/>
                  <a:t>y.right</a:t>
                </a:r>
                <a:r>
                  <a:rPr lang="es-MX" sz="2000" dirty="0" smtClean="0"/>
                  <a:t> </a:t>
                </a:r>
                <a:r>
                  <a:rPr lang="es-MX" sz="2000" dirty="0"/>
                  <a:t>= </a:t>
                </a:r>
                <a:r>
                  <a:rPr lang="es-MX" sz="2000" dirty="0" smtClean="0"/>
                  <a:t>r = </a:t>
                </a:r>
                <a:r>
                  <a:rPr lang="es-MX" sz="2000" dirty="0" err="1" smtClean="0"/>
                  <a:t>Q.pop</a:t>
                </a:r>
                <a:r>
                  <a:rPr lang="es-MX" sz="2000" dirty="0" smtClean="0"/>
                  <a:t>()</a:t>
                </a:r>
                <a:endParaRPr lang="es-MX" sz="2000" dirty="0"/>
              </a:p>
              <a:p>
                <a:pPr algn="just"/>
                <a:r>
                  <a:rPr lang="es-MX" sz="2000" dirty="0"/>
                  <a:t>       </a:t>
                </a:r>
                <a:r>
                  <a:rPr lang="es-MX" sz="2000" dirty="0" err="1" smtClean="0"/>
                  <a:t>y.char</a:t>
                </a:r>
                <a:r>
                  <a:rPr lang="es-MX" sz="2000" dirty="0" smtClean="0"/>
                  <a:t> </a:t>
                </a:r>
                <a:r>
                  <a:rPr lang="es-MX" sz="2000" dirty="0"/>
                  <a:t>= </a:t>
                </a:r>
                <a:r>
                  <a:rPr lang="es-MX" sz="2000" dirty="0" smtClean="0"/>
                  <a:t>l &amp; r</a:t>
                </a:r>
                <a:endParaRPr lang="es-MX" sz="2000" dirty="0"/>
              </a:p>
              <a:p>
                <a:pPr algn="just"/>
                <a:r>
                  <a:rPr lang="es-MX" sz="2000" dirty="0"/>
                  <a:t>       </a:t>
                </a:r>
                <a:r>
                  <a:rPr lang="es-MX" sz="2000" dirty="0" err="1" smtClean="0"/>
                  <a:t>y.freq</a:t>
                </a:r>
                <a:r>
                  <a:rPr lang="es-MX" sz="2000" dirty="0" smtClean="0"/>
                  <a:t> </a:t>
                </a:r>
                <a:r>
                  <a:rPr lang="es-MX" sz="2000" dirty="0"/>
                  <a:t>= </a:t>
                </a:r>
                <a:r>
                  <a:rPr lang="es-MX" sz="2000" dirty="0" err="1" smtClean="0"/>
                  <a:t>l.freq</a:t>
                </a:r>
                <a:r>
                  <a:rPr lang="es-MX" sz="2000" dirty="0" smtClean="0"/>
                  <a:t> + </a:t>
                </a:r>
                <a:r>
                  <a:rPr lang="es-MX" sz="2000" dirty="0" err="1" smtClean="0"/>
                  <a:t>r.freq</a:t>
                </a:r>
                <a:endParaRPr lang="es-MX" sz="2000" dirty="0"/>
              </a:p>
              <a:p>
                <a:pPr algn="just"/>
                <a:r>
                  <a:rPr lang="es-MX" sz="2000" dirty="0"/>
                  <a:t>       </a:t>
                </a:r>
                <a:r>
                  <a:rPr lang="es-MX" sz="2000" dirty="0" err="1" smtClean="0"/>
                  <a:t>Q.push</a:t>
                </a:r>
                <a:r>
                  <a:rPr lang="es-MX" sz="2000" dirty="0" smtClean="0"/>
                  <a:t>(y)</a:t>
                </a:r>
                <a:endParaRPr lang="es-MX" sz="2000" dirty="0"/>
              </a:p>
              <a:p>
                <a:pPr algn="just"/>
                <a:r>
                  <a:rPr lang="es-MX" sz="2000" dirty="0"/>
                  <a:t>   </a:t>
                </a:r>
                <a:r>
                  <a:rPr lang="es-MX" sz="2000" dirty="0" smtClean="0"/>
                  <a:t>}</a:t>
                </a:r>
              </a:p>
              <a:p>
                <a:pPr algn="just"/>
                <a:r>
                  <a:rPr lang="es-MX" sz="2000" dirty="0"/>
                  <a:t> </a:t>
                </a:r>
                <a:r>
                  <a:rPr lang="es-MX" sz="2000" dirty="0" smtClean="0"/>
                  <a:t>  </a:t>
                </a:r>
                <a:r>
                  <a:rPr lang="es-MX" sz="2000" dirty="0" err="1" smtClean="0"/>
                  <a:t>return</a:t>
                </a:r>
                <a:r>
                  <a:rPr lang="es-MX" sz="2000" dirty="0" smtClean="0"/>
                  <a:t> Q</a:t>
                </a:r>
              </a:p>
              <a:p>
                <a:pPr algn="just"/>
                <a:r>
                  <a:rPr lang="es-MX" sz="2000" dirty="0" smtClean="0"/>
                  <a:t>}</a:t>
                </a:r>
                <a:endParaRPr lang="es-CO" sz="2000" dirty="0"/>
              </a:p>
            </p:txBody>
          </p:sp>
        </mc:Choice>
        <mc:Fallback xmlns="">
          <p:sp>
            <p:nvSpPr>
              <p:cNvPr id="6" name="Rectangle 9"/>
              <p:cNvSpPr>
                <a:spLocks noRot="1" noChangeAspect="1" noMove="1" noResize="1" noEditPoints="1" noAdjustHandles="1" noChangeArrowheads="1" noChangeShapeType="1" noTextEdit="1"/>
              </p:cNvSpPr>
              <p:nvPr/>
            </p:nvSpPr>
            <p:spPr bwMode="auto">
              <a:xfrm>
                <a:off x="395289" y="692696"/>
                <a:ext cx="8353424" cy="6165304"/>
              </a:xfrm>
              <a:prstGeom prst="rect">
                <a:avLst/>
              </a:prstGeom>
              <a:blipFill rotWithShape="1">
                <a:blip r:embed="rId2"/>
                <a:stretch>
                  <a:fillRect l="-803" t="-396" b="-22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629271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a:cs typeface="Arial" charset="0"/>
              </a:rPr>
              <a:t>Programación de </a:t>
            </a:r>
            <a:r>
              <a:rPr lang="es-CO" sz="3600" dirty="0" smtClean="0">
                <a:cs typeface="Arial" charset="0"/>
              </a:rPr>
              <a:t>tareas unitarias</a:t>
            </a:r>
            <a:endParaRPr lang="es-ES" sz="3600" dirty="0"/>
          </a:p>
        </p:txBody>
      </p:sp>
      <p:sp>
        <p:nvSpPr>
          <p:cNvPr id="5" name="Rectangle 9"/>
          <p:cNvSpPr>
            <a:spLocks noChangeArrowheads="1"/>
          </p:cNvSpPr>
          <p:nvPr/>
        </p:nvSpPr>
        <p:spPr bwMode="auto">
          <a:xfrm>
            <a:off x="395289" y="1196752"/>
            <a:ext cx="8353424"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Entrada</a:t>
            </a:r>
          </a:p>
          <a:p>
            <a:pPr marL="342900" indent="-342900" algn="just">
              <a:buFont typeface="Arial" panose="020B0604020202020204" pitchFamily="34" charset="0"/>
              <a:buChar char="•"/>
            </a:pPr>
            <a:r>
              <a:rPr lang="es-MX" sz="2200" i="1" dirty="0" smtClean="0"/>
              <a:t>a</a:t>
            </a:r>
            <a:r>
              <a:rPr lang="es-MX" sz="2200" dirty="0" smtClean="0"/>
              <a:t> = {</a:t>
            </a:r>
            <a:r>
              <a:rPr lang="es-MX" sz="2200" i="1" dirty="0" smtClean="0"/>
              <a:t>a</a:t>
            </a:r>
            <a:r>
              <a:rPr lang="es-MX" i="1" dirty="0" smtClean="0"/>
              <a:t>1</a:t>
            </a:r>
            <a:r>
              <a:rPr lang="es-MX" sz="2200" i="1" dirty="0" smtClean="0"/>
              <a:t>, a</a:t>
            </a:r>
            <a:r>
              <a:rPr lang="es-MX" i="1" dirty="0" smtClean="0"/>
              <a:t>2</a:t>
            </a:r>
            <a:r>
              <a:rPr lang="es-MX" sz="2200" i="1" dirty="0" smtClean="0"/>
              <a:t>, …, </a:t>
            </a:r>
            <a:r>
              <a:rPr lang="es-MX" sz="2200" i="1" dirty="0" err="1" smtClean="0"/>
              <a:t>a</a:t>
            </a:r>
            <a:r>
              <a:rPr lang="es-MX" i="1" dirty="0" err="1" smtClean="0"/>
              <a:t>n</a:t>
            </a:r>
            <a:r>
              <a:rPr lang="es-MX" sz="2200" dirty="0" smtClean="0"/>
              <a:t>} los identificadores de tareas unitarias, es decir, que demoran una (1) unidad de tiempo</a:t>
            </a:r>
          </a:p>
          <a:p>
            <a:pPr marL="342900" indent="-342900" algn="just">
              <a:buFont typeface="Arial" panose="020B0604020202020204" pitchFamily="34" charset="0"/>
              <a:buChar char="•"/>
            </a:pPr>
            <a:r>
              <a:rPr lang="es-MX" sz="2200" i="1" dirty="0" smtClean="0"/>
              <a:t>d</a:t>
            </a:r>
            <a:r>
              <a:rPr lang="es-MX" sz="2200" dirty="0" smtClean="0"/>
              <a:t> = </a:t>
            </a:r>
            <a:r>
              <a:rPr lang="es-MX" sz="2200" dirty="0" smtClean="0">
                <a:solidFill>
                  <a:prstClr val="black"/>
                </a:solidFill>
              </a:rPr>
              <a:t>{</a:t>
            </a:r>
            <a:r>
              <a:rPr lang="es-MX" sz="2200" i="1" dirty="0" smtClean="0">
                <a:solidFill>
                  <a:prstClr val="black"/>
                </a:solidFill>
              </a:rPr>
              <a:t>d</a:t>
            </a:r>
            <a:r>
              <a:rPr lang="es-MX" i="1" dirty="0" smtClean="0">
                <a:solidFill>
                  <a:prstClr val="black"/>
                </a:solidFill>
              </a:rPr>
              <a:t>1</a:t>
            </a:r>
            <a:r>
              <a:rPr lang="es-MX" sz="2200" i="1" dirty="0">
                <a:solidFill>
                  <a:prstClr val="black"/>
                </a:solidFill>
              </a:rPr>
              <a:t>, </a:t>
            </a:r>
            <a:r>
              <a:rPr lang="es-MX" sz="2200" i="1" dirty="0" smtClean="0">
                <a:solidFill>
                  <a:prstClr val="black"/>
                </a:solidFill>
              </a:rPr>
              <a:t>d</a:t>
            </a:r>
            <a:r>
              <a:rPr lang="es-MX" i="1" dirty="0" smtClean="0">
                <a:solidFill>
                  <a:prstClr val="black"/>
                </a:solidFill>
              </a:rPr>
              <a:t>2</a:t>
            </a:r>
            <a:r>
              <a:rPr lang="es-MX" sz="2200" i="1" dirty="0">
                <a:solidFill>
                  <a:prstClr val="black"/>
                </a:solidFill>
              </a:rPr>
              <a:t>, …, </a:t>
            </a:r>
            <a:r>
              <a:rPr lang="es-MX" sz="2200" i="1" dirty="0" err="1" smtClean="0">
                <a:solidFill>
                  <a:prstClr val="black"/>
                </a:solidFill>
              </a:rPr>
              <a:t>d</a:t>
            </a:r>
            <a:r>
              <a:rPr lang="es-MX" i="1" dirty="0" err="1" smtClean="0">
                <a:solidFill>
                  <a:prstClr val="black"/>
                </a:solidFill>
              </a:rPr>
              <a:t>n</a:t>
            </a:r>
            <a:r>
              <a:rPr lang="es-MX" sz="2200" dirty="0" smtClean="0">
                <a:solidFill>
                  <a:prstClr val="black"/>
                </a:solidFill>
              </a:rPr>
              <a:t>}, donde </a:t>
            </a:r>
            <a:r>
              <a:rPr lang="es-MX" sz="2200" i="1" dirty="0" smtClean="0">
                <a:solidFill>
                  <a:prstClr val="black"/>
                </a:solidFill>
              </a:rPr>
              <a:t>d</a:t>
            </a:r>
            <a:r>
              <a:rPr lang="es-MX" i="1" dirty="0" smtClean="0">
                <a:solidFill>
                  <a:prstClr val="black"/>
                </a:solidFill>
              </a:rPr>
              <a:t>i</a:t>
            </a:r>
            <a:r>
              <a:rPr lang="es-MX" sz="2200" dirty="0" smtClean="0">
                <a:solidFill>
                  <a:prstClr val="black"/>
                </a:solidFill>
              </a:rPr>
              <a:t> es el número entero que corresponde al tiempo límite de finalización de la tarea </a:t>
            </a:r>
            <a:r>
              <a:rPr lang="es-MX" sz="2200" i="1" dirty="0" err="1" smtClean="0">
                <a:solidFill>
                  <a:prstClr val="black"/>
                </a:solidFill>
              </a:rPr>
              <a:t>a</a:t>
            </a:r>
            <a:r>
              <a:rPr lang="es-MX" i="1" dirty="0" err="1" smtClean="0">
                <a:solidFill>
                  <a:prstClr val="black"/>
                </a:solidFill>
              </a:rPr>
              <a:t>i</a:t>
            </a:r>
            <a:r>
              <a:rPr lang="es-MX" sz="2200" dirty="0" smtClean="0">
                <a:solidFill>
                  <a:prstClr val="black"/>
                </a:solidFill>
              </a:rPr>
              <a:t> (1 ≤ </a:t>
            </a:r>
            <a:r>
              <a:rPr lang="es-MX" sz="2200" i="1" dirty="0" smtClean="0">
                <a:solidFill>
                  <a:prstClr val="black"/>
                </a:solidFill>
              </a:rPr>
              <a:t>d</a:t>
            </a:r>
            <a:r>
              <a:rPr lang="es-MX" i="1" dirty="0" smtClean="0">
                <a:solidFill>
                  <a:prstClr val="black"/>
                </a:solidFill>
              </a:rPr>
              <a:t>i</a:t>
            </a:r>
            <a:r>
              <a:rPr lang="es-MX" sz="2200" dirty="0" smtClean="0">
                <a:solidFill>
                  <a:prstClr val="black"/>
                </a:solidFill>
              </a:rPr>
              <a:t> </a:t>
            </a:r>
            <a:r>
              <a:rPr lang="es-MX" sz="2200" dirty="0">
                <a:solidFill>
                  <a:prstClr val="black"/>
                </a:solidFill>
              </a:rPr>
              <a:t>≤</a:t>
            </a:r>
            <a:r>
              <a:rPr lang="es-MX" sz="2200" dirty="0" smtClean="0">
                <a:solidFill>
                  <a:prstClr val="black"/>
                </a:solidFill>
              </a:rPr>
              <a:t> </a:t>
            </a:r>
            <a:r>
              <a:rPr lang="es-MX" sz="2200" i="1" dirty="0" smtClean="0">
                <a:solidFill>
                  <a:prstClr val="black"/>
                </a:solidFill>
              </a:rPr>
              <a:t>n</a:t>
            </a:r>
            <a:r>
              <a:rPr lang="es-MX" sz="2200" dirty="0" smtClean="0">
                <a:solidFill>
                  <a:prstClr val="black"/>
                </a:solidFill>
              </a:rPr>
              <a:t>)</a:t>
            </a:r>
          </a:p>
          <a:p>
            <a:pPr marL="342900" lvl="0" indent="-342900" algn="just">
              <a:buFont typeface="Arial" panose="020B0604020202020204" pitchFamily="34" charset="0"/>
              <a:buChar char="•"/>
            </a:pPr>
            <a:r>
              <a:rPr lang="es-MX" sz="2200" i="1" dirty="0" smtClean="0">
                <a:solidFill>
                  <a:prstClr val="black"/>
                </a:solidFill>
              </a:rPr>
              <a:t>w</a:t>
            </a:r>
            <a:r>
              <a:rPr lang="es-MX" sz="2200" dirty="0" smtClean="0">
                <a:solidFill>
                  <a:prstClr val="black"/>
                </a:solidFill>
              </a:rPr>
              <a:t> </a:t>
            </a:r>
            <a:r>
              <a:rPr lang="es-MX" sz="2200" dirty="0">
                <a:solidFill>
                  <a:prstClr val="black"/>
                </a:solidFill>
              </a:rPr>
              <a:t>= </a:t>
            </a:r>
            <a:r>
              <a:rPr lang="es-MX" sz="2200" dirty="0" smtClean="0">
                <a:solidFill>
                  <a:prstClr val="black"/>
                </a:solidFill>
              </a:rPr>
              <a:t>{</a:t>
            </a:r>
            <a:r>
              <a:rPr lang="es-MX" sz="2200" i="1" dirty="0" smtClean="0">
                <a:solidFill>
                  <a:prstClr val="black"/>
                </a:solidFill>
              </a:rPr>
              <a:t>w</a:t>
            </a:r>
            <a:r>
              <a:rPr lang="es-MX" i="1" dirty="0" smtClean="0">
                <a:solidFill>
                  <a:prstClr val="black"/>
                </a:solidFill>
              </a:rPr>
              <a:t>1</a:t>
            </a:r>
            <a:r>
              <a:rPr lang="es-MX" sz="2200" i="1" dirty="0">
                <a:solidFill>
                  <a:prstClr val="black"/>
                </a:solidFill>
              </a:rPr>
              <a:t>, </a:t>
            </a:r>
            <a:r>
              <a:rPr lang="es-MX" sz="2200" i="1" dirty="0" smtClean="0">
                <a:solidFill>
                  <a:prstClr val="black"/>
                </a:solidFill>
              </a:rPr>
              <a:t>w</a:t>
            </a:r>
            <a:r>
              <a:rPr lang="es-MX" i="1" dirty="0" smtClean="0">
                <a:solidFill>
                  <a:prstClr val="black"/>
                </a:solidFill>
              </a:rPr>
              <a:t>2</a:t>
            </a:r>
            <a:r>
              <a:rPr lang="es-MX" sz="2200" i="1" dirty="0">
                <a:solidFill>
                  <a:prstClr val="black"/>
                </a:solidFill>
              </a:rPr>
              <a:t>, …, </a:t>
            </a:r>
            <a:r>
              <a:rPr lang="es-MX" sz="2200" i="1" dirty="0" err="1" smtClean="0">
                <a:solidFill>
                  <a:prstClr val="black"/>
                </a:solidFill>
              </a:rPr>
              <a:t>w</a:t>
            </a:r>
            <a:r>
              <a:rPr lang="es-MX" i="1" dirty="0" err="1" smtClean="0">
                <a:solidFill>
                  <a:prstClr val="black"/>
                </a:solidFill>
              </a:rPr>
              <a:t>n</a:t>
            </a:r>
            <a:r>
              <a:rPr lang="es-MX" sz="2200" dirty="0">
                <a:solidFill>
                  <a:prstClr val="black"/>
                </a:solidFill>
              </a:rPr>
              <a:t>}, donde </a:t>
            </a:r>
            <a:r>
              <a:rPr lang="es-MX" sz="2200" i="1" dirty="0" err="1" smtClean="0">
                <a:solidFill>
                  <a:prstClr val="black"/>
                </a:solidFill>
              </a:rPr>
              <a:t>w</a:t>
            </a:r>
            <a:r>
              <a:rPr lang="es-MX" i="1" dirty="0" err="1" smtClean="0">
                <a:solidFill>
                  <a:prstClr val="black"/>
                </a:solidFill>
              </a:rPr>
              <a:t>i</a:t>
            </a:r>
            <a:r>
              <a:rPr lang="es-MX" sz="2200" dirty="0" smtClean="0">
                <a:solidFill>
                  <a:prstClr val="black"/>
                </a:solidFill>
              </a:rPr>
              <a:t> </a:t>
            </a:r>
            <a:r>
              <a:rPr lang="es-MX" sz="2200" dirty="0">
                <a:solidFill>
                  <a:prstClr val="black"/>
                </a:solidFill>
              </a:rPr>
              <a:t>es el número </a:t>
            </a:r>
            <a:r>
              <a:rPr lang="es-MX" sz="2200" dirty="0" smtClean="0">
                <a:solidFill>
                  <a:prstClr val="black"/>
                </a:solidFill>
              </a:rPr>
              <a:t>no negativo </a:t>
            </a:r>
            <a:r>
              <a:rPr lang="es-MX" sz="2200" dirty="0">
                <a:solidFill>
                  <a:prstClr val="black"/>
                </a:solidFill>
              </a:rPr>
              <a:t>que corresponde </a:t>
            </a:r>
            <a:r>
              <a:rPr lang="es-MX" sz="2200" dirty="0" smtClean="0">
                <a:solidFill>
                  <a:prstClr val="black"/>
                </a:solidFill>
              </a:rPr>
              <a:t>a la penalización en que se incurre al no terminar la tarea </a:t>
            </a:r>
            <a:r>
              <a:rPr lang="es-MX" sz="2200" i="1" dirty="0" err="1" smtClean="0">
                <a:solidFill>
                  <a:prstClr val="black"/>
                </a:solidFill>
              </a:rPr>
              <a:t>a</a:t>
            </a:r>
            <a:r>
              <a:rPr lang="es-MX" i="1" dirty="0" err="1" smtClean="0">
                <a:solidFill>
                  <a:prstClr val="black"/>
                </a:solidFill>
              </a:rPr>
              <a:t>i</a:t>
            </a:r>
            <a:r>
              <a:rPr lang="es-MX" sz="2200" dirty="0" smtClean="0">
                <a:solidFill>
                  <a:prstClr val="black"/>
                </a:solidFill>
              </a:rPr>
              <a:t> en el tiempo </a:t>
            </a:r>
            <a:r>
              <a:rPr lang="es-MX" sz="2200" i="1" dirty="0" smtClean="0">
                <a:solidFill>
                  <a:prstClr val="black"/>
                </a:solidFill>
              </a:rPr>
              <a:t>d</a:t>
            </a:r>
            <a:r>
              <a:rPr lang="es-MX" i="1" dirty="0" smtClean="0">
                <a:solidFill>
                  <a:prstClr val="black"/>
                </a:solidFill>
              </a:rPr>
              <a:t>i</a:t>
            </a:r>
            <a:endParaRPr lang="es-MX" sz="2200" i="1" dirty="0">
              <a:solidFill>
                <a:prstClr val="black"/>
              </a:solidFill>
            </a:endParaRPr>
          </a:p>
          <a:p>
            <a:pPr algn="just"/>
            <a:endParaRPr lang="es-MX" sz="2200" dirty="0"/>
          </a:p>
          <a:p>
            <a:pPr algn="just"/>
            <a:r>
              <a:rPr lang="es-MX" sz="2200" b="1" dirty="0" smtClean="0"/>
              <a:t>Salida:</a:t>
            </a:r>
            <a:r>
              <a:rPr lang="es-MX" sz="2200" dirty="0" smtClean="0"/>
              <a:t> secuencia de tareas que minimiza la penalización total</a:t>
            </a:r>
            <a:endParaRPr lang="es-CO" sz="2200" dirty="0"/>
          </a:p>
        </p:txBody>
      </p:sp>
    </p:spTree>
    <p:extLst>
      <p:ext uri="{BB962C8B-B14F-4D97-AF65-F5344CB8AC3E}">
        <p14:creationId xmlns:p14="http://schemas.microsoft.com/office/powerpoint/2010/main" val="4003545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395289" y="116632"/>
            <a:ext cx="3600647"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Volvamos al ejemplo del alfabeto con 6 caracteres:</a:t>
            </a:r>
            <a:endParaRPr lang="es-CO" sz="2200" dirty="0"/>
          </a:p>
        </p:txBody>
      </p:sp>
      <p:graphicFrame>
        <p:nvGraphicFramePr>
          <p:cNvPr id="2" name="1 Tabla"/>
          <p:cNvGraphicFramePr>
            <a:graphicFrameLocks noGrp="1"/>
          </p:cNvGraphicFramePr>
          <p:nvPr>
            <p:extLst>
              <p:ext uri="{D42A27DB-BD31-4B8C-83A1-F6EECF244321}">
                <p14:modId xmlns:p14="http://schemas.microsoft.com/office/powerpoint/2010/main" val="2390725807"/>
              </p:ext>
            </p:extLst>
          </p:nvPr>
        </p:nvGraphicFramePr>
        <p:xfrm>
          <a:off x="4499992" y="188640"/>
          <a:ext cx="4063998" cy="8534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tblGrid>
              <a:tr h="324036">
                <a:tc>
                  <a:txBody>
                    <a:bodyPr/>
                    <a:lstStyle/>
                    <a:p>
                      <a:pPr algn="ctr"/>
                      <a:r>
                        <a:rPr lang="es-MX" sz="2200" b="0" dirty="0" smtClean="0">
                          <a:solidFill>
                            <a:schemeClr val="tx1"/>
                          </a:solidFill>
                          <a:latin typeface="Arial" panose="020B0604020202020204" pitchFamily="34" charset="0"/>
                          <a:cs typeface="Arial" panose="020B0604020202020204" pitchFamily="34" charset="0"/>
                        </a:rPr>
                        <a:t>a</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b</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c</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d</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e</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f</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036">
                <a:tc>
                  <a:txBody>
                    <a:bodyPr/>
                    <a:lstStyle/>
                    <a:p>
                      <a:pPr algn="ctr"/>
                      <a:r>
                        <a:rPr lang="es-MX" sz="2200" b="0" dirty="0" smtClean="0">
                          <a:solidFill>
                            <a:schemeClr val="tx1"/>
                          </a:solidFill>
                          <a:latin typeface="Arial" panose="020B0604020202020204" pitchFamily="34" charset="0"/>
                          <a:cs typeface="Arial" panose="020B0604020202020204" pitchFamily="34" charset="0"/>
                        </a:rPr>
                        <a:t>45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13</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9</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2 Rectángulo redondeado"/>
          <p:cNvSpPr/>
          <p:nvPr/>
        </p:nvSpPr>
        <p:spPr>
          <a:xfrm>
            <a:off x="2055488" y="143019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f:5</a:t>
            </a:r>
            <a:endParaRPr lang="es-CO" sz="2000" dirty="0">
              <a:solidFill>
                <a:schemeClr val="tx1"/>
              </a:solidFill>
              <a:latin typeface="Arial" panose="020B0604020202020204" pitchFamily="34" charset="0"/>
              <a:cs typeface="Arial" panose="020B0604020202020204" pitchFamily="34" charset="0"/>
            </a:endParaRPr>
          </a:p>
        </p:txBody>
      </p:sp>
      <p:sp>
        <p:nvSpPr>
          <p:cNvPr id="8" name="7 Rectángulo redondeado"/>
          <p:cNvSpPr/>
          <p:nvPr/>
        </p:nvSpPr>
        <p:spPr>
          <a:xfrm>
            <a:off x="3207616" y="143019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e:9</a:t>
            </a:r>
            <a:endParaRPr lang="es-CO" sz="2000" dirty="0">
              <a:solidFill>
                <a:schemeClr val="tx1"/>
              </a:solidFill>
              <a:latin typeface="Arial" panose="020B0604020202020204" pitchFamily="34" charset="0"/>
              <a:cs typeface="Arial" panose="020B0604020202020204" pitchFamily="34" charset="0"/>
            </a:endParaRPr>
          </a:p>
        </p:txBody>
      </p:sp>
      <p:sp>
        <p:nvSpPr>
          <p:cNvPr id="9" name="8 Rectángulo redondeado"/>
          <p:cNvSpPr/>
          <p:nvPr/>
        </p:nvSpPr>
        <p:spPr>
          <a:xfrm>
            <a:off x="4390808" y="143019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c:12</a:t>
            </a:r>
            <a:endParaRPr lang="es-CO" sz="2000" dirty="0">
              <a:solidFill>
                <a:schemeClr val="tx1"/>
              </a:solidFill>
              <a:latin typeface="Arial" panose="020B0604020202020204" pitchFamily="34" charset="0"/>
              <a:cs typeface="Arial" panose="020B0604020202020204" pitchFamily="34" charset="0"/>
            </a:endParaRPr>
          </a:p>
        </p:txBody>
      </p:sp>
      <p:sp>
        <p:nvSpPr>
          <p:cNvPr id="10" name="9 Rectángulo redondeado"/>
          <p:cNvSpPr/>
          <p:nvPr/>
        </p:nvSpPr>
        <p:spPr>
          <a:xfrm>
            <a:off x="5542936" y="143019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b:13</a:t>
            </a:r>
            <a:endParaRPr lang="es-CO" sz="2000" dirty="0">
              <a:solidFill>
                <a:schemeClr val="tx1"/>
              </a:solidFill>
              <a:latin typeface="Arial" panose="020B0604020202020204" pitchFamily="34" charset="0"/>
              <a:cs typeface="Arial" panose="020B0604020202020204" pitchFamily="34" charset="0"/>
            </a:endParaRPr>
          </a:p>
        </p:txBody>
      </p:sp>
      <p:sp>
        <p:nvSpPr>
          <p:cNvPr id="11" name="10 Rectángulo redondeado"/>
          <p:cNvSpPr/>
          <p:nvPr/>
        </p:nvSpPr>
        <p:spPr>
          <a:xfrm>
            <a:off x="6732240" y="143019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d:16</a:t>
            </a:r>
            <a:endParaRPr lang="es-CO" sz="2000" dirty="0">
              <a:solidFill>
                <a:schemeClr val="tx1"/>
              </a:solidFill>
              <a:latin typeface="Arial" panose="020B0604020202020204" pitchFamily="34" charset="0"/>
              <a:cs typeface="Arial" panose="020B0604020202020204" pitchFamily="34" charset="0"/>
            </a:endParaRPr>
          </a:p>
        </p:txBody>
      </p:sp>
      <p:sp>
        <p:nvSpPr>
          <p:cNvPr id="12" name="11 Rectángulo redondeado"/>
          <p:cNvSpPr/>
          <p:nvPr/>
        </p:nvSpPr>
        <p:spPr>
          <a:xfrm>
            <a:off x="7884368" y="143019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a:45</a:t>
            </a:r>
            <a:endParaRPr lang="es-CO" sz="2000" dirty="0">
              <a:solidFill>
                <a:schemeClr val="tx1"/>
              </a:solidFill>
              <a:latin typeface="Arial" panose="020B0604020202020204" pitchFamily="34" charset="0"/>
              <a:cs typeface="Arial" panose="020B0604020202020204" pitchFamily="34" charset="0"/>
            </a:endParaRPr>
          </a:p>
        </p:txBody>
      </p:sp>
      <p:sp>
        <p:nvSpPr>
          <p:cNvPr id="13" name="Rectangle 9"/>
          <p:cNvSpPr>
            <a:spLocks noChangeArrowheads="1"/>
          </p:cNvSpPr>
          <p:nvPr/>
        </p:nvSpPr>
        <p:spPr bwMode="auto">
          <a:xfrm>
            <a:off x="107505" y="1412776"/>
            <a:ext cx="1656184"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Iteración 0:</a:t>
            </a:r>
            <a:endParaRPr lang="es-CO" sz="2200" dirty="0"/>
          </a:p>
        </p:txBody>
      </p:sp>
      <p:sp>
        <p:nvSpPr>
          <p:cNvPr id="15" name="14 Rectángulo redondeado"/>
          <p:cNvSpPr/>
          <p:nvPr/>
        </p:nvSpPr>
        <p:spPr>
          <a:xfrm>
            <a:off x="4499992" y="292494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f:5</a:t>
            </a:r>
            <a:endParaRPr lang="es-CO" sz="2000" dirty="0">
              <a:solidFill>
                <a:schemeClr val="tx1"/>
              </a:solidFill>
              <a:latin typeface="Arial" panose="020B0604020202020204" pitchFamily="34" charset="0"/>
              <a:cs typeface="Arial" panose="020B0604020202020204" pitchFamily="34" charset="0"/>
            </a:endParaRPr>
          </a:p>
        </p:txBody>
      </p:sp>
      <p:sp>
        <p:nvSpPr>
          <p:cNvPr id="16" name="15 Rectángulo redondeado"/>
          <p:cNvSpPr/>
          <p:nvPr/>
        </p:nvSpPr>
        <p:spPr>
          <a:xfrm>
            <a:off x="5652120" y="292494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e:9</a:t>
            </a:r>
            <a:endParaRPr lang="es-CO" sz="2000" dirty="0">
              <a:solidFill>
                <a:schemeClr val="tx1"/>
              </a:solidFill>
              <a:latin typeface="Arial" panose="020B0604020202020204" pitchFamily="34" charset="0"/>
              <a:cs typeface="Arial" panose="020B0604020202020204" pitchFamily="34" charset="0"/>
            </a:endParaRPr>
          </a:p>
        </p:txBody>
      </p:sp>
      <p:sp>
        <p:nvSpPr>
          <p:cNvPr id="17" name="16 Rectángulo redondeado"/>
          <p:cNvSpPr/>
          <p:nvPr/>
        </p:nvSpPr>
        <p:spPr>
          <a:xfrm>
            <a:off x="2051720" y="229428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c:12</a:t>
            </a:r>
            <a:endParaRPr lang="es-CO" sz="2000" dirty="0">
              <a:solidFill>
                <a:schemeClr val="tx1"/>
              </a:solidFill>
              <a:latin typeface="Arial" panose="020B0604020202020204" pitchFamily="34" charset="0"/>
              <a:cs typeface="Arial" panose="020B0604020202020204" pitchFamily="34" charset="0"/>
            </a:endParaRPr>
          </a:p>
        </p:txBody>
      </p:sp>
      <p:sp>
        <p:nvSpPr>
          <p:cNvPr id="18" name="17 Rectángulo redondeado"/>
          <p:cNvSpPr/>
          <p:nvPr/>
        </p:nvSpPr>
        <p:spPr>
          <a:xfrm>
            <a:off x="3203848" y="229428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b:13</a:t>
            </a:r>
            <a:endParaRPr lang="es-CO" sz="2000" dirty="0">
              <a:solidFill>
                <a:schemeClr val="tx1"/>
              </a:solidFill>
              <a:latin typeface="Arial" panose="020B0604020202020204" pitchFamily="34" charset="0"/>
              <a:cs typeface="Arial" panose="020B0604020202020204" pitchFamily="34" charset="0"/>
            </a:endParaRPr>
          </a:p>
        </p:txBody>
      </p:sp>
      <p:sp>
        <p:nvSpPr>
          <p:cNvPr id="19" name="18 Rectángulo redondeado"/>
          <p:cNvSpPr/>
          <p:nvPr/>
        </p:nvSpPr>
        <p:spPr>
          <a:xfrm>
            <a:off x="6732239" y="229428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d:16</a:t>
            </a:r>
            <a:endParaRPr lang="es-CO" sz="2000" dirty="0">
              <a:solidFill>
                <a:schemeClr val="tx1"/>
              </a:solidFill>
              <a:latin typeface="Arial" panose="020B0604020202020204" pitchFamily="34" charset="0"/>
              <a:cs typeface="Arial" panose="020B0604020202020204" pitchFamily="34" charset="0"/>
            </a:endParaRPr>
          </a:p>
        </p:txBody>
      </p:sp>
      <p:sp>
        <p:nvSpPr>
          <p:cNvPr id="20" name="19 Rectángulo redondeado"/>
          <p:cNvSpPr/>
          <p:nvPr/>
        </p:nvSpPr>
        <p:spPr>
          <a:xfrm>
            <a:off x="7884367" y="229428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a:45</a:t>
            </a:r>
            <a:endParaRPr lang="es-CO" sz="2000" dirty="0">
              <a:solidFill>
                <a:schemeClr val="tx1"/>
              </a:solidFill>
              <a:latin typeface="Arial" panose="020B0604020202020204" pitchFamily="34" charset="0"/>
              <a:cs typeface="Arial" panose="020B0604020202020204" pitchFamily="34" charset="0"/>
            </a:endParaRPr>
          </a:p>
        </p:txBody>
      </p:sp>
      <p:sp>
        <p:nvSpPr>
          <p:cNvPr id="21" name="Rectangle 9"/>
          <p:cNvSpPr>
            <a:spLocks noChangeArrowheads="1"/>
          </p:cNvSpPr>
          <p:nvPr/>
        </p:nvSpPr>
        <p:spPr bwMode="auto">
          <a:xfrm>
            <a:off x="107504" y="2276872"/>
            <a:ext cx="1656184"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Iteración 1:</a:t>
            </a:r>
            <a:endParaRPr lang="es-CO" sz="2200" dirty="0"/>
          </a:p>
        </p:txBody>
      </p:sp>
      <p:sp>
        <p:nvSpPr>
          <p:cNvPr id="22" name="21 Rectángulo redondeado"/>
          <p:cNvSpPr/>
          <p:nvPr/>
        </p:nvSpPr>
        <p:spPr>
          <a:xfrm>
            <a:off x="5072289" y="228710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fe:14</a:t>
            </a:r>
            <a:endParaRPr lang="es-CO" sz="2000" dirty="0">
              <a:solidFill>
                <a:schemeClr val="tx1"/>
              </a:solidFill>
              <a:latin typeface="Arial" panose="020B0604020202020204" pitchFamily="34" charset="0"/>
              <a:cs typeface="Arial" panose="020B0604020202020204" pitchFamily="34" charset="0"/>
            </a:endParaRPr>
          </a:p>
        </p:txBody>
      </p:sp>
      <p:cxnSp>
        <p:nvCxnSpPr>
          <p:cNvPr id="23" name="22 Conector recto"/>
          <p:cNvCxnSpPr>
            <a:stCxn id="22" idx="2"/>
            <a:endCxn id="15" idx="0"/>
          </p:cNvCxnSpPr>
          <p:nvPr/>
        </p:nvCxnSpPr>
        <p:spPr>
          <a:xfrm flipH="1">
            <a:off x="4968044" y="2715744"/>
            <a:ext cx="572297"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22" idx="2"/>
            <a:endCxn id="16" idx="0"/>
          </p:cNvCxnSpPr>
          <p:nvPr/>
        </p:nvCxnSpPr>
        <p:spPr>
          <a:xfrm>
            <a:off x="5540341" y="2715744"/>
            <a:ext cx="579831"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27 Rectángulo redondeado"/>
          <p:cNvSpPr/>
          <p:nvPr/>
        </p:nvSpPr>
        <p:spPr>
          <a:xfrm>
            <a:off x="2055487" y="429650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f:5</a:t>
            </a:r>
            <a:endParaRPr lang="es-CO" sz="2000" dirty="0">
              <a:solidFill>
                <a:schemeClr val="tx1"/>
              </a:solidFill>
              <a:latin typeface="Arial" panose="020B0604020202020204" pitchFamily="34" charset="0"/>
              <a:cs typeface="Arial" panose="020B0604020202020204" pitchFamily="34" charset="0"/>
            </a:endParaRPr>
          </a:p>
        </p:txBody>
      </p:sp>
      <p:sp>
        <p:nvSpPr>
          <p:cNvPr id="29" name="28 Rectángulo redondeado"/>
          <p:cNvSpPr/>
          <p:nvPr/>
        </p:nvSpPr>
        <p:spPr>
          <a:xfrm>
            <a:off x="3207615" y="429650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e:9</a:t>
            </a:r>
            <a:endParaRPr lang="es-CO" sz="2000" dirty="0">
              <a:solidFill>
                <a:schemeClr val="tx1"/>
              </a:solidFill>
              <a:latin typeface="Arial" panose="020B0604020202020204" pitchFamily="34" charset="0"/>
              <a:cs typeface="Arial" panose="020B0604020202020204" pitchFamily="34" charset="0"/>
            </a:endParaRPr>
          </a:p>
        </p:txBody>
      </p:sp>
      <p:sp>
        <p:nvSpPr>
          <p:cNvPr id="30" name="29 Rectángulo redondeado"/>
          <p:cNvSpPr/>
          <p:nvPr/>
        </p:nvSpPr>
        <p:spPr>
          <a:xfrm>
            <a:off x="5508104" y="429650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c:12</a:t>
            </a:r>
            <a:endParaRPr lang="es-CO" sz="2000" dirty="0">
              <a:solidFill>
                <a:schemeClr val="tx1"/>
              </a:solidFill>
              <a:latin typeface="Arial" panose="020B0604020202020204" pitchFamily="34" charset="0"/>
              <a:cs typeface="Arial" panose="020B0604020202020204" pitchFamily="34" charset="0"/>
            </a:endParaRPr>
          </a:p>
        </p:txBody>
      </p:sp>
      <p:sp>
        <p:nvSpPr>
          <p:cNvPr id="31" name="30 Rectángulo redondeado"/>
          <p:cNvSpPr/>
          <p:nvPr/>
        </p:nvSpPr>
        <p:spPr>
          <a:xfrm>
            <a:off x="6660232" y="429650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b:13</a:t>
            </a:r>
            <a:endParaRPr lang="es-CO" sz="2000" dirty="0">
              <a:solidFill>
                <a:schemeClr val="tx1"/>
              </a:solidFill>
              <a:latin typeface="Arial" panose="020B0604020202020204" pitchFamily="34" charset="0"/>
              <a:cs typeface="Arial" panose="020B0604020202020204" pitchFamily="34" charset="0"/>
            </a:endParaRPr>
          </a:p>
        </p:txBody>
      </p:sp>
      <p:sp>
        <p:nvSpPr>
          <p:cNvPr id="32" name="31 Rectángulo redondeado"/>
          <p:cNvSpPr/>
          <p:nvPr/>
        </p:nvSpPr>
        <p:spPr>
          <a:xfrm>
            <a:off x="4527671" y="366585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d:16</a:t>
            </a:r>
            <a:endParaRPr lang="es-CO" sz="2000" dirty="0">
              <a:solidFill>
                <a:schemeClr val="tx1"/>
              </a:solidFill>
              <a:latin typeface="Arial" panose="020B0604020202020204" pitchFamily="34" charset="0"/>
              <a:cs typeface="Arial" panose="020B0604020202020204" pitchFamily="34" charset="0"/>
            </a:endParaRPr>
          </a:p>
        </p:txBody>
      </p:sp>
      <p:sp>
        <p:nvSpPr>
          <p:cNvPr id="33" name="32 Rectángulo redondeado"/>
          <p:cNvSpPr/>
          <p:nvPr/>
        </p:nvSpPr>
        <p:spPr>
          <a:xfrm>
            <a:off x="7884367" y="366585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a:45</a:t>
            </a:r>
            <a:endParaRPr lang="es-CO" sz="2000" dirty="0">
              <a:solidFill>
                <a:schemeClr val="tx1"/>
              </a:solidFill>
              <a:latin typeface="Arial" panose="020B0604020202020204" pitchFamily="34" charset="0"/>
              <a:cs typeface="Arial" panose="020B0604020202020204" pitchFamily="34" charset="0"/>
            </a:endParaRPr>
          </a:p>
        </p:txBody>
      </p:sp>
      <p:sp>
        <p:nvSpPr>
          <p:cNvPr id="34" name="Rectangle 9"/>
          <p:cNvSpPr>
            <a:spLocks noChangeArrowheads="1"/>
          </p:cNvSpPr>
          <p:nvPr/>
        </p:nvSpPr>
        <p:spPr bwMode="auto">
          <a:xfrm>
            <a:off x="107504" y="3648436"/>
            <a:ext cx="1656184"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Iteración 2:</a:t>
            </a:r>
            <a:endParaRPr lang="es-CO" sz="2200" dirty="0"/>
          </a:p>
        </p:txBody>
      </p:sp>
      <p:sp>
        <p:nvSpPr>
          <p:cNvPr id="35" name="34 Rectángulo redondeado"/>
          <p:cNvSpPr/>
          <p:nvPr/>
        </p:nvSpPr>
        <p:spPr>
          <a:xfrm>
            <a:off x="2627784" y="365867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fe:14</a:t>
            </a:r>
            <a:endParaRPr lang="es-CO" sz="2000" dirty="0">
              <a:solidFill>
                <a:schemeClr val="tx1"/>
              </a:solidFill>
              <a:latin typeface="Arial" panose="020B0604020202020204" pitchFamily="34" charset="0"/>
              <a:cs typeface="Arial" panose="020B0604020202020204" pitchFamily="34" charset="0"/>
            </a:endParaRPr>
          </a:p>
        </p:txBody>
      </p:sp>
      <p:cxnSp>
        <p:nvCxnSpPr>
          <p:cNvPr id="36" name="35 Conector recto"/>
          <p:cNvCxnSpPr>
            <a:stCxn id="35" idx="2"/>
            <a:endCxn id="28" idx="0"/>
          </p:cNvCxnSpPr>
          <p:nvPr/>
        </p:nvCxnSpPr>
        <p:spPr>
          <a:xfrm flipH="1">
            <a:off x="2523539" y="4087308"/>
            <a:ext cx="572297"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35" idx="2"/>
            <a:endCxn id="29" idx="0"/>
          </p:cNvCxnSpPr>
          <p:nvPr/>
        </p:nvCxnSpPr>
        <p:spPr>
          <a:xfrm>
            <a:off x="3095836" y="4087308"/>
            <a:ext cx="579831"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37 Rectángulo redondeado"/>
          <p:cNvSpPr/>
          <p:nvPr/>
        </p:nvSpPr>
        <p:spPr>
          <a:xfrm>
            <a:off x="6121345" y="364502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cb:25</a:t>
            </a:r>
            <a:endParaRPr lang="es-CO" sz="2000" dirty="0">
              <a:solidFill>
                <a:schemeClr val="tx1"/>
              </a:solidFill>
              <a:latin typeface="Arial" panose="020B0604020202020204" pitchFamily="34" charset="0"/>
              <a:cs typeface="Arial" panose="020B0604020202020204" pitchFamily="34" charset="0"/>
            </a:endParaRPr>
          </a:p>
        </p:txBody>
      </p:sp>
      <p:cxnSp>
        <p:nvCxnSpPr>
          <p:cNvPr id="39" name="38 Conector recto"/>
          <p:cNvCxnSpPr>
            <a:stCxn id="38" idx="2"/>
            <a:endCxn id="30" idx="0"/>
          </p:cNvCxnSpPr>
          <p:nvPr/>
        </p:nvCxnSpPr>
        <p:spPr>
          <a:xfrm flipH="1">
            <a:off x="5976156" y="4073660"/>
            <a:ext cx="613241"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a:stCxn id="38" idx="2"/>
            <a:endCxn id="31" idx="0"/>
          </p:cNvCxnSpPr>
          <p:nvPr/>
        </p:nvCxnSpPr>
        <p:spPr>
          <a:xfrm>
            <a:off x="6589397" y="4073660"/>
            <a:ext cx="538887"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43 Rectángulo redondeado"/>
          <p:cNvSpPr/>
          <p:nvPr/>
        </p:nvSpPr>
        <p:spPr>
          <a:xfrm>
            <a:off x="3999703" y="6384740"/>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f:5</a:t>
            </a:r>
            <a:endParaRPr lang="es-CO" sz="2000" dirty="0">
              <a:solidFill>
                <a:schemeClr val="tx1"/>
              </a:solidFill>
              <a:latin typeface="Arial" panose="020B0604020202020204" pitchFamily="34" charset="0"/>
              <a:cs typeface="Arial" panose="020B0604020202020204" pitchFamily="34" charset="0"/>
            </a:endParaRPr>
          </a:p>
        </p:txBody>
      </p:sp>
      <p:sp>
        <p:nvSpPr>
          <p:cNvPr id="45" name="44 Rectángulo redondeado"/>
          <p:cNvSpPr/>
          <p:nvPr/>
        </p:nvSpPr>
        <p:spPr>
          <a:xfrm>
            <a:off x="5151831" y="6384740"/>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e:9</a:t>
            </a:r>
            <a:endParaRPr lang="es-CO" sz="2000" dirty="0">
              <a:solidFill>
                <a:schemeClr val="tx1"/>
              </a:solidFill>
              <a:latin typeface="Arial" panose="020B0604020202020204" pitchFamily="34" charset="0"/>
              <a:cs typeface="Arial" panose="020B0604020202020204" pitchFamily="34" charset="0"/>
            </a:endParaRPr>
          </a:p>
        </p:txBody>
      </p:sp>
      <p:sp>
        <p:nvSpPr>
          <p:cNvPr id="46" name="45 Rectángulo redondeado"/>
          <p:cNvSpPr/>
          <p:nvPr/>
        </p:nvSpPr>
        <p:spPr>
          <a:xfrm>
            <a:off x="1979712" y="573666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c:12</a:t>
            </a:r>
            <a:endParaRPr lang="es-CO" sz="2000" dirty="0">
              <a:solidFill>
                <a:schemeClr val="tx1"/>
              </a:solidFill>
              <a:latin typeface="Arial" panose="020B0604020202020204" pitchFamily="34" charset="0"/>
              <a:cs typeface="Arial" panose="020B0604020202020204" pitchFamily="34" charset="0"/>
            </a:endParaRPr>
          </a:p>
        </p:txBody>
      </p:sp>
      <p:sp>
        <p:nvSpPr>
          <p:cNvPr id="47" name="46 Rectángulo redondeado"/>
          <p:cNvSpPr/>
          <p:nvPr/>
        </p:nvSpPr>
        <p:spPr>
          <a:xfrm>
            <a:off x="3131840" y="573666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b:13</a:t>
            </a:r>
            <a:endParaRPr lang="es-CO" sz="2000" dirty="0">
              <a:solidFill>
                <a:schemeClr val="tx1"/>
              </a:solidFill>
              <a:latin typeface="Arial" panose="020B0604020202020204" pitchFamily="34" charset="0"/>
              <a:cs typeface="Arial" panose="020B0604020202020204" pitchFamily="34" charset="0"/>
            </a:endParaRPr>
          </a:p>
        </p:txBody>
      </p:sp>
      <p:sp>
        <p:nvSpPr>
          <p:cNvPr id="48" name="47 Rectángulo redondeado"/>
          <p:cNvSpPr/>
          <p:nvPr/>
        </p:nvSpPr>
        <p:spPr>
          <a:xfrm>
            <a:off x="6372200" y="575408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d:16</a:t>
            </a:r>
            <a:endParaRPr lang="es-CO" sz="2000" dirty="0">
              <a:solidFill>
                <a:schemeClr val="tx1"/>
              </a:solidFill>
              <a:latin typeface="Arial" panose="020B0604020202020204" pitchFamily="34" charset="0"/>
              <a:cs typeface="Arial" panose="020B0604020202020204" pitchFamily="34" charset="0"/>
            </a:endParaRPr>
          </a:p>
        </p:txBody>
      </p:sp>
      <p:sp>
        <p:nvSpPr>
          <p:cNvPr id="49" name="48 Rectángulo redondeado"/>
          <p:cNvSpPr/>
          <p:nvPr/>
        </p:nvSpPr>
        <p:spPr>
          <a:xfrm>
            <a:off x="7668344" y="5088363"/>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a:45</a:t>
            </a:r>
            <a:endParaRPr lang="es-CO" sz="2000" dirty="0">
              <a:solidFill>
                <a:schemeClr val="tx1"/>
              </a:solidFill>
              <a:latin typeface="Arial" panose="020B0604020202020204" pitchFamily="34" charset="0"/>
              <a:cs typeface="Arial" panose="020B0604020202020204" pitchFamily="34" charset="0"/>
            </a:endParaRPr>
          </a:p>
        </p:txBody>
      </p:sp>
      <p:sp>
        <p:nvSpPr>
          <p:cNvPr id="50" name="Rectangle 9"/>
          <p:cNvSpPr>
            <a:spLocks noChangeArrowheads="1"/>
          </p:cNvSpPr>
          <p:nvPr/>
        </p:nvSpPr>
        <p:spPr bwMode="auto">
          <a:xfrm>
            <a:off x="107504" y="5061300"/>
            <a:ext cx="1656184"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Iteración 3:</a:t>
            </a:r>
            <a:endParaRPr lang="es-CO" sz="2200" dirty="0"/>
          </a:p>
        </p:txBody>
      </p:sp>
      <p:sp>
        <p:nvSpPr>
          <p:cNvPr id="51" name="50 Rectángulo redondeado"/>
          <p:cNvSpPr/>
          <p:nvPr/>
        </p:nvSpPr>
        <p:spPr>
          <a:xfrm>
            <a:off x="4572000" y="574690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fe:14</a:t>
            </a:r>
            <a:endParaRPr lang="es-CO" sz="2000" dirty="0">
              <a:solidFill>
                <a:schemeClr val="tx1"/>
              </a:solidFill>
              <a:latin typeface="Arial" panose="020B0604020202020204" pitchFamily="34" charset="0"/>
              <a:cs typeface="Arial" panose="020B0604020202020204" pitchFamily="34" charset="0"/>
            </a:endParaRPr>
          </a:p>
        </p:txBody>
      </p:sp>
      <p:cxnSp>
        <p:nvCxnSpPr>
          <p:cNvPr id="52" name="51 Conector recto"/>
          <p:cNvCxnSpPr>
            <a:stCxn id="51" idx="2"/>
            <a:endCxn id="44" idx="0"/>
          </p:cNvCxnSpPr>
          <p:nvPr/>
        </p:nvCxnSpPr>
        <p:spPr>
          <a:xfrm flipH="1">
            <a:off x="4467755" y="6175540"/>
            <a:ext cx="572297"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a:stCxn id="51" idx="2"/>
            <a:endCxn id="45" idx="0"/>
          </p:cNvCxnSpPr>
          <p:nvPr/>
        </p:nvCxnSpPr>
        <p:spPr>
          <a:xfrm>
            <a:off x="5040052" y="6175540"/>
            <a:ext cx="579831"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53 Rectángulo redondeado"/>
          <p:cNvSpPr/>
          <p:nvPr/>
        </p:nvSpPr>
        <p:spPr>
          <a:xfrm>
            <a:off x="2592953" y="508518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cb:25</a:t>
            </a:r>
            <a:endParaRPr lang="es-CO" sz="2000" dirty="0">
              <a:solidFill>
                <a:schemeClr val="tx1"/>
              </a:solidFill>
              <a:latin typeface="Arial" panose="020B0604020202020204" pitchFamily="34" charset="0"/>
              <a:cs typeface="Arial" panose="020B0604020202020204" pitchFamily="34" charset="0"/>
            </a:endParaRPr>
          </a:p>
        </p:txBody>
      </p:sp>
      <p:cxnSp>
        <p:nvCxnSpPr>
          <p:cNvPr id="55" name="54 Conector recto"/>
          <p:cNvCxnSpPr>
            <a:stCxn id="54" idx="2"/>
            <a:endCxn id="46" idx="0"/>
          </p:cNvCxnSpPr>
          <p:nvPr/>
        </p:nvCxnSpPr>
        <p:spPr>
          <a:xfrm flipH="1">
            <a:off x="2447764" y="5513820"/>
            <a:ext cx="613241"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a:stCxn id="54" idx="2"/>
            <a:endCxn id="47" idx="0"/>
          </p:cNvCxnSpPr>
          <p:nvPr/>
        </p:nvCxnSpPr>
        <p:spPr>
          <a:xfrm>
            <a:off x="3061005" y="5513820"/>
            <a:ext cx="538887"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56 Rectángulo redondeado"/>
          <p:cNvSpPr/>
          <p:nvPr/>
        </p:nvSpPr>
        <p:spPr>
          <a:xfrm>
            <a:off x="5540341" y="508518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fed:30</a:t>
            </a:r>
            <a:endParaRPr lang="es-CO" sz="2000" dirty="0">
              <a:solidFill>
                <a:schemeClr val="tx1"/>
              </a:solidFill>
              <a:latin typeface="Arial" panose="020B0604020202020204" pitchFamily="34" charset="0"/>
              <a:cs typeface="Arial" panose="020B0604020202020204" pitchFamily="34" charset="0"/>
            </a:endParaRPr>
          </a:p>
        </p:txBody>
      </p:sp>
      <p:cxnSp>
        <p:nvCxnSpPr>
          <p:cNvPr id="58" name="57 Conector recto"/>
          <p:cNvCxnSpPr>
            <a:stCxn id="57" idx="2"/>
            <a:endCxn id="51" idx="0"/>
          </p:cNvCxnSpPr>
          <p:nvPr/>
        </p:nvCxnSpPr>
        <p:spPr>
          <a:xfrm flipH="1">
            <a:off x="5040052" y="5513820"/>
            <a:ext cx="968341" cy="23308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58 Conector recto"/>
          <p:cNvCxnSpPr>
            <a:stCxn id="57" idx="2"/>
            <a:endCxn id="48" idx="0"/>
          </p:cNvCxnSpPr>
          <p:nvPr/>
        </p:nvCxnSpPr>
        <p:spPr>
          <a:xfrm>
            <a:off x="6008393" y="5513820"/>
            <a:ext cx="831859" cy="24026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5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13" grpId="0"/>
      <p:bldP spid="15" grpId="0" animBg="1"/>
      <p:bldP spid="16" grpId="0" animBg="1"/>
      <p:bldP spid="17" grpId="0" animBg="1"/>
      <p:bldP spid="18" grpId="0" animBg="1"/>
      <p:bldP spid="19" grpId="0" animBg="1"/>
      <p:bldP spid="20" grpId="0" animBg="1"/>
      <p:bldP spid="21" grpId="0"/>
      <p:bldP spid="22" grpId="0" animBg="1"/>
      <p:bldP spid="28" grpId="0" animBg="1"/>
      <p:bldP spid="29" grpId="0" animBg="1"/>
      <p:bldP spid="30" grpId="0" animBg="1"/>
      <p:bldP spid="31" grpId="0" animBg="1"/>
      <p:bldP spid="32" grpId="0" animBg="1"/>
      <p:bldP spid="33" grpId="0" animBg="1"/>
      <p:bldP spid="34" grpId="0"/>
      <p:bldP spid="35" grpId="0" animBg="1"/>
      <p:bldP spid="38" grpId="0" animBg="1"/>
      <p:bldP spid="44" grpId="0" animBg="1"/>
      <p:bldP spid="45" grpId="0" animBg="1"/>
      <p:bldP spid="46" grpId="0" animBg="1"/>
      <p:bldP spid="47" grpId="0" animBg="1"/>
      <p:bldP spid="48" grpId="0" animBg="1"/>
      <p:bldP spid="49" grpId="0" animBg="1"/>
      <p:bldP spid="50" grpId="0"/>
      <p:bldP spid="51" grpId="0" animBg="1"/>
      <p:bldP spid="54" grpId="0" animBg="1"/>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107505" y="373600"/>
            <a:ext cx="1656184"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Iteración 4:</a:t>
            </a:r>
            <a:endParaRPr lang="es-CO" sz="2200" dirty="0"/>
          </a:p>
        </p:txBody>
      </p:sp>
      <p:sp>
        <p:nvSpPr>
          <p:cNvPr id="44" name="43 Rectángulo redondeado"/>
          <p:cNvSpPr/>
          <p:nvPr/>
        </p:nvSpPr>
        <p:spPr>
          <a:xfrm>
            <a:off x="5258670" y="2424300"/>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f:5</a:t>
            </a:r>
            <a:endParaRPr lang="es-CO" sz="2000" dirty="0">
              <a:solidFill>
                <a:schemeClr val="tx1"/>
              </a:solidFill>
              <a:latin typeface="Arial" panose="020B0604020202020204" pitchFamily="34" charset="0"/>
              <a:cs typeface="Arial" panose="020B0604020202020204" pitchFamily="34" charset="0"/>
            </a:endParaRPr>
          </a:p>
        </p:txBody>
      </p:sp>
      <p:sp>
        <p:nvSpPr>
          <p:cNvPr id="45" name="44 Rectángulo redondeado"/>
          <p:cNvSpPr/>
          <p:nvPr/>
        </p:nvSpPr>
        <p:spPr>
          <a:xfrm>
            <a:off x="6410798" y="2424300"/>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e:9</a:t>
            </a:r>
            <a:endParaRPr lang="es-CO" sz="2000" dirty="0">
              <a:solidFill>
                <a:schemeClr val="tx1"/>
              </a:solidFill>
              <a:latin typeface="Arial" panose="020B0604020202020204" pitchFamily="34" charset="0"/>
              <a:cs typeface="Arial" panose="020B0604020202020204" pitchFamily="34" charset="0"/>
            </a:endParaRPr>
          </a:p>
        </p:txBody>
      </p:sp>
      <p:sp>
        <p:nvSpPr>
          <p:cNvPr id="46" name="45 Rectángulo redondeado"/>
          <p:cNvSpPr/>
          <p:nvPr/>
        </p:nvSpPr>
        <p:spPr>
          <a:xfrm>
            <a:off x="3238679" y="177622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c:12</a:t>
            </a:r>
            <a:endParaRPr lang="es-CO" sz="2000" dirty="0">
              <a:solidFill>
                <a:schemeClr val="tx1"/>
              </a:solidFill>
              <a:latin typeface="Arial" panose="020B0604020202020204" pitchFamily="34" charset="0"/>
              <a:cs typeface="Arial" panose="020B0604020202020204" pitchFamily="34" charset="0"/>
            </a:endParaRPr>
          </a:p>
        </p:txBody>
      </p:sp>
      <p:sp>
        <p:nvSpPr>
          <p:cNvPr id="47" name="46 Rectángulo redondeado"/>
          <p:cNvSpPr/>
          <p:nvPr/>
        </p:nvSpPr>
        <p:spPr>
          <a:xfrm>
            <a:off x="4390807" y="177622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b:13</a:t>
            </a:r>
            <a:endParaRPr lang="es-CO" sz="2000" dirty="0">
              <a:solidFill>
                <a:schemeClr val="tx1"/>
              </a:solidFill>
              <a:latin typeface="Arial" panose="020B0604020202020204" pitchFamily="34" charset="0"/>
              <a:cs typeface="Arial" panose="020B0604020202020204" pitchFamily="34" charset="0"/>
            </a:endParaRPr>
          </a:p>
        </p:txBody>
      </p:sp>
      <p:sp>
        <p:nvSpPr>
          <p:cNvPr id="48" name="47 Rectángulo redondeado"/>
          <p:cNvSpPr/>
          <p:nvPr/>
        </p:nvSpPr>
        <p:spPr>
          <a:xfrm>
            <a:off x="7631167" y="179364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d:16</a:t>
            </a:r>
            <a:endParaRPr lang="es-CO" sz="2000" dirty="0">
              <a:solidFill>
                <a:schemeClr val="tx1"/>
              </a:solidFill>
              <a:latin typeface="Arial" panose="020B0604020202020204" pitchFamily="34" charset="0"/>
              <a:cs typeface="Arial" panose="020B0604020202020204" pitchFamily="34" charset="0"/>
            </a:endParaRPr>
          </a:p>
        </p:txBody>
      </p:sp>
      <p:sp>
        <p:nvSpPr>
          <p:cNvPr id="49" name="48 Rectángulo redondeado"/>
          <p:cNvSpPr/>
          <p:nvPr/>
        </p:nvSpPr>
        <p:spPr>
          <a:xfrm>
            <a:off x="1942535" y="408076"/>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a:45</a:t>
            </a:r>
            <a:endParaRPr lang="es-CO" sz="2000" dirty="0">
              <a:solidFill>
                <a:schemeClr val="tx1"/>
              </a:solidFill>
              <a:latin typeface="Arial" panose="020B0604020202020204" pitchFamily="34" charset="0"/>
              <a:cs typeface="Arial" panose="020B0604020202020204" pitchFamily="34" charset="0"/>
            </a:endParaRPr>
          </a:p>
        </p:txBody>
      </p:sp>
      <p:sp>
        <p:nvSpPr>
          <p:cNvPr id="51" name="50 Rectángulo redondeado"/>
          <p:cNvSpPr/>
          <p:nvPr/>
        </p:nvSpPr>
        <p:spPr>
          <a:xfrm>
            <a:off x="5830967" y="178646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fe:14</a:t>
            </a:r>
            <a:endParaRPr lang="es-CO" sz="2000" dirty="0">
              <a:solidFill>
                <a:schemeClr val="tx1"/>
              </a:solidFill>
              <a:latin typeface="Arial" panose="020B0604020202020204" pitchFamily="34" charset="0"/>
              <a:cs typeface="Arial" panose="020B0604020202020204" pitchFamily="34" charset="0"/>
            </a:endParaRPr>
          </a:p>
        </p:txBody>
      </p:sp>
      <p:cxnSp>
        <p:nvCxnSpPr>
          <p:cNvPr id="52" name="51 Conector recto"/>
          <p:cNvCxnSpPr>
            <a:stCxn id="51" idx="2"/>
            <a:endCxn id="44" idx="0"/>
          </p:cNvCxnSpPr>
          <p:nvPr/>
        </p:nvCxnSpPr>
        <p:spPr>
          <a:xfrm flipH="1">
            <a:off x="5726722" y="2215100"/>
            <a:ext cx="572297"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a:stCxn id="51" idx="2"/>
            <a:endCxn id="45" idx="0"/>
          </p:cNvCxnSpPr>
          <p:nvPr/>
        </p:nvCxnSpPr>
        <p:spPr>
          <a:xfrm>
            <a:off x="6299019" y="2215100"/>
            <a:ext cx="579831"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53 Rectángulo redondeado"/>
          <p:cNvSpPr/>
          <p:nvPr/>
        </p:nvSpPr>
        <p:spPr>
          <a:xfrm>
            <a:off x="3851920" y="112474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cb:25</a:t>
            </a:r>
            <a:endParaRPr lang="es-CO" sz="2000" dirty="0">
              <a:solidFill>
                <a:schemeClr val="tx1"/>
              </a:solidFill>
              <a:latin typeface="Arial" panose="020B0604020202020204" pitchFamily="34" charset="0"/>
              <a:cs typeface="Arial" panose="020B0604020202020204" pitchFamily="34" charset="0"/>
            </a:endParaRPr>
          </a:p>
        </p:txBody>
      </p:sp>
      <p:cxnSp>
        <p:nvCxnSpPr>
          <p:cNvPr id="55" name="54 Conector recto"/>
          <p:cNvCxnSpPr>
            <a:stCxn id="54" idx="2"/>
            <a:endCxn id="46" idx="0"/>
          </p:cNvCxnSpPr>
          <p:nvPr/>
        </p:nvCxnSpPr>
        <p:spPr>
          <a:xfrm flipH="1">
            <a:off x="3706731" y="1553380"/>
            <a:ext cx="613241"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a:stCxn id="54" idx="2"/>
            <a:endCxn id="47" idx="0"/>
          </p:cNvCxnSpPr>
          <p:nvPr/>
        </p:nvCxnSpPr>
        <p:spPr>
          <a:xfrm>
            <a:off x="4319972" y="1553380"/>
            <a:ext cx="538887"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56 Rectángulo redondeado"/>
          <p:cNvSpPr/>
          <p:nvPr/>
        </p:nvSpPr>
        <p:spPr>
          <a:xfrm>
            <a:off x="6799308" y="112474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efd:30</a:t>
            </a:r>
            <a:endParaRPr lang="es-CO" sz="2000" dirty="0">
              <a:solidFill>
                <a:schemeClr val="tx1"/>
              </a:solidFill>
              <a:latin typeface="Arial" panose="020B0604020202020204" pitchFamily="34" charset="0"/>
              <a:cs typeface="Arial" panose="020B0604020202020204" pitchFamily="34" charset="0"/>
            </a:endParaRPr>
          </a:p>
        </p:txBody>
      </p:sp>
      <p:cxnSp>
        <p:nvCxnSpPr>
          <p:cNvPr id="58" name="57 Conector recto"/>
          <p:cNvCxnSpPr>
            <a:stCxn id="57" idx="2"/>
            <a:endCxn id="51" idx="0"/>
          </p:cNvCxnSpPr>
          <p:nvPr/>
        </p:nvCxnSpPr>
        <p:spPr>
          <a:xfrm flipH="1">
            <a:off x="6299019" y="1553380"/>
            <a:ext cx="968341" cy="23308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58 Conector recto"/>
          <p:cNvCxnSpPr>
            <a:stCxn id="57" idx="2"/>
            <a:endCxn id="48" idx="0"/>
          </p:cNvCxnSpPr>
          <p:nvPr/>
        </p:nvCxnSpPr>
        <p:spPr>
          <a:xfrm>
            <a:off x="7267360" y="1553380"/>
            <a:ext cx="831859" cy="24026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60 Rectángulo redondeado"/>
          <p:cNvSpPr/>
          <p:nvPr/>
        </p:nvSpPr>
        <p:spPr>
          <a:xfrm>
            <a:off x="5112060" y="404664"/>
            <a:ext cx="1260140"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cbfed:55</a:t>
            </a:r>
            <a:endParaRPr lang="es-CO" sz="2000" dirty="0">
              <a:solidFill>
                <a:schemeClr val="tx1"/>
              </a:solidFill>
              <a:latin typeface="Arial" panose="020B0604020202020204" pitchFamily="34" charset="0"/>
              <a:cs typeface="Arial" panose="020B0604020202020204" pitchFamily="34" charset="0"/>
            </a:endParaRPr>
          </a:p>
        </p:txBody>
      </p:sp>
      <p:cxnSp>
        <p:nvCxnSpPr>
          <p:cNvPr id="62" name="61 Conector recto"/>
          <p:cNvCxnSpPr>
            <a:stCxn id="61" idx="2"/>
            <a:endCxn id="54" idx="0"/>
          </p:cNvCxnSpPr>
          <p:nvPr/>
        </p:nvCxnSpPr>
        <p:spPr>
          <a:xfrm flipH="1">
            <a:off x="4319972" y="833300"/>
            <a:ext cx="1422158" cy="29144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61" idx="2"/>
            <a:endCxn id="57" idx="0"/>
          </p:cNvCxnSpPr>
          <p:nvPr/>
        </p:nvCxnSpPr>
        <p:spPr>
          <a:xfrm>
            <a:off x="5742130" y="833300"/>
            <a:ext cx="1525230" cy="29144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Rectangle 9"/>
          <p:cNvSpPr>
            <a:spLocks noChangeArrowheads="1"/>
          </p:cNvSpPr>
          <p:nvPr/>
        </p:nvSpPr>
        <p:spPr bwMode="auto">
          <a:xfrm>
            <a:off x="107504" y="3325928"/>
            <a:ext cx="3168352"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Finalmente, iteración 5:</a:t>
            </a:r>
            <a:endParaRPr lang="es-CO" sz="2200" dirty="0"/>
          </a:p>
        </p:txBody>
      </p:sp>
      <p:sp>
        <p:nvSpPr>
          <p:cNvPr id="65" name="64 Rectángulo redondeado"/>
          <p:cNvSpPr/>
          <p:nvPr/>
        </p:nvSpPr>
        <p:spPr>
          <a:xfrm>
            <a:off x="5655887" y="609670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f:5</a:t>
            </a:r>
            <a:endParaRPr lang="es-CO" sz="2000" dirty="0">
              <a:solidFill>
                <a:schemeClr val="tx1"/>
              </a:solidFill>
              <a:latin typeface="Arial" panose="020B0604020202020204" pitchFamily="34" charset="0"/>
              <a:cs typeface="Arial" panose="020B0604020202020204" pitchFamily="34" charset="0"/>
            </a:endParaRPr>
          </a:p>
        </p:txBody>
      </p:sp>
      <p:sp>
        <p:nvSpPr>
          <p:cNvPr id="66" name="65 Rectángulo redondeado"/>
          <p:cNvSpPr/>
          <p:nvPr/>
        </p:nvSpPr>
        <p:spPr>
          <a:xfrm>
            <a:off x="6808015" y="6096708"/>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e:9</a:t>
            </a:r>
            <a:endParaRPr lang="es-CO" sz="2000" dirty="0">
              <a:solidFill>
                <a:schemeClr val="tx1"/>
              </a:solidFill>
              <a:latin typeface="Arial" panose="020B0604020202020204" pitchFamily="34" charset="0"/>
              <a:cs typeface="Arial" panose="020B0604020202020204" pitchFamily="34" charset="0"/>
            </a:endParaRPr>
          </a:p>
        </p:txBody>
      </p:sp>
      <p:sp>
        <p:nvSpPr>
          <p:cNvPr id="67" name="66 Rectángulo redondeado"/>
          <p:cNvSpPr/>
          <p:nvPr/>
        </p:nvSpPr>
        <p:spPr>
          <a:xfrm>
            <a:off x="3635896" y="5448636"/>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c:12</a:t>
            </a:r>
            <a:endParaRPr lang="es-CO" sz="2000" dirty="0">
              <a:solidFill>
                <a:schemeClr val="tx1"/>
              </a:solidFill>
              <a:latin typeface="Arial" panose="020B0604020202020204" pitchFamily="34" charset="0"/>
              <a:cs typeface="Arial" panose="020B0604020202020204" pitchFamily="34" charset="0"/>
            </a:endParaRPr>
          </a:p>
        </p:txBody>
      </p:sp>
      <p:sp>
        <p:nvSpPr>
          <p:cNvPr id="68" name="67 Rectángulo redondeado"/>
          <p:cNvSpPr/>
          <p:nvPr/>
        </p:nvSpPr>
        <p:spPr>
          <a:xfrm>
            <a:off x="4788024" y="5448636"/>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b:13</a:t>
            </a:r>
            <a:endParaRPr lang="es-CO" sz="2000" dirty="0">
              <a:solidFill>
                <a:schemeClr val="tx1"/>
              </a:solidFill>
              <a:latin typeface="Arial" panose="020B0604020202020204" pitchFamily="34" charset="0"/>
              <a:cs typeface="Arial" panose="020B0604020202020204" pitchFamily="34" charset="0"/>
            </a:endParaRPr>
          </a:p>
        </p:txBody>
      </p:sp>
      <p:sp>
        <p:nvSpPr>
          <p:cNvPr id="69" name="68 Rectángulo redondeado"/>
          <p:cNvSpPr/>
          <p:nvPr/>
        </p:nvSpPr>
        <p:spPr>
          <a:xfrm>
            <a:off x="8028384" y="546605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d:16</a:t>
            </a:r>
            <a:endParaRPr lang="es-CO" sz="2000" dirty="0">
              <a:solidFill>
                <a:schemeClr val="tx1"/>
              </a:solidFill>
              <a:latin typeface="Arial" panose="020B0604020202020204" pitchFamily="34" charset="0"/>
              <a:cs typeface="Arial" panose="020B0604020202020204" pitchFamily="34" charset="0"/>
            </a:endParaRPr>
          </a:p>
        </p:txBody>
      </p:sp>
      <p:sp>
        <p:nvSpPr>
          <p:cNvPr id="70" name="69 Rectángulo redondeado"/>
          <p:cNvSpPr/>
          <p:nvPr/>
        </p:nvSpPr>
        <p:spPr>
          <a:xfrm>
            <a:off x="2339752" y="4080484"/>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a:45</a:t>
            </a:r>
            <a:endParaRPr lang="es-CO" sz="2000" dirty="0">
              <a:solidFill>
                <a:schemeClr val="tx1"/>
              </a:solidFill>
              <a:latin typeface="Arial" panose="020B0604020202020204" pitchFamily="34" charset="0"/>
              <a:cs typeface="Arial" panose="020B0604020202020204" pitchFamily="34" charset="0"/>
            </a:endParaRPr>
          </a:p>
        </p:txBody>
      </p:sp>
      <p:sp>
        <p:nvSpPr>
          <p:cNvPr id="71" name="70 Rectángulo redondeado"/>
          <p:cNvSpPr/>
          <p:nvPr/>
        </p:nvSpPr>
        <p:spPr>
          <a:xfrm>
            <a:off x="6228184" y="545887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fe:14</a:t>
            </a:r>
            <a:endParaRPr lang="es-CO" sz="2000" dirty="0">
              <a:solidFill>
                <a:schemeClr val="tx1"/>
              </a:solidFill>
              <a:latin typeface="Arial" panose="020B0604020202020204" pitchFamily="34" charset="0"/>
              <a:cs typeface="Arial" panose="020B0604020202020204" pitchFamily="34" charset="0"/>
            </a:endParaRPr>
          </a:p>
        </p:txBody>
      </p:sp>
      <p:cxnSp>
        <p:nvCxnSpPr>
          <p:cNvPr id="72" name="71 Conector recto"/>
          <p:cNvCxnSpPr>
            <a:stCxn id="71" idx="2"/>
            <a:endCxn id="65" idx="0"/>
          </p:cNvCxnSpPr>
          <p:nvPr/>
        </p:nvCxnSpPr>
        <p:spPr>
          <a:xfrm flipH="1">
            <a:off x="6123939" y="5887508"/>
            <a:ext cx="572297"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72 Conector recto"/>
          <p:cNvCxnSpPr>
            <a:stCxn id="71" idx="2"/>
            <a:endCxn id="66" idx="0"/>
          </p:cNvCxnSpPr>
          <p:nvPr/>
        </p:nvCxnSpPr>
        <p:spPr>
          <a:xfrm>
            <a:off x="6696236" y="5887508"/>
            <a:ext cx="579831" cy="2092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 name="73 Rectángulo redondeado"/>
          <p:cNvSpPr/>
          <p:nvPr/>
        </p:nvSpPr>
        <p:spPr>
          <a:xfrm>
            <a:off x="4249137" y="479715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cb:25</a:t>
            </a:r>
            <a:endParaRPr lang="es-CO" sz="2000" dirty="0">
              <a:solidFill>
                <a:schemeClr val="tx1"/>
              </a:solidFill>
              <a:latin typeface="Arial" panose="020B0604020202020204" pitchFamily="34" charset="0"/>
              <a:cs typeface="Arial" panose="020B0604020202020204" pitchFamily="34" charset="0"/>
            </a:endParaRPr>
          </a:p>
        </p:txBody>
      </p:sp>
      <p:cxnSp>
        <p:nvCxnSpPr>
          <p:cNvPr id="75" name="74 Conector recto"/>
          <p:cNvCxnSpPr>
            <a:stCxn id="74" idx="2"/>
            <a:endCxn id="67" idx="0"/>
          </p:cNvCxnSpPr>
          <p:nvPr/>
        </p:nvCxnSpPr>
        <p:spPr>
          <a:xfrm flipH="1">
            <a:off x="4103948" y="5225788"/>
            <a:ext cx="613241"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75 Conector recto"/>
          <p:cNvCxnSpPr>
            <a:stCxn id="74" idx="2"/>
            <a:endCxn id="68" idx="0"/>
          </p:cNvCxnSpPr>
          <p:nvPr/>
        </p:nvCxnSpPr>
        <p:spPr>
          <a:xfrm>
            <a:off x="4717189" y="5225788"/>
            <a:ext cx="538887" cy="22284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76 Rectángulo redondeado"/>
          <p:cNvSpPr/>
          <p:nvPr/>
        </p:nvSpPr>
        <p:spPr>
          <a:xfrm>
            <a:off x="7196525" y="4797152"/>
            <a:ext cx="936104"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fed:30</a:t>
            </a:r>
            <a:endParaRPr lang="es-CO" sz="2000" dirty="0">
              <a:solidFill>
                <a:schemeClr val="tx1"/>
              </a:solidFill>
              <a:latin typeface="Arial" panose="020B0604020202020204" pitchFamily="34" charset="0"/>
              <a:cs typeface="Arial" panose="020B0604020202020204" pitchFamily="34" charset="0"/>
            </a:endParaRPr>
          </a:p>
        </p:txBody>
      </p:sp>
      <p:cxnSp>
        <p:nvCxnSpPr>
          <p:cNvPr id="78" name="77 Conector recto"/>
          <p:cNvCxnSpPr>
            <a:stCxn id="77" idx="2"/>
            <a:endCxn id="71" idx="0"/>
          </p:cNvCxnSpPr>
          <p:nvPr/>
        </p:nvCxnSpPr>
        <p:spPr>
          <a:xfrm flipH="1">
            <a:off x="6696236" y="5225788"/>
            <a:ext cx="968341" cy="23308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78 Conector recto"/>
          <p:cNvCxnSpPr>
            <a:stCxn id="77" idx="2"/>
            <a:endCxn id="69" idx="0"/>
          </p:cNvCxnSpPr>
          <p:nvPr/>
        </p:nvCxnSpPr>
        <p:spPr>
          <a:xfrm>
            <a:off x="7664577" y="5225788"/>
            <a:ext cx="831859" cy="24026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0" name="79 Rectángulo redondeado"/>
          <p:cNvSpPr/>
          <p:nvPr/>
        </p:nvSpPr>
        <p:spPr>
          <a:xfrm>
            <a:off x="5509277" y="4077072"/>
            <a:ext cx="1260140"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cbfed:55</a:t>
            </a:r>
            <a:endParaRPr lang="es-CO" sz="2000" dirty="0">
              <a:solidFill>
                <a:schemeClr val="tx1"/>
              </a:solidFill>
              <a:latin typeface="Arial" panose="020B0604020202020204" pitchFamily="34" charset="0"/>
              <a:cs typeface="Arial" panose="020B0604020202020204" pitchFamily="34" charset="0"/>
            </a:endParaRPr>
          </a:p>
        </p:txBody>
      </p:sp>
      <p:cxnSp>
        <p:nvCxnSpPr>
          <p:cNvPr id="81" name="80 Conector recto"/>
          <p:cNvCxnSpPr>
            <a:stCxn id="80" idx="2"/>
            <a:endCxn id="74" idx="0"/>
          </p:cNvCxnSpPr>
          <p:nvPr/>
        </p:nvCxnSpPr>
        <p:spPr>
          <a:xfrm flipH="1">
            <a:off x="4717189" y="4505708"/>
            <a:ext cx="1422158" cy="29144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81 Conector recto"/>
          <p:cNvCxnSpPr>
            <a:stCxn id="80" idx="2"/>
            <a:endCxn id="77" idx="0"/>
          </p:cNvCxnSpPr>
          <p:nvPr/>
        </p:nvCxnSpPr>
        <p:spPr>
          <a:xfrm>
            <a:off x="6139347" y="4505708"/>
            <a:ext cx="1525230" cy="29144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82 Rectángulo redondeado"/>
          <p:cNvSpPr/>
          <p:nvPr/>
        </p:nvSpPr>
        <p:spPr>
          <a:xfrm>
            <a:off x="3635897" y="3356992"/>
            <a:ext cx="1549345" cy="42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smtClean="0">
                <a:solidFill>
                  <a:schemeClr val="tx1"/>
                </a:solidFill>
                <a:latin typeface="Arial" panose="020B0604020202020204" pitchFamily="34" charset="0"/>
                <a:cs typeface="Arial" panose="020B0604020202020204" pitchFamily="34" charset="0"/>
              </a:rPr>
              <a:t>acbfed:100</a:t>
            </a:r>
            <a:endParaRPr lang="es-CO" sz="2000" dirty="0">
              <a:solidFill>
                <a:schemeClr val="tx1"/>
              </a:solidFill>
              <a:latin typeface="Arial" panose="020B0604020202020204" pitchFamily="34" charset="0"/>
              <a:cs typeface="Arial" panose="020B0604020202020204" pitchFamily="34" charset="0"/>
            </a:endParaRPr>
          </a:p>
        </p:txBody>
      </p:sp>
      <p:cxnSp>
        <p:nvCxnSpPr>
          <p:cNvPr id="84" name="83 Conector recto"/>
          <p:cNvCxnSpPr>
            <a:stCxn id="83" idx="2"/>
          </p:cNvCxnSpPr>
          <p:nvPr/>
        </p:nvCxnSpPr>
        <p:spPr>
          <a:xfrm flipH="1">
            <a:off x="2952994" y="3785628"/>
            <a:ext cx="1457576" cy="29144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84 Conector recto"/>
          <p:cNvCxnSpPr>
            <a:stCxn id="83" idx="2"/>
          </p:cNvCxnSpPr>
          <p:nvPr/>
        </p:nvCxnSpPr>
        <p:spPr>
          <a:xfrm>
            <a:off x="4410570" y="3785628"/>
            <a:ext cx="1489812" cy="29144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8" name="87 CuadroTexto"/>
          <p:cNvSpPr txBox="1"/>
          <p:nvPr/>
        </p:nvSpPr>
        <p:spPr>
          <a:xfrm>
            <a:off x="3185135" y="3649666"/>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89" name="88 CuadroTexto"/>
          <p:cNvSpPr txBox="1"/>
          <p:nvPr/>
        </p:nvSpPr>
        <p:spPr>
          <a:xfrm>
            <a:off x="5175360" y="3641735"/>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90" name="89 CuadroTexto"/>
          <p:cNvSpPr txBox="1"/>
          <p:nvPr/>
        </p:nvSpPr>
        <p:spPr>
          <a:xfrm>
            <a:off x="5040436" y="4356098"/>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91" name="90 CuadroTexto"/>
          <p:cNvSpPr txBox="1"/>
          <p:nvPr/>
        </p:nvSpPr>
        <p:spPr>
          <a:xfrm>
            <a:off x="6876256" y="4325034"/>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92" name="91 CuadroTexto"/>
          <p:cNvSpPr txBox="1"/>
          <p:nvPr/>
        </p:nvSpPr>
        <p:spPr>
          <a:xfrm>
            <a:off x="3851920" y="5085184"/>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93" name="92 CuadroTexto"/>
          <p:cNvSpPr txBox="1"/>
          <p:nvPr/>
        </p:nvSpPr>
        <p:spPr>
          <a:xfrm>
            <a:off x="5076056" y="5065942"/>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94" name="93 CuadroTexto"/>
          <p:cNvSpPr txBox="1"/>
          <p:nvPr/>
        </p:nvSpPr>
        <p:spPr>
          <a:xfrm>
            <a:off x="5912856" y="5693186"/>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95" name="94 CuadroTexto"/>
          <p:cNvSpPr txBox="1"/>
          <p:nvPr/>
        </p:nvSpPr>
        <p:spPr>
          <a:xfrm>
            <a:off x="7092280" y="5661248"/>
            <a:ext cx="432048" cy="400110"/>
          </a:xfrm>
          <a:prstGeom prst="rect">
            <a:avLst/>
          </a:prstGeom>
          <a:noFill/>
        </p:spPr>
        <p:txBody>
          <a:bodyPr wrap="square" rtlCol="0">
            <a:spAutoFit/>
          </a:bodyPr>
          <a:lstStyle/>
          <a:p>
            <a:pPr algn="ctr"/>
            <a:r>
              <a:rPr lang="es-MX" sz="2000" dirty="0" smtClean="0"/>
              <a:t>1</a:t>
            </a:r>
            <a:endParaRPr lang="es-CO" sz="2000" dirty="0"/>
          </a:p>
        </p:txBody>
      </p:sp>
      <p:sp>
        <p:nvSpPr>
          <p:cNvPr id="96" name="95 CuadroTexto"/>
          <p:cNvSpPr txBox="1"/>
          <p:nvPr/>
        </p:nvSpPr>
        <p:spPr>
          <a:xfrm>
            <a:off x="6804248" y="5045114"/>
            <a:ext cx="432048" cy="400110"/>
          </a:xfrm>
          <a:prstGeom prst="rect">
            <a:avLst/>
          </a:prstGeom>
          <a:noFill/>
        </p:spPr>
        <p:txBody>
          <a:bodyPr wrap="square" rtlCol="0">
            <a:spAutoFit/>
          </a:bodyPr>
          <a:lstStyle/>
          <a:p>
            <a:pPr algn="ctr"/>
            <a:r>
              <a:rPr lang="es-MX" sz="2000" dirty="0" smtClean="0"/>
              <a:t>0</a:t>
            </a:r>
            <a:endParaRPr lang="es-CO" sz="2000" dirty="0"/>
          </a:p>
        </p:txBody>
      </p:sp>
      <p:sp>
        <p:nvSpPr>
          <p:cNvPr id="97" name="96 CuadroTexto"/>
          <p:cNvSpPr txBox="1"/>
          <p:nvPr/>
        </p:nvSpPr>
        <p:spPr>
          <a:xfrm>
            <a:off x="8100392" y="5045114"/>
            <a:ext cx="432048" cy="400110"/>
          </a:xfrm>
          <a:prstGeom prst="rect">
            <a:avLst/>
          </a:prstGeom>
          <a:noFill/>
        </p:spPr>
        <p:txBody>
          <a:bodyPr wrap="square" rtlCol="0">
            <a:spAutoFit/>
          </a:bodyPr>
          <a:lstStyle/>
          <a:p>
            <a:pPr algn="ctr"/>
            <a:r>
              <a:rPr lang="es-MX" sz="2000" dirty="0" smtClean="0"/>
              <a:t>1</a:t>
            </a:r>
            <a:endParaRPr lang="es-CO" sz="2000" dirty="0"/>
          </a:p>
        </p:txBody>
      </p:sp>
    </p:spTree>
    <p:extLst>
      <p:ext uri="{BB962C8B-B14F-4D97-AF65-F5344CB8AC3E}">
        <p14:creationId xmlns:p14="http://schemas.microsoft.com/office/powerpoint/2010/main" val="38343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animBg="1"/>
      <p:bldP spid="67" grpId="0" animBg="1"/>
      <p:bldP spid="68" grpId="0" animBg="1"/>
      <p:bldP spid="69" grpId="0" animBg="1"/>
      <p:bldP spid="70" grpId="0" animBg="1"/>
      <p:bldP spid="71" grpId="0" animBg="1"/>
      <p:bldP spid="74" grpId="0" animBg="1"/>
      <p:bldP spid="77" grpId="0" animBg="1"/>
      <p:bldP spid="80" grpId="0" animBg="1"/>
      <p:bldP spid="83" grpId="0" animBg="1"/>
      <p:bldP spid="88" grpId="0"/>
      <p:bldP spid="89" grpId="0"/>
      <p:bldP spid="90" grpId="0"/>
      <p:bldP spid="91" grpId="0"/>
      <p:bldP spid="92" grpId="0"/>
      <p:bldP spid="93" grpId="0"/>
      <p:bldP spid="94" grpId="0"/>
      <p:bldP spid="95" grpId="0"/>
      <p:bldP spid="96" grpId="0"/>
      <p:bldP spid="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Tareas</a:t>
            </a:r>
            <a:endParaRPr lang="es-ES" sz="4000" dirty="0"/>
          </a:p>
        </p:txBody>
      </p:sp>
      <p:sp>
        <p:nvSpPr>
          <p:cNvPr id="13315" name="Rectangle 9"/>
          <p:cNvSpPr>
            <a:spLocks noChangeArrowheads="1"/>
          </p:cNvSpPr>
          <p:nvPr/>
        </p:nvSpPr>
        <p:spPr bwMode="auto">
          <a:xfrm>
            <a:off x="323527" y="1269702"/>
            <a:ext cx="842518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defRPr/>
            </a:pPr>
            <a:r>
              <a:rPr lang="es-CO" sz="2200" dirty="0"/>
              <a:t>Programar el algoritmo visto para la programación de tareas unitarias</a:t>
            </a:r>
          </a:p>
          <a:p>
            <a:pPr marL="457200" indent="-457200" algn="just">
              <a:buFont typeface="+mj-lt"/>
              <a:buAutoNum type="arabicPeriod"/>
              <a:defRPr/>
            </a:pPr>
            <a:endParaRPr lang="es-MX" sz="2200" dirty="0"/>
          </a:p>
          <a:p>
            <a:pPr marL="457200" indent="-457200" algn="just">
              <a:buFont typeface="+mj-lt"/>
              <a:buAutoNum type="arabicPeriod"/>
              <a:defRPr/>
            </a:pPr>
            <a:r>
              <a:rPr lang="es-MX" sz="2200" dirty="0"/>
              <a:t>Programar el algoritmo </a:t>
            </a:r>
            <a:r>
              <a:rPr lang="es-MX" sz="2200" dirty="0" smtClean="0"/>
              <a:t>visto para el </a:t>
            </a:r>
            <a:r>
              <a:rPr lang="es-MX" sz="2200" dirty="0"/>
              <a:t>código de </a:t>
            </a:r>
            <a:r>
              <a:rPr lang="es-MX" sz="2200" dirty="0" err="1"/>
              <a:t>Huffman</a:t>
            </a:r>
            <a:endParaRPr lang="es-MX" sz="2200" dirty="0"/>
          </a:p>
          <a:p>
            <a:pPr marL="457200" indent="-457200" algn="just">
              <a:buFont typeface="+mj-lt"/>
              <a:buAutoNum type="arabicPeriod"/>
              <a:defRPr/>
            </a:pPr>
            <a:endParaRPr lang="es-MX" sz="2200" dirty="0" smtClean="0"/>
          </a:p>
          <a:p>
            <a:pPr marL="457200" indent="-457200" algn="just">
              <a:buFont typeface="+mj-lt"/>
              <a:buAutoNum type="arabicPeriod"/>
              <a:defRPr/>
            </a:pPr>
            <a:r>
              <a:rPr lang="es-MX" sz="2200" dirty="0"/>
              <a:t>Leer el capítulo 16.3 de </a:t>
            </a:r>
            <a:r>
              <a:rPr lang="es-MX" sz="2200" i="1" dirty="0" err="1"/>
              <a:t>Introduction</a:t>
            </a:r>
            <a:r>
              <a:rPr lang="es-MX" sz="2200" i="1" dirty="0"/>
              <a:t> to </a:t>
            </a:r>
            <a:r>
              <a:rPr lang="es-MX" sz="2200" i="1" dirty="0" err="1"/>
              <a:t>algorithms</a:t>
            </a:r>
            <a:endParaRPr lang="es-MX" sz="2200" i="1" dirty="0"/>
          </a:p>
          <a:p>
            <a:pPr marL="457200" indent="-457200" algn="just">
              <a:buFont typeface="+mj-lt"/>
              <a:buAutoNum type="arabicPeriod"/>
              <a:defRPr/>
            </a:pPr>
            <a:endParaRPr lang="es-MX" sz="2200" dirty="0" smtClean="0"/>
          </a:p>
          <a:p>
            <a:pPr marL="457200" indent="-457200" algn="just">
              <a:buFont typeface="+mj-lt"/>
              <a:buAutoNum type="arabicPeriod"/>
              <a:defRPr/>
            </a:pPr>
            <a:r>
              <a:rPr lang="es-MX" sz="2200" dirty="0" smtClean="0"/>
              <a:t>Para </a:t>
            </a:r>
            <a:r>
              <a:rPr lang="es-MX" sz="2200" dirty="0" smtClean="0"/>
              <a:t>aprender un método general de solución de algunos de los problemas vistos, leer el capítulo 16.4 (</a:t>
            </a:r>
            <a:r>
              <a:rPr lang="es-MX" sz="2200" i="1" dirty="0" err="1" smtClean="0"/>
              <a:t>Matroids</a:t>
            </a:r>
            <a:r>
              <a:rPr lang="es-MX" sz="2200" dirty="0" smtClean="0"/>
              <a:t>) de </a:t>
            </a:r>
            <a:r>
              <a:rPr lang="es-MX" sz="2200" i="1" dirty="0" err="1" smtClean="0"/>
              <a:t>Introduction</a:t>
            </a:r>
            <a:r>
              <a:rPr lang="es-MX" sz="2200" i="1" dirty="0" smtClean="0"/>
              <a:t> to </a:t>
            </a:r>
            <a:r>
              <a:rPr lang="es-MX" sz="2200" i="1" dirty="0" err="1" smtClean="0"/>
              <a:t>algorithms</a:t>
            </a:r>
            <a:r>
              <a:rPr lang="es-MX" sz="2200" dirty="0" smtClean="0"/>
              <a:t> </a:t>
            </a:r>
            <a:endParaRPr lang="es-CO" sz="2200" dirty="0" smtClean="0"/>
          </a:p>
          <a:p>
            <a:pPr marL="457200" indent="-457200" algn="just">
              <a:buFont typeface="+mj-lt"/>
              <a:buAutoNum type="arabicPeriod"/>
              <a:defRPr/>
            </a:pPr>
            <a:endParaRPr lang="es-CO" sz="2200" dirty="0"/>
          </a:p>
          <a:p>
            <a:pPr algn="just">
              <a:defRPr/>
            </a:pPr>
            <a:endParaRPr lang="es-CO" sz="2200" dirty="0" smtClean="0"/>
          </a:p>
          <a:p>
            <a:pPr marL="457200" indent="-457200" algn="just">
              <a:buFont typeface="+mj-lt"/>
              <a:buAutoNum type="arabicPeriod"/>
              <a:defRPr/>
            </a:pPr>
            <a:endParaRPr lang="es-MX" sz="2200" dirty="0" smtClean="0"/>
          </a:p>
          <a:p>
            <a:pPr marL="457200" indent="-457200" algn="just">
              <a:buFont typeface="+mj-lt"/>
              <a:buAutoNum type="arabicPeriod"/>
              <a:defRPr/>
            </a:pPr>
            <a:endParaRPr lang="es-MX"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a:cs typeface="Arial" charset="0"/>
              </a:rPr>
              <a:t>Programación de </a:t>
            </a:r>
            <a:r>
              <a:rPr lang="es-CO" sz="3600" dirty="0" smtClean="0">
                <a:cs typeface="Arial" charset="0"/>
              </a:rPr>
              <a:t>tareas unitarias</a:t>
            </a:r>
            <a:endParaRPr lang="es-ES" sz="3600" dirty="0"/>
          </a:p>
        </p:txBody>
      </p:sp>
      <p:sp>
        <p:nvSpPr>
          <p:cNvPr id="5" name="Rectangle 9"/>
          <p:cNvSpPr>
            <a:spLocks noChangeArrowheads="1"/>
          </p:cNvSpPr>
          <p:nvPr/>
        </p:nvSpPr>
        <p:spPr bwMode="auto">
          <a:xfrm>
            <a:off x="395289" y="1196752"/>
            <a:ext cx="129639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Ejemplo:</a:t>
            </a:r>
          </a:p>
        </p:txBody>
      </p:sp>
      <p:sp>
        <p:nvSpPr>
          <p:cNvPr id="8" name="Rectangle 9"/>
          <p:cNvSpPr>
            <a:spLocks noChangeArrowheads="1"/>
          </p:cNvSpPr>
          <p:nvPr/>
        </p:nvSpPr>
        <p:spPr bwMode="auto">
          <a:xfrm>
            <a:off x="395536" y="3934217"/>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general para </a:t>
            </a:r>
            <a:r>
              <a:rPr lang="es-MX" sz="2200" i="1" dirty="0" smtClean="0"/>
              <a:t>n </a:t>
            </a:r>
            <a:r>
              <a:rPr lang="es-MX" sz="2200" dirty="0" smtClean="0"/>
              <a:t>tareas, ¿Cuál es la cantidad de posibles soluciones para este problema?</a:t>
            </a:r>
          </a:p>
        </p:txBody>
      </p:sp>
      <p:sp>
        <p:nvSpPr>
          <p:cNvPr id="9" name="8 Rectángulo"/>
          <p:cNvSpPr/>
          <p:nvPr/>
        </p:nvSpPr>
        <p:spPr>
          <a:xfrm>
            <a:off x="4427984" y="4262021"/>
            <a:ext cx="420308" cy="430887"/>
          </a:xfrm>
          <a:prstGeom prst="rect">
            <a:avLst/>
          </a:prstGeom>
        </p:spPr>
        <p:txBody>
          <a:bodyPr wrap="none">
            <a:spAutoFit/>
          </a:bodyPr>
          <a:lstStyle/>
          <a:p>
            <a:r>
              <a:rPr lang="es-MX" sz="2200" i="1" dirty="0" smtClean="0">
                <a:solidFill>
                  <a:srgbClr val="FF0000"/>
                </a:solidFill>
              </a:rPr>
              <a:t>n</a:t>
            </a:r>
            <a:r>
              <a:rPr lang="es-MX" sz="2200" dirty="0" smtClean="0">
                <a:solidFill>
                  <a:srgbClr val="FF0000"/>
                </a:solidFill>
              </a:rPr>
              <a:t>!</a:t>
            </a:r>
            <a:endParaRPr lang="es-CO" sz="2200" dirty="0"/>
          </a:p>
        </p:txBody>
      </p:sp>
      <p:graphicFrame>
        <p:nvGraphicFramePr>
          <p:cNvPr id="11" name="10 Tabla"/>
          <p:cNvGraphicFramePr>
            <a:graphicFrameLocks noGrp="1"/>
          </p:cNvGraphicFramePr>
          <p:nvPr>
            <p:extLst>
              <p:ext uri="{D42A27DB-BD31-4B8C-83A1-F6EECF244321}">
                <p14:modId xmlns:p14="http://schemas.microsoft.com/office/powerpoint/2010/main" val="324881659"/>
              </p:ext>
            </p:extLst>
          </p:nvPr>
        </p:nvGraphicFramePr>
        <p:xfrm>
          <a:off x="2164186" y="1268760"/>
          <a:ext cx="3386665" cy="1280160"/>
        </p:xfrm>
        <a:graphic>
          <a:graphicData uri="http://schemas.openxmlformats.org/drawingml/2006/table">
            <a:tbl>
              <a:tblPr firstRow="1" bandRow="1">
                <a:tableStyleId>{5C22544A-7EE6-4342-B048-85BDC9FD1C3A}</a:tableStyleId>
              </a:tblPr>
              <a:tblGrid>
                <a:gridCol w="677333"/>
                <a:gridCol w="677333"/>
                <a:gridCol w="677333"/>
                <a:gridCol w="677333"/>
                <a:gridCol w="677333"/>
              </a:tblGrid>
              <a:tr h="370840">
                <a:tc>
                  <a:txBody>
                    <a:bodyPr/>
                    <a:lstStyle/>
                    <a:p>
                      <a:pPr algn="ctr"/>
                      <a:r>
                        <a:rPr lang="es-MX" sz="2200" b="0" i="1" dirty="0" err="1" smtClean="0">
                          <a:solidFill>
                            <a:schemeClr val="tx1"/>
                          </a:solidFill>
                          <a:latin typeface="Arial" panose="020B0604020202020204" pitchFamily="34" charset="0"/>
                          <a:cs typeface="Arial" panose="020B0604020202020204" pitchFamily="34" charset="0"/>
                        </a:rPr>
                        <a:t>ai</a:t>
                      </a: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A</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B</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C</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D</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i="1" dirty="0" smtClean="0">
                          <a:solidFill>
                            <a:schemeClr val="tx1"/>
                          </a:solidFill>
                          <a:latin typeface="Arial" panose="020B0604020202020204" pitchFamily="34" charset="0"/>
                          <a:cs typeface="Arial" panose="020B0604020202020204" pitchFamily="34" charset="0"/>
                        </a:rPr>
                        <a:t>di</a:t>
                      </a: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3</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3</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i="1" dirty="0" err="1" smtClean="0">
                          <a:solidFill>
                            <a:schemeClr val="tx1"/>
                          </a:solidFill>
                          <a:latin typeface="Arial" panose="020B0604020202020204" pitchFamily="34" charset="0"/>
                          <a:cs typeface="Arial" panose="020B0604020202020204" pitchFamily="34" charset="0"/>
                        </a:rPr>
                        <a:t>wi</a:t>
                      </a: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25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20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Rectangle 9"/>
          <p:cNvSpPr>
            <a:spLocks noChangeArrowheads="1"/>
          </p:cNvSpPr>
          <p:nvPr/>
        </p:nvSpPr>
        <p:spPr bwMode="auto">
          <a:xfrm>
            <a:off x="395536" y="2996952"/>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Soluciones: {D, A, C, B} </a:t>
            </a:r>
            <a:r>
              <a:rPr lang="es-MX" sz="2200" dirty="0" err="1" smtClean="0"/>
              <a:t>ó</a:t>
            </a:r>
            <a:r>
              <a:rPr lang="es-MX" sz="2200" dirty="0" smtClean="0"/>
              <a:t> {D, C, A, B}, ambas con una penalización total de 10</a:t>
            </a:r>
          </a:p>
        </p:txBody>
      </p:sp>
    </p:spTree>
    <p:extLst>
      <p:ext uri="{BB962C8B-B14F-4D97-AF65-F5344CB8AC3E}">
        <p14:creationId xmlns:p14="http://schemas.microsoft.com/office/powerpoint/2010/main" val="51603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a:cs typeface="Arial" charset="0"/>
              </a:rPr>
              <a:t>Programación de </a:t>
            </a:r>
            <a:r>
              <a:rPr lang="es-CO" sz="3600" dirty="0" smtClean="0">
                <a:cs typeface="Arial" charset="0"/>
              </a:rPr>
              <a:t>tareas unitarias</a:t>
            </a:r>
            <a:endParaRPr lang="es-ES" sz="3600" dirty="0"/>
          </a:p>
        </p:txBody>
      </p:sp>
      <p:sp>
        <p:nvSpPr>
          <p:cNvPr id="5" name="Rectangle 9"/>
          <p:cNvSpPr>
            <a:spLocks noChangeArrowheads="1"/>
          </p:cNvSpPr>
          <p:nvPr/>
        </p:nvSpPr>
        <p:spPr bwMode="auto">
          <a:xfrm>
            <a:off x="395289" y="3501008"/>
            <a:ext cx="8281167"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Idea 1</a:t>
            </a:r>
            <a:r>
              <a:rPr lang="es-MX" sz="2200" dirty="0" smtClean="0"/>
              <a:t>: </a:t>
            </a:r>
            <a:r>
              <a:rPr lang="es-MX" sz="2200" dirty="0" smtClean="0"/>
              <a:t>Ordenar las tareas descendentemente por la penalización y ejecutarlas en ese orden</a:t>
            </a:r>
          </a:p>
        </p:txBody>
      </p:sp>
      <p:sp>
        <p:nvSpPr>
          <p:cNvPr id="12" name="Rectangle 9"/>
          <p:cNvSpPr>
            <a:spLocks noChangeArrowheads="1"/>
          </p:cNvSpPr>
          <p:nvPr/>
        </p:nvSpPr>
        <p:spPr bwMode="auto">
          <a:xfrm>
            <a:off x="395536" y="4365104"/>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el ejemplo anterior daría: {A, C, D, B} con una penalización total de 25</a:t>
            </a:r>
          </a:p>
        </p:txBody>
      </p:sp>
      <p:sp>
        <p:nvSpPr>
          <p:cNvPr id="13" name="Rectangle 9"/>
          <p:cNvSpPr>
            <a:spLocks noChangeArrowheads="1"/>
          </p:cNvSpPr>
          <p:nvPr/>
        </p:nvSpPr>
        <p:spPr bwMode="auto">
          <a:xfrm>
            <a:off x="395536" y="5229200"/>
            <a:ext cx="828116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Idea 2</a:t>
            </a:r>
            <a:r>
              <a:rPr lang="es-MX" sz="2200" dirty="0" smtClean="0"/>
              <a:t>: </a:t>
            </a:r>
            <a:r>
              <a:rPr lang="es-MX" sz="2200" dirty="0" smtClean="0"/>
              <a:t>Ordenar las tareas descendentemente por la penalización, luego ubicarlas una por una según ese orden pero en la posición donde dejen “el mayor margen posible” para las restantes.</a:t>
            </a:r>
          </a:p>
        </p:txBody>
      </p:sp>
      <p:sp>
        <p:nvSpPr>
          <p:cNvPr id="6" name="5 Rectángulo"/>
          <p:cNvSpPr/>
          <p:nvPr/>
        </p:nvSpPr>
        <p:spPr>
          <a:xfrm>
            <a:off x="395809" y="1268760"/>
            <a:ext cx="8280647" cy="769441"/>
          </a:xfrm>
          <a:prstGeom prst="rect">
            <a:avLst/>
          </a:prstGeom>
        </p:spPr>
        <p:txBody>
          <a:bodyPr wrap="square">
            <a:spAutoFit/>
          </a:bodyPr>
          <a:lstStyle/>
          <a:p>
            <a:pPr algn="just"/>
            <a:r>
              <a:rPr lang="es-MX" sz="2200" dirty="0" smtClean="0"/>
              <a:t>¿Se podrá resolver mediante una aproximación </a:t>
            </a:r>
            <a:r>
              <a:rPr lang="es-MX" sz="2200" dirty="0" err="1" smtClean="0"/>
              <a:t>greedy</a:t>
            </a:r>
            <a:r>
              <a:rPr lang="es-MX" sz="2200" dirty="0"/>
              <a:t>? ¿Cuál sería el criterio a utilizar?</a:t>
            </a:r>
          </a:p>
        </p:txBody>
      </p:sp>
      <p:sp>
        <p:nvSpPr>
          <p:cNvPr id="7" name="Rectangle 9"/>
          <p:cNvSpPr>
            <a:spLocks noChangeArrowheads="1"/>
          </p:cNvSpPr>
          <p:nvPr/>
        </p:nvSpPr>
        <p:spPr bwMode="auto">
          <a:xfrm>
            <a:off x="4139952" y="2599747"/>
            <a:ext cx="1224136" cy="39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¿Ideas?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840" y="1648574"/>
            <a:ext cx="12954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9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16632"/>
            <a:ext cx="82804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a:cs typeface="Arial" charset="0"/>
              </a:rPr>
              <a:t>Programación de </a:t>
            </a:r>
            <a:r>
              <a:rPr lang="es-CO" sz="3600" dirty="0" smtClean="0">
                <a:cs typeface="Arial" charset="0"/>
              </a:rPr>
              <a:t>tareas unitarias</a:t>
            </a:r>
            <a:endParaRPr lang="es-ES" sz="3600" dirty="0"/>
          </a:p>
        </p:txBody>
      </p:sp>
      <p:sp>
        <p:nvSpPr>
          <p:cNvPr id="5" name="Rectangle 9"/>
          <p:cNvSpPr>
            <a:spLocks noChangeArrowheads="1"/>
          </p:cNvSpPr>
          <p:nvPr/>
        </p:nvSpPr>
        <p:spPr bwMode="auto">
          <a:xfrm>
            <a:off x="395289" y="836712"/>
            <a:ext cx="8281167" cy="594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dirty="0" err="1" smtClean="0"/>
              <a:t>function</a:t>
            </a:r>
            <a:r>
              <a:rPr lang="es-MX" dirty="0" smtClean="0"/>
              <a:t> </a:t>
            </a:r>
            <a:r>
              <a:rPr lang="es-MX" dirty="0" err="1" smtClean="0"/>
              <a:t>unitTimeScheduling</a:t>
            </a:r>
            <a:r>
              <a:rPr lang="es-MX" dirty="0" smtClean="0"/>
              <a:t>(a, d, w, n){</a:t>
            </a:r>
          </a:p>
          <a:p>
            <a:pPr algn="just"/>
            <a:r>
              <a:rPr lang="es-MX" dirty="0" smtClean="0"/>
              <a:t>   </a:t>
            </a:r>
            <a:r>
              <a:rPr lang="es-MX" dirty="0" err="1" smtClean="0"/>
              <a:t>for</a:t>
            </a:r>
            <a:r>
              <a:rPr lang="es-MX" dirty="0" smtClean="0"/>
              <a:t> i=1:n{</a:t>
            </a:r>
          </a:p>
          <a:p>
            <a:pPr algn="just"/>
            <a:r>
              <a:rPr lang="es-MX" dirty="0"/>
              <a:t> </a:t>
            </a:r>
            <a:r>
              <a:rPr lang="es-MX" dirty="0" smtClean="0"/>
              <a:t>     t[i].</a:t>
            </a:r>
            <a:r>
              <a:rPr lang="es-MX" dirty="0" err="1" smtClean="0"/>
              <a:t>task</a:t>
            </a:r>
            <a:r>
              <a:rPr lang="es-MX" dirty="0" smtClean="0"/>
              <a:t> = a[i]</a:t>
            </a:r>
          </a:p>
          <a:p>
            <a:pPr algn="just"/>
            <a:r>
              <a:rPr lang="es-MX" dirty="0"/>
              <a:t> </a:t>
            </a:r>
            <a:r>
              <a:rPr lang="es-MX" dirty="0" smtClean="0"/>
              <a:t>     t</a:t>
            </a:r>
            <a:r>
              <a:rPr lang="es-MX" dirty="0"/>
              <a:t>[i]</a:t>
            </a:r>
            <a:r>
              <a:rPr lang="es-MX" dirty="0" smtClean="0"/>
              <a:t>.</a:t>
            </a:r>
            <a:r>
              <a:rPr lang="es-MX" dirty="0" err="1" smtClean="0"/>
              <a:t>deadline</a:t>
            </a:r>
            <a:r>
              <a:rPr lang="es-MX" dirty="0" smtClean="0"/>
              <a:t> = d[i]</a:t>
            </a:r>
          </a:p>
          <a:p>
            <a:pPr algn="just"/>
            <a:r>
              <a:rPr lang="es-MX" dirty="0"/>
              <a:t> </a:t>
            </a:r>
            <a:r>
              <a:rPr lang="es-MX" dirty="0" smtClean="0"/>
              <a:t>     t</a:t>
            </a:r>
            <a:r>
              <a:rPr lang="es-MX" dirty="0"/>
              <a:t>[i]</a:t>
            </a:r>
            <a:r>
              <a:rPr lang="es-MX" dirty="0" smtClean="0"/>
              <a:t>.</a:t>
            </a:r>
            <a:r>
              <a:rPr lang="es-MX" dirty="0" err="1" smtClean="0"/>
              <a:t>penalty</a:t>
            </a:r>
            <a:r>
              <a:rPr lang="es-MX" dirty="0" smtClean="0"/>
              <a:t> = w[i]</a:t>
            </a:r>
          </a:p>
          <a:p>
            <a:pPr algn="just"/>
            <a:r>
              <a:rPr lang="es-MX" dirty="0"/>
              <a:t> </a:t>
            </a:r>
            <a:r>
              <a:rPr lang="es-MX" dirty="0" smtClean="0"/>
              <a:t>     S[i] = NULL</a:t>
            </a:r>
          </a:p>
          <a:p>
            <a:pPr algn="just"/>
            <a:r>
              <a:rPr lang="es-MX" dirty="0" smtClean="0"/>
              <a:t>   }</a:t>
            </a:r>
          </a:p>
          <a:p>
            <a:pPr algn="just"/>
            <a:r>
              <a:rPr lang="es-MX" dirty="0"/>
              <a:t> </a:t>
            </a:r>
            <a:r>
              <a:rPr lang="es-MX" dirty="0" smtClean="0"/>
              <a:t>  </a:t>
            </a:r>
            <a:r>
              <a:rPr lang="es-MX" dirty="0" err="1" smtClean="0"/>
              <a:t>t.order</a:t>
            </a:r>
            <a:r>
              <a:rPr lang="es-MX" dirty="0" smtClean="0"/>
              <a:t>(</a:t>
            </a:r>
            <a:r>
              <a:rPr lang="es-MX" dirty="0" err="1" smtClean="0"/>
              <a:t>penalty</a:t>
            </a:r>
            <a:r>
              <a:rPr lang="es-MX" dirty="0" smtClean="0"/>
              <a:t>) //</a:t>
            </a:r>
            <a:r>
              <a:rPr lang="es-MX" dirty="0" err="1" smtClean="0"/>
              <a:t>descenentemente</a:t>
            </a:r>
            <a:endParaRPr lang="es-MX" dirty="0" smtClean="0"/>
          </a:p>
          <a:p>
            <a:pPr algn="just"/>
            <a:r>
              <a:rPr lang="es-MX" dirty="0"/>
              <a:t> </a:t>
            </a:r>
            <a:r>
              <a:rPr lang="es-MX" dirty="0" smtClean="0"/>
              <a:t>  q = n</a:t>
            </a:r>
          </a:p>
          <a:p>
            <a:pPr algn="just"/>
            <a:r>
              <a:rPr lang="es-MX" dirty="0"/>
              <a:t> </a:t>
            </a:r>
            <a:r>
              <a:rPr lang="es-MX" dirty="0" smtClean="0"/>
              <a:t>  </a:t>
            </a:r>
            <a:r>
              <a:rPr lang="es-MX" dirty="0" err="1" smtClean="0"/>
              <a:t>for</a:t>
            </a:r>
            <a:r>
              <a:rPr lang="es-MX" dirty="0" smtClean="0"/>
              <a:t> i=1:n{</a:t>
            </a:r>
          </a:p>
          <a:p>
            <a:pPr algn="just"/>
            <a:r>
              <a:rPr lang="es-MX" dirty="0"/>
              <a:t> </a:t>
            </a:r>
            <a:r>
              <a:rPr lang="es-MX" dirty="0" smtClean="0"/>
              <a:t>     p = t[i].</a:t>
            </a:r>
            <a:r>
              <a:rPr lang="es-MX" dirty="0" err="1" smtClean="0"/>
              <a:t>deadline</a:t>
            </a:r>
            <a:endParaRPr lang="es-MX" dirty="0" smtClean="0"/>
          </a:p>
          <a:p>
            <a:pPr algn="just"/>
            <a:r>
              <a:rPr lang="es-MX" dirty="0"/>
              <a:t> </a:t>
            </a:r>
            <a:r>
              <a:rPr lang="es-MX" dirty="0" smtClean="0"/>
              <a:t>     </a:t>
            </a:r>
            <a:r>
              <a:rPr lang="es-MX" dirty="0" err="1" smtClean="0"/>
              <a:t>while</a:t>
            </a:r>
            <a:r>
              <a:rPr lang="es-MX" dirty="0" smtClean="0"/>
              <a:t> S[p] != NULL</a:t>
            </a:r>
          </a:p>
          <a:p>
            <a:pPr algn="just"/>
            <a:r>
              <a:rPr lang="es-MX" dirty="0"/>
              <a:t> </a:t>
            </a:r>
            <a:r>
              <a:rPr lang="es-MX" dirty="0" smtClean="0"/>
              <a:t>       p--</a:t>
            </a:r>
          </a:p>
          <a:p>
            <a:pPr algn="just"/>
            <a:r>
              <a:rPr lang="es-MX" dirty="0" smtClean="0"/>
              <a:t>      </a:t>
            </a:r>
            <a:r>
              <a:rPr lang="es-MX" dirty="0" err="1" smtClean="0"/>
              <a:t>if</a:t>
            </a:r>
            <a:r>
              <a:rPr lang="es-MX" dirty="0" smtClean="0"/>
              <a:t> p &gt;= 1</a:t>
            </a:r>
          </a:p>
          <a:p>
            <a:pPr algn="just"/>
            <a:r>
              <a:rPr lang="es-MX" dirty="0"/>
              <a:t> </a:t>
            </a:r>
            <a:r>
              <a:rPr lang="es-MX" dirty="0" smtClean="0"/>
              <a:t>        S[p] = t[i].</a:t>
            </a:r>
            <a:r>
              <a:rPr lang="es-MX" dirty="0" err="1" smtClean="0"/>
              <a:t>task</a:t>
            </a:r>
            <a:endParaRPr lang="es-MX" dirty="0" smtClean="0"/>
          </a:p>
          <a:p>
            <a:pPr algn="just"/>
            <a:r>
              <a:rPr lang="es-MX" dirty="0"/>
              <a:t> </a:t>
            </a:r>
            <a:r>
              <a:rPr lang="es-MX" dirty="0" smtClean="0"/>
              <a:t>     </a:t>
            </a:r>
            <a:r>
              <a:rPr lang="es-MX" dirty="0" err="1" smtClean="0"/>
              <a:t>else</a:t>
            </a:r>
            <a:endParaRPr lang="es-MX" dirty="0" smtClean="0"/>
          </a:p>
          <a:p>
            <a:pPr algn="just"/>
            <a:r>
              <a:rPr lang="es-MX" dirty="0"/>
              <a:t> </a:t>
            </a:r>
            <a:r>
              <a:rPr lang="es-MX" dirty="0" smtClean="0"/>
              <a:t>        S[q] = t[i].</a:t>
            </a:r>
            <a:r>
              <a:rPr lang="es-MX" dirty="0" err="1" smtClean="0"/>
              <a:t>task</a:t>
            </a:r>
            <a:endParaRPr lang="es-MX" dirty="0" smtClean="0"/>
          </a:p>
          <a:p>
            <a:pPr algn="just"/>
            <a:r>
              <a:rPr lang="es-MX" dirty="0"/>
              <a:t> </a:t>
            </a:r>
            <a:r>
              <a:rPr lang="es-MX" dirty="0" smtClean="0"/>
              <a:t>         q--</a:t>
            </a:r>
          </a:p>
          <a:p>
            <a:pPr algn="just"/>
            <a:r>
              <a:rPr lang="es-MX" dirty="0"/>
              <a:t> </a:t>
            </a:r>
            <a:r>
              <a:rPr lang="es-MX" dirty="0" smtClean="0"/>
              <a:t>  } </a:t>
            </a:r>
          </a:p>
          <a:p>
            <a:pPr algn="just"/>
            <a:r>
              <a:rPr lang="es-MX" dirty="0"/>
              <a:t> </a:t>
            </a:r>
            <a:r>
              <a:rPr lang="es-MX" dirty="0" smtClean="0"/>
              <a:t>  </a:t>
            </a:r>
            <a:r>
              <a:rPr lang="es-MX" dirty="0" err="1" smtClean="0"/>
              <a:t>return</a:t>
            </a:r>
            <a:r>
              <a:rPr lang="es-MX" dirty="0" smtClean="0"/>
              <a:t> S</a:t>
            </a:r>
          </a:p>
          <a:p>
            <a:pPr algn="just"/>
            <a:r>
              <a:rPr lang="es-MX" dirty="0" smtClean="0"/>
              <a:t>}</a:t>
            </a:r>
          </a:p>
        </p:txBody>
      </p:sp>
    </p:spTree>
    <p:extLst>
      <p:ext uri="{BB962C8B-B14F-4D97-AF65-F5344CB8AC3E}">
        <p14:creationId xmlns:p14="http://schemas.microsoft.com/office/powerpoint/2010/main" val="2741482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16632"/>
            <a:ext cx="82804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a:cs typeface="Arial" charset="0"/>
              </a:rPr>
              <a:t>Programación de </a:t>
            </a:r>
            <a:r>
              <a:rPr lang="es-CO" sz="3600" dirty="0" smtClean="0">
                <a:cs typeface="Arial" charset="0"/>
              </a:rPr>
              <a:t>tareas unitarias</a:t>
            </a:r>
            <a:endParaRPr lang="es-ES" sz="3600" dirty="0"/>
          </a:p>
        </p:txBody>
      </p:sp>
      <p:sp>
        <p:nvSpPr>
          <p:cNvPr id="5" name="Rectangle 9"/>
          <p:cNvSpPr>
            <a:spLocks noChangeArrowheads="1"/>
          </p:cNvSpPr>
          <p:nvPr/>
        </p:nvSpPr>
        <p:spPr bwMode="auto">
          <a:xfrm>
            <a:off x="395289" y="1052736"/>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000" b="1" dirty="0" smtClean="0"/>
              <a:t>Ejemplo:</a:t>
            </a:r>
          </a:p>
        </p:txBody>
      </p:sp>
      <p:sp>
        <p:nvSpPr>
          <p:cNvPr id="6" name="Rectangle 9"/>
          <p:cNvSpPr>
            <a:spLocks noChangeArrowheads="1"/>
          </p:cNvSpPr>
          <p:nvPr/>
        </p:nvSpPr>
        <p:spPr bwMode="auto">
          <a:xfrm>
            <a:off x="107504" y="5949280"/>
            <a:ext cx="3888432"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la eficiencia resultante de este algoritmo?</a:t>
            </a:r>
          </a:p>
        </p:txBody>
      </p:sp>
      <mc:AlternateContent xmlns:mc="http://schemas.openxmlformats.org/markup-compatibility/2006">
        <mc:Choice xmlns:a14="http://schemas.microsoft.com/office/drawing/2010/main" Requires="a14">
          <p:sp>
            <p:nvSpPr>
              <p:cNvPr id="7" name="6 Rectángulo"/>
              <p:cNvSpPr/>
              <p:nvPr/>
            </p:nvSpPr>
            <p:spPr>
              <a:xfrm>
                <a:off x="4072012" y="6166465"/>
                <a:ext cx="5071988" cy="430887"/>
              </a:xfrm>
              <a:prstGeom prst="rect">
                <a:avLst/>
              </a:prstGeom>
            </p:spPr>
            <p:txBody>
              <a:bodyPr wrap="square">
                <a:spAutoFit/>
              </a:bodyPr>
              <a:lstStyle/>
              <a:p>
                <a:pPr algn="just"/>
                <a14:m>
                  <m:oMath xmlns:m="http://schemas.openxmlformats.org/officeDocument/2006/math">
                    <m:r>
                      <a:rPr lang="es-MX" sz="2200" b="0" i="1" dirty="0" smtClean="0">
                        <a:solidFill>
                          <a:srgbClr val="FF0000"/>
                        </a:solidFill>
                        <a:latin typeface="Cambria Math"/>
                      </a:rPr>
                      <m:t>𝑂</m:t>
                    </m:r>
                    <m:d>
                      <m:dPr>
                        <m:ctrlPr>
                          <a:rPr lang="es-MX" sz="2200" b="0" i="1" dirty="0" smtClean="0">
                            <a:solidFill>
                              <a:srgbClr val="FF0000"/>
                            </a:solidFill>
                            <a:latin typeface="Cambria Math"/>
                          </a:rPr>
                        </m:ctrlPr>
                      </m:dPr>
                      <m:e>
                        <m:sSup>
                          <m:sSupPr>
                            <m:ctrlPr>
                              <a:rPr lang="es-MX" sz="2200" b="0" i="1" dirty="0" smtClean="0">
                                <a:solidFill>
                                  <a:srgbClr val="FF0000"/>
                                </a:solidFill>
                                <a:latin typeface="Cambria Math"/>
                              </a:rPr>
                            </m:ctrlPr>
                          </m:sSupPr>
                          <m:e>
                            <m:r>
                              <a:rPr lang="es-MX" sz="2200" b="0" i="1" dirty="0" smtClean="0">
                                <a:solidFill>
                                  <a:srgbClr val="FF0000"/>
                                </a:solidFill>
                                <a:latin typeface="Cambria Math"/>
                              </a:rPr>
                              <m:t>𝑛</m:t>
                            </m:r>
                          </m:e>
                          <m:sup>
                            <m:r>
                              <a:rPr lang="es-MX" sz="2200" b="0" i="1" dirty="0" smtClean="0">
                                <a:solidFill>
                                  <a:srgbClr val="FF0000"/>
                                </a:solidFill>
                                <a:latin typeface="Cambria Math"/>
                              </a:rPr>
                              <m:t>2</m:t>
                            </m:r>
                          </m:sup>
                        </m:sSup>
                      </m:e>
                    </m:d>
                  </m:oMath>
                </a14:m>
                <a:r>
                  <a:rPr lang="es-CO" sz="2200" dirty="0" smtClean="0">
                    <a:latin typeface="Arial" panose="020B0604020202020204" pitchFamily="34" charset="0"/>
                    <a:cs typeface="Arial" panose="020B0604020202020204" pitchFamily="34" charset="0"/>
                  </a:rPr>
                  <a:t>, sin duda mejor que </a:t>
                </a:r>
                <a14:m>
                  <m:oMath xmlns:m="http://schemas.openxmlformats.org/officeDocument/2006/math">
                    <m:r>
                      <a:rPr lang="es-MX" sz="2200" i="1" dirty="0">
                        <a:solidFill>
                          <a:srgbClr val="FF0000"/>
                        </a:solidFill>
                        <a:latin typeface="Cambria Math"/>
                      </a:rPr>
                      <m:t>𝑂</m:t>
                    </m:r>
                    <m:d>
                      <m:dPr>
                        <m:ctrlPr>
                          <a:rPr lang="es-MX" sz="2200" i="1" dirty="0">
                            <a:solidFill>
                              <a:srgbClr val="FF0000"/>
                            </a:solidFill>
                            <a:latin typeface="Cambria Math"/>
                          </a:rPr>
                        </m:ctrlPr>
                      </m:dPr>
                      <m:e>
                        <m:r>
                          <a:rPr lang="es-MX" sz="2200" b="0" i="1" dirty="0" smtClean="0">
                            <a:solidFill>
                              <a:srgbClr val="FF0000"/>
                            </a:solidFill>
                            <a:latin typeface="Cambria Math"/>
                          </a:rPr>
                          <m:t>(</m:t>
                        </m:r>
                        <m:r>
                          <a:rPr lang="es-MX" sz="2200" b="0" i="1" dirty="0" smtClean="0">
                            <a:solidFill>
                              <a:srgbClr val="FF0000"/>
                            </a:solidFill>
                            <a:latin typeface="Cambria Math"/>
                          </a:rPr>
                          <m:t>𝑛</m:t>
                        </m:r>
                        <m:r>
                          <a:rPr lang="es-MX" sz="2200" b="0" i="1" dirty="0" smtClean="0">
                            <a:solidFill>
                              <a:srgbClr val="FF0000"/>
                            </a:solidFill>
                            <a:latin typeface="Cambria Math"/>
                          </a:rPr>
                          <m:t>+1)</m:t>
                        </m:r>
                        <m:r>
                          <a:rPr lang="es-MX" sz="2200" b="0" i="1" dirty="0" smtClean="0">
                            <a:solidFill>
                              <a:srgbClr val="FF0000"/>
                            </a:solidFill>
                            <a:latin typeface="Cambria Math"/>
                          </a:rPr>
                          <m:t>!</m:t>
                        </m:r>
                      </m:e>
                    </m:d>
                  </m:oMath>
                </a14:m>
                <a:endParaRPr lang="es-CO" sz="2200" dirty="0">
                  <a:latin typeface="Arial" panose="020B0604020202020204" pitchFamily="34" charset="0"/>
                  <a:cs typeface="Arial" panose="020B0604020202020204" pitchFamily="34" charset="0"/>
                </a:endParaRPr>
              </a:p>
            </p:txBody>
          </p:sp>
        </mc:Choice>
        <mc:Fallback>
          <p:sp>
            <p:nvSpPr>
              <p:cNvPr id="7" name="6 Rectángulo"/>
              <p:cNvSpPr>
                <a:spLocks noRot="1" noChangeAspect="1" noMove="1" noResize="1" noEditPoints="1" noAdjustHandles="1" noChangeArrowheads="1" noChangeShapeType="1" noTextEdit="1"/>
              </p:cNvSpPr>
              <p:nvPr/>
            </p:nvSpPr>
            <p:spPr>
              <a:xfrm>
                <a:off x="4072012" y="6166465"/>
                <a:ext cx="5071988" cy="430887"/>
              </a:xfrm>
              <a:prstGeom prst="rect">
                <a:avLst/>
              </a:prstGeom>
              <a:blipFill rotWithShape="1">
                <a:blip r:embed="rId2"/>
                <a:stretch>
                  <a:fillRect l="-120" t="-7143" b="-30000"/>
                </a:stretch>
              </a:blipFill>
            </p:spPr>
            <p:txBody>
              <a:bodyPr/>
              <a:lstStyle/>
              <a:p>
                <a:r>
                  <a:rPr lang="es-CO">
                    <a:noFill/>
                  </a:rPr>
                  <a:t> </a:t>
                </a:r>
              </a:p>
            </p:txBody>
          </p:sp>
        </mc:Fallback>
      </mc:AlternateContent>
      <p:graphicFrame>
        <p:nvGraphicFramePr>
          <p:cNvPr id="8" name="7 Tabla"/>
          <p:cNvGraphicFramePr>
            <a:graphicFrameLocks noGrp="1"/>
          </p:cNvGraphicFramePr>
          <p:nvPr>
            <p:extLst>
              <p:ext uri="{D42A27DB-BD31-4B8C-83A1-F6EECF244321}">
                <p14:modId xmlns:p14="http://schemas.microsoft.com/office/powerpoint/2010/main" val="3815484250"/>
              </p:ext>
            </p:extLst>
          </p:nvPr>
        </p:nvGraphicFramePr>
        <p:xfrm>
          <a:off x="2123728" y="1052736"/>
          <a:ext cx="6194976" cy="1280160"/>
        </p:xfrm>
        <a:graphic>
          <a:graphicData uri="http://schemas.openxmlformats.org/drawingml/2006/table">
            <a:tbl>
              <a:tblPr firstRow="1" bandRow="1">
                <a:tableStyleId>{5C22544A-7EE6-4342-B048-85BDC9FD1C3A}</a:tableStyleId>
              </a:tblPr>
              <a:tblGrid>
                <a:gridCol w="774372"/>
                <a:gridCol w="774372"/>
                <a:gridCol w="774372"/>
                <a:gridCol w="774372"/>
                <a:gridCol w="774372"/>
                <a:gridCol w="774372"/>
                <a:gridCol w="774372"/>
                <a:gridCol w="774372"/>
              </a:tblGrid>
              <a:tr h="370840">
                <a:tc>
                  <a:txBody>
                    <a:bodyPr/>
                    <a:lstStyle/>
                    <a:p>
                      <a:pPr algn="ctr"/>
                      <a:r>
                        <a:rPr lang="es-MX" sz="2200" b="1" i="1" dirty="0" err="1" smtClean="0">
                          <a:solidFill>
                            <a:schemeClr val="tx1"/>
                          </a:solidFill>
                          <a:latin typeface="Arial" panose="020B0604020202020204" pitchFamily="34" charset="0"/>
                          <a:cs typeface="Arial" panose="020B0604020202020204" pitchFamily="34" charset="0"/>
                        </a:rPr>
                        <a:t>ai</a:t>
                      </a:r>
                      <a:endParaRPr lang="es-CO" sz="2200" b="1"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A</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B</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C</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D</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E</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F</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G</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1" i="1" dirty="0" smtClean="0">
                          <a:solidFill>
                            <a:schemeClr val="tx1"/>
                          </a:solidFill>
                          <a:latin typeface="Arial" panose="020B0604020202020204" pitchFamily="34" charset="0"/>
                          <a:cs typeface="Arial" panose="020B0604020202020204" pitchFamily="34" charset="0"/>
                        </a:rPr>
                        <a:t>di</a:t>
                      </a:r>
                      <a:endParaRPr lang="es-CO" sz="2200" b="1"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4</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4</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3</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4</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1" i="1" dirty="0" err="1" smtClean="0">
                          <a:solidFill>
                            <a:schemeClr val="tx1"/>
                          </a:solidFill>
                          <a:latin typeface="Arial" panose="020B0604020202020204" pitchFamily="34" charset="0"/>
                          <a:cs typeface="Arial" panose="020B0604020202020204" pitchFamily="34" charset="0"/>
                        </a:rPr>
                        <a:t>wi</a:t>
                      </a:r>
                      <a:endParaRPr lang="es-CO" sz="2200" b="1"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70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60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50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40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30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20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Rectangle 9"/>
          <p:cNvSpPr>
            <a:spLocks noChangeArrowheads="1"/>
          </p:cNvSpPr>
          <p:nvPr/>
        </p:nvSpPr>
        <p:spPr bwMode="auto">
          <a:xfrm>
            <a:off x="395536" y="3140968"/>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b="1" dirty="0" smtClean="0"/>
              <a:t>Iteración 1:</a:t>
            </a:r>
            <a:r>
              <a:rPr lang="es-MX" dirty="0" smtClean="0"/>
              <a:t> Tomamos A, con tiempo límite 4 y lo ubicamos en la posición 4</a:t>
            </a:r>
          </a:p>
        </p:txBody>
      </p:sp>
      <p:graphicFrame>
        <p:nvGraphicFramePr>
          <p:cNvPr id="2" name="1 Tabla"/>
          <p:cNvGraphicFramePr>
            <a:graphicFrameLocks noGrp="1"/>
          </p:cNvGraphicFramePr>
          <p:nvPr>
            <p:extLst>
              <p:ext uri="{D42A27DB-BD31-4B8C-83A1-F6EECF244321}">
                <p14:modId xmlns:p14="http://schemas.microsoft.com/office/powerpoint/2010/main" val="4043426565"/>
              </p:ext>
            </p:extLst>
          </p:nvPr>
        </p:nvGraphicFramePr>
        <p:xfrm>
          <a:off x="2121440" y="2570232"/>
          <a:ext cx="6194976" cy="426720"/>
        </p:xfrm>
        <a:graphic>
          <a:graphicData uri="http://schemas.openxmlformats.org/drawingml/2006/table">
            <a:tbl>
              <a:tblPr firstRow="1" bandRow="1">
                <a:tableStyleId>{5C22544A-7EE6-4342-B048-85BDC9FD1C3A}</a:tableStyleId>
              </a:tblPr>
              <a:tblGrid>
                <a:gridCol w="774372"/>
                <a:gridCol w="774372"/>
                <a:gridCol w="774372"/>
                <a:gridCol w="774372"/>
                <a:gridCol w="774372"/>
                <a:gridCol w="774372"/>
                <a:gridCol w="774372"/>
                <a:gridCol w="774372"/>
              </a:tblGrid>
              <a:tr h="370840">
                <a:tc>
                  <a:txBody>
                    <a:bodyPr/>
                    <a:lstStyle/>
                    <a:p>
                      <a:pPr algn="ctr"/>
                      <a:r>
                        <a:rPr lang="es-MX" sz="2200" b="1" i="1" dirty="0" smtClean="0">
                          <a:solidFill>
                            <a:schemeClr val="tx1"/>
                          </a:solidFill>
                          <a:latin typeface="Arial" panose="020B0604020202020204" pitchFamily="34" charset="0"/>
                          <a:cs typeface="Arial" panose="020B0604020202020204" pitchFamily="34" charset="0"/>
                        </a:rPr>
                        <a:t>S</a:t>
                      </a:r>
                      <a:endParaRPr lang="es-CO" sz="2200" b="1"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Rectangle 9"/>
          <p:cNvSpPr>
            <a:spLocks noChangeArrowheads="1"/>
          </p:cNvSpPr>
          <p:nvPr/>
        </p:nvSpPr>
        <p:spPr bwMode="auto">
          <a:xfrm>
            <a:off x="5372225" y="2564904"/>
            <a:ext cx="4239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000" dirty="0" smtClean="0"/>
              <a:t>A</a:t>
            </a:r>
          </a:p>
        </p:txBody>
      </p:sp>
      <p:sp>
        <p:nvSpPr>
          <p:cNvPr id="11" name="Rectangle 9"/>
          <p:cNvSpPr>
            <a:spLocks noChangeArrowheads="1"/>
          </p:cNvSpPr>
          <p:nvPr/>
        </p:nvSpPr>
        <p:spPr bwMode="auto">
          <a:xfrm>
            <a:off x="395536" y="3501008"/>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b="1" dirty="0" smtClean="0"/>
              <a:t>Iteración 2:</a:t>
            </a:r>
            <a:r>
              <a:rPr lang="es-MX" dirty="0" smtClean="0"/>
              <a:t> Tomamos B, con tiempo límite 2 y lo ubicamos en la posición 2</a:t>
            </a:r>
          </a:p>
        </p:txBody>
      </p:sp>
      <p:sp>
        <p:nvSpPr>
          <p:cNvPr id="12" name="Rectangle 9"/>
          <p:cNvSpPr>
            <a:spLocks noChangeArrowheads="1"/>
          </p:cNvSpPr>
          <p:nvPr/>
        </p:nvSpPr>
        <p:spPr bwMode="auto">
          <a:xfrm>
            <a:off x="3860057" y="2564904"/>
            <a:ext cx="4239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000" dirty="0" smtClean="0"/>
              <a:t>B</a:t>
            </a:r>
          </a:p>
        </p:txBody>
      </p:sp>
      <p:sp>
        <p:nvSpPr>
          <p:cNvPr id="13" name="Rectangle 9"/>
          <p:cNvSpPr>
            <a:spLocks noChangeArrowheads="1"/>
          </p:cNvSpPr>
          <p:nvPr/>
        </p:nvSpPr>
        <p:spPr bwMode="auto">
          <a:xfrm>
            <a:off x="395536" y="3861048"/>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b="1" dirty="0" smtClean="0"/>
              <a:t>Iteración 3:</a:t>
            </a:r>
            <a:r>
              <a:rPr lang="es-MX" dirty="0" smtClean="0"/>
              <a:t> Tomamos C, con tiempo límite 4 y lo ubicamos en la posición 3</a:t>
            </a:r>
          </a:p>
        </p:txBody>
      </p:sp>
      <p:sp>
        <p:nvSpPr>
          <p:cNvPr id="14" name="Rectangle 9"/>
          <p:cNvSpPr>
            <a:spLocks noChangeArrowheads="1"/>
          </p:cNvSpPr>
          <p:nvPr/>
        </p:nvSpPr>
        <p:spPr bwMode="auto">
          <a:xfrm>
            <a:off x="4652145" y="2564904"/>
            <a:ext cx="4239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000" dirty="0" smtClean="0"/>
              <a:t>C</a:t>
            </a:r>
          </a:p>
        </p:txBody>
      </p:sp>
      <p:sp>
        <p:nvSpPr>
          <p:cNvPr id="15" name="Rectangle 9"/>
          <p:cNvSpPr>
            <a:spLocks noChangeArrowheads="1"/>
          </p:cNvSpPr>
          <p:nvPr/>
        </p:nvSpPr>
        <p:spPr bwMode="auto">
          <a:xfrm>
            <a:off x="395536" y="4221088"/>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b="1" dirty="0" smtClean="0"/>
              <a:t>Iteración 4:</a:t>
            </a:r>
            <a:r>
              <a:rPr lang="es-MX" dirty="0" smtClean="0"/>
              <a:t> Tomamos D, con tiempo límite 3 y lo ubicamos en la posición 1</a:t>
            </a:r>
          </a:p>
        </p:txBody>
      </p:sp>
      <p:sp>
        <p:nvSpPr>
          <p:cNvPr id="16" name="Rectangle 9"/>
          <p:cNvSpPr>
            <a:spLocks noChangeArrowheads="1"/>
          </p:cNvSpPr>
          <p:nvPr/>
        </p:nvSpPr>
        <p:spPr bwMode="auto">
          <a:xfrm>
            <a:off x="3067969" y="2564904"/>
            <a:ext cx="4239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000" dirty="0" smtClean="0"/>
              <a:t>D</a:t>
            </a:r>
          </a:p>
        </p:txBody>
      </p:sp>
      <p:sp>
        <p:nvSpPr>
          <p:cNvPr id="17" name="Rectangle 9"/>
          <p:cNvSpPr>
            <a:spLocks noChangeArrowheads="1"/>
          </p:cNvSpPr>
          <p:nvPr/>
        </p:nvSpPr>
        <p:spPr bwMode="auto">
          <a:xfrm>
            <a:off x="395536" y="4581128"/>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b="1" dirty="0" smtClean="0"/>
              <a:t>Iteración 5:</a:t>
            </a:r>
            <a:r>
              <a:rPr lang="es-MX" dirty="0" smtClean="0"/>
              <a:t> Tomamos E, con tiempo límite 1 y lo ubicamos en la posición 7</a:t>
            </a:r>
          </a:p>
        </p:txBody>
      </p:sp>
      <p:sp>
        <p:nvSpPr>
          <p:cNvPr id="18" name="Rectangle 9"/>
          <p:cNvSpPr>
            <a:spLocks noChangeArrowheads="1"/>
          </p:cNvSpPr>
          <p:nvPr/>
        </p:nvSpPr>
        <p:spPr bwMode="auto">
          <a:xfrm>
            <a:off x="7668344" y="2564904"/>
            <a:ext cx="4239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000" dirty="0" smtClean="0">
                <a:solidFill>
                  <a:srgbClr val="FF0000"/>
                </a:solidFill>
              </a:rPr>
              <a:t>E</a:t>
            </a:r>
          </a:p>
        </p:txBody>
      </p:sp>
      <p:sp>
        <p:nvSpPr>
          <p:cNvPr id="19" name="Rectangle 9"/>
          <p:cNvSpPr>
            <a:spLocks noChangeArrowheads="1"/>
          </p:cNvSpPr>
          <p:nvPr/>
        </p:nvSpPr>
        <p:spPr bwMode="auto">
          <a:xfrm>
            <a:off x="395536" y="4941168"/>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b="1" dirty="0" smtClean="0"/>
              <a:t>Iteración 6:</a:t>
            </a:r>
            <a:r>
              <a:rPr lang="es-MX" dirty="0" smtClean="0"/>
              <a:t> Tomamos F, con tiempo límite 4 y lo ubicamos en la posición 6</a:t>
            </a:r>
          </a:p>
        </p:txBody>
      </p:sp>
      <p:sp>
        <p:nvSpPr>
          <p:cNvPr id="20" name="Rectangle 9"/>
          <p:cNvSpPr>
            <a:spLocks noChangeArrowheads="1"/>
          </p:cNvSpPr>
          <p:nvPr/>
        </p:nvSpPr>
        <p:spPr bwMode="auto">
          <a:xfrm>
            <a:off x="6948264" y="2564904"/>
            <a:ext cx="4239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000" dirty="0" smtClean="0">
                <a:solidFill>
                  <a:srgbClr val="FF0000"/>
                </a:solidFill>
              </a:rPr>
              <a:t>F</a:t>
            </a:r>
          </a:p>
        </p:txBody>
      </p:sp>
      <p:sp>
        <p:nvSpPr>
          <p:cNvPr id="21" name="Rectangle 9"/>
          <p:cNvSpPr>
            <a:spLocks noChangeArrowheads="1"/>
          </p:cNvSpPr>
          <p:nvPr/>
        </p:nvSpPr>
        <p:spPr bwMode="auto">
          <a:xfrm>
            <a:off x="6164313" y="2564904"/>
            <a:ext cx="4239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sz="2000" dirty="0" smtClean="0"/>
              <a:t>G</a:t>
            </a:r>
          </a:p>
        </p:txBody>
      </p:sp>
      <p:sp>
        <p:nvSpPr>
          <p:cNvPr id="22" name="Rectangle 9"/>
          <p:cNvSpPr>
            <a:spLocks noChangeArrowheads="1"/>
          </p:cNvSpPr>
          <p:nvPr/>
        </p:nvSpPr>
        <p:spPr bwMode="auto">
          <a:xfrm>
            <a:off x="395536" y="5301208"/>
            <a:ext cx="828116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b="1" dirty="0" smtClean="0"/>
              <a:t>Iteración 7:</a:t>
            </a:r>
            <a:r>
              <a:rPr lang="es-MX" dirty="0" smtClean="0"/>
              <a:t> Tomamos G, con tiempo límite 6 y lo ubicamos en la posición 5</a:t>
            </a:r>
          </a:p>
        </p:txBody>
      </p:sp>
    </p:spTree>
    <p:extLst>
      <p:ext uri="{BB962C8B-B14F-4D97-AF65-F5344CB8AC3E}">
        <p14:creationId xmlns:p14="http://schemas.microsoft.com/office/powerpoint/2010/main" val="216993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95537"/>
            <a:ext cx="8353424" cy="449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CO" sz="2200" dirty="0" smtClean="0"/>
              <a:t>En un MP3 la señal se codifica en 3 pasos:</a:t>
            </a:r>
          </a:p>
          <a:p>
            <a:pPr algn="just"/>
            <a:endParaRPr lang="es-CO" sz="2200" dirty="0" smtClean="0"/>
          </a:p>
          <a:p>
            <a:pPr marL="457200" indent="-457200" algn="just">
              <a:buFont typeface="+mj-lt"/>
              <a:buAutoNum type="arabicPeriod"/>
            </a:pPr>
            <a:r>
              <a:rPr lang="es-CO" sz="2200" dirty="0" smtClean="0"/>
              <a:t>El audio análogo se digitaliza por muestreo en intervalos regulares en una secuencia de números reales s1, s2, …, </a:t>
            </a:r>
            <a:r>
              <a:rPr lang="es-CO" sz="2200" dirty="0" err="1" smtClean="0"/>
              <a:t>sT.</a:t>
            </a:r>
            <a:r>
              <a:rPr lang="es-CO" sz="2200" dirty="0" smtClean="0"/>
              <a:t> Por ejemplo, a una tasa de 44100 muestras, una canción de 3 minutos corresponde a T = 3 x 60 x 44100 ≈ 8 millones de valores</a:t>
            </a:r>
          </a:p>
          <a:p>
            <a:pPr marL="457200" indent="-457200" algn="just">
              <a:buFont typeface="+mj-lt"/>
              <a:buAutoNum type="arabicPeriod"/>
            </a:pPr>
            <a:r>
              <a:rPr lang="es-CO" sz="2200" dirty="0" smtClean="0"/>
              <a:t>Cada valor real se aproxima a un número entero dentro de un conjunto finito Г. Este conjunto se elige de tal forma que se exploten las limitaciones auditivas del ser humano.</a:t>
            </a:r>
          </a:p>
          <a:p>
            <a:pPr marL="457200" indent="-457200" algn="just">
              <a:buFont typeface="+mj-lt"/>
              <a:buAutoNum type="arabicPeriod"/>
            </a:pPr>
            <a:r>
              <a:rPr lang="es-CO" sz="2200" dirty="0" smtClean="0"/>
              <a:t>El arreglo resultante de tamaño T sobre el alfabeto Г se codifica a binario. En este último paso es donde entra en juego el código de </a:t>
            </a:r>
            <a:r>
              <a:rPr lang="es-CO" sz="2200" dirty="0" err="1" smtClean="0"/>
              <a:t>Huffman</a:t>
            </a:r>
            <a:endParaRPr lang="es-CO" sz="2200" dirty="0"/>
          </a:p>
        </p:txBody>
      </p:sp>
    </p:spTree>
    <p:extLst>
      <p:ext uri="{BB962C8B-B14F-4D97-AF65-F5344CB8AC3E}">
        <p14:creationId xmlns:p14="http://schemas.microsoft.com/office/powerpoint/2010/main" val="4117618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El código de </a:t>
            </a:r>
            <a:r>
              <a:rPr lang="es-MX" sz="2200" dirty="0" err="1" smtClean="0"/>
              <a:t>Huffman</a:t>
            </a:r>
            <a:r>
              <a:rPr lang="es-MX" sz="2200" dirty="0" smtClean="0"/>
              <a:t> corresponde a un método de compresión de datos, basado en códigos binarios y bien conocido por su efectividad: ahorros de entre el 20 y el 90%.</a:t>
            </a:r>
          </a:p>
          <a:p>
            <a:pPr algn="just"/>
            <a:endParaRPr lang="es-MX" sz="2200" dirty="0"/>
          </a:p>
          <a:p>
            <a:pPr algn="just"/>
            <a:r>
              <a:rPr lang="es-MX" sz="2200" dirty="0" smtClean="0"/>
              <a:t>Un código binario mapea cada carácter de un alfabeto a un </a:t>
            </a:r>
            <a:r>
              <a:rPr lang="es-MX" sz="2200" dirty="0" err="1" smtClean="0"/>
              <a:t>string</a:t>
            </a:r>
            <a:r>
              <a:rPr lang="es-MX" sz="2200" dirty="0" smtClean="0"/>
              <a:t> binario. Un ejemplo típico es el código ASCII de 256 caracteres el cual emplea 8 bits.</a:t>
            </a:r>
          </a:p>
          <a:p>
            <a:pPr algn="just"/>
            <a:endParaRPr lang="es-MX" sz="2200" dirty="0"/>
          </a:p>
          <a:p>
            <a:pPr algn="just"/>
            <a:r>
              <a:rPr lang="es-MX" sz="2200" dirty="0" smtClean="0"/>
              <a:t>En general, para un alfabeto de </a:t>
            </a:r>
            <a:r>
              <a:rPr lang="es-MX" sz="2200" i="1" dirty="0" smtClean="0"/>
              <a:t>n </a:t>
            </a:r>
            <a:r>
              <a:rPr lang="es-MX" sz="2200" dirty="0" smtClean="0"/>
              <a:t>caracteres la forma típica de codificación es el uso de un </a:t>
            </a:r>
            <a:r>
              <a:rPr lang="es-MX" sz="2200" dirty="0" err="1" smtClean="0"/>
              <a:t>string</a:t>
            </a:r>
            <a:r>
              <a:rPr lang="es-MX" sz="2200" dirty="0" smtClean="0"/>
              <a:t> de una longitud de </a:t>
            </a:r>
            <a:r>
              <a:rPr lang="es-MX" sz="2200" i="1" dirty="0" smtClean="0"/>
              <a:t>log(n)</a:t>
            </a:r>
            <a:r>
              <a:rPr lang="es-MX" sz="2200" dirty="0" smtClean="0"/>
              <a:t> bits.</a:t>
            </a:r>
            <a:endParaRPr lang="es-CO" sz="2200" dirty="0"/>
          </a:p>
        </p:txBody>
      </p:sp>
      <p:sp>
        <p:nvSpPr>
          <p:cNvPr id="4" name="Rectangle 9"/>
          <p:cNvSpPr>
            <a:spLocks noChangeArrowheads="1"/>
          </p:cNvSpPr>
          <p:nvPr/>
        </p:nvSpPr>
        <p:spPr bwMode="auto">
          <a:xfrm>
            <a:off x="395536" y="4725144"/>
            <a:ext cx="835342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¿Es esta la única alternativa?</a:t>
            </a:r>
            <a:endParaRPr lang="es-CO" sz="2200" dirty="0"/>
          </a:p>
        </p:txBody>
      </p:sp>
      <p:sp>
        <p:nvSpPr>
          <p:cNvPr id="5" name="Rectangle 9"/>
          <p:cNvSpPr>
            <a:spLocks noChangeArrowheads="1"/>
          </p:cNvSpPr>
          <p:nvPr/>
        </p:nvSpPr>
        <p:spPr bwMode="auto">
          <a:xfrm>
            <a:off x="395040" y="5301208"/>
            <a:ext cx="835342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Resulta que no. Si las frecuencias de aparición de los caracteres no es homogénea, es más eficiente usar códigos binarios de longitud variable.</a:t>
            </a:r>
            <a:endParaRPr lang="es-CO" sz="2200" dirty="0"/>
          </a:p>
        </p:txBody>
      </p:sp>
    </p:spTree>
    <p:extLst>
      <p:ext uri="{BB962C8B-B14F-4D97-AF65-F5344CB8AC3E}">
        <p14:creationId xmlns:p14="http://schemas.microsoft.com/office/powerpoint/2010/main" val="280294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Código de </a:t>
            </a:r>
            <a:r>
              <a:rPr lang="es-CO" sz="3600" dirty="0" err="1" smtClean="0">
                <a:cs typeface="Arial" charset="0"/>
              </a:rPr>
              <a:t>Huffman</a:t>
            </a:r>
            <a:endParaRPr lang="es-ES" sz="3600" dirty="0"/>
          </a:p>
        </p:txBody>
      </p:sp>
      <p:sp>
        <p:nvSpPr>
          <p:cNvPr id="6" name="Rectangle 9"/>
          <p:cNvSpPr>
            <a:spLocks noChangeArrowheads="1"/>
          </p:cNvSpPr>
          <p:nvPr/>
        </p:nvSpPr>
        <p:spPr bwMode="auto">
          <a:xfrm>
            <a:off x="395289" y="1052736"/>
            <a:ext cx="83534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Supongamos por ejemplo que un archivo contiene 100.000 caracteres pero solo entre ‘a’ y ‘f’ y que sus frecuencias de aparición (en miles) son:</a:t>
            </a:r>
            <a:endParaRPr lang="es-CO" sz="2200" dirty="0"/>
          </a:p>
        </p:txBody>
      </p:sp>
      <p:sp>
        <p:nvSpPr>
          <p:cNvPr id="4" name="Rectangle 9"/>
          <p:cNvSpPr>
            <a:spLocks noChangeArrowheads="1"/>
          </p:cNvSpPr>
          <p:nvPr/>
        </p:nvSpPr>
        <p:spPr bwMode="auto">
          <a:xfrm>
            <a:off x="395536" y="3573016"/>
            <a:ext cx="83534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Un código binario de longitud fija requeriría de 3 bits: a=000, b=001, c=010, d=011, e=100, y f = 101. El tamaño del archivo en este caso sería de 300.000 bits.</a:t>
            </a:r>
            <a:endParaRPr lang="es-CO" sz="2200" dirty="0"/>
          </a:p>
        </p:txBody>
      </p:sp>
      <p:sp>
        <p:nvSpPr>
          <p:cNvPr id="5" name="Rectangle 9"/>
          <p:cNvSpPr>
            <a:spLocks noChangeArrowheads="1"/>
          </p:cNvSpPr>
          <p:nvPr/>
        </p:nvSpPr>
        <p:spPr bwMode="auto">
          <a:xfrm>
            <a:off x="395040" y="4869160"/>
            <a:ext cx="835342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Un código binario de longitud variable aprovecha el conocimiento de la frecuencia de aparición de los caracteres para asignarle menos bits a los caracteres con mayor frecuencia y más bits para los de menor.</a:t>
            </a:r>
            <a:endParaRPr lang="es-CO" sz="2200" dirty="0"/>
          </a:p>
        </p:txBody>
      </p:sp>
      <p:graphicFrame>
        <p:nvGraphicFramePr>
          <p:cNvPr id="2" name="1 Tabla"/>
          <p:cNvGraphicFramePr>
            <a:graphicFrameLocks noGrp="1"/>
          </p:cNvGraphicFramePr>
          <p:nvPr>
            <p:extLst>
              <p:ext uri="{D42A27DB-BD31-4B8C-83A1-F6EECF244321}">
                <p14:modId xmlns:p14="http://schemas.microsoft.com/office/powerpoint/2010/main" val="150792860"/>
              </p:ext>
            </p:extLst>
          </p:nvPr>
        </p:nvGraphicFramePr>
        <p:xfrm>
          <a:off x="2164186" y="2431544"/>
          <a:ext cx="4063998" cy="8534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tblGrid>
              <a:tr h="370840">
                <a:tc>
                  <a:txBody>
                    <a:bodyPr/>
                    <a:lstStyle/>
                    <a:p>
                      <a:pPr algn="ctr"/>
                      <a:r>
                        <a:rPr lang="es-MX" sz="2200" b="0" dirty="0" smtClean="0">
                          <a:solidFill>
                            <a:schemeClr val="tx1"/>
                          </a:solidFill>
                          <a:latin typeface="Arial" panose="020B0604020202020204" pitchFamily="34" charset="0"/>
                          <a:cs typeface="Arial" panose="020B0604020202020204" pitchFamily="34" charset="0"/>
                        </a:rPr>
                        <a:t>a</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b</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c</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d</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e</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f</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dirty="0" smtClean="0">
                          <a:solidFill>
                            <a:schemeClr val="tx1"/>
                          </a:solidFill>
                          <a:latin typeface="Arial" panose="020B0604020202020204" pitchFamily="34" charset="0"/>
                          <a:cs typeface="Arial" panose="020B0604020202020204" pitchFamily="34" charset="0"/>
                        </a:rPr>
                        <a:t>45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13</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9</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3671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62419</TotalTime>
  <Words>2236</Words>
  <Application>Microsoft Office PowerPoint</Application>
  <PresentationFormat>Presentación en pantalla (4:3)</PresentationFormat>
  <Paragraphs>388</Paragraphs>
  <Slides>22</Slides>
  <Notes>1</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Análisis y diseño de algoritmos – Clase 14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1257</cp:revision>
  <dcterms:created xsi:type="dcterms:W3CDTF">2005-07-02T15:39:33Z</dcterms:created>
  <dcterms:modified xsi:type="dcterms:W3CDTF">2014-04-30T13:52:17Z</dcterms:modified>
</cp:coreProperties>
</file>