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19"/>
  </p:notesMasterIdLst>
  <p:handoutMasterIdLst>
    <p:handoutMasterId r:id="rId20"/>
  </p:handoutMasterIdLst>
  <p:sldIdLst>
    <p:sldId id="353" r:id="rId2"/>
    <p:sldId id="419" r:id="rId3"/>
    <p:sldId id="431" r:id="rId4"/>
    <p:sldId id="446" r:id="rId5"/>
    <p:sldId id="432" r:id="rId6"/>
    <p:sldId id="430" r:id="rId7"/>
    <p:sldId id="434" r:id="rId8"/>
    <p:sldId id="436" r:id="rId9"/>
    <p:sldId id="433" r:id="rId10"/>
    <p:sldId id="435" r:id="rId11"/>
    <p:sldId id="437" r:id="rId12"/>
    <p:sldId id="438" r:id="rId13"/>
    <p:sldId id="439" r:id="rId14"/>
    <p:sldId id="440" r:id="rId15"/>
    <p:sldId id="441" r:id="rId16"/>
    <p:sldId id="442" r:id="rId17"/>
    <p:sldId id="386" r:id="rId18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0033CC"/>
    <a:srgbClr val="3366CC"/>
    <a:srgbClr val="FF3300"/>
    <a:srgbClr val="006600"/>
    <a:srgbClr val="003300"/>
    <a:srgbClr val="0033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6" autoAdjust="0"/>
    <p:restoredTop sz="97691" autoAdjust="0"/>
  </p:normalViewPr>
  <p:slideViewPr>
    <p:cSldViewPr>
      <p:cViewPr>
        <p:scale>
          <a:sx n="70" d="100"/>
          <a:sy n="70" d="100"/>
        </p:scale>
        <p:origin x="-678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notesViewPr>
    <p:cSldViewPr>
      <p:cViewPr varScale="1">
        <p:scale>
          <a:sx n="84" d="100"/>
          <a:sy n="84" d="100"/>
        </p:scale>
        <p:origin x="-197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DE875531-5D49-44E8-8874-8166AE1702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168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1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1CFD9141-B8DF-4D85-B36E-B4713498C58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4619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 anchor="b"/>
          <a:lstStyle>
            <a:lvl1pPr defTabSz="9874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89F47D7-ED18-43F2-84AC-CAED97AC3664}" type="slidenum">
              <a:rPr lang="es-ES" sz="1300"/>
              <a:pPr algn="r" eaLnBrk="1" hangingPunct="1"/>
              <a:t>1</a:t>
            </a:fld>
            <a:endParaRPr lang="es-E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/>
          <a:lstStyle/>
          <a:p>
            <a:pPr eaLnBrk="1" hangingPunct="1"/>
            <a:endParaRPr lang="es-CO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FCCF-B39C-4FDC-8FA3-A1E21B7C0DCF}" type="datetime1">
              <a:rPr lang="es-ES"/>
              <a:pPr>
                <a:defRPr/>
              </a:pPr>
              <a:t>06/05/2014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13D68-1F99-4A06-817A-FC02A71572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04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0D90F-047A-44BA-A2CE-87D6E7BFA1C6}" type="datetime1">
              <a:rPr lang="es-ES"/>
              <a:pPr>
                <a:defRPr/>
              </a:pPr>
              <a:t>06/05/2014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0BF9D-A7DD-4FB0-9F2E-CCD7333193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46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ACA96-5F9B-4D18-8E13-DC1525E51683}" type="datetime1">
              <a:rPr lang="es-ES"/>
              <a:pPr>
                <a:defRPr/>
              </a:pPr>
              <a:t>06/05/2014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1100F-6B2E-480E-9BD0-B1BDBD34607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22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FB037-7A82-457F-9744-5FE4C09E9E2D}" type="datetime1">
              <a:rPr lang="es-ES"/>
              <a:pPr>
                <a:defRPr/>
              </a:pPr>
              <a:t>06/05/2014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456C7-68CB-4771-B288-D31425D9240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33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5D08A-CCF7-4E4F-BD55-12E23676E62C}" type="datetime1">
              <a:rPr lang="es-ES"/>
              <a:pPr>
                <a:defRPr/>
              </a:pPr>
              <a:t>06/05/2014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49A2E-96E0-498F-ACCB-C93D4CD2D2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33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1C49-5607-4EEC-BD28-DD86855AA665}" type="datetime1">
              <a:rPr lang="es-ES"/>
              <a:pPr>
                <a:defRPr/>
              </a:pPr>
              <a:t>06/05/2014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A314-B29F-40C7-BBE7-2EAE87498DC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91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7FED9-CA48-4647-8716-ABA2CF6B902D}" type="datetime1">
              <a:rPr lang="es-ES"/>
              <a:pPr>
                <a:defRPr/>
              </a:pPr>
              <a:t>06/05/2014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7B470-CE00-4899-9B15-2905BF4C271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3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5B900-94F0-4522-8114-6B68B8F30C34}" type="datetime1">
              <a:rPr lang="es-ES"/>
              <a:pPr>
                <a:defRPr/>
              </a:pPr>
              <a:t>06/05/2014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6FE0E-343B-4829-8615-D27424E10A9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03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3977B-73B6-4F1B-9EA2-97EE1AD07BB5}" type="datetime1">
              <a:rPr lang="es-ES"/>
              <a:pPr>
                <a:defRPr/>
              </a:pPr>
              <a:t>06/05/2014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FC3F1-2F99-4CB2-A5BA-4631BCA857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0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F602C-4000-4154-A1F7-E299ADA2BACC}" type="datetime1">
              <a:rPr lang="es-ES"/>
              <a:pPr>
                <a:defRPr/>
              </a:pPr>
              <a:t>06/05/2014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68B4F-3108-4988-800B-2CEDF82240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21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B6DB2-21E6-4505-A10A-165AEA086165}" type="datetime1">
              <a:rPr lang="es-ES"/>
              <a:pPr>
                <a:defRPr/>
              </a:pPr>
              <a:t>06/05/2014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75ED-917B-459B-8C58-D9D4D98EB3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60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A566C-F4B4-4E80-83DA-5BD58E111222}" type="datetime1">
              <a:rPr lang="es-ES"/>
              <a:pPr>
                <a:defRPr/>
              </a:pPr>
              <a:t>06/05/2014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B9C91C-AB20-4B25-8037-AF8DAAB226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98438"/>
            <a:ext cx="5688013" cy="1143000"/>
          </a:xfrm>
        </p:spPr>
        <p:txBody>
          <a:bodyPr/>
          <a:lstStyle/>
          <a:p>
            <a:pPr algn="l" eaLnBrk="1" hangingPunct="1"/>
            <a:r>
              <a:rPr lang="es-CO" sz="4000" dirty="0" smtClean="0">
                <a:latin typeface="Arial" charset="0"/>
              </a:rPr>
              <a:t>Análisis y diseño de algoritmos – Clase </a:t>
            </a:r>
            <a:r>
              <a:rPr lang="es-CO" sz="4000" dirty="0" smtClean="0">
                <a:latin typeface="Arial" charset="0"/>
              </a:rPr>
              <a:t>17</a:t>
            </a:r>
            <a:endParaRPr lang="es-ES" sz="4000" dirty="0" smtClean="0"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16112"/>
            <a:ext cx="8135938" cy="266501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CO" sz="2400" b="1" dirty="0" smtClean="0">
                <a:latin typeface="Arial" charset="0"/>
                <a:cs typeface="Arial" charset="0"/>
              </a:rPr>
              <a:t>Contenido</a:t>
            </a:r>
          </a:p>
          <a:p>
            <a:pPr eaLnBrk="1" hangingPunct="1">
              <a:buFont typeface="Wingdings" pitchFamily="2" charset="2"/>
              <a:buNone/>
            </a:pPr>
            <a:endParaRPr lang="es-CO" sz="2400" b="1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MX" sz="2400" dirty="0" smtClean="0">
                <a:latin typeface="Arial" charset="0"/>
                <a:cs typeface="Arial" charset="0"/>
              </a:rPr>
              <a:t>Generalidades de los grafos</a:t>
            </a:r>
          </a:p>
          <a:p>
            <a:pPr eaLnBrk="1" hangingPunct="1"/>
            <a:r>
              <a:rPr lang="es-MX" sz="2400" dirty="0" smtClean="0">
                <a:latin typeface="Arial" charset="0"/>
                <a:cs typeface="Arial" charset="0"/>
              </a:rPr>
              <a:t>Representaciones</a:t>
            </a:r>
          </a:p>
          <a:p>
            <a:pPr eaLnBrk="1" hangingPunct="1"/>
            <a:r>
              <a:rPr lang="es-MX" sz="2400" dirty="0" smtClean="0">
                <a:latin typeface="Arial" charset="0"/>
                <a:cs typeface="Arial" charset="0"/>
              </a:rPr>
              <a:t>Algoritmo de contracción aleatorizada</a:t>
            </a:r>
          </a:p>
          <a:p>
            <a:pPr eaLnBrk="1" hangingPunct="1"/>
            <a:r>
              <a:rPr lang="es-MX" sz="2400" dirty="0" smtClean="0">
                <a:latin typeface="Arial" charset="0"/>
                <a:cs typeface="Arial" charset="0"/>
              </a:rPr>
              <a:t>Introducción a la búsqueda en grafos</a:t>
            </a: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0" y="5930900"/>
            <a:ext cx="914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O" sz="2000"/>
              <a:t>Material elaborado por: Julián Moreno</a:t>
            </a:r>
          </a:p>
          <a:p>
            <a:pPr algn="ctr" eaLnBrk="1" hangingPunct="1"/>
            <a:endParaRPr lang="es-CO" sz="1400"/>
          </a:p>
          <a:p>
            <a:pPr algn="ctr" eaLnBrk="1" hangingPunct="1"/>
            <a:r>
              <a:rPr lang="es-CO" sz="2000"/>
              <a:t>Facultad de Minas, Departamento de Ciencias de la Computación y la Decisión</a:t>
            </a:r>
            <a:endParaRPr lang="es-ES" sz="2000"/>
          </a:p>
        </p:txBody>
      </p:sp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15888"/>
            <a:ext cx="29972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0" y="1484313"/>
            <a:ext cx="9144000" cy="144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4" name="3 Conector recto"/>
          <p:cNvCxnSpPr/>
          <p:nvPr/>
        </p:nvCxnSpPr>
        <p:spPr>
          <a:xfrm>
            <a:off x="0" y="5949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El problema del mínimo corte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1052736"/>
            <a:ext cx="835342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b="1" dirty="0" smtClean="0"/>
              <a:t>Entrada</a:t>
            </a:r>
            <a:r>
              <a:rPr lang="es-MX" sz="2400" dirty="0" smtClean="0"/>
              <a:t>: Un grafo </a:t>
            </a:r>
            <a:r>
              <a:rPr lang="es-MX" sz="2400" i="1" dirty="0" smtClean="0"/>
              <a:t>G = </a:t>
            </a:r>
            <a:r>
              <a:rPr lang="es-MX" sz="2400" dirty="0" smtClean="0"/>
              <a:t>(</a:t>
            </a:r>
            <a:r>
              <a:rPr lang="es-MX" sz="2400" i="1" dirty="0" smtClean="0"/>
              <a:t>V, E</a:t>
            </a:r>
            <a:r>
              <a:rPr lang="es-MX" sz="2400" dirty="0" smtClean="0"/>
              <a:t>) no dirigido que puede tener aristas paralelas y circulares</a:t>
            </a:r>
          </a:p>
          <a:p>
            <a:pPr algn="just"/>
            <a:endParaRPr lang="es-MX" sz="2400" b="1" dirty="0" smtClean="0"/>
          </a:p>
          <a:p>
            <a:pPr algn="just"/>
            <a:r>
              <a:rPr lang="es-MX" sz="2400" b="1" dirty="0" smtClean="0"/>
              <a:t>Salida: </a:t>
            </a:r>
            <a:r>
              <a:rPr lang="es-MX" sz="2400" u="sng" dirty="0" smtClean="0"/>
              <a:t>Un</a:t>
            </a:r>
            <a:r>
              <a:rPr lang="es-MX" sz="2400" dirty="0" smtClean="0"/>
              <a:t> corte con la menor cantidad posible de aristas cruzadas</a:t>
            </a:r>
            <a:endParaRPr lang="es-MX" sz="2400" b="1" u="sng" dirty="0"/>
          </a:p>
          <a:p>
            <a:pPr algn="just"/>
            <a:endParaRPr lang="es-MX" sz="2400" dirty="0"/>
          </a:p>
        </p:txBody>
      </p:sp>
      <p:sp>
        <p:nvSpPr>
          <p:cNvPr id="29" name="28 Elipse"/>
          <p:cNvSpPr/>
          <p:nvPr/>
        </p:nvSpPr>
        <p:spPr>
          <a:xfrm>
            <a:off x="1502952" y="324027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29 Elipse"/>
          <p:cNvSpPr/>
          <p:nvPr/>
        </p:nvSpPr>
        <p:spPr>
          <a:xfrm>
            <a:off x="782872" y="407041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Elipse"/>
          <p:cNvSpPr/>
          <p:nvPr/>
        </p:nvSpPr>
        <p:spPr>
          <a:xfrm>
            <a:off x="2295040" y="407041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31 Elipse"/>
          <p:cNvSpPr/>
          <p:nvPr/>
        </p:nvSpPr>
        <p:spPr>
          <a:xfrm>
            <a:off x="1502952" y="490721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32 Conector recto"/>
          <p:cNvCxnSpPr>
            <a:stCxn id="30" idx="7"/>
            <a:endCxn id="29" idx="3"/>
          </p:cNvCxnSpPr>
          <p:nvPr/>
        </p:nvCxnSpPr>
        <p:spPr>
          <a:xfrm flipV="1">
            <a:off x="1151648" y="3609048"/>
            <a:ext cx="414576" cy="5246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31" idx="3"/>
            <a:endCxn id="32" idx="7"/>
          </p:cNvCxnSpPr>
          <p:nvPr/>
        </p:nvCxnSpPr>
        <p:spPr>
          <a:xfrm flipH="1">
            <a:off x="1871728" y="4439186"/>
            <a:ext cx="486584" cy="5312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31" idx="1"/>
            <a:endCxn id="29" idx="5"/>
          </p:cNvCxnSpPr>
          <p:nvPr/>
        </p:nvCxnSpPr>
        <p:spPr>
          <a:xfrm flipH="1" flipV="1">
            <a:off x="1871728" y="3609048"/>
            <a:ext cx="486584" cy="5246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32" idx="1"/>
            <a:endCxn id="30" idx="5"/>
          </p:cNvCxnSpPr>
          <p:nvPr/>
        </p:nvCxnSpPr>
        <p:spPr>
          <a:xfrm flipH="1" flipV="1">
            <a:off x="1151648" y="4439186"/>
            <a:ext cx="414576" cy="5312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32" idx="0"/>
            <a:endCxn id="29" idx="4"/>
          </p:cNvCxnSpPr>
          <p:nvPr/>
        </p:nvCxnSpPr>
        <p:spPr>
          <a:xfrm flipV="1">
            <a:off x="1718976" y="3672320"/>
            <a:ext cx="0" cy="12348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30" idx="6"/>
            <a:endCxn id="31" idx="2"/>
          </p:cNvCxnSpPr>
          <p:nvPr/>
        </p:nvCxnSpPr>
        <p:spPr>
          <a:xfrm>
            <a:off x="1214920" y="4286434"/>
            <a:ext cx="10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Elipse"/>
          <p:cNvSpPr/>
          <p:nvPr/>
        </p:nvSpPr>
        <p:spPr>
          <a:xfrm>
            <a:off x="3951224" y="325102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39 Elipse"/>
          <p:cNvSpPr/>
          <p:nvPr/>
        </p:nvSpPr>
        <p:spPr>
          <a:xfrm>
            <a:off x="3231144" y="408116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40 Elipse"/>
          <p:cNvSpPr/>
          <p:nvPr/>
        </p:nvSpPr>
        <p:spPr>
          <a:xfrm>
            <a:off x="4743312" y="408116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41 Elipse"/>
          <p:cNvSpPr/>
          <p:nvPr/>
        </p:nvSpPr>
        <p:spPr>
          <a:xfrm>
            <a:off x="3951224" y="491796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42 Conector recto"/>
          <p:cNvCxnSpPr>
            <a:stCxn id="40" idx="7"/>
            <a:endCxn id="39" idx="3"/>
          </p:cNvCxnSpPr>
          <p:nvPr/>
        </p:nvCxnSpPr>
        <p:spPr>
          <a:xfrm flipV="1">
            <a:off x="3599920" y="3619802"/>
            <a:ext cx="414576" cy="5246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>
            <a:stCxn id="41" idx="3"/>
            <a:endCxn id="42" idx="7"/>
          </p:cNvCxnSpPr>
          <p:nvPr/>
        </p:nvCxnSpPr>
        <p:spPr>
          <a:xfrm flipH="1">
            <a:off x="4320000" y="4449940"/>
            <a:ext cx="486584" cy="5312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41" idx="1"/>
            <a:endCxn id="39" idx="5"/>
          </p:cNvCxnSpPr>
          <p:nvPr/>
        </p:nvCxnSpPr>
        <p:spPr>
          <a:xfrm flipH="1" flipV="1">
            <a:off x="4320000" y="3619802"/>
            <a:ext cx="486584" cy="5246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>
            <a:stCxn id="42" idx="1"/>
            <a:endCxn id="40" idx="5"/>
          </p:cNvCxnSpPr>
          <p:nvPr/>
        </p:nvCxnSpPr>
        <p:spPr>
          <a:xfrm flipH="1" flipV="1">
            <a:off x="3599920" y="4449940"/>
            <a:ext cx="414576" cy="5312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42" idx="0"/>
            <a:endCxn id="39" idx="4"/>
          </p:cNvCxnSpPr>
          <p:nvPr/>
        </p:nvCxnSpPr>
        <p:spPr>
          <a:xfrm flipV="1">
            <a:off x="4167248" y="3683074"/>
            <a:ext cx="0" cy="12348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>
            <a:stCxn id="40" idx="6"/>
            <a:endCxn id="41" idx="2"/>
          </p:cNvCxnSpPr>
          <p:nvPr/>
        </p:nvCxnSpPr>
        <p:spPr>
          <a:xfrm>
            <a:off x="3663192" y="4297188"/>
            <a:ext cx="10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31" idx="6"/>
            <a:endCxn id="40" idx="2"/>
          </p:cNvCxnSpPr>
          <p:nvPr/>
        </p:nvCxnSpPr>
        <p:spPr>
          <a:xfrm>
            <a:off x="2727088" y="4286434"/>
            <a:ext cx="504056" cy="10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Elipse"/>
          <p:cNvSpPr/>
          <p:nvPr/>
        </p:nvSpPr>
        <p:spPr>
          <a:xfrm>
            <a:off x="673843" y="3023841"/>
            <a:ext cx="2129021" cy="25251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50 Elipse"/>
          <p:cNvSpPr/>
          <p:nvPr/>
        </p:nvSpPr>
        <p:spPr>
          <a:xfrm>
            <a:off x="3118347" y="3024248"/>
            <a:ext cx="2129021" cy="25251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51 Elipse"/>
          <p:cNvSpPr/>
          <p:nvPr/>
        </p:nvSpPr>
        <p:spPr>
          <a:xfrm>
            <a:off x="6426005" y="435222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52 Elipse"/>
          <p:cNvSpPr/>
          <p:nvPr/>
        </p:nvSpPr>
        <p:spPr>
          <a:xfrm>
            <a:off x="7191584" y="324027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53 Elipse"/>
          <p:cNvSpPr/>
          <p:nvPr/>
        </p:nvSpPr>
        <p:spPr>
          <a:xfrm>
            <a:off x="7911664" y="43500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5" name="54 Conector recto"/>
          <p:cNvCxnSpPr>
            <a:stCxn id="53" idx="5"/>
            <a:endCxn id="54" idx="0"/>
          </p:cNvCxnSpPr>
          <p:nvPr/>
        </p:nvCxnSpPr>
        <p:spPr>
          <a:xfrm>
            <a:off x="7560360" y="3609048"/>
            <a:ext cx="567328" cy="7410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>
            <a:stCxn id="53" idx="3"/>
            <a:endCxn id="52" idx="0"/>
          </p:cNvCxnSpPr>
          <p:nvPr/>
        </p:nvCxnSpPr>
        <p:spPr>
          <a:xfrm flipH="1">
            <a:off x="6642029" y="3609048"/>
            <a:ext cx="612827" cy="7431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>
            <a:stCxn id="54" idx="2"/>
            <a:endCxn id="52" idx="6"/>
          </p:cNvCxnSpPr>
          <p:nvPr/>
        </p:nvCxnSpPr>
        <p:spPr>
          <a:xfrm flipH="1">
            <a:off x="6858053" y="4566087"/>
            <a:ext cx="1053611" cy="21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Elipse"/>
          <p:cNvSpPr/>
          <p:nvPr/>
        </p:nvSpPr>
        <p:spPr>
          <a:xfrm>
            <a:off x="6224416" y="4173840"/>
            <a:ext cx="864096" cy="7946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69 Elipse"/>
          <p:cNvSpPr/>
          <p:nvPr/>
        </p:nvSpPr>
        <p:spPr>
          <a:xfrm rot="19672952">
            <a:off x="7147802" y="3033806"/>
            <a:ext cx="1232520" cy="191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395536" y="5589240"/>
            <a:ext cx="8353425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¿Para que nos puede interesar resolver este problema? Detección de vulnerabilidad de redes, segmentación de imágenes, Identificación de comunidades afines, etc.</a:t>
            </a:r>
            <a:endParaRPr lang="es-MX" sz="2400" u="sng" dirty="0"/>
          </a:p>
          <a:p>
            <a:pPr algn="just"/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50987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69" grpId="0" animBg="1"/>
      <p:bldP spid="70" grpId="0" animBg="1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Algoritmo de contracción aleatorizada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1052736"/>
            <a:ext cx="835342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Mientras existan más de 2 nodos{</a:t>
            </a:r>
          </a:p>
          <a:p>
            <a:pPr algn="just"/>
            <a:r>
              <a:rPr lang="es-MX" sz="2400" dirty="0" smtClean="0"/>
              <a:t>   Seleccionar una arista (</a:t>
            </a:r>
            <a:r>
              <a:rPr lang="es-MX" sz="2400" i="1" dirty="0" err="1" smtClean="0"/>
              <a:t>u</a:t>
            </a:r>
            <a:r>
              <a:rPr lang="es-MX" sz="2400" dirty="0" err="1" smtClean="0"/>
              <a:t>,</a:t>
            </a:r>
            <a:r>
              <a:rPr lang="es-MX" sz="2400" i="1" dirty="0" err="1" smtClean="0"/>
              <a:t>v</a:t>
            </a:r>
            <a:r>
              <a:rPr lang="es-MX" sz="2400" dirty="0" smtClean="0"/>
              <a:t>) aleatoriamente</a:t>
            </a:r>
          </a:p>
          <a:p>
            <a:pPr algn="just"/>
            <a:r>
              <a:rPr lang="es-MX" sz="2400" dirty="0" smtClean="0"/>
              <a:t>   Contraer u y v en un solo nodos</a:t>
            </a:r>
          </a:p>
          <a:p>
            <a:pPr algn="just"/>
            <a:r>
              <a:rPr lang="es-MX" sz="2400" dirty="0" smtClean="0"/>
              <a:t>   Eliminar aristas circulares</a:t>
            </a:r>
          </a:p>
          <a:p>
            <a:pPr algn="just"/>
            <a:r>
              <a:rPr lang="es-MX" sz="2400" dirty="0"/>
              <a:t>}</a:t>
            </a:r>
            <a:endParaRPr lang="es-MX" sz="2400" dirty="0" smtClean="0"/>
          </a:p>
          <a:p>
            <a:pPr algn="just"/>
            <a:r>
              <a:rPr lang="es-MX" sz="2400" dirty="0" smtClean="0"/>
              <a:t>Retornar el corte representado por los 2 nodos finales </a:t>
            </a:r>
            <a:endParaRPr lang="es-MX" sz="2400" dirty="0"/>
          </a:p>
          <a:p>
            <a:pPr algn="just"/>
            <a:endParaRPr lang="es-MX" sz="2400" dirty="0"/>
          </a:p>
        </p:txBody>
      </p:sp>
      <p:sp>
        <p:nvSpPr>
          <p:cNvPr id="2" name="1 Elipse"/>
          <p:cNvSpPr/>
          <p:nvPr/>
        </p:nvSpPr>
        <p:spPr>
          <a:xfrm>
            <a:off x="827584" y="400506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27584" y="37170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1</a:t>
            </a:r>
            <a:endParaRPr lang="es-CO" dirty="0"/>
          </a:p>
        </p:txBody>
      </p:sp>
      <p:sp>
        <p:nvSpPr>
          <p:cNvPr id="58" name="57 Elipse"/>
          <p:cNvSpPr/>
          <p:nvPr/>
        </p:nvSpPr>
        <p:spPr>
          <a:xfrm>
            <a:off x="827584" y="522920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827584" y="55892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3</a:t>
            </a:r>
            <a:endParaRPr lang="es-CO" dirty="0"/>
          </a:p>
        </p:txBody>
      </p:sp>
      <p:sp>
        <p:nvSpPr>
          <p:cNvPr id="60" name="59 Elipse"/>
          <p:cNvSpPr/>
          <p:nvPr/>
        </p:nvSpPr>
        <p:spPr>
          <a:xfrm>
            <a:off x="2051720" y="400506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2051720" y="37170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2</a:t>
            </a:r>
            <a:endParaRPr lang="es-CO" dirty="0"/>
          </a:p>
        </p:txBody>
      </p:sp>
      <p:sp>
        <p:nvSpPr>
          <p:cNvPr id="62" name="61 Elipse"/>
          <p:cNvSpPr/>
          <p:nvPr/>
        </p:nvSpPr>
        <p:spPr>
          <a:xfrm>
            <a:off x="2051720" y="522920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2051720" y="55892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4</a:t>
            </a:r>
            <a:endParaRPr lang="es-CO" dirty="0"/>
          </a:p>
        </p:txBody>
      </p:sp>
      <p:cxnSp>
        <p:nvCxnSpPr>
          <p:cNvPr id="6" name="5 Conector recto"/>
          <p:cNvCxnSpPr>
            <a:stCxn id="2" idx="6"/>
            <a:endCxn id="60" idx="2"/>
          </p:cNvCxnSpPr>
          <p:nvPr/>
        </p:nvCxnSpPr>
        <p:spPr>
          <a:xfrm>
            <a:off x="1259632" y="4221088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>
            <a:stCxn id="2" idx="4"/>
            <a:endCxn id="58" idx="0"/>
          </p:cNvCxnSpPr>
          <p:nvPr/>
        </p:nvCxnSpPr>
        <p:spPr>
          <a:xfrm>
            <a:off x="1043608" y="4437112"/>
            <a:ext cx="0" cy="7920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>
            <a:stCxn id="62" idx="0"/>
            <a:endCxn id="60" idx="4"/>
          </p:cNvCxnSpPr>
          <p:nvPr/>
        </p:nvCxnSpPr>
        <p:spPr>
          <a:xfrm flipV="1">
            <a:off x="2267744" y="4437112"/>
            <a:ext cx="0" cy="792088"/>
          </a:xfrm>
          <a:prstGeom prst="line">
            <a:avLst/>
          </a:prstGeom>
          <a:ln w="2857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>
            <a:stCxn id="58" idx="6"/>
            <a:endCxn id="62" idx="2"/>
          </p:cNvCxnSpPr>
          <p:nvPr/>
        </p:nvCxnSpPr>
        <p:spPr>
          <a:xfrm>
            <a:off x="1259632" y="5445224"/>
            <a:ext cx="79208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stCxn id="58" idx="7"/>
            <a:endCxn id="60" idx="3"/>
          </p:cNvCxnSpPr>
          <p:nvPr/>
        </p:nvCxnSpPr>
        <p:spPr>
          <a:xfrm flipV="1">
            <a:off x="1196360" y="4373840"/>
            <a:ext cx="918632" cy="918632"/>
          </a:xfrm>
          <a:prstGeom prst="line">
            <a:avLst/>
          </a:prstGeom>
          <a:ln w="28575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Flecha derecha"/>
          <p:cNvSpPr/>
          <p:nvPr/>
        </p:nvSpPr>
        <p:spPr>
          <a:xfrm>
            <a:off x="683568" y="465313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2" name="71 CuadroTexto"/>
          <p:cNvSpPr txBox="1"/>
          <p:nvPr/>
        </p:nvSpPr>
        <p:spPr>
          <a:xfrm>
            <a:off x="3635896" y="42117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1,3</a:t>
            </a:r>
            <a:endParaRPr lang="es-CO" dirty="0"/>
          </a:p>
        </p:txBody>
      </p:sp>
      <p:sp>
        <p:nvSpPr>
          <p:cNvPr id="73" name="72 Elipse"/>
          <p:cNvSpPr/>
          <p:nvPr/>
        </p:nvSpPr>
        <p:spPr>
          <a:xfrm>
            <a:off x="3707904" y="458112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75" name="74 Elipse"/>
          <p:cNvSpPr/>
          <p:nvPr/>
        </p:nvSpPr>
        <p:spPr>
          <a:xfrm>
            <a:off x="4932040" y="40187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4932040" y="37306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2</a:t>
            </a:r>
            <a:endParaRPr lang="es-CO" dirty="0"/>
          </a:p>
        </p:txBody>
      </p:sp>
      <p:sp>
        <p:nvSpPr>
          <p:cNvPr id="77" name="76 Elipse"/>
          <p:cNvSpPr/>
          <p:nvPr/>
        </p:nvSpPr>
        <p:spPr>
          <a:xfrm>
            <a:off x="4932040" y="52428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4932040" y="56028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4</a:t>
            </a:r>
            <a:endParaRPr lang="es-CO" dirty="0"/>
          </a:p>
        </p:txBody>
      </p:sp>
      <p:cxnSp>
        <p:nvCxnSpPr>
          <p:cNvPr id="79" name="78 Conector recto"/>
          <p:cNvCxnSpPr>
            <a:stCxn id="73" idx="7"/>
            <a:endCxn id="75" idx="2"/>
          </p:cNvCxnSpPr>
          <p:nvPr/>
        </p:nvCxnSpPr>
        <p:spPr>
          <a:xfrm flipV="1">
            <a:off x="4076680" y="4234736"/>
            <a:ext cx="855360" cy="4096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>
            <a:stCxn id="77" idx="0"/>
            <a:endCxn id="75" idx="4"/>
          </p:cNvCxnSpPr>
          <p:nvPr/>
        </p:nvCxnSpPr>
        <p:spPr>
          <a:xfrm flipV="1">
            <a:off x="5148064" y="4450760"/>
            <a:ext cx="0" cy="792088"/>
          </a:xfrm>
          <a:prstGeom prst="line">
            <a:avLst/>
          </a:prstGeom>
          <a:ln w="2857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>
            <a:stCxn id="73" idx="5"/>
            <a:endCxn id="77" idx="2"/>
          </p:cNvCxnSpPr>
          <p:nvPr/>
        </p:nvCxnSpPr>
        <p:spPr>
          <a:xfrm>
            <a:off x="4076680" y="4949904"/>
            <a:ext cx="855360" cy="5089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>
            <a:stCxn id="73" idx="6"/>
            <a:endCxn id="75" idx="3"/>
          </p:cNvCxnSpPr>
          <p:nvPr/>
        </p:nvCxnSpPr>
        <p:spPr>
          <a:xfrm flipV="1">
            <a:off x="4139952" y="4387488"/>
            <a:ext cx="855360" cy="409664"/>
          </a:xfrm>
          <a:prstGeom prst="line">
            <a:avLst/>
          </a:prstGeom>
          <a:ln w="28575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Flecha derecha"/>
          <p:cNvSpPr/>
          <p:nvPr/>
        </p:nvSpPr>
        <p:spPr>
          <a:xfrm rot="3700982">
            <a:off x="4191964" y="4127520"/>
            <a:ext cx="266229" cy="253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84 CuadroTexto"/>
          <p:cNvSpPr txBox="1"/>
          <p:nvPr/>
        </p:nvSpPr>
        <p:spPr>
          <a:xfrm>
            <a:off x="6943896" y="3933056"/>
            <a:ext cx="86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1,3,2</a:t>
            </a:r>
            <a:endParaRPr lang="es-CO" dirty="0"/>
          </a:p>
        </p:txBody>
      </p:sp>
      <p:sp>
        <p:nvSpPr>
          <p:cNvPr id="86" name="85 Elipse"/>
          <p:cNvSpPr/>
          <p:nvPr/>
        </p:nvSpPr>
        <p:spPr>
          <a:xfrm>
            <a:off x="7125088" y="430238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89" name="88 Elipse"/>
          <p:cNvSpPr/>
          <p:nvPr/>
        </p:nvSpPr>
        <p:spPr>
          <a:xfrm>
            <a:off x="7812360" y="53012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90" name="89 CuadroTexto"/>
          <p:cNvSpPr txBox="1"/>
          <p:nvPr/>
        </p:nvSpPr>
        <p:spPr>
          <a:xfrm>
            <a:off x="7884368" y="56612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4</a:t>
            </a:r>
            <a:endParaRPr lang="es-CO" dirty="0"/>
          </a:p>
        </p:txBody>
      </p:sp>
      <p:cxnSp>
        <p:nvCxnSpPr>
          <p:cNvPr id="92" name="91 Conector recto"/>
          <p:cNvCxnSpPr>
            <a:stCxn id="89" idx="1"/>
            <a:endCxn id="86" idx="5"/>
          </p:cNvCxnSpPr>
          <p:nvPr/>
        </p:nvCxnSpPr>
        <p:spPr>
          <a:xfrm flipH="1" flipV="1">
            <a:off x="7493864" y="4671164"/>
            <a:ext cx="381768" cy="693316"/>
          </a:xfrm>
          <a:prstGeom prst="line">
            <a:avLst/>
          </a:prstGeom>
          <a:ln w="2857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"/>
          <p:cNvCxnSpPr>
            <a:stCxn id="86" idx="4"/>
            <a:endCxn id="89" idx="2"/>
          </p:cNvCxnSpPr>
          <p:nvPr/>
        </p:nvCxnSpPr>
        <p:spPr>
          <a:xfrm>
            <a:off x="7341112" y="4734436"/>
            <a:ext cx="471248" cy="78279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98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2" grpId="0"/>
      <p:bldP spid="73" grpId="0" animBg="1"/>
      <p:bldP spid="75" grpId="0" animBg="1"/>
      <p:bldP spid="76" grpId="0"/>
      <p:bldP spid="77" grpId="0" animBg="1"/>
      <p:bldP spid="78" grpId="0"/>
      <p:bldP spid="84" grpId="0" animBg="1"/>
      <p:bldP spid="85" grpId="0"/>
      <p:bldP spid="86" grpId="0" animBg="1"/>
      <p:bldP spid="89" grpId="0" animBg="1"/>
      <p:bldP spid="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Algoritmo de contracción aleatorizada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1052736"/>
            <a:ext cx="835342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¿Cuál es la probabilidad de encontrar un corte mínimo con este algoritmo?</a:t>
            </a:r>
            <a:endParaRPr lang="es-MX" sz="2400" dirty="0"/>
          </a:p>
        </p:txBody>
      </p:sp>
      <p:sp>
        <p:nvSpPr>
          <p:cNvPr id="35" name="34 Elipse"/>
          <p:cNvSpPr/>
          <p:nvPr/>
        </p:nvSpPr>
        <p:spPr>
          <a:xfrm>
            <a:off x="2618059" y="2284408"/>
            <a:ext cx="1233861" cy="165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35 Elipse"/>
          <p:cNvSpPr/>
          <p:nvPr/>
        </p:nvSpPr>
        <p:spPr>
          <a:xfrm>
            <a:off x="4706291" y="2284408"/>
            <a:ext cx="1233861" cy="165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8" name="37 Conector recto"/>
          <p:cNvCxnSpPr>
            <a:stCxn id="36" idx="3"/>
            <a:endCxn id="35" idx="6"/>
          </p:cNvCxnSpPr>
          <p:nvPr/>
        </p:nvCxnSpPr>
        <p:spPr>
          <a:xfrm flipH="1" flipV="1">
            <a:off x="3851920" y="3112500"/>
            <a:ext cx="1035066" cy="585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>
            <a:stCxn id="36" idx="2"/>
            <a:endCxn id="35" idx="5"/>
          </p:cNvCxnSpPr>
          <p:nvPr/>
        </p:nvCxnSpPr>
        <p:spPr>
          <a:xfrm flipH="1">
            <a:off x="3671225" y="3112500"/>
            <a:ext cx="1035066" cy="585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36" idx="1"/>
            <a:endCxn id="35" idx="7"/>
          </p:cNvCxnSpPr>
          <p:nvPr/>
        </p:nvCxnSpPr>
        <p:spPr>
          <a:xfrm flipH="1">
            <a:off x="3671225" y="2526951"/>
            <a:ext cx="12157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2843808" y="1915076"/>
            <a:ext cx="82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 smtClean="0"/>
              <a:t>A</a:t>
            </a:r>
            <a:endParaRPr lang="es-CO" i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4914127" y="1924368"/>
            <a:ext cx="82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 smtClean="0"/>
              <a:t>B</a:t>
            </a:r>
            <a:endParaRPr lang="es-CO" i="1" dirty="0"/>
          </a:p>
        </p:txBody>
      </p:sp>
      <p:sp>
        <p:nvSpPr>
          <p:cNvPr id="52" name="51 CuadroTexto"/>
          <p:cNvSpPr txBox="1"/>
          <p:nvPr/>
        </p:nvSpPr>
        <p:spPr>
          <a:xfrm>
            <a:off x="3851920" y="2491140"/>
            <a:ext cx="82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 smtClean="0"/>
              <a:t>F</a:t>
            </a:r>
            <a:endParaRPr lang="es-CO" i="1" dirty="0"/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95536" y="4221088"/>
            <a:ext cx="835342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Si (</a:t>
            </a:r>
            <a:r>
              <a:rPr lang="es-MX" sz="2200" i="1" dirty="0" smtClean="0"/>
              <a:t>A</a:t>
            </a:r>
            <a:r>
              <a:rPr lang="es-MX" sz="2200" dirty="0" smtClean="0"/>
              <a:t>, </a:t>
            </a:r>
            <a:r>
              <a:rPr lang="es-MX" sz="2200" i="1" dirty="0" smtClean="0"/>
              <a:t>B</a:t>
            </a:r>
            <a:r>
              <a:rPr lang="es-MX" sz="2200" dirty="0" smtClean="0"/>
              <a:t>) es el mínimo corte de un grafo </a:t>
            </a:r>
            <a:r>
              <a:rPr lang="es-MX" sz="2200" i="1" dirty="0" smtClean="0"/>
              <a:t>G</a:t>
            </a:r>
            <a:r>
              <a:rPr lang="es-MX" sz="2200" dirty="0" smtClean="0"/>
              <a:t>, entonces</a:t>
            </a:r>
          </a:p>
          <a:p>
            <a:pPr algn="just"/>
            <a:endParaRPr lang="es-MX" sz="2400" dirty="0"/>
          </a:p>
          <a:p>
            <a:pPr algn="just"/>
            <a:r>
              <a:rPr lang="es-MX" sz="2200" dirty="0" smtClean="0"/>
              <a:t>P[(</a:t>
            </a:r>
            <a:r>
              <a:rPr lang="es-MX" sz="2200" i="1" dirty="0" smtClean="0"/>
              <a:t>A</a:t>
            </a:r>
            <a:r>
              <a:rPr lang="es-MX" sz="2200" dirty="0" smtClean="0"/>
              <a:t>,</a:t>
            </a:r>
            <a:r>
              <a:rPr lang="es-MX" sz="2200" i="1" dirty="0" smtClean="0"/>
              <a:t>B</a:t>
            </a:r>
            <a:r>
              <a:rPr lang="es-MX" sz="2200" dirty="0" smtClean="0"/>
              <a:t>)] = P[en ninguna iteración se contraiga una arista de </a:t>
            </a:r>
            <a:r>
              <a:rPr lang="es-MX" sz="2200" i="1" dirty="0" smtClean="0"/>
              <a:t>F</a:t>
            </a:r>
            <a:r>
              <a:rPr lang="es-MX" sz="2200" dirty="0" smtClean="0"/>
              <a:t>]</a:t>
            </a:r>
          </a:p>
          <a:p>
            <a:pPr algn="just"/>
            <a:endParaRPr lang="es-MX" sz="2200" dirty="0"/>
          </a:p>
          <a:p>
            <a:pPr algn="just"/>
            <a:r>
              <a:rPr lang="es-MX" sz="2200" dirty="0" smtClean="0"/>
              <a:t>Sea </a:t>
            </a:r>
            <a:r>
              <a:rPr lang="es-MX" sz="2200" i="1" dirty="0" smtClean="0"/>
              <a:t>S</a:t>
            </a:r>
            <a:r>
              <a:rPr lang="es-MX" i="1" dirty="0" smtClean="0"/>
              <a:t>i</a:t>
            </a:r>
            <a:r>
              <a:rPr lang="es-MX" sz="2200" dirty="0" smtClean="0"/>
              <a:t>: evento que una arista de </a:t>
            </a:r>
            <a:r>
              <a:rPr lang="es-MX" sz="2200" i="1" dirty="0" smtClean="0"/>
              <a:t>F</a:t>
            </a:r>
            <a:r>
              <a:rPr lang="es-MX" sz="2200" dirty="0" smtClean="0"/>
              <a:t> se contraiga en la iteración </a:t>
            </a:r>
            <a:r>
              <a:rPr lang="es-MX" sz="2200" i="1" dirty="0" smtClean="0"/>
              <a:t>i</a:t>
            </a:r>
            <a:r>
              <a:rPr lang="es-MX" sz="2200" dirty="0" smtClean="0"/>
              <a:t> </a:t>
            </a:r>
          </a:p>
          <a:p>
            <a:pPr algn="just"/>
            <a:endParaRPr lang="es-MX" sz="2200" dirty="0"/>
          </a:p>
          <a:p>
            <a:pPr algn="just"/>
            <a:r>
              <a:rPr lang="es-MX" sz="2200" dirty="0"/>
              <a:t>P[(</a:t>
            </a:r>
            <a:r>
              <a:rPr lang="es-MX" sz="2200" i="1" dirty="0"/>
              <a:t>A</a:t>
            </a:r>
            <a:r>
              <a:rPr lang="es-MX" sz="2200" dirty="0"/>
              <a:t>,</a:t>
            </a:r>
            <a:r>
              <a:rPr lang="es-MX" sz="2200" i="1" dirty="0"/>
              <a:t>B</a:t>
            </a:r>
            <a:r>
              <a:rPr lang="es-MX" sz="2200" dirty="0" smtClean="0"/>
              <a:t>)] = P[</a:t>
            </a:r>
            <a:r>
              <a:rPr lang="es-MX" sz="2200" i="1" dirty="0" smtClean="0"/>
              <a:t>┐S</a:t>
            </a:r>
            <a:r>
              <a:rPr lang="es-MX" sz="1600" i="1" dirty="0" smtClean="0"/>
              <a:t>1</a:t>
            </a:r>
            <a:r>
              <a:rPr lang="es-MX" sz="2200" i="1" dirty="0" smtClean="0"/>
              <a:t> ∩ </a:t>
            </a:r>
            <a:r>
              <a:rPr lang="es-MX" sz="2200" i="1" dirty="0"/>
              <a:t>┐</a:t>
            </a:r>
            <a:r>
              <a:rPr lang="es-MX" sz="2200" i="1" dirty="0" smtClean="0"/>
              <a:t>S</a:t>
            </a:r>
            <a:r>
              <a:rPr lang="es-MX" sz="1600" i="1" dirty="0" smtClean="0"/>
              <a:t>2</a:t>
            </a:r>
            <a:r>
              <a:rPr lang="es-MX" sz="2200" i="1" dirty="0" smtClean="0"/>
              <a:t> </a:t>
            </a:r>
            <a:r>
              <a:rPr lang="es-MX" sz="2200" i="1" dirty="0"/>
              <a:t>∩ </a:t>
            </a:r>
            <a:r>
              <a:rPr lang="es-MX" sz="2200" i="1" dirty="0" smtClean="0"/>
              <a:t>… </a:t>
            </a:r>
            <a:r>
              <a:rPr lang="es-MX" sz="2200" i="1" dirty="0"/>
              <a:t>┐</a:t>
            </a:r>
            <a:r>
              <a:rPr lang="es-MX" sz="2200" i="1" dirty="0" smtClean="0"/>
              <a:t>S</a:t>
            </a:r>
            <a:r>
              <a:rPr lang="es-MX" sz="1600" i="1" dirty="0" smtClean="0"/>
              <a:t>n-2</a:t>
            </a:r>
            <a:r>
              <a:rPr lang="es-MX" sz="2200" dirty="0" smtClean="0"/>
              <a:t>]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20340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Algoritmo de contracción aleatorizada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1052736"/>
            <a:ext cx="835342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¿Cuál es la probabilidad de elegir una arista de </a:t>
            </a:r>
            <a:r>
              <a:rPr lang="es-MX" sz="2400" i="1" dirty="0" smtClean="0"/>
              <a:t>F</a:t>
            </a:r>
            <a:r>
              <a:rPr lang="es-MX" sz="2400" dirty="0" smtClean="0"/>
              <a:t> en la primera iteración, considerando que existen </a:t>
            </a:r>
            <a:r>
              <a:rPr lang="es-MX" sz="2400" i="1" dirty="0" smtClean="0"/>
              <a:t>k</a:t>
            </a:r>
            <a:r>
              <a:rPr lang="es-MX" sz="2400" dirty="0" smtClean="0"/>
              <a:t> aristas cruzadas?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9"/>
              <p:cNvSpPr>
                <a:spLocks noChangeArrowheads="1"/>
              </p:cNvSpPr>
              <p:nvPr/>
            </p:nvSpPr>
            <p:spPr bwMode="auto">
              <a:xfrm>
                <a:off x="395536" y="2348880"/>
                <a:ext cx="8353425" cy="439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400" dirty="0" smtClean="0"/>
                  <a:t>Sin embargo, resulta más útil representar esta igualdad mediante una desigualdad en términos de </a:t>
                </a:r>
                <a:r>
                  <a:rPr lang="es-MX" sz="2400" i="1" dirty="0" smtClean="0"/>
                  <a:t>n </a:t>
                </a:r>
                <a:r>
                  <a:rPr lang="es-MX" sz="2400" dirty="0" smtClean="0"/>
                  <a:t>pues en cada iteración el número de nodos se reduce exactamente en una unidad mientras que el de aristas no es fijo.</a:t>
                </a:r>
              </a:p>
              <a:p>
                <a:pPr algn="just"/>
                <a:endParaRPr lang="es-MX" sz="2400" dirty="0"/>
              </a:p>
              <a:p>
                <a:pPr algn="just"/>
                <a:r>
                  <a:rPr lang="es-MX" sz="2400" u="sng" dirty="0" smtClean="0"/>
                  <a:t>Clave</a:t>
                </a:r>
                <a:r>
                  <a:rPr lang="es-MX" sz="2400" dirty="0" smtClean="0"/>
                  <a:t>: El grado (número de aristas incidentes) de cada nodo es por lo menos </a:t>
                </a:r>
                <a:r>
                  <a:rPr lang="es-MX" sz="2400" i="1" dirty="0" smtClean="0"/>
                  <a:t>k</a:t>
                </a:r>
                <a:r>
                  <a:rPr lang="es-MX" sz="2400" dirty="0" smtClean="0"/>
                  <a:t>.</a:t>
                </a:r>
              </a:p>
              <a:p>
                <a:pPr algn="just"/>
                <a:endParaRPr lang="es-MX" sz="2400" dirty="0"/>
              </a:p>
              <a:p>
                <a:pPr algn="just"/>
                <a:r>
                  <a:rPr lang="es-MX" sz="2400" dirty="0" smtClean="0"/>
                  <a:t>Para cualquier grafo no dirigido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s-MX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MX" sz="2400" b="0" i="1" smtClean="0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s-MX" sz="2400" b="0" i="1" smtClean="0">
                            <a:latin typeface="Cambria Math"/>
                          </a:rPr>
                          <m:t>𝑔𝑟𝑎𝑑𝑜</m:t>
                        </m:r>
                        <m:d>
                          <m:dPr>
                            <m:ctrlPr>
                              <a:rPr lang="es-MX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MX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s-MX" sz="2400" b="0" i="1" smtClean="0">
                            <a:latin typeface="Cambria Math"/>
                          </a:rPr>
                          <m:t>=2</m:t>
                        </m:r>
                        <m:r>
                          <a:rPr lang="es-MX" sz="2400" b="0" i="1" smtClean="0">
                            <a:latin typeface="Cambria Math"/>
                          </a:rPr>
                          <m:t>𝑚</m:t>
                        </m:r>
                      </m:e>
                    </m:nary>
                  </m:oMath>
                </a14:m>
                <a:endParaRPr lang="es-MX" sz="2400" dirty="0" smtClean="0"/>
              </a:p>
              <a:p>
                <a:pPr algn="just"/>
                <a:endParaRPr lang="es-MX" sz="2400" dirty="0" smtClean="0"/>
              </a:p>
              <a:p>
                <a:pPr algn="just"/>
                <a:r>
                  <a:rPr lang="es-MX" sz="2400" dirty="0"/>
                  <a:t>Luego </a:t>
                </a:r>
                <a:r>
                  <a:rPr lang="es-MX" sz="2400" i="1" dirty="0" smtClean="0"/>
                  <a:t>2m ≥ </a:t>
                </a:r>
                <a:r>
                  <a:rPr lang="es-MX" sz="2400" i="1" dirty="0" err="1" smtClean="0"/>
                  <a:t>kn</a:t>
                </a:r>
                <a:r>
                  <a:rPr lang="es-MX" sz="2400" i="1" dirty="0" smtClean="0"/>
                  <a:t>, </a:t>
                </a:r>
                <a:r>
                  <a:rPr lang="es-MX" sz="2400" dirty="0"/>
                  <a:t>por tanto P[</a:t>
                </a:r>
                <a:r>
                  <a:rPr lang="es-MX" sz="2400" i="1" dirty="0"/>
                  <a:t>S1</a:t>
                </a:r>
                <a:r>
                  <a:rPr lang="es-MX" sz="2400" dirty="0"/>
                  <a:t>] ≤ </a:t>
                </a:r>
                <a:r>
                  <a:rPr lang="es-MX" sz="2400" i="1" dirty="0"/>
                  <a:t>2/n</a:t>
                </a:r>
                <a:r>
                  <a:rPr lang="es-MX" sz="2400" dirty="0"/>
                  <a:t> y P[</a:t>
                </a:r>
                <a:r>
                  <a:rPr lang="es-MX" sz="2400" i="1" dirty="0"/>
                  <a:t>┐S1</a:t>
                </a:r>
                <a:r>
                  <a:rPr lang="es-MX" sz="2400" dirty="0"/>
                  <a:t>] </a:t>
                </a:r>
                <a:r>
                  <a:rPr lang="es-MX" sz="2400" i="1" dirty="0"/>
                  <a:t>≥</a:t>
                </a:r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r>
                      <a:rPr lang="es-MX" sz="2400" b="0" i="1" dirty="0" smtClean="0"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s-MX" sz="24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MX" sz="2400" b="0" i="1" dirty="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s-MX" sz="2400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s-MX" sz="2400" i="1" dirty="0"/>
                  <a:t> </a:t>
                </a:r>
              </a:p>
            </p:txBody>
          </p:sp>
        </mc:Choice>
        <mc:Fallback xmlns="">
          <p:sp>
            <p:nvSpPr>
              <p:cNvPr id="53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348880"/>
                <a:ext cx="8353425" cy="4392488"/>
              </a:xfrm>
              <a:prstGeom prst="rect">
                <a:avLst/>
              </a:prstGeom>
              <a:blipFill rotWithShape="1">
                <a:blip r:embed="rId2"/>
                <a:stretch>
                  <a:fillRect l="-1168" t="-971" r="-10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CuadroTexto"/>
          <p:cNvSpPr txBox="1"/>
          <p:nvPr/>
        </p:nvSpPr>
        <p:spPr>
          <a:xfrm>
            <a:off x="1966064" y="1777745"/>
            <a:ext cx="181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FF0000"/>
                </a:solidFill>
              </a:rPr>
              <a:t>P[</a:t>
            </a:r>
            <a:r>
              <a:rPr lang="es-MX" sz="2400" i="1" dirty="0">
                <a:solidFill>
                  <a:srgbClr val="FF0000"/>
                </a:solidFill>
              </a:rPr>
              <a:t>S</a:t>
            </a:r>
            <a:r>
              <a:rPr lang="es-MX" i="1" dirty="0">
                <a:solidFill>
                  <a:srgbClr val="FF0000"/>
                </a:solidFill>
              </a:rPr>
              <a:t>1</a:t>
            </a:r>
            <a:r>
              <a:rPr lang="es-MX" sz="2400" dirty="0" smtClean="0">
                <a:solidFill>
                  <a:srgbClr val="FF0000"/>
                </a:solidFill>
              </a:rPr>
              <a:t>] </a:t>
            </a:r>
            <a:r>
              <a:rPr lang="es-MX" sz="2400" i="1" dirty="0" smtClean="0">
                <a:solidFill>
                  <a:srgbClr val="FF0000"/>
                </a:solidFill>
              </a:rPr>
              <a:t>= k/m</a:t>
            </a:r>
            <a:endParaRPr lang="es-CO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Algoritmo de contracción aleatorizada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1052736"/>
            <a:ext cx="835342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¿Ahora, cuál es la probabilidad de elegir una arista de </a:t>
            </a:r>
            <a:r>
              <a:rPr lang="es-MX" sz="2400" i="1" dirty="0" smtClean="0"/>
              <a:t>F</a:t>
            </a:r>
            <a:r>
              <a:rPr lang="es-MX" sz="2400" dirty="0" smtClean="0"/>
              <a:t> en la segunda iteración, considerando que no se seleccionó ninguna de ellas en la primera iteración?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9"/>
              <p:cNvSpPr>
                <a:spLocks noChangeArrowheads="1"/>
              </p:cNvSpPr>
              <p:nvPr/>
            </p:nvSpPr>
            <p:spPr bwMode="auto">
              <a:xfrm>
                <a:off x="395536" y="2348880"/>
                <a:ext cx="8353425" cy="439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400" dirty="0" smtClean="0"/>
                  <a:t>P[</a:t>
                </a:r>
                <a:r>
                  <a:rPr lang="es-MX" sz="2400" i="1" dirty="0"/>
                  <a:t>┐S</a:t>
                </a:r>
                <a:r>
                  <a:rPr lang="es-MX" i="1" dirty="0"/>
                  <a:t>1</a:t>
                </a:r>
                <a:r>
                  <a:rPr lang="es-MX" sz="2400" i="1" dirty="0"/>
                  <a:t> ∩ ┐S</a:t>
                </a:r>
                <a:r>
                  <a:rPr lang="es-MX" i="1" dirty="0"/>
                  <a:t>2</a:t>
                </a:r>
                <a:r>
                  <a:rPr lang="es-MX" sz="2400" dirty="0" smtClean="0"/>
                  <a:t>] = P[</a:t>
                </a:r>
                <a:r>
                  <a:rPr lang="es-MX" sz="2400" i="1" dirty="0"/>
                  <a:t>┐S</a:t>
                </a:r>
                <a:r>
                  <a:rPr lang="es-MX" i="1" dirty="0"/>
                  <a:t>1</a:t>
                </a:r>
                <a:r>
                  <a:rPr lang="es-MX" sz="2400" i="1" dirty="0"/>
                  <a:t> </a:t>
                </a:r>
                <a:r>
                  <a:rPr lang="es-MX" sz="2400" i="1" dirty="0" smtClean="0"/>
                  <a:t>| </a:t>
                </a:r>
                <a:r>
                  <a:rPr lang="es-MX" sz="2400" i="1" dirty="0"/>
                  <a:t>┐S</a:t>
                </a:r>
                <a:r>
                  <a:rPr lang="es-MX" i="1" dirty="0"/>
                  <a:t>2</a:t>
                </a:r>
                <a:r>
                  <a:rPr lang="es-MX" sz="2400" dirty="0" smtClean="0"/>
                  <a:t>]*P[</a:t>
                </a:r>
                <a:r>
                  <a:rPr lang="es-MX" sz="2400" i="1" dirty="0"/>
                  <a:t>┐S</a:t>
                </a:r>
                <a:r>
                  <a:rPr lang="es-MX" i="1" dirty="0"/>
                  <a:t>1</a:t>
                </a:r>
                <a:r>
                  <a:rPr lang="es-MX" sz="2400" dirty="0" smtClean="0"/>
                  <a:t>]</a:t>
                </a:r>
              </a:p>
              <a:p>
                <a:pPr algn="just"/>
                <a:endParaRPr lang="es-MX" sz="2400" i="1" dirty="0"/>
              </a:p>
              <a:p>
                <a:pPr algn="just"/>
                <a:r>
                  <a:rPr lang="es-MX" sz="2400" dirty="0" smtClean="0"/>
                  <a:t>Donde </a:t>
                </a:r>
                <a:r>
                  <a:rPr lang="es-MX" sz="2400" dirty="0"/>
                  <a:t>P[</a:t>
                </a:r>
                <a:r>
                  <a:rPr lang="es-MX" sz="2400" i="1" dirty="0"/>
                  <a:t>┐S1 | ┐S2</a:t>
                </a:r>
                <a:r>
                  <a:rPr lang="es-MX" sz="2400" dirty="0" smtClean="0"/>
                  <a:t>] =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s-MX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MX" sz="2400" b="0" i="1" smtClean="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s-MX" sz="2400" b="0" i="1" smtClean="0">
                            <a:latin typeface="Cambria Math"/>
                          </a:rPr>
                          <m:t>𝑎𝑟𝑖𝑠𝑡𝑎𝑠</m:t>
                        </m:r>
                        <m:r>
                          <a:rPr lang="es-MX" sz="2400" b="0" i="1" smtClean="0">
                            <a:latin typeface="Cambria Math"/>
                          </a:rPr>
                          <m:t> </m:t>
                        </m:r>
                        <m:r>
                          <a:rPr lang="es-MX" sz="2400" b="0" i="1" smtClean="0">
                            <a:latin typeface="Cambria Math"/>
                          </a:rPr>
                          <m:t>𝑟𝑒𝑠𝑡𝑎𝑛𝑡𝑒𝑠</m:t>
                        </m:r>
                      </m:den>
                    </m:f>
                  </m:oMath>
                </a14:m>
                <a:endParaRPr lang="es-MX" sz="2400" dirty="0" smtClean="0"/>
              </a:p>
              <a:p>
                <a:pPr algn="just"/>
                <a:endParaRPr lang="es-MX" sz="2400" dirty="0"/>
              </a:p>
              <a:p>
                <a:pPr algn="just"/>
                <a:r>
                  <a:rPr lang="es-MX" sz="2400" dirty="0" smtClean="0"/>
                  <a:t>Y haciendo un análisis similar al caso anterior:</a:t>
                </a:r>
              </a:p>
              <a:p>
                <a:pPr algn="just"/>
                <a:endParaRPr lang="es-MX" sz="2400" dirty="0"/>
              </a:p>
              <a:p>
                <a:pPr algn="just"/>
                <a:r>
                  <a:rPr lang="es-MX" sz="2400" i="1" dirty="0"/>
                  <a:t>a</a:t>
                </a:r>
                <a:r>
                  <a:rPr lang="es-MX" sz="2400" i="1" dirty="0" smtClean="0"/>
                  <a:t>ristas restantes</a:t>
                </a:r>
                <a:r>
                  <a:rPr lang="es-MX" sz="2400" dirty="0" smtClean="0"/>
                  <a:t> </a:t>
                </a:r>
                <a:r>
                  <a:rPr lang="es-MX" sz="2400" i="1" dirty="0" smtClean="0"/>
                  <a:t>≥ k(n-1)/2</a:t>
                </a:r>
                <a:r>
                  <a:rPr lang="es-MX" sz="2400" dirty="0" smtClean="0"/>
                  <a:t> </a:t>
                </a:r>
              </a:p>
              <a:p>
                <a:pPr algn="just"/>
                <a:endParaRPr lang="es-MX" sz="2400" dirty="0"/>
              </a:p>
              <a:p>
                <a:pPr algn="just"/>
                <a:r>
                  <a:rPr lang="es-MX" sz="2400" dirty="0"/>
                  <a:t>Por tanto P[</a:t>
                </a:r>
                <a:r>
                  <a:rPr lang="es-MX" sz="2400" i="1" dirty="0"/>
                  <a:t>┐S1 ∩ ┐S2</a:t>
                </a:r>
                <a:r>
                  <a:rPr lang="es-MX" sz="2400" dirty="0" smtClean="0"/>
                  <a:t>] </a:t>
                </a:r>
                <a:r>
                  <a:rPr lang="es-MX" sz="2400" i="1" dirty="0" smtClean="0"/>
                  <a:t>≥ </a:t>
                </a:r>
                <a14:m>
                  <m:oMath xmlns:m="http://schemas.openxmlformats.org/officeDocument/2006/math">
                    <m:r>
                      <a:rPr lang="es-MX" sz="2400" i="1" dirty="0"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s-MX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s-MX" sz="2400" i="1" dirty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s-MX" sz="2400" b="0" i="1" dirty="0" smtClean="0">
                            <a:latin typeface="Cambria Math"/>
                          </a:rPr>
                          <m:t>(</m:t>
                        </m:r>
                        <m:r>
                          <a:rPr lang="es-MX" sz="2400" i="1" dirty="0">
                            <a:latin typeface="Cambria Math"/>
                          </a:rPr>
                          <m:t>𝑛</m:t>
                        </m:r>
                        <m:r>
                          <a:rPr lang="es-MX" sz="2400" b="0" i="1" dirty="0" smtClean="0"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r>
                  <a:rPr lang="es-MX" sz="2400" i="1" dirty="0"/>
                  <a:t> </a:t>
                </a:r>
              </a:p>
              <a:p>
                <a:pPr algn="just"/>
                <a:r>
                  <a:rPr lang="es-MX" sz="2400" i="1" dirty="0" smtClean="0"/>
                  <a:t> </a:t>
                </a:r>
                <a:r>
                  <a:rPr lang="es-MX" sz="2400" dirty="0" smtClean="0"/>
                  <a:t> </a:t>
                </a:r>
                <a:endParaRPr lang="es-MX" sz="2400" dirty="0"/>
              </a:p>
            </p:txBody>
          </p:sp>
        </mc:Choice>
        <mc:Fallback xmlns="">
          <p:sp>
            <p:nvSpPr>
              <p:cNvPr id="53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348880"/>
                <a:ext cx="8353425" cy="4392488"/>
              </a:xfrm>
              <a:prstGeom prst="rect">
                <a:avLst/>
              </a:prstGeom>
              <a:blipFill rotWithShape="1">
                <a:blip r:embed="rId2"/>
                <a:stretch>
                  <a:fillRect l="-1168" t="-9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91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Algoritmo de contracción aleatorizada</a:t>
            </a:r>
            <a:endParaRPr lang="es-ES" sz="3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79512" y="1196752"/>
                <a:ext cx="8856984" cy="5472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400" dirty="0" smtClean="0"/>
                  <a:t>De forma general:</a:t>
                </a:r>
              </a:p>
              <a:p>
                <a:pPr algn="just"/>
                <a:endParaRPr lang="es-MX" sz="2400" dirty="0"/>
              </a:p>
              <a:p>
                <a:pPr algn="just"/>
                <a:r>
                  <a:rPr lang="es-MX" sz="2400" dirty="0"/>
                  <a:t>P[(</a:t>
                </a:r>
                <a:r>
                  <a:rPr lang="es-MX" sz="2400" i="1" dirty="0"/>
                  <a:t>A</a:t>
                </a:r>
                <a:r>
                  <a:rPr lang="es-MX" sz="2400" dirty="0"/>
                  <a:t>,</a:t>
                </a:r>
                <a:r>
                  <a:rPr lang="es-MX" sz="2400" i="1" dirty="0"/>
                  <a:t>B</a:t>
                </a:r>
                <a:r>
                  <a:rPr lang="es-MX" sz="2400" dirty="0"/>
                  <a:t>)] = P[</a:t>
                </a:r>
                <a:r>
                  <a:rPr lang="es-MX" sz="2400" i="1" dirty="0"/>
                  <a:t>┐S1 ∩ ┐S2 ∩ … ┐Sn-2</a:t>
                </a:r>
                <a:r>
                  <a:rPr lang="es-MX" sz="2400" dirty="0" smtClean="0"/>
                  <a:t>] =</a:t>
                </a:r>
              </a:p>
              <a:p>
                <a:pPr algn="just"/>
                <a:r>
                  <a:rPr lang="es-MX" sz="2400" dirty="0"/>
                  <a:t> </a:t>
                </a:r>
                <a:r>
                  <a:rPr lang="es-MX" sz="2400" dirty="0" smtClean="0"/>
                  <a:t>                </a:t>
                </a:r>
              </a:p>
              <a:p>
                <a:pPr algn="just"/>
                <a:r>
                  <a:rPr lang="es-MX" sz="2000" dirty="0" smtClean="0"/>
                  <a:t>P</a:t>
                </a:r>
                <a:r>
                  <a:rPr lang="es-MX" sz="2000" dirty="0"/>
                  <a:t>[</a:t>
                </a:r>
                <a:r>
                  <a:rPr lang="es-MX" sz="2000" i="1" dirty="0"/>
                  <a:t>┐S</a:t>
                </a:r>
                <a:r>
                  <a:rPr lang="es-MX" sz="1600" i="1" dirty="0"/>
                  <a:t>1</a:t>
                </a:r>
                <a:r>
                  <a:rPr lang="es-MX" sz="2000" dirty="0" smtClean="0"/>
                  <a:t>]*P</a:t>
                </a:r>
                <a:r>
                  <a:rPr lang="es-MX" sz="2000" dirty="0"/>
                  <a:t>[</a:t>
                </a:r>
                <a:r>
                  <a:rPr lang="es-MX" sz="2000" i="1" dirty="0"/>
                  <a:t>┐S</a:t>
                </a:r>
                <a:r>
                  <a:rPr lang="es-MX" sz="1600" i="1" dirty="0"/>
                  <a:t>1</a:t>
                </a:r>
                <a:r>
                  <a:rPr lang="es-MX" sz="2000" i="1" dirty="0"/>
                  <a:t> | ┐S</a:t>
                </a:r>
                <a:r>
                  <a:rPr lang="es-MX" sz="1600" i="1" dirty="0"/>
                  <a:t>2</a:t>
                </a:r>
                <a:r>
                  <a:rPr lang="es-MX" sz="2000" dirty="0" smtClean="0"/>
                  <a:t>]*P</a:t>
                </a:r>
                <a:r>
                  <a:rPr lang="es-MX" sz="2000" dirty="0"/>
                  <a:t>[</a:t>
                </a:r>
                <a:r>
                  <a:rPr lang="es-MX" sz="2000" i="1" dirty="0"/>
                  <a:t>┐</a:t>
                </a:r>
                <a:r>
                  <a:rPr lang="es-MX" sz="2000" i="1" dirty="0" smtClean="0"/>
                  <a:t>S</a:t>
                </a:r>
                <a:r>
                  <a:rPr lang="es-MX" sz="1600" i="1" dirty="0" smtClean="0"/>
                  <a:t>3</a:t>
                </a:r>
                <a:r>
                  <a:rPr lang="es-MX" sz="2000" i="1" dirty="0" smtClean="0"/>
                  <a:t> </a:t>
                </a:r>
                <a:r>
                  <a:rPr lang="es-MX" sz="2000" i="1" dirty="0"/>
                  <a:t>| ┐</a:t>
                </a:r>
                <a:r>
                  <a:rPr lang="es-MX" sz="2000" i="1" dirty="0" smtClean="0"/>
                  <a:t>S</a:t>
                </a:r>
                <a:r>
                  <a:rPr lang="es-MX" sz="1600" i="1" dirty="0" smtClean="0"/>
                  <a:t>1</a:t>
                </a:r>
                <a:r>
                  <a:rPr lang="es-MX" sz="2000" i="1" dirty="0" smtClean="0"/>
                  <a:t> ∩ ┐</a:t>
                </a:r>
                <a:r>
                  <a:rPr lang="es-MX" sz="2000" i="1" dirty="0"/>
                  <a:t>S</a:t>
                </a:r>
                <a:r>
                  <a:rPr lang="es-MX" sz="1600" i="1" dirty="0"/>
                  <a:t>2</a:t>
                </a:r>
                <a:r>
                  <a:rPr lang="es-MX" sz="2000" dirty="0" smtClean="0"/>
                  <a:t>]* … * </a:t>
                </a:r>
                <a:r>
                  <a:rPr lang="es-MX" sz="2000" dirty="0"/>
                  <a:t>P[</a:t>
                </a:r>
                <a:r>
                  <a:rPr lang="es-MX" sz="2000" i="1" dirty="0"/>
                  <a:t>┐</a:t>
                </a:r>
                <a:r>
                  <a:rPr lang="es-MX" sz="2000" i="1" dirty="0" smtClean="0"/>
                  <a:t>S</a:t>
                </a:r>
                <a:r>
                  <a:rPr lang="es-MX" sz="1600" i="1" dirty="0" smtClean="0"/>
                  <a:t>n-2</a:t>
                </a:r>
                <a:r>
                  <a:rPr lang="es-MX" sz="2000" i="1" dirty="0" smtClean="0"/>
                  <a:t> </a:t>
                </a:r>
                <a:r>
                  <a:rPr lang="es-MX" sz="2000" i="1" dirty="0"/>
                  <a:t>| ┐S</a:t>
                </a:r>
                <a:r>
                  <a:rPr lang="es-MX" sz="1600" i="1" dirty="0"/>
                  <a:t>1</a:t>
                </a:r>
                <a:r>
                  <a:rPr lang="es-MX" sz="2000" i="1" dirty="0"/>
                  <a:t> ∩ </a:t>
                </a:r>
                <a:r>
                  <a:rPr lang="es-MX" sz="2000" i="1" dirty="0" smtClean="0"/>
                  <a:t>… </a:t>
                </a:r>
                <a:r>
                  <a:rPr lang="es-MX" sz="2000" i="1" dirty="0"/>
                  <a:t>∩ ┐ </a:t>
                </a:r>
                <a:r>
                  <a:rPr lang="es-MX" sz="2000" i="1" dirty="0" smtClean="0"/>
                  <a:t>S</a:t>
                </a:r>
                <a:r>
                  <a:rPr lang="es-MX" sz="1600" i="1" dirty="0" smtClean="0"/>
                  <a:t>n-3</a:t>
                </a:r>
                <a:r>
                  <a:rPr lang="es-MX" sz="2000" dirty="0" smtClean="0"/>
                  <a:t>]</a:t>
                </a:r>
              </a:p>
              <a:p>
                <a:pPr algn="just"/>
                <a:endParaRPr lang="es-MX" sz="2000" dirty="0" smtClean="0"/>
              </a:p>
              <a:p>
                <a:pPr algn="just"/>
                <a:r>
                  <a:rPr lang="es-MX" sz="2000" i="1" dirty="0" smtClean="0"/>
                  <a:t>≥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s-MX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2000" b="0" i="1" smtClean="0">
                            <a:latin typeface="Cambria Math"/>
                          </a:rPr>
                          <m:t>𝑖</m:t>
                        </m:r>
                        <m:r>
                          <a:rPr lang="es-MX" sz="2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s-MX" sz="2000" b="0" i="1" smtClean="0">
                            <a:latin typeface="Cambria Math"/>
                          </a:rPr>
                          <m:t>𝑛</m:t>
                        </m:r>
                        <m:r>
                          <a:rPr lang="es-MX" sz="2000" b="0" i="1" smtClean="0">
                            <a:latin typeface="Cambria Math"/>
                          </a:rPr>
                          <m:t>−3</m:t>
                        </m:r>
                      </m:sup>
                      <m:e>
                        <m:d>
                          <m:dPr>
                            <m:ctrlPr>
                              <a:rPr lang="es-MX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MX" sz="2000" b="0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s-MX" sz="2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s-MX" sz="2000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s-MX" sz="20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s-MX" sz="20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s-MX" sz="2000" b="0" i="1" smtClean="0"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s-MX" sz="2000" dirty="0"/>
              </a:p>
              <a:p>
                <a:pPr algn="just"/>
                <a:endParaRPr lang="es-MX" sz="2000" dirty="0"/>
              </a:p>
              <a:p>
                <a:pPr algn="just"/>
                <a:r>
                  <a:rPr lang="es-MX" sz="2400" i="1" dirty="0" smtClean="0"/>
                  <a:t>≥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MX" sz="2200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s-MX" sz="2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MX" sz="22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s-MX" sz="22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s-MX" sz="2200" b="0" i="1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s-MX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s-MX" sz="2200" i="1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s-MX" sz="2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MX" sz="22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s-MX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es-MX" sz="2200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s-MX" sz="2200" i="1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s-MX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s-MX" sz="2200" i="1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s-MX" sz="2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MX" sz="22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s-MX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es-MX" sz="2200" i="1">
                                <a:latin typeface="Cambria Math"/>
                              </a:rPr>
                              <m:t>−2</m:t>
                            </m:r>
                          </m:den>
                        </m:f>
                      </m:e>
                    </m:d>
                    <m:r>
                      <a:rPr lang="es-MX" sz="2200" i="1">
                        <a:latin typeface="Cambria Math"/>
                      </a:rPr>
                      <m:t>∗</m:t>
                    </m:r>
                  </m:oMath>
                </a14:m>
                <a:r>
                  <a:rPr lang="es-MX" sz="2200" dirty="0" smtClean="0"/>
                  <a:t>… </a:t>
                </a:r>
                <a14:m>
                  <m:oMath xmlns:m="http://schemas.openxmlformats.org/officeDocument/2006/math">
                    <m:r>
                      <a:rPr lang="es-MX" sz="2200" i="1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s-MX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s-MX" sz="2200" i="1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s-MX" sz="2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MX" sz="22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s-MX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es-MX" sz="2200" i="1">
                                <a:latin typeface="Cambria Math"/>
                              </a:rPr>
                              <m:t>−(</m:t>
                            </m:r>
                            <m:r>
                              <a:rPr lang="es-MX" sz="22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s-MX" sz="2200" b="0" i="1" smtClean="0">
                                <a:latin typeface="Cambria Math"/>
                              </a:rPr>
                              <m:t>−4)</m:t>
                            </m:r>
                          </m:den>
                        </m:f>
                      </m:e>
                    </m:d>
                  </m:oMath>
                </a14:m>
                <a:r>
                  <a:rPr lang="es-MX" sz="2200" dirty="0"/>
                  <a:t> </a:t>
                </a:r>
                <a14:m>
                  <m:oMath xmlns:m="http://schemas.openxmlformats.org/officeDocument/2006/math">
                    <m:r>
                      <a:rPr lang="es-MX" sz="2200" i="1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s-MX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s-MX" sz="2200" i="1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s-MX" sz="2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MX" sz="22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s-MX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es-MX" sz="2200" i="1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s-MX" sz="2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s-MX" sz="22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s-MX" sz="2200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s-MX" sz="2200" dirty="0" smtClean="0"/>
              </a:p>
              <a:p>
                <a:pPr algn="just"/>
                <a:endParaRPr lang="es-MX" sz="2400" dirty="0"/>
              </a:p>
              <a:p>
                <a:pPr algn="just"/>
                <a:r>
                  <a:rPr lang="es-MX" sz="2400" i="1" dirty="0" smtClean="0"/>
                  <a:t>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MX" sz="2400" b="0" i="1" smtClean="0">
                            <a:latin typeface="Cambria Math"/>
                          </a:rPr>
                          <m:t>𝑛</m:t>
                        </m:r>
                        <m:r>
                          <a:rPr lang="es-MX" sz="2400" b="0" i="1" smtClean="0">
                            <a:latin typeface="Cambria Math"/>
                          </a:rPr>
                          <m:t>−2</m:t>
                        </m:r>
                      </m:num>
                      <m:den>
                        <m:r>
                          <a:rPr lang="es-MX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s-MX" sz="2400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s-MX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s-MX" sz="2400" i="1">
                            <a:latin typeface="Cambria Math"/>
                          </a:rPr>
                          <m:t>𝑛</m:t>
                        </m:r>
                        <m:r>
                          <a:rPr lang="es-MX" sz="2400" i="1">
                            <a:latin typeface="Cambria Math"/>
                          </a:rPr>
                          <m:t>−3</m:t>
                        </m:r>
                      </m:num>
                      <m:den>
                        <m:r>
                          <a:rPr lang="es-MX" sz="2400" i="1">
                            <a:latin typeface="Cambria Math"/>
                          </a:rPr>
                          <m:t>𝑛</m:t>
                        </m:r>
                        <m:r>
                          <a:rPr lang="es-MX" sz="2400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r>
                      <a:rPr lang="es-MX" sz="2400" i="1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s-MX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s-MX" sz="2400" i="1">
                            <a:latin typeface="Cambria Math"/>
                          </a:rPr>
                          <m:t>𝑛</m:t>
                        </m:r>
                        <m:r>
                          <a:rPr lang="es-MX" sz="2400" i="1">
                            <a:latin typeface="Cambria Math"/>
                          </a:rPr>
                          <m:t>−4</m:t>
                        </m:r>
                      </m:num>
                      <m:den>
                        <m:r>
                          <a:rPr lang="es-MX" sz="2400" i="1">
                            <a:latin typeface="Cambria Math"/>
                          </a:rPr>
                          <m:t>𝑛</m:t>
                        </m:r>
                        <m:r>
                          <a:rPr lang="es-MX" sz="2400" b="0" i="1" smtClean="0">
                            <a:latin typeface="Cambria Math"/>
                          </a:rPr>
                          <m:t>−2</m:t>
                        </m:r>
                      </m:den>
                    </m:f>
                    <m:r>
                      <a:rPr lang="es-MX" sz="2400" i="1">
                        <a:latin typeface="Cambria Math"/>
                      </a:rPr>
                      <m:t>∗</m:t>
                    </m:r>
                  </m:oMath>
                </a14:m>
                <a:r>
                  <a:rPr lang="es-MX" sz="2400" dirty="0" smtClean="0"/>
                  <a:t>…</a:t>
                </a:r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s-MX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s-MX" sz="24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s-MX" sz="2400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s-MX" sz="2400" i="1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s-MX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s-MX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s-MX" sz="24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s-MX" sz="24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MX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MX" sz="24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s-MX" sz="2400" b="0" i="1" smtClean="0">
                            <a:latin typeface="Cambria Math"/>
                          </a:rPr>
                          <m:t>𝑛</m:t>
                        </m:r>
                        <m:r>
                          <a:rPr lang="es-MX" sz="2400" b="0" i="1" smtClean="0">
                            <a:latin typeface="Cambria Math"/>
                          </a:rPr>
                          <m:t>(</m:t>
                        </m:r>
                        <m:r>
                          <a:rPr lang="es-MX" sz="2400" b="0" i="1" smtClean="0">
                            <a:latin typeface="Cambria Math"/>
                          </a:rPr>
                          <m:t>𝑛</m:t>
                        </m:r>
                        <m:r>
                          <a:rPr lang="es-MX" sz="2400" b="0" i="1" smtClean="0"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endParaRPr lang="es-MX" sz="2400" i="1" dirty="0" smtClean="0"/>
              </a:p>
              <a:p>
                <a:pPr algn="just"/>
                <a:endParaRPr lang="es-MX" sz="2400" i="1" dirty="0" smtClean="0"/>
              </a:p>
              <a:p>
                <a:pPr algn="just"/>
                <a:r>
                  <a:rPr lang="es-MX" sz="2400" dirty="0" smtClean="0"/>
                  <a:t>Y simplificando, podemos decir que </a:t>
                </a:r>
                <a:r>
                  <a:rPr lang="es-MX" sz="2400" dirty="0"/>
                  <a:t>P[(</a:t>
                </a:r>
                <a:r>
                  <a:rPr lang="es-MX" sz="2400" i="1" dirty="0"/>
                  <a:t>A</a:t>
                </a:r>
                <a:r>
                  <a:rPr lang="es-MX" sz="2400" dirty="0"/>
                  <a:t>,</a:t>
                </a:r>
                <a:r>
                  <a:rPr lang="es-MX" sz="2400" i="1" dirty="0"/>
                  <a:t>B</a:t>
                </a:r>
                <a:r>
                  <a:rPr lang="es-MX" sz="2400" dirty="0"/>
                  <a:t>)]</a:t>
                </a:r>
                <a:r>
                  <a:rPr lang="es-MX" sz="2400" i="1" dirty="0" smtClean="0"/>
                  <a:t> </a:t>
                </a:r>
                <a:r>
                  <a:rPr lang="es-MX" sz="2400" i="1" dirty="0"/>
                  <a:t>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s-MX" sz="24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MX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MX" sz="24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s-MX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6752"/>
                <a:ext cx="8856984" cy="5472608"/>
              </a:xfrm>
              <a:prstGeom prst="rect">
                <a:avLst/>
              </a:prstGeom>
              <a:blipFill rotWithShape="1">
                <a:blip r:embed="rId2"/>
                <a:stretch>
                  <a:fillRect l="-1032" t="-7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Algoritmo de contracción aleatorizada</a:t>
            </a:r>
            <a:endParaRPr lang="es-ES" sz="3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79512" y="1196752"/>
                <a:ext cx="8856984" cy="5472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400" dirty="0" smtClean="0"/>
                  <a:t>¿Para qué más nos puede servir este análisis? ¿Cuál es el número máximo de mínimos cortes que puede tener un grafo no dirigido?</a:t>
                </a:r>
              </a:p>
              <a:p>
                <a:pPr algn="just"/>
                <a:endParaRPr lang="es-MX" sz="2400" dirty="0" smtClean="0"/>
              </a:p>
              <a:p>
                <a:pPr algn="just"/>
                <a:r>
                  <a:rPr lang="es-MX" sz="2400" dirty="0" smtClean="0"/>
                  <a:t>Como </a:t>
                </a:r>
                <a:r>
                  <a:rPr lang="es-MX" sz="2400" dirty="0"/>
                  <a:t>P[(</a:t>
                </a:r>
                <a:r>
                  <a:rPr lang="es-MX" sz="2400" i="1" dirty="0" err="1" smtClean="0"/>
                  <a:t>A</a:t>
                </a:r>
                <a:r>
                  <a:rPr lang="es-MX" i="1" dirty="0" err="1" smtClean="0"/>
                  <a:t>j</a:t>
                </a:r>
                <a:r>
                  <a:rPr lang="es-MX" sz="2400" dirty="0" err="1" smtClean="0"/>
                  <a:t>,</a:t>
                </a:r>
                <a:r>
                  <a:rPr lang="es-MX" sz="2400" i="1" dirty="0" err="1" smtClean="0"/>
                  <a:t>B</a:t>
                </a:r>
                <a:r>
                  <a:rPr lang="es-MX" i="1" dirty="0" err="1" smtClean="0"/>
                  <a:t>j</a:t>
                </a:r>
                <a:r>
                  <a:rPr lang="es-MX" sz="2400" dirty="0" smtClean="0"/>
                  <a:t>)] </a:t>
                </a:r>
                <a:r>
                  <a:rPr lang="es-MX" sz="2400" i="1" dirty="0"/>
                  <a:t>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s-MX" sz="24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s-MX" sz="2400" i="1">
                            <a:latin typeface="Cambria Math"/>
                          </a:rPr>
                          <m:t>𝑛</m:t>
                        </m:r>
                        <m:r>
                          <a:rPr lang="es-MX" sz="2400" i="1">
                            <a:latin typeface="Cambria Math"/>
                          </a:rPr>
                          <m:t>(</m:t>
                        </m:r>
                        <m:r>
                          <a:rPr lang="es-MX" sz="2400" i="1">
                            <a:latin typeface="Cambria Math"/>
                          </a:rPr>
                          <m:t>𝑛</m:t>
                        </m:r>
                        <m:r>
                          <a:rPr lang="es-MX" sz="2400" i="1"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r>
                  <a:rPr lang="es-MX" sz="2400" dirty="0" smtClean="0"/>
                  <a:t> </a:t>
                </a:r>
              </a:p>
              <a:p>
                <a:pPr algn="just"/>
                <a:endParaRPr lang="es-MX" sz="2400" dirty="0"/>
              </a:p>
              <a:p>
                <a:pPr algn="just"/>
                <a:r>
                  <a:rPr lang="es-MX" sz="2400" dirty="0" smtClean="0"/>
                  <a:t>siendo </a:t>
                </a:r>
                <a:r>
                  <a:rPr lang="es-MX" sz="2400" dirty="0"/>
                  <a:t>(</a:t>
                </a:r>
                <a:r>
                  <a:rPr lang="es-MX" sz="2400" i="1" dirty="0" err="1"/>
                  <a:t>Aj</a:t>
                </a:r>
                <a:r>
                  <a:rPr lang="es-MX" sz="2400" dirty="0" err="1"/>
                  <a:t>,</a:t>
                </a:r>
                <a:r>
                  <a:rPr lang="es-MX" sz="2400" i="1" dirty="0" err="1"/>
                  <a:t>Bj</a:t>
                </a:r>
                <a:r>
                  <a:rPr lang="es-MX" sz="2400" dirty="0" smtClean="0"/>
                  <a:t>) uno de los </a:t>
                </a:r>
                <a:r>
                  <a:rPr lang="es-MX" sz="2400" i="1" dirty="0" smtClean="0"/>
                  <a:t>t</a:t>
                </a:r>
                <a:r>
                  <a:rPr lang="es-MX" sz="2400" dirty="0" smtClean="0"/>
                  <a:t> mínimos cortes y cómo estos son eventos disyuntos (la probabilidad de la unión es igual a la suma de las probabilidades), tenemos que:</a:t>
                </a:r>
              </a:p>
              <a:p>
                <a:pPr algn="just"/>
                <a:endParaRPr lang="es-MX" sz="2400" dirty="0"/>
              </a:p>
              <a:p>
                <a:pPr algn="just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MX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2400" b="0" i="1" smtClean="0">
                            <a:latin typeface="Cambria Math"/>
                          </a:rPr>
                          <m:t>𝑗</m:t>
                        </m:r>
                        <m:r>
                          <a:rPr lang="es-MX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s-MX" sz="2400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r>
                          <a:rPr lang="es-MX" sz="2400" b="0" i="1" smtClean="0">
                            <a:latin typeface="Cambria Math"/>
                          </a:rPr>
                          <m:t>𝑃</m:t>
                        </m:r>
                        <m:r>
                          <a:rPr lang="es-MX" sz="2400" b="0" i="1" smtClean="0">
                            <a:latin typeface="Cambria Math"/>
                          </a:rPr>
                          <m:t>[(</m:t>
                        </m:r>
                        <m:sSub>
                          <m:sSubPr>
                            <m:ctrlPr>
                              <a:rPr lang="es-MX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s-MX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MX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s-MX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s-MX" sz="2400" b="0" i="1" smtClean="0">
                            <a:latin typeface="Cambria Math"/>
                          </a:rPr>
                          <m:t>)]</m:t>
                        </m:r>
                        <m:r>
                          <a:rPr lang="es-MX" sz="2400" b="0" i="1" smtClean="0">
                            <a:latin typeface="Cambria Math"/>
                            <a:ea typeface="Cambria Math"/>
                          </a:rPr>
                          <m:t>≤1</m:t>
                        </m:r>
                      </m:e>
                    </m:nary>
                  </m:oMath>
                </a14:m>
                <a:r>
                  <a:rPr lang="es-MX" sz="2400" dirty="0" smtClean="0"/>
                  <a:t>, luego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MX" sz="2400" b="0" i="1" smtClean="0">
                            <a:latin typeface="Cambria Math"/>
                          </a:rPr>
                          <m:t>2</m:t>
                        </m:r>
                        <m:r>
                          <a:rPr lang="es-MX" sz="2400" b="0" i="1" smtClean="0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s-MX" sz="2400" b="0" i="1" smtClean="0">
                            <a:latin typeface="Cambria Math"/>
                          </a:rPr>
                          <m:t>𝑛</m:t>
                        </m:r>
                        <m:r>
                          <a:rPr lang="es-MX" sz="2400" b="0" i="1" smtClean="0">
                            <a:latin typeface="Cambria Math"/>
                          </a:rPr>
                          <m:t>(</m:t>
                        </m:r>
                        <m:r>
                          <a:rPr lang="es-MX" sz="2400" b="0" i="1" smtClean="0">
                            <a:latin typeface="Cambria Math"/>
                          </a:rPr>
                          <m:t>𝑛</m:t>
                        </m:r>
                        <m:r>
                          <a:rPr lang="es-MX" sz="2400" b="0" i="1" smtClean="0">
                            <a:latin typeface="Cambria Math"/>
                          </a:rPr>
                          <m:t>−1)</m:t>
                        </m:r>
                      </m:den>
                    </m:f>
                    <m:r>
                      <a:rPr lang="es-MX" sz="24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s-MX" sz="2400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s-MX" sz="2400" dirty="0" smtClean="0"/>
                  <a:t>, por tanto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/>
                      </a:rPr>
                      <m:t>𝑡</m:t>
                    </m:r>
                    <m:r>
                      <a:rPr lang="es-MX" sz="2400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s-MX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s-MX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es-MX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MX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s-MX" sz="24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s-MX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s-MX" sz="2400" b="0" i="1" smtClean="0">
                        <a:latin typeface="Cambria Math"/>
                        <a:ea typeface="Cambria Math"/>
                      </a:rPr>
                      <m:t>= </m:t>
                    </m:r>
                    <m:d>
                      <m:dPr>
                        <m:ctrlPr>
                          <a:rPr lang="es-MX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2400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24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s-MX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6752"/>
                <a:ext cx="8856984" cy="5472608"/>
              </a:xfrm>
              <a:prstGeom prst="rect">
                <a:avLst/>
              </a:prstGeom>
              <a:blipFill rotWithShape="1">
                <a:blip r:embed="rId2"/>
                <a:stretch>
                  <a:fillRect l="-1032" t="-780" r="-11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63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26035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/>
              <a:t>Tareas</a:t>
            </a:r>
            <a:endParaRPr lang="es-ES" sz="4000"/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609600" y="1196975"/>
            <a:ext cx="799465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es-MX" sz="2400" dirty="0" smtClean="0"/>
              <a:t>Leer el </a:t>
            </a:r>
            <a:r>
              <a:rPr lang="es-MX" sz="2400" dirty="0" err="1" smtClean="0"/>
              <a:t>cap</a:t>
            </a:r>
            <a:r>
              <a:rPr lang="es-MX" sz="2400" dirty="0" smtClean="0"/>
              <a:t> 22.1 de </a:t>
            </a:r>
            <a:r>
              <a:rPr lang="es-MX" sz="2400" i="1" dirty="0" err="1" smtClean="0"/>
              <a:t>Introduction</a:t>
            </a:r>
            <a:r>
              <a:rPr lang="es-MX" sz="2400" i="1" dirty="0" smtClean="0"/>
              <a:t> </a:t>
            </a:r>
            <a:r>
              <a:rPr lang="es-MX" sz="2400" i="1" dirty="0" err="1" smtClean="0"/>
              <a:t>to</a:t>
            </a:r>
            <a:r>
              <a:rPr lang="es-MX" sz="2400" i="1" dirty="0" smtClean="0"/>
              <a:t> </a:t>
            </a:r>
            <a:r>
              <a:rPr lang="es-MX" sz="2400" i="1" dirty="0" err="1" smtClean="0"/>
              <a:t>algorithms</a:t>
            </a:r>
            <a:r>
              <a:rPr lang="es-MX" sz="2400" i="1" dirty="0" smtClean="0"/>
              <a:t> </a:t>
            </a:r>
            <a:r>
              <a:rPr lang="es-MX" sz="2400" dirty="0" smtClean="0"/>
              <a:t>y/o el </a:t>
            </a:r>
            <a:r>
              <a:rPr lang="es-MX" sz="2400" dirty="0" err="1" smtClean="0"/>
              <a:t>cap</a:t>
            </a:r>
            <a:r>
              <a:rPr lang="es-MX" sz="2400" dirty="0" smtClean="0"/>
              <a:t> 3.1 de </a:t>
            </a:r>
            <a:r>
              <a:rPr lang="es-MX" sz="2400" i="1" dirty="0" err="1" smtClean="0"/>
              <a:t>Algorithms</a:t>
            </a:r>
            <a:r>
              <a:rPr lang="es-MX" sz="2400" dirty="0" smtClean="0"/>
              <a:t>.</a:t>
            </a:r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400" dirty="0" smtClean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s-MX" sz="2400" dirty="0" smtClean="0"/>
              <a:t>Programar el algoritmo visto para realizar la contracción aleatorizada de un grafo. Use una lista de adyacencias.</a:t>
            </a:r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Grafos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1196752"/>
            <a:ext cx="8353425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Todo grafo tiene dos componentes:</a:t>
            </a:r>
          </a:p>
          <a:p>
            <a:pPr algn="just"/>
            <a:endParaRPr lang="es-MX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 smtClean="0"/>
              <a:t>Un conjunto de nodos, también conocidos como vértices y denotados usualmente como </a:t>
            </a:r>
            <a:r>
              <a:rPr lang="es-MX" sz="2400" i="1" dirty="0" smtClean="0"/>
              <a:t>V</a:t>
            </a:r>
            <a:r>
              <a:rPr lang="es-MX" sz="2400" dirty="0" smtClean="0"/>
              <a:t> (</a:t>
            </a:r>
            <a:r>
              <a:rPr lang="es-MX" sz="2400" i="1" dirty="0" err="1" smtClean="0"/>
              <a:t>vertex</a:t>
            </a:r>
            <a:r>
              <a:rPr lang="es-MX" sz="2400" dirty="0" smtClean="0"/>
              <a:t>); y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 smtClean="0"/>
              <a:t>Un conjunto de aristas, también conocidas como arcos y denotados usualmente como </a:t>
            </a:r>
            <a:r>
              <a:rPr lang="es-MX" sz="2400" i="1" dirty="0" smtClean="0"/>
              <a:t>E</a:t>
            </a:r>
            <a:r>
              <a:rPr lang="es-MX" sz="2400" dirty="0" smtClean="0"/>
              <a:t> (</a:t>
            </a:r>
            <a:r>
              <a:rPr lang="es-MX" sz="2400" i="1" dirty="0" err="1" smtClean="0"/>
              <a:t>edges</a:t>
            </a:r>
            <a:r>
              <a:rPr lang="es-MX" sz="2400" dirty="0" smtClean="0"/>
              <a:t>). Una arista conecta únicamente dos vértices, es decir </a:t>
            </a:r>
            <a:r>
              <a:rPr lang="es-MX" sz="2400" i="1" dirty="0" err="1" smtClean="0"/>
              <a:t>E</a:t>
            </a:r>
            <a:r>
              <a:rPr lang="es-MX" i="1" dirty="0" err="1" smtClean="0"/>
              <a:t>k</a:t>
            </a:r>
            <a:r>
              <a:rPr lang="es-MX" sz="2400" dirty="0" smtClean="0"/>
              <a:t> = (</a:t>
            </a:r>
            <a:r>
              <a:rPr lang="es-MX" sz="2400" i="1" dirty="0" smtClean="0"/>
              <a:t>v</a:t>
            </a:r>
            <a:r>
              <a:rPr lang="es-MX" i="1" dirty="0" smtClean="0"/>
              <a:t>i</a:t>
            </a:r>
            <a:r>
              <a:rPr lang="es-MX" sz="2400" dirty="0" smtClean="0"/>
              <a:t>, </a:t>
            </a:r>
            <a:r>
              <a:rPr lang="es-MX" sz="2400" i="1" dirty="0" err="1" smtClean="0"/>
              <a:t>v</a:t>
            </a:r>
            <a:r>
              <a:rPr lang="es-MX" i="1" dirty="0" err="1" smtClean="0"/>
              <a:t>j</a:t>
            </a:r>
            <a:r>
              <a:rPr lang="es-MX" sz="2400" dirty="0" smtClean="0"/>
              <a:t>).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 smtClean="0"/>
              <a:t>Dependiendo si se considera o no dirección en las aristas, se puede hablar de grafos dirigidos o no dirigidos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 smtClean="0"/>
              <a:t>Formalmente, decimos que un grafo G consiste en una </a:t>
            </a:r>
            <a:r>
              <a:rPr lang="es-MX" sz="2400" dirty="0" err="1" smtClean="0"/>
              <a:t>tupla</a:t>
            </a:r>
            <a:r>
              <a:rPr lang="es-MX" sz="2400" dirty="0" smtClean="0"/>
              <a:t> (V, E) y usualmente se usa la notación </a:t>
            </a:r>
            <a:r>
              <a:rPr lang="es-MX" sz="2400" i="1" dirty="0" smtClean="0"/>
              <a:t>n</a:t>
            </a:r>
            <a:r>
              <a:rPr lang="es-MX" sz="2400" dirty="0" smtClean="0"/>
              <a:t> = |</a:t>
            </a:r>
            <a:r>
              <a:rPr lang="es-MX" sz="2400" i="1" dirty="0" smtClean="0"/>
              <a:t>V</a:t>
            </a:r>
            <a:r>
              <a:rPr lang="es-MX" sz="2400" dirty="0" smtClean="0"/>
              <a:t>| y </a:t>
            </a:r>
            <a:r>
              <a:rPr lang="es-MX" sz="2400" i="1" dirty="0" smtClean="0"/>
              <a:t>m</a:t>
            </a:r>
            <a:r>
              <a:rPr lang="es-MX" sz="2400" dirty="0" smtClean="0"/>
              <a:t> = |</a:t>
            </a:r>
            <a:r>
              <a:rPr lang="es-MX" sz="2400" i="1" dirty="0" smtClean="0"/>
              <a:t>E</a:t>
            </a:r>
            <a:r>
              <a:rPr lang="es-MX" sz="2400" dirty="0" smtClean="0"/>
              <a:t>|</a:t>
            </a:r>
          </a:p>
          <a:p>
            <a:pPr algn="just"/>
            <a:endParaRPr lang="es-MX" sz="2400" i="1" dirty="0"/>
          </a:p>
          <a:p>
            <a:pPr algn="just"/>
            <a:endParaRPr lang="es-MX" sz="2400" i="1" dirty="0"/>
          </a:p>
          <a:p>
            <a:pPr algn="just"/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9780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Grafos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1520" y="1196752"/>
            <a:ext cx="19528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b="1" dirty="0" smtClean="0"/>
              <a:t>Ejemplos:</a:t>
            </a:r>
          </a:p>
          <a:p>
            <a:pPr algn="just"/>
            <a:endParaRPr lang="es-MX" sz="2400" i="1" dirty="0"/>
          </a:p>
          <a:p>
            <a:pPr algn="just"/>
            <a:endParaRPr lang="es-MX" sz="2400" i="1" dirty="0"/>
          </a:p>
          <a:p>
            <a:pPr algn="just"/>
            <a:endParaRPr lang="es-MX" sz="2400" dirty="0"/>
          </a:p>
        </p:txBody>
      </p:sp>
      <p:sp>
        <p:nvSpPr>
          <p:cNvPr id="2" name="1 Elipse"/>
          <p:cNvSpPr/>
          <p:nvPr/>
        </p:nvSpPr>
        <p:spPr>
          <a:xfrm>
            <a:off x="3131840" y="162880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Elipse"/>
          <p:cNvSpPr/>
          <p:nvPr/>
        </p:nvSpPr>
        <p:spPr>
          <a:xfrm>
            <a:off x="2195736" y="245893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Elipse"/>
          <p:cNvSpPr/>
          <p:nvPr/>
        </p:nvSpPr>
        <p:spPr>
          <a:xfrm>
            <a:off x="4139952" y="245893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Elipse"/>
          <p:cNvSpPr/>
          <p:nvPr/>
        </p:nvSpPr>
        <p:spPr>
          <a:xfrm>
            <a:off x="3131840" y="329573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" name="3 Conector recto"/>
          <p:cNvCxnSpPr>
            <a:stCxn id="6" idx="7"/>
            <a:endCxn id="2" idx="3"/>
          </p:cNvCxnSpPr>
          <p:nvPr/>
        </p:nvCxnSpPr>
        <p:spPr>
          <a:xfrm flipV="1">
            <a:off x="2564512" y="1997576"/>
            <a:ext cx="630600" cy="5246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7" idx="3"/>
            <a:endCxn id="8" idx="7"/>
          </p:cNvCxnSpPr>
          <p:nvPr/>
        </p:nvCxnSpPr>
        <p:spPr>
          <a:xfrm flipH="1">
            <a:off x="3500616" y="2827714"/>
            <a:ext cx="702608" cy="5312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7" idx="1"/>
            <a:endCxn id="2" idx="5"/>
          </p:cNvCxnSpPr>
          <p:nvPr/>
        </p:nvCxnSpPr>
        <p:spPr>
          <a:xfrm flipH="1" flipV="1">
            <a:off x="3500616" y="1997576"/>
            <a:ext cx="702608" cy="5246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stCxn id="8" idx="1"/>
            <a:endCxn id="6" idx="5"/>
          </p:cNvCxnSpPr>
          <p:nvPr/>
        </p:nvCxnSpPr>
        <p:spPr>
          <a:xfrm flipH="1" flipV="1">
            <a:off x="2564512" y="2827714"/>
            <a:ext cx="630600" cy="5312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8" idx="0"/>
            <a:endCxn id="2" idx="4"/>
          </p:cNvCxnSpPr>
          <p:nvPr/>
        </p:nvCxnSpPr>
        <p:spPr>
          <a:xfrm flipV="1">
            <a:off x="3347864" y="2060848"/>
            <a:ext cx="0" cy="12348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6" idx="6"/>
            <a:endCxn id="7" idx="2"/>
          </p:cNvCxnSpPr>
          <p:nvPr/>
        </p:nvCxnSpPr>
        <p:spPr>
          <a:xfrm>
            <a:off x="2627784" y="2674962"/>
            <a:ext cx="15121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Elipse"/>
          <p:cNvSpPr/>
          <p:nvPr/>
        </p:nvSpPr>
        <p:spPr>
          <a:xfrm>
            <a:off x="3284240" y="428234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Elipse"/>
          <p:cNvSpPr/>
          <p:nvPr/>
        </p:nvSpPr>
        <p:spPr>
          <a:xfrm>
            <a:off x="2348136" y="51124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29 Elipse"/>
          <p:cNvSpPr/>
          <p:nvPr/>
        </p:nvSpPr>
        <p:spPr>
          <a:xfrm>
            <a:off x="4292352" y="51124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Elipse"/>
          <p:cNvSpPr/>
          <p:nvPr/>
        </p:nvSpPr>
        <p:spPr>
          <a:xfrm>
            <a:off x="2987824" y="59492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34 Conector recto"/>
          <p:cNvCxnSpPr>
            <a:stCxn id="31" idx="1"/>
            <a:endCxn id="29" idx="4"/>
          </p:cNvCxnSpPr>
          <p:nvPr/>
        </p:nvCxnSpPr>
        <p:spPr>
          <a:xfrm flipH="1" flipV="1">
            <a:off x="2564160" y="5544528"/>
            <a:ext cx="486936" cy="468024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Elipse"/>
          <p:cNvSpPr/>
          <p:nvPr/>
        </p:nvSpPr>
        <p:spPr>
          <a:xfrm>
            <a:off x="3779912" y="59492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43 Conector recto"/>
          <p:cNvCxnSpPr>
            <a:stCxn id="29" idx="7"/>
            <a:endCxn id="28" idx="3"/>
          </p:cNvCxnSpPr>
          <p:nvPr/>
        </p:nvCxnSpPr>
        <p:spPr>
          <a:xfrm flipV="1">
            <a:off x="2716912" y="4651118"/>
            <a:ext cx="630600" cy="524634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>
            <a:stCxn id="30" idx="2"/>
            <a:endCxn id="29" idx="6"/>
          </p:cNvCxnSpPr>
          <p:nvPr/>
        </p:nvCxnSpPr>
        <p:spPr>
          <a:xfrm flipH="1">
            <a:off x="2780184" y="5328504"/>
            <a:ext cx="1512168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stCxn id="38" idx="1"/>
            <a:endCxn id="28" idx="4"/>
          </p:cNvCxnSpPr>
          <p:nvPr/>
        </p:nvCxnSpPr>
        <p:spPr>
          <a:xfrm flipH="1" flipV="1">
            <a:off x="3500264" y="4714390"/>
            <a:ext cx="342920" cy="1298162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4923606" y="2175550"/>
            <a:ext cx="4040882" cy="89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Grafo no dirigido con </a:t>
            </a:r>
            <a:r>
              <a:rPr lang="es-MX" sz="2400" i="1" dirty="0" smtClean="0"/>
              <a:t>n</a:t>
            </a:r>
            <a:r>
              <a:rPr lang="es-MX" sz="2400" dirty="0" smtClean="0"/>
              <a:t> = 4 vértices y </a:t>
            </a:r>
            <a:r>
              <a:rPr lang="es-MX" sz="2400" i="1" dirty="0" smtClean="0"/>
              <a:t>m </a:t>
            </a:r>
            <a:r>
              <a:rPr lang="es-MX" sz="2400" dirty="0" smtClean="0"/>
              <a:t>= 6 aristas</a:t>
            </a:r>
            <a:endParaRPr lang="es-MX" sz="2400" b="1" dirty="0" smtClean="0"/>
          </a:p>
          <a:p>
            <a:pPr algn="just"/>
            <a:endParaRPr lang="es-MX" sz="2400" i="1" dirty="0"/>
          </a:p>
          <a:p>
            <a:pPr algn="just"/>
            <a:endParaRPr lang="es-MX" sz="2400" i="1" dirty="0"/>
          </a:p>
          <a:p>
            <a:pPr algn="just"/>
            <a:endParaRPr lang="es-MX" sz="2400" dirty="0"/>
          </a:p>
        </p:txBody>
      </p:sp>
      <p:sp>
        <p:nvSpPr>
          <p:cNvPr id="73" name="Rectangle 9"/>
          <p:cNvSpPr>
            <a:spLocks noChangeArrowheads="1"/>
          </p:cNvSpPr>
          <p:nvPr/>
        </p:nvSpPr>
        <p:spPr bwMode="auto">
          <a:xfrm>
            <a:off x="4932040" y="4911854"/>
            <a:ext cx="4040882" cy="89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Grafo dirigido con </a:t>
            </a:r>
            <a:r>
              <a:rPr lang="es-MX" sz="2400" i="1" dirty="0" smtClean="0"/>
              <a:t>n</a:t>
            </a:r>
            <a:r>
              <a:rPr lang="es-MX" sz="2400" dirty="0" smtClean="0"/>
              <a:t> = 5 vértices y </a:t>
            </a:r>
            <a:r>
              <a:rPr lang="es-MX" sz="2400" i="1" dirty="0" smtClean="0"/>
              <a:t>m </a:t>
            </a:r>
            <a:r>
              <a:rPr lang="es-MX" sz="2400" dirty="0" smtClean="0"/>
              <a:t>= 4 aristas</a:t>
            </a:r>
            <a:endParaRPr lang="es-MX" sz="2400" b="1" dirty="0" smtClean="0"/>
          </a:p>
          <a:p>
            <a:pPr algn="just"/>
            <a:endParaRPr lang="es-MX" sz="2400" i="1" dirty="0"/>
          </a:p>
          <a:p>
            <a:pPr algn="just"/>
            <a:endParaRPr lang="es-MX" sz="2400" i="1" dirty="0"/>
          </a:p>
          <a:p>
            <a:pPr algn="just"/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20651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Grafos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1519" y="1196752"/>
            <a:ext cx="568863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b="1" dirty="0" smtClean="0"/>
              <a:t>Ejemplo</a:t>
            </a:r>
            <a:r>
              <a:rPr lang="es-MX" sz="2400" b="1" dirty="0" smtClean="0"/>
              <a:t>: </a:t>
            </a:r>
            <a:r>
              <a:rPr lang="es-MX" sz="2400" dirty="0" smtClean="0"/>
              <a:t>¿Qué representa este grafo?</a:t>
            </a:r>
            <a:endParaRPr lang="es-MX" sz="2400" dirty="0" smtClean="0"/>
          </a:p>
          <a:p>
            <a:pPr algn="just"/>
            <a:endParaRPr lang="es-MX" sz="2400" i="1" dirty="0"/>
          </a:p>
          <a:p>
            <a:pPr algn="just"/>
            <a:endParaRPr lang="es-MX" sz="2400" i="1" dirty="0"/>
          </a:p>
          <a:p>
            <a:pPr algn="just"/>
            <a:endParaRPr lang="es-MX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44862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74" y="1700808"/>
            <a:ext cx="3295674" cy="500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49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Grafos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1052736"/>
            <a:ext cx="8353425" cy="4838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Dependiendo del problema de interés se pueden o no considerar aristas paralelas, al igual que aristas circulares.</a:t>
            </a:r>
          </a:p>
          <a:p>
            <a:pPr algn="just"/>
            <a:endParaRPr lang="es-MX" sz="2400" dirty="0" smtClean="0"/>
          </a:p>
          <a:p>
            <a:pPr algn="just"/>
            <a:endParaRPr lang="es-MX" sz="2400" dirty="0" smtClean="0"/>
          </a:p>
          <a:p>
            <a:pPr algn="just"/>
            <a:endParaRPr lang="es-MX" sz="2400" dirty="0"/>
          </a:p>
          <a:p>
            <a:pPr algn="just"/>
            <a:endParaRPr lang="es-MX" sz="2400" dirty="0"/>
          </a:p>
          <a:p>
            <a:pPr algn="just"/>
            <a:r>
              <a:rPr lang="es-MX" sz="2400" dirty="0" smtClean="0"/>
              <a:t>En un grafo no dirigido de </a:t>
            </a:r>
            <a:r>
              <a:rPr lang="es-MX" sz="2400" i="1" dirty="0" smtClean="0"/>
              <a:t>n </a:t>
            </a:r>
            <a:r>
              <a:rPr lang="es-MX" sz="2400" dirty="0" smtClean="0"/>
              <a:t>vértices sin aristas paralelas ni circulares ¿cuál es el número máximo de aristas que puede haber?                   ¿y con aristas circulares? </a:t>
            </a:r>
            <a:endParaRPr lang="es-MX" sz="2400" dirty="0"/>
          </a:p>
          <a:p>
            <a:pPr algn="just"/>
            <a:endParaRPr lang="es-MX" sz="2400" i="1" dirty="0" smtClean="0"/>
          </a:p>
          <a:p>
            <a:pPr algn="just"/>
            <a:r>
              <a:rPr lang="es-MX" sz="2400" dirty="0"/>
              <a:t>En un grafo </a:t>
            </a:r>
            <a:r>
              <a:rPr lang="es-MX" sz="2400" dirty="0" smtClean="0"/>
              <a:t>dirigido </a:t>
            </a:r>
            <a:r>
              <a:rPr lang="es-MX" sz="2400" dirty="0"/>
              <a:t>de </a:t>
            </a:r>
            <a:r>
              <a:rPr lang="es-MX" sz="2400" i="1" dirty="0"/>
              <a:t>n </a:t>
            </a:r>
            <a:r>
              <a:rPr lang="es-MX" sz="2400" dirty="0"/>
              <a:t>vértices sin aristas paralelas ni </a:t>
            </a:r>
            <a:r>
              <a:rPr lang="es-MX" sz="2400" dirty="0" smtClean="0"/>
              <a:t>circulares </a:t>
            </a:r>
            <a:r>
              <a:rPr lang="es-MX" sz="2400" dirty="0"/>
              <a:t>¿cuál es el número máximo de aristas que puede haber?             </a:t>
            </a:r>
            <a:r>
              <a:rPr lang="es-MX" sz="2400" dirty="0" smtClean="0"/>
              <a:t>¿</a:t>
            </a:r>
            <a:r>
              <a:rPr lang="es-MX" sz="2400" dirty="0"/>
              <a:t>y con aristas circulares? </a:t>
            </a:r>
          </a:p>
          <a:p>
            <a:pPr algn="just"/>
            <a:endParaRPr lang="es-MX" sz="2400" dirty="0"/>
          </a:p>
        </p:txBody>
      </p:sp>
      <p:sp>
        <p:nvSpPr>
          <p:cNvPr id="4" name="3 Elipse"/>
          <p:cNvSpPr/>
          <p:nvPr/>
        </p:nvSpPr>
        <p:spPr>
          <a:xfrm>
            <a:off x="1948900" y="23253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Elipse"/>
          <p:cNvSpPr/>
          <p:nvPr/>
        </p:nvSpPr>
        <p:spPr>
          <a:xfrm>
            <a:off x="3848404" y="23253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6 Conector recto"/>
          <p:cNvCxnSpPr>
            <a:stCxn id="4" idx="6"/>
            <a:endCxn id="6" idx="2"/>
          </p:cNvCxnSpPr>
          <p:nvPr/>
        </p:nvCxnSpPr>
        <p:spPr>
          <a:xfrm>
            <a:off x="2380948" y="2541376"/>
            <a:ext cx="1467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Arco"/>
          <p:cNvSpPr/>
          <p:nvPr/>
        </p:nvSpPr>
        <p:spPr>
          <a:xfrm flipH="1">
            <a:off x="2380948" y="2245808"/>
            <a:ext cx="1512168" cy="423664"/>
          </a:xfrm>
          <a:prstGeom prst="arc">
            <a:avLst>
              <a:gd name="adj1" fmla="val 10984245"/>
              <a:gd name="adj2" fmla="val 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Arco"/>
          <p:cNvSpPr/>
          <p:nvPr/>
        </p:nvSpPr>
        <p:spPr>
          <a:xfrm flipH="1" flipV="1">
            <a:off x="2380948" y="2476904"/>
            <a:ext cx="1512168" cy="295568"/>
          </a:xfrm>
          <a:prstGeom prst="arc">
            <a:avLst>
              <a:gd name="adj1" fmla="val 10984245"/>
              <a:gd name="adj2" fmla="val 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Elipse"/>
          <p:cNvSpPr/>
          <p:nvPr/>
        </p:nvSpPr>
        <p:spPr>
          <a:xfrm>
            <a:off x="6300192" y="23488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Arco"/>
          <p:cNvSpPr/>
          <p:nvPr/>
        </p:nvSpPr>
        <p:spPr>
          <a:xfrm flipH="1">
            <a:off x="5588820" y="2269336"/>
            <a:ext cx="756084" cy="423664"/>
          </a:xfrm>
          <a:prstGeom prst="arc">
            <a:avLst>
              <a:gd name="adj1" fmla="val 10984245"/>
              <a:gd name="adj2" fmla="val 956515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6427563" y="3960352"/>
                <a:ext cx="17448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s-MX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s-MX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s-MX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s-CO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563" y="3960352"/>
                <a:ext cx="1744837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1314995" y="3977768"/>
                <a:ext cx="17448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s-MX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s-MX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s-MX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s-CO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995" y="3977768"/>
                <a:ext cx="174483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1369598" y="5429255"/>
                <a:ext cx="1141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MX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s-MX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s-CO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598" y="5429255"/>
                <a:ext cx="1141466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CuadroTexto"/>
              <p:cNvSpPr txBox="1"/>
              <p:nvPr/>
            </p:nvSpPr>
            <p:spPr>
              <a:xfrm>
                <a:off x="6022822" y="5431576"/>
                <a:ext cx="593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1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822" y="5431576"/>
                <a:ext cx="59381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7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099" y="2204864"/>
            <a:ext cx="4616060" cy="194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93" y="2852936"/>
            <a:ext cx="4848166" cy="30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Grafos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1196752"/>
            <a:ext cx="8353425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¿Para que estudiar grafos? </a:t>
            </a:r>
            <a:r>
              <a:rPr lang="es-MX" sz="2400" dirty="0"/>
              <a:t>¡</a:t>
            </a:r>
            <a:r>
              <a:rPr lang="es-MX" sz="2400" dirty="0" smtClean="0"/>
              <a:t>Los grafos están en todas partes!</a:t>
            </a:r>
          </a:p>
          <a:p>
            <a:pPr algn="just"/>
            <a:endParaRPr lang="es-MX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 smtClean="0"/>
              <a:t>Mallas curriculares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 smtClean="0"/>
              <a:t>Organigramas</a:t>
            </a:r>
            <a:endParaRPr lang="es-MX" sz="2400" dirty="0"/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 smtClean="0"/>
              <a:t>Redes de transporte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 smtClean="0"/>
              <a:t>Arquitectura de la WWW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 smtClean="0"/>
              <a:t>Redes sociales</a:t>
            </a:r>
            <a:endParaRPr lang="es-MX" sz="2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62143"/>
            <a:ext cx="3960440" cy="354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93" y="3041720"/>
            <a:ext cx="4938023" cy="355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59285"/>
            <a:ext cx="3633936" cy="335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25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Representación de grafos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1052736"/>
            <a:ext cx="835342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Existen básicamente dos formas de representar grafos: mediante matrices de adyacencia y mediante listas de adyacencia</a:t>
            </a:r>
            <a:endParaRPr lang="es-MX" sz="2200" dirty="0"/>
          </a:p>
          <a:p>
            <a:pPr algn="just"/>
            <a:endParaRPr lang="es-MX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2060848"/>
            <a:ext cx="2155105" cy="1547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2040235" cy="2137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61048"/>
            <a:ext cx="4109207" cy="189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395537" y="5949280"/>
            <a:ext cx="18002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¿Cuál usar?</a:t>
            </a:r>
            <a:endParaRPr lang="es-MX" sz="2200" dirty="0"/>
          </a:p>
          <a:p>
            <a:pPr algn="just"/>
            <a:endParaRPr lang="es-MX" sz="2400" dirty="0"/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2195736" y="5949280"/>
            <a:ext cx="590465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Depende de:   densidad del grafo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                  problema de interés</a:t>
            </a:r>
            <a:endParaRPr lang="es-MX" sz="2200" dirty="0"/>
          </a:p>
          <a:p>
            <a:pPr algn="just"/>
            <a:endParaRPr lang="es-MX" sz="2400" dirty="0"/>
          </a:p>
        </p:txBody>
      </p:sp>
      <p:sp>
        <p:nvSpPr>
          <p:cNvPr id="3" name="2 Abrir llave"/>
          <p:cNvSpPr/>
          <p:nvPr/>
        </p:nvSpPr>
        <p:spPr>
          <a:xfrm>
            <a:off x="3850913" y="6025056"/>
            <a:ext cx="189735" cy="64807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1187624" y="3356992"/>
                <a:ext cx="1800200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dirty="0" smtClean="0"/>
                  <a:t>Tamaño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2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s-MX" sz="22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s-MX" sz="2200" dirty="0"/>
              </a:p>
              <a:p>
                <a:pPr algn="just"/>
                <a:endParaRPr lang="es-MX" sz="2400" dirty="0"/>
              </a:p>
            </p:txBody>
          </p:sp>
        </mc:Choice>
        <mc:Fallback xmlns="">
          <p:sp>
            <p:nvSpPr>
              <p:cNvPr id="31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3356992"/>
                <a:ext cx="1800200" cy="432048"/>
              </a:xfrm>
              <a:prstGeom prst="rect">
                <a:avLst/>
              </a:prstGeom>
              <a:blipFill rotWithShape="1">
                <a:blip r:embed="rId5"/>
                <a:stretch>
                  <a:fillRect l="-4407" t="-7042" b="-28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9"/>
              <p:cNvSpPr>
                <a:spLocks noChangeArrowheads="1"/>
              </p:cNvSpPr>
              <p:nvPr/>
            </p:nvSpPr>
            <p:spPr bwMode="auto">
              <a:xfrm>
                <a:off x="5364088" y="3356992"/>
                <a:ext cx="2448272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dirty="0" smtClean="0"/>
                  <a:t>Tamaño = </a:t>
                </a:r>
                <a14:m>
                  <m:oMath xmlns:m="http://schemas.openxmlformats.org/officeDocument/2006/math">
                    <m:r>
                      <a:rPr lang="es-MX" sz="2200" b="0" i="1" smtClean="0">
                        <a:latin typeface="Cambria Math"/>
                      </a:rPr>
                      <m:t>𝑛</m:t>
                    </m:r>
                    <m:r>
                      <a:rPr lang="es-MX" sz="2200" b="0" i="1" smtClean="0">
                        <a:latin typeface="Cambria Math"/>
                      </a:rPr>
                      <m:t>+</m:t>
                    </m:r>
                    <m:r>
                      <a:rPr lang="es-MX" sz="2200" b="0" i="1" smtClean="0">
                        <a:latin typeface="Cambria Math"/>
                      </a:rPr>
                      <m:t>𝑚</m:t>
                    </m:r>
                  </m:oMath>
                </a14:m>
                <a:endParaRPr lang="es-MX" sz="2200" dirty="0"/>
              </a:p>
              <a:p>
                <a:pPr algn="just"/>
                <a:endParaRPr lang="es-MX" sz="2400" dirty="0"/>
              </a:p>
            </p:txBody>
          </p:sp>
        </mc:Choice>
        <mc:Fallback xmlns="">
          <p:sp>
            <p:nvSpPr>
              <p:cNvPr id="32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3356992"/>
                <a:ext cx="2448272" cy="432048"/>
              </a:xfrm>
              <a:prstGeom prst="rect">
                <a:avLst/>
              </a:prstGeom>
              <a:blipFill rotWithShape="1">
                <a:blip r:embed="rId6"/>
                <a:stretch>
                  <a:fillRect l="-3234" t="-7042" b="-28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Representación de grafos</a:t>
            </a:r>
            <a:endParaRPr lang="es-ES" sz="36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559" y="1268760"/>
            <a:ext cx="2742825" cy="151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01008"/>
            <a:ext cx="2525687" cy="252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220" y="3619158"/>
            <a:ext cx="2524100" cy="225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95289" y="1300920"/>
            <a:ext cx="4532932" cy="119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u="sng" dirty="0" smtClean="0"/>
              <a:t>Ejemplo:</a:t>
            </a:r>
            <a:r>
              <a:rPr lang="es-MX" sz="2400" dirty="0" smtClean="0"/>
              <a:t> ¿Cómo se representa este grafo mediante matrices y mediante listas?</a:t>
            </a:r>
            <a:endParaRPr lang="es-MX" sz="2400" dirty="0"/>
          </a:p>
          <a:p>
            <a:pPr algn="just"/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04694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Cortes de grafos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1052736"/>
            <a:ext cx="835342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u="sng" dirty="0" smtClean="0"/>
              <a:t>Definición</a:t>
            </a:r>
            <a:r>
              <a:rPr lang="es-MX" sz="2400" dirty="0" smtClean="0"/>
              <a:t>: Un corte sobre un grafo </a:t>
            </a:r>
            <a:r>
              <a:rPr lang="es-MX" sz="2400" i="1" dirty="0" smtClean="0"/>
              <a:t>G = </a:t>
            </a:r>
            <a:r>
              <a:rPr lang="es-MX" sz="2400" dirty="0" smtClean="0"/>
              <a:t>(</a:t>
            </a:r>
            <a:r>
              <a:rPr lang="es-MX" sz="2400" i="1" dirty="0" smtClean="0"/>
              <a:t>V, E</a:t>
            </a:r>
            <a:r>
              <a:rPr lang="es-MX" sz="2400" dirty="0" smtClean="0"/>
              <a:t>) es una partición de </a:t>
            </a:r>
            <a:r>
              <a:rPr lang="es-MX" sz="2400" i="1" dirty="0" smtClean="0"/>
              <a:t>V</a:t>
            </a:r>
            <a:r>
              <a:rPr lang="es-MX" sz="2400" dirty="0" smtClean="0"/>
              <a:t> en dos conjuntos no vacíos </a:t>
            </a:r>
            <a:r>
              <a:rPr lang="es-MX" sz="2400" i="1" dirty="0" smtClean="0"/>
              <a:t>A</a:t>
            </a:r>
            <a:r>
              <a:rPr lang="es-MX" sz="2400" dirty="0" smtClean="0"/>
              <a:t> y </a:t>
            </a:r>
            <a:r>
              <a:rPr lang="es-MX" sz="2400" i="1" dirty="0" smtClean="0"/>
              <a:t>B</a:t>
            </a:r>
            <a:r>
              <a:rPr lang="es-MX" sz="2400" dirty="0" smtClean="0"/>
              <a:t>.</a:t>
            </a:r>
            <a:endParaRPr lang="es-MX" sz="2400" dirty="0"/>
          </a:p>
          <a:p>
            <a:pPr algn="just"/>
            <a:endParaRPr lang="es-MX" sz="2400" dirty="0"/>
          </a:p>
        </p:txBody>
      </p:sp>
      <p:sp>
        <p:nvSpPr>
          <p:cNvPr id="17" name="16 Elipse"/>
          <p:cNvSpPr/>
          <p:nvPr/>
        </p:nvSpPr>
        <p:spPr>
          <a:xfrm>
            <a:off x="4355976" y="20919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Elipse"/>
          <p:cNvSpPr/>
          <p:nvPr/>
        </p:nvSpPr>
        <p:spPr>
          <a:xfrm>
            <a:off x="3419872" y="29220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Elipse"/>
          <p:cNvSpPr/>
          <p:nvPr/>
        </p:nvSpPr>
        <p:spPr>
          <a:xfrm>
            <a:off x="5364088" y="29220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19 Elipse"/>
          <p:cNvSpPr/>
          <p:nvPr/>
        </p:nvSpPr>
        <p:spPr>
          <a:xfrm>
            <a:off x="3851920" y="37588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20 Conector recto"/>
          <p:cNvCxnSpPr>
            <a:stCxn id="20" idx="1"/>
            <a:endCxn id="18" idx="4"/>
          </p:cNvCxnSpPr>
          <p:nvPr/>
        </p:nvCxnSpPr>
        <p:spPr>
          <a:xfrm flipH="1" flipV="1">
            <a:off x="3635896" y="3354098"/>
            <a:ext cx="279296" cy="468024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Elipse"/>
          <p:cNvSpPr/>
          <p:nvPr/>
        </p:nvSpPr>
        <p:spPr>
          <a:xfrm>
            <a:off x="4851648" y="37588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22 Conector recto"/>
          <p:cNvCxnSpPr>
            <a:stCxn id="18" idx="7"/>
            <a:endCxn id="17" idx="3"/>
          </p:cNvCxnSpPr>
          <p:nvPr/>
        </p:nvCxnSpPr>
        <p:spPr>
          <a:xfrm flipV="1">
            <a:off x="3788648" y="2460688"/>
            <a:ext cx="630600" cy="524634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9" idx="2"/>
            <a:endCxn id="18" idx="6"/>
          </p:cNvCxnSpPr>
          <p:nvPr/>
        </p:nvCxnSpPr>
        <p:spPr>
          <a:xfrm flipH="1">
            <a:off x="3851920" y="3138074"/>
            <a:ext cx="1512168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2" idx="1"/>
            <a:endCxn id="17" idx="4"/>
          </p:cNvCxnSpPr>
          <p:nvPr/>
        </p:nvCxnSpPr>
        <p:spPr>
          <a:xfrm flipH="1" flipV="1">
            <a:off x="4572000" y="2523960"/>
            <a:ext cx="342920" cy="1298162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Elipse"/>
          <p:cNvSpPr/>
          <p:nvPr/>
        </p:nvSpPr>
        <p:spPr>
          <a:xfrm rot="1490779">
            <a:off x="4875924" y="2702164"/>
            <a:ext cx="881216" cy="17056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25 Elipse"/>
          <p:cNvSpPr/>
          <p:nvPr/>
        </p:nvSpPr>
        <p:spPr>
          <a:xfrm rot="1490779">
            <a:off x="3346487" y="1874689"/>
            <a:ext cx="1559118" cy="25251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395536" y="4437112"/>
            <a:ext cx="835342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u="sng" dirty="0" smtClean="0"/>
              <a:t>Definición</a:t>
            </a:r>
            <a:r>
              <a:rPr lang="es-MX" sz="2400" dirty="0" smtClean="0"/>
              <a:t>: Las aristas cruzadas de un corte (</a:t>
            </a:r>
            <a:r>
              <a:rPr lang="es-MX" sz="2400" i="1" dirty="0" smtClean="0"/>
              <a:t>A, B</a:t>
            </a:r>
            <a:r>
              <a:rPr lang="es-MX" sz="2400" dirty="0" smtClean="0"/>
              <a:t>) sobre un grafo </a:t>
            </a:r>
            <a:r>
              <a:rPr lang="es-MX" sz="2400" i="1" dirty="0" smtClean="0"/>
              <a:t>G </a:t>
            </a:r>
            <a:r>
              <a:rPr lang="es-MX" sz="2400" dirty="0" smtClean="0"/>
              <a:t>son aquellas donde un nodo pertenece a </a:t>
            </a:r>
            <a:r>
              <a:rPr lang="es-MX" sz="2400" i="1" dirty="0" err="1" smtClean="0"/>
              <a:t>A</a:t>
            </a:r>
            <a:r>
              <a:rPr lang="es-MX" sz="2400" dirty="0" smtClean="0"/>
              <a:t> y el otro pertenece a </a:t>
            </a:r>
            <a:r>
              <a:rPr lang="es-MX" sz="2400" i="1" dirty="0" smtClean="0"/>
              <a:t>B</a:t>
            </a:r>
            <a:r>
              <a:rPr lang="es-MX" sz="2400" dirty="0" smtClean="0"/>
              <a:t>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 smtClean="0"/>
              <a:t>¿Cuántos cortes como máximo puede haber en un grafo con </a:t>
            </a:r>
            <a:r>
              <a:rPr lang="es-MX" sz="2400" i="1" dirty="0" smtClean="0"/>
              <a:t>n</a:t>
            </a:r>
            <a:r>
              <a:rPr lang="es-MX" sz="2400" dirty="0" smtClean="0"/>
              <a:t> vértices?</a:t>
            </a:r>
            <a:endParaRPr lang="es-MX" sz="2400" dirty="0"/>
          </a:p>
          <a:p>
            <a:pPr algn="just"/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27 CuadroTexto"/>
              <p:cNvSpPr txBox="1"/>
              <p:nvPr/>
            </p:nvSpPr>
            <p:spPr>
              <a:xfrm>
                <a:off x="2555776" y="6278256"/>
                <a:ext cx="17818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CO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s-MX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s-MX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−2</m:t>
                    </m:r>
                    <m:r>
                      <a:rPr lang="es-MX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s-CO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s-MX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s-CO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2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6278256"/>
                <a:ext cx="1781898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19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26052</TotalTime>
  <Words>1299</Words>
  <Application>Microsoft Office PowerPoint</Application>
  <PresentationFormat>Presentación en pantalla (4:3)</PresentationFormat>
  <Paragraphs>152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Análisis y diseño de algoritmos – Clase 17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Julian Moreno</dc:creator>
  <cp:lastModifiedBy>jmoreno</cp:lastModifiedBy>
  <cp:revision>833</cp:revision>
  <dcterms:created xsi:type="dcterms:W3CDTF">2005-07-02T15:39:33Z</dcterms:created>
  <dcterms:modified xsi:type="dcterms:W3CDTF">2014-05-06T19:50:18Z</dcterms:modified>
</cp:coreProperties>
</file>