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22"/>
  </p:notesMasterIdLst>
  <p:handoutMasterIdLst>
    <p:handoutMasterId r:id="rId23"/>
  </p:handoutMasterIdLst>
  <p:sldIdLst>
    <p:sldId id="353" r:id="rId2"/>
    <p:sldId id="472" r:id="rId3"/>
    <p:sldId id="473" r:id="rId4"/>
    <p:sldId id="474" r:id="rId5"/>
    <p:sldId id="463" r:id="rId6"/>
    <p:sldId id="475" r:id="rId7"/>
    <p:sldId id="471" r:id="rId8"/>
    <p:sldId id="470" r:id="rId9"/>
    <p:sldId id="476" r:id="rId10"/>
    <p:sldId id="477" r:id="rId11"/>
    <p:sldId id="478" r:id="rId12"/>
    <p:sldId id="479" r:id="rId13"/>
    <p:sldId id="480" r:id="rId14"/>
    <p:sldId id="481" r:id="rId15"/>
    <p:sldId id="482" r:id="rId16"/>
    <p:sldId id="483" r:id="rId17"/>
    <p:sldId id="484" r:id="rId18"/>
    <p:sldId id="485" r:id="rId19"/>
    <p:sldId id="486" r:id="rId20"/>
    <p:sldId id="386" r:id="rId21"/>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FF6743"/>
    <a:srgbClr val="7C9DDE"/>
    <a:srgbClr val="003399"/>
    <a:srgbClr val="669900"/>
    <a:srgbClr val="FF3300"/>
    <a:srgbClr val="0033CC"/>
    <a:srgbClr val="006600"/>
    <a:srgbClr val="0033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6" autoAdjust="0"/>
    <p:restoredTop sz="97691" autoAdjust="0"/>
  </p:normalViewPr>
  <p:slideViewPr>
    <p:cSldViewPr>
      <p:cViewPr>
        <p:scale>
          <a:sx n="70" d="100"/>
          <a:sy n="70" d="100"/>
        </p:scale>
        <p:origin x="-67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4"/>
    </p:cViewPr>
  </p:sorterViewPr>
  <p:notesViewPr>
    <p:cSldViewPr>
      <p:cViewPr varScale="1">
        <p:scale>
          <a:sx n="84" d="100"/>
          <a:sy n="84" d="100"/>
        </p:scale>
        <p:origin x="-197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CO"/>
          </a:p>
        </p:txBody>
      </p:sp>
      <p:sp>
        <p:nvSpPr>
          <p:cNvPr id="27341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CO"/>
          </a:p>
        </p:txBody>
      </p:sp>
      <p:sp>
        <p:nvSpPr>
          <p:cNvPr id="27341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CO"/>
          </a:p>
        </p:txBody>
      </p:sp>
      <p:sp>
        <p:nvSpPr>
          <p:cNvPr id="27341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DE875531-5D49-44E8-8874-8166AE1702AB}" type="slidenum">
              <a:rPr lang="es-ES"/>
              <a:pPr>
                <a:defRPr/>
              </a:pPr>
              <a:t>‹Nº›</a:t>
            </a:fld>
            <a:endParaRPr lang="es-ES"/>
          </a:p>
        </p:txBody>
      </p:sp>
    </p:spTree>
    <p:extLst>
      <p:ext uri="{BB962C8B-B14F-4D97-AF65-F5344CB8AC3E}">
        <p14:creationId xmlns:p14="http://schemas.microsoft.com/office/powerpoint/2010/main" val="3493168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s-ES_tradnl"/>
          </a:p>
        </p:txBody>
      </p:sp>
      <p:sp>
        <p:nvSpPr>
          <p:cNvPr id="361475"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s-ES_tradnl"/>
          </a:p>
        </p:txBody>
      </p:sp>
      <p:sp>
        <p:nvSpPr>
          <p:cNvPr id="2560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36147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s-ES_tradnl"/>
          </a:p>
        </p:txBody>
      </p:sp>
      <p:sp>
        <p:nvSpPr>
          <p:cNvPr id="36147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1CFD9141-B8DF-4D85-B36E-B4713498C58E}" type="slidenum">
              <a:rPr lang="es-ES_tradnl"/>
              <a:pPr>
                <a:defRPr/>
              </a:pPr>
              <a:t>‹Nº›</a:t>
            </a:fld>
            <a:endParaRPr lang="es-ES_tradnl"/>
          </a:p>
        </p:txBody>
      </p:sp>
    </p:spTree>
    <p:extLst>
      <p:ext uri="{BB962C8B-B14F-4D97-AF65-F5344CB8AC3E}">
        <p14:creationId xmlns:p14="http://schemas.microsoft.com/office/powerpoint/2010/main" val="3194619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nchor="b"/>
          <a:lstStyle>
            <a:lvl1pPr defTabSz="987425" eaLnBrk="0" hangingPunct="0">
              <a:defRPr>
                <a:solidFill>
                  <a:schemeClr val="tx1"/>
                </a:solidFill>
                <a:latin typeface="Arial" charset="0"/>
              </a:defRPr>
            </a:lvl1pPr>
            <a:lvl2pPr marL="742950" indent="-285750" defTabSz="987425" eaLnBrk="0" hangingPunct="0">
              <a:defRPr>
                <a:solidFill>
                  <a:schemeClr val="tx1"/>
                </a:solidFill>
                <a:latin typeface="Arial" charset="0"/>
              </a:defRPr>
            </a:lvl2pPr>
            <a:lvl3pPr marL="1143000" indent="-228600" defTabSz="987425" eaLnBrk="0" hangingPunct="0">
              <a:defRPr>
                <a:solidFill>
                  <a:schemeClr val="tx1"/>
                </a:solidFill>
                <a:latin typeface="Arial" charset="0"/>
              </a:defRPr>
            </a:lvl3pPr>
            <a:lvl4pPr marL="1600200" indent="-228600" defTabSz="987425" eaLnBrk="0" hangingPunct="0">
              <a:defRPr>
                <a:solidFill>
                  <a:schemeClr val="tx1"/>
                </a:solidFill>
                <a:latin typeface="Arial" charset="0"/>
              </a:defRPr>
            </a:lvl4pPr>
            <a:lvl5pPr marL="2057400" indent="-228600" defTabSz="987425" eaLnBrk="0" hangingPunct="0">
              <a:defRPr>
                <a:solidFill>
                  <a:schemeClr val="tx1"/>
                </a:solidFill>
                <a:latin typeface="Arial" charset="0"/>
              </a:defRPr>
            </a:lvl5pPr>
            <a:lvl6pPr marL="2514600" indent="-228600" defTabSz="987425" eaLnBrk="0" fontAlgn="base" hangingPunct="0">
              <a:spcBef>
                <a:spcPct val="0"/>
              </a:spcBef>
              <a:spcAft>
                <a:spcPct val="0"/>
              </a:spcAft>
              <a:defRPr>
                <a:solidFill>
                  <a:schemeClr val="tx1"/>
                </a:solidFill>
                <a:latin typeface="Arial" charset="0"/>
              </a:defRPr>
            </a:lvl6pPr>
            <a:lvl7pPr marL="2971800" indent="-228600" defTabSz="987425" eaLnBrk="0" fontAlgn="base" hangingPunct="0">
              <a:spcBef>
                <a:spcPct val="0"/>
              </a:spcBef>
              <a:spcAft>
                <a:spcPct val="0"/>
              </a:spcAft>
              <a:defRPr>
                <a:solidFill>
                  <a:schemeClr val="tx1"/>
                </a:solidFill>
                <a:latin typeface="Arial" charset="0"/>
              </a:defRPr>
            </a:lvl7pPr>
            <a:lvl8pPr marL="3429000" indent="-228600" defTabSz="987425" eaLnBrk="0" fontAlgn="base" hangingPunct="0">
              <a:spcBef>
                <a:spcPct val="0"/>
              </a:spcBef>
              <a:spcAft>
                <a:spcPct val="0"/>
              </a:spcAft>
              <a:defRPr>
                <a:solidFill>
                  <a:schemeClr val="tx1"/>
                </a:solidFill>
                <a:latin typeface="Arial" charset="0"/>
              </a:defRPr>
            </a:lvl8pPr>
            <a:lvl9pPr marL="3886200" indent="-228600" defTabSz="987425" eaLnBrk="0" fontAlgn="base" hangingPunct="0">
              <a:spcBef>
                <a:spcPct val="0"/>
              </a:spcBef>
              <a:spcAft>
                <a:spcPct val="0"/>
              </a:spcAft>
              <a:defRPr>
                <a:solidFill>
                  <a:schemeClr val="tx1"/>
                </a:solidFill>
                <a:latin typeface="Arial" charset="0"/>
              </a:defRPr>
            </a:lvl9pPr>
          </a:lstStyle>
          <a:p>
            <a:pPr algn="r" eaLnBrk="1" hangingPunct="1"/>
            <a:fld id="{089F47D7-ED18-43F2-84AC-CAED97AC3664}" type="slidenum">
              <a:rPr lang="es-ES" sz="1300"/>
              <a:pPr algn="r" eaLnBrk="1" hangingPunct="1"/>
              <a:t>1</a:t>
            </a:fld>
            <a:endParaRPr lang="es-ES" sz="1300"/>
          </a:p>
        </p:txBody>
      </p:sp>
      <p:sp>
        <p:nvSpPr>
          <p:cNvPr id="26627" name="Rectangle 2"/>
          <p:cNvSpPr>
            <a:spLocks noGrp="1" noRot="1" noChangeAspect="1" noChangeArrowheads="1" noTextEdit="1"/>
          </p:cNvSpPr>
          <p:nvPr>
            <p:ph type="sldImg"/>
          </p:nvPr>
        </p:nvSpPr>
        <p:spPr>
          <a:xfrm>
            <a:off x="992188" y="768350"/>
            <a:ext cx="5116512" cy="3836988"/>
          </a:xfrm>
          <a:ln/>
        </p:spPr>
      </p:sp>
      <p:sp>
        <p:nvSpPr>
          <p:cNvPr id="26628" name="Rectangle 3"/>
          <p:cNvSpPr>
            <a:spLocks noGrp="1" noChangeArrowheads="1"/>
          </p:cNvSpPr>
          <p:nvPr>
            <p:ph type="body" idx="1"/>
          </p:nvPr>
        </p:nvSpPr>
        <p:spPr>
          <a:xfrm>
            <a:off x="709613" y="4862513"/>
            <a:ext cx="568007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700" tIns="49350" rIns="98700" bIns="49350"/>
          <a:lstStyle/>
          <a:p>
            <a:pPr eaLnBrk="1" hangingPunct="1"/>
            <a:endParaRPr lang="es-CO"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lvl1pPr>
              <a:defRPr/>
            </a:lvl1pPr>
          </a:lstStyle>
          <a:p>
            <a:pPr>
              <a:defRPr/>
            </a:pPr>
            <a:fld id="{46DCFCCF-B39C-4FDC-8FA3-A1E21B7C0DCF}" type="datetime1">
              <a:rPr lang="es-ES"/>
              <a:pPr>
                <a:defRPr/>
              </a:pPr>
              <a:t>02/05/2014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CA13D68-1F99-4A06-817A-FC02A7157267}" type="slidenum">
              <a:rPr lang="es-ES"/>
              <a:pPr>
                <a:defRPr/>
              </a:pPr>
              <a:t>‹Nº›</a:t>
            </a:fld>
            <a:endParaRPr lang="es-ES"/>
          </a:p>
        </p:txBody>
      </p:sp>
    </p:spTree>
    <p:extLst>
      <p:ext uri="{BB962C8B-B14F-4D97-AF65-F5344CB8AC3E}">
        <p14:creationId xmlns:p14="http://schemas.microsoft.com/office/powerpoint/2010/main" val="323804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65C0D90F-047A-44BA-A2CE-87D6E7BFA1C6}" type="datetime1">
              <a:rPr lang="es-ES"/>
              <a:pPr>
                <a:defRPr/>
              </a:pPr>
              <a:t>02/05/2014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B30BF9D-A7DD-4FB0-9F2E-CCD7333193A2}" type="slidenum">
              <a:rPr lang="es-ES"/>
              <a:pPr>
                <a:defRPr/>
              </a:pPr>
              <a:t>‹Nº›</a:t>
            </a:fld>
            <a:endParaRPr lang="es-ES"/>
          </a:p>
        </p:txBody>
      </p:sp>
    </p:spTree>
    <p:extLst>
      <p:ext uri="{BB962C8B-B14F-4D97-AF65-F5344CB8AC3E}">
        <p14:creationId xmlns:p14="http://schemas.microsoft.com/office/powerpoint/2010/main" val="214246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7EBACA96-5F9B-4D18-8E13-DC1525E51683}" type="datetime1">
              <a:rPr lang="es-ES"/>
              <a:pPr>
                <a:defRPr/>
              </a:pPr>
              <a:t>02/05/2014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A981100F-6B2E-480E-9BD0-B1BDBD34607F}" type="slidenum">
              <a:rPr lang="es-ES"/>
              <a:pPr>
                <a:defRPr/>
              </a:pPr>
              <a:t>‹Nº›</a:t>
            </a:fld>
            <a:endParaRPr lang="es-ES"/>
          </a:p>
        </p:txBody>
      </p:sp>
    </p:spTree>
    <p:extLst>
      <p:ext uri="{BB962C8B-B14F-4D97-AF65-F5344CB8AC3E}">
        <p14:creationId xmlns:p14="http://schemas.microsoft.com/office/powerpoint/2010/main" val="379122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lvl1pPr>
              <a:defRPr/>
            </a:lvl1pPr>
          </a:lstStyle>
          <a:p>
            <a:pPr>
              <a:defRPr/>
            </a:pPr>
            <a:fld id="{1B6FB037-7A82-457F-9744-5FE4C09E9E2D}" type="datetime1">
              <a:rPr lang="es-ES"/>
              <a:pPr>
                <a:defRPr/>
              </a:pPr>
              <a:t>02/05/2014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81456C7-68CB-4771-B288-D31425D9240B}" type="slidenum">
              <a:rPr lang="es-ES"/>
              <a:pPr>
                <a:defRPr/>
              </a:pPr>
              <a:t>‹Nº›</a:t>
            </a:fld>
            <a:endParaRPr lang="es-ES"/>
          </a:p>
        </p:txBody>
      </p:sp>
    </p:spTree>
    <p:extLst>
      <p:ext uri="{BB962C8B-B14F-4D97-AF65-F5344CB8AC3E}">
        <p14:creationId xmlns:p14="http://schemas.microsoft.com/office/powerpoint/2010/main" val="1698337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FA5D08A-CCF7-4E4F-BD55-12E23676E62C}" type="datetime1">
              <a:rPr lang="es-ES"/>
              <a:pPr>
                <a:defRPr/>
              </a:pPr>
              <a:t>02/05/2014</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2D549A2E-96E0-498F-ACCB-C93D4CD2D203}" type="slidenum">
              <a:rPr lang="es-ES"/>
              <a:pPr>
                <a:defRPr/>
              </a:pPr>
              <a:t>‹Nº›</a:t>
            </a:fld>
            <a:endParaRPr lang="es-ES"/>
          </a:p>
        </p:txBody>
      </p:sp>
    </p:spTree>
    <p:extLst>
      <p:ext uri="{BB962C8B-B14F-4D97-AF65-F5344CB8AC3E}">
        <p14:creationId xmlns:p14="http://schemas.microsoft.com/office/powerpoint/2010/main" val="388733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3 Marcador de fecha"/>
          <p:cNvSpPr>
            <a:spLocks noGrp="1"/>
          </p:cNvSpPr>
          <p:nvPr>
            <p:ph type="dt" sz="half" idx="10"/>
          </p:nvPr>
        </p:nvSpPr>
        <p:spPr/>
        <p:txBody>
          <a:bodyPr/>
          <a:lstStyle>
            <a:lvl1pPr>
              <a:defRPr/>
            </a:lvl1pPr>
          </a:lstStyle>
          <a:p>
            <a:pPr>
              <a:defRPr/>
            </a:pPr>
            <a:fld id="{92C41C49-5607-4EEC-BD28-DD86855AA665}" type="datetime1">
              <a:rPr lang="es-ES"/>
              <a:pPr>
                <a:defRPr/>
              </a:pPr>
              <a:t>02/05/2014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8ABA314-B29F-40C7-BBE7-2EAE87498DCB}" type="slidenum">
              <a:rPr lang="es-ES"/>
              <a:pPr>
                <a:defRPr/>
              </a:pPr>
              <a:t>‹Nº›</a:t>
            </a:fld>
            <a:endParaRPr lang="es-ES"/>
          </a:p>
        </p:txBody>
      </p:sp>
    </p:spTree>
    <p:extLst>
      <p:ext uri="{BB962C8B-B14F-4D97-AF65-F5344CB8AC3E}">
        <p14:creationId xmlns:p14="http://schemas.microsoft.com/office/powerpoint/2010/main" val="243891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3 Marcador de fecha"/>
          <p:cNvSpPr>
            <a:spLocks noGrp="1"/>
          </p:cNvSpPr>
          <p:nvPr>
            <p:ph type="dt" sz="half" idx="10"/>
          </p:nvPr>
        </p:nvSpPr>
        <p:spPr/>
        <p:txBody>
          <a:bodyPr/>
          <a:lstStyle>
            <a:lvl1pPr>
              <a:defRPr/>
            </a:lvl1pPr>
          </a:lstStyle>
          <a:p>
            <a:pPr>
              <a:defRPr/>
            </a:pPr>
            <a:fld id="{59D7FED9-CA48-4647-8716-ABA2CF6B902D}" type="datetime1">
              <a:rPr lang="es-ES"/>
              <a:pPr>
                <a:defRPr/>
              </a:pPr>
              <a:t>02/05/2014</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3BF7B470-CE00-4899-9B15-2905BF4C2714}" type="slidenum">
              <a:rPr lang="es-ES"/>
              <a:pPr>
                <a:defRPr/>
              </a:pPr>
              <a:t>‹Nº›</a:t>
            </a:fld>
            <a:endParaRPr lang="es-ES"/>
          </a:p>
        </p:txBody>
      </p:sp>
    </p:spTree>
    <p:extLst>
      <p:ext uri="{BB962C8B-B14F-4D97-AF65-F5344CB8AC3E}">
        <p14:creationId xmlns:p14="http://schemas.microsoft.com/office/powerpoint/2010/main" val="426632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3 Marcador de fecha"/>
          <p:cNvSpPr>
            <a:spLocks noGrp="1"/>
          </p:cNvSpPr>
          <p:nvPr>
            <p:ph type="dt" sz="half" idx="10"/>
          </p:nvPr>
        </p:nvSpPr>
        <p:spPr/>
        <p:txBody>
          <a:bodyPr/>
          <a:lstStyle>
            <a:lvl1pPr>
              <a:defRPr/>
            </a:lvl1pPr>
          </a:lstStyle>
          <a:p>
            <a:pPr>
              <a:defRPr/>
            </a:pPr>
            <a:fld id="{D655B900-94F0-4522-8114-6B68B8F30C34}" type="datetime1">
              <a:rPr lang="es-ES"/>
              <a:pPr>
                <a:defRPr/>
              </a:pPr>
              <a:t>02/05/2014</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8EC6FE0E-343B-4829-8615-D27424E10A9F}" type="slidenum">
              <a:rPr lang="es-ES"/>
              <a:pPr>
                <a:defRPr/>
              </a:pPr>
              <a:t>‹Nº›</a:t>
            </a:fld>
            <a:endParaRPr lang="es-ES"/>
          </a:p>
        </p:txBody>
      </p:sp>
    </p:spTree>
    <p:extLst>
      <p:ext uri="{BB962C8B-B14F-4D97-AF65-F5344CB8AC3E}">
        <p14:creationId xmlns:p14="http://schemas.microsoft.com/office/powerpoint/2010/main" val="267103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7D53977B-73B6-4F1B-9EA2-97EE1AD07BB5}" type="datetime1">
              <a:rPr lang="es-ES"/>
              <a:pPr>
                <a:defRPr/>
              </a:pPr>
              <a:t>02/05/2014</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6C3FC3F1-2F99-4CB2-A5BA-4631BCA85730}" type="slidenum">
              <a:rPr lang="es-ES"/>
              <a:pPr>
                <a:defRPr/>
              </a:pPr>
              <a:t>‹Nº›</a:t>
            </a:fld>
            <a:endParaRPr lang="es-ES"/>
          </a:p>
        </p:txBody>
      </p:sp>
    </p:spTree>
    <p:extLst>
      <p:ext uri="{BB962C8B-B14F-4D97-AF65-F5344CB8AC3E}">
        <p14:creationId xmlns:p14="http://schemas.microsoft.com/office/powerpoint/2010/main" val="165601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555F602C-4000-4154-A1F7-E299ADA2BACC}" type="datetime1">
              <a:rPr lang="es-ES"/>
              <a:pPr>
                <a:defRPr/>
              </a:pPr>
              <a:t>02/05/2014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81268B4F-3108-4988-800B-2CEDF82240A7}" type="slidenum">
              <a:rPr lang="es-ES"/>
              <a:pPr>
                <a:defRPr/>
              </a:pPr>
              <a:t>‹Nº›</a:t>
            </a:fld>
            <a:endParaRPr lang="es-ES"/>
          </a:p>
        </p:txBody>
      </p:sp>
    </p:spTree>
    <p:extLst>
      <p:ext uri="{BB962C8B-B14F-4D97-AF65-F5344CB8AC3E}">
        <p14:creationId xmlns:p14="http://schemas.microsoft.com/office/powerpoint/2010/main" val="283621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09B6DB2-21E6-4505-A10A-165AEA086165}" type="datetime1">
              <a:rPr lang="es-ES"/>
              <a:pPr>
                <a:defRPr/>
              </a:pPr>
              <a:t>02/05/2014</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0A9D75ED-917B-459B-8C58-D9D4D98EB323}" type="slidenum">
              <a:rPr lang="es-ES"/>
              <a:pPr>
                <a:defRPr/>
              </a:pPr>
              <a:t>‹Nº›</a:t>
            </a:fld>
            <a:endParaRPr lang="es-ES"/>
          </a:p>
        </p:txBody>
      </p:sp>
    </p:spTree>
    <p:extLst>
      <p:ext uri="{BB962C8B-B14F-4D97-AF65-F5344CB8AC3E}">
        <p14:creationId xmlns:p14="http://schemas.microsoft.com/office/powerpoint/2010/main" val="281960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CO"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A566C-F4B4-4E80-83DA-5BD58E111222}" type="datetime1">
              <a:rPr lang="es-ES"/>
              <a:pPr>
                <a:defRPr/>
              </a:pPr>
              <a:t>02/05/2014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B9C91C-AB20-4B25-8037-AF8DAAB226FE}"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www.cs.rice.edu/~scrosby/hash/CrosbyWallach_UsenixSec2003/index.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docs.oracle.com/javase/7/docs/api/java/util/Hashtable.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23850" y="198438"/>
            <a:ext cx="5688013" cy="1143000"/>
          </a:xfrm>
        </p:spPr>
        <p:txBody>
          <a:bodyPr/>
          <a:lstStyle/>
          <a:p>
            <a:pPr algn="l" eaLnBrk="1" hangingPunct="1"/>
            <a:r>
              <a:rPr lang="es-CO" sz="4000" dirty="0" smtClean="0">
                <a:latin typeface="Arial" charset="0"/>
              </a:rPr>
              <a:t>Análisis y diseño de algoritmos – Clase </a:t>
            </a:r>
            <a:r>
              <a:rPr lang="es-CO" sz="4000" dirty="0" smtClean="0">
                <a:latin typeface="Arial" charset="0"/>
              </a:rPr>
              <a:t>15</a:t>
            </a:r>
            <a:endParaRPr lang="es-ES" sz="4000" dirty="0" smtClean="0">
              <a:latin typeface="Arial" charset="0"/>
            </a:endParaRPr>
          </a:p>
        </p:txBody>
      </p:sp>
      <p:sp>
        <p:nvSpPr>
          <p:cNvPr id="2051" name="Rectangle 3"/>
          <p:cNvSpPr>
            <a:spLocks noGrp="1" noChangeArrowheads="1"/>
          </p:cNvSpPr>
          <p:nvPr>
            <p:ph idx="1"/>
          </p:nvPr>
        </p:nvSpPr>
        <p:spPr>
          <a:xfrm>
            <a:off x="539750" y="1916112"/>
            <a:ext cx="8135938" cy="3169072"/>
          </a:xfrm>
        </p:spPr>
        <p:txBody>
          <a:bodyPr/>
          <a:lstStyle/>
          <a:p>
            <a:pPr eaLnBrk="1" hangingPunct="1">
              <a:buFont typeface="Wingdings" pitchFamily="2" charset="2"/>
              <a:buNone/>
            </a:pPr>
            <a:r>
              <a:rPr lang="es-CO" sz="2400" b="1" dirty="0" smtClean="0">
                <a:latin typeface="Arial" charset="0"/>
                <a:cs typeface="Arial" charset="0"/>
              </a:rPr>
              <a:t>Contenido</a:t>
            </a:r>
          </a:p>
          <a:p>
            <a:pPr eaLnBrk="1" hangingPunct="1">
              <a:buFont typeface="Wingdings" pitchFamily="2" charset="2"/>
              <a:buNone/>
            </a:pPr>
            <a:endParaRPr lang="es-CO" sz="2400" b="1" dirty="0" smtClean="0">
              <a:latin typeface="Arial" charset="0"/>
              <a:cs typeface="Arial" charset="0"/>
            </a:endParaRPr>
          </a:p>
          <a:p>
            <a:pPr eaLnBrk="1" hangingPunct="1"/>
            <a:r>
              <a:rPr lang="es-MX" sz="2400" dirty="0" smtClean="0">
                <a:latin typeface="Arial" charset="0"/>
                <a:cs typeface="Arial" charset="0"/>
              </a:rPr>
              <a:t>Problema de contar ocurrencias</a:t>
            </a:r>
          </a:p>
          <a:p>
            <a:pPr eaLnBrk="1" hangingPunct="1"/>
            <a:r>
              <a:rPr lang="es-MX" sz="2400" dirty="0" smtClean="0">
                <a:latin typeface="Arial" charset="0"/>
                <a:cs typeface="Arial" charset="0"/>
              </a:rPr>
              <a:t>Tablas hash</a:t>
            </a:r>
          </a:p>
          <a:p>
            <a:pPr eaLnBrk="1" hangingPunct="1"/>
            <a:r>
              <a:rPr lang="es-MX" sz="2400" dirty="0" err="1" smtClean="0">
                <a:latin typeface="Arial" charset="0"/>
                <a:cs typeface="Arial" charset="0"/>
              </a:rPr>
              <a:t>Hashing</a:t>
            </a:r>
            <a:r>
              <a:rPr lang="es-MX" sz="2400" dirty="0" smtClean="0">
                <a:latin typeface="Arial" charset="0"/>
                <a:cs typeface="Arial" charset="0"/>
              </a:rPr>
              <a:t> por encadenamiento</a:t>
            </a:r>
          </a:p>
          <a:p>
            <a:pPr eaLnBrk="1" hangingPunct="1"/>
            <a:r>
              <a:rPr lang="es-MX" sz="2400" dirty="0" smtClean="0">
                <a:latin typeface="Arial" charset="0"/>
                <a:cs typeface="Arial" charset="0"/>
              </a:rPr>
              <a:t>Funciones hash universales</a:t>
            </a:r>
          </a:p>
        </p:txBody>
      </p:sp>
      <p:sp>
        <p:nvSpPr>
          <p:cNvPr id="2052" name="Text Box 5"/>
          <p:cNvSpPr txBox="1">
            <a:spLocks noChangeArrowheads="1"/>
          </p:cNvSpPr>
          <p:nvPr/>
        </p:nvSpPr>
        <p:spPr bwMode="auto">
          <a:xfrm>
            <a:off x="0" y="5930900"/>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CO" sz="2000"/>
              <a:t>Material elaborado por: Julián Moreno</a:t>
            </a:r>
          </a:p>
          <a:p>
            <a:pPr algn="ctr" eaLnBrk="1" hangingPunct="1"/>
            <a:endParaRPr lang="es-CO" sz="1400"/>
          </a:p>
          <a:p>
            <a:pPr algn="ctr" eaLnBrk="1" hangingPunct="1"/>
            <a:r>
              <a:rPr lang="es-CO" sz="2000"/>
              <a:t>Facultad de Minas, Departamento de Ciencias de la Computación y la Decisión</a:t>
            </a:r>
            <a:endParaRPr lang="es-ES" sz="2000"/>
          </a:p>
        </p:txBody>
      </p:sp>
      <p:pic>
        <p:nvPicPr>
          <p:cNvPr id="20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15888"/>
            <a:ext cx="2997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0" y="1484313"/>
            <a:ext cx="9144000" cy="144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CO"/>
          </a:p>
        </p:txBody>
      </p:sp>
      <p:cxnSp>
        <p:nvCxnSpPr>
          <p:cNvPr id="4" name="3 Conector recto"/>
          <p:cNvCxnSpPr/>
          <p:nvPr/>
        </p:nvCxnSpPr>
        <p:spPr>
          <a:xfrm>
            <a:off x="0" y="5949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Paradigma del cumpleaños</a:t>
            </a:r>
            <a:endParaRPr lang="es-ES" sz="3600" dirty="0"/>
          </a:p>
        </p:txBody>
      </p:sp>
      <mc:AlternateContent xmlns:mc="http://schemas.openxmlformats.org/markup-compatibility/2006" xmlns:a14="http://schemas.microsoft.com/office/drawing/2010/main">
        <mc:Choice Requires="a14">
          <p:sp>
            <p:nvSpPr>
              <p:cNvPr id="4" name="Rectangle 9"/>
              <p:cNvSpPr>
                <a:spLocks noChangeArrowheads="1"/>
              </p:cNvSpPr>
              <p:nvPr/>
            </p:nvSpPr>
            <p:spPr bwMode="auto">
              <a:xfrm>
                <a:off x="395536" y="980728"/>
                <a:ext cx="8353424" cy="58772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t>Sea </a:t>
                </a:r>
                <a:r>
                  <a:rPr lang="es-MX" sz="2200" i="1" dirty="0" smtClean="0"/>
                  <a:t>P</a:t>
                </a:r>
                <a:r>
                  <a:rPr lang="es-MX" sz="2200" dirty="0" smtClean="0"/>
                  <a:t> </a:t>
                </a:r>
                <a:r>
                  <a:rPr lang="es-MX" sz="2200" dirty="0"/>
                  <a:t>la </a:t>
                </a:r>
                <a:r>
                  <a:rPr lang="es-MX" sz="2200" dirty="0" smtClean="0"/>
                  <a:t>probabilidad que dos personas tengan </a:t>
                </a:r>
                <a:r>
                  <a:rPr lang="es-MX" sz="2200" dirty="0"/>
                  <a:t>la misma fecha de cumpleaños</a:t>
                </a:r>
                <a:endParaRPr lang="es-MX" sz="2200" dirty="0" smtClean="0"/>
              </a:p>
              <a:p>
                <a:pPr algn="just"/>
                <a:endParaRPr lang="es-MX" sz="2200" dirty="0"/>
              </a:p>
              <a:p>
                <a:pPr algn="just"/>
                <a:r>
                  <a:rPr lang="es-MX" sz="2200" dirty="0" smtClean="0"/>
                  <a:t>Sea </a:t>
                </a:r>
                <a:r>
                  <a:rPr lang="es-MX" sz="2200" i="1" dirty="0" smtClean="0"/>
                  <a:t>Pd</a:t>
                </a:r>
                <a:r>
                  <a:rPr lang="es-MX" sz="2200" dirty="0" smtClean="0"/>
                  <a:t> la probabilidad de que una persona cumpla años en un día </a:t>
                </a:r>
                <a:r>
                  <a:rPr lang="es-MX" sz="2200" i="1" dirty="0" smtClean="0"/>
                  <a:t>d</a:t>
                </a:r>
                <a:r>
                  <a:rPr lang="es-MX" sz="2200" dirty="0" smtClean="0"/>
                  <a:t> específico = </a:t>
                </a:r>
                <a:r>
                  <a:rPr lang="es-MX" sz="2200" i="1" dirty="0" smtClean="0"/>
                  <a:t>1/365</a:t>
                </a:r>
              </a:p>
              <a:p>
                <a:pPr algn="just"/>
                <a:endParaRPr lang="es-MX" sz="2200" dirty="0" smtClean="0"/>
              </a:p>
              <a:p>
                <a:pPr algn="just"/>
                <a:r>
                  <a:rPr lang="es-MX" sz="2200" dirty="0" smtClean="0"/>
                  <a:t>Por tanto, la probabilidad que dos personas cumplan años en el mismo día </a:t>
                </a:r>
                <a:r>
                  <a:rPr lang="es-MX" sz="2200" i="1" dirty="0" smtClean="0"/>
                  <a:t>d </a:t>
                </a:r>
                <a:r>
                  <a:rPr lang="es-MX" sz="2200" dirty="0" smtClean="0"/>
                  <a:t>es </a:t>
                </a:r>
                <a:r>
                  <a:rPr lang="es-MX" sz="2200" i="1" dirty="0" smtClean="0"/>
                  <a:t>(1/365)*(1/365)</a:t>
                </a:r>
              </a:p>
              <a:p>
                <a:pPr algn="just"/>
                <a:endParaRPr lang="es-MX" sz="2200" dirty="0"/>
              </a:p>
              <a:p>
                <a:pPr algn="just"/>
                <a:r>
                  <a:rPr lang="es-MX" sz="2200" dirty="0" smtClean="0"/>
                  <a:t>La probabilidad que </a:t>
                </a:r>
                <a:r>
                  <a:rPr lang="es-MX" sz="2200" dirty="0"/>
                  <a:t>dos personas cumplan años en </a:t>
                </a:r>
                <a:r>
                  <a:rPr lang="es-MX" sz="2200" dirty="0" smtClean="0"/>
                  <a:t>cualquier día</a:t>
                </a:r>
                <a:r>
                  <a:rPr lang="es-MX" sz="2200" i="1" dirty="0" smtClean="0"/>
                  <a:t> </a:t>
                </a:r>
                <a:r>
                  <a:rPr lang="es-MX" sz="2200" dirty="0"/>
                  <a:t>es </a:t>
                </a:r>
                <a:r>
                  <a:rPr lang="es-MX" sz="2200" i="1" dirty="0" smtClean="0"/>
                  <a:t>365*(1/365)*(1/365) = 1/365</a:t>
                </a:r>
              </a:p>
              <a:p>
                <a:pPr algn="just"/>
                <a:endParaRPr lang="es-MX" sz="2200" dirty="0"/>
              </a:p>
              <a:p>
                <a:pPr algn="just"/>
                <a:r>
                  <a:rPr lang="es-MX" sz="2200" dirty="0" smtClean="0"/>
                  <a:t>Si hay </a:t>
                </a:r>
                <a:r>
                  <a:rPr lang="es-MX" sz="2200" i="1" dirty="0" smtClean="0"/>
                  <a:t>n </a:t>
                </a:r>
                <a:r>
                  <a:rPr lang="es-MX" sz="2200" dirty="0" smtClean="0"/>
                  <a:t>personas, la cantidad de parejas diferentes es </a:t>
                </a:r>
                <a:r>
                  <a:rPr lang="es-MX" sz="2200" i="1" dirty="0" smtClean="0"/>
                  <a:t>n</a:t>
                </a:r>
                <a:r>
                  <a:rPr lang="es-MX" sz="2200" dirty="0" smtClean="0"/>
                  <a:t>(</a:t>
                </a:r>
                <a:r>
                  <a:rPr lang="es-MX" sz="2200" i="1" dirty="0" smtClean="0"/>
                  <a:t>n</a:t>
                </a:r>
                <a:r>
                  <a:rPr lang="es-MX" sz="2200" dirty="0" smtClean="0"/>
                  <a:t>-1)/2</a:t>
                </a:r>
              </a:p>
              <a:p>
                <a:pPr algn="just"/>
                <a:endParaRPr lang="es-MX" sz="2200" dirty="0"/>
              </a:p>
              <a:p>
                <a:pPr algn="just"/>
                <a:r>
                  <a:rPr lang="es-MX" sz="2200" dirty="0" smtClean="0"/>
                  <a:t>Luego </a:t>
                </a:r>
                <a14:m>
                  <m:oMath xmlns:m="http://schemas.openxmlformats.org/officeDocument/2006/math">
                    <m:r>
                      <a:rPr lang="es-MX" sz="2200" b="0" i="1" smtClean="0">
                        <a:latin typeface="Cambria Math"/>
                      </a:rPr>
                      <m:t>𝑃</m:t>
                    </m:r>
                    <m:r>
                      <a:rPr lang="es-MX" sz="2200" b="0" i="1" smtClean="0">
                        <a:latin typeface="Cambria Math"/>
                      </a:rPr>
                      <m:t>=</m:t>
                    </m:r>
                    <m:f>
                      <m:fPr>
                        <m:ctrlPr>
                          <a:rPr lang="es-MX" sz="2200" b="0" i="1" smtClean="0">
                            <a:latin typeface="Cambria Math"/>
                          </a:rPr>
                        </m:ctrlPr>
                      </m:fPr>
                      <m:num>
                        <m:r>
                          <a:rPr lang="es-MX" sz="2200" b="0" i="1" smtClean="0">
                            <a:latin typeface="Cambria Math"/>
                          </a:rPr>
                          <m:t>𝑛</m:t>
                        </m:r>
                        <m:r>
                          <a:rPr lang="es-MX" sz="2200" b="0" i="1" smtClean="0">
                            <a:latin typeface="Cambria Math"/>
                          </a:rPr>
                          <m:t>(</m:t>
                        </m:r>
                        <m:r>
                          <a:rPr lang="es-MX" sz="2200" b="0" i="1" smtClean="0">
                            <a:latin typeface="Cambria Math"/>
                          </a:rPr>
                          <m:t>𝑛</m:t>
                        </m:r>
                        <m:r>
                          <a:rPr lang="es-MX" sz="2200" b="0" i="1" smtClean="0">
                            <a:latin typeface="Cambria Math"/>
                          </a:rPr>
                          <m:t>−1)</m:t>
                        </m:r>
                      </m:num>
                      <m:den>
                        <m:r>
                          <a:rPr lang="es-MX" sz="2200" b="0" i="1" smtClean="0">
                            <a:latin typeface="Cambria Math"/>
                          </a:rPr>
                          <m:t>2</m:t>
                        </m:r>
                      </m:den>
                    </m:f>
                    <m:f>
                      <m:fPr>
                        <m:ctrlPr>
                          <a:rPr lang="es-MX" sz="2200" b="0" i="1" smtClean="0">
                            <a:latin typeface="Cambria Math"/>
                          </a:rPr>
                        </m:ctrlPr>
                      </m:fPr>
                      <m:num>
                        <m:r>
                          <a:rPr lang="es-MX" sz="2200" b="0" i="1" smtClean="0">
                            <a:latin typeface="Cambria Math"/>
                          </a:rPr>
                          <m:t>1</m:t>
                        </m:r>
                      </m:num>
                      <m:den>
                        <m:r>
                          <a:rPr lang="es-MX" sz="2200" b="0" i="1" smtClean="0">
                            <a:latin typeface="Cambria Math"/>
                          </a:rPr>
                          <m:t>365</m:t>
                        </m:r>
                      </m:den>
                    </m:f>
                  </m:oMath>
                </a14:m>
                <a:r>
                  <a:rPr lang="es-CO" sz="2200" dirty="0" smtClean="0"/>
                  <a:t>, si P = 0.5 entonces </a:t>
                </a:r>
                <a14:m>
                  <m:oMath xmlns:m="http://schemas.openxmlformats.org/officeDocument/2006/math">
                    <m:sSup>
                      <m:sSupPr>
                        <m:ctrlPr>
                          <a:rPr lang="es-CO" sz="2200" i="1" smtClean="0">
                            <a:latin typeface="Cambria Math"/>
                          </a:rPr>
                        </m:ctrlPr>
                      </m:sSupPr>
                      <m:e>
                        <m:r>
                          <a:rPr lang="es-MX" sz="2200" b="0" i="1" smtClean="0">
                            <a:latin typeface="Cambria Math"/>
                          </a:rPr>
                          <m:t>𝑛</m:t>
                        </m:r>
                      </m:e>
                      <m:sup>
                        <m:r>
                          <a:rPr lang="es-MX" sz="2200" b="0" i="1" smtClean="0">
                            <a:latin typeface="Cambria Math"/>
                          </a:rPr>
                          <m:t>2</m:t>
                        </m:r>
                      </m:sup>
                    </m:sSup>
                    <m:r>
                      <a:rPr lang="es-MX" sz="2200" b="0" i="1" smtClean="0">
                        <a:latin typeface="Cambria Math"/>
                      </a:rPr>
                      <m:t>−</m:t>
                    </m:r>
                    <m:r>
                      <a:rPr lang="es-MX" sz="2200" b="0" i="1" smtClean="0">
                        <a:latin typeface="Cambria Math"/>
                      </a:rPr>
                      <m:t>𝑛</m:t>
                    </m:r>
                    <m:r>
                      <a:rPr lang="es-MX" sz="2200" b="0" i="1" smtClean="0">
                        <a:latin typeface="Cambria Math"/>
                      </a:rPr>
                      <m:t>−365=0</m:t>
                    </m:r>
                  </m:oMath>
                </a14:m>
                <a:endParaRPr lang="es-CO" sz="2200" dirty="0" smtClean="0"/>
              </a:p>
              <a:p>
                <a:pPr algn="just"/>
                <a:endParaRPr lang="es-MX" sz="2200" dirty="0"/>
              </a:p>
              <a:p>
                <a:pPr algn="just"/>
                <a:r>
                  <a:rPr lang="es-MX" sz="2200" dirty="0" smtClean="0"/>
                  <a:t>De donde </a:t>
                </a:r>
                <a:r>
                  <a:rPr lang="es-MX" sz="2200" i="1" dirty="0" smtClean="0"/>
                  <a:t>n = 19,61</a:t>
                </a:r>
                <a:endParaRPr lang="es-CO" sz="2200" dirty="0"/>
              </a:p>
            </p:txBody>
          </p:sp>
        </mc:Choice>
        <mc:Fallback xmlns="">
          <p:sp>
            <p:nvSpPr>
              <p:cNvPr id="4" name="Rectangle 9"/>
              <p:cNvSpPr>
                <a:spLocks noRot="1" noChangeAspect="1" noMove="1" noResize="1" noEditPoints="1" noAdjustHandles="1" noChangeArrowheads="1" noChangeShapeType="1" noTextEdit="1"/>
              </p:cNvSpPr>
              <p:nvPr/>
            </p:nvSpPr>
            <p:spPr bwMode="auto">
              <a:xfrm>
                <a:off x="395536" y="980728"/>
                <a:ext cx="8353424" cy="5877272"/>
              </a:xfrm>
              <a:prstGeom prst="rect">
                <a:avLst/>
              </a:prstGeom>
              <a:blipFill rotWithShape="1">
                <a:blip r:embed="rId2"/>
                <a:stretch>
                  <a:fillRect l="-949" t="-519" r="-949" b="-33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extLst>
      <p:ext uri="{BB962C8B-B14F-4D97-AF65-F5344CB8AC3E}">
        <p14:creationId xmlns:p14="http://schemas.microsoft.com/office/powerpoint/2010/main" val="4107840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err="1" smtClean="0">
                <a:cs typeface="Arial" charset="0"/>
              </a:rPr>
              <a:t>Hashing</a:t>
            </a:r>
            <a:r>
              <a:rPr lang="es-CO" sz="3600" dirty="0" smtClean="0">
                <a:cs typeface="Arial" charset="0"/>
              </a:rPr>
              <a:t> mediante encadenamiento</a:t>
            </a:r>
            <a:endParaRPr lang="es-ES" sz="3600" dirty="0"/>
          </a:p>
        </p:txBody>
      </p:sp>
      <p:sp>
        <p:nvSpPr>
          <p:cNvPr id="4" name="Rectangle 9"/>
          <p:cNvSpPr>
            <a:spLocks noChangeArrowheads="1"/>
          </p:cNvSpPr>
          <p:nvPr/>
        </p:nvSpPr>
        <p:spPr bwMode="auto">
          <a:xfrm>
            <a:off x="395536" y="1052736"/>
            <a:ext cx="8353424"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Ya que las colisiones son inevitables, es decir, para </a:t>
            </a:r>
            <a:r>
              <a:rPr lang="es-MX" sz="2200" i="1" dirty="0" smtClean="0"/>
              <a:t>x</a:t>
            </a:r>
            <a:r>
              <a:rPr lang="es-MX" sz="2200" dirty="0" smtClean="0"/>
              <a:t>, </a:t>
            </a:r>
            <a:r>
              <a:rPr lang="es-MX" sz="2200" i="1" dirty="0" smtClean="0"/>
              <a:t>y</a:t>
            </a:r>
            <a:r>
              <a:rPr lang="es-MX" sz="2200" dirty="0" smtClean="0"/>
              <a:t> en U, </a:t>
            </a:r>
            <a:r>
              <a:rPr lang="es-MX" sz="2200" i="1" dirty="0" smtClean="0"/>
              <a:t>h(x) = h(y)</a:t>
            </a:r>
            <a:r>
              <a:rPr lang="es-MX" sz="2200" dirty="0" smtClean="0"/>
              <a:t> se hace necesario algún mecanismo para manejarlos, siendo el más común el encadenamiento, el cual consiste en:</a:t>
            </a:r>
          </a:p>
          <a:p>
            <a:pPr marL="342900" indent="-342900" algn="just">
              <a:buFont typeface="Arial" panose="020B0604020202020204" pitchFamily="34" charset="0"/>
              <a:buChar char="•"/>
            </a:pPr>
            <a:r>
              <a:rPr lang="es-MX" sz="2200" dirty="0" smtClean="0"/>
              <a:t>Almacenar, no un elemento en el arreglo, si no una lista enlazada </a:t>
            </a:r>
          </a:p>
          <a:p>
            <a:pPr marL="342900" indent="-342900" algn="just">
              <a:buFont typeface="Arial" panose="020B0604020202020204" pitchFamily="34" charset="0"/>
              <a:buChar char="•"/>
            </a:pPr>
            <a:r>
              <a:rPr lang="es-MX" sz="2200" dirty="0" smtClean="0"/>
              <a:t>Dada la clave </a:t>
            </a:r>
            <a:r>
              <a:rPr lang="es-MX" sz="2200" i="1" dirty="0" smtClean="0"/>
              <a:t>k</a:t>
            </a:r>
            <a:r>
              <a:rPr lang="es-MX" sz="2200" dirty="0" smtClean="0"/>
              <a:t> de un elemento, las operaciones de inserción, búsqueda y eliminación se realizan en la lista que se encuentra en </a:t>
            </a:r>
            <a:r>
              <a:rPr lang="es-MX" sz="2200" i="1" dirty="0" smtClean="0"/>
              <a:t>A[h(k)]</a:t>
            </a:r>
          </a:p>
          <a:p>
            <a:pPr algn="just"/>
            <a:endParaRPr lang="es-MX" sz="22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939568"/>
            <a:ext cx="7729634" cy="2887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04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0" y="188640"/>
            <a:ext cx="9144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err="1" smtClean="0">
                <a:cs typeface="Arial" charset="0"/>
              </a:rPr>
              <a:t>Hashing</a:t>
            </a:r>
            <a:r>
              <a:rPr lang="es-CO" sz="3600" dirty="0" smtClean="0">
                <a:cs typeface="Arial" charset="0"/>
              </a:rPr>
              <a:t> mediante direccionamiento abierto</a:t>
            </a:r>
            <a:endParaRPr lang="es-ES" sz="3600" dirty="0"/>
          </a:p>
        </p:txBody>
      </p:sp>
      <p:sp>
        <p:nvSpPr>
          <p:cNvPr id="4" name="Rectangle 9"/>
          <p:cNvSpPr>
            <a:spLocks noChangeArrowheads="1"/>
          </p:cNvSpPr>
          <p:nvPr/>
        </p:nvSpPr>
        <p:spPr bwMode="auto">
          <a:xfrm>
            <a:off x="395536" y="1052736"/>
            <a:ext cx="8353424"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Otro mecanismo común para el manejo de colisiones es el encadenamiento abierto, el cual consiste en:</a:t>
            </a:r>
          </a:p>
          <a:p>
            <a:pPr algn="just"/>
            <a:endParaRPr lang="es-MX" sz="2200" dirty="0" smtClean="0"/>
          </a:p>
          <a:p>
            <a:pPr marL="342900" indent="-342900" algn="just">
              <a:buFont typeface="Arial" panose="020B0604020202020204" pitchFamily="34" charset="0"/>
              <a:buChar char="•"/>
            </a:pPr>
            <a:r>
              <a:rPr lang="es-MX" sz="2200" dirty="0" smtClean="0"/>
              <a:t>Almacenar un único elemento en cada posición del arreglo</a:t>
            </a:r>
          </a:p>
          <a:p>
            <a:pPr marL="342900" indent="-342900" algn="just">
              <a:buFont typeface="Arial" panose="020B0604020202020204" pitchFamily="34" charset="0"/>
              <a:buChar char="•"/>
            </a:pPr>
            <a:endParaRPr lang="es-MX" sz="2200" dirty="0" smtClean="0"/>
          </a:p>
          <a:p>
            <a:pPr marL="342900" indent="-342900" algn="just">
              <a:buFont typeface="Arial" panose="020B0604020202020204" pitchFamily="34" charset="0"/>
              <a:buChar char="•"/>
            </a:pPr>
            <a:r>
              <a:rPr lang="es-MX" sz="2200" dirty="0" smtClean="0"/>
              <a:t>La función hash no define una posición, sino una secuencia de ellas: h</a:t>
            </a:r>
            <a:r>
              <a:rPr lang="es-MX" dirty="0" smtClean="0"/>
              <a:t>1</a:t>
            </a:r>
            <a:r>
              <a:rPr lang="es-MX" sz="2200" dirty="0" smtClean="0"/>
              <a:t>(x), h</a:t>
            </a:r>
            <a:r>
              <a:rPr lang="es-MX" dirty="0" smtClean="0"/>
              <a:t>2</a:t>
            </a:r>
            <a:r>
              <a:rPr lang="es-MX" sz="2200" dirty="0" smtClean="0"/>
              <a:t>(x), …, la cual se usa para encontrar un “espacio vacío”. Algunos ejemplos son:</a:t>
            </a:r>
          </a:p>
          <a:p>
            <a:pPr marL="800100" lvl="1" indent="-342900" algn="just">
              <a:buFont typeface="Arial" panose="020B0604020202020204" pitchFamily="34" charset="0"/>
              <a:buChar char="•"/>
            </a:pPr>
            <a:r>
              <a:rPr lang="es-MX" sz="2200" dirty="0" smtClean="0"/>
              <a:t>Descubrimiento lineal</a:t>
            </a:r>
          </a:p>
          <a:p>
            <a:pPr marL="800100" lvl="1" indent="-342900" algn="just">
              <a:buFont typeface="Arial" panose="020B0604020202020204" pitchFamily="34" charset="0"/>
              <a:buChar char="•"/>
            </a:pPr>
            <a:r>
              <a:rPr lang="es-MX" sz="2200" dirty="0" smtClean="0"/>
              <a:t>Descubrimiento cuadrático</a:t>
            </a:r>
          </a:p>
          <a:p>
            <a:pPr marL="800100" lvl="1" indent="-342900" algn="just">
              <a:buFont typeface="Arial" panose="020B0604020202020204" pitchFamily="34" charset="0"/>
              <a:buChar char="•"/>
            </a:pPr>
            <a:r>
              <a:rPr lang="es-MX" sz="2200" dirty="0" smtClean="0"/>
              <a:t>Doble </a:t>
            </a:r>
            <a:r>
              <a:rPr lang="es-MX" sz="2200" dirty="0" err="1" smtClean="0"/>
              <a:t>hashing</a:t>
            </a:r>
            <a:endParaRPr lang="es-MX" sz="2200" dirty="0"/>
          </a:p>
          <a:p>
            <a:pPr lvl="1" algn="just"/>
            <a:endParaRPr lang="es-MX" sz="2200" dirty="0"/>
          </a:p>
          <a:p>
            <a:pPr marL="0" lvl="1" algn="just"/>
            <a:r>
              <a:rPr lang="es-MX" sz="2200" dirty="0" smtClean="0"/>
              <a:t>Si bien este mecanismo emplea menos memoria que el encadenamiento pues no requiere de punteros adicionales, resulta mucho más complejo para hacer eliminaciones. Por esta razón en el resto del curso seguiremos discutiendo </a:t>
            </a:r>
            <a:r>
              <a:rPr lang="es-MX" sz="2200" dirty="0" err="1" smtClean="0"/>
              <a:t>unicamente</a:t>
            </a:r>
            <a:r>
              <a:rPr lang="es-MX" sz="2200" dirty="0" smtClean="0"/>
              <a:t> </a:t>
            </a:r>
            <a:r>
              <a:rPr lang="es-MX" sz="2200" dirty="0" err="1" smtClean="0"/>
              <a:t>hashing</a:t>
            </a:r>
            <a:r>
              <a:rPr lang="es-MX" sz="2200" dirty="0" smtClean="0"/>
              <a:t> mediante encadenamiento.</a:t>
            </a:r>
          </a:p>
        </p:txBody>
      </p:sp>
    </p:spTree>
    <p:extLst>
      <p:ext uri="{BB962C8B-B14F-4D97-AF65-F5344CB8AC3E}">
        <p14:creationId xmlns:p14="http://schemas.microsoft.com/office/powerpoint/2010/main" val="1370946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Funciones hash</a:t>
            </a:r>
            <a:endParaRPr lang="es-ES" sz="3600" dirty="0"/>
          </a:p>
        </p:txBody>
      </p:sp>
      <p:sp>
        <p:nvSpPr>
          <p:cNvPr id="4" name="Rectangle 9"/>
          <p:cNvSpPr>
            <a:spLocks noChangeArrowheads="1"/>
          </p:cNvSpPr>
          <p:nvPr/>
        </p:nvSpPr>
        <p:spPr bwMode="auto">
          <a:xfrm>
            <a:off x="395536" y="1008112"/>
            <a:ext cx="8353424"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En una tabla hash con encadenamiento la inserción es O(1) siempre y cuando se realice siempre al inicio de la lista.</a:t>
            </a:r>
          </a:p>
          <a:p>
            <a:pPr algn="just"/>
            <a:r>
              <a:rPr lang="es-MX" sz="2200" dirty="0" smtClean="0"/>
              <a:t>Por su parte la búsqueda y la eliminación son O(longitud de la lista) siempre y cuando la lista sea doblemente enlazada. </a:t>
            </a:r>
          </a:p>
          <a:p>
            <a:pPr algn="just"/>
            <a:r>
              <a:rPr lang="es-MX" sz="2200" dirty="0" smtClean="0"/>
              <a:t>Dado que dicha longitud puede estar entre 0 y |S|, la eficiencia total de la tabla hash depende de la definición de la función hash. Un análisis análogo se puede hacer en el caso del direccionamiento abierto.</a:t>
            </a:r>
          </a:p>
          <a:p>
            <a:pPr algn="just"/>
            <a:endParaRPr lang="es-MX" sz="2200" dirty="0"/>
          </a:p>
          <a:p>
            <a:pPr algn="just"/>
            <a:r>
              <a:rPr lang="es-MX" sz="2200" dirty="0" smtClean="0"/>
              <a:t>Propiedades de una “buena” función hash:</a:t>
            </a:r>
          </a:p>
          <a:p>
            <a:pPr marL="457200" indent="-457200" algn="just">
              <a:buFont typeface="+mj-lt"/>
              <a:buAutoNum type="arabicPeriod"/>
            </a:pPr>
            <a:r>
              <a:rPr lang="es-MX" sz="2200" dirty="0" smtClean="0"/>
              <a:t>Debe distribuir los elementos de manera homogénea, es decir, de forma igualmente probable en cada espacio del arreglo. Prácticamente con una distribución aleatoria uniforme; pero</a:t>
            </a:r>
          </a:p>
          <a:p>
            <a:pPr marL="457200" indent="-457200" algn="just">
              <a:buFont typeface="+mj-lt"/>
              <a:buAutoNum type="arabicPeriod"/>
            </a:pPr>
            <a:r>
              <a:rPr lang="es-MX" sz="2200" dirty="0" smtClean="0"/>
              <a:t>Debe ser debe ser determinística para poder hacer las operaciones de búsqueda y eliminación; y</a:t>
            </a:r>
          </a:p>
          <a:p>
            <a:pPr marL="457200" indent="-457200" algn="just">
              <a:buFont typeface="+mj-lt"/>
              <a:buAutoNum type="arabicPeriod"/>
            </a:pPr>
            <a:r>
              <a:rPr lang="es-MX" sz="2200" dirty="0" smtClean="0"/>
              <a:t>Debe ser fácil de evaluar para no agregarle complejidad</a:t>
            </a:r>
            <a:endParaRPr lang="es-MX" sz="2200" dirty="0"/>
          </a:p>
        </p:txBody>
      </p:sp>
    </p:spTree>
    <p:extLst>
      <p:ext uri="{BB962C8B-B14F-4D97-AF65-F5344CB8AC3E}">
        <p14:creationId xmlns:p14="http://schemas.microsoft.com/office/powerpoint/2010/main" val="3434071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Funciones hash</a:t>
            </a:r>
            <a:endParaRPr lang="es-ES" sz="3600" dirty="0"/>
          </a:p>
        </p:txBody>
      </p:sp>
      <mc:AlternateContent xmlns:mc="http://schemas.openxmlformats.org/markup-compatibility/2006" xmlns:a14="http://schemas.microsoft.com/office/drawing/2010/main">
        <mc:Choice Requires="a14">
          <p:sp>
            <p:nvSpPr>
              <p:cNvPr id="4" name="Rectangle 9"/>
              <p:cNvSpPr>
                <a:spLocks noChangeArrowheads="1"/>
              </p:cNvSpPr>
              <p:nvPr/>
            </p:nvSpPr>
            <p:spPr bwMode="auto">
              <a:xfrm>
                <a:off x="395536" y="1008112"/>
                <a:ext cx="8353424" cy="58052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t>Un ejemplo de lo que NO se debe hacer a la hora de definir una función hash es el siguiente. Retomando el caso de la agenda telefónica tenemos |U| = </a:t>
                </a:r>
                <a14:m>
                  <m:oMath xmlns:m="http://schemas.openxmlformats.org/officeDocument/2006/math">
                    <m:sSup>
                      <m:sSupPr>
                        <m:ctrlPr>
                          <a:rPr lang="es-MX" sz="2200" i="1" smtClean="0">
                            <a:latin typeface="Cambria Math"/>
                          </a:rPr>
                        </m:ctrlPr>
                      </m:sSupPr>
                      <m:e>
                        <m:r>
                          <a:rPr lang="es-MX" sz="2200" b="0" i="1" smtClean="0">
                            <a:latin typeface="Cambria Math"/>
                          </a:rPr>
                          <m:t>10</m:t>
                        </m:r>
                      </m:e>
                      <m:sup>
                        <m:r>
                          <a:rPr lang="es-MX" sz="2200" b="0" i="1" smtClean="0">
                            <a:latin typeface="Cambria Math"/>
                          </a:rPr>
                          <m:t>7</m:t>
                        </m:r>
                      </m:sup>
                    </m:sSup>
                  </m:oMath>
                </a14:m>
                <a:r>
                  <a:rPr lang="es-MX" sz="2200" dirty="0" smtClean="0"/>
                  <a:t> si suponemos que |S| = </a:t>
                </a:r>
                <a14:m>
                  <m:oMath xmlns:m="http://schemas.openxmlformats.org/officeDocument/2006/math">
                    <m:sSup>
                      <m:sSupPr>
                        <m:ctrlPr>
                          <a:rPr lang="es-MX" sz="2200" i="1">
                            <a:latin typeface="Cambria Math"/>
                          </a:rPr>
                        </m:ctrlPr>
                      </m:sSupPr>
                      <m:e>
                        <m:r>
                          <a:rPr lang="es-MX" sz="2200" i="1">
                            <a:latin typeface="Cambria Math"/>
                          </a:rPr>
                          <m:t>10</m:t>
                        </m:r>
                      </m:e>
                      <m:sup>
                        <m:r>
                          <a:rPr lang="es-MX" sz="2200" b="0" i="1" smtClean="0">
                            <a:latin typeface="Cambria Math"/>
                          </a:rPr>
                          <m:t>3</m:t>
                        </m:r>
                      </m:sup>
                    </m:sSup>
                  </m:oMath>
                </a14:m>
                <a:r>
                  <a:rPr lang="es-MX" sz="2200" dirty="0" smtClean="0"/>
                  <a:t>, </a:t>
                </a:r>
                <a:r>
                  <a:rPr lang="es-MX" sz="2200" i="1" dirty="0" smtClean="0"/>
                  <a:t>h(x)</a:t>
                </a:r>
                <a:r>
                  <a:rPr lang="es-MX" sz="2200" dirty="0" smtClean="0"/>
                  <a:t> podría ser INT(</a:t>
                </a:r>
                <a:r>
                  <a:rPr lang="es-MX" sz="2200" i="1" dirty="0" smtClean="0"/>
                  <a:t>x*</a:t>
                </a:r>
                <a14:m>
                  <m:oMath xmlns:m="http://schemas.openxmlformats.org/officeDocument/2006/math">
                    <m:sSup>
                      <m:sSupPr>
                        <m:ctrlPr>
                          <a:rPr lang="es-MX" sz="2200" i="1">
                            <a:latin typeface="Cambria Math"/>
                          </a:rPr>
                        </m:ctrlPr>
                      </m:sSupPr>
                      <m:e>
                        <m:r>
                          <a:rPr lang="es-MX" sz="2200" i="1">
                            <a:latin typeface="Cambria Math"/>
                          </a:rPr>
                          <m:t>10</m:t>
                        </m:r>
                      </m:e>
                      <m:sup>
                        <m:r>
                          <a:rPr lang="es-MX" sz="2200" b="0" i="1" smtClean="0">
                            <a:latin typeface="Cambria Math"/>
                          </a:rPr>
                          <m:t>−4</m:t>
                        </m:r>
                      </m:sup>
                    </m:sSup>
                  </m:oMath>
                </a14:m>
                <a:r>
                  <a:rPr lang="es-MX" sz="2200" dirty="0" smtClean="0"/>
                  <a:t>) ¿Qué tiene de malo esta función? Pues que usualmente los prefijos de los números de teléfono, es decir, los tres primeros dígitos son muchos menos que 999, lo cual implicaría una distribución muy heterogénea: posiciones del arreglo muy pobladas y otras completamente vacías.</a:t>
                </a:r>
              </a:p>
              <a:p>
                <a:pPr algn="just"/>
                <a:endParaRPr lang="es-MX" sz="2200" dirty="0"/>
              </a:p>
              <a:p>
                <a:pPr algn="just"/>
                <a:r>
                  <a:rPr lang="es-MX" sz="2200" dirty="0" smtClean="0"/>
                  <a:t>Otra solución para un U de enteros es </a:t>
                </a:r>
                <a:r>
                  <a:rPr lang="es-MX" sz="2200" i="1" dirty="0" smtClean="0"/>
                  <a:t>h(x) = x </a:t>
                </a:r>
                <a:r>
                  <a:rPr lang="es-MX" sz="2200" i="1" dirty="0" err="1" smtClean="0"/>
                  <a:t>mod</a:t>
                </a:r>
                <a:r>
                  <a:rPr lang="es-MX" sz="2200" i="1" dirty="0" smtClean="0"/>
                  <a:t> |S|</a:t>
                </a:r>
                <a:r>
                  <a:rPr lang="es-MX" sz="2200" dirty="0" smtClean="0"/>
                  <a:t>. Esta alternativa podría ser buena siempre y cuando la distribución de valores de U no comparta un factor común con |S|. Por ejemplo, si todos los valores de U son pares y |S| es par, de entrada la mitad de las posiciones del arreglo estarían vacías.</a:t>
                </a:r>
                <a:endParaRPr lang="es-MX" sz="2200" dirty="0"/>
              </a:p>
            </p:txBody>
          </p:sp>
        </mc:Choice>
        <mc:Fallback xmlns="">
          <p:sp>
            <p:nvSpPr>
              <p:cNvPr id="4" name="Rectangle 9"/>
              <p:cNvSpPr>
                <a:spLocks noRot="1" noChangeAspect="1" noMove="1" noResize="1" noEditPoints="1" noAdjustHandles="1" noChangeArrowheads="1" noChangeShapeType="1" noTextEdit="1"/>
              </p:cNvSpPr>
              <p:nvPr/>
            </p:nvSpPr>
            <p:spPr bwMode="auto">
              <a:xfrm>
                <a:off x="395536" y="1008112"/>
                <a:ext cx="8353424" cy="5805264"/>
              </a:xfrm>
              <a:prstGeom prst="rect">
                <a:avLst/>
              </a:prstGeom>
              <a:blipFill rotWithShape="1">
                <a:blip r:embed="rId2"/>
                <a:stretch>
                  <a:fillRect l="-949" t="-525" r="-9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extLst>
      <p:ext uri="{BB962C8B-B14F-4D97-AF65-F5344CB8AC3E}">
        <p14:creationId xmlns:p14="http://schemas.microsoft.com/office/powerpoint/2010/main" val="3118575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Funciones hash</a:t>
            </a:r>
            <a:endParaRPr lang="es-ES" sz="3600" dirty="0"/>
          </a:p>
        </p:txBody>
      </p:sp>
      <p:sp>
        <p:nvSpPr>
          <p:cNvPr id="4" name="Rectangle 9"/>
          <p:cNvSpPr>
            <a:spLocks noChangeArrowheads="1"/>
          </p:cNvSpPr>
          <p:nvPr/>
        </p:nvSpPr>
        <p:spPr bwMode="auto">
          <a:xfrm>
            <a:off x="395536" y="1008112"/>
            <a:ext cx="8353424"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Una regla general para definir una función hash puede ser (hay muchas otras posibilidades):</a:t>
            </a:r>
          </a:p>
          <a:p>
            <a:pPr algn="just"/>
            <a:endParaRPr lang="es-MX" sz="2200" dirty="0"/>
          </a:p>
          <a:p>
            <a:pPr marL="457200" indent="-457200" algn="just">
              <a:buFont typeface="+mj-lt"/>
              <a:buAutoNum type="arabicPeriod"/>
            </a:pPr>
            <a:r>
              <a:rPr lang="es-MX" sz="2200" dirty="0" smtClean="0"/>
              <a:t>Si las claves de U no corresponden a un valor entero, convertirlas a uno. Por ejemplo, si son </a:t>
            </a:r>
            <a:r>
              <a:rPr lang="es-MX" sz="2200" dirty="0" err="1" smtClean="0"/>
              <a:t>strings</a:t>
            </a:r>
            <a:r>
              <a:rPr lang="es-MX" sz="2200" dirty="0" smtClean="0"/>
              <a:t>, convertir cada carácter al valor ASCII correspondiente y luego realizar una operación de agregación.</a:t>
            </a:r>
          </a:p>
          <a:p>
            <a:pPr marL="457200" indent="-457200" algn="just">
              <a:buFont typeface="+mj-lt"/>
              <a:buAutoNum type="arabicPeriod"/>
            </a:pPr>
            <a:endParaRPr lang="es-MX" sz="2200" dirty="0" smtClean="0"/>
          </a:p>
          <a:p>
            <a:pPr marL="457200" indent="-457200" algn="just">
              <a:buFont typeface="+mj-lt"/>
              <a:buAutoNum type="arabicPeriod"/>
            </a:pPr>
            <a:r>
              <a:rPr lang="es-MX" sz="2200" dirty="0" smtClean="0"/>
              <a:t>Realizar un proceso de “compresión” mediante </a:t>
            </a:r>
            <a:r>
              <a:rPr lang="es-MX" sz="2200" i="1" dirty="0" smtClean="0"/>
              <a:t>x </a:t>
            </a:r>
            <a:r>
              <a:rPr lang="es-MX" sz="2200" i="1" dirty="0" err="1" smtClean="0"/>
              <a:t>mod</a:t>
            </a:r>
            <a:r>
              <a:rPr lang="es-MX" sz="2200" i="1" dirty="0" smtClean="0"/>
              <a:t> n</a:t>
            </a:r>
            <a:r>
              <a:rPr lang="es-MX" sz="2200" dirty="0" smtClean="0"/>
              <a:t> para llevar los valores numéricos al intervalo [0,n-1] pero considerando que:</a:t>
            </a:r>
          </a:p>
          <a:p>
            <a:pPr marL="800100" lvl="1" indent="-342900" algn="just">
              <a:buFont typeface="Arial" panose="020B0604020202020204" pitchFamily="34" charset="0"/>
              <a:buChar char="•"/>
            </a:pPr>
            <a:r>
              <a:rPr lang="es-MX" sz="2200" i="1" dirty="0" smtClean="0"/>
              <a:t>n </a:t>
            </a:r>
            <a:r>
              <a:rPr lang="es-MX" sz="2200" dirty="0" smtClean="0"/>
              <a:t>debe ser proporcional a |S|, usualmente se usa </a:t>
            </a:r>
            <a:r>
              <a:rPr lang="es-MX" sz="2200" i="1" dirty="0" smtClean="0"/>
              <a:t>n</a:t>
            </a:r>
            <a:r>
              <a:rPr lang="es-MX" sz="2200" dirty="0" smtClean="0"/>
              <a:t> ≈ 2*|S|</a:t>
            </a:r>
          </a:p>
          <a:p>
            <a:pPr marL="800100" lvl="1" indent="-342900" algn="just">
              <a:buFont typeface="Arial" panose="020B0604020202020204" pitchFamily="34" charset="0"/>
              <a:buChar char="•"/>
            </a:pPr>
            <a:r>
              <a:rPr lang="es-MX" sz="2200" dirty="0" smtClean="0"/>
              <a:t>Para evitar factores comunes entre </a:t>
            </a:r>
            <a:r>
              <a:rPr lang="es-MX" sz="2200" i="1" dirty="0" smtClean="0"/>
              <a:t>x</a:t>
            </a:r>
            <a:r>
              <a:rPr lang="es-MX" sz="2200" dirty="0" smtClean="0"/>
              <a:t> y </a:t>
            </a:r>
            <a:r>
              <a:rPr lang="es-MX" sz="2200" i="1" dirty="0" smtClean="0"/>
              <a:t>n</a:t>
            </a:r>
            <a:r>
              <a:rPr lang="es-MX" sz="2200" dirty="0" smtClean="0"/>
              <a:t>, la mejor alternativa es usar un </a:t>
            </a:r>
            <a:r>
              <a:rPr lang="es-MX" sz="2200" i="1" dirty="0" smtClean="0"/>
              <a:t>n</a:t>
            </a:r>
            <a:r>
              <a:rPr lang="es-MX" sz="2200" dirty="0" smtClean="0"/>
              <a:t> primo, usualmente se usa el más cercano a </a:t>
            </a:r>
            <a:r>
              <a:rPr lang="es-MX" sz="2200" dirty="0"/>
              <a:t>2*|S|</a:t>
            </a:r>
          </a:p>
        </p:txBody>
      </p:sp>
    </p:spTree>
    <p:extLst>
      <p:ext uri="{BB962C8B-B14F-4D97-AF65-F5344CB8AC3E}">
        <p14:creationId xmlns:p14="http://schemas.microsoft.com/office/powerpoint/2010/main" val="1862799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Conjuntos de datos “patológicos”</a:t>
            </a:r>
            <a:endParaRPr lang="es-ES" sz="3600" dirty="0"/>
          </a:p>
        </p:txBody>
      </p:sp>
      <p:sp>
        <p:nvSpPr>
          <p:cNvPr id="4" name="Rectangle 9"/>
          <p:cNvSpPr>
            <a:spLocks noChangeArrowheads="1"/>
          </p:cNvSpPr>
          <p:nvPr/>
        </p:nvSpPr>
        <p:spPr bwMode="auto">
          <a:xfrm>
            <a:off x="395536" y="1008112"/>
            <a:ext cx="8353424" cy="558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Sin importar que tan bien diseñada esté una función hash, siempre habrá un conjunto de datos que producirán heterogeneidad en la asignación de posiciones en el arreglo, si no, que lo digan </a:t>
            </a:r>
            <a:r>
              <a:rPr lang="en-US" sz="2200" dirty="0" smtClean="0"/>
              <a:t>Crosby y Wallach </a:t>
            </a:r>
            <a:r>
              <a:rPr lang="en-US" sz="2200" dirty="0"/>
              <a:t>(2003</a:t>
            </a:r>
            <a:r>
              <a:rPr lang="en-US" sz="2200" dirty="0" smtClean="0"/>
              <a:t>): “Denial </a:t>
            </a:r>
            <a:r>
              <a:rPr lang="en-US" sz="2200" dirty="0"/>
              <a:t>of Service via Algorithmic Complexity Attacks</a:t>
            </a:r>
            <a:r>
              <a:rPr lang="en-US" sz="2200" dirty="0" smtClean="0"/>
              <a:t>”</a:t>
            </a:r>
          </a:p>
          <a:p>
            <a:pPr algn="just"/>
            <a:r>
              <a:rPr lang="en-US" sz="1600" dirty="0" smtClean="0"/>
              <a:t>(</a:t>
            </a:r>
            <a:r>
              <a:rPr lang="en-US" sz="1600" dirty="0">
                <a:hlinkClick r:id="rId2"/>
              </a:rPr>
              <a:t>http://www.cs.rice.edu/~scrosby/hash/CrosbyWallach_UsenixSec2003/index.html</a:t>
            </a:r>
            <a:r>
              <a:rPr lang="en-US" sz="1600" dirty="0" smtClean="0"/>
              <a:t>)</a:t>
            </a:r>
          </a:p>
          <a:p>
            <a:pPr algn="just"/>
            <a:endParaRPr lang="en-US" sz="2200" dirty="0" smtClean="0"/>
          </a:p>
          <a:p>
            <a:pPr algn="just"/>
            <a:r>
              <a:rPr lang="es-CO" sz="2200" dirty="0" smtClean="0"/>
              <a:t>Para resolver este inconveniente, la solución generalmente utilizada es diseñar, no una función hash </a:t>
            </a:r>
            <a:r>
              <a:rPr lang="es-CO" sz="2200" i="1" dirty="0" smtClean="0"/>
              <a:t>h</a:t>
            </a:r>
            <a:r>
              <a:rPr lang="es-CO" sz="2200" dirty="0" smtClean="0"/>
              <a:t>, sino una familia  </a:t>
            </a:r>
            <a:r>
              <a:rPr lang="es-CO" sz="2200" i="1" dirty="0" smtClean="0"/>
              <a:t>H </a:t>
            </a:r>
            <a:r>
              <a:rPr lang="es-CO" sz="2200" dirty="0" smtClean="0"/>
              <a:t>de ellas, donde cada una debe cumplir con la tres propiedades discutidas previamente.</a:t>
            </a:r>
          </a:p>
          <a:p>
            <a:pPr algn="just"/>
            <a:endParaRPr lang="es-MX" sz="2200" dirty="0"/>
          </a:p>
          <a:p>
            <a:pPr algn="just"/>
            <a:r>
              <a:rPr lang="es-MX" sz="2200" dirty="0" smtClean="0"/>
              <a:t>Siendo así, al crear </a:t>
            </a:r>
            <a:r>
              <a:rPr lang="es-MX" sz="2200" dirty="0"/>
              <a:t>una tabla hash </a:t>
            </a:r>
            <a:r>
              <a:rPr lang="es-MX" sz="2200" dirty="0" smtClean="0"/>
              <a:t>en tiempo de ejecución su “constructor” elige una </a:t>
            </a:r>
            <a:r>
              <a:rPr lang="es-MX" sz="2200" i="1" dirty="0" smtClean="0"/>
              <a:t>h</a:t>
            </a:r>
            <a:r>
              <a:rPr lang="es-MX" sz="2200" dirty="0" smtClean="0"/>
              <a:t> de </a:t>
            </a:r>
            <a:r>
              <a:rPr lang="es-MX" sz="2200" i="1" dirty="0" smtClean="0"/>
              <a:t>H</a:t>
            </a:r>
            <a:r>
              <a:rPr lang="es-MX" sz="2200" dirty="0" smtClean="0"/>
              <a:t> de forma aleatoria, evitando así (o al menos haciendo muy difícil) que se pueda hacer ingeniería inversa para colapsarla.</a:t>
            </a:r>
            <a:endParaRPr lang="es-CO" sz="2200" dirty="0" smtClean="0"/>
          </a:p>
        </p:txBody>
      </p:sp>
    </p:spTree>
    <p:extLst>
      <p:ext uri="{BB962C8B-B14F-4D97-AF65-F5344CB8AC3E}">
        <p14:creationId xmlns:p14="http://schemas.microsoft.com/office/powerpoint/2010/main" val="2799306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Funciones hash universales</a:t>
            </a:r>
            <a:endParaRPr lang="es-ES" sz="3600" dirty="0"/>
          </a:p>
        </p:txBody>
      </p:sp>
      <mc:AlternateContent xmlns:mc="http://schemas.openxmlformats.org/markup-compatibility/2006" xmlns:a14="http://schemas.microsoft.com/office/drawing/2010/main">
        <mc:Choice Requires="a14">
          <p:sp>
            <p:nvSpPr>
              <p:cNvPr id="4" name="Rectangle 9"/>
              <p:cNvSpPr>
                <a:spLocks noChangeArrowheads="1"/>
              </p:cNvSpPr>
              <p:nvPr/>
            </p:nvSpPr>
            <p:spPr bwMode="auto">
              <a:xfrm>
                <a:off x="251520" y="1124744"/>
                <a:ext cx="8640960" cy="54726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b="1" dirty="0" smtClean="0"/>
                  <a:t>Definición:</a:t>
                </a:r>
                <a:r>
                  <a:rPr lang="es-MX" sz="2200" dirty="0" smtClean="0"/>
                  <a:t> Sea </a:t>
                </a:r>
                <a:r>
                  <a:rPr lang="es-MX" sz="2200" i="1" dirty="0" smtClean="0"/>
                  <a:t>H</a:t>
                </a:r>
                <a:r>
                  <a:rPr lang="es-MX" sz="2200" dirty="0" smtClean="0"/>
                  <a:t> un conjunto de funciones hash con dominio </a:t>
                </a:r>
                <a:r>
                  <a:rPr lang="es-MX" sz="2200" i="1" dirty="0" smtClean="0"/>
                  <a:t>U</a:t>
                </a:r>
                <a:r>
                  <a:rPr lang="es-MX" sz="2200" dirty="0" smtClean="0"/>
                  <a:t> y rango {0, 1, 2, …, </a:t>
                </a:r>
                <a:r>
                  <a:rPr lang="es-MX" sz="2200" i="1" dirty="0" smtClean="0"/>
                  <a:t>n-1</a:t>
                </a:r>
                <a:r>
                  <a:rPr lang="es-MX" sz="2200" dirty="0" smtClean="0"/>
                  <a:t>}. </a:t>
                </a:r>
                <a:r>
                  <a:rPr lang="es-MX" sz="2200" i="1" dirty="0" smtClean="0"/>
                  <a:t>H</a:t>
                </a:r>
                <a:r>
                  <a:rPr lang="es-MX" sz="2200" dirty="0" smtClean="0"/>
                  <a:t> es universal si y solo si:</a:t>
                </a:r>
                <a:endParaRPr lang="es-CO" sz="2200" dirty="0"/>
              </a:p>
              <a:p>
                <a:pPr algn="just"/>
                <a:endParaRPr lang="es-MX" sz="2200" i="1" dirty="0" smtClean="0"/>
              </a:p>
              <a:p>
                <a:pPr algn="just"/>
                <a:r>
                  <a:rPr lang="es-MX" sz="2200" dirty="0" smtClean="0"/>
                  <a:t>Para </a:t>
                </a:r>
                <a:r>
                  <a:rPr lang="es-MX" sz="2200" dirty="0"/>
                  <a:t>cualquier </a:t>
                </a:r>
                <a:r>
                  <a:rPr lang="es-MX" sz="2200" i="1" dirty="0"/>
                  <a:t>h</a:t>
                </a:r>
                <a:r>
                  <a:rPr lang="es-MX" sz="2200" dirty="0"/>
                  <a:t> de </a:t>
                </a:r>
                <a:r>
                  <a:rPr lang="es-MX" sz="2200" i="1" dirty="0" smtClean="0"/>
                  <a:t>H</a:t>
                </a:r>
                <a:r>
                  <a:rPr lang="es-MX" sz="2200" dirty="0" smtClean="0"/>
                  <a:t>, la probabilidad de que </a:t>
                </a:r>
                <a:r>
                  <a:rPr lang="es-MX" sz="2200" dirty="0"/>
                  <a:t>haya una </a:t>
                </a:r>
                <a:r>
                  <a:rPr lang="es-MX" sz="2200" dirty="0" smtClean="0"/>
                  <a:t>colisión es a lo sumo </a:t>
                </a:r>
                <a14:m>
                  <m:oMath xmlns:m="http://schemas.openxmlformats.org/officeDocument/2006/math">
                    <m:sSup>
                      <m:sSupPr>
                        <m:ctrlPr>
                          <a:rPr lang="es-MX" sz="2200" i="1" smtClean="0">
                            <a:latin typeface="Cambria Math"/>
                          </a:rPr>
                        </m:ctrlPr>
                      </m:sSupPr>
                      <m:e>
                        <m:r>
                          <a:rPr lang="es-MX" sz="2200" b="0" i="1" smtClean="0">
                            <a:latin typeface="Cambria Math"/>
                          </a:rPr>
                          <m:t>𝑛</m:t>
                        </m:r>
                      </m:e>
                      <m:sup>
                        <m:r>
                          <a:rPr lang="es-MX" sz="2200" b="0" i="1" smtClean="0">
                            <a:latin typeface="Cambria Math"/>
                          </a:rPr>
                          <m:t>−1</m:t>
                        </m:r>
                      </m:sup>
                    </m:sSup>
                    <m:r>
                      <a:rPr lang="es-MX" sz="2200" b="0" i="1" smtClean="0">
                        <a:latin typeface="Cambria Math"/>
                      </a:rPr>
                      <m:t>.</m:t>
                    </m:r>
                  </m:oMath>
                </a14:m>
                <a:r>
                  <a:rPr lang="es-CO" sz="2200" dirty="0" smtClean="0"/>
                  <a:t> En otras palabras:</a:t>
                </a:r>
              </a:p>
              <a:p>
                <a:pPr algn="just"/>
                <a:endParaRPr lang="es-MX" sz="2200" dirty="0"/>
              </a:p>
              <a:p>
                <a:pPr algn="just"/>
                <a14:m>
                  <m:oMath xmlns:m="http://schemas.openxmlformats.org/officeDocument/2006/math">
                    <m:sSub>
                      <m:sSubPr>
                        <m:ctrlPr>
                          <a:rPr lang="es-MX" sz="2200" b="0" i="1" smtClean="0">
                            <a:latin typeface="Cambria Math"/>
                          </a:rPr>
                        </m:ctrlPr>
                      </m:sSubPr>
                      <m:e>
                        <m:r>
                          <a:rPr lang="es-MX" sz="2200" b="0" i="1" smtClean="0">
                            <a:latin typeface="Cambria Math"/>
                          </a:rPr>
                          <m:t>𝑃</m:t>
                        </m:r>
                      </m:e>
                      <m:sub>
                        <m:r>
                          <a:rPr lang="es-MX" sz="2200" b="0" i="1" smtClean="0">
                            <a:latin typeface="Cambria Math"/>
                          </a:rPr>
                          <m:t>h</m:t>
                        </m:r>
                        <m:r>
                          <a:rPr lang="es-MX" sz="2200" b="0" i="1" smtClean="0">
                            <a:latin typeface="Cambria Math"/>
                            <a:ea typeface="Cambria Math"/>
                          </a:rPr>
                          <m:t>∈</m:t>
                        </m:r>
                        <m:r>
                          <a:rPr lang="es-MX" sz="2200" b="0" i="1" smtClean="0">
                            <a:latin typeface="Cambria Math"/>
                            <a:ea typeface="Cambria Math"/>
                          </a:rPr>
                          <m:t>𝐻</m:t>
                        </m:r>
                      </m:sub>
                    </m:sSub>
                    <m:d>
                      <m:dPr>
                        <m:begChr m:val="["/>
                        <m:endChr m:val="]"/>
                        <m:ctrlPr>
                          <a:rPr lang="es-MX" sz="2200" b="0" i="1" smtClean="0">
                            <a:latin typeface="Cambria Math"/>
                          </a:rPr>
                        </m:ctrlPr>
                      </m:dPr>
                      <m:e>
                        <m:r>
                          <a:rPr lang="es-MX" sz="2200" b="0" i="1" smtClean="0">
                            <a:latin typeface="Cambria Math"/>
                          </a:rPr>
                          <m:t>h</m:t>
                        </m:r>
                        <m:d>
                          <m:dPr>
                            <m:ctrlPr>
                              <a:rPr lang="es-MX" sz="2200" b="0" i="1" smtClean="0">
                                <a:latin typeface="Cambria Math"/>
                              </a:rPr>
                            </m:ctrlPr>
                          </m:dPr>
                          <m:e>
                            <m:r>
                              <a:rPr lang="es-MX" sz="2200" b="0" i="1" smtClean="0">
                                <a:latin typeface="Cambria Math"/>
                              </a:rPr>
                              <m:t>𝑥</m:t>
                            </m:r>
                          </m:e>
                        </m:d>
                        <m:r>
                          <a:rPr lang="es-MX" sz="2200" b="0" i="1" smtClean="0">
                            <a:latin typeface="Cambria Math"/>
                          </a:rPr>
                          <m:t>=</m:t>
                        </m:r>
                        <m:r>
                          <a:rPr lang="es-MX" sz="2200" b="0" i="1" smtClean="0">
                            <a:latin typeface="Cambria Math"/>
                          </a:rPr>
                          <m:t>h</m:t>
                        </m:r>
                        <m:d>
                          <m:dPr>
                            <m:ctrlPr>
                              <a:rPr lang="es-MX" sz="2200" b="0" i="1" smtClean="0">
                                <a:latin typeface="Cambria Math"/>
                              </a:rPr>
                            </m:ctrlPr>
                          </m:dPr>
                          <m:e>
                            <m:r>
                              <a:rPr lang="es-MX" sz="2200" b="0" i="1" smtClean="0">
                                <a:latin typeface="Cambria Math"/>
                              </a:rPr>
                              <m:t>𝑦</m:t>
                            </m:r>
                          </m:e>
                        </m:d>
                        <m:r>
                          <a:rPr lang="es-MX" sz="2200" b="0" i="1" smtClean="0">
                            <a:latin typeface="Cambria Math"/>
                          </a:rPr>
                          <m:t>, </m:t>
                        </m:r>
                        <m:r>
                          <a:rPr lang="es-MX" sz="2200" b="0" i="1" smtClean="0">
                            <a:latin typeface="Cambria Math"/>
                          </a:rPr>
                          <m:t>𝑥</m:t>
                        </m:r>
                        <m:r>
                          <a:rPr lang="es-MX" sz="2200" b="0" i="1" smtClean="0">
                            <a:latin typeface="Cambria Math"/>
                            <a:ea typeface="Cambria Math"/>
                          </a:rPr>
                          <m:t>≠</m:t>
                        </m:r>
                        <m:r>
                          <a:rPr lang="es-MX" sz="2200" b="0" i="1" smtClean="0">
                            <a:latin typeface="Cambria Math"/>
                            <a:ea typeface="Cambria Math"/>
                          </a:rPr>
                          <m:t>𝑦</m:t>
                        </m:r>
                      </m:e>
                    </m:d>
                    <m:r>
                      <a:rPr lang="es-MX" sz="2200" i="1">
                        <a:latin typeface="Cambria Math"/>
                      </a:rPr>
                      <m:t>≤</m:t>
                    </m:r>
                    <m:f>
                      <m:fPr>
                        <m:ctrlPr>
                          <a:rPr lang="es-MX" sz="2200" i="1" smtClean="0">
                            <a:latin typeface="Cambria Math"/>
                          </a:rPr>
                        </m:ctrlPr>
                      </m:fPr>
                      <m:num>
                        <m:r>
                          <a:rPr lang="es-MX" sz="2200" b="0" i="1" smtClean="0">
                            <a:latin typeface="Cambria Math"/>
                          </a:rPr>
                          <m:t>1</m:t>
                        </m:r>
                      </m:num>
                      <m:den>
                        <m:r>
                          <a:rPr lang="es-MX" sz="2200" b="0" i="1" smtClean="0">
                            <a:latin typeface="Cambria Math"/>
                          </a:rPr>
                          <m:t>𝑛</m:t>
                        </m:r>
                      </m:den>
                    </m:f>
                  </m:oMath>
                </a14:m>
                <a:r>
                  <a:rPr lang="es-CO" sz="2200" dirty="0" smtClean="0"/>
                  <a:t> para un </a:t>
                </a:r>
                <a:r>
                  <a:rPr lang="es-CO" sz="2200" i="1" dirty="0" smtClean="0"/>
                  <a:t>h </a:t>
                </a:r>
                <a:r>
                  <a:rPr lang="es-CO" sz="2200" dirty="0" smtClean="0"/>
                  <a:t>elegido aleatoriamente de </a:t>
                </a:r>
                <a:r>
                  <a:rPr lang="es-CO" sz="2200" i="1" dirty="0" smtClean="0"/>
                  <a:t>H</a:t>
                </a:r>
              </a:p>
              <a:p>
                <a:pPr algn="just"/>
                <a:endParaRPr lang="es-MX" sz="2200" i="1" dirty="0"/>
              </a:p>
              <a:p>
                <a:pPr algn="just"/>
                <a:r>
                  <a:rPr lang="es-MX" sz="2200" b="1" dirty="0" smtClean="0"/>
                  <a:t>Ejemplo:</a:t>
                </a:r>
                <a:r>
                  <a:rPr lang="es-MX" sz="2200" dirty="0" smtClean="0"/>
                  <a:t> </a:t>
                </a:r>
                <a:r>
                  <a:rPr lang="es-MX" sz="2200" dirty="0" err="1" smtClean="0"/>
                  <a:t>Hashing</a:t>
                </a:r>
                <a:r>
                  <a:rPr lang="es-MX" sz="2200" dirty="0" smtClean="0"/>
                  <a:t> de enteros cortos sin signo de </a:t>
                </a:r>
                <a:r>
                  <a:rPr lang="en-US" sz="2200" dirty="0" smtClean="0"/>
                  <a:t>32 bits [0, 65535]</a:t>
                </a:r>
              </a:p>
              <a:p>
                <a:pPr algn="just"/>
                <a:endParaRPr lang="en-US" sz="2200" dirty="0"/>
              </a:p>
              <a:p>
                <a:pPr algn="just"/>
                <a:r>
                  <a:rPr lang="es-MX" sz="2200" b="1" dirty="0" smtClean="0"/>
                  <a:t>Afirmación:</a:t>
                </a:r>
                <a:r>
                  <a:rPr lang="es-MX" sz="2200" b="0" dirty="0" smtClean="0"/>
                  <a:t> </a:t>
                </a:r>
                <a14:m>
                  <m:oMath xmlns:m="http://schemas.openxmlformats.org/officeDocument/2006/math">
                    <m:r>
                      <a:rPr lang="es-MX" sz="2200" b="0" i="1" smtClean="0">
                        <a:latin typeface="Cambria Math"/>
                      </a:rPr>
                      <m:t>𝐻</m:t>
                    </m:r>
                    <m:r>
                      <a:rPr lang="es-MX" sz="2200" b="0" i="1" smtClean="0">
                        <a:latin typeface="Cambria Math"/>
                      </a:rPr>
                      <m:t>=</m:t>
                    </m:r>
                    <m:sSub>
                      <m:sSubPr>
                        <m:ctrlPr>
                          <a:rPr lang="es-MX" sz="2200" b="0" i="1" smtClean="0">
                            <a:latin typeface="Cambria Math"/>
                          </a:rPr>
                        </m:ctrlPr>
                      </m:sSubPr>
                      <m:e>
                        <m:r>
                          <a:rPr lang="es-MX" sz="2200" b="0" i="1" smtClean="0">
                            <a:latin typeface="Cambria Math"/>
                          </a:rPr>
                          <m:t>h</m:t>
                        </m:r>
                      </m:e>
                      <m:sub>
                        <m:r>
                          <a:rPr lang="es-MX" sz="2200" b="0" i="1" smtClean="0">
                            <a:latin typeface="Cambria Math"/>
                          </a:rPr>
                          <m:t>𝑎</m:t>
                        </m:r>
                      </m:sub>
                    </m:sSub>
                    <m:r>
                      <a:rPr lang="es-MX" sz="2200" b="0" i="1" smtClean="0">
                        <a:latin typeface="Cambria Math"/>
                      </a:rPr>
                      <m:t>/</m:t>
                    </m:r>
                    <m:r>
                      <a:rPr lang="es-MX" sz="2200" b="0" i="1" smtClean="0">
                        <a:latin typeface="Cambria Math"/>
                      </a:rPr>
                      <m:t>𝑎</m:t>
                    </m:r>
                    <m:r>
                      <a:rPr lang="es-MX" sz="2200" b="0" i="1" smtClean="0">
                        <a:latin typeface="Cambria Math"/>
                        <a:ea typeface="Cambria Math"/>
                      </a:rPr>
                      <m:t>∈</m:t>
                    </m:r>
                    <m:d>
                      <m:dPr>
                        <m:begChr m:val="{"/>
                        <m:endChr m:val="}"/>
                        <m:ctrlPr>
                          <a:rPr lang="es-MX" sz="2200" b="0" i="1" smtClean="0">
                            <a:latin typeface="Cambria Math"/>
                            <a:ea typeface="Cambria Math"/>
                          </a:rPr>
                        </m:ctrlPr>
                      </m:dPr>
                      <m:e>
                        <m:r>
                          <a:rPr lang="es-MX" sz="2200" b="0" i="1" smtClean="0">
                            <a:latin typeface="Cambria Math"/>
                            <a:ea typeface="Cambria Math"/>
                          </a:rPr>
                          <m:t>0,1,…,</m:t>
                        </m:r>
                        <m:r>
                          <a:rPr lang="es-MX" sz="2200" b="0" i="1" smtClean="0">
                            <a:latin typeface="Cambria Math"/>
                            <a:ea typeface="Cambria Math"/>
                          </a:rPr>
                          <m:t>𝑛</m:t>
                        </m:r>
                        <m:r>
                          <a:rPr lang="es-MX" sz="2200" b="0" i="1" smtClean="0">
                            <a:latin typeface="Cambria Math"/>
                            <a:ea typeface="Cambria Math"/>
                          </a:rPr>
                          <m:t>−1</m:t>
                        </m:r>
                      </m:e>
                    </m:d>
                    <m:d>
                      <m:dPr>
                        <m:ctrlPr>
                          <a:rPr lang="es-MX" sz="2200" b="0" i="1" smtClean="0">
                            <a:latin typeface="Cambria Math"/>
                            <a:ea typeface="Cambria Math"/>
                          </a:rPr>
                        </m:ctrlPr>
                      </m:dPr>
                      <m:e>
                        <m:r>
                          <a:rPr lang="es-MX" sz="2200" b="0" i="1" smtClean="0">
                            <a:latin typeface="Cambria Math"/>
                            <a:ea typeface="Cambria Math"/>
                          </a:rPr>
                          <m:t>𝑥</m:t>
                        </m:r>
                      </m:e>
                    </m:d>
                    <m:r>
                      <a:rPr lang="es-MX" sz="2200" b="0" i="1" smtClean="0">
                        <a:latin typeface="Cambria Math"/>
                        <a:ea typeface="Cambria Math"/>
                      </a:rPr>
                      <m:t>=</m:t>
                    </m:r>
                    <m:r>
                      <a:rPr lang="es-MX" sz="2200" b="0" i="1" smtClean="0">
                        <a:latin typeface="Cambria Math"/>
                        <a:ea typeface="Cambria Math"/>
                      </a:rPr>
                      <m:t>𝑎𝑥</m:t>
                    </m:r>
                    <m:r>
                      <a:rPr lang="es-MX" sz="2200" b="0" i="1" smtClean="0">
                        <a:latin typeface="Cambria Math"/>
                        <a:ea typeface="Cambria Math"/>
                      </a:rPr>
                      <m:t> </m:t>
                    </m:r>
                    <m:r>
                      <a:rPr lang="es-MX" sz="2200" b="0" i="1" smtClean="0">
                        <a:latin typeface="Cambria Math"/>
                        <a:ea typeface="Cambria Math"/>
                      </a:rPr>
                      <m:t>𝑚𝑜𝑑</m:t>
                    </m:r>
                    <m:r>
                      <a:rPr lang="es-MX" sz="2200" b="0" i="1" smtClean="0">
                        <a:latin typeface="Cambria Math"/>
                        <a:ea typeface="Cambria Math"/>
                      </a:rPr>
                      <m:t> </m:t>
                    </m:r>
                    <m:r>
                      <a:rPr lang="es-MX" sz="2200" b="0" i="1" smtClean="0">
                        <a:latin typeface="Cambria Math"/>
                        <a:ea typeface="Cambria Math"/>
                      </a:rPr>
                      <m:t>𝑛</m:t>
                    </m:r>
                  </m:oMath>
                </a14:m>
                <a:r>
                  <a:rPr lang="es-CO" sz="2200" dirty="0" smtClean="0"/>
                  <a:t> es universal</a:t>
                </a:r>
              </a:p>
              <a:p>
                <a:pPr algn="just"/>
                <a:endParaRPr lang="es-MX" sz="2200" dirty="0"/>
              </a:p>
              <a:p>
                <a:pPr algn="just"/>
                <a:r>
                  <a:rPr lang="es-MX" sz="2200" dirty="0" smtClean="0"/>
                  <a:t>Lo anterior es cierto si y solo si se cumple la definición anterior</a:t>
                </a:r>
              </a:p>
              <a:p>
                <a:pPr algn="just"/>
                <a:endParaRPr lang="es-MX" sz="2200" dirty="0"/>
              </a:p>
              <a:p>
                <a:pPr algn="just"/>
                <a:r>
                  <a:rPr lang="es-MX" sz="2200" i="1" dirty="0" smtClean="0"/>
                  <a:t>h(x) = h(y) → </a:t>
                </a:r>
                <a:r>
                  <a:rPr lang="es-MX" sz="2200" i="1" dirty="0" err="1" smtClean="0"/>
                  <a:t>ax</a:t>
                </a:r>
                <a:r>
                  <a:rPr lang="es-MX" sz="2200" i="1" dirty="0" smtClean="0"/>
                  <a:t> </a:t>
                </a:r>
                <a:r>
                  <a:rPr lang="es-MX" sz="2200" i="1" dirty="0" err="1" smtClean="0"/>
                  <a:t>mod</a:t>
                </a:r>
                <a:r>
                  <a:rPr lang="es-MX" sz="2200" i="1" dirty="0" smtClean="0"/>
                  <a:t> n = ay </a:t>
                </a:r>
                <a:r>
                  <a:rPr lang="es-MX" sz="2200" i="1" dirty="0" err="1" smtClean="0"/>
                  <a:t>mod</a:t>
                </a:r>
                <a:r>
                  <a:rPr lang="es-MX" sz="2200" i="1" dirty="0" smtClean="0"/>
                  <a:t> n → a(x-y) </a:t>
                </a:r>
                <a:r>
                  <a:rPr lang="es-MX" sz="2200" i="1" dirty="0" err="1" smtClean="0"/>
                  <a:t>mod</a:t>
                </a:r>
                <a:r>
                  <a:rPr lang="es-MX" sz="2200" i="1" dirty="0" smtClean="0"/>
                  <a:t> n = 0</a:t>
                </a:r>
                <a:endParaRPr lang="es-CO" sz="2200" i="1" dirty="0" smtClean="0"/>
              </a:p>
            </p:txBody>
          </p:sp>
        </mc:Choice>
        <mc:Fallback xmlns="">
          <p:sp>
            <p:nvSpPr>
              <p:cNvPr id="4" name="Rectangle 9"/>
              <p:cNvSpPr>
                <a:spLocks noRot="1" noChangeAspect="1" noMove="1" noResize="1" noEditPoints="1" noAdjustHandles="1" noChangeArrowheads="1" noChangeShapeType="1" noTextEdit="1"/>
              </p:cNvSpPr>
              <p:nvPr/>
            </p:nvSpPr>
            <p:spPr bwMode="auto">
              <a:xfrm>
                <a:off x="251520" y="1124744"/>
                <a:ext cx="8640960" cy="5472608"/>
              </a:xfrm>
              <a:prstGeom prst="rect">
                <a:avLst/>
              </a:prstGeom>
              <a:blipFill rotWithShape="1">
                <a:blip r:embed="rId2"/>
                <a:stretch>
                  <a:fillRect l="-846" t="-557" r="-9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extLst>
      <p:ext uri="{BB962C8B-B14F-4D97-AF65-F5344CB8AC3E}">
        <p14:creationId xmlns:p14="http://schemas.microsoft.com/office/powerpoint/2010/main" val="2953421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Funciones hash universales</a:t>
            </a:r>
            <a:endParaRPr lang="es-ES" sz="3600" dirty="0"/>
          </a:p>
        </p:txBody>
      </p:sp>
      <p:sp>
        <p:nvSpPr>
          <p:cNvPr id="4" name="Rectangle 9"/>
          <p:cNvSpPr>
            <a:spLocks noChangeArrowheads="1"/>
          </p:cNvSpPr>
          <p:nvPr/>
        </p:nvSpPr>
        <p:spPr bwMode="auto">
          <a:xfrm>
            <a:off x="251520" y="1124744"/>
            <a:ext cx="864096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¿Cuál es la probabilidad de que esto ocurra?</a:t>
            </a:r>
          </a:p>
          <a:p>
            <a:pPr algn="just"/>
            <a:endParaRPr lang="es-MX" sz="2200" dirty="0"/>
          </a:p>
          <a:p>
            <a:pPr algn="just"/>
            <a:r>
              <a:rPr lang="es-MX" sz="2200" i="1" dirty="0" smtClean="0"/>
              <a:t>h(x) = h(y) → </a:t>
            </a:r>
            <a:r>
              <a:rPr lang="es-MX" sz="2200" i="1" u="sng" dirty="0" smtClean="0"/>
              <a:t>a(x-y) </a:t>
            </a:r>
            <a:r>
              <a:rPr lang="es-MX" sz="2200" i="1" u="sng" dirty="0" err="1" smtClean="0"/>
              <a:t>mod</a:t>
            </a:r>
            <a:r>
              <a:rPr lang="es-MX" sz="2200" i="1" u="sng" dirty="0" smtClean="0"/>
              <a:t> n</a:t>
            </a:r>
            <a:r>
              <a:rPr lang="es-MX" sz="2200" i="1" dirty="0" smtClean="0"/>
              <a:t> = 0</a:t>
            </a:r>
          </a:p>
          <a:p>
            <a:pPr algn="just"/>
            <a:endParaRPr lang="es-MX" sz="2200" i="1" dirty="0"/>
          </a:p>
          <a:p>
            <a:pPr algn="just"/>
            <a:r>
              <a:rPr lang="es-MX" sz="2200" dirty="0" smtClean="0"/>
              <a:t>En esta ecuación ocurren tres cosas:</a:t>
            </a:r>
          </a:p>
          <a:p>
            <a:pPr marL="342900" indent="-342900" algn="just">
              <a:buFont typeface="Arial" panose="020B0604020202020204" pitchFamily="34" charset="0"/>
              <a:buChar char="•"/>
            </a:pPr>
            <a:r>
              <a:rPr lang="es-MX" sz="2200" i="1" dirty="0" smtClean="0"/>
              <a:t>x ≠ y</a:t>
            </a:r>
            <a:r>
              <a:rPr lang="es-MX" sz="2200" dirty="0" smtClean="0"/>
              <a:t>, por tanto </a:t>
            </a:r>
            <a:r>
              <a:rPr lang="es-MX" sz="2200" i="1" dirty="0" smtClean="0"/>
              <a:t>x-y</a:t>
            </a:r>
            <a:r>
              <a:rPr lang="es-MX" sz="2200" dirty="0" smtClean="0"/>
              <a:t> ≠ 0</a:t>
            </a:r>
          </a:p>
          <a:p>
            <a:pPr marL="342900" indent="-342900" algn="just">
              <a:buFont typeface="Arial" panose="020B0604020202020204" pitchFamily="34" charset="0"/>
              <a:buChar char="•"/>
            </a:pPr>
            <a:r>
              <a:rPr lang="es-MX" sz="2200" i="1" dirty="0" smtClean="0"/>
              <a:t>n</a:t>
            </a:r>
            <a:r>
              <a:rPr lang="es-MX" sz="2200" dirty="0" smtClean="0"/>
              <a:t> es primo, lo cual elimina la existencia de patrones en la aritmética modular</a:t>
            </a:r>
          </a:p>
          <a:p>
            <a:pPr marL="342900" indent="-342900" algn="just">
              <a:buFont typeface="Arial" panose="020B0604020202020204" pitchFamily="34" charset="0"/>
              <a:buChar char="•"/>
            </a:pPr>
            <a:r>
              <a:rPr lang="es-MX" sz="2200" i="1" dirty="0" smtClean="0"/>
              <a:t>a</a:t>
            </a:r>
            <a:r>
              <a:rPr lang="es-MX" sz="2200" dirty="0" smtClean="0"/>
              <a:t> es una variable aleatoria uniforme</a:t>
            </a:r>
          </a:p>
          <a:p>
            <a:pPr algn="just"/>
            <a:endParaRPr lang="es-MX" sz="2200" dirty="0"/>
          </a:p>
          <a:p>
            <a:pPr algn="just"/>
            <a:r>
              <a:rPr lang="es-MX" sz="2200" dirty="0" smtClean="0"/>
              <a:t>En otras palabras, el resultado del lado izquierdo es un valor entre 0 y </a:t>
            </a:r>
            <a:r>
              <a:rPr lang="es-MX" sz="2200" i="1" dirty="0" smtClean="0"/>
              <a:t>n-1</a:t>
            </a:r>
            <a:r>
              <a:rPr lang="es-MX" sz="2200" dirty="0" smtClean="0"/>
              <a:t>, todos con la misma probabilidad de salir.</a:t>
            </a:r>
          </a:p>
          <a:p>
            <a:pPr algn="just"/>
            <a:endParaRPr lang="es-MX" sz="2200" dirty="0"/>
          </a:p>
          <a:p>
            <a:pPr algn="just"/>
            <a:r>
              <a:rPr lang="es-MX" sz="2200" dirty="0" smtClean="0"/>
              <a:t>Es decir, la probabilidad de que sea 0 es </a:t>
            </a:r>
            <a:r>
              <a:rPr lang="es-MX" sz="2200" i="1" dirty="0" smtClean="0"/>
              <a:t>1/n</a:t>
            </a:r>
            <a:r>
              <a:rPr lang="es-MX" sz="2200" dirty="0" smtClean="0"/>
              <a:t>, lo que prueba que </a:t>
            </a:r>
            <a:r>
              <a:rPr lang="es-MX" sz="2200" i="1" dirty="0" smtClean="0"/>
              <a:t>H</a:t>
            </a:r>
            <a:r>
              <a:rPr lang="es-MX" sz="2200" dirty="0" smtClean="0"/>
              <a:t> es universal</a:t>
            </a:r>
            <a:endParaRPr lang="es-CO" sz="2200" i="1" dirty="0" smtClean="0"/>
          </a:p>
        </p:txBody>
      </p:sp>
    </p:spTree>
    <p:extLst>
      <p:ext uri="{BB962C8B-B14F-4D97-AF65-F5344CB8AC3E}">
        <p14:creationId xmlns:p14="http://schemas.microsoft.com/office/powerpoint/2010/main" val="1306858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En la próxima clase</a:t>
            </a:r>
            <a:endParaRPr lang="es-ES" sz="3600" dirty="0"/>
          </a:p>
        </p:txBody>
      </p:sp>
      <p:sp>
        <p:nvSpPr>
          <p:cNvPr id="4" name="Rectangle 9"/>
          <p:cNvSpPr>
            <a:spLocks noChangeArrowheads="1"/>
          </p:cNvSpPr>
          <p:nvPr/>
        </p:nvSpPr>
        <p:spPr bwMode="auto">
          <a:xfrm>
            <a:off x="251520" y="1124744"/>
            <a:ext cx="864096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Comprobación (mediante análisis amortizado) de la eficiencia O(1) de las tablas hash y …</a:t>
            </a:r>
          </a:p>
          <a:p>
            <a:pPr algn="just"/>
            <a:endParaRPr lang="es-MX" sz="2200" i="1" dirty="0"/>
          </a:p>
          <a:p>
            <a:pPr algn="just"/>
            <a:r>
              <a:rPr lang="es-MX" sz="2200" dirty="0" smtClean="0"/>
              <a:t>Problemas candidatos a resolver mediante tablas hash</a:t>
            </a:r>
            <a:endParaRPr lang="es-CO" sz="2200" dirty="0" smtClean="0"/>
          </a:p>
        </p:txBody>
      </p:sp>
    </p:spTree>
    <p:extLst>
      <p:ext uri="{BB962C8B-B14F-4D97-AF65-F5344CB8AC3E}">
        <p14:creationId xmlns:p14="http://schemas.microsoft.com/office/powerpoint/2010/main" val="1655330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16632"/>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Justificación</a:t>
            </a:r>
            <a:endParaRPr lang="es-ES" sz="3600" dirty="0"/>
          </a:p>
        </p:txBody>
      </p:sp>
      <p:sp>
        <p:nvSpPr>
          <p:cNvPr id="5" name="Rectangle 9"/>
          <p:cNvSpPr>
            <a:spLocks noChangeArrowheads="1"/>
          </p:cNvSpPr>
          <p:nvPr/>
        </p:nvSpPr>
        <p:spPr bwMode="auto">
          <a:xfrm>
            <a:off x="468313" y="1052736"/>
            <a:ext cx="8280400"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Consideremos el problema (sumamente sencillo) de “Contar ocurrencias”:</a:t>
            </a:r>
          </a:p>
          <a:p>
            <a:pPr algn="just"/>
            <a:endParaRPr lang="es-MX" sz="2200" dirty="0"/>
          </a:p>
          <a:p>
            <a:pPr algn="just"/>
            <a:r>
              <a:rPr lang="es-MX" sz="2200" b="1" dirty="0" smtClean="0"/>
              <a:t>Entrada:</a:t>
            </a:r>
            <a:r>
              <a:rPr lang="es-MX" sz="2200" dirty="0" smtClean="0"/>
              <a:t> dos números enteros positivos m y n, seguidos de una secuencia de m números enteros entre 0 y n</a:t>
            </a:r>
          </a:p>
          <a:p>
            <a:pPr algn="just"/>
            <a:endParaRPr lang="es-MX" sz="2200" b="1" dirty="0" smtClean="0"/>
          </a:p>
          <a:p>
            <a:pPr algn="just"/>
            <a:r>
              <a:rPr lang="es-MX" sz="2200" b="1" dirty="0" smtClean="0"/>
              <a:t>Salida:</a:t>
            </a:r>
            <a:r>
              <a:rPr lang="es-MX" sz="2200" dirty="0" smtClean="0"/>
              <a:t> </a:t>
            </a:r>
            <a:r>
              <a:rPr lang="es-MX" sz="2200" dirty="0" err="1" smtClean="0"/>
              <a:t>tuplas</a:t>
            </a:r>
            <a:r>
              <a:rPr lang="es-MX" sz="2200" dirty="0" smtClean="0"/>
              <a:t> con los números y sus correspondientes ocurrencias </a:t>
            </a:r>
            <a:r>
              <a:rPr lang="es-MX" sz="2200" u="sng" dirty="0" smtClean="0"/>
              <a:t>ordenados según su orden de aparición</a:t>
            </a:r>
          </a:p>
          <a:p>
            <a:pPr algn="just"/>
            <a:endParaRPr lang="es-MX" sz="2200" dirty="0"/>
          </a:p>
          <a:p>
            <a:pPr algn="just"/>
            <a:r>
              <a:rPr lang="es-MX" sz="2200" b="1" dirty="0" smtClean="0"/>
              <a:t>Ejemplo:</a:t>
            </a:r>
            <a:r>
              <a:rPr lang="es-MX" sz="2200" dirty="0" smtClean="0"/>
              <a:t> para 6 3 1 3 2 1 2 2, la salida debería ser</a:t>
            </a:r>
          </a:p>
          <a:p>
            <a:pPr algn="just"/>
            <a:endParaRPr lang="es-MX" sz="2200" dirty="0" smtClean="0"/>
          </a:p>
          <a:p>
            <a:pPr lvl="8" algn="just"/>
            <a:r>
              <a:rPr lang="es-MX" sz="2200" dirty="0" smtClean="0"/>
              <a:t>1  2</a:t>
            </a:r>
          </a:p>
          <a:p>
            <a:pPr lvl="8" algn="just"/>
            <a:r>
              <a:rPr lang="es-MX" sz="2200" dirty="0" smtClean="0"/>
              <a:t>3  1</a:t>
            </a:r>
          </a:p>
          <a:p>
            <a:pPr lvl="8" algn="just"/>
            <a:r>
              <a:rPr lang="es-MX" sz="2200" dirty="0" smtClean="0"/>
              <a:t>2  3</a:t>
            </a:r>
          </a:p>
          <a:p>
            <a:pPr marL="0" lvl="8" algn="just"/>
            <a:endParaRPr lang="es-MX" sz="2200" dirty="0" smtClean="0"/>
          </a:p>
          <a:p>
            <a:pPr marL="0" lvl="8" algn="just"/>
            <a:r>
              <a:rPr lang="es-MX" sz="2200" dirty="0" smtClean="0"/>
              <a:t>Pensemos en una solución con eficiencia </a:t>
            </a:r>
            <a:r>
              <a:rPr lang="es-MX" sz="2200" i="1" dirty="0" smtClean="0"/>
              <a:t>O(n) …</a:t>
            </a:r>
          </a:p>
        </p:txBody>
      </p:sp>
    </p:spTree>
    <p:extLst>
      <p:ext uri="{BB962C8B-B14F-4D97-AF65-F5344CB8AC3E}">
        <p14:creationId xmlns:p14="http://schemas.microsoft.com/office/powerpoint/2010/main" val="35504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260350"/>
            <a:ext cx="82804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MX" sz="4000" dirty="0"/>
              <a:t>Tareas</a:t>
            </a:r>
            <a:endParaRPr lang="es-ES" sz="4000" dirty="0"/>
          </a:p>
        </p:txBody>
      </p:sp>
      <p:sp>
        <p:nvSpPr>
          <p:cNvPr id="13315" name="Rectangle 9"/>
          <p:cNvSpPr>
            <a:spLocks noChangeArrowheads="1"/>
          </p:cNvSpPr>
          <p:nvPr/>
        </p:nvSpPr>
        <p:spPr bwMode="auto">
          <a:xfrm>
            <a:off x="323527" y="1269702"/>
            <a:ext cx="8425185"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a:buFont typeface="+mj-lt"/>
              <a:buAutoNum type="arabicPeriod"/>
              <a:defRPr/>
            </a:pPr>
            <a:r>
              <a:rPr lang="es-MX" sz="2200" dirty="0" smtClean="0"/>
              <a:t>Leer el capítulo 11 de </a:t>
            </a:r>
            <a:r>
              <a:rPr lang="es-MX" sz="2200" i="1" dirty="0" err="1" smtClean="0"/>
              <a:t>Introduction</a:t>
            </a:r>
            <a:r>
              <a:rPr lang="es-MX" sz="2200" i="1" dirty="0" smtClean="0"/>
              <a:t> </a:t>
            </a:r>
            <a:r>
              <a:rPr lang="es-MX" sz="2200" i="1" dirty="0" err="1" smtClean="0"/>
              <a:t>to</a:t>
            </a:r>
            <a:r>
              <a:rPr lang="es-MX" sz="2200" i="1" dirty="0" smtClean="0"/>
              <a:t> </a:t>
            </a:r>
            <a:r>
              <a:rPr lang="es-MX" sz="2200" i="1" dirty="0" err="1" smtClean="0"/>
              <a:t>algorithms</a:t>
            </a:r>
            <a:r>
              <a:rPr lang="es-MX" sz="2200" i="1" dirty="0" smtClean="0"/>
              <a:t> </a:t>
            </a:r>
            <a:r>
              <a:rPr lang="es-MX" sz="2200" dirty="0" smtClean="0"/>
              <a:t>y/o el capítulo 1.5 de </a:t>
            </a:r>
            <a:r>
              <a:rPr lang="es-MX" sz="2200" i="1" dirty="0" err="1" smtClean="0"/>
              <a:t>Algorithms</a:t>
            </a:r>
            <a:r>
              <a:rPr lang="es-MX" sz="2200" dirty="0" smtClean="0"/>
              <a:t> </a:t>
            </a:r>
            <a:endParaRPr lang="es-CO" sz="2200" dirty="0" smtClean="0"/>
          </a:p>
          <a:p>
            <a:pPr marL="457200" indent="-457200" algn="just">
              <a:buFont typeface="+mj-lt"/>
              <a:buAutoNum type="arabicPeriod"/>
              <a:defRPr/>
            </a:pPr>
            <a:endParaRPr lang="es-CO" sz="2200" dirty="0"/>
          </a:p>
          <a:p>
            <a:pPr marL="457200" indent="-457200" algn="just">
              <a:buFont typeface="+mj-lt"/>
              <a:buAutoNum type="arabicPeriod"/>
              <a:defRPr/>
            </a:pPr>
            <a:r>
              <a:rPr lang="es-CO" sz="2200" dirty="0" smtClean="0"/>
              <a:t>Programar </a:t>
            </a:r>
            <a:r>
              <a:rPr lang="es-MX" sz="2200" dirty="0" smtClean="0"/>
              <a:t>una tabla hash … ¡mentiras! Los lenguajes de programación ya la traen implementada:</a:t>
            </a:r>
          </a:p>
          <a:p>
            <a:pPr marL="450850" algn="just">
              <a:defRPr/>
            </a:pPr>
            <a:r>
              <a:rPr lang="es-MX" sz="2000" dirty="0">
                <a:hlinkClick r:id="rId2"/>
              </a:rPr>
              <a:t>http://</a:t>
            </a:r>
            <a:r>
              <a:rPr lang="es-MX" sz="2000" dirty="0" smtClean="0">
                <a:hlinkClick r:id="rId2"/>
              </a:rPr>
              <a:t>docs.oracle.com/javase/7/docs/api/java/util/Hashtable.html</a:t>
            </a:r>
            <a:endParaRPr lang="es-MX" sz="2000" dirty="0" smtClean="0"/>
          </a:p>
          <a:p>
            <a:pPr marL="450850" algn="just">
              <a:defRPr/>
            </a:pPr>
            <a:endParaRPr lang="es-MX" sz="2000" dirty="0"/>
          </a:p>
          <a:p>
            <a:pPr marL="457200" indent="-457200" algn="just">
              <a:buFont typeface="+mj-lt"/>
              <a:buAutoNum type="arabicPeriod" startAt="3"/>
              <a:defRPr/>
            </a:pPr>
            <a:r>
              <a:rPr lang="es-MX" sz="2200" dirty="0" smtClean="0"/>
              <a:t>Aunque aún no hemos demostrado la eficiencia, programar </a:t>
            </a:r>
            <a:r>
              <a:rPr lang="es-MX" sz="2200" dirty="0"/>
              <a:t>un algoritmo para el problema de contar ocurrencias a partir de una tabla hash</a:t>
            </a:r>
          </a:p>
          <a:p>
            <a:pPr marL="457200" indent="-457200" algn="just">
              <a:buFont typeface="+mj-lt"/>
              <a:buAutoNum type="arabicPeriod" startAt="3"/>
              <a:defRPr/>
            </a:pPr>
            <a:endParaRPr lang="es-MX" sz="2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88"/>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Justificación</a:t>
            </a:r>
            <a:endParaRPr lang="es-ES" sz="3600" dirty="0"/>
          </a:p>
        </p:txBody>
      </p:sp>
      <p:sp>
        <p:nvSpPr>
          <p:cNvPr id="5" name="Rectangle 9"/>
          <p:cNvSpPr>
            <a:spLocks noChangeArrowheads="1"/>
          </p:cNvSpPr>
          <p:nvPr/>
        </p:nvSpPr>
        <p:spPr bwMode="auto">
          <a:xfrm>
            <a:off x="468313" y="758592"/>
            <a:ext cx="8280400"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Solución #1:</a:t>
            </a:r>
          </a:p>
          <a:p>
            <a:pPr algn="just"/>
            <a:r>
              <a:rPr lang="es-MX" sz="2000" dirty="0" smtClean="0"/>
              <a:t>m = </a:t>
            </a:r>
            <a:r>
              <a:rPr lang="es-MX" sz="2000" dirty="0" err="1" smtClean="0"/>
              <a:t>read</a:t>
            </a:r>
            <a:r>
              <a:rPr lang="es-MX" sz="2000" dirty="0" smtClean="0"/>
              <a:t>()</a:t>
            </a:r>
          </a:p>
          <a:p>
            <a:pPr algn="just"/>
            <a:r>
              <a:rPr lang="es-MX" sz="2000" dirty="0" smtClean="0"/>
              <a:t>n = </a:t>
            </a:r>
            <a:r>
              <a:rPr lang="es-MX" sz="2000" dirty="0" err="1"/>
              <a:t>read</a:t>
            </a:r>
            <a:r>
              <a:rPr lang="es-MX" sz="2000" dirty="0" smtClean="0"/>
              <a:t>()</a:t>
            </a:r>
            <a:endParaRPr lang="es-MX" sz="2000" dirty="0"/>
          </a:p>
          <a:p>
            <a:pPr algn="just"/>
            <a:r>
              <a:rPr lang="es-MX" sz="2000" dirty="0" smtClean="0"/>
              <a:t>A = arreglo de números enteros de tamaño n</a:t>
            </a:r>
          </a:p>
          <a:p>
            <a:pPr algn="just"/>
            <a:r>
              <a:rPr lang="es-MX" sz="2000" dirty="0" smtClean="0"/>
              <a:t>p </a:t>
            </a:r>
            <a:r>
              <a:rPr lang="es-MX" sz="2000" dirty="0"/>
              <a:t>= arreglo de </a:t>
            </a:r>
            <a:r>
              <a:rPr lang="es-MX" sz="2000" dirty="0" smtClean="0"/>
              <a:t>binarios </a:t>
            </a:r>
            <a:r>
              <a:rPr lang="es-MX" sz="2000" dirty="0"/>
              <a:t>de tamaño n</a:t>
            </a:r>
          </a:p>
          <a:p>
            <a:pPr algn="just"/>
            <a:r>
              <a:rPr lang="es-MX" sz="2000" dirty="0" err="1" smtClean="0"/>
              <a:t>for</a:t>
            </a:r>
            <a:r>
              <a:rPr lang="es-MX" sz="2000" dirty="0" smtClean="0"/>
              <a:t> i=1:n</a:t>
            </a:r>
          </a:p>
          <a:p>
            <a:pPr algn="just"/>
            <a:r>
              <a:rPr lang="es-MX" sz="2000" dirty="0" smtClean="0"/>
              <a:t>   B[i] = 0</a:t>
            </a:r>
          </a:p>
          <a:p>
            <a:pPr algn="just"/>
            <a:r>
              <a:rPr lang="es-MX" sz="2000" dirty="0"/>
              <a:t> </a:t>
            </a:r>
            <a:r>
              <a:rPr lang="es-MX" sz="2000" dirty="0" smtClean="0"/>
              <a:t>  p[i] = false</a:t>
            </a:r>
          </a:p>
          <a:p>
            <a:pPr algn="just"/>
            <a:r>
              <a:rPr lang="es-MX" sz="2000" dirty="0" err="1"/>
              <a:t>for</a:t>
            </a:r>
            <a:r>
              <a:rPr lang="es-MX" sz="2000" dirty="0"/>
              <a:t> </a:t>
            </a:r>
            <a:r>
              <a:rPr lang="es-MX" sz="2000" dirty="0" smtClean="0"/>
              <a:t>j=1:m</a:t>
            </a:r>
          </a:p>
          <a:p>
            <a:pPr algn="just"/>
            <a:r>
              <a:rPr lang="es-MX" sz="2000" dirty="0" smtClean="0"/>
              <a:t>   x = </a:t>
            </a:r>
            <a:r>
              <a:rPr lang="es-MX" sz="2000" dirty="0" err="1" smtClean="0"/>
              <a:t>read</a:t>
            </a:r>
            <a:r>
              <a:rPr lang="es-MX" sz="2000" dirty="0" smtClean="0"/>
              <a:t>()</a:t>
            </a:r>
          </a:p>
          <a:p>
            <a:pPr algn="just"/>
            <a:r>
              <a:rPr lang="es-MX" sz="2000" dirty="0" smtClean="0"/>
              <a:t>   B[x] ++</a:t>
            </a:r>
          </a:p>
          <a:p>
            <a:pPr algn="just"/>
            <a:r>
              <a:rPr lang="es-MX" sz="2000" dirty="0" err="1" smtClean="0"/>
              <a:t>for</a:t>
            </a:r>
            <a:r>
              <a:rPr lang="es-MX" sz="2000" dirty="0" smtClean="0"/>
              <a:t> j=1:m</a:t>
            </a:r>
            <a:endParaRPr lang="es-MX" sz="2000" dirty="0"/>
          </a:p>
          <a:p>
            <a:pPr algn="just"/>
            <a:r>
              <a:rPr lang="es-MX" sz="2000" dirty="0"/>
              <a:t>   </a:t>
            </a:r>
            <a:r>
              <a:rPr lang="es-MX" sz="2000" dirty="0" err="1" smtClean="0"/>
              <a:t>if</a:t>
            </a:r>
            <a:r>
              <a:rPr lang="es-MX" sz="2000" dirty="0" smtClean="0"/>
              <a:t> B[A[j]] != 0 &amp;&amp; </a:t>
            </a:r>
            <a:r>
              <a:rPr lang="es-MX" sz="2000" dirty="0"/>
              <a:t>p[A[j]] </a:t>
            </a:r>
            <a:r>
              <a:rPr lang="es-MX" sz="2000" dirty="0" smtClean="0"/>
              <a:t>!= true</a:t>
            </a:r>
          </a:p>
          <a:p>
            <a:pPr algn="just"/>
            <a:r>
              <a:rPr lang="es-MX" sz="2000" dirty="0"/>
              <a:t> </a:t>
            </a:r>
            <a:r>
              <a:rPr lang="es-MX" sz="2000" dirty="0" smtClean="0"/>
              <a:t>      </a:t>
            </a:r>
            <a:r>
              <a:rPr lang="es-MX" sz="2000" dirty="0" err="1"/>
              <a:t>print</a:t>
            </a:r>
            <a:r>
              <a:rPr lang="es-MX" sz="2000" dirty="0"/>
              <a:t>(A[j], </a:t>
            </a:r>
            <a:r>
              <a:rPr lang="es-MX" sz="2000" dirty="0" smtClean="0"/>
              <a:t>B[A[j]])</a:t>
            </a:r>
          </a:p>
          <a:p>
            <a:pPr algn="just"/>
            <a:r>
              <a:rPr lang="es-MX" sz="2000" dirty="0"/>
              <a:t> </a:t>
            </a:r>
            <a:r>
              <a:rPr lang="es-MX" sz="2000" dirty="0" smtClean="0"/>
              <a:t>      </a:t>
            </a:r>
            <a:r>
              <a:rPr lang="es-MX" sz="2000" dirty="0"/>
              <a:t>p[A[j]] </a:t>
            </a:r>
            <a:r>
              <a:rPr lang="es-MX" sz="2000" dirty="0" smtClean="0"/>
              <a:t>= true</a:t>
            </a:r>
          </a:p>
        </p:txBody>
      </p:sp>
      <mc:AlternateContent xmlns:mc="http://schemas.openxmlformats.org/markup-compatibility/2006" xmlns:a14="http://schemas.microsoft.com/office/drawing/2010/main">
        <mc:Choice Requires="a14">
          <p:sp>
            <p:nvSpPr>
              <p:cNvPr id="4" name="Rectangle 9"/>
              <p:cNvSpPr>
                <a:spLocks noChangeArrowheads="1"/>
              </p:cNvSpPr>
              <p:nvPr/>
            </p:nvSpPr>
            <p:spPr bwMode="auto">
              <a:xfrm>
                <a:off x="323527" y="5513464"/>
                <a:ext cx="8425185" cy="129614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000" dirty="0" smtClean="0"/>
                  <a:t>Si bien esta solución es </a:t>
                </a:r>
                <a:r>
                  <a:rPr lang="es-MX" sz="2000" i="1" dirty="0" smtClean="0"/>
                  <a:t>O(n)</a:t>
                </a:r>
                <a:r>
                  <a:rPr lang="es-MX" sz="2000" dirty="0" smtClean="0"/>
                  <a:t>, consume mucha memoria (2 arreglos de tamaño </a:t>
                </a:r>
                <a:r>
                  <a:rPr lang="es-MX" sz="2000" i="1" dirty="0" smtClean="0"/>
                  <a:t>n</a:t>
                </a:r>
                <a:r>
                  <a:rPr lang="es-MX" sz="2000" dirty="0" smtClean="0"/>
                  <a:t>). Cuando </a:t>
                </a:r>
                <a:r>
                  <a:rPr lang="es-MX" sz="2000" i="1" dirty="0" smtClean="0"/>
                  <a:t>n</a:t>
                </a:r>
                <a:r>
                  <a:rPr lang="es-MX" sz="2000" dirty="0" smtClean="0"/>
                  <a:t> es grande, por ejemplo </a:t>
                </a:r>
                <a14:m>
                  <m:oMath xmlns:m="http://schemas.openxmlformats.org/officeDocument/2006/math">
                    <m:sSup>
                      <m:sSupPr>
                        <m:ctrlPr>
                          <a:rPr lang="es-MX" sz="2000" i="1" dirty="0" smtClean="0">
                            <a:latin typeface="Cambria Math"/>
                          </a:rPr>
                        </m:ctrlPr>
                      </m:sSupPr>
                      <m:e>
                        <m:r>
                          <a:rPr lang="es-MX" sz="2000" b="0" i="0" dirty="0" smtClean="0">
                            <a:latin typeface="Cambria Math"/>
                          </a:rPr>
                          <m:t>10</m:t>
                        </m:r>
                      </m:e>
                      <m:sup>
                        <m:r>
                          <a:rPr lang="es-MX" sz="2000" b="0" i="0" dirty="0" smtClean="0">
                            <a:latin typeface="Cambria Math"/>
                          </a:rPr>
                          <m:t>12</m:t>
                        </m:r>
                      </m:sup>
                    </m:sSup>
                    <m:r>
                      <a:rPr lang="es-MX" sz="2000" i="0" dirty="0" smtClean="0">
                        <a:latin typeface="Cambria Math"/>
                      </a:rPr>
                      <m:t> </m:t>
                    </m:r>
                  </m:oMath>
                </a14:m>
                <a:r>
                  <a:rPr lang="es-MX" sz="2000" dirty="0" smtClean="0"/>
                  <a:t>esto es un problema. Pensemos ahora en una solución que solo consuma </a:t>
                </a:r>
                <a:r>
                  <a:rPr lang="es-MX" sz="2000" i="1" dirty="0" smtClean="0"/>
                  <a:t>O(h)</a:t>
                </a:r>
                <a:r>
                  <a:rPr lang="es-MX" sz="2000" dirty="0" smtClean="0"/>
                  <a:t> en memoria, siendo </a:t>
                </a:r>
                <a:r>
                  <a:rPr lang="es-MX" sz="2000" i="1" dirty="0" smtClean="0"/>
                  <a:t>h</a:t>
                </a:r>
                <a:r>
                  <a:rPr lang="es-MX" sz="2000" dirty="0" smtClean="0"/>
                  <a:t> la cantidad de números diferentes que hay en </a:t>
                </a:r>
                <a:r>
                  <a:rPr lang="es-MX" sz="2000" i="1" dirty="0" smtClean="0"/>
                  <a:t>A</a:t>
                </a:r>
                <a:r>
                  <a:rPr lang="es-MX" sz="2000" dirty="0" smtClean="0"/>
                  <a:t>.</a:t>
                </a:r>
              </a:p>
            </p:txBody>
          </p:sp>
        </mc:Choice>
        <mc:Fallback xmlns="">
          <p:sp>
            <p:nvSpPr>
              <p:cNvPr id="4" name="Rectangle 9"/>
              <p:cNvSpPr>
                <a:spLocks noRot="1" noChangeAspect="1" noMove="1" noResize="1" noEditPoints="1" noAdjustHandles="1" noChangeArrowheads="1" noChangeShapeType="1" noTextEdit="1"/>
              </p:cNvSpPr>
              <p:nvPr/>
            </p:nvSpPr>
            <p:spPr bwMode="auto">
              <a:xfrm>
                <a:off x="323527" y="5513464"/>
                <a:ext cx="8425185" cy="1296144"/>
              </a:xfrm>
              <a:prstGeom prst="rect">
                <a:avLst/>
              </a:prstGeom>
              <a:blipFill rotWithShape="1">
                <a:blip r:embed="rId2"/>
                <a:stretch>
                  <a:fillRect l="-724" t="-1878" r="-796" b="-98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extLst>
      <p:ext uri="{BB962C8B-B14F-4D97-AF65-F5344CB8AC3E}">
        <p14:creationId xmlns:p14="http://schemas.microsoft.com/office/powerpoint/2010/main" val="28176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16632"/>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Justificación</a:t>
            </a:r>
            <a:endParaRPr lang="es-ES" sz="3600" dirty="0"/>
          </a:p>
        </p:txBody>
      </p:sp>
      <p:sp>
        <p:nvSpPr>
          <p:cNvPr id="5" name="Rectangle 9"/>
          <p:cNvSpPr>
            <a:spLocks noChangeArrowheads="1"/>
          </p:cNvSpPr>
          <p:nvPr/>
        </p:nvSpPr>
        <p:spPr bwMode="auto">
          <a:xfrm>
            <a:off x="468313" y="836712"/>
            <a:ext cx="8280400"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b="1" dirty="0" smtClean="0"/>
              <a:t>Solución #2:</a:t>
            </a:r>
          </a:p>
          <a:p>
            <a:pPr algn="just"/>
            <a:r>
              <a:rPr lang="es-MX" sz="2000" dirty="0" smtClean="0"/>
              <a:t>m = </a:t>
            </a:r>
            <a:r>
              <a:rPr lang="es-MX" sz="2000" dirty="0" err="1" smtClean="0"/>
              <a:t>read</a:t>
            </a:r>
            <a:r>
              <a:rPr lang="es-MX" sz="2000" dirty="0" smtClean="0"/>
              <a:t>()</a:t>
            </a:r>
          </a:p>
          <a:p>
            <a:pPr algn="just"/>
            <a:r>
              <a:rPr lang="es-MX" sz="2000" dirty="0" smtClean="0"/>
              <a:t>n = </a:t>
            </a:r>
            <a:r>
              <a:rPr lang="es-MX" sz="2000" dirty="0" err="1"/>
              <a:t>read</a:t>
            </a:r>
            <a:r>
              <a:rPr lang="es-MX" sz="2000" dirty="0" smtClean="0"/>
              <a:t>()</a:t>
            </a:r>
            <a:endParaRPr lang="es-MX" sz="2000" dirty="0"/>
          </a:p>
          <a:p>
            <a:pPr algn="just"/>
            <a:r>
              <a:rPr lang="es-MX" sz="2000" dirty="0" smtClean="0"/>
              <a:t>L = lista</a:t>
            </a:r>
          </a:p>
          <a:p>
            <a:pPr algn="just"/>
            <a:r>
              <a:rPr lang="es-MX" sz="2000" dirty="0" err="1" smtClean="0"/>
              <a:t>for</a:t>
            </a:r>
            <a:r>
              <a:rPr lang="es-MX" sz="2000" dirty="0" smtClean="0"/>
              <a:t> j=1:m</a:t>
            </a:r>
          </a:p>
          <a:p>
            <a:pPr algn="just"/>
            <a:r>
              <a:rPr lang="es-MX" sz="2000" dirty="0" smtClean="0"/>
              <a:t>   </a:t>
            </a:r>
            <a:r>
              <a:rPr lang="es-MX" sz="2000" dirty="0" err="1" smtClean="0"/>
              <a:t>x.num</a:t>
            </a:r>
            <a:r>
              <a:rPr lang="es-MX" sz="2000" dirty="0" smtClean="0"/>
              <a:t> = </a:t>
            </a:r>
            <a:r>
              <a:rPr lang="es-MX" sz="2000" dirty="0" err="1" smtClean="0"/>
              <a:t>read</a:t>
            </a:r>
            <a:r>
              <a:rPr lang="es-MX" sz="2000" dirty="0" smtClean="0"/>
              <a:t>()</a:t>
            </a:r>
          </a:p>
          <a:p>
            <a:pPr algn="just"/>
            <a:r>
              <a:rPr lang="es-MX" sz="2000" dirty="0"/>
              <a:t> </a:t>
            </a:r>
            <a:r>
              <a:rPr lang="es-MX" sz="2000" dirty="0" smtClean="0"/>
              <a:t>  </a:t>
            </a:r>
            <a:r>
              <a:rPr lang="es-MX" sz="2000" dirty="0" err="1" smtClean="0"/>
              <a:t>x.cant</a:t>
            </a:r>
            <a:r>
              <a:rPr lang="es-MX" sz="2000" dirty="0" smtClean="0"/>
              <a:t> = 1</a:t>
            </a:r>
          </a:p>
          <a:p>
            <a:pPr algn="just"/>
            <a:r>
              <a:rPr lang="es-MX" sz="2000" dirty="0"/>
              <a:t> </a:t>
            </a:r>
            <a:r>
              <a:rPr lang="es-MX" sz="2000" dirty="0" smtClean="0"/>
              <a:t>  encontrado = false</a:t>
            </a:r>
          </a:p>
          <a:p>
            <a:pPr algn="just"/>
            <a:r>
              <a:rPr lang="es-MX" sz="2000" dirty="0"/>
              <a:t> </a:t>
            </a:r>
            <a:r>
              <a:rPr lang="es-MX" sz="2000" dirty="0" smtClean="0"/>
              <a:t>  </a:t>
            </a:r>
            <a:r>
              <a:rPr lang="es-MX" sz="2000" dirty="0" err="1" smtClean="0"/>
              <a:t>for</a:t>
            </a:r>
            <a:r>
              <a:rPr lang="es-MX" sz="2000" dirty="0" smtClean="0"/>
              <a:t> i=1:L.length()</a:t>
            </a:r>
          </a:p>
          <a:p>
            <a:pPr algn="just"/>
            <a:r>
              <a:rPr lang="es-MX" sz="2000" dirty="0"/>
              <a:t> </a:t>
            </a:r>
            <a:r>
              <a:rPr lang="es-MX" sz="2000" dirty="0" smtClean="0"/>
              <a:t>     </a:t>
            </a:r>
            <a:r>
              <a:rPr lang="es-MX" sz="2000" dirty="0" err="1" smtClean="0"/>
              <a:t>if</a:t>
            </a:r>
            <a:r>
              <a:rPr lang="es-MX" sz="2000" dirty="0" smtClean="0"/>
              <a:t> (</a:t>
            </a:r>
            <a:r>
              <a:rPr lang="es-MX" sz="2000" dirty="0" err="1" smtClean="0"/>
              <a:t>L.elementAt</a:t>
            </a:r>
            <a:r>
              <a:rPr lang="es-MX" sz="2000" dirty="0" smtClean="0"/>
              <a:t>(i).</a:t>
            </a:r>
            <a:r>
              <a:rPr lang="es-MX" sz="2000" dirty="0" err="1" smtClean="0"/>
              <a:t>num</a:t>
            </a:r>
            <a:r>
              <a:rPr lang="es-MX" sz="2000" dirty="0" smtClean="0"/>
              <a:t> = x)</a:t>
            </a:r>
          </a:p>
          <a:p>
            <a:pPr algn="just"/>
            <a:r>
              <a:rPr lang="es-MX" sz="2000" dirty="0"/>
              <a:t> </a:t>
            </a:r>
            <a:r>
              <a:rPr lang="es-MX" sz="2000" dirty="0" smtClean="0"/>
              <a:t>         </a:t>
            </a:r>
            <a:r>
              <a:rPr lang="es-MX" sz="2000" dirty="0" err="1" smtClean="0"/>
              <a:t>L.elementAt</a:t>
            </a:r>
            <a:r>
              <a:rPr lang="es-MX" sz="2000" dirty="0" smtClean="0"/>
              <a:t>(i).</a:t>
            </a:r>
            <a:r>
              <a:rPr lang="es-MX" sz="2000" dirty="0" err="1" smtClean="0"/>
              <a:t>cant</a:t>
            </a:r>
            <a:r>
              <a:rPr lang="es-MX" sz="2000" dirty="0" smtClean="0"/>
              <a:t>++</a:t>
            </a:r>
          </a:p>
          <a:p>
            <a:pPr algn="just"/>
            <a:r>
              <a:rPr lang="es-MX" sz="2000" dirty="0"/>
              <a:t> </a:t>
            </a:r>
            <a:r>
              <a:rPr lang="es-MX" sz="2000" dirty="0" smtClean="0"/>
              <a:t>         encontrado = true</a:t>
            </a:r>
          </a:p>
          <a:p>
            <a:pPr algn="just"/>
            <a:r>
              <a:rPr lang="es-MX" sz="2000" dirty="0"/>
              <a:t> </a:t>
            </a:r>
            <a:r>
              <a:rPr lang="es-MX" sz="2000" dirty="0" smtClean="0"/>
              <a:t>  </a:t>
            </a:r>
            <a:r>
              <a:rPr lang="es-MX" sz="2000" dirty="0" err="1" smtClean="0"/>
              <a:t>if</a:t>
            </a:r>
            <a:r>
              <a:rPr lang="es-MX" sz="2000" dirty="0" smtClean="0"/>
              <a:t> encontrado = false</a:t>
            </a:r>
          </a:p>
          <a:p>
            <a:pPr algn="just"/>
            <a:r>
              <a:rPr lang="es-MX" sz="2000" dirty="0"/>
              <a:t> </a:t>
            </a:r>
            <a:r>
              <a:rPr lang="es-MX" sz="2000" dirty="0" smtClean="0"/>
              <a:t>      </a:t>
            </a:r>
            <a:r>
              <a:rPr lang="es-MX" sz="2000" dirty="0" err="1" smtClean="0"/>
              <a:t>L.add</a:t>
            </a:r>
            <a:r>
              <a:rPr lang="es-MX" sz="2000" dirty="0" smtClean="0"/>
              <a:t>(x)</a:t>
            </a:r>
          </a:p>
          <a:p>
            <a:pPr algn="just"/>
            <a:r>
              <a:rPr lang="es-MX" sz="2000" dirty="0" err="1"/>
              <a:t>for</a:t>
            </a:r>
            <a:r>
              <a:rPr lang="es-MX" sz="2000" dirty="0"/>
              <a:t> j=1:m</a:t>
            </a:r>
          </a:p>
          <a:p>
            <a:pPr algn="just"/>
            <a:r>
              <a:rPr lang="es-MX" sz="2000" dirty="0"/>
              <a:t>   </a:t>
            </a:r>
            <a:r>
              <a:rPr lang="es-MX" sz="2000" dirty="0" err="1" smtClean="0"/>
              <a:t>print</a:t>
            </a:r>
            <a:r>
              <a:rPr lang="es-MX" sz="2000" dirty="0" smtClean="0"/>
              <a:t>(</a:t>
            </a:r>
            <a:r>
              <a:rPr lang="es-MX" sz="2000" dirty="0" err="1"/>
              <a:t>L.elementAt</a:t>
            </a:r>
            <a:r>
              <a:rPr lang="es-MX" sz="2000" dirty="0"/>
              <a:t>(i</a:t>
            </a:r>
            <a:r>
              <a:rPr lang="es-MX" sz="2000" dirty="0" smtClean="0"/>
              <a:t>).</a:t>
            </a:r>
            <a:r>
              <a:rPr lang="es-MX" sz="2000" dirty="0" err="1" smtClean="0"/>
              <a:t>num</a:t>
            </a:r>
            <a:r>
              <a:rPr lang="es-MX" sz="2000" dirty="0" smtClean="0"/>
              <a:t>, </a:t>
            </a:r>
            <a:r>
              <a:rPr lang="es-MX" sz="2000" dirty="0" err="1"/>
              <a:t>L.elementAt</a:t>
            </a:r>
            <a:r>
              <a:rPr lang="es-MX" sz="2000" dirty="0"/>
              <a:t>(i).</a:t>
            </a:r>
            <a:r>
              <a:rPr lang="es-MX" sz="2000" dirty="0" err="1"/>
              <a:t>cant</a:t>
            </a:r>
            <a:r>
              <a:rPr lang="es-MX" sz="2000" dirty="0" smtClean="0"/>
              <a:t>)</a:t>
            </a:r>
            <a:endParaRPr lang="es-MX" sz="2000" dirty="0"/>
          </a:p>
          <a:p>
            <a:pPr algn="just"/>
            <a:endParaRPr lang="es-MX" sz="2000" dirty="0" smtClean="0"/>
          </a:p>
        </p:txBody>
      </p:sp>
      <mc:AlternateContent xmlns:mc="http://schemas.openxmlformats.org/markup-compatibility/2006" xmlns:a14="http://schemas.microsoft.com/office/drawing/2010/main">
        <mc:Choice Requires="a14">
          <p:sp>
            <p:nvSpPr>
              <p:cNvPr id="8" name="Rectangle 9"/>
              <p:cNvSpPr>
                <a:spLocks noChangeArrowheads="1"/>
              </p:cNvSpPr>
              <p:nvPr/>
            </p:nvSpPr>
            <p:spPr bwMode="auto">
              <a:xfrm>
                <a:off x="323527" y="6021288"/>
                <a:ext cx="8425185" cy="788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000" dirty="0" smtClean="0"/>
                  <a:t>Esta solución en efecto consume </a:t>
                </a:r>
                <a:r>
                  <a:rPr lang="es-MX" sz="2000" i="1" dirty="0" smtClean="0"/>
                  <a:t>O(h) </a:t>
                </a:r>
                <a:r>
                  <a:rPr lang="es-MX" sz="2000" dirty="0" smtClean="0"/>
                  <a:t>en memoria, el problema es que su eficiencia no es muy buena: O(</a:t>
                </a:r>
                <a14:m>
                  <m:oMath xmlns:m="http://schemas.openxmlformats.org/officeDocument/2006/math">
                    <m:sSup>
                      <m:sSupPr>
                        <m:ctrlPr>
                          <a:rPr lang="es-MX" sz="2000" i="1" smtClean="0">
                            <a:latin typeface="Cambria Math"/>
                          </a:rPr>
                        </m:ctrlPr>
                      </m:sSupPr>
                      <m:e>
                        <m:r>
                          <a:rPr lang="es-MX" sz="2000" b="0" i="1" smtClean="0">
                            <a:latin typeface="Cambria Math"/>
                          </a:rPr>
                          <m:t>h</m:t>
                        </m:r>
                      </m:e>
                      <m:sup>
                        <m:r>
                          <a:rPr lang="es-MX" sz="2000" b="0" i="1" smtClean="0">
                            <a:latin typeface="Cambria Math"/>
                          </a:rPr>
                          <m:t>2</m:t>
                        </m:r>
                      </m:sup>
                    </m:sSup>
                  </m:oMath>
                </a14:m>
                <a:r>
                  <a:rPr lang="es-MX" sz="2000" dirty="0" smtClean="0"/>
                  <a:t>)</a:t>
                </a:r>
              </a:p>
            </p:txBody>
          </p:sp>
        </mc:Choice>
        <mc:Fallback xmlns="">
          <p:sp>
            <p:nvSpPr>
              <p:cNvPr id="8" name="Rectangle 9"/>
              <p:cNvSpPr>
                <a:spLocks noRot="1" noChangeAspect="1" noMove="1" noResize="1" noEditPoints="1" noAdjustHandles="1" noChangeArrowheads="1" noChangeShapeType="1" noTextEdit="1"/>
              </p:cNvSpPr>
              <p:nvPr/>
            </p:nvSpPr>
            <p:spPr bwMode="auto">
              <a:xfrm>
                <a:off x="323527" y="6021288"/>
                <a:ext cx="8425185" cy="788320"/>
              </a:xfrm>
              <a:prstGeom prst="rect">
                <a:avLst/>
              </a:prstGeom>
              <a:blipFill rotWithShape="1">
                <a:blip r:embed="rId2"/>
                <a:stretch>
                  <a:fillRect l="-724" t="-3101" r="-796" b="-38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extLst>
      <p:ext uri="{BB962C8B-B14F-4D97-AF65-F5344CB8AC3E}">
        <p14:creationId xmlns:p14="http://schemas.microsoft.com/office/powerpoint/2010/main" val="424503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44624"/>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Tablas hash</a:t>
            </a:r>
            <a:endParaRPr lang="es-ES" sz="3600" dirty="0"/>
          </a:p>
        </p:txBody>
      </p:sp>
      <mc:AlternateContent xmlns:mc="http://schemas.openxmlformats.org/markup-compatibility/2006" xmlns:a14="http://schemas.microsoft.com/office/drawing/2010/main">
        <mc:Choice Requires="a14">
          <p:sp>
            <p:nvSpPr>
              <p:cNvPr id="5" name="Rectangle 9"/>
              <p:cNvSpPr>
                <a:spLocks noChangeArrowheads="1"/>
              </p:cNvSpPr>
              <p:nvPr/>
            </p:nvSpPr>
            <p:spPr bwMode="auto">
              <a:xfrm>
                <a:off x="323528" y="836712"/>
                <a:ext cx="8498209" cy="51845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t>Ya vimos que cuando tenemos que almacenar elementos que tienen una clave, utilizar arreglos nos permite hacer operaciones muy rápidamente O(1), pero requerimos mucha memoria |U|, siendo U el universo de claves. Mientras que usar listas nos permite usar </a:t>
                </a:r>
                <a:r>
                  <a:rPr lang="es-MX" sz="2200" dirty="0"/>
                  <a:t> solo </a:t>
                </a:r>
                <a:r>
                  <a:rPr lang="es-MX" sz="2200" dirty="0" smtClean="0"/>
                  <a:t>|S| memoria, siendo S la cantidad de claves que en realidad usamos, pero con un costo de operación muy alto O(</a:t>
                </a:r>
                <a14:m>
                  <m:oMath xmlns:m="http://schemas.openxmlformats.org/officeDocument/2006/math">
                    <m:sSup>
                      <m:sSupPr>
                        <m:ctrlPr>
                          <a:rPr lang="es-MX" sz="2200" i="1" smtClean="0">
                            <a:latin typeface="Cambria Math"/>
                          </a:rPr>
                        </m:ctrlPr>
                      </m:sSupPr>
                      <m:e>
                        <m:r>
                          <m:rPr>
                            <m:nor/>
                          </m:rPr>
                          <a:rPr lang="es-MX" sz="2200" dirty="0"/>
                          <m:t>|</m:t>
                        </m:r>
                        <m:r>
                          <m:rPr>
                            <m:nor/>
                          </m:rPr>
                          <a:rPr lang="es-MX" sz="2200" dirty="0"/>
                          <m:t>S</m:t>
                        </m:r>
                        <m:r>
                          <m:rPr>
                            <m:nor/>
                          </m:rPr>
                          <a:rPr lang="es-MX" sz="2200" dirty="0"/>
                          <m:t>|</m:t>
                        </m:r>
                      </m:e>
                      <m:sup>
                        <m:r>
                          <a:rPr lang="es-MX" sz="2200" b="0" i="1" smtClean="0">
                            <a:latin typeface="Cambria Math"/>
                          </a:rPr>
                          <m:t>2</m:t>
                        </m:r>
                      </m:sup>
                    </m:sSup>
                  </m:oMath>
                </a14:m>
                <a:r>
                  <a:rPr lang="es-MX" sz="2200" dirty="0" smtClean="0"/>
                  <a:t>). </a:t>
                </a:r>
              </a:p>
              <a:p>
                <a:pPr algn="just"/>
                <a:endParaRPr lang="es-MX" sz="2200" dirty="0"/>
              </a:p>
              <a:p>
                <a:pPr algn="just"/>
                <a:r>
                  <a:rPr lang="es-MX" sz="2200" dirty="0"/>
                  <a:t>Si nuestra preocupación es la eficiencia (en este curso siempre lo es), usar un arreglo puede parecer en todo caso la mejor alternativa (haciendo que cada subíndice corresponda a la representación en entero de la clave). Esto es válido cuando el universo de claves es pequeño (por ejemplo números enteros entre 0 y 1.000, 10.000, </a:t>
                </a:r>
                <a:r>
                  <a:rPr lang="es-MX" sz="2200" dirty="0" err="1"/>
                  <a:t>ó</a:t>
                </a:r>
                <a:r>
                  <a:rPr lang="es-MX" sz="2200" dirty="0"/>
                  <a:t> 100.000) pero, ¿qué pasa cuando el tamaño del universo de claves es </a:t>
                </a:r>
                <a:r>
                  <a:rPr lang="es-MX" sz="2200" u="sng" dirty="0"/>
                  <a:t>mucho</a:t>
                </a:r>
                <a:r>
                  <a:rPr lang="es-MX" sz="2200" dirty="0"/>
                  <a:t> mayor a la cantidad de claves que se desean almacenar</a:t>
                </a:r>
                <a:r>
                  <a:rPr lang="es-MX" sz="2200" dirty="0" smtClean="0"/>
                  <a:t>?</a:t>
                </a:r>
                <a:endParaRPr lang="es-MX" sz="2200" dirty="0"/>
              </a:p>
            </p:txBody>
          </p:sp>
        </mc:Choice>
        <mc:Fallback xmlns="">
          <p:sp>
            <p:nvSpPr>
              <p:cNvPr id="5" name="Rectangle 9"/>
              <p:cNvSpPr>
                <a:spLocks noRot="1" noChangeAspect="1" noMove="1" noResize="1" noEditPoints="1" noAdjustHandles="1" noChangeArrowheads="1" noChangeShapeType="1" noTextEdit="1"/>
              </p:cNvSpPr>
              <p:nvPr/>
            </p:nvSpPr>
            <p:spPr bwMode="auto">
              <a:xfrm>
                <a:off x="323528" y="836712"/>
                <a:ext cx="8498209" cy="5184576"/>
              </a:xfrm>
              <a:prstGeom prst="rect">
                <a:avLst/>
              </a:prstGeom>
              <a:blipFill rotWithShape="1">
                <a:blip r:embed="rId2"/>
                <a:stretch>
                  <a:fillRect l="-861" t="-588" r="-1004" b="-83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Tree>
    <p:extLst>
      <p:ext uri="{BB962C8B-B14F-4D97-AF65-F5344CB8AC3E}">
        <p14:creationId xmlns:p14="http://schemas.microsoft.com/office/powerpoint/2010/main" val="40035457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44624"/>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Tablas hash</a:t>
            </a:r>
            <a:endParaRPr lang="es-ES" sz="3600" dirty="0"/>
          </a:p>
        </p:txBody>
      </p:sp>
      <mc:AlternateContent xmlns:mc="http://schemas.openxmlformats.org/markup-compatibility/2006">
        <mc:Choice xmlns:a14="http://schemas.microsoft.com/office/drawing/2010/main" Requires="a14">
          <p:sp>
            <p:nvSpPr>
              <p:cNvPr id="5" name="Rectangle 9"/>
              <p:cNvSpPr>
                <a:spLocks noChangeArrowheads="1"/>
              </p:cNvSpPr>
              <p:nvPr/>
            </p:nvSpPr>
            <p:spPr bwMode="auto">
              <a:xfrm>
                <a:off x="323528" y="836712"/>
                <a:ext cx="8498209" cy="1800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gn="just"/>
                <a:r>
                  <a:rPr lang="es-MX" sz="2200" dirty="0" smtClean="0"/>
                  <a:t>Por mencionar algunos ejemplos de esta situación tenemos:</a:t>
                </a:r>
                <a:endParaRPr lang="es-MX" sz="2200" dirty="0"/>
              </a:p>
              <a:p>
                <a:pPr algn="just"/>
                <a:endParaRPr lang="es-MX" sz="2200" dirty="0"/>
              </a:p>
              <a:p>
                <a:pPr marL="342900" indent="-342900" algn="just">
                  <a:buFont typeface="Arial" panose="020B0604020202020204" pitchFamily="34" charset="0"/>
                  <a:buChar char="•"/>
                </a:pPr>
                <a:r>
                  <a:rPr lang="es-MX" sz="2000" dirty="0"/>
                  <a:t>Agenda telefónica (</a:t>
                </a:r>
                <a14:m>
                  <m:oMath xmlns:m="http://schemas.openxmlformats.org/officeDocument/2006/math">
                    <m:sSup>
                      <m:sSupPr>
                        <m:ctrlPr>
                          <a:rPr lang="es-MX" sz="2000" i="1">
                            <a:latin typeface="Cambria Math"/>
                          </a:rPr>
                        </m:ctrlPr>
                      </m:sSupPr>
                      <m:e>
                        <m:r>
                          <a:rPr lang="es-MX" sz="2000" i="1">
                            <a:latin typeface="Cambria Math"/>
                          </a:rPr>
                          <m:t>10</m:t>
                        </m:r>
                      </m:e>
                      <m:sup>
                        <m:r>
                          <a:rPr lang="es-MX" sz="2000" i="1">
                            <a:latin typeface="Cambria Math"/>
                          </a:rPr>
                          <m:t>2</m:t>
                        </m:r>
                      </m:sup>
                    </m:sSup>
                  </m:oMath>
                </a14:m>
                <a:r>
                  <a:rPr lang="es-MX" sz="2000" dirty="0"/>
                  <a:t> - </a:t>
                </a:r>
                <a14:m>
                  <m:oMath xmlns:m="http://schemas.openxmlformats.org/officeDocument/2006/math">
                    <m:sSup>
                      <m:sSupPr>
                        <m:ctrlPr>
                          <a:rPr lang="es-MX" sz="2000" i="1">
                            <a:latin typeface="Cambria Math"/>
                          </a:rPr>
                        </m:ctrlPr>
                      </m:sSupPr>
                      <m:e>
                        <m:r>
                          <a:rPr lang="es-MX" sz="2000" i="1">
                            <a:latin typeface="Cambria Math"/>
                          </a:rPr>
                          <m:t>10</m:t>
                        </m:r>
                      </m:e>
                      <m:sup>
                        <m:r>
                          <a:rPr lang="es-MX" sz="2000" i="1">
                            <a:latin typeface="Cambria Math"/>
                          </a:rPr>
                          <m:t>3</m:t>
                        </m:r>
                      </m:sup>
                    </m:sSup>
                  </m:oMath>
                </a14:m>
                <a:r>
                  <a:rPr lang="es-MX" sz="2000" dirty="0"/>
                  <a:t>) vs. números de teléfono (</a:t>
                </a:r>
                <a14:m>
                  <m:oMath xmlns:m="http://schemas.openxmlformats.org/officeDocument/2006/math">
                    <m:sSup>
                      <m:sSupPr>
                        <m:ctrlPr>
                          <a:rPr lang="es-MX" sz="2000" i="1">
                            <a:latin typeface="Cambria Math"/>
                          </a:rPr>
                        </m:ctrlPr>
                      </m:sSupPr>
                      <m:e>
                        <m:r>
                          <a:rPr lang="es-MX" sz="2000" i="1">
                            <a:latin typeface="Cambria Math"/>
                          </a:rPr>
                          <m:t>10</m:t>
                        </m:r>
                      </m:e>
                      <m:sup>
                        <m:r>
                          <a:rPr lang="es-MX" sz="2000" i="1">
                            <a:latin typeface="Cambria Math"/>
                          </a:rPr>
                          <m:t>7</m:t>
                        </m:r>
                      </m:sup>
                    </m:sSup>
                  </m:oMath>
                </a14:m>
                <a:r>
                  <a:rPr lang="es-MX" sz="2000" dirty="0"/>
                  <a:t>)</a:t>
                </a:r>
              </a:p>
              <a:p>
                <a:pPr marL="342900" indent="-342900" algn="just">
                  <a:buFont typeface="Arial" panose="020B0604020202020204" pitchFamily="34" charset="0"/>
                  <a:buChar char="•"/>
                </a:pPr>
                <a:r>
                  <a:rPr lang="es-MX" sz="2000" dirty="0"/>
                  <a:t>Usuarios </a:t>
                </a:r>
                <a:r>
                  <a:rPr lang="es-MX" sz="2000" dirty="0" smtClean="0"/>
                  <a:t>de un aplicativo </a:t>
                </a:r>
                <a:r>
                  <a:rPr lang="es-MX" sz="2000" dirty="0"/>
                  <a:t>(</a:t>
                </a:r>
                <a14:m>
                  <m:oMath xmlns:m="http://schemas.openxmlformats.org/officeDocument/2006/math">
                    <m:sSup>
                      <m:sSupPr>
                        <m:ctrlPr>
                          <a:rPr lang="es-MX" sz="2000" i="1">
                            <a:latin typeface="Cambria Math"/>
                          </a:rPr>
                        </m:ctrlPr>
                      </m:sSupPr>
                      <m:e>
                        <m:r>
                          <a:rPr lang="es-MX" sz="2000" i="1">
                            <a:latin typeface="Cambria Math"/>
                          </a:rPr>
                          <m:t>10</m:t>
                        </m:r>
                      </m:e>
                      <m:sup>
                        <m:r>
                          <a:rPr lang="es-MX" sz="2000" i="1">
                            <a:latin typeface="Cambria Math"/>
                          </a:rPr>
                          <m:t>3</m:t>
                        </m:r>
                      </m:sup>
                    </m:sSup>
                  </m:oMath>
                </a14:m>
                <a:r>
                  <a:rPr lang="es-MX" sz="2000" dirty="0"/>
                  <a:t> - </a:t>
                </a:r>
                <a14:m>
                  <m:oMath xmlns:m="http://schemas.openxmlformats.org/officeDocument/2006/math">
                    <m:sSup>
                      <m:sSupPr>
                        <m:ctrlPr>
                          <a:rPr lang="es-MX" sz="2000" i="1">
                            <a:latin typeface="Cambria Math"/>
                          </a:rPr>
                        </m:ctrlPr>
                      </m:sSupPr>
                      <m:e>
                        <m:r>
                          <a:rPr lang="es-MX" sz="2000" i="1">
                            <a:latin typeface="Cambria Math"/>
                          </a:rPr>
                          <m:t>10</m:t>
                        </m:r>
                      </m:e>
                      <m:sup>
                        <m:r>
                          <a:rPr lang="es-MX" sz="2000" i="1">
                            <a:latin typeface="Cambria Math"/>
                          </a:rPr>
                          <m:t>4</m:t>
                        </m:r>
                      </m:sup>
                    </m:sSup>
                  </m:oMath>
                </a14:m>
                <a:r>
                  <a:rPr lang="es-MX" sz="2000" dirty="0"/>
                  <a:t>) vs. cédulas (</a:t>
                </a:r>
                <a14:m>
                  <m:oMath xmlns:m="http://schemas.openxmlformats.org/officeDocument/2006/math">
                    <m:sSup>
                      <m:sSupPr>
                        <m:ctrlPr>
                          <a:rPr lang="es-MX" sz="2000" i="1">
                            <a:latin typeface="Cambria Math"/>
                          </a:rPr>
                        </m:ctrlPr>
                      </m:sSupPr>
                      <m:e>
                        <m:r>
                          <a:rPr lang="es-MX" sz="2000" i="1">
                            <a:latin typeface="Cambria Math"/>
                          </a:rPr>
                          <m:t>10</m:t>
                        </m:r>
                      </m:e>
                      <m:sup>
                        <m:r>
                          <a:rPr lang="es-MX" sz="2000" i="1">
                            <a:latin typeface="Cambria Math"/>
                          </a:rPr>
                          <m:t>10</m:t>
                        </m:r>
                      </m:sup>
                    </m:sSup>
                  </m:oMath>
                </a14:m>
                <a:r>
                  <a:rPr lang="es-MX" sz="2000" dirty="0"/>
                  <a:t>)</a:t>
                </a:r>
              </a:p>
              <a:p>
                <a:pPr marL="342900" indent="-342900" algn="just">
                  <a:buFont typeface="Arial" panose="020B0604020202020204" pitchFamily="34" charset="0"/>
                  <a:buChar char="•"/>
                </a:pPr>
                <a:r>
                  <a:rPr lang="es-MX" sz="2000" dirty="0"/>
                  <a:t>Visitantes de un sitio web (</a:t>
                </a:r>
                <a14:m>
                  <m:oMath xmlns:m="http://schemas.openxmlformats.org/officeDocument/2006/math">
                    <m:sSup>
                      <m:sSupPr>
                        <m:ctrlPr>
                          <a:rPr lang="es-MX" sz="2000" i="1">
                            <a:latin typeface="Cambria Math"/>
                          </a:rPr>
                        </m:ctrlPr>
                      </m:sSupPr>
                      <m:e>
                        <m:r>
                          <a:rPr lang="es-MX" sz="2000" i="1">
                            <a:latin typeface="Cambria Math"/>
                          </a:rPr>
                          <m:t>10</m:t>
                        </m:r>
                      </m:e>
                      <m:sup>
                        <m:r>
                          <a:rPr lang="es-MX" sz="2000" b="0" i="1" smtClean="0">
                            <a:latin typeface="Cambria Math"/>
                          </a:rPr>
                          <m:t>4</m:t>
                        </m:r>
                      </m:sup>
                    </m:sSup>
                    <m:r>
                      <m:rPr>
                        <m:nor/>
                      </m:rPr>
                      <a:rPr lang="es-MX" sz="2000" dirty="0"/>
                      <m:t> − </m:t>
                    </m:r>
                    <m:sSup>
                      <m:sSupPr>
                        <m:ctrlPr>
                          <a:rPr lang="es-MX" sz="2000" i="1">
                            <a:latin typeface="Cambria Math"/>
                          </a:rPr>
                        </m:ctrlPr>
                      </m:sSupPr>
                      <m:e>
                        <m:r>
                          <a:rPr lang="es-MX" sz="2000" i="1">
                            <a:latin typeface="Cambria Math"/>
                          </a:rPr>
                          <m:t>10</m:t>
                        </m:r>
                      </m:e>
                      <m:sup>
                        <m:r>
                          <a:rPr lang="es-MX" sz="2000" b="0" i="1" smtClean="0">
                            <a:latin typeface="Cambria Math"/>
                          </a:rPr>
                          <m:t>7</m:t>
                        </m:r>
                      </m:sup>
                    </m:sSup>
                  </m:oMath>
                </a14:m>
                <a:r>
                  <a:rPr lang="es-MX" sz="2000" dirty="0"/>
                  <a:t>) vs. direcciones IP (</a:t>
                </a:r>
                <a14:m>
                  <m:oMath xmlns:m="http://schemas.openxmlformats.org/officeDocument/2006/math">
                    <m:sSup>
                      <m:sSupPr>
                        <m:ctrlPr>
                          <a:rPr lang="es-MX" sz="2000" i="1">
                            <a:latin typeface="Cambria Math"/>
                          </a:rPr>
                        </m:ctrlPr>
                      </m:sSupPr>
                      <m:e>
                        <m:r>
                          <a:rPr lang="es-MX" sz="2000" i="1">
                            <a:latin typeface="Cambria Math"/>
                          </a:rPr>
                          <m:t>2</m:t>
                        </m:r>
                      </m:e>
                      <m:sup>
                        <m:r>
                          <a:rPr lang="es-MX" sz="2000" i="1">
                            <a:latin typeface="Cambria Math"/>
                          </a:rPr>
                          <m:t>32</m:t>
                        </m:r>
                      </m:sup>
                    </m:sSup>
                  </m:oMath>
                </a14:m>
                <a:r>
                  <a:rPr lang="es-MX" sz="2000" dirty="0"/>
                  <a:t>)</a:t>
                </a:r>
                <a:endParaRPr lang="es-CO" sz="2000" dirty="0"/>
              </a:p>
            </p:txBody>
          </p:sp>
        </mc:Choice>
        <mc:Fallback>
          <p:sp>
            <p:nvSpPr>
              <p:cNvPr id="5" name="Rectangle 9"/>
              <p:cNvSpPr>
                <a:spLocks noRot="1" noChangeAspect="1" noMove="1" noResize="1" noEditPoints="1" noAdjustHandles="1" noChangeArrowheads="1" noChangeShapeType="1" noTextEdit="1"/>
              </p:cNvSpPr>
              <p:nvPr/>
            </p:nvSpPr>
            <p:spPr bwMode="auto">
              <a:xfrm>
                <a:off x="323528" y="836712"/>
                <a:ext cx="8498209" cy="1800200"/>
              </a:xfrm>
              <a:prstGeom prst="rect">
                <a:avLst/>
              </a:prstGeom>
              <a:blipFill rotWithShape="1">
                <a:blip r:embed="rId2"/>
                <a:stretch>
                  <a:fillRect l="-861" t="-16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O">
                    <a:noFill/>
                  </a:rPr>
                  <a:t> </a:t>
                </a:r>
              </a:p>
            </p:txBody>
          </p:sp>
        </mc:Fallback>
      </mc:AlternateContent>
      <p:sp>
        <p:nvSpPr>
          <p:cNvPr id="4" name="Rectangle 9"/>
          <p:cNvSpPr>
            <a:spLocks noChangeArrowheads="1"/>
          </p:cNvSpPr>
          <p:nvPr/>
        </p:nvSpPr>
        <p:spPr bwMode="auto">
          <a:xfrm>
            <a:off x="323528" y="2780928"/>
            <a:ext cx="8498209"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Considerando </a:t>
            </a:r>
            <a:r>
              <a:rPr lang="es-MX" sz="2200" dirty="0" smtClean="0"/>
              <a:t>esta situación, ¿Se </a:t>
            </a:r>
            <a:r>
              <a:rPr lang="es-MX" sz="2200" dirty="0"/>
              <a:t>puede tener lo mejor de las dos alternativas? </a:t>
            </a:r>
            <a:endParaRPr lang="es-MX" sz="2200" dirty="0" smtClean="0"/>
          </a:p>
        </p:txBody>
      </p:sp>
      <p:sp>
        <p:nvSpPr>
          <p:cNvPr id="6" name="Rectangle 9"/>
          <p:cNvSpPr>
            <a:spLocks noChangeArrowheads="1"/>
          </p:cNvSpPr>
          <p:nvPr/>
        </p:nvSpPr>
        <p:spPr bwMode="auto">
          <a:xfrm>
            <a:off x="323528" y="3789040"/>
            <a:ext cx="8498209"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Si</a:t>
            </a:r>
            <a:r>
              <a:rPr lang="es-MX" sz="2200" dirty="0"/>
              <a:t>, mediante una tabla hash, que es una estructura de datos para almacenar elementos que tienen una clave única (entera, real, </a:t>
            </a:r>
            <a:r>
              <a:rPr lang="es-MX" sz="2200" dirty="0" err="1"/>
              <a:t>string</a:t>
            </a:r>
            <a:r>
              <a:rPr lang="es-MX" sz="2200" dirty="0"/>
              <a:t>) que soporta solamente las siguientes operaciones: inserción, búsqueda y eliminación (operaciones de diccionario), con la característica que es extremadamente eficiente en ellas (O(1) </a:t>
            </a:r>
            <a:r>
              <a:rPr lang="es-MX" sz="2200" u="sng" dirty="0"/>
              <a:t>en promedio</a:t>
            </a:r>
            <a:r>
              <a:rPr lang="es-MX" sz="2200" dirty="0" smtClean="0"/>
              <a:t>).</a:t>
            </a:r>
            <a:endParaRPr lang="es-MX" sz="2200" dirty="0"/>
          </a:p>
        </p:txBody>
      </p:sp>
    </p:spTree>
    <p:extLst>
      <p:ext uri="{BB962C8B-B14F-4D97-AF65-F5344CB8AC3E}">
        <p14:creationId xmlns:p14="http://schemas.microsoft.com/office/powerpoint/2010/main" val="35780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Tablas hash</a:t>
            </a:r>
            <a:endParaRPr lang="es-ES" sz="3600" dirty="0"/>
          </a:p>
        </p:txBody>
      </p:sp>
      <p:sp>
        <p:nvSpPr>
          <p:cNvPr id="2" name="1 Elipse"/>
          <p:cNvSpPr/>
          <p:nvPr/>
        </p:nvSpPr>
        <p:spPr>
          <a:xfrm>
            <a:off x="323775" y="1638092"/>
            <a:ext cx="1440160" cy="3096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2 CuadroTexto"/>
          <p:cNvSpPr txBox="1"/>
          <p:nvPr/>
        </p:nvSpPr>
        <p:spPr>
          <a:xfrm>
            <a:off x="179512" y="1268760"/>
            <a:ext cx="1800447" cy="369332"/>
          </a:xfrm>
          <a:prstGeom prst="rect">
            <a:avLst/>
          </a:prstGeom>
          <a:noFill/>
        </p:spPr>
        <p:txBody>
          <a:bodyPr wrap="square" rtlCol="0">
            <a:spAutoFit/>
          </a:bodyPr>
          <a:lstStyle/>
          <a:p>
            <a:pPr algn="ctr"/>
            <a:r>
              <a:rPr lang="es-MX" dirty="0" smtClean="0"/>
              <a:t>Universo U</a:t>
            </a:r>
            <a:endParaRPr lang="es-CO" dirty="0"/>
          </a:p>
        </p:txBody>
      </p:sp>
      <p:sp>
        <p:nvSpPr>
          <p:cNvPr id="6" name="5 CuadroTexto"/>
          <p:cNvSpPr txBox="1"/>
          <p:nvPr/>
        </p:nvSpPr>
        <p:spPr>
          <a:xfrm>
            <a:off x="179262" y="5590981"/>
            <a:ext cx="3456634" cy="646331"/>
          </a:xfrm>
          <a:prstGeom prst="rect">
            <a:avLst/>
          </a:prstGeom>
          <a:noFill/>
        </p:spPr>
        <p:txBody>
          <a:bodyPr wrap="square" rtlCol="0">
            <a:spAutoFit/>
          </a:bodyPr>
          <a:lstStyle/>
          <a:p>
            <a:pPr algn="ctr"/>
            <a:r>
              <a:rPr lang="es-MX" b="1" dirty="0" smtClean="0"/>
              <a:t>Tablas de direccionamiento directo (arreglos)</a:t>
            </a:r>
            <a:endParaRPr lang="es-CO" b="1" dirty="0"/>
          </a:p>
        </p:txBody>
      </p:sp>
      <p:graphicFrame>
        <p:nvGraphicFramePr>
          <p:cNvPr id="4" name="3 Tabla"/>
          <p:cNvGraphicFramePr>
            <a:graphicFrameLocks noGrp="1"/>
          </p:cNvGraphicFramePr>
          <p:nvPr>
            <p:extLst>
              <p:ext uri="{D42A27DB-BD31-4B8C-83A1-F6EECF244321}">
                <p14:modId xmlns:p14="http://schemas.microsoft.com/office/powerpoint/2010/main" val="1921431585"/>
              </p:ext>
            </p:extLst>
          </p:nvPr>
        </p:nvGraphicFramePr>
        <p:xfrm>
          <a:off x="2844055" y="1906104"/>
          <a:ext cx="677333" cy="3413760"/>
        </p:xfrm>
        <a:graphic>
          <a:graphicData uri="http://schemas.openxmlformats.org/drawingml/2006/table">
            <a:tbl>
              <a:tblPr firstRow="1" bandRow="1">
                <a:tableStyleId>{5C22544A-7EE6-4342-B048-85BDC9FD1C3A}</a:tableStyleId>
              </a:tblPr>
              <a:tblGrid>
                <a:gridCol w="677333"/>
              </a:tblGrid>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6 Elipse"/>
          <p:cNvSpPr/>
          <p:nvPr/>
        </p:nvSpPr>
        <p:spPr>
          <a:xfrm>
            <a:off x="1002911" y="199813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CuadroTexto"/>
          <p:cNvSpPr txBox="1"/>
          <p:nvPr/>
        </p:nvSpPr>
        <p:spPr>
          <a:xfrm>
            <a:off x="827831" y="2118620"/>
            <a:ext cx="432048" cy="369332"/>
          </a:xfrm>
          <a:prstGeom prst="rect">
            <a:avLst/>
          </a:prstGeom>
          <a:noFill/>
        </p:spPr>
        <p:txBody>
          <a:bodyPr wrap="square" rtlCol="0">
            <a:spAutoFit/>
          </a:bodyPr>
          <a:lstStyle/>
          <a:p>
            <a:pPr algn="ctr"/>
            <a:r>
              <a:rPr lang="es-MX" dirty="0" smtClean="0"/>
              <a:t>k</a:t>
            </a:r>
            <a:r>
              <a:rPr lang="es-MX" sz="1400" dirty="0" smtClean="0"/>
              <a:t>1</a:t>
            </a:r>
            <a:endParaRPr lang="es-CO" dirty="0"/>
          </a:p>
        </p:txBody>
      </p:sp>
      <p:sp>
        <p:nvSpPr>
          <p:cNvPr id="10" name="9 Elipse"/>
          <p:cNvSpPr/>
          <p:nvPr/>
        </p:nvSpPr>
        <p:spPr>
          <a:xfrm>
            <a:off x="1002911" y="257419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10 CuadroTexto"/>
          <p:cNvSpPr txBox="1"/>
          <p:nvPr/>
        </p:nvSpPr>
        <p:spPr>
          <a:xfrm>
            <a:off x="827831" y="2694684"/>
            <a:ext cx="432048" cy="369332"/>
          </a:xfrm>
          <a:prstGeom prst="rect">
            <a:avLst/>
          </a:prstGeom>
          <a:noFill/>
        </p:spPr>
        <p:txBody>
          <a:bodyPr wrap="square" rtlCol="0">
            <a:spAutoFit/>
          </a:bodyPr>
          <a:lstStyle/>
          <a:p>
            <a:pPr algn="ctr"/>
            <a:r>
              <a:rPr lang="es-MX" dirty="0" smtClean="0"/>
              <a:t>k</a:t>
            </a:r>
            <a:r>
              <a:rPr lang="es-MX" sz="1400" dirty="0" smtClean="0"/>
              <a:t>2</a:t>
            </a:r>
            <a:endParaRPr lang="es-CO" dirty="0"/>
          </a:p>
        </p:txBody>
      </p:sp>
      <p:sp>
        <p:nvSpPr>
          <p:cNvPr id="12" name="11 Elipse"/>
          <p:cNvSpPr/>
          <p:nvPr/>
        </p:nvSpPr>
        <p:spPr>
          <a:xfrm>
            <a:off x="989263" y="310613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CuadroTexto"/>
          <p:cNvSpPr txBox="1"/>
          <p:nvPr/>
        </p:nvSpPr>
        <p:spPr>
          <a:xfrm>
            <a:off x="814183" y="3226624"/>
            <a:ext cx="432048" cy="369332"/>
          </a:xfrm>
          <a:prstGeom prst="rect">
            <a:avLst/>
          </a:prstGeom>
          <a:noFill/>
        </p:spPr>
        <p:txBody>
          <a:bodyPr wrap="square" rtlCol="0">
            <a:spAutoFit/>
          </a:bodyPr>
          <a:lstStyle/>
          <a:p>
            <a:pPr algn="ctr"/>
            <a:r>
              <a:rPr lang="es-MX" dirty="0" smtClean="0"/>
              <a:t>k</a:t>
            </a:r>
            <a:r>
              <a:rPr lang="es-MX" sz="1400" dirty="0" smtClean="0"/>
              <a:t>3</a:t>
            </a:r>
            <a:endParaRPr lang="es-CO" dirty="0"/>
          </a:p>
        </p:txBody>
      </p:sp>
      <p:sp>
        <p:nvSpPr>
          <p:cNvPr id="14" name="13 Elipse"/>
          <p:cNvSpPr/>
          <p:nvPr/>
        </p:nvSpPr>
        <p:spPr>
          <a:xfrm>
            <a:off x="1002911" y="410060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14 CuadroTexto"/>
          <p:cNvSpPr txBox="1"/>
          <p:nvPr/>
        </p:nvSpPr>
        <p:spPr>
          <a:xfrm>
            <a:off x="755823" y="4221088"/>
            <a:ext cx="576064" cy="369332"/>
          </a:xfrm>
          <a:prstGeom prst="rect">
            <a:avLst/>
          </a:prstGeom>
          <a:noFill/>
        </p:spPr>
        <p:txBody>
          <a:bodyPr wrap="square" rtlCol="0">
            <a:spAutoFit/>
          </a:bodyPr>
          <a:lstStyle/>
          <a:p>
            <a:pPr algn="ctr"/>
            <a:r>
              <a:rPr lang="es-MX" dirty="0" smtClean="0"/>
              <a:t>k</a:t>
            </a:r>
            <a:r>
              <a:rPr lang="es-MX" sz="1400" dirty="0" smtClean="0"/>
              <a:t>m</a:t>
            </a:r>
            <a:endParaRPr lang="es-CO" dirty="0"/>
          </a:p>
        </p:txBody>
      </p:sp>
      <p:cxnSp>
        <p:nvCxnSpPr>
          <p:cNvPr id="16" name="15 Conector recto de flecha"/>
          <p:cNvCxnSpPr/>
          <p:nvPr/>
        </p:nvCxnSpPr>
        <p:spPr>
          <a:xfrm>
            <a:off x="1218935" y="2039076"/>
            <a:ext cx="1944216"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1187871" y="2574196"/>
            <a:ext cx="1975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flipV="1">
            <a:off x="1187871" y="2987509"/>
            <a:ext cx="1975280" cy="135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a:off x="1187871" y="4100600"/>
            <a:ext cx="1975280" cy="984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25 Elipse"/>
          <p:cNvSpPr/>
          <p:nvPr/>
        </p:nvSpPr>
        <p:spPr>
          <a:xfrm>
            <a:off x="4830771" y="1647384"/>
            <a:ext cx="1440160" cy="30963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26 CuadroTexto"/>
          <p:cNvSpPr txBox="1"/>
          <p:nvPr/>
        </p:nvSpPr>
        <p:spPr>
          <a:xfrm>
            <a:off x="4686508" y="1278052"/>
            <a:ext cx="1800447" cy="369332"/>
          </a:xfrm>
          <a:prstGeom prst="rect">
            <a:avLst/>
          </a:prstGeom>
          <a:noFill/>
        </p:spPr>
        <p:txBody>
          <a:bodyPr wrap="square" rtlCol="0">
            <a:spAutoFit/>
          </a:bodyPr>
          <a:lstStyle/>
          <a:p>
            <a:pPr algn="ctr"/>
            <a:r>
              <a:rPr lang="es-MX" dirty="0" smtClean="0"/>
              <a:t>Universo U</a:t>
            </a:r>
            <a:endParaRPr lang="es-CO" dirty="0"/>
          </a:p>
        </p:txBody>
      </p:sp>
      <p:graphicFrame>
        <p:nvGraphicFramePr>
          <p:cNvPr id="28" name="27 Tabla"/>
          <p:cNvGraphicFramePr>
            <a:graphicFrameLocks noGrp="1"/>
          </p:cNvGraphicFramePr>
          <p:nvPr>
            <p:extLst>
              <p:ext uri="{D42A27DB-BD31-4B8C-83A1-F6EECF244321}">
                <p14:modId xmlns:p14="http://schemas.microsoft.com/office/powerpoint/2010/main" val="2715291185"/>
              </p:ext>
            </p:extLst>
          </p:nvPr>
        </p:nvGraphicFramePr>
        <p:xfrm>
          <a:off x="7351051" y="2180973"/>
          <a:ext cx="677333" cy="1706880"/>
        </p:xfrm>
        <a:graphic>
          <a:graphicData uri="http://schemas.openxmlformats.org/drawingml/2006/table">
            <a:tbl>
              <a:tblPr firstRow="1" bandRow="1">
                <a:tableStyleId>{5C22544A-7EE6-4342-B048-85BDC9FD1C3A}</a:tableStyleId>
              </a:tblPr>
              <a:tblGrid>
                <a:gridCol w="677333"/>
              </a:tblGrid>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gn="ctr"/>
                      <a:endParaRPr lang="es-CO" sz="2200" b="0" i="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9" name="28 Elipse"/>
          <p:cNvSpPr/>
          <p:nvPr/>
        </p:nvSpPr>
        <p:spPr>
          <a:xfrm>
            <a:off x="5509907" y="200742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29 CuadroTexto"/>
          <p:cNvSpPr txBox="1"/>
          <p:nvPr/>
        </p:nvSpPr>
        <p:spPr>
          <a:xfrm>
            <a:off x="5334827" y="2127912"/>
            <a:ext cx="432048" cy="369332"/>
          </a:xfrm>
          <a:prstGeom prst="rect">
            <a:avLst/>
          </a:prstGeom>
          <a:noFill/>
        </p:spPr>
        <p:txBody>
          <a:bodyPr wrap="square" rtlCol="0">
            <a:spAutoFit/>
          </a:bodyPr>
          <a:lstStyle/>
          <a:p>
            <a:pPr algn="ctr"/>
            <a:r>
              <a:rPr lang="es-MX" dirty="0" smtClean="0"/>
              <a:t>k</a:t>
            </a:r>
            <a:r>
              <a:rPr lang="es-MX" sz="1400" dirty="0" smtClean="0"/>
              <a:t>1</a:t>
            </a:r>
            <a:endParaRPr lang="es-CO" dirty="0"/>
          </a:p>
        </p:txBody>
      </p:sp>
      <p:sp>
        <p:nvSpPr>
          <p:cNvPr id="31" name="30 Elipse"/>
          <p:cNvSpPr/>
          <p:nvPr/>
        </p:nvSpPr>
        <p:spPr>
          <a:xfrm>
            <a:off x="5509907" y="25834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31 CuadroTexto"/>
          <p:cNvSpPr txBox="1"/>
          <p:nvPr/>
        </p:nvSpPr>
        <p:spPr>
          <a:xfrm>
            <a:off x="5334827" y="2703976"/>
            <a:ext cx="432048" cy="369332"/>
          </a:xfrm>
          <a:prstGeom prst="rect">
            <a:avLst/>
          </a:prstGeom>
          <a:noFill/>
        </p:spPr>
        <p:txBody>
          <a:bodyPr wrap="square" rtlCol="0">
            <a:spAutoFit/>
          </a:bodyPr>
          <a:lstStyle/>
          <a:p>
            <a:pPr algn="ctr"/>
            <a:r>
              <a:rPr lang="es-MX" dirty="0" smtClean="0"/>
              <a:t>k</a:t>
            </a:r>
            <a:r>
              <a:rPr lang="es-MX" sz="1400" dirty="0" smtClean="0"/>
              <a:t>2</a:t>
            </a:r>
            <a:endParaRPr lang="es-CO" dirty="0"/>
          </a:p>
        </p:txBody>
      </p:sp>
      <p:sp>
        <p:nvSpPr>
          <p:cNvPr id="33" name="32 Elipse"/>
          <p:cNvSpPr/>
          <p:nvPr/>
        </p:nvSpPr>
        <p:spPr>
          <a:xfrm>
            <a:off x="5496259" y="311542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33 CuadroTexto"/>
          <p:cNvSpPr txBox="1"/>
          <p:nvPr/>
        </p:nvSpPr>
        <p:spPr>
          <a:xfrm>
            <a:off x="5321179" y="3235916"/>
            <a:ext cx="432048" cy="369332"/>
          </a:xfrm>
          <a:prstGeom prst="rect">
            <a:avLst/>
          </a:prstGeom>
          <a:noFill/>
        </p:spPr>
        <p:txBody>
          <a:bodyPr wrap="square" rtlCol="0">
            <a:spAutoFit/>
          </a:bodyPr>
          <a:lstStyle/>
          <a:p>
            <a:pPr algn="ctr"/>
            <a:r>
              <a:rPr lang="es-MX" dirty="0" smtClean="0"/>
              <a:t>k</a:t>
            </a:r>
            <a:r>
              <a:rPr lang="es-MX" sz="1400" dirty="0" smtClean="0"/>
              <a:t>3</a:t>
            </a:r>
            <a:endParaRPr lang="es-CO" dirty="0"/>
          </a:p>
        </p:txBody>
      </p:sp>
      <p:sp>
        <p:nvSpPr>
          <p:cNvPr id="35" name="34 Elipse"/>
          <p:cNvSpPr/>
          <p:nvPr/>
        </p:nvSpPr>
        <p:spPr>
          <a:xfrm>
            <a:off x="5509907" y="410989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35 CuadroTexto"/>
          <p:cNvSpPr txBox="1"/>
          <p:nvPr/>
        </p:nvSpPr>
        <p:spPr>
          <a:xfrm>
            <a:off x="5243600" y="4230380"/>
            <a:ext cx="618811" cy="369332"/>
          </a:xfrm>
          <a:prstGeom prst="rect">
            <a:avLst/>
          </a:prstGeom>
          <a:noFill/>
        </p:spPr>
        <p:txBody>
          <a:bodyPr wrap="square" rtlCol="0">
            <a:spAutoFit/>
          </a:bodyPr>
          <a:lstStyle/>
          <a:p>
            <a:pPr algn="ctr"/>
            <a:r>
              <a:rPr lang="es-MX" dirty="0" smtClean="0"/>
              <a:t>k</a:t>
            </a:r>
            <a:r>
              <a:rPr lang="es-MX" sz="1400" dirty="0" smtClean="0"/>
              <a:t>m</a:t>
            </a:r>
            <a:endParaRPr lang="es-CO" dirty="0"/>
          </a:p>
        </p:txBody>
      </p:sp>
      <p:sp>
        <p:nvSpPr>
          <p:cNvPr id="41" name="40 CuadroTexto"/>
          <p:cNvSpPr txBox="1"/>
          <p:nvPr/>
        </p:nvSpPr>
        <p:spPr>
          <a:xfrm>
            <a:off x="6126914" y="5662989"/>
            <a:ext cx="1613438" cy="369332"/>
          </a:xfrm>
          <a:prstGeom prst="rect">
            <a:avLst/>
          </a:prstGeom>
          <a:noFill/>
        </p:spPr>
        <p:txBody>
          <a:bodyPr wrap="square" rtlCol="0">
            <a:spAutoFit/>
          </a:bodyPr>
          <a:lstStyle/>
          <a:p>
            <a:pPr algn="ctr"/>
            <a:r>
              <a:rPr lang="es-MX" b="1" dirty="0" smtClean="0"/>
              <a:t>Tablas Hash</a:t>
            </a:r>
            <a:endParaRPr lang="es-CO" b="1" dirty="0"/>
          </a:p>
        </p:txBody>
      </p:sp>
      <p:sp>
        <p:nvSpPr>
          <p:cNvPr id="42" name="41 CuadroTexto"/>
          <p:cNvSpPr txBox="1"/>
          <p:nvPr/>
        </p:nvSpPr>
        <p:spPr>
          <a:xfrm>
            <a:off x="4025966" y="5622431"/>
            <a:ext cx="1122098" cy="369332"/>
          </a:xfrm>
          <a:prstGeom prst="rect">
            <a:avLst/>
          </a:prstGeom>
          <a:noFill/>
        </p:spPr>
        <p:txBody>
          <a:bodyPr wrap="square" rtlCol="0">
            <a:spAutoFit/>
          </a:bodyPr>
          <a:lstStyle/>
          <a:p>
            <a:pPr algn="ctr"/>
            <a:r>
              <a:rPr lang="es-MX" b="1" dirty="0" smtClean="0"/>
              <a:t>vs</a:t>
            </a:r>
            <a:endParaRPr lang="es-CO" b="1" dirty="0"/>
          </a:p>
        </p:txBody>
      </p:sp>
      <p:sp>
        <p:nvSpPr>
          <p:cNvPr id="9" name="8 Cerrar llave"/>
          <p:cNvSpPr/>
          <p:nvPr/>
        </p:nvSpPr>
        <p:spPr>
          <a:xfrm>
            <a:off x="3536839" y="1831176"/>
            <a:ext cx="258002" cy="3542040"/>
          </a:xfrm>
          <a:prstGeom prst="rightBrace">
            <a:avLst>
              <a:gd name="adj1" fmla="val 43532"/>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3" name="42 CuadroTexto"/>
          <p:cNvSpPr txBox="1"/>
          <p:nvPr/>
        </p:nvSpPr>
        <p:spPr>
          <a:xfrm>
            <a:off x="3716736" y="3001308"/>
            <a:ext cx="900223" cy="369332"/>
          </a:xfrm>
          <a:prstGeom prst="rect">
            <a:avLst/>
          </a:prstGeom>
          <a:noFill/>
        </p:spPr>
        <p:txBody>
          <a:bodyPr wrap="square" rtlCol="0">
            <a:spAutoFit/>
          </a:bodyPr>
          <a:lstStyle/>
          <a:p>
            <a:pPr algn="ctr"/>
            <a:r>
              <a:rPr lang="es-MX" dirty="0" smtClean="0"/>
              <a:t>m=|U|</a:t>
            </a:r>
            <a:endParaRPr lang="es-CO" dirty="0"/>
          </a:p>
        </p:txBody>
      </p:sp>
      <p:sp>
        <p:nvSpPr>
          <p:cNvPr id="44" name="43 Cerrar llave"/>
          <p:cNvSpPr/>
          <p:nvPr/>
        </p:nvSpPr>
        <p:spPr>
          <a:xfrm>
            <a:off x="8028384" y="2101109"/>
            <a:ext cx="223313" cy="1903955"/>
          </a:xfrm>
          <a:prstGeom prst="rightBrace">
            <a:avLst>
              <a:gd name="adj1" fmla="val 43532"/>
              <a:gd name="adj2" fmla="val 5000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45" name="44 CuadroTexto"/>
          <p:cNvSpPr txBox="1"/>
          <p:nvPr/>
        </p:nvSpPr>
        <p:spPr>
          <a:xfrm>
            <a:off x="8208281" y="2844129"/>
            <a:ext cx="900223" cy="369332"/>
          </a:xfrm>
          <a:prstGeom prst="rect">
            <a:avLst/>
          </a:prstGeom>
          <a:noFill/>
        </p:spPr>
        <p:txBody>
          <a:bodyPr wrap="square" rtlCol="0">
            <a:spAutoFit/>
          </a:bodyPr>
          <a:lstStyle/>
          <a:p>
            <a:pPr algn="ctr"/>
            <a:r>
              <a:rPr lang="es-MX" dirty="0" smtClean="0"/>
              <a:t>n&lt;&lt;|U|</a:t>
            </a:r>
            <a:endParaRPr lang="es-CO" dirty="0"/>
          </a:p>
        </p:txBody>
      </p:sp>
      <p:sp>
        <p:nvSpPr>
          <p:cNvPr id="18" name="17 Flecha a la derecha con muesca"/>
          <p:cNvSpPr/>
          <p:nvPr/>
        </p:nvSpPr>
        <p:spPr>
          <a:xfrm>
            <a:off x="5766875" y="2492896"/>
            <a:ext cx="1504910" cy="1152128"/>
          </a:xfrm>
          <a:prstGeom prst="notchedRightArrow">
            <a:avLst>
              <a:gd name="adj1" fmla="val 50000"/>
              <a:gd name="adj2" fmla="val 19201"/>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latin typeface="Arial" panose="020B0604020202020204" pitchFamily="34" charset="0"/>
              <a:cs typeface="Arial" panose="020B0604020202020204" pitchFamily="34" charset="0"/>
            </a:endParaRPr>
          </a:p>
        </p:txBody>
      </p:sp>
      <p:sp>
        <p:nvSpPr>
          <p:cNvPr id="22" name="21 Rectángulo"/>
          <p:cNvSpPr/>
          <p:nvPr/>
        </p:nvSpPr>
        <p:spPr>
          <a:xfrm>
            <a:off x="5870981" y="2898236"/>
            <a:ext cx="1414169" cy="338554"/>
          </a:xfrm>
          <a:prstGeom prst="rect">
            <a:avLst/>
          </a:prstGeom>
        </p:spPr>
        <p:txBody>
          <a:bodyPr wrap="none">
            <a:spAutoFit/>
          </a:bodyPr>
          <a:lstStyle/>
          <a:p>
            <a:pPr algn="ctr"/>
            <a:r>
              <a:rPr lang="es-MX" sz="1600" dirty="0">
                <a:latin typeface="Arial" panose="020B0604020202020204" pitchFamily="34" charset="0"/>
                <a:cs typeface="Arial" panose="020B0604020202020204" pitchFamily="34" charset="0"/>
              </a:rPr>
              <a:t>Función hash</a:t>
            </a: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064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p:bldP spid="7" grpId="0" animBg="1"/>
      <p:bldP spid="8" grpId="0"/>
      <p:bldP spid="10" grpId="0" animBg="1"/>
      <p:bldP spid="11" grpId="0"/>
      <p:bldP spid="12" grpId="0" animBg="1"/>
      <p:bldP spid="13" grpId="0"/>
      <p:bldP spid="14" grpId="0" animBg="1"/>
      <p:bldP spid="15" grpId="0"/>
      <p:bldP spid="26" grpId="0" animBg="1"/>
      <p:bldP spid="27" grpId="0"/>
      <p:bldP spid="29" grpId="0" animBg="1"/>
      <p:bldP spid="30" grpId="0"/>
      <p:bldP spid="31" grpId="0" animBg="1"/>
      <p:bldP spid="32" grpId="0"/>
      <p:bldP spid="33" grpId="0" animBg="1"/>
      <p:bldP spid="34" grpId="0"/>
      <p:bldP spid="35" grpId="0" animBg="1"/>
      <p:bldP spid="36" grpId="0"/>
      <p:bldP spid="41" grpId="0"/>
      <p:bldP spid="42" grpId="0"/>
      <p:bldP spid="9" grpId="0" animBg="1"/>
      <p:bldP spid="43" grpId="0"/>
      <p:bldP spid="44" grpId="0" animBg="1"/>
      <p:bldP spid="45" grpId="0"/>
      <p:bldP spid="18"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Tablas hash</a:t>
            </a:r>
            <a:endParaRPr lang="es-ES" sz="3600" dirty="0"/>
          </a:p>
        </p:txBody>
      </p:sp>
      <p:sp>
        <p:nvSpPr>
          <p:cNvPr id="5" name="Rectangle 9"/>
          <p:cNvSpPr>
            <a:spLocks noChangeArrowheads="1"/>
          </p:cNvSpPr>
          <p:nvPr/>
        </p:nvSpPr>
        <p:spPr bwMode="auto">
          <a:xfrm>
            <a:off x="395289" y="1052736"/>
            <a:ext cx="8353424"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Principios generales de una tabla hash:</a:t>
            </a:r>
          </a:p>
          <a:p>
            <a:pPr algn="just"/>
            <a:endParaRPr lang="es-MX" sz="2200" dirty="0"/>
          </a:p>
          <a:p>
            <a:pPr marL="342900" indent="-342900" algn="just">
              <a:buFont typeface="Arial" panose="020B0604020202020204" pitchFamily="34" charset="0"/>
              <a:buChar char="•"/>
            </a:pPr>
            <a:r>
              <a:rPr lang="es-MX" sz="2200" dirty="0" smtClean="0"/>
              <a:t>Utiliza un arreglo </a:t>
            </a:r>
            <a:r>
              <a:rPr lang="es-MX" sz="2200" i="1" dirty="0" smtClean="0"/>
              <a:t>A </a:t>
            </a:r>
            <a:r>
              <a:rPr lang="es-MX" sz="2200" dirty="0" smtClean="0"/>
              <a:t>de tamaño </a:t>
            </a:r>
            <a:r>
              <a:rPr lang="es-MX" sz="2200" i="1" dirty="0" smtClean="0"/>
              <a:t>n</a:t>
            </a:r>
            <a:r>
              <a:rPr lang="es-MX" sz="2200" dirty="0" smtClean="0"/>
              <a:t>, siendo </a:t>
            </a:r>
            <a:r>
              <a:rPr lang="es-MX" sz="2200" i="1" dirty="0" smtClean="0"/>
              <a:t>n</a:t>
            </a:r>
            <a:r>
              <a:rPr lang="es-MX" sz="2200" dirty="0" smtClean="0"/>
              <a:t> proporcional a |S|, por ejemplo </a:t>
            </a:r>
            <a:r>
              <a:rPr lang="es-MX" sz="2200" i="1" dirty="0" smtClean="0"/>
              <a:t>n</a:t>
            </a:r>
            <a:r>
              <a:rPr lang="es-MX" sz="2200" dirty="0" smtClean="0"/>
              <a:t> = 2*|S|</a:t>
            </a:r>
          </a:p>
          <a:p>
            <a:pPr marL="355600" algn="just"/>
            <a:r>
              <a:rPr lang="es-MX" dirty="0" smtClean="0">
                <a:solidFill>
                  <a:srgbClr val="3366CC"/>
                </a:solidFill>
              </a:rPr>
              <a:t>Aunque S puede variar, la idea es que </a:t>
            </a:r>
            <a:r>
              <a:rPr lang="es-MX" i="1" dirty="0" smtClean="0">
                <a:solidFill>
                  <a:srgbClr val="3366CC"/>
                </a:solidFill>
              </a:rPr>
              <a:t>n</a:t>
            </a:r>
            <a:r>
              <a:rPr lang="es-MX" dirty="0" smtClean="0">
                <a:solidFill>
                  <a:srgbClr val="3366CC"/>
                </a:solidFill>
              </a:rPr>
              <a:t> permanezca relativamente constante</a:t>
            </a:r>
          </a:p>
          <a:p>
            <a:pPr marL="342900" indent="-342900" algn="just">
              <a:buFont typeface="Arial" panose="020B0604020202020204" pitchFamily="34" charset="0"/>
              <a:buChar char="•"/>
            </a:pPr>
            <a:r>
              <a:rPr lang="es-MX" sz="2200" dirty="0" smtClean="0"/>
              <a:t>Tiene una función </a:t>
            </a:r>
            <a:r>
              <a:rPr lang="es-MX" sz="2200" i="1" dirty="0" smtClean="0"/>
              <a:t>h</a:t>
            </a:r>
            <a:r>
              <a:rPr lang="es-MX" sz="2200" dirty="0" smtClean="0"/>
              <a:t>, cuyo rango es U y cuyo dominio es el intervalo cerrad [0,</a:t>
            </a:r>
            <a:r>
              <a:rPr lang="es-MX" sz="2200" i="1" dirty="0" smtClean="0"/>
              <a:t>n</a:t>
            </a:r>
            <a:r>
              <a:rPr lang="es-MX" sz="2200" dirty="0" smtClean="0"/>
              <a:t>-1]</a:t>
            </a:r>
          </a:p>
          <a:p>
            <a:pPr marL="355600" lvl="0" algn="just"/>
            <a:r>
              <a:rPr lang="es-MX" dirty="0" smtClean="0">
                <a:solidFill>
                  <a:srgbClr val="3366CC"/>
                </a:solidFill>
              </a:rPr>
              <a:t>La </a:t>
            </a:r>
            <a:r>
              <a:rPr lang="es-MX" dirty="0">
                <a:solidFill>
                  <a:srgbClr val="3366CC"/>
                </a:solidFill>
              </a:rPr>
              <a:t>idea es que </a:t>
            </a:r>
            <a:r>
              <a:rPr lang="es-MX" i="1" dirty="0" smtClean="0">
                <a:solidFill>
                  <a:srgbClr val="3366CC"/>
                </a:solidFill>
              </a:rPr>
              <a:t>h</a:t>
            </a:r>
            <a:r>
              <a:rPr lang="es-MX" dirty="0" smtClean="0">
                <a:solidFill>
                  <a:srgbClr val="3366CC"/>
                </a:solidFill>
              </a:rPr>
              <a:t> “reparta” las claves lo más homogéneamente posible, prácticamente de manera aleatoria</a:t>
            </a:r>
            <a:endParaRPr lang="es-MX" sz="2200" dirty="0" smtClean="0"/>
          </a:p>
          <a:p>
            <a:pPr marL="342900" indent="-342900" algn="just">
              <a:buFont typeface="Arial" panose="020B0604020202020204" pitchFamily="34" charset="0"/>
              <a:buChar char="•"/>
            </a:pPr>
            <a:r>
              <a:rPr lang="es-MX" sz="2200" dirty="0" smtClean="0"/>
              <a:t>Almacena el elemento de clave </a:t>
            </a:r>
            <a:r>
              <a:rPr lang="es-MX" sz="2200" i="1" dirty="0" smtClean="0"/>
              <a:t>k</a:t>
            </a:r>
            <a:r>
              <a:rPr lang="es-MX" sz="2200" dirty="0" smtClean="0"/>
              <a:t> en </a:t>
            </a:r>
            <a:r>
              <a:rPr lang="es-MX" sz="2200" i="1" dirty="0" smtClean="0"/>
              <a:t>A</a:t>
            </a:r>
            <a:r>
              <a:rPr lang="es-MX" sz="2200" dirty="0" smtClean="0"/>
              <a:t>[</a:t>
            </a:r>
            <a:r>
              <a:rPr lang="es-MX" sz="2200" i="1" dirty="0" smtClean="0"/>
              <a:t>h</a:t>
            </a:r>
            <a:r>
              <a:rPr lang="es-MX" sz="2200" dirty="0" smtClean="0"/>
              <a:t>(</a:t>
            </a:r>
            <a:r>
              <a:rPr lang="es-MX" sz="2200" i="1" dirty="0" smtClean="0"/>
              <a:t>k</a:t>
            </a:r>
            <a:r>
              <a:rPr lang="es-MX" sz="2200" dirty="0" smtClean="0"/>
              <a:t>)]</a:t>
            </a:r>
          </a:p>
          <a:p>
            <a:pPr marL="342900" indent="-342900" algn="just">
              <a:buFont typeface="Arial" panose="020B0604020202020204" pitchFamily="34" charset="0"/>
              <a:buChar char="•"/>
            </a:pPr>
            <a:endParaRPr lang="es-MX" sz="2200" dirty="0" smtClean="0"/>
          </a:p>
          <a:p>
            <a:pPr marL="342900" indent="-342900" algn="just">
              <a:buFont typeface="Arial" panose="020B0604020202020204" pitchFamily="34" charset="0"/>
              <a:buChar char="•"/>
            </a:pPr>
            <a:r>
              <a:rPr lang="es-MX" sz="2200" dirty="0" smtClean="0"/>
              <a:t>Posee un mecanismo para manejar “colisiones”</a:t>
            </a:r>
          </a:p>
          <a:p>
            <a:pPr marL="355600" lvl="0" algn="just"/>
            <a:r>
              <a:rPr lang="es-MX" dirty="0" smtClean="0">
                <a:solidFill>
                  <a:srgbClr val="3366CC"/>
                </a:solidFill>
              </a:rPr>
              <a:t>Por más </a:t>
            </a:r>
            <a:r>
              <a:rPr lang="es-MX" i="1" dirty="0">
                <a:solidFill>
                  <a:srgbClr val="3366CC"/>
                </a:solidFill>
              </a:rPr>
              <a:t>h</a:t>
            </a:r>
            <a:r>
              <a:rPr lang="es-MX" dirty="0">
                <a:solidFill>
                  <a:srgbClr val="3366CC"/>
                </a:solidFill>
              </a:rPr>
              <a:t> </a:t>
            </a:r>
            <a:r>
              <a:rPr lang="es-MX" dirty="0" smtClean="0">
                <a:solidFill>
                  <a:srgbClr val="3366CC"/>
                </a:solidFill>
              </a:rPr>
              <a:t>sea homogénea las colisiones son inevitables. Un ejemplo de esto es el “paradigma del cumpleaños”</a:t>
            </a:r>
            <a:endParaRPr lang="es-MX" sz="2200" dirty="0">
              <a:solidFill>
                <a:prstClr val="black"/>
              </a:solidFill>
            </a:endParaRPr>
          </a:p>
          <a:p>
            <a:pPr marL="342900" indent="-342900" algn="just">
              <a:buFont typeface="Arial" panose="020B0604020202020204" pitchFamily="34" charset="0"/>
              <a:buChar char="•"/>
            </a:pPr>
            <a:endParaRPr lang="es-CO" sz="2200" dirty="0"/>
          </a:p>
        </p:txBody>
      </p:sp>
    </p:spTree>
    <p:extLst>
      <p:ext uri="{BB962C8B-B14F-4D97-AF65-F5344CB8AC3E}">
        <p14:creationId xmlns:p14="http://schemas.microsoft.com/office/powerpoint/2010/main" val="36863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1990" y="3566517"/>
            <a:ext cx="20002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4" name="Rectangle 8"/>
          <p:cNvSpPr>
            <a:spLocks noChangeArrowheads="1"/>
          </p:cNvSpPr>
          <p:nvPr/>
        </p:nvSpPr>
        <p:spPr bwMode="auto">
          <a:xfrm>
            <a:off x="468313" y="188640"/>
            <a:ext cx="82804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s-CO" sz="3600" dirty="0" smtClean="0">
                <a:cs typeface="Arial" charset="0"/>
              </a:rPr>
              <a:t>Paradigma del cumpleaños</a:t>
            </a:r>
            <a:endParaRPr lang="es-ES" sz="3600" dirty="0"/>
          </a:p>
        </p:txBody>
      </p:sp>
      <p:sp>
        <p:nvSpPr>
          <p:cNvPr id="5" name="Rectangle 9"/>
          <p:cNvSpPr>
            <a:spLocks noChangeArrowheads="1"/>
          </p:cNvSpPr>
          <p:nvPr/>
        </p:nvSpPr>
        <p:spPr bwMode="auto">
          <a:xfrm>
            <a:off x="395289" y="1052736"/>
            <a:ext cx="8353424"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Supongamos que queremos guardar en una tabla hash cierta información de un grupo de personas. Supongamos adicionalmente que usamos como función hash la fecha de cumpleaños (transformada en un valor entero 1-365). ¿Cuál es la cantidad mínima de personas que debe haber para que exista una probabilidad del 50% de que dos de ellas tengan la misma fecha de cumpleaños?</a:t>
            </a:r>
            <a:endParaRPr lang="es-CO" sz="2200" dirty="0"/>
          </a:p>
        </p:txBody>
      </p:sp>
      <p:sp>
        <p:nvSpPr>
          <p:cNvPr id="4" name="Rectangle 9"/>
          <p:cNvSpPr>
            <a:spLocks noChangeArrowheads="1"/>
          </p:cNvSpPr>
          <p:nvPr/>
        </p:nvSpPr>
        <p:spPr bwMode="auto">
          <a:xfrm>
            <a:off x="395536" y="3861048"/>
            <a:ext cx="8353424"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s-MX" sz="2200" dirty="0" smtClean="0"/>
              <a:t>Increíblemente es sólo 20 personas</a:t>
            </a:r>
          </a:p>
          <a:p>
            <a:pPr algn="just"/>
            <a:endParaRPr lang="es-MX" sz="2200" dirty="0"/>
          </a:p>
          <a:p>
            <a:pPr algn="just"/>
            <a:r>
              <a:rPr lang="es-MX" sz="2200" dirty="0" smtClean="0"/>
              <a:t>Veamos por qué …</a:t>
            </a:r>
            <a:endParaRPr lang="es-CO" sz="2200" dirty="0"/>
          </a:p>
        </p:txBody>
      </p:sp>
    </p:spTree>
    <p:extLst>
      <p:ext uri="{BB962C8B-B14F-4D97-AF65-F5344CB8AC3E}">
        <p14:creationId xmlns:p14="http://schemas.microsoft.com/office/powerpoint/2010/main" val="65854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69112</TotalTime>
  <Words>2197</Words>
  <Application>Microsoft Office PowerPoint</Application>
  <PresentationFormat>Presentación en pantalla (4:3)</PresentationFormat>
  <Paragraphs>200</Paragraphs>
  <Slides>20</Slides>
  <Notes>1</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Análisis y diseño de algoritmos – Clase 15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Nacional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Julian Moreno</dc:creator>
  <cp:lastModifiedBy>jmoreno</cp:lastModifiedBy>
  <cp:revision>1313</cp:revision>
  <dcterms:created xsi:type="dcterms:W3CDTF">2005-07-02T15:39:33Z</dcterms:created>
  <dcterms:modified xsi:type="dcterms:W3CDTF">2014-05-02T13:16:58Z</dcterms:modified>
</cp:coreProperties>
</file>