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1" r:id="rId1"/>
  </p:sldMasterIdLst>
  <p:notesMasterIdLst>
    <p:notesMasterId r:id="rId18"/>
  </p:notesMasterIdLst>
  <p:handoutMasterIdLst>
    <p:handoutMasterId r:id="rId19"/>
  </p:handoutMasterIdLst>
  <p:sldIdLst>
    <p:sldId id="353" r:id="rId2"/>
    <p:sldId id="472" r:id="rId3"/>
    <p:sldId id="487" r:id="rId4"/>
    <p:sldId id="488" r:id="rId5"/>
    <p:sldId id="489" r:id="rId6"/>
    <p:sldId id="490" r:id="rId7"/>
    <p:sldId id="491" r:id="rId8"/>
    <p:sldId id="492" r:id="rId9"/>
    <p:sldId id="493" r:id="rId10"/>
    <p:sldId id="494" r:id="rId11"/>
    <p:sldId id="495" r:id="rId12"/>
    <p:sldId id="496" r:id="rId13"/>
    <p:sldId id="497" r:id="rId14"/>
    <p:sldId id="498" r:id="rId15"/>
    <p:sldId id="499" r:id="rId16"/>
    <p:sldId id="386" r:id="rId17"/>
  </p:sldIdLst>
  <p:sldSz cx="9144000" cy="6858000" type="screen4x3"/>
  <p:notesSz cx="7099300" cy="10234613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FF6743"/>
    <a:srgbClr val="7C9DDE"/>
    <a:srgbClr val="003399"/>
    <a:srgbClr val="669900"/>
    <a:srgbClr val="FF3300"/>
    <a:srgbClr val="0033CC"/>
    <a:srgbClr val="006600"/>
    <a:srgbClr val="0033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56" autoAdjust="0"/>
    <p:restoredTop sz="97691" autoAdjust="0"/>
  </p:normalViewPr>
  <p:slideViewPr>
    <p:cSldViewPr>
      <p:cViewPr>
        <p:scale>
          <a:sx n="70" d="100"/>
          <a:sy n="70" d="100"/>
        </p:scale>
        <p:origin x="-122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"/>
    </p:cViewPr>
  </p:sorterViewPr>
  <p:notesViewPr>
    <p:cSldViewPr>
      <p:cViewPr varScale="1">
        <p:scale>
          <a:sx n="84" d="100"/>
          <a:sy n="84" d="100"/>
        </p:scale>
        <p:origin x="-1974" y="-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273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273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DE875531-5D49-44E8-8874-8166AE1702A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3168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1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 smtClean="0"/>
              <a:t>Haga clic para modificar el estilo de texto del patrón</a:t>
            </a:r>
          </a:p>
          <a:p>
            <a:pPr lvl="1"/>
            <a:r>
              <a:rPr lang="es-ES_tradnl" noProof="0" smtClean="0"/>
              <a:t>Segundo nivel</a:t>
            </a:r>
          </a:p>
          <a:p>
            <a:pPr lvl="2"/>
            <a:r>
              <a:rPr lang="es-ES_tradnl" noProof="0" smtClean="0"/>
              <a:t>Tercer nivel</a:t>
            </a:r>
          </a:p>
          <a:p>
            <a:pPr lvl="3"/>
            <a:r>
              <a:rPr lang="es-ES_tradnl" noProof="0" smtClean="0"/>
              <a:t>Cuarto nivel</a:t>
            </a:r>
          </a:p>
          <a:p>
            <a:pPr lvl="4"/>
            <a:r>
              <a:rPr lang="es-ES_tradnl" noProof="0" smtClean="0"/>
              <a:t>Quinto nivel</a:t>
            </a:r>
          </a:p>
        </p:txBody>
      </p:sp>
      <p:sp>
        <p:nvSpPr>
          <p:cNvPr id="361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61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1CFD9141-B8DF-4D85-B36E-B4713498C58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946194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 txBox="1">
            <a:spLocks noGrp="1" noChangeArrowheads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700" tIns="49350" rIns="98700" bIns="49350" anchor="b"/>
          <a:lstStyle>
            <a:lvl1pPr defTabSz="98742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8742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8742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8742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8742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089F47D7-ED18-43F2-84AC-CAED97AC3664}" type="slidenum">
              <a:rPr lang="es-ES" sz="1300"/>
              <a:pPr algn="r" eaLnBrk="1" hangingPunct="1"/>
              <a:t>1</a:t>
            </a:fld>
            <a:endParaRPr lang="es-ES" sz="13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700" tIns="49350" rIns="98700" bIns="49350"/>
          <a:lstStyle/>
          <a:p>
            <a:pPr eaLnBrk="1" hangingPunct="1"/>
            <a:endParaRPr lang="es-CO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CFCCF-B39C-4FDC-8FA3-A1E21B7C0DCF}" type="datetime1">
              <a:rPr lang="es-ES"/>
              <a:pPr>
                <a:defRPr/>
              </a:pPr>
              <a:t>05/05/2014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A13D68-1F99-4A06-817A-FC02A715726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804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0D90F-047A-44BA-A2CE-87D6E7BFA1C6}" type="datetime1">
              <a:rPr lang="es-ES"/>
              <a:pPr>
                <a:defRPr/>
              </a:pPr>
              <a:t>05/05/2014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30BF9D-A7DD-4FB0-9F2E-CCD7333193A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2469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BACA96-5F9B-4D18-8E13-DC1525E51683}" type="datetime1">
              <a:rPr lang="es-ES"/>
              <a:pPr>
                <a:defRPr/>
              </a:pPr>
              <a:t>05/05/2014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1100F-6B2E-480E-9BD0-B1BDBD34607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122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FB037-7A82-457F-9744-5FE4C09E9E2D}" type="datetime1">
              <a:rPr lang="es-ES"/>
              <a:pPr>
                <a:defRPr/>
              </a:pPr>
              <a:t>05/05/2014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456C7-68CB-4771-B288-D31425D9240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833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5D08A-CCF7-4E4F-BD55-12E23676E62C}" type="datetime1">
              <a:rPr lang="es-ES"/>
              <a:pPr>
                <a:defRPr/>
              </a:pPr>
              <a:t>05/05/2014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49A2E-96E0-498F-ACCB-C93D4CD2D20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733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41C49-5607-4EEC-BD28-DD86855AA665}" type="datetime1">
              <a:rPr lang="es-ES"/>
              <a:pPr>
                <a:defRPr/>
              </a:pPr>
              <a:t>05/05/2014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BA314-B29F-40C7-BBE7-2EAE87498DC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8912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7FED9-CA48-4647-8716-ABA2CF6B902D}" type="datetime1">
              <a:rPr lang="es-ES"/>
              <a:pPr>
                <a:defRPr/>
              </a:pPr>
              <a:t>05/05/2014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F7B470-CE00-4899-9B15-2905BF4C271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632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55B900-94F0-4522-8114-6B68B8F30C34}" type="datetime1">
              <a:rPr lang="es-ES"/>
              <a:pPr>
                <a:defRPr/>
              </a:pPr>
              <a:t>05/05/2014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C6FE0E-343B-4829-8615-D27424E10A9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1034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53977B-73B6-4F1B-9EA2-97EE1AD07BB5}" type="datetime1">
              <a:rPr lang="es-ES"/>
              <a:pPr>
                <a:defRPr/>
              </a:pPr>
              <a:t>05/05/2014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3FC3F1-2F99-4CB2-A5BA-4631BCA8573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601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5F602C-4000-4154-A1F7-E299ADA2BACC}" type="datetime1">
              <a:rPr lang="es-ES"/>
              <a:pPr>
                <a:defRPr/>
              </a:pPr>
              <a:t>05/05/2014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68B4F-3108-4988-800B-2CEDF82240A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6216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B6DB2-21E6-4505-A10A-165AEA086165}" type="datetime1">
              <a:rPr lang="es-ES"/>
              <a:pPr>
                <a:defRPr/>
              </a:pPr>
              <a:t>05/05/2014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D75ED-917B-459B-8C58-D9D4D98EB32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9604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CO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8AA566C-F4B4-4E80-83DA-5BD58E111222}" type="datetime1">
              <a:rPr lang="es-ES"/>
              <a:pPr>
                <a:defRPr/>
              </a:pPr>
              <a:t>05/05/2014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9B9C91C-AB20-4B25-8037-AF8DAAB226F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sciencedirect.com/science/article/pii/0022000079900448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98438"/>
            <a:ext cx="5688013" cy="1143000"/>
          </a:xfrm>
        </p:spPr>
        <p:txBody>
          <a:bodyPr/>
          <a:lstStyle/>
          <a:p>
            <a:pPr algn="l" eaLnBrk="1" hangingPunct="1"/>
            <a:r>
              <a:rPr lang="es-CO" sz="4000" dirty="0" smtClean="0">
                <a:latin typeface="Arial" charset="0"/>
              </a:rPr>
              <a:t>Análisis y diseño de algoritmos – Clase </a:t>
            </a:r>
            <a:r>
              <a:rPr lang="es-CO" sz="4000" dirty="0" smtClean="0">
                <a:latin typeface="Arial" charset="0"/>
              </a:rPr>
              <a:t>16</a:t>
            </a:r>
            <a:endParaRPr lang="es-ES" sz="4000" dirty="0" smtClean="0">
              <a:latin typeface="Arial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916112"/>
            <a:ext cx="8135938" cy="316907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s-CO" sz="2400" b="1" dirty="0" smtClean="0">
                <a:latin typeface="Arial" charset="0"/>
                <a:cs typeface="Arial" charset="0"/>
              </a:rPr>
              <a:t>Contenido</a:t>
            </a:r>
          </a:p>
          <a:p>
            <a:pPr eaLnBrk="1" hangingPunct="1">
              <a:buFont typeface="Wingdings" pitchFamily="2" charset="2"/>
              <a:buNone/>
            </a:pPr>
            <a:endParaRPr lang="es-CO" sz="2400" b="1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s-MX" sz="2400" dirty="0" smtClean="0">
                <a:latin typeface="Arial" charset="0"/>
                <a:cs typeface="Arial" charset="0"/>
              </a:rPr>
              <a:t>Comprobación de la eficiencia de las tablas hash mediante análisis amortizado</a:t>
            </a:r>
          </a:p>
          <a:p>
            <a:pPr eaLnBrk="1" hangingPunct="1"/>
            <a:r>
              <a:rPr lang="es-MX" sz="2400" dirty="0" smtClean="0">
                <a:latin typeface="Arial" charset="0"/>
                <a:cs typeface="Arial" charset="0"/>
              </a:rPr>
              <a:t>Problema 2 </a:t>
            </a:r>
            <a:r>
              <a:rPr lang="es-MX" sz="2400" dirty="0">
                <a:latin typeface="Arial" charset="0"/>
                <a:cs typeface="Arial" charset="0"/>
              </a:rPr>
              <a:t>suma </a:t>
            </a:r>
            <a:r>
              <a:rPr lang="es-MX" sz="2400" dirty="0" smtClean="0">
                <a:latin typeface="Arial" charset="0"/>
                <a:cs typeface="Arial" charset="0"/>
              </a:rPr>
              <a:t>S</a:t>
            </a:r>
          </a:p>
          <a:p>
            <a:pPr eaLnBrk="1" hangingPunct="1"/>
            <a:r>
              <a:rPr lang="es-MX" sz="2400" dirty="0">
                <a:latin typeface="Arial" charset="0"/>
                <a:cs typeface="Arial" charset="0"/>
              </a:rPr>
              <a:t>Problema </a:t>
            </a:r>
            <a:r>
              <a:rPr lang="es-MX" sz="2400" dirty="0" smtClean="0">
                <a:latin typeface="Arial" charset="0"/>
                <a:cs typeface="Arial" charset="0"/>
              </a:rPr>
              <a:t>3 </a:t>
            </a:r>
            <a:r>
              <a:rPr lang="es-MX" sz="2400" dirty="0">
                <a:latin typeface="Arial" charset="0"/>
                <a:cs typeface="Arial" charset="0"/>
              </a:rPr>
              <a:t>suma </a:t>
            </a:r>
            <a:r>
              <a:rPr lang="es-MX" sz="2400" dirty="0" smtClean="0">
                <a:latin typeface="Arial" charset="0"/>
                <a:cs typeface="Arial" charset="0"/>
              </a:rPr>
              <a:t>S</a:t>
            </a:r>
          </a:p>
          <a:p>
            <a:pPr eaLnBrk="1" hangingPunct="1"/>
            <a:r>
              <a:rPr lang="es-MX" sz="2400" dirty="0">
                <a:latin typeface="Arial" charset="0"/>
                <a:cs typeface="Arial" charset="0"/>
              </a:rPr>
              <a:t>Problema </a:t>
            </a:r>
            <a:r>
              <a:rPr lang="es-MX" sz="2400" dirty="0" smtClean="0">
                <a:latin typeface="Arial" charset="0"/>
                <a:cs typeface="Arial" charset="0"/>
              </a:rPr>
              <a:t>de hallar la intersección </a:t>
            </a:r>
            <a:r>
              <a:rPr lang="es-MX" sz="2400" dirty="0">
                <a:latin typeface="Arial" charset="0"/>
                <a:cs typeface="Arial" charset="0"/>
              </a:rPr>
              <a:t>de </a:t>
            </a:r>
            <a:r>
              <a:rPr lang="es-MX" sz="2400" dirty="0" smtClean="0">
                <a:latin typeface="Arial" charset="0"/>
                <a:cs typeface="Arial" charset="0"/>
              </a:rPr>
              <a:t>k arreglos</a:t>
            </a:r>
          </a:p>
        </p:txBody>
      </p:sp>
      <p:sp>
        <p:nvSpPr>
          <p:cNvPr id="2052" name="Text Box 5"/>
          <p:cNvSpPr txBox="1">
            <a:spLocks noChangeArrowheads="1"/>
          </p:cNvSpPr>
          <p:nvPr/>
        </p:nvSpPr>
        <p:spPr bwMode="auto">
          <a:xfrm>
            <a:off x="0" y="5930900"/>
            <a:ext cx="9144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CO" sz="2000"/>
              <a:t>Material elaborado por: Julián Moreno</a:t>
            </a:r>
          </a:p>
          <a:p>
            <a:pPr algn="ctr" eaLnBrk="1" hangingPunct="1"/>
            <a:endParaRPr lang="es-CO" sz="1400"/>
          </a:p>
          <a:p>
            <a:pPr algn="ctr" eaLnBrk="1" hangingPunct="1"/>
            <a:r>
              <a:rPr lang="es-CO" sz="2000"/>
              <a:t>Facultad de Minas, Departamento de Ciencias de la Computación y la Decisión</a:t>
            </a:r>
            <a:endParaRPr lang="es-ES" sz="2000"/>
          </a:p>
        </p:txBody>
      </p:sp>
      <p:pic>
        <p:nvPicPr>
          <p:cNvPr id="20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115888"/>
            <a:ext cx="2997200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0" y="1484313"/>
            <a:ext cx="9144000" cy="1444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cxnSp>
        <p:nvCxnSpPr>
          <p:cNvPr id="4" name="3 Conector recto"/>
          <p:cNvCxnSpPr/>
          <p:nvPr/>
        </p:nvCxnSpPr>
        <p:spPr>
          <a:xfrm>
            <a:off x="0" y="594995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ChangeArrowheads="1"/>
          </p:cNvSpPr>
          <p:nvPr/>
        </p:nvSpPr>
        <p:spPr bwMode="auto">
          <a:xfrm>
            <a:off x="468313" y="116632"/>
            <a:ext cx="82804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 smtClean="0">
                <a:cs typeface="Arial" charset="0"/>
              </a:rPr>
              <a:t>2 suma S</a:t>
            </a:r>
            <a:endParaRPr lang="es-ES" sz="3600" dirty="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67544" y="980728"/>
            <a:ext cx="8280400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/>
              <a:t>Solución #2: </a:t>
            </a:r>
            <a:r>
              <a:rPr lang="es-MX" sz="2200" dirty="0" err="1" smtClean="0"/>
              <a:t>preOrdenamiento</a:t>
            </a:r>
            <a:endParaRPr lang="es-MX" sz="2200" dirty="0"/>
          </a:p>
          <a:p>
            <a:pPr algn="just"/>
            <a:endParaRPr lang="es-MX" sz="2200" dirty="0" smtClean="0"/>
          </a:p>
          <a:p>
            <a:pPr algn="just"/>
            <a:r>
              <a:rPr lang="es-MX" sz="2200" dirty="0" err="1" smtClean="0"/>
              <a:t>function</a:t>
            </a:r>
            <a:r>
              <a:rPr lang="es-MX" sz="2200" dirty="0" smtClean="0"/>
              <a:t> </a:t>
            </a:r>
            <a:r>
              <a:rPr lang="es-MX" sz="2200" dirty="0" err="1" smtClean="0"/>
              <a:t>twoSumS</a:t>
            </a:r>
            <a:r>
              <a:rPr lang="es-MX" sz="2200" dirty="0" smtClean="0"/>
              <a:t>(</a:t>
            </a:r>
            <a:r>
              <a:rPr lang="es-MX" sz="2200" dirty="0" err="1" smtClean="0"/>
              <a:t>A,n,S</a:t>
            </a:r>
            <a:r>
              <a:rPr lang="es-MX" sz="2200" dirty="0" smtClean="0"/>
              <a:t>){</a:t>
            </a:r>
          </a:p>
          <a:p>
            <a:pPr algn="just"/>
            <a:r>
              <a:rPr lang="es-MX" sz="2200" dirty="0"/>
              <a:t> </a:t>
            </a:r>
            <a:r>
              <a:rPr lang="es-MX" sz="2200" dirty="0" smtClean="0"/>
              <a:t>  c = 0</a:t>
            </a:r>
          </a:p>
          <a:p>
            <a:pPr algn="just"/>
            <a:r>
              <a:rPr lang="es-MX" sz="2200" dirty="0"/>
              <a:t> </a:t>
            </a:r>
            <a:r>
              <a:rPr lang="es-MX" sz="2200" dirty="0" smtClean="0"/>
              <a:t>  </a:t>
            </a:r>
            <a:r>
              <a:rPr lang="es-MX" sz="2200" dirty="0" err="1" smtClean="0"/>
              <a:t>sort</a:t>
            </a:r>
            <a:r>
              <a:rPr lang="es-MX" sz="2200" dirty="0" smtClean="0"/>
              <a:t>(A)</a:t>
            </a:r>
          </a:p>
          <a:p>
            <a:pPr algn="just"/>
            <a:r>
              <a:rPr lang="es-MX" sz="2200" dirty="0"/>
              <a:t> </a:t>
            </a:r>
            <a:r>
              <a:rPr lang="es-MX" sz="2200" dirty="0" smtClean="0"/>
              <a:t>  </a:t>
            </a:r>
            <a:r>
              <a:rPr lang="es-MX" sz="2200" dirty="0" err="1" smtClean="0"/>
              <a:t>for</a:t>
            </a:r>
            <a:r>
              <a:rPr lang="es-MX" sz="2200" dirty="0" smtClean="0"/>
              <a:t> i=0:n-1{</a:t>
            </a:r>
          </a:p>
          <a:p>
            <a:pPr algn="just"/>
            <a:r>
              <a:rPr lang="es-MX" sz="2200" dirty="0"/>
              <a:t> </a:t>
            </a:r>
            <a:r>
              <a:rPr lang="es-MX" sz="2200" dirty="0" smtClean="0"/>
              <a:t>     </a:t>
            </a:r>
            <a:r>
              <a:rPr lang="es-MX" sz="2200" dirty="0" err="1" smtClean="0"/>
              <a:t>if</a:t>
            </a:r>
            <a:r>
              <a:rPr lang="es-MX" sz="2200" dirty="0" smtClean="0"/>
              <a:t> (</a:t>
            </a:r>
            <a:r>
              <a:rPr lang="es-MX" sz="2200" dirty="0" err="1" smtClean="0"/>
              <a:t>binarySearch</a:t>
            </a:r>
            <a:r>
              <a:rPr lang="es-MX" sz="2200" dirty="0" smtClean="0"/>
              <a:t>(</a:t>
            </a:r>
            <a:r>
              <a:rPr lang="es-MX" sz="2200" dirty="0" err="1" smtClean="0"/>
              <a:t>A,n,S</a:t>
            </a:r>
            <a:r>
              <a:rPr lang="es-MX" sz="2200" dirty="0" smtClean="0"/>
              <a:t>-A[i])</a:t>
            </a:r>
          </a:p>
          <a:p>
            <a:pPr algn="just"/>
            <a:r>
              <a:rPr lang="es-MX" sz="2200" dirty="0"/>
              <a:t> </a:t>
            </a:r>
            <a:r>
              <a:rPr lang="es-MX" sz="2200" dirty="0" smtClean="0"/>
              <a:t>        </a:t>
            </a:r>
            <a:r>
              <a:rPr lang="es-MX" sz="2200" dirty="0" err="1" smtClean="0"/>
              <a:t>c++</a:t>
            </a:r>
            <a:endParaRPr lang="es-MX" sz="2200" dirty="0" smtClean="0"/>
          </a:p>
          <a:p>
            <a:pPr algn="just"/>
            <a:r>
              <a:rPr lang="es-MX" sz="2200" dirty="0"/>
              <a:t> </a:t>
            </a:r>
            <a:r>
              <a:rPr lang="es-MX" sz="2200" dirty="0" smtClean="0"/>
              <a:t>  }</a:t>
            </a:r>
          </a:p>
          <a:p>
            <a:pPr algn="just"/>
            <a:r>
              <a:rPr lang="es-MX" sz="2200" dirty="0"/>
              <a:t> </a:t>
            </a:r>
            <a:r>
              <a:rPr lang="es-MX" sz="2200" dirty="0" smtClean="0"/>
              <a:t>  </a:t>
            </a:r>
            <a:r>
              <a:rPr lang="es-MX" sz="2200" dirty="0" err="1" smtClean="0"/>
              <a:t>return</a:t>
            </a:r>
            <a:r>
              <a:rPr lang="es-MX" sz="2200" dirty="0" smtClean="0"/>
              <a:t> c</a:t>
            </a:r>
          </a:p>
          <a:p>
            <a:pPr algn="just"/>
            <a:r>
              <a:rPr lang="es-MX" sz="2200" dirty="0" smtClean="0"/>
              <a:t>}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67544" y="5256496"/>
            <a:ext cx="5256584" cy="396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/>
              <a:t>¿Cuál es la eficiencia de este algoritmo?</a:t>
            </a:r>
            <a:endParaRPr lang="es-MX" sz="2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5595440" y="5256496"/>
                <a:ext cx="3297040" cy="620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14:m>
                  <m:oMath xmlns:m="http://schemas.openxmlformats.org/officeDocument/2006/math">
                    <m:r>
                      <a:rPr lang="es-MX" sz="22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𝑂</m:t>
                    </m:r>
                    <m:r>
                      <a:rPr lang="es-MX" sz="22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s-MX" sz="22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s-MX" sz="22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r>
                      <m:rPr>
                        <m:sty m:val="p"/>
                      </m:rPr>
                      <a:rPr lang="es-MX" sz="2200" b="0" i="0" dirty="0" smtClean="0">
                        <a:solidFill>
                          <a:srgbClr val="FF0000"/>
                        </a:solidFill>
                        <a:latin typeface="Cambria Math"/>
                      </a:rPr>
                      <m:t>log</m:t>
                    </m:r>
                    <m:r>
                      <a:rPr lang="es-MX" sz="22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⁡(</m:t>
                    </m:r>
                    <m:r>
                      <a:rPr lang="es-MX" sz="22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s-MX" sz="22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))</m:t>
                    </m:r>
                  </m:oMath>
                </a14:m>
                <a:r>
                  <a:rPr lang="es-MX" sz="2200" dirty="0" smtClean="0"/>
                  <a:t>, mejor pero no lo suficiente</a:t>
                </a:r>
                <a:endParaRPr lang="es-MX" sz="22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95440" y="5256496"/>
                <a:ext cx="3297040" cy="620776"/>
              </a:xfrm>
              <a:prstGeom prst="rect">
                <a:avLst/>
              </a:prstGeom>
              <a:blipFill rotWithShape="1">
                <a:blip r:embed="rId2"/>
                <a:stretch>
                  <a:fillRect l="-2403" t="-4902" r="-2403" b="-4313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7691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ChangeArrowheads="1"/>
          </p:cNvSpPr>
          <p:nvPr/>
        </p:nvSpPr>
        <p:spPr bwMode="auto">
          <a:xfrm>
            <a:off x="468313" y="116632"/>
            <a:ext cx="82804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 smtClean="0">
                <a:cs typeface="Arial" charset="0"/>
              </a:rPr>
              <a:t>2 suma S</a:t>
            </a:r>
            <a:endParaRPr lang="es-ES" sz="3600" dirty="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67544" y="980728"/>
            <a:ext cx="8280400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/>
              <a:t>Solución #3: tabla hash</a:t>
            </a:r>
            <a:endParaRPr lang="es-MX" sz="2200" dirty="0"/>
          </a:p>
          <a:p>
            <a:pPr algn="just"/>
            <a:endParaRPr lang="es-MX" sz="2200" dirty="0" smtClean="0"/>
          </a:p>
          <a:p>
            <a:pPr algn="just"/>
            <a:r>
              <a:rPr lang="es-MX" sz="2200" dirty="0" err="1" smtClean="0"/>
              <a:t>function</a:t>
            </a:r>
            <a:r>
              <a:rPr lang="es-MX" sz="2200" dirty="0" smtClean="0"/>
              <a:t> </a:t>
            </a:r>
            <a:r>
              <a:rPr lang="es-MX" sz="2200" dirty="0" err="1" smtClean="0"/>
              <a:t>twoSumS</a:t>
            </a:r>
            <a:r>
              <a:rPr lang="es-MX" sz="2200" dirty="0" smtClean="0"/>
              <a:t>(</a:t>
            </a:r>
            <a:r>
              <a:rPr lang="es-MX" sz="2200" dirty="0" err="1" smtClean="0"/>
              <a:t>A,n,S</a:t>
            </a:r>
            <a:r>
              <a:rPr lang="es-MX" sz="2200" dirty="0" smtClean="0"/>
              <a:t>){</a:t>
            </a:r>
          </a:p>
          <a:p>
            <a:pPr algn="just"/>
            <a:r>
              <a:rPr lang="es-MX" sz="2200" dirty="0"/>
              <a:t> </a:t>
            </a:r>
            <a:r>
              <a:rPr lang="es-MX" sz="2200" dirty="0" smtClean="0"/>
              <a:t>  </a:t>
            </a:r>
            <a:r>
              <a:rPr lang="es-MX" sz="2200" dirty="0" err="1" smtClean="0"/>
              <a:t>ht</a:t>
            </a:r>
            <a:r>
              <a:rPr lang="es-MX" sz="2200" dirty="0" smtClean="0"/>
              <a:t> = new </a:t>
            </a:r>
            <a:r>
              <a:rPr lang="es-MX" sz="2200" dirty="0" err="1" smtClean="0"/>
              <a:t>hashTable</a:t>
            </a:r>
            <a:endParaRPr lang="es-MX" sz="2200" dirty="0" smtClean="0"/>
          </a:p>
          <a:p>
            <a:pPr algn="just"/>
            <a:r>
              <a:rPr lang="es-MX" sz="2200" dirty="0" smtClean="0"/>
              <a:t>   </a:t>
            </a:r>
            <a:r>
              <a:rPr lang="es-MX" sz="2200" dirty="0" err="1"/>
              <a:t>for</a:t>
            </a:r>
            <a:r>
              <a:rPr lang="es-MX" sz="2200" dirty="0"/>
              <a:t> i=0:n-1</a:t>
            </a:r>
            <a:r>
              <a:rPr lang="es-MX" sz="2200" dirty="0" smtClean="0"/>
              <a:t>{</a:t>
            </a:r>
          </a:p>
          <a:p>
            <a:pPr algn="just"/>
            <a:r>
              <a:rPr lang="es-MX" sz="2200" dirty="0"/>
              <a:t> </a:t>
            </a:r>
            <a:r>
              <a:rPr lang="es-MX" sz="2200" dirty="0" smtClean="0"/>
              <a:t>      </a:t>
            </a:r>
            <a:r>
              <a:rPr lang="es-MX" sz="2200" dirty="0" err="1" smtClean="0"/>
              <a:t>ht.put</a:t>
            </a:r>
            <a:r>
              <a:rPr lang="es-MX" sz="2200" dirty="0" smtClean="0"/>
              <a:t>(A[i], </a:t>
            </a:r>
            <a:r>
              <a:rPr lang="es-MX" sz="2200" dirty="0"/>
              <a:t>A[i]</a:t>
            </a:r>
            <a:r>
              <a:rPr lang="es-MX" sz="2200" dirty="0" smtClean="0"/>
              <a:t>)</a:t>
            </a:r>
            <a:endParaRPr lang="es-MX" sz="2200" dirty="0"/>
          </a:p>
          <a:p>
            <a:pPr algn="just"/>
            <a:r>
              <a:rPr lang="es-MX" sz="2200" dirty="0" smtClean="0"/>
              <a:t>   }</a:t>
            </a:r>
          </a:p>
          <a:p>
            <a:pPr algn="just"/>
            <a:r>
              <a:rPr lang="es-MX" sz="2200" dirty="0" smtClean="0"/>
              <a:t>   c = 0</a:t>
            </a:r>
          </a:p>
          <a:p>
            <a:pPr algn="just"/>
            <a:r>
              <a:rPr lang="es-MX" sz="2200" dirty="0" smtClean="0"/>
              <a:t>   </a:t>
            </a:r>
            <a:r>
              <a:rPr lang="es-MX" sz="2200" dirty="0" err="1" smtClean="0"/>
              <a:t>for</a:t>
            </a:r>
            <a:r>
              <a:rPr lang="es-MX" sz="2200" dirty="0" smtClean="0"/>
              <a:t> i=0:n-1{</a:t>
            </a:r>
          </a:p>
          <a:p>
            <a:pPr algn="just"/>
            <a:r>
              <a:rPr lang="es-MX" sz="2200" dirty="0" smtClean="0"/>
              <a:t>      </a:t>
            </a:r>
            <a:r>
              <a:rPr lang="es-MX" sz="2200" dirty="0" err="1" smtClean="0"/>
              <a:t>if</a:t>
            </a:r>
            <a:r>
              <a:rPr lang="es-MX" sz="2200" dirty="0" smtClean="0"/>
              <a:t> (</a:t>
            </a:r>
            <a:r>
              <a:rPr lang="es-MX" sz="2200" dirty="0" err="1" smtClean="0"/>
              <a:t>ht.hasKey</a:t>
            </a:r>
            <a:r>
              <a:rPr lang="es-MX" sz="2200" dirty="0" smtClean="0"/>
              <a:t>(S-A[i]))</a:t>
            </a:r>
          </a:p>
          <a:p>
            <a:pPr algn="just"/>
            <a:r>
              <a:rPr lang="es-MX" sz="2200" dirty="0"/>
              <a:t> </a:t>
            </a:r>
            <a:r>
              <a:rPr lang="es-MX" sz="2200" dirty="0" smtClean="0"/>
              <a:t>        </a:t>
            </a:r>
            <a:r>
              <a:rPr lang="es-MX" sz="2200" dirty="0" err="1" smtClean="0"/>
              <a:t>c++</a:t>
            </a:r>
            <a:endParaRPr lang="es-MX" sz="2200" dirty="0" smtClean="0"/>
          </a:p>
          <a:p>
            <a:pPr algn="just"/>
            <a:r>
              <a:rPr lang="es-MX" sz="2200" dirty="0"/>
              <a:t> </a:t>
            </a:r>
            <a:r>
              <a:rPr lang="es-MX" sz="2200" dirty="0" smtClean="0"/>
              <a:t>  }</a:t>
            </a:r>
          </a:p>
          <a:p>
            <a:pPr algn="just"/>
            <a:r>
              <a:rPr lang="es-MX" sz="2200" dirty="0"/>
              <a:t> </a:t>
            </a:r>
            <a:r>
              <a:rPr lang="es-MX" sz="2200" dirty="0" smtClean="0"/>
              <a:t>  </a:t>
            </a:r>
            <a:r>
              <a:rPr lang="es-MX" sz="2200" dirty="0" err="1" smtClean="0"/>
              <a:t>return</a:t>
            </a:r>
            <a:r>
              <a:rPr lang="es-MX" sz="2200" dirty="0" smtClean="0"/>
              <a:t> c</a:t>
            </a:r>
          </a:p>
          <a:p>
            <a:pPr algn="just"/>
            <a:r>
              <a:rPr lang="es-MX" sz="2200" dirty="0" smtClean="0"/>
              <a:t>}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95536" y="5832560"/>
            <a:ext cx="5256584" cy="396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/>
              <a:t>¿Cuál es la eficiencia de este algoritmo?</a:t>
            </a:r>
            <a:endParaRPr lang="es-MX" sz="2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5523432" y="5832560"/>
                <a:ext cx="3297040" cy="620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14:m>
                  <m:oMath xmlns:m="http://schemas.openxmlformats.org/officeDocument/2006/math">
                    <m:r>
                      <a:rPr lang="es-MX" sz="22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2</m:t>
                    </m:r>
                    <m:r>
                      <a:rPr lang="es-MX" sz="22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s-MX" sz="22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s-MX" sz="22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𝑂</m:t>
                    </m:r>
                    <m:r>
                      <a:rPr lang="es-MX" sz="22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s-MX" sz="22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s-MX" sz="22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s-MX" sz="2200" dirty="0" smtClean="0"/>
                  <a:t>, mucho mejor</a:t>
                </a:r>
                <a:endParaRPr lang="es-MX" sz="22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23432" y="5832560"/>
                <a:ext cx="3297040" cy="620776"/>
              </a:xfrm>
              <a:prstGeom prst="rect">
                <a:avLst/>
              </a:prstGeom>
              <a:blipFill rotWithShape="1">
                <a:blip r:embed="rId2"/>
                <a:stretch>
                  <a:fillRect t="-4902" r="-55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504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ChangeArrowheads="1"/>
          </p:cNvSpPr>
          <p:nvPr/>
        </p:nvSpPr>
        <p:spPr bwMode="auto">
          <a:xfrm>
            <a:off x="468313" y="116632"/>
            <a:ext cx="82804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 smtClean="0">
                <a:cs typeface="Arial" charset="0"/>
              </a:rPr>
              <a:t>3 suma S</a:t>
            </a:r>
            <a:endParaRPr lang="es-ES" sz="3600" dirty="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67544" y="980728"/>
            <a:ext cx="8280400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/>
              <a:t>Compliquemos un poco el problema anterior:</a:t>
            </a:r>
          </a:p>
          <a:p>
            <a:pPr algn="just"/>
            <a:endParaRPr lang="es-MX" sz="2200" i="1" dirty="0"/>
          </a:p>
          <a:p>
            <a:pPr algn="just"/>
            <a:r>
              <a:rPr lang="es-MX" sz="2200" b="1" dirty="0" smtClean="0"/>
              <a:t>Entrada: </a:t>
            </a:r>
            <a:r>
              <a:rPr lang="es-MX" sz="2200" dirty="0" smtClean="0"/>
              <a:t>Un arreglo </a:t>
            </a:r>
            <a:r>
              <a:rPr lang="es-MX" sz="2200" i="1" dirty="0" smtClean="0"/>
              <a:t>A</a:t>
            </a:r>
            <a:r>
              <a:rPr lang="es-MX" sz="2200" dirty="0" smtClean="0"/>
              <a:t> no ordenado de </a:t>
            </a:r>
            <a:r>
              <a:rPr lang="es-MX" sz="2200" i="1" dirty="0" smtClean="0"/>
              <a:t>n </a:t>
            </a:r>
            <a:r>
              <a:rPr lang="es-MX" sz="2200" dirty="0" smtClean="0"/>
              <a:t>números enteros no repetidos y un valor </a:t>
            </a:r>
            <a:r>
              <a:rPr lang="es-MX" sz="2200" i="1" dirty="0" smtClean="0"/>
              <a:t>S</a:t>
            </a:r>
            <a:endParaRPr lang="es-MX" sz="2200" dirty="0" smtClean="0"/>
          </a:p>
          <a:p>
            <a:pPr algn="just"/>
            <a:endParaRPr lang="es-MX" sz="2200" dirty="0"/>
          </a:p>
          <a:p>
            <a:pPr algn="just"/>
            <a:r>
              <a:rPr lang="es-MX" sz="2200" b="1" dirty="0" smtClean="0"/>
              <a:t>Salida:</a:t>
            </a:r>
            <a:r>
              <a:rPr lang="es-MX" sz="2200" dirty="0" smtClean="0"/>
              <a:t> cantidad de ternas </a:t>
            </a:r>
            <a:r>
              <a:rPr lang="es-MX" sz="2200" dirty="0" err="1" smtClean="0"/>
              <a:t>A</a:t>
            </a:r>
            <a:r>
              <a:rPr lang="es-MX" dirty="0" err="1" smtClean="0"/>
              <a:t>i</a:t>
            </a:r>
            <a:r>
              <a:rPr lang="es-MX" sz="2200" dirty="0" smtClean="0"/>
              <a:t>, A</a:t>
            </a:r>
            <a:r>
              <a:rPr lang="es-MX" dirty="0" smtClean="0"/>
              <a:t>j</a:t>
            </a:r>
            <a:r>
              <a:rPr lang="es-MX" sz="2200" dirty="0" smtClean="0"/>
              <a:t>, </a:t>
            </a:r>
            <a:r>
              <a:rPr lang="es-MX" sz="2200" dirty="0" err="1" smtClean="0"/>
              <a:t>A</a:t>
            </a:r>
            <a:r>
              <a:rPr lang="es-MX" dirty="0" err="1" smtClean="0"/>
              <a:t>k</a:t>
            </a:r>
            <a:r>
              <a:rPr lang="es-MX" sz="2200" dirty="0" smtClean="0"/>
              <a:t> tal que </a:t>
            </a:r>
            <a:r>
              <a:rPr lang="es-MX" sz="2200" dirty="0" err="1">
                <a:solidFill>
                  <a:prstClr val="black"/>
                </a:solidFill>
              </a:rPr>
              <a:t>A</a:t>
            </a:r>
            <a:r>
              <a:rPr lang="es-MX" dirty="0" err="1">
                <a:solidFill>
                  <a:prstClr val="black"/>
                </a:solidFill>
              </a:rPr>
              <a:t>i</a:t>
            </a:r>
            <a:r>
              <a:rPr lang="es-MX" sz="2200" dirty="0">
                <a:solidFill>
                  <a:prstClr val="black"/>
                </a:solidFill>
              </a:rPr>
              <a:t> + A</a:t>
            </a:r>
            <a:r>
              <a:rPr lang="es-MX" dirty="0">
                <a:solidFill>
                  <a:prstClr val="black"/>
                </a:solidFill>
              </a:rPr>
              <a:t>j</a:t>
            </a:r>
            <a:r>
              <a:rPr lang="es-MX" sz="2200" dirty="0">
                <a:solidFill>
                  <a:prstClr val="black"/>
                </a:solidFill>
              </a:rPr>
              <a:t> + </a:t>
            </a:r>
            <a:r>
              <a:rPr lang="es-MX" sz="2200" dirty="0" err="1" smtClean="0">
                <a:solidFill>
                  <a:prstClr val="black"/>
                </a:solidFill>
              </a:rPr>
              <a:t>A</a:t>
            </a:r>
            <a:r>
              <a:rPr lang="es-MX" dirty="0" err="1" smtClean="0">
                <a:solidFill>
                  <a:prstClr val="black"/>
                </a:solidFill>
              </a:rPr>
              <a:t>k</a:t>
            </a:r>
            <a:r>
              <a:rPr lang="es-MX" sz="2200" dirty="0" smtClean="0">
                <a:solidFill>
                  <a:prstClr val="black"/>
                </a:solidFill>
              </a:rPr>
              <a:t> = </a:t>
            </a:r>
            <a:r>
              <a:rPr lang="es-MX" sz="2200" dirty="0">
                <a:solidFill>
                  <a:prstClr val="black"/>
                </a:solidFill>
              </a:rPr>
              <a:t>S</a:t>
            </a:r>
            <a:endParaRPr lang="es-MX" sz="2200" dirty="0" smtClean="0">
              <a:solidFill>
                <a:prstClr val="black"/>
              </a:solidFill>
            </a:endParaRPr>
          </a:p>
          <a:p>
            <a:pPr algn="just"/>
            <a:endParaRPr lang="es-MX" sz="2200" b="1" dirty="0">
              <a:solidFill>
                <a:prstClr val="black"/>
              </a:solidFill>
            </a:endParaRPr>
          </a:p>
          <a:p>
            <a:pPr algn="just"/>
            <a:r>
              <a:rPr lang="es-MX" sz="2200" b="1" dirty="0" smtClean="0">
                <a:solidFill>
                  <a:prstClr val="black"/>
                </a:solidFill>
              </a:rPr>
              <a:t>Ejemplo: </a:t>
            </a:r>
            <a:r>
              <a:rPr lang="es-MX" sz="2200" dirty="0" smtClean="0">
                <a:solidFill>
                  <a:prstClr val="black"/>
                </a:solidFill>
              </a:rPr>
              <a:t>A = {1, 2, 3, 4, 5, 6, 7, 8, 9} y S = 10</a:t>
            </a:r>
            <a:endParaRPr lang="en-US" sz="2200" b="1" dirty="0" smtClean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691680" y="3861048"/>
            <a:ext cx="3744416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/>
              <a:t>Respuesta: </a:t>
            </a:r>
            <a:r>
              <a:rPr lang="es-MX" sz="2200" b="1" dirty="0" smtClean="0"/>
              <a:t>20</a:t>
            </a:r>
            <a:endParaRPr lang="es-MX" sz="2200" b="1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67544" y="4653136"/>
            <a:ext cx="82804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/>
              <a:t>En general para este problema ¿cuántas ternas diferentes hay (considerando que se puede evaluar </a:t>
            </a:r>
            <a:r>
              <a:rPr lang="es-MX" sz="2200" i="1" dirty="0" smtClean="0"/>
              <a:t>i=j=k</a:t>
            </a:r>
            <a:r>
              <a:rPr lang="es-MX" sz="2200" dirty="0" smtClean="0"/>
              <a:t>)?</a:t>
            </a:r>
            <a:endParaRPr lang="es-MX" sz="2200" b="1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6012160" y="4985880"/>
            <a:ext cx="2088232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i="1" dirty="0" smtClean="0">
                <a:solidFill>
                  <a:srgbClr val="FF0000"/>
                </a:solidFill>
              </a:rPr>
              <a:t>n(n+1)(n-1)/6</a:t>
            </a:r>
            <a:endParaRPr lang="es-MX" sz="2200" b="1" i="1" dirty="0">
              <a:solidFill>
                <a:srgbClr val="FF0000"/>
              </a:solidFill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67544" y="5517232"/>
            <a:ext cx="82804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/>
              <a:t>Se podrá generalizar el algoritmo anterior basado en la tabla hash para obtener un mejor resultado?</a:t>
            </a:r>
            <a:endParaRPr lang="es-MX" sz="2200" b="1" dirty="0"/>
          </a:p>
        </p:txBody>
      </p:sp>
    </p:spTree>
    <p:extLst>
      <p:ext uri="{BB962C8B-B14F-4D97-AF65-F5344CB8AC3E}">
        <p14:creationId xmlns:p14="http://schemas.microsoft.com/office/powerpoint/2010/main" val="375553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7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ChangeArrowheads="1"/>
          </p:cNvSpPr>
          <p:nvPr/>
        </p:nvSpPr>
        <p:spPr bwMode="auto">
          <a:xfrm>
            <a:off x="468313" y="116632"/>
            <a:ext cx="82804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 smtClean="0">
                <a:cs typeface="Arial" charset="0"/>
              </a:rPr>
              <a:t>3 suma S</a:t>
            </a:r>
            <a:endParaRPr lang="es-ES" sz="3600" dirty="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67544" y="980728"/>
            <a:ext cx="8280400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err="1" smtClean="0"/>
              <a:t>function</a:t>
            </a:r>
            <a:r>
              <a:rPr lang="es-MX" sz="2200" dirty="0" smtClean="0"/>
              <a:t> </a:t>
            </a:r>
            <a:r>
              <a:rPr lang="es-MX" sz="2200" dirty="0" err="1" smtClean="0"/>
              <a:t>twoSumS</a:t>
            </a:r>
            <a:r>
              <a:rPr lang="es-MX" sz="2200" dirty="0" smtClean="0"/>
              <a:t>(</a:t>
            </a:r>
            <a:r>
              <a:rPr lang="es-MX" sz="2200" dirty="0" err="1" smtClean="0"/>
              <a:t>A,n,S</a:t>
            </a:r>
            <a:r>
              <a:rPr lang="es-MX" sz="2200" dirty="0" smtClean="0"/>
              <a:t>){</a:t>
            </a:r>
          </a:p>
          <a:p>
            <a:pPr algn="just"/>
            <a:r>
              <a:rPr lang="es-MX" sz="2200" dirty="0"/>
              <a:t> </a:t>
            </a:r>
            <a:r>
              <a:rPr lang="es-MX" sz="2200" dirty="0" smtClean="0"/>
              <a:t>  </a:t>
            </a:r>
            <a:r>
              <a:rPr lang="es-MX" sz="2200" dirty="0" err="1" smtClean="0"/>
              <a:t>ht</a:t>
            </a:r>
            <a:r>
              <a:rPr lang="es-MX" sz="2200" dirty="0" smtClean="0"/>
              <a:t> = new </a:t>
            </a:r>
            <a:r>
              <a:rPr lang="es-MX" sz="2200" dirty="0" err="1" smtClean="0"/>
              <a:t>hashTable</a:t>
            </a:r>
            <a:endParaRPr lang="es-MX" sz="2200" dirty="0" smtClean="0"/>
          </a:p>
          <a:p>
            <a:pPr algn="just"/>
            <a:r>
              <a:rPr lang="es-MX" sz="2200" dirty="0" smtClean="0"/>
              <a:t>   </a:t>
            </a:r>
            <a:r>
              <a:rPr lang="es-MX" sz="2200" dirty="0" err="1"/>
              <a:t>for</a:t>
            </a:r>
            <a:r>
              <a:rPr lang="es-MX" sz="2200" dirty="0"/>
              <a:t> i=0:n-1</a:t>
            </a:r>
            <a:r>
              <a:rPr lang="es-MX" sz="2200" dirty="0" smtClean="0"/>
              <a:t>{</a:t>
            </a:r>
          </a:p>
          <a:p>
            <a:pPr algn="just"/>
            <a:r>
              <a:rPr lang="es-MX" sz="2200" dirty="0"/>
              <a:t> </a:t>
            </a:r>
            <a:r>
              <a:rPr lang="es-MX" sz="2200" dirty="0" smtClean="0"/>
              <a:t>      </a:t>
            </a:r>
            <a:r>
              <a:rPr lang="es-MX" sz="2200" dirty="0" err="1" smtClean="0"/>
              <a:t>ht.put</a:t>
            </a:r>
            <a:r>
              <a:rPr lang="es-MX" sz="2200" dirty="0" smtClean="0"/>
              <a:t>(A[i], </a:t>
            </a:r>
            <a:r>
              <a:rPr lang="es-MX" sz="2200" dirty="0"/>
              <a:t>A[i]</a:t>
            </a:r>
            <a:r>
              <a:rPr lang="es-MX" sz="2200" dirty="0" smtClean="0"/>
              <a:t>)</a:t>
            </a:r>
            <a:endParaRPr lang="es-MX" sz="2200" dirty="0"/>
          </a:p>
          <a:p>
            <a:pPr algn="just"/>
            <a:r>
              <a:rPr lang="es-MX" sz="2200" dirty="0" smtClean="0"/>
              <a:t>   }</a:t>
            </a:r>
          </a:p>
          <a:p>
            <a:pPr algn="just"/>
            <a:r>
              <a:rPr lang="es-MX" sz="2200" dirty="0" smtClean="0"/>
              <a:t>   c = 0</a:t>
            </a:r>
          </a:p>
          <a:p>
            <a:pPr algn="just"/>
            <a:r>
              <a:rPr lang="es-MX" sz="2200" dirty="0" smtClean="0"/>
              <a:t>   </a:t>
            </a:r>
            <a:r>
              <a:rPr lang="es-MX" sz="2200" dirty="0" err="1" smtClean="0"/>
              <a:t>for</a:t>
            </a:r>
            <a:r>
              <a:rPr lang="es-MX" sz="2200" dirty="0" smtClean="0"/>
              <a:t> i=0:n-1{</a:t>
            </a:r>
          </a:p>
          <a:p>
            <a:pPr algn="just"/>
            <a:r>
              <a:rPr lang="es-MX" sz="2200" dirty="0"/>
              <a:t> </a:t>
            </a:r>
            <a:r>
              <a:rPr lang="es-MX" sz="2200" dirty="0" smtClean="0"/>
              <a:t>     </a:t>
            </a:r>
            <a:r>
              <a:rPr lang="es-MX" sz="2200" dirty="0" err="1" smtClean="0"/>
              <a:t>for</a:t>
            </a:r>
            <a:r>
              <a:rPr lang="es-MX" sz="2200" dirty="0" smtClean="0"/>
              <a:t> j=0:n-1{</a:t>
            </a:r>
          </a:p>
          <a:p>
            <a:pPr algn="just"/>
            <a:r>
              <a:rPr lang="es-MX" sz="2200" dirty="0" smtClean="0"/>
              <a:t>         </a:t>
            </a:r>
            <a:r>
              <a:rPr lang="es-MX" sz="2200" dirty="0" err="1" smtClean="0"/>
              <a:t>if</a:t>
            </a:r>
            <a:r>
              <a:rPr lang="es-MX" sz="2200" dirty="0" smtClean="0"/>
              <a:t> (</a:t>
            </a:r>
            <a:r>
              <a:rPr lang="es-MX" sz="2200" dirty="0" err="1" smtClean="0"/>
              <a:t>ht.hasKey</a:t>
            </a:r>
            <a:r>
              <a:rPr lang="es-MX" sz="2200" dirty="0" smtClean="0"/>
              <a:t>(S-A[i]-A[j]))</a:t>
            </a:r>
          </a:p>
          <a:p>
            <a:pPr algn="just"/>
            <a:r>
              <a:rPr lang="es-MX" sz="2200" dirty="0"/>
              <a:t> </a:t>
            </a:r>
            <a:r>
              <a:rPr lang="es-MX" sz="2200" dirty="0" smtClean="0"/>
              <a:t>           </a:t>
            </a:r>
            <a:r>
              <a:rPr lang="es-MX" sz="2200" dirty="0" err="1" smtClean="0"/>
              <a:t>c++</a:t>
            </a:r>
            <a:endParaRPr lang="es-MX" sz="2200" dirty="0" smtClean="0"/>
          </a:p>
          <a:p>
            <a:pPr algn="just"/>
            <a:r>
              <a:rPr lang="es-MX" sz="2200" dirty="0"/>
              <a:t> </a:t>
            </a:r>
            <a:r>
              <a:rPr lang="es-MX" sz="2200" dirty="0" smtClean="0"/>
              <a:t>     }</a:t>
            </a:r>
          </a:p>
          <a:p>
            <a:pPr algn="just"/>
            <a:r>
              <a:rPr lang="es-MX" sz="2200" dirty="0"/>
              <a:t> </a:t>
            </a:r>
            <a:r>
              <a:rPr lang="es-MX" sz="2200" dirty="0" smtClean="0"/>
              <a:t>  }</a:t>
            </a:r>
          </a:p>
          <a:p>
            <a:pPr algn="just"/>
            <a:r>
              <a:rPr lang="es-MX" sz="2200" dirty="0"/>
              <a:t> </a:t>
            </a:r>
            <a:r>
              <a:rPr lang="es-MX" sz="2200" dirty="0" smtClean="0"/>
              <a:t>  </a:t>
            </a:r>
            <a:r>
              <a:rPr lang="es-MX" sz="2200" dirty="0" err="1" smtClean="0"/>
              <a:t>return</a:t>
            </a:r>
            <a:r>
              <a:rPr lang="es-MX" sz="2200" dirty="0" smtClean="0"/>
              <a:t> c</a:t>
            </a:r>
          </a:p>
          <a:p>
            <a:pPr algn="just"/>
            <a:r>
              <a:rPr lang="es-MX" sz="2200" dirty="0" smtClean="0"/>
              <a:t>}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95536" y="5832560"/>
            <a:ext cx="5256584" cy="396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/>
              <a:t>¿Cuál es la eficiencia de este algoritmo?</a:t>
            </a:r>
            <a:endParaRPr lang="es-MX" sz="2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5523432" y="5832560"/>
                <a:ext cx="3297040" cy="620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200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s-MX" sz="22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MX" sz="22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s-MX" sz="2200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s-MX" sz="2200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s-MX" sz="22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MX" sz="2200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MX" sz="2200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s-MX" sz="2200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s-MX" sz="2200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s-MX" sz="2200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s-MX" sz="2200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s-MX" sz="22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MX" sz="22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s-MX" sz="22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s-MX" sz="2200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s-MX" sz="22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23432" y="5832560"/>
                <a:ext cx="3297040" cy="62077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711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ChangeArrowheads="1"/>
          </p:cNvSpPr>
          <p:nvPr/>
        </p:nvSpPr>
        <p:spPr bwMode="auto">
          <a:xfrm>
            <a:off x="468313" y="116632"/>
            <a:ext cx="82804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 smtClean="0">
                <a:cs typeface="Arial" charset="0"/>
              </a:rPr>
              <a:t>Intersección de k arreglos</a:t>
            </a:r>
            <a:endParaRPr lang="es-ES" sz="3600" dirty="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67544" y="980728"/>
            <a:ext cx="8280400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b="1" dirty="0" smtClean="0"/>
              <a:t>Entrada: </a:t>
            </a:r>
            <a:r>
              <a:rPr lang="es-MX" sz="2200" i="1" dirty="0" smtClean="0"/>
              <a:t>k</a:t>
            </a:r>
            <a:r>
              <a:rPr lang="es-MX" sz="2200" dirty="0" smtClean="0"/>
              <a:t> arreglos no ordenados, todos de tamaño </a:t>
            </a:r>
            <a:r>
              <a:rPr lang="es-MX" sz="2200" i="1" dirty="0" smtClean="0"/>
              <a:t>n</a:t>
            </a:r>
            <a:r>
              <a:rPr lang="es-MX" sz="2200" dirty="0" smtClean="0"/>
              <a:t> (en otras palabras, una matriz de </a:t>
            </a:r>
            <a:r>
              <a:rPr lang="es-MX" sz="2200" i="1" dirty="0" smtClean="0"/>
              <a:t>k</a:t>
            </a:r>
            <a:r>
              <a:rPr lang="es-MX" sz="2200" dirty="0" smtClean="0"/>
              <a:t> x </a:t>
            </a:r>
            <a:r>
              <a:rPr lang="es-MX" sz="2200" i="1" dirty="0" smtClean="0"/>
              <a:t>n</a:t>
            </a:r>
            <a:r>
              <a:rPr lang="es-MX" sz="2200" dirty="0" smtClean="0"/>
              <a:t>)</a:t>
            </a:r>
          </a:p>
          <a:p>
            <a:pPr algn="just"/>
            <a:endParaRPr lang="es-MX" sz="2200" dirty="0"/>
          </a:p>
          <a:p>
            <a:pPr algn="just"/>
            <a:r>
              <a:rPr lang="es-MX" sz="2200" b="1" dirty="0" smtClean="0"/>
              <a:t>Salida:</a:t>
            </a:r>
            <a:r>
              <a:rPr lang="es-MX" sz="2200" dirty="0" smtClean="0"/>
              <a:t> lista que corresponde a la intersección (elementos comunes) de todos los arreglos</a:t>
            </a:r>
            <a:endParaRPr lang="es-MX" sz="2200" dirty="0" smtClean="0">
              <a:solidFill>
                <a:prstClr val="black"/>
              </a:solidFill>
            </a:endParaRPr>
          </a:p>
          <a:p>
            <a:pPr algn="just"/>
            <a:endParaRPr lang="es-MX" sz="2200" b="1" dirty="0">
              <a:solidFill>
                <a:prstClr val="black"/>
              </a:solidFill>
            </a:endParaRPr>
          </a:p>
          <a:p>
            <a:pPr algn="just"/>
            <a:r>
              <a:rPr lang="es-MX" sz="2200" b="1" dirty="0" smtClean="0">
                <a:solidFill>
                  <a:prstClr val="black"/>
                </a:solidFill>
              </a:rPr>
              <a:t>Ejemplo: </a:t>
            </a:r>
            <a:r>
              <a:rPr lang="es-MX" sz="2200" dirty="0" smtClean="0">
                <a:solidFill>
                  <a:prstClr val="black"/>
                </a:solidFill>
              </a:rPr>
              <a:t>{1,2,3,4;    2,3,4,5;    3,4,5,6}</a:t>
            </a:r>
            <a:endParaRPr lang="en-US" sz="2200" b="1" dirty="0" smtClean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763688" y="3573016"/>
            <a:ext cx="3744416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/>
              <a:t>Respuesta: </a:t>
            </a:r>
            <a:r>
              <a:rPr lang="es-MX" sz="2200" b="1" dirty="0" smtClean="0"/>
              <a:t>{3,4}</a:t>
            </a:r>
            <a:endParaRPr lang="es-MX" sz="2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9"/>
              <p:cNvSpPr>
                <a:spLocks noChangeArrowheads="1"/>
              </p:cNvSpPr>
              <p:nvPr/>
            </p:nvSpPr>
            <p:spPr bwMode="auto">
              <a:xfrm>
                <a:off x="467543" y="4221088"/>
                <a:ext cx="8281169" cy="2448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s-MX" sz="2200" dirty="0" smtClean="0"/>
                  <a:t>De manera similar a los problemas anteriores, podemos imaginarnos tres alternativas de solución:</a:t>
                </a:r>
              </a:p>
              <a:p>
                <a:pPr algn="just"/>
                <a:endParaRPr lang="es-MX" sz="2200" dirty="0" smtClean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s-MX" sz="2200" dirty="0" smtClean="0"/>
                  <a:t>Alternativa 1: Fuerza bruta, </a:t>
                </a:r>
                <a14:m>
                  <m:oMath xmlns:m="http://schemas.openxmlformats.org/officeDocument/2006/math">
                    <m:r>
                      <a:rPr lang="es-MX" sz="2200" b="0" i="1" dirty="0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s-MX" sz="2200" b="0" i="1" dirty="0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MX" sz="2200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s-MX" sz="2200" b="0" i="1" dirty="0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s-MX" sz="2200" b="0" i="1" dirty="0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s-MX" sz="2200" b="0" dirty="0" smtClean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s-MX" sz="2200" dirty="0" smtClean="0"/>
                  <a:t>Alternativa 2: </a:t>
                </a:r>
                <a:r>
                  <a:rPr lang="es-MX" sz="2200" dirty="0" err="1" smtClean="0"/>
                  <a:t>Preordenamiento</a:t>
                </a:r>
                <a:r>
                  <a:rPr lang="es-MX" sz="2200" dirty="0" smtClean="0"/>
                  <a:t> de las filas 1 a </a:t>
                </a:r>
                <a:r>
                  <a:rPr lang="es-MX" sz="2200" i="1" dirty="0" smtClean="0"/>
                  <a:t>n-1</a:t>
                </a:r>
                <a:r>
                  <a:rPr lang="es-MX" sz="2200" dirty="0" smtClean="0"/>
                  <a:t> y búsqueda por bisección, </a:t>
                </a:r>
                <a14:m>
                  <m:oMath xmlns:m="http://schemas.openxmlformats.org/officeDocument/2006/math">
                    <m:r>
                      <a:rPr lang="es-MX" sz="2200" i="1" dirty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s-MX" sz="2200" i="1" dirty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MX" sz="2200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s-MX" sz="2200" i="1" dirty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s-MX" sz="2200" i="1" dirty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s-MX" sz="2200" b="0" i="1" dirty="0" smtClean="0">
                            <a:latin typeface="Cambria Math"/>
                          </a:rPr>
                          <m:t>∗</m:t>
                        </m:r>
                        <m:r>
                          <a:rPr lang="es-MX" sz="2200" b="0" i="1" dirty="0" smtClean="0">
                            <a:latin typeface="Cambria Math"/>
                          </a:rPr>
                          <m:t>𝑙𝑜𝑔</m:t>
                        </m:r>
                        <m:r>
                          <a:rPr lang="es-MX" sz="2200" b="0" i="1" dirty="0" smtClean="0">
                            <a:latin typeface="Cambria Math"/>
                          </a:rPr>
                          <m:t>(</m:t>
                        </m:r>
                        <m:r>
                          <a:rPr lang="es-MX" sz="2200" b="0" i="1" dirty="0" smtClean="0">
                            <a:latin typeface="Cambria Math"/>
                          </a:rPr>
                          <m:t>𝑛</m:t>
                        </m:r>
                        <m:r>
                          <a:rPr lang="es-MX" sz="2200" b="0" i="1" dirty="0" smtClean="0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endParaRPr lang="es-MX" sz="2200" dirty="0" smtClean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s-MX" sz="2200" dirty="0" smtClean="0"/>
                  <a:t>Alternativa 3: Arreglo de tablas hash, </a:t>
                </a:r>
                <a14:m>
                  <m:oMath xmlns:m="http://schemas.openxmlformats.org/officeDocument/2006/math">
                    <m:r>
                      <a:rPr lang="es-MX" sz="2200" i="1" dirty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s-MX" sz="2200" i="1" dirty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MX" sz="2200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s-MX" sz="2200" i="1" dirty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s-MX" sz="2200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s-MX" sz="2200" dirty="0" smtClean="0"/>
              </a:p>
              <a:p>
                <a:pPr algn="just"/>
                <a:endParaRPr lang="es-MX" sz="2200" dirty="0" smtClean="0"/>
              </a:p>
              <a:p>
                <a:pPr algn="just"/>
                <a:endParaRPr lang="es-MX" sz="2200" dirty="0"/>
              </a:p>
            </p:txBody>
          </p:sp>
        </mc:Choice>
        <mc:Fallback xmlns="">
          <p:sp>
            <p:nvSpPr>
              <p:cNvPr id="9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3" y="4221088"/>
                <a:ext cx="8281169" cy="2448272"/>
              </a:xfrm>
              <a:prstGeom prst="rect">
                <a:avLst/>
              </a:prstGeom>
              <a:blipFill rotWithShape="1">
                <a:blip r:embed="rId2"/>
                <a:stretch>
                  <a:fillRect l="-957" t="-1244" r="-957" b="-472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098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ChangeArrowheads="1"/>
          </p:cNvSpPr>
          <p:nvPr/>
        </p:nvSpPr>
        <p:spPr bwMode="auto">
          <a:xfrm>
            <a:off x="468313" y="116632"/>
            <a:ext cx="82804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 smtClean="0">
                <a:cs typeface="Arial" charset="0"/>
              </a:rPr>
              <a:t>Intersección de k arreglos</a:t>
            </a:r>
            <a:endParaRPr lang="es-ES" sz="3600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67544" y="980728"/>
            <a:ext cx="8676456" cy="5877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000" dirty="0" err="1" smtClean="0"/>
              <a:t>function</a:t>
            </a:r>
            <a:r>
              <a:rPr lang="es-MX" sz="2000" dirty="0" smtClean="0"/>
              <a:t> </a:t>
            </a:r>
            <a:r>
              <a:rPr lang="es-MX" sz="2000" dirty="0" err="1" smtClean="0"/>
              <a:t>arrayIntersection</a:t>
            </a:r>
            <a:r>
              <a:rPr lang="es-MX" sz="2000" dirty="0" smtClean="0"/>
              <a:t>(</a:t>
            </a:r>
            <a:r>
              <a:rPr lang="es-MX" sz="2000" dirty="0" err="1" smtClean="0"/>
              <a:t>A,n</a:t>
            </a:r>
            <a:r>
              <a:rPr lang="es-MX" sz="2000" dirty="0" smtClean="0"/>
              <a:t>){//recibe los arreglos como una matriz</a:t>
            </a:r>
          </a:p>
          <a:p>
            <a:pPr algn="just"/>
            <a:r>
              <a:rPr lang="es-MX" sz="2000" dirty="0"/>
              <a:t> </a:t>
            </a:r>
            <a:r>
              <a:rPr lang="es-MX" sz="2000" dirty="0" smtClean="0"/>
              <a:t>  </a:t>
            </a:r>
            <a:r>
              <a:rPr lang="es-MX" sz="2000" dirty="0" err="1"/>
              <a:t>ht</a:t>
            </a:r>
            <a:r>
              <a:rPr lang="es-MX" sz="2000" dirty="0"/>
              <a:t> = new </a:t>
            </a:r>
            <a:r>
              <a:rPr lang="es-MX" sz="2000" dirty="0" err="1" smtClean="0"/>
              <a:t>hashTable</a:t>
            </a:r>
            <a:r>
              <a:rPr lang="es-MX" sz="2000" dirty="0" smtClean="0"/>
              <a:t>[k] //arreglo de k tablas hash</a:t>
            </a:r>
          </a:p>
          <a:p>
            <a:pPr algn="just"/>
            <a:r>
              <a:rPr lang="es-MX" sz="2000" dirty="0"/>
              <a:t> </a:t>
            </a:r>
            <a:r>
              <a:rPr lang="es-MX" sz="2000" dirty="0" smtClean="0"/>
              <a:t>  </a:t>
            </a:r>
            <a:r>
              <a:rPr lang="es-MX" sz="2000" dirty="0"/>
              <a:t>b = new </a:t>
            </a:r>
            <a:r>
              <a:rPr lang="es-MX" sz="2000" dirty="0" err="1" smtClean="0"/>
              <a:t>list</a:t>
            </a:r>
            <a:endParaRPr lang="es-MX" sz="2000" dirty="0" smtClean="0"/>
          </a:p>
          <a:p>
            <a:pPr algn="just"/>
            <a:r>
              <a:rPr lang="es-MX" sz="2000" dirty="0"/>
              <a:t> </a:t>
            </a:r>
            <a:r>
              <a:rPr lang="es-MX" sz="2000" dirty="0" smtClean="0"/>
              <a:t>  </a:t>
            </a:r>
            <a:r>
              <a:rPr lang="es-MX" sz="2000" dirty="0" err="1" smtClean="0"/>
              <a:t>for</a:t>
            </a:r>
            <a:r>
              <a:rPr lang="es-MX" sz="2000" dirty="0" smtClean="0"/>
              <a:t> j=0:k-1{</a:t>
            </a:r>
          </a:p>
          <a:p>
            <a:pPr algn="just"/>
            <a:r>
              <a:rPr lang="es-MX" sz="2000" dirty="0"/>
              <a:t> </a:t>
            </a:r>
            <a:r>
              <a:rPr lang="es-MX" sz="2000" dirty="0" smtClean="0"/>
              <a:t>     </a:t>
            </a:r>
            <a:r>
              <a:rPr lang="es-MX" sz="2000" dirty="0" err="1" smtClean="0"/>
              <a:t>for</a:t>
            </a:r>
            <a:r>
              <a:rPr lang="es-MX" sz="2000" dirty="0" smtClean="0"/>
              <a:t> i=0:n-1{ </a:t>
            </a:r>
          </a:p>
          <a:p>
            <a:pPr algn="just"/>
            <a:r>
              <a:rPr lang="es-MX" sz="2000" dirty="0"/>
              <a:t> </a:t>
            </a:r>
            <a:r>
              <a:rPr lang="es-MX" sz="2000" dirty="0" smtClean="0"/>
              <a:t>        </a:t>
            </a:r>
            <a:r>
              <a:rPr lang="es-MX" sz="2000" dirty="0" err="1" smtClean="0"/>
              <a:t>ht</a:t>
            </a:r>
            <a:r>
              <a:rPr lang="es-MX" sz="2000" dirty="0" smtClean="0"/>
              <a:t>[j].</a:t>
            </a:r>
            <a:r>
              <a:rPr lang="es-MX" sz="2000" dirty="0" err="1" smtClean="0"/>
              <a:t>put</a:t>
            </a:r>
            <a:r>
              <a:rPr lang="es-MX" sz="2000" dirty="0" smtClean="0"/>
              <a:t>(A[j][i], A[j][i])</a:t>
            </a:r>
          </a:p>
          <a:p>
            <a:pPr algn="just"/>
            <a:r>
              <a:rPr lang="es-MX" sz="2000" dirty="0"/>
              <a:t> </a:t>
            </a:r>
            <a:r>
              <a:rPr lang="es-MX" sz="2000" dirty="0" smtClean="0"/>
              <a:t>     }</a:t>
            </a:r>
          </a:p>
          <a:p>
            <a:pPr algn="just"/>
            <a:r>
              <a:rPr lang="es-MX" sz="2000" dirty="0"/>
              <a:t> </a:t>
            </a:r>
            <a:r>
              <a:rPr lang="es-MX" sz="2000" dirty="0" smtClean="0"/>
              <a:t>  }</a:t>
            </a:r>
          </a:p>
          <a:p>
            <a:pPr algn="just"/>
            <a:r>
              <a:rPr lang="es-MX" sz="2000" dirty="0"/>
              <a:t> </a:t>
            </a:r>
            <a:r>
              <a:rPr lang="es-MX" sz="2000" dirty="0" smtClean="0"/>
              <a:t>  </a:t>
            </a:r>
            <a:r>
              <a:rPr lang="es-MX" sz="2000" dirty="0" err="1" smtClean="0"/>
              <a:t>for</a:t>
            </a:r>
            <a:r>
              <a:rPr lang="es-MX" sz="2000" dirty="0" smtClean="0"/>
              <a:t> i=0:n-1</a:t>
            </a:r>
            <a:r>
              <a:rPr lang="es-MX" sz="2000" dirty="0"/>
              <a:t>{ </a:t>
            </a:r>
            <a:endParaRPr lang="es-MX" sz="2000" dirty="0" smtClean="0"/>
          </a:p>
          <a:p>
            <a:pPr algn="just"/>
            <a:r>
              <a:rPr lang="es-MX" sz="2000" dirty="0"/>
              <a:t> </a:t>
            </a:r>
            <a:r>
              <a:rPr lang="es-MX" sz="2000" dirty="0" smtClean="0"/>
              <a:t>     c = 0</a:t>
            </a:r>
            <a:endParaRPr lang="es-MX" sz="2000" dirty="0"/>
          </a:p>
          <a:p>
            <a:pPr algn="just"/>
            <a:r>
              <a:rPr lang="es-MX" sz="2000" dirty="0"/>
              <a:t> </a:t>
            </a:r>
            <a:r>
              <a:rPr lang="es-MX" sz="2000" dirty="0" smtClean="0"/>
              <a:t>     </a:t>
            </a:r>
            <a:r>
              <a:rPr lang="es-MX" sz="2000" dirty="0" err="1" smtClean="0"/>
              <a:t>for</a:t>
            </a:r>
            <a:r>
              <a:rPr lang="es-MX" sz="2000" dirty="0" smtClean="0"/>
              <a:t> j=1:k-1</a:t>
            </a:r>
            <a:r>
              <a:rPr lang="es-MX" sz="2000" dirty="0"/>
              <a:t>{</a:t>
            </a:r>
          </a:p>
          <a:p>
            <a:pPr algn="just"/>
            <a:r>
              <a:rPr lang="es-MX" sz="2000" dirty="0" smtClean="0"/>
              <a:t>         </a:t>
            </a:r>
            <a:r>
              <a:rPr lang="es-MX" sz="2000" dirty="0" err="1"/>
              <a:t>if</a:t>
            </a:r>
            <a:r>
              <a:rPr lang="es-MX" sz="2000" dirty="0"/>
              <a:t> (</a:t>
            </a:r>
            <a:r>
              <a:rPr lang="es-MX" sz="2000" dirty="0" err="1" smtClean="0"/>
              <a:t>ht</a:t>
            </a:r>
            <a:r>
              <a:rPr lang="es-MX" sz="2000" dirty="0" smtClean="0"/>
              <a:t>[j].</a:t>
            </a:r>
            <a:r>
              <a:rPr lang="es-MX" sz="2000" dirty="0" err="1" smtClean="0"/>
              <a:t>hasKey</a:t>
            </a:r>
            <a:r>
              <a:rPr lang="es-MX" sz="2000" dirty="0" smtClean="0"/>
              <a:t>(A[0][i])</a:t>
            </a:r>
          </a:p>
          <a:p>
            <a:pPr algn="just"/>
            <a:r>
              <a:rPr lang="es-MX" sz="2000" dirty="0"/>
              <a:t> </a:t>
            </a:r>
            <a:r>
              <a:rPr lang="es-MX" sz="2000" dirty="0" smtClean="0"/>
              <a:t>           </a:t>
            </a:r>
            <a:r>
              <a:rPr lang="es-MX" sz="2000" dirty="0" err="1" smtClean="0"/>
              <a:t>c++</a:t>
            </a:r>
            <a:endParaRPr lang="es-MX" sz="2000" dirty="0"/>
          </a:p>
          <a:p>
            <a:pPr algn="just"/>
            <a:r>
              <a:rPr lang="es-MX" sz="2000" dirty="0"/>
              <a:t>      </a:t>
            </a:r>
            <a:r>
              <a:rPr lang="es-MX" sz="2000" dirty="0" smtClean="0"/>
              <a:t>}</a:t>
            </a:r>
          </a:p>
          <a:p>
            <a:pPr algn="just"/>
            <a:r>
              <a:rPr lang="es-MX" sz="2000" dirty="0"/>
              <a:t> </a:t>
            </a:r>
            <a:r>
              <a:rPr lang="es-MX" sz="2000" dirty="0" smtClean="0"/>
              <a:t>     </a:t>
            </a:r>
            <a:r>
              <a:rPr lang="es-MX" sz="2000" dirty="0" err="1" smtClean="0"/>
              <a:t>if</a:t>
            </a:r>
            <a:r>
              <a:rPr lang="es-MX" sz="2000" dirty="0" smtClean="0"/>
              <a:t> c = k</a:t>
            </a:r>
          </a:p>
          <a:p>
            <a:pPr algn="just"/>
            <a:r>
              <a:rPr lang="es-MX" sz="2000" dirty="0" smtClean="0"/>
              <a:t>         </a:t>
            </a:r>
            <a:r>
              <a:rPr lang="es-MX" sz="2000" dirty="0" err="1"/>
              <a:t>b.add</a:t>
            </a:r>
            <a:r>
              <a:rPr lang="es-MX" sz="2000" dirty="0"/>
              <a:t>(A[0][i])</a:t>
            </a:r>
          </a:p>
          <a:p>
            <a:pPr algn="just"/>
            <a:r>
              <a:rPr lang="es-MX" sz="2000" dirty="0"/>
              <a:t>   }</a:t>
            </a:r>
            <a:r>
              <a:rPr lang="es-MX" sz="2000" dirty="0" smtClean="0"/>
              <a:t>   </a:t>
            </a:r>
          </a:p>
          <a:p>
            <a:pPr algn="just"/>
            <a:r>
              <a:rPr lang="es-MX" sz="2000" dirty="0"/>
              <a:t> </a:t>
            </a:r>
            <a:r>
              <a:rPr lang="es-MX" sz="2000" dirty="0" smtClean="0"/>
              <a:t>  </a:t>
            </a:r>
            <a:r>
              <a:rPr lang="es-MX" sz="2000" dirty="0" err="1" smtClean="0"/>
              <a:t>return</a:t>
            </a:r>
            <a:r>
              <a:rPr lang="es-MX" sz="2000" dirty="0" smtClean="0"/>
              <a:t> b</a:t>
            </a:r>
          </a:p>
          <a:p>
            <a:pPr algn="just"/>
            <a:r>
              <a:rPr lang="es-MX" sz="20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602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ChangeArrowheads="1"/>
          </p:cNvSpPr>
          <p:nvPr/>
        </p:nvSpPr>
        <p:spPr bwMode="auto">
          <a:xfrm>
            <a:off x="468313" y="260350"/>
            <a:ext cx="82804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4000" dirty="0"/>
              <a:t>Tareas</a:t>
            </a:r>
            <a:endParaRPr lang="es-ES" sz="4000" dirty="0"/>
          </a:p>
        </p:txBody>
      </p:sp>
      <p:sp>
        <p:nvSpPr>
          <p:cNvPr id="13315" name="Rectangle 9"/>
          <p:cNvSpPr>
            <a:spLocks noChangeArrowheads="1"/>
          </p:cNvSpPr>
          <p:nvPr/>
        </p:nvSpPr>
        <p:spPr bwMode="auto">
          <a:xfrm>
            <a:off x="323527" y="1269702"/>
            <a:ext cx="8425185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s-MX" sz="2200" dirty="0" smtClean="0"/>
              <a:t>Programar el algoritmo visto para el </a:t>
            </a:r>
            <a:r>
              <a:rPr lang="es-MX" sz="2200" dirty="0" smtClean="0">
                <a:cs typeface="Arial" charset="0"/>
              </a:rPr>
              <a:t>problema </a:t>
            </a:r>
            <a:r>
              <a:rPr lang="es-MX" sz="2200" dirty="0">
                <a:cs typeface="Arial" charset="0"/>
              </a:rPr>
              <a:t>2 suma S</a:t>
            </a:r>
          </a:p>
          <a:p>
            <a:pPr marL="457200" indent="-457200" eaLnBrk="1" hangingPunct="1">
              <a:buFont typeface="+mj-lt"/>
              <a:buAutoNum type="arabicPeriod"/>
            </a:pPr>
            <a:endParaRPr lang="es-MX" sz="2200" dirty="0" smtClean="0"/>
          </a:p>
          <a:p>
            <a:pPr marL="457200" indent="-457200" eaLnBrk="1" hangingPunct="1">
              <a:buFont typeface="+mj-lt"/>
              <a:buAutoNum type="arabicPeriod"/>
            </a:pPr>
            <a:r>
              <a:rPr lang="es-MX" sz="2200" dirty="0" smtClean="0"/>
              <a:t>Programar </a:t>
            </a:r>
            <a:r>
              <a:rPr lang="es-MX" sz="2200" dirty="0"/>
              <a:t>el algoritmo visto para el </a:t>
            </a:r>
            <a:r>
              <a:rPr lang="es-MX" sz="2200" dirty="0">
                <a:cs typeface="Arial" charset="0"/>
              </a:rPr>
              <a:t>problema </a:t>
            </a:r>
            <a:r>
              <a:rPr lang="es-MX" sz="2200" dirty="0" smtClean="0">
                <a:cs typeface="Arial" charset="0"/>
              </a:rPr>
              <a:t>3 </a:t>
            </a:r>
            <a:r>
              <a:rPr lang="es-MX" sz="2200" dirty="0">
                <a:cs typeface="Arial" charset="0"/>
              </a:rPr>
              <a:t>suma S</a:t>
            </a:r>
          </a:p>
          <a:p>
            <a:pPr marL="457200" indent="-457200" eaLnBrk="1" hangingPunct="1">
              <a:buFont typeface="+mj-lt"/>
              <a:buAutoNum type="arabicPeriod"/>
            </a:pPr>
            <a:endParaRPr lang="es-MX" sz="2200" dirty="0" smtClean="0"/>
          </a:p>
          <a:p>
            <a:pPr marL="457200" indent="-457200" eaLnBrk="1" hangingPunct="1">
              <a:buFont typeface="+mj-lt"/>
              <a:buAutoNum type="arabicPeriod"/>
            </a:pPr>
            <a:r>
              <a:rPr lang="es-MX" sz="2200" dirty="0" smtClean="0"/>
              <a:t>Programar </a:t>
            </a:r>
            <a:r>
              <a:rPr lang="es-MX" sz="2200" dirty="0"/>
              <a:t>el algoritmo visto para el </a:t>
            </a:r>
            <a:r>
              <a:rPr lang="es-MX" sz="2200" dirty="0">
                <a:cs typeface="Arial" charset="0"/>
              </a:rPr>
              <a:t>problema </a:t>
            </a:r>
            <a:r>
              <a:rPr lang="es-MX" sz="2200" dirty="0" smtClean="0">
                <a:cs typeface="Arial" charset="0"/>
              </a:rPr>
              <a:t>de </a:t>
            </a:r>
            <a:r>
              <a:rPr lang="es-MX" sz="2200" dirty="0">
                <a:cs typeface="Arial" charset="0"/>
              </a:rPr>
              <a:t>hallar la intersección de k arreglos</a:t>
            </a:r>
          </a:p>
          <a:p>
            <a:pPr marL="457200" indent="-457200" algn="just">
              <a:buFont typeface="+mj-lt"/>
              <a:buAutoNum type="arabicPeriod"/>
              <a:defRPr/>
            </a:pPr>
            <a:endParaRPr lang="es-MX" sz="2200" dirty="0"/>
          </a:p>
          <a:p>
            <a:pPr marL="457200" indent="-457200" algn="just">
              <a:buFont typeface="+mj-lt"/>
              <a:buAutoNum type="arabicPeriod" startAt="3"/>
              <a:defRPr/>
            </a:pPr>
            <a:endParaRPr lang="es-MX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ChangeArrowheads="1"/>
          </p:cNvSpPr>
          <p:nvPr/>
        </p:nvSpPr>
        <p:spPr bwMode="auto">
          <a:xfrm>
            <a:off x="468313" y="116632"/>
            <a:ext cx="82804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 smtClean="0">
                <a:cs typeface="Arial" charset="0"/>
              </a:rPr>
              <a:t>Eficiencia </a:t>
            </a:r>
            <a:r>
              <a:rPr lang="es-MX" sz="3600" dirty="0">
                <a:cs typeface="Arial" charset="0"/>
              </a:rPr>
              <a:t>de las tablas hash</a:t>
            </a:r>
            <a:endParaRPr lang="es-E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9"/>
              <p:cNvSpPr>
                <a:spLocks noChangeArrowheads="1"/>
              </p:cNvSpPr>
              <p:nvPr/>
            </p:nvSpPr>
            <p:spPr bwMode="auto">
              <a:xfrm>
                <a:off x="468313" y="1052736"/>
                <a:ext cx="8280400" cy="5616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s-MX" sz="2200" dirty="0" smtClean="0"/>
                  <a:t>Al final de la clase pasada concluimos que si </a:t>
                </a:r>
                <a:r>
                  <a:rPr lang="es-MX" sz="2200" i="1" dirty="0" smtClean="0"/>
                  <a:t>H</a:t>
                </a:r>
                <a:r>
                  <a:rPr lang="es-MX" sz="2200" dirty="0" smtClean="0"/>
                  <a:t> es un </a:t>
                </a:r>
                <a:r>
                  <a:rPr lang="es-MX" sz="2200" dirty="0"/>
                  <a:t>conjunto de funciones hash con </a:t>
                </a:r>
                <a:r>
                  <a:rPr lang="es-MX" sz="2200" dirty="0" smtClean="0"/>
                  <a:t>dominio </a:t>
                </a:r>
                <a:r>
                  <a:rPr lang="es-MX" sz="2200" i="1" dirty="0" smtClean="0"/>
                  <a:t>U</a:t>
                </a:r>
                <a:r>
                  <a:rPr lang="es-MX" sz="2200" dirty="0" smtClean="0"/>
                  <a:t> </a:t>
                </a:r>
                <a:r>
                  <a:rPr lang="es-MX" sz="2200" dirty="0"/>
                  <a:t>y </a:t>
                </a:r>
                <a:r>
                  <a:rPr lang="es-MX" sz="2200" dirty="0" smtClean="0"/>
                  <a:t>rango {0</a:t>
                </a:r>
                <a:r>
                  <a:rPr lang="es-MX" sz="2200" dirty="0"/>
                  <a:t>, 1, 2, …, </a:t>
                </a:r>
                <a:r>
                  <a:rPr lang="es-MX" sz="2200" i="1" dirty="0"/>
                  <a:t>n-1</a:t>
                </a:r>
                <a:r>
                  <a:rPr lang="es-MX" sz="2200" dirty="0" smtClean="0"/>
                  <a:t>}, entonces </a:t>
                </a:r>
                <a:r>
                  <a:rPr lang="es-MX" sz="2200" i="1" dirty="0"/>
                  <a:t>H</a:t>
                </a:r>
                <a:r>
                  <a:rPr lang="es-MX" sz="2200" dirty="0"/>
                  <a:t> es universal si y solo </a:t>
                </a:r>
                <a:r>
                  <a:rPr lang="es-MX" sz="2200" dirty="0" smtClean="0"/>
                  <a:t>si para </a:t>
                </a:r>
                <a:r>
                  <a:rPr lang="es-MX" sz="2200" dirty="0"/>
                  <a:t>cualquier </a:t>
                </a:r>
                <a:r>
                  <a:rPr lang="es-MX" sz="2200" i="1" dirty="0"/>
                  <a:t>h</a:t>
                </a:r>
                <a:r>
                  <a:rPr lang="es-MX" sz="2200" dirty="0"/>
                  <a:t> de </a:t>
                </a:r>
                <a:r>
                  <a:rPr lang="es-MX" sz="2200" i="1" dirty="0"/>
                  <a:t>H</a:t>
                </a:r>
                <a:r>
                  <a:rPr lang="es-MX" sz="2200" dirty="0"/>
                  <a:t>, la probabilidad de que haya una colisión es a lo sumo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200" i="1">
                            <a:latin typeface="Cambria Math"/>
                          </a:rPr>
                        </m:ctrlPr>
                      </m:sSupPr>
                      <m:e>
                        <m:r>
                          <a:rPr lang="es-MX" sz="2200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s-MX" sz="22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s-MX" sz="2200" dirty="0" smtClean="0"/>
                  <a:t>. Siendo así, tenemos el siguiente teorema.</a:t>
                </a:r>
              </a:p>
              <a:p>
                <a:pPr algn="just"/>
                <a:endParaRPr lang="es-MX" sz="2200" dirty="0"/>
              </a:p>
              <a:p>
                <a:pPr algn="just"/>
                <a:r>
                  <a:rPr lang="es-MX" sz="2200" b="1" dirty="0" smtClean="0"/>
                  <a:t>Teorema de Carter &amp; </a:t>
                </a:r>
                <a:r>
                  <a:rPr lang="es-MX" sz="2200" b="1" dirty="0" err="1" smtClean="0"/>
                  <a:t>Wegman</a:t>
                </a:r>
                <a:r>
                  <a:rPr lang="es-MX" sz="2200" b="1" dirty="0" smtClean="0"/>
                  <a:t>:</a:t>
                </a:r>
                <a:r>
                  <a:rPr lang="es-MX" sz="2200" dirty="0" smtClean="0"/>
                  <a:t> Todas las operaciones tienen tiempo de ejecución O(1) </a:t>
                </a:r>
              </a:p>
              <a:p>
                <a:pPr algn="just"/>
                <a:endParaRPr lang="es-MX" sz="2200" dirty="0" smtClean="0"/>
              </a:p>
              <a:p>
                <a:pPr lvl="0" algn="just"/>
                <a:r>
                  <a:rPr lang="en-US" dirty="0">
                    <a:solidFill>
                      <a:prstClr val="black"/>
                    </a:solidFill>
                    <a:hlinkClick r:id="rId2"/>
                  </a:rPr>
                  <a:t>Carter, L., </a:t>
                </a:r>
                <a:r>
                  <a:rPr lang="en-US" dirty="0" err="1">
                    <a:solidFill>
                      <a:prstClr val="black"/>
                    </a:solidFill>
                    <a:hlinkClick r:id="rId2"/>
                  </a:rPr>
                  <a:t>Wegman</a:t>
                </a:r>
                <a:r>
                  <a:rPr lang="en-US" dirty="0">
                    <a:solidFill>
                      <a:prstClr val="black"/>
                    </a:solidFill>
                    <a:hlinkClick r:id="rId2"/>
                  </a:rPr>
                  <a:t>, M. (1979). Universal Classes of Hash Functions. Journal of Computer and System Sciences, 18(2), 143–154</a:t>
                </a:r>
                <a:endParaRPr lang="en-US" sz="2200" dirty="0">
                  <a:solidFill>
                    <a:prstClr val="black"/>
                  </a:solidFill>
                </a:endParaRPr>
              </a:p>
              <a:p>
                <a:pPr algn="just"/>
                <a:endParaRPr lang="es-MX" sz="2200" dirty="0" smtClean="0"/>
              </a:p>
              <a:p>
                <a:pPr algn="just"/>
                <a:r>
                  <a:rPr lang="es-MX" sz="2200" dirty="0" smtClean="0"/>
                  <a:t>Letra pequeña: </a:t>
                </a:r>
                <a:r>
                  <a:rPr lang="es-MX" sz="2200" i="1" dirty="0" smtClean="0"/>
                  <a:t>valor esperado para cualquier conjunto de datos arbitrario, considerando una elección aleatoria uniforme de h</a:t>
                </a:r>
              </a:p>
              <a:p>
                <a:pPr algn="just"/>
                <a:endParaRPr lang="es-MX" sz="2200" i="1" dirty="0"/>
              </a:p>
              <a:p>
                <a:pPr algn="just"/>
                <a:r>
                  <a:rPr lang="es-MX" sz="2200" dirty="0" smtClean="0"/>
                  <a:t>Para analizar este teorema concentrémonos en la operación “más costosa”: una búsqueda insatisfactoria</a:t>
                </a:r>
                <a:endParaRPr lang="es-MX" sz="2200" dirty="0"/>
              </a:p>
              <a:p>
                <a:pPr algn="just"/>
                <a:endParaRPr lang="es-MX" sz="2200" dirty="0" smtClean="0"/>
              </a:p>
              <a:p>
                <a:pPr algn="just"/>
                <a:endParaRPr lang="es-MX" sz="2200" dirty="0"/>
              </a:p>
            </p:txBody>
          </p:sp>
        </mc:Choice>
        <mc:Fallback xmlns="">
          <p:sp>
            <p:nvSpPr>
              <p:cNvPr id="5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313" y="1052736"/>
                <a:ext cx="8280400" cy="5616624"/>
              </a:xfrm>
              <a:prstGeom prst="rect">
                <a:avLst/>
              </a:prstGeom>
              <a:blipFill rotWithShape="1">
                <a:blip r:embed="rId3"/>
                <a:stretch>
                  <a:fillRect l="-957" t="-543" r="-957" b="-43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0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ChangeArrowheads="1"/>
          </p:cNvSpPr>
          <p:nvPr/>
        </p:nvSpPr>
        <p:spPr bwMode="auto">
          <a:xfrm>
            <a:off x="468313" y="116632"/>
            <a:ext cx="82804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 smtClean="0">
                <a:cs typeface="Arial" charset="0"/>
              </a:rPr>
              <a:t>Eficiencia </a:t>
            </a:r>
            <a:r>
              <a:rPr lang="es-MX" sz="3600" dirty="0">
                <a:cs typeface="Arial" charset="0"/>
              </a:rPr>
              <a:t>de las tablas hash</a:t>
            </a:r>
            <a:endParaRPr lang="es-ES" sz="3600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68313" y="1052736"/>
            <a:ext cx="8280400" cy="1530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/>
              <a:t>Sea </a:t>
            </a:r>
            <a:r>
              <a:rPr lang="es-MX" sz="2200" i="1" dirty="0" smtClean="0"/>
              <a:t>S</a:t>
            </a:r>
            <a:r>
              <a:rPr lang="es-MX" sz="2200" dirty="0" smtClean="0"/>
              <a:t> el conjunto de datos en la tabla hash y consideremos una búsqueda de </a:t>
            </a:r>
            <a:r>
              <a:rPr lang="es-MX" sz="2200" i="1" dirty="0" smtClean="0"/>
              <a:t>x</a:t>
            </a:r>
            <a:r>
              <a:rPr lang="es-MX" sz="2200" dirty="0" smtClean="0"/>
              <a:t> que no esté en </a:t>
            </a:r>
            <a:r>
              <a:rPr lang="es-MX" sz="2200" i="1" dirty="0" smtClean="0"/>
              <a:t>S</a:t>
            </a:r>
            <a:r>
              <a:rPr lang="es-MX" sz="2200" dirty="0" smtClean="0"/>
              <a:t>:</a:t>
            </a:r>
          </a:p>
          <a:p>
            <a:pPr algn="just"/>
            <a:endParaRPr lang="es-MX" sz="2200" i="1" dirty="0"/>
          </a:p>
          <a:p>
            <a:pPr algn="just"/>
            <a:r>
              <a:rPr lang="es-MX" sz="2200" dirty="0" smtClean="0"/>
              <a:t>Tiempo =      </a:t>
            </a:r>
            <a:r>
              <a:rPr lang="es-MX" sz="2200" i="1" dirty="0" smtClean="0"/>
              <a:t>O(1)    +     O(longitud de la lista en A[h(x)])</a:t>
            </a:r>
            <a:endParaRPr lang="es-MX" sz="2200" i="1" dirty="0"/>
          </a:p>
          <a:p>
            <a:pPr algn="just"/>
            <a:endParaRPr lang="es-MX" sz="2200" dirty="0" smtClean="0"/>
          </a:p>
          <a:p>
            <a:pPr algn="just"/>
            <a:endParaRPr lang="es-MX" sz="2200" dirty="0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467544" y="3645024"/>
            <a:ext cx="8280400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i="1" dirty="0" smtClean="0"/>
              <a:t>L</a:t>
            </a:r>
            <a:r>
              <a:rPr lang="es-MX" sz="2200" dirty="0" smtClean="0"/>
              <a:t> es una variable aleatoria que depende de la elección de </a:t>
            </a:r>
            <a:r>
              <a:rPr lang="es-MX" sz="2200" i="1" dirty="0" smtClean="0"/>
              <a:t>h</a:t>
            </a:r>
            <a:endParaRPr lang="es-MX" sz="2200" i="1" dirty="0"/>
          </a:p>
          <a:p>
            <a:pPr algn="just"/>
            <a:endParaRPr lang="es-MX" sz="2200" dirty="0" smtClean="0"/>
          </a:p>
          <a:p>
            <a:pPr algn="just"/>
            <a:r>
              <a:rPr lang="es-MX" sz="2200" dirty="0" smtClean="0"/>
              <a:t>Analizar el valor esperado de esta variable es muy complejo, por esta razón utilizaremos el principio de descomposición de manera similar a como lo hicimos cuando analizamos la eficiencia de la versión aleatorizada del </a:t>
            </a:r>
            <a:r>
              <a:rPr lang="es-MX" sz="2200" dirty="0" err="1" smtClean="0"/>
              <a:t>quickSort</a:t>
            </a:r>
            <a:endParaRPr lang="es-MX" sz="2200" dirty="0" smtClean="0"/>
          </a:p>
          <a:p>
            <a:pPr algn="just"/>
            <a:endParaRPr lang="es-MX" sz="2200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908745" y="2628528"/>
            <a:ext cx="2871167" cy="728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s-MX" sz="2200" dirty="0" smtClean="0"/>
              <a:t>Tiempo de evaluación de </a:t>
            </a:r>
            <a:r>
              <a:rPr lang="es-MX" sz="2200" i="1" dirty="0" smtClean="0"/>
              <a:t>h(x)</a:t>
            </a:r>
            <a:endParaRPr lang="es-MX" sz="2200" i="1" dirty="0"/>
          </a:p>
          <a:p>
            <a:pPr algn="ctr"/>
            <a:endParaRPr lang="es-MX" sz="2200" dirty="0" smtClean="0"/>
          </a:p>
          <a:p>
            <a:pPr algn="ctr"/>
            <a:endParaRPr lang="es-MX" sz="2200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4005089" y="2636912"/>
            <a:ext cx="2871167" cy="728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s-MX" sz="2200" dirty="0" smtClean="0"/>
              <a:t>Llamémosla </a:t>
            </a:r>
            <a:r>
              <a:rPr lang="es-MX" sz="2200" i="1" dirty="0" smtClean="0"/>
              <a:t>L</a:t>
            </a:r>
            <a:endParaRPr lang="es-MX" sz="2200" i="1" dirty="0"/>
          </a:p>
          <a:p>
            <a:pPr algn="ctr"/>
            <a:endParaRPr lang="es-MX" sz="2200" dirty="0" smtClean="0"/>
          </a:p>
          <a:p>
            <a:pPr algn="ctr"/>
            <a:endParaRPr lang="es-MX" sz="2200" dirty="0"/>
          </a:p>
        </p:txBody>
      </p:sp>
      <p:sp>
        <p:nvSpPr>
          <p:cNvPr id="2" name="1 Abrir llave"/>
          <p:cNvSpPr/>
          <p:nvPr/>
        </p:nvSpPr>
        <p:spPr>
          <a:xfrm rot="16200000">
            <a:off x="5382089" y="611394"/>
            <a:ext cx="324037" cy="3960440"/>
          </a:xfrm>
          <a:prstGeom prst="leftBrace">
            <a:avLst>
              <a:gd name="adj1" fmla="val 5466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8 Abrir llave"/>
          <p:cNvSpPr/>
          <p:nvPr/>
        </p:nvSpPr>
        <p:spPr>
          <a:xfrm rot="16200000">
            <a:off x="2286919" y="2078850"/>
            <a:ext cx="324037" cy="1008113"/>
          </a:xfrm>
          <a:prstGeom prst="leftBrace">
            <a:avLst>
              <a:gd name="adj1" fmla="val 5466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883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ChangeArrowheads="1"/>
          </p:cNvSpPr>
          <p:nvPr/>
        </p:nvSpPr>
        <p:spPr bwMode="auto">
          <a:xfrm>
            <a:off x="468313" y="116632"/>
            <a:ext cx="82804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 smtClean="0">
                <a:cs typeface="Arial" charset="0"/>
              </a:rPr>
              <a:t>Eficiencia </a:t>
            </a:r>
            <a:r>
              <a:rPr lang="es-MX" sz="3600" dirty="0">
                <a:cs typeface="Arial" charset="0"/>
              </a:rPr>
              <a:t>de las tablas hash</a:t>
            </a:r>
            <a:endParaRPr lang="es-E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9"/>
              <p:cNvSpPr>
                <a:spLocks noChangeArrowheads="1"/>
              </p:cNvSpPr>
              <p:nvPr/>
            </p:nvSpPr>
            <p:spPr bwMode="auto">
              <a:xfrm>
                <a:off x="468313" y="1052736"/>
                <a:ext cx="8280400" cy="56886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s-MX" sz="2200" dirty="0" smtClean="0"/>
                  <a:t>Para </a:t>
                </a:r>
                <a:r>
                  <a:rPr lang="es-MX" sz="2200" i="1" dirty="0" smtClean="0"/>
                  <a:t>y </a:t>
                </a:r>
                <a14:m>
                  <m:oMath xmlns:m="http://schemas.openxmlformats.org/officeDocument/2006/math">
                    <m:r>
                      <a:rPr lang="es-MX" sz="2200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s-MX" sz="2200" dirty="0" smtClean="0"/>
                  <a:t> </a:t>
                </a:r>
                <a:r>
                  <a:rPr lang="es-MX" sz="2200" i="1" dirty="0" smtClean="0"/>
                  <a:t>S </a:t>
                </a:r>
                <a:r>
                  <a:rPr lang="es-MX" sz="2200" dirty="0" smtClean="0"/>
                  <a:t>(por tanto </a:t>
                </a:r>
                <a:r>
                  <a:rPr lang="es-MX" sz="2200" i="1" dirty="0" smtClean="0"/>
                  <a:t>y ≠ x</a:t>
                </a:r>
                <a:r>
                  <a:rPr lang="es-MX" sz="2200" dirty="0" smtClean="0"/>
                  <a:t>), sea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MX" sz="2200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s-MX" sz="2200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s-MX" sz="22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MX" sz="2200" b="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MX" sz="2200" b="0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s-MX" sz="2200" b="0" i="1" smtClean="0">
                                <a:latin typeface="Cambria Math"/>
                              </a:rPr>
                              <m:t>1 </m:t>
                            </m:r>
                            <m:r>
                              <a:rPr lang="es-MX" sz="2200" b="0" i="1" smtClean="0">
                                <a:latin typeface="Cambria Math"/>
                              </a:rPr>
                              <m:t>𝑠𝑖</m:t>
                            </m:r>
                            <m:r>
                              <a:rPr lang="es-MX" sz="22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s-MX" sz="2200" b="0" i="1" smtClean="0">
                                <a:latin typeface="Cambria Math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s-MX" sz="22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s-MX" sz="2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s-MX" sz="2200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s-MX" sz="2200" b="0" i="1" smtClean="0">
                                <a:latin typeface="Cambria Math"/>
                              </a:rPr>
                              <m:t>h</m:t>
                            </m:r>
                            <m:r>
                              <a:rPr lang="es-MX" sz="22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s-MX" sz="22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s-MX" sz="2200" b="0" i="1" smtClean="0">
                                <a:latin typeface="Cambria Math"/>
                              </a:rPr>
                              <m:t>)</m:t>
                            </m:r>
                          </m:e>
                          <m:e>
                            <m:r>
                              <a:rPr lang="es-MX" sz="2200" b="0" i="1" smtClean="0">
                                <a:latin typeface="Cambria Math"/>
                              </a:rPr>
                              <m:t>0 </m:t>
                            </m:r>
                            <m:r>
                              <a:rPr lang="es-MX" sz="2200" b="0" i="1" smtClean="0">
                                <a:latin typeface="Cambria Math"/>
                              </a:rPr>
                              <m:t>𝑒𝑛</m:t>
                            </m:r>
                            <m:r>
                              <a:rPr lang="es-MX" sz="22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s-MX" sz="2200" b="0" i="1" smtClean="0">
                                <a:latin typeface="Cambria Math"/>
                              </a:rPr>
                              <m:t>𝑐𝑎𝑠𝑜</m:t>
                            </m:r>
                            <m:r>
                              <a:rPr lang="es-MX" sz="22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s-MX" sz="2200" b="0" i="1" smtClean="0">
                                <a:latin typeface="Cambria Math"/>
                              </a:rPr>
                              <m:t>𝑐𝑜𝑛𝑡𝑟𝑎𝑟𝑖𝑜</m:t>
                            </m:r>
                          </m:e>
                        </m:eqArr>
                      </m:e>
                    </m:d>
                  </m:oMath>
                </a14:m>
                <a:endParaRPr lang="es-MX" sz="2200" dirty="0" smtClean="0"/>
              </a:p>
              <a:p>
                <a:pPr algn="just"/>
                <a:endParaRPr lang="es-MX" sz="2200" dirty="0"/>
              </a:p>
              <a:p>
                <a:pPr algn="just"/>
                <a:r>
                  <a:rPr lang="es-MX" sz="2200" dirty="0" smtClean="0"/>
                  <a:t>Siendo así, tenemos que </a:t>
                </a:r>
                <a14:m>
                  <m:oMath xmlns:m="http://schemas.openxmlformats.org/officeDocument/2006/math">
                    <m:r>
                      <a:rPr lang="es-MX" sz="2200" b="0" i="1" smtClean="0">
                        <a:latin typeface="Cambria Math"/>
                      </a:rPr>
                      <m:t>𝐿</m:t>
                    </m:r>
                    <m:r>
                      <a:rPr lang="es-MX" sz="2200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s-MX" sz="22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MX" sz="2200" i="1">
                            <a:latin typeface="Cambria Math"/>
                          </a:rPr>
                          <m:t>𝑦</m:t>
                        </m:r>
                        <m:r>
                          <a:rPr lang="es-MX" sz="2200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s-MX" sz="2200" i="1">
                            <a:latin typeface="Cambria Math"/>
                            <a:ea typeface="Cambria Math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s-MX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MX" sz="2200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s-MX" sz="2200" i="1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e>
                    </m:nary>
                  </m:oMath>
                </a14:m>
                <a:endParaRPr lang="es-MX" sz="2200" dirty="0" smtClean="0"/>
              </a:p>
              <a:p>
                <a:pPr algn="just"/>
                <a:endParaRPr lang="es-MX" sz="2200" dirty="0"/>
              </a:p>
              <a:p>
                <a:pPr algn="just"/>
                <a:r>
                  <a:rPr lang="es-MX" sz="2200" dirty="0" smtClean="0"/>
                  <a:t>Luego, por linealidad </a:t>
                </a:r>
                <a14:m>
                  <m:oMath xmlns:m="http://schemas.openxmlformats.org/officeDocument/2006/math">
                    <m:r>
                      <a:rPr lang="es-MX" sz="2200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MX" sz="2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s-MX" sz="2200" b="0" i="1" smtClean="0">
                            <a:latin typeface="Cambria Math"/>
                          </a:rPr>
                          <m:t>𝐿</m:t>
                        </m:r>
                      </m:e>
                    </m:d>
                    <m:r>
                      <a:rPr lang="es-MX" sz="22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s-MX" sz="22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MX" sz="2200" i="1">
                            <a:latin typeface="Cambria Math"/>
                          </a:rPr>
                          <m:t>𝑦</m:t>
                        </m:r>
                        <m:r>
                          <a:rPr lang="es-MX" sz="2200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s-MX" sz="2200" i="1">
                            <a:latin typeface="Cambria Math"/>
                            <a:ea typeface="Cambria Math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s-MX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MX" sz="2200" b="0" i="1" smtClean="0">
                                <a:latin typeface="Cambria Math"/>
                              </a:rPr>
                              <m:t>𝐸</m:t>
                            </m:r>
                            <m:r>
                              <a:rPr lang="es-MX" sz="2200" b="0" i="1" smtClean="0">
                                <a:latin typeface="Cambria Math"/>
                              </a:rPr>
                              <m:t>[</m:t>
                            </m:r>
                            <m:r>
                              <a:rPr lang="es-MX" sz="2200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s-MX" sz="2200" i="1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s-MX" sz="2200" b="0" i="1" smtClean="0"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s-MX" sz="2200" dirty="0" smtClean="0"/>
              </a:p>
              <a:p>
                <a:pPr algn="just"/>
                <a:endParaRPr lang="es-MX" sz="2200" dirty="0"/>
              </a:p>
              <a:p>
                <a:pPr algn="just"/>
                <a:r>
                  <a:rPr lang="es-MX" sz="2200" dirty="0" smtClean="0"/>
                  <a:t>Pero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s-MX" sz="2200" i="1">
                            <a:latin typeface="Cambria Math"/>
                          </a:rPr>
                          <m:t>𝐸</m:t>
                        </m:r>
                        <m:r>
                          <a:rPr lang="es-MX" sz="2200" i="1">
                            <a:latin typeface="Cambria Math"/>
                          </a:rPr>
                          <m:t>[</m:t>
                        </m:r>
                        <m:r>
                          <a:rPr lang="es-MX" sz="2200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s-MX" sz="2200" i="1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s-MX" sz="2200" i="1">
                        <a:latin typeface="Cambria Math"/>
                      </a:rPr>
                      <m:t>]</m:t>
                    </m:r>
                    <m:r>
                      <a:rPr lang="es-MX" sz="2200" b="0" i="1" smtClean="0">
                        <a:latin typeface="Cambria Math"/>
                      </a:rPr>
                      <m:t>=0∗</m:t>
                    </m:r>
                    <m:r>
                      <m:rPr>
                        <m:sty m:val="p"/>
                      </m:rPr>
                      <a:rPr lang="es-MX" sz="2200" b="0" i="0" smtClean="0">
                        <a:latin typeface="Cambria Math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s-MX" sz="22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MX" sz="2200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s-MX" sz="2200" i="1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s-MX" sz="2200" b="0" i="1" smtClean="0">
                            <a:latin typeface="Cambria Math"/>
                          </a:rPr>
                          <m:t>=0</m:t>
                        </m:r>
                      </m:e>
                    </m:d>
                    <m:r>
                      <a:rPr lang="es-MX" sz="2200" b="0" i="1" smtClean="0">
                        <a:latin typeface="Cambria Math"/>
                      </a:rPr>
                      <m:t>+1</m:t>
                    </m:r>
                    <m:r>
                      <a:rPr lang="es-MX" sz="2200" i="1">
                        <a:latin typeface="Cambria Math"/>
                      </a:rPr>
                      <m:t>∗</m:t>
                    </m:r>
                    <m:r>
                      <m:rPr>
                        <m:sty m:val="p"/>
                      </m:rPr>
                      <a:rPr lang="es-MX" sz="2200">
                        <a:latin typeface="Cambria Math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s-MX" sz="22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MX" sz="2200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s-MX" sz="2200" i="1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s-MX" sz="2200" i="1">
                            <a:latin typeface="Cambria Math"/>
                          </a:rPr>
                          <m:t>=</m:t>
                        </m:r>
                        <m:r>
                          <a:rPr lang="es-MX" sz="2200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s-MX" sz="22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s-MX" sz="22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MX" sz="2200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s-MX" sz="2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MX" sz="2200" b="0" i="1" smtClean="0">
                                <a:latin typeface="Cambria Math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s-MX" sz="22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s-MX" sz="2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s-MX" sz="2200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s-MX" sz="2200" b="0" i="1" smtClean="0">
                                <a:latin typeface="Cambria Math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s-MX" sz="22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s-MX" sz="2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s-MX" sz="2200" b="0" dirty="0" smtClean="0"/>
              </a:p>
              <a:p>
                <a:pPr algn="just"/>
                <a:endParaRPr lang="es-MX" sz="2200" dirty="0" smtClean="0"/>
              </a:p>
              <a:p>
                <a:pPr algn="just"/>
                <a:r>
                  <a:rPr lang="es-MX" sz="2200" dirty="0" smtClean="0"/>
                  <a:t>Como </a:t>
                </a:r>
                <a:r>
                  <a:rPr lang="es-MX" sz="2200" i="1" dirty="0" smtClean="0"/>
                  <a:t>H</a:t>
                </a:r>
                <a:r>
                  <a:rPr lang="es-MX" sz="2200" dirty="0" smtClean="0"/>
                  <a:t> es universal </a:t>
                </a:r>
                <a14:m>
                  <m:oMath xmlns:m="http://schemas.openxmlformats.org/officeDocument/2006/math">
                    <m:r>
                      <a:rPr lang="es-MX" sz="2200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MX" sz="2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s-MX" sz="2200" b="0" i="1" smtClean="0">
                            <a:latin typeface="Cambria Math"/>
                          </a:rPr>
                          <m:t>𝐿</m:t>
                        </m:r>
                      </m:e>
                    </m:d>
                    <m:r>
                      <a:rPr lang="es-MX" sz="2200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s-MX" sz="22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MX" sz="2200" i="1">
                            <a:latin typeface="Cambria Math"/>
                          </a:rPr>
                          <m:t>𝑦</m:t>
                        </m:r>
                        <m:r>
                          <a:rPr lang="es-MX" sz="2200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s-MX" sz="2200" i="1">
                            <a:latin typeface="Cambria Math"/>
                            <a:ea typeface="Cambria Math"/>
                          </a:rPr>
                          <m:t>𝑆</m:t>
                        </m:r>
                      </m:sub>
                      <m:sup/>
                      <m:e>
                        <m:f>
                          <m:fPr>
                            <m:ctrlPr>
                              <a:rPr lang="es-MX" sz="220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s-MX" sz="22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s-MX" sz="22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den>
                        </m:f>
                      </m:e>
                    </m:nary>
                    <m:r>
                      <a:rPr lang="es-MX" sz="22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s-MX" sz="22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s-MX" sz="2200" b="0" i="1" smtClean="0">
                            <a:latin typeface="Cambria Math"/>
                          </a:rPr>
                          <m:t>|</m:t>
                        </m:r>
                        <m:r>
                          <a:rPr lang="es-MX" sz="2200" b="0" i="1" smtClean="0">
                            <a:latin typeface="Cambria Math"/>
                          </a:rPr>
                          <m:t>𝑆</m:t>
                        </m:r>
                        <m:r>
                          <a:rPr lang="es-MX" sz="2200" b="0" i="1" smtClean="0">
                            <a:latin typeface="Cambria Math"/>
                          </a:rPr>
                          <m:t>|</m:t>
                        </m:r>
                      </m:num>
                      <m:den>
                        <m:r>
                          <a:rPr lang="es-MX" sz="2200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s-MX" sz="2200" dirty="0" smtClean="0"/>
              </a:p>
              <a:p>
                <a:pPr algn="just"/>
                <a:endParaRPr lang="es-MX" sz="2200" dirty="0"/>
              </a:p>
              <a:p>
                <a:pPr algn="just"/>
                <a:r>
                  <a:rPr lang="es-MX" sz="2200" dirty="0" smtClean="0"/>
                  <a:t>A este valor se le conoce como la densidad </a:t>
                </a:r>
                <a14:m>
                  <m:oMath xmlns:m="http://schemas.openxmlformats.org/officeDocument/2006/math">
                    <m:r>
                      <a:rPr lang="es-MX" sz="2200" i="1" smtClean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s-MX" sz="2200" dirty="0" smtClean="0"/>
                  <a:t> que representa la relación entre la cantidad de claves en la tabla hash y la cantidad de espacios del arreglo donde se almacenan.</a:t>
                </a:r>
              </a:p>
              <a:p>
                <a:pPr algn="just"/>
                <a:endParaRPr lang="es-MX" sz="2200" dirty="0"/>
              </a:p>
              <a:p>
                <a:pPr algn="just"/>
                <a:r>
                  <a:rPr lang="es-MX" sz="2200" dirty="0" smtClean="0"/>
                  <a:t>Si por ejemplo </a:t>
                </a:r>
                <a:r>
                  <a:rPr lang="es-MX" sz="2200" i="1" dirty="0"/>
                  <a:t>n</a:t>
                </a:r>
                <a:r>
                  <a:rPr lang="es-MX" sz="2200" dirty="0"/>
                  <a:t> = 2*|S</a:t>
                </a:r>
                <a:r>
                  <a:rPr lang="es-MX" sz="2200" dirty="0" smtClean="0"/>
                  <a:t>|, se tendría que </a:t>
                </a:r>
                <a14:m>
                  <m:oMath xmlns:m="http://schemas.openxmlformats.org/officeDocument/2006/math">
                    <m:r>
                      <a:rPr lang="es-MX" sz="2200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s-MX" sz="2200" dirty="0" smtClean="0"/>
                  <a:t> = 0.5</a:t>
                </a:r>
                <a:endParaRPr lang="es-MX" sz="2200" dirty="0"/>
              </a:p>
              <a:p>
                <a:pPr algn="just"/>
                <a:endParaRPr lang="es-MX" sz="2200" dirty="0"/>
              </a:p>
            </p:txBody>
          </p:sp>
        </mc:Choice>
        <mc:Fallback xmlns="">
          <p:sp>
            <p:nvSpPr>
              <p:cNvPr id="5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313" y="1052736"/>
                <a:ext cx="8280400" cy="5688632"/>
              </a:xfrm>
              <a:prstGeom prst="rect">
                <a:avLst/>
              </a:prstGeom>
              <a:blipFill rotWithShape="1">
                <a:blip r:embed="rId2"/>
                <a:stretch>
                  <a:fillRect l="-957" r="-957" b="-16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300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046249"/>
            <a:ext cx="14478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Rectangle 8"/>
          <p:cNvSpPr>
            <a:spLocks noChangeArrowheads="1"/>
          </p:cNvSpPr>
          <p:nvPr/>
        </p:nvSpPr>
        <p:spPr bwMode="auto">
          <a:xfrm>
            <a:off x="468313" y="116632"/>
            <a:ext cx="82804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 smtClean="0">
                <a:cs typeface="Arial" charset="0"/>
              </a:rPr>
              <a:t>Eficiencia </a:t>
            </a:r>
            <a:r>
              <a:rPr lang="es-MX" sz="3600" dirty="0">
                <a:cs typeface="Arial" charset="0"/>
              </a:rPr>
              <a:t>de las tablas hash</a:t>
            </a:r>
            <a:endParaRPr lang="es-ES" sz="3600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1835696" y="1124744"/>
            <a:ext cx="5255815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/>
              <a:t>Momento, momento !Paren todo!</a:t>
            </a:r>
            <a:endParaRPr lang="es-MX" sz="2200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2340521" y="1556792"/>
            <a:ext cx="5255815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/>
              <a:t>en el mundo real |S| no es constante!</a:t>
            </a:r>
            <a:endParaRPr lang="es-MX" sz="2200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339752" y="1916832"/>
            <a:ext cx="5976664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/>
              <a:t>y ¿qué es esa vaina de “análisis amortizado”?</a:t>
            </a:r>
            <a:endParaRPr lang="es-MX" sz="2200" dirty="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67544" y="2708920"/>
            <a:ext cx="8280400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CO" sz="2200" dirty="0" smtClean="0"/>
              <a:t>El análisis de que la eficiencia de la tabla hash es igual a O(1) se fundamenta en que </a:t>
            </a:r>
            <a:r>
              <a:rPr lang="es-CO" sz="2200" i="1" dirty="0" smtClean="0"/>
              <a:t>n = c*|S| </a:t>
            </a:r>
            <a:r>
              <a:rPr lang="es-CO" sz="2200" dirty="0" smtClean="0"/>
              <a:t>(para ser más estrictos deberíamos decir que </a:t>
            </a:r>
            <a:r>
              <a:rPr lang="es-CO" sz="2200" i="1" dirty="0"/>
              <a:t>n </a:t>
            </a:r>
            <a:r>
              <a:rPr lang="es-CO" sz="2200" i="1" dirty="0" smtClean="0"/>
              <a:t>≥ </a:t>
            </a:r>
            <a:r>
              <a:rPr lang="es-CO" sz="2200" i="1" dirty="0"/>
              <a:t>c*|S</a:t>
            </a:r>
            <a:r>
              <a:rPr lang="es-CO" sz="2200" i="1" dirty="0" smtClean="0"/>
              <a:t>|). </a:t>
            </a:r>
            <a:r>
              <a:rPr lang="es-CO" sz="2200" dirty="0" smtClean="0"/>
              <a:t>Pero si la tabla es dinámica (en la mayoría de los problemas es así) llegaría un punto que, al ir insertando elementos, dicha relación se violaría. </a:t>
            </a:r>
          </a:p>
          <a:p>
            <a:pPr algn="just"/>
            <a:endParaRPr lang="es-CO" sz="2200" dirty="0"/>
          </a:p>
          <a:p>
            <a:pPr algn="just"/>
            <a:r>
              <a:rPr lang="es-CO" sz="2200" dirty="0" smtClean="0"/>
              <a:t>El efecto de ello sería que las posiciones del arreglo se verían más pobladas</a:t>
            </a:r>
            <a:r>
              <a:rPr lang="es-CO" sz="2200" dirty="0"/>
              <a:t> </a:t>
            </a:r>
            <a:r>
              <a:rPr lang="es-CO" sz="2200" dirty="0" smtClean="0"/>
              <a:t>de lo “saludable” y la consecuencia sería que esa eficiencia se iría a la basura.</a:t>
            </a:r>
          </a:p>
        </p:txBody>
      </p:sp>
    </p:spTree>
    <p:extLst>
      <p:ext uri="{BB962C8B-B14F-4D97-AF65-F5344CB8AC3E}">
        <p14:creationId xmlns:p14="http://schemas.microsoft.com/office/powerpoint/2010/main" val="43456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ChangeArrowheads="1"/>
          </p:cNvSpPr>
          <p:nvPr/>
        </p:nvSpPr>
        <p:spPr bwMode="auto">
          <a:xfrm>
            <a:off x="468313" y="116632"/>
            <a:ext cx="82804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 smtClean="0">
                <a:cs typeface="Arial" charset="0"/>
              </a:rPr>
              <a:t>Eficiencia </a:t>
            </a:r>
            <a:r>
              <a:rPr lang="es-MX" sz="3600" dirty="0">
                <a:cs typeface="Arial" charset="0"/>
              </a:rPr>
              <a:t>de las tablas hash</a:t>
            </a:r>
            <a:endParaRPr lang="es-E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467544" y="980728"/>
                <a:ext cx="8280400" cy="1800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s-CO" sz="2200" dirty="0" smtClean="0"/>
                  <a:t>La solución para este problema es bastante simple: de tanto en tanto (cuando </a:t>
                </a:r>
                <a14:m>
                  <m:oMath xmlns:m="http://schemas.openxmlformats.org/officeDocument/2006/math">
                    <m:r>
                      <a:rPr lang="es-CO" sz="2200" i="1" smtClean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s-CO" sz="2200" dirty="0" smtClean="0"/>
                  <a:t> excede un valor constante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20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s-CO" sz="22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s-CO" sz="2200" b="0" i="1" smtClean="0">
                            <a:latin typeface="Cambria Math"/>
                            <a:ea typeface="Cambria Math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s-CO" sz="2200" dirty="0" smtClean="0"/>
                  <a:t> para ser exactos)</a:t>
                </a:r>
                <a:r>
                  <a:rPr lang="es-CO" sz="2200" baseline="-25000" dirty="0" smtClean="0"/>
                  <a:t> </a:t>
                </a:r>
                <a:r>
                  <a:rPr lang="es-CO" sz="2200" dirty="0" smtClean="0"/>
                  <a:t>se debe aumentar el tamaño del arreglo y los elementos almacenados deben ser “re-</a:t>
                </a:r>
                <a:r>
                  <a:rPr lang="es-CO" sz="2200" dirty="0" err="1" smtClean="0"/>
                  <a:t>hasheados</a:t>
                </a:r>
                <a:r>
                  <a:rPr lang="es-CO" sz="2200" dirty="0" smtClean="0"/>
                  <a:t>” a sus nuevas posiciones.</a:t>
                </a:r>
              </a:p>
            </p:txBody>
          </p:sp>
        </mc:Choice>
        <mc:Fallback xmlns="">
          <p:sp>
            <p:nvSpPr>
              <p:cNvPr id="8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980728"/>
                <a:ext cx="8280400" cy="1800200"/>
              </a:xfrm>
              <a:prstGeom prst="rect">
                <a:avLst/>
              </a:prstGeom>
              <a:blipFill rotWithShape="1">
                <a:blip r:embed="rId2"/>
                <a:stretch>
                  <a:fillRect l="-957" t="-1695" r="-957" b="-542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5383473"/>
            <a:ext cx="122872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67544" y="2924944"/>
            <a:ext cx="8280400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/>
              <a:t>Cada operación de redimensionamiento toma O(</a:t>
            </a:r>
            <a:r>
              <a:rPr lang="es-MX" sz="2200" i="1" dirty="0" smtClean="0"/>
              <a:t>n</a:t>
            </a:r>
            <a:r>
              <a:rPr lang="es-MX" sz="2200" dirty="0" smtClean="0"/>
              <a:t>) siendo </a:t>
            </a:r>
            <a:r>
              <a:rPr lang="es-MX" sz="2200" i="1" dirty="0" smtClean="0"/>
              <a:t>n</a:t>
            </a:r>
            <a:r>
              <a:rPr lang="es-MX" sz="2200" dirty="0" smtClean="0"/>
              <a:t> el tamaño final. Siendo así la eficiencia de una operación de inserción en el peor escenario no sería O(</a:t>
            </a:r>
            <a:r>
              <a:rPr lang="es-MX" sz="2200" i="1" dirty="0" smtClean="0"/>
              <a:t>1</a:t>
            </a:r>
            <a:r>
              <a:rPr lang="es-MX" sz="2200" dirty="0" smtClean="0"/>
              <a:t>) si no O(</a:t>
            </a:r>
            <a:r>
              <a:rPr lang="es-MX" sz="2200" i="1" dirty="0" smtClean="0"/>
              <a:t>n</a:t>
            </a:r>
            <a:r>
              <a:rPr lang="es-MX" sz="2200" dirty="0" smtClean="0"/>
              <a:t>).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67544" y="4221088"/>
            <a:ext cx="8280400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/>
              <a:t>El “truco” es que, pese a este peor escenario, la inserción de </a:t>
            </a:r>
            <a:r>
              <a:rPr lang="es-MX" sz="2200" i="1" dirty="0" smtClean="0"/>
              <a:t>n</a:t>
            </a:r>
            <a:r>
              <a:rPr lang="es-MX" sz="2200" dirty="0" smtClean="0"/>
              <a:t> elementos toma solamente O(</a:t>
            </a:r>
            <a:r>
              <a:rPr lang="es-MX" sz="2200" i="1" dirty="0" smtClean="0"/>
              <a:t>n</a:t>
            </a:r>
            <a:r>
              <a:rPr lang="es-MX" sz="2200" dirty="0" smtClean="0"/>
              <a:t>). Esto se debe a que decimos que una inserción tiene un </a:t>
            </a:r>
            <a:r>
              <a:rPr lang="es-MX" sz="2200" b="1" dirty="0" smtClean="0"/>
              <a:t>tiempo amortizado</a:t>
            </a:r>
            <a:r>
              <a:rPr lang="es-MX" sz="2200" dirty="0" smtClean="0"/>
              <a:t> O(1) porque en promedio es así.</a:t>
            </a:r>
            <a:endParaRPr lang="es-CO" sz="2200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068713" y="5661248"/>
            <a:ext cx="1007343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/>
              <a:t>Uhm?</a:t>
            </a:r>
            <a:endParaRPr lang="es-MX" sz="2200" dirty="0"/>
          </a:p>
        </p:txBody>
      </p:sp>
    </p:spTree>
    <p:extLst>
      <p:ext uri="{BB962C8B-B14F-4D97-AF65-F5344CB8AC3E}">
        <p14:creationId xmlns:p14="http://schemas.microsoft.com/office/powerpoint/2010/main" val="420301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ChangeArrowheads="1"/>
          </p:cNvSpPr>
          <p:nvPr/>
        </p:nvSpPr>
        <p:spPr bwMode="auto">
          <a:xfrm>
            <a:off x="468313" y="116632"/>
            <a:ext cx="82804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 smtClean="0">
                <a:cs typeface="Arial" charset="0"/>
              </a:rPr>
              <a:t>Eficiencia </a:t>
            </a:r>
            <a:r>
              <a:rPr lang="es-MX" sz="3600" dirty="0">
                <a:cs typeface="Arial" charset="0"/>
              </a:rPr>
              <a:t>de las tablas hash</a:t>
            </a:r>
            <a:endParaRPr lang="es-E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467544" y="980728"/>
                <a:ext cx="8280400" cy="44644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s-CO" sz="2200" dirty="0" smtClean="0"/>
                  <a:t>Para ver el por qué de la afirmación anterior supongamos que insertamos </a:t>
                </a:r>
                <a:r>
                  <a:rPr lang="es-CO" sz="2200" i="1" dirty="0" smtClean="0"/>
                  <a:t>m</a:t>
                </a:r>
                <a:r>
                  <a:rPr lang="es-CO" sz="2200" dirty="0" smtClean="0"/>
                  <a:t> elementos en una tabla hash y que duplicamos el tamaño del arreglo cada que </a:t>
                </a:r>
                <a14:m>
                  <m:oMath xmlns:m="http://schemas.openxmlformats.org/officeDocument/2006/math">
                    <m:r>
                      <a:rPr lang="es-CO" sz="2200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es-CO" sz="2200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CO" sz="2200" dirty="0" smtClean="0"/>
                  <a:t>supere un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2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s-CO" sz="22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s-CO" sz="2200" i="1">
                            <a:latin typeface="Cambria Math"/>
                            <a:ea typeface="Cambria Math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s-CO" sz="2200" dirty="0" smtClean="0"/>
                  <a:t> = 0,5.</a:t>
                </a:r>
              </a:p>
              <a:p>
                <a:pPr algn="just"/>
                <a:endParaRPr lang="es-CO" sz="2200" dirty="0"/>
              </a:p>
              <a:p>
                <a:pPr algn="just"/>
                <a:r>
                  <a:rPr lang="es-CO" sz="2200" dirty="0" smtClean="0"/>
                  <a:t>Si comenzamos con un tamaño del arreglo </a:t>
                </a:r>
                <a:r>
                  <a:rPr lang="es-CO" sz="2200" i="1" dirty="0" smtClean="0"/>
                  <a:t>m</a:t>
                </a:r>
                <a:r>
                  <a:rPr lang="es-CO" sz="2200" dirty="0" smtClean="0"/>
                  <a:t>=2, todos los “</a:t>
                </a:r>
                <a:r>
                  <a:rPr lang="es-CO" sz="2200" dirty="0" err="1" smtClean="0"/>
                  <a:t>rehashings</a:t>
                </a:r>
                <a:r>
                  <a:rPr lang="es-CO" sz="2200" dirty="0" smtClean="0"/>
                  <a:t>” ocurrirían en potencias de 2 (la primera vez cuando </a:t>
                </a:r>
                <a:r>
                  <a:rPr lang="es-CO" sz="2200" i="1" dirty="0" smtClean="0"/>
                  <a:t>m</a:t>
                </a:r>
                <a:r>
                  <a:rPr lang="es-CO" sz="2200" dirty="0" smtClean="0"/>
                  <a:t> = |</a:t>
                </a:r>
                <a:r>
                  <a:rPr lang="es-CO" sz="2200" i="1" dirty="0" smtClean="0"/>
                  <a:t>S</a:t>
                </a:r>
                <a:r>
                  <a:rPr lang="es-CO" sz="2200" dirty="0" smtClean="0"/>
                  <a:t>| = 1, luego cuando m=2, luego m=4 y así sucesivamente).</a:t>
                </a:r>
              </a:p>
              <a:p>
                <a:pPr algn="just"/>
                <a:endParaRPr lang="es-MX" sz="2200" dirty="0"/>
              </a:p>
              <a:p>
                <a:pPr algn="just"/>
                <a:r>
                  <a:rPr lang="es-MX" sz="2200" dirty="0" smtClean="0"/>
                  <a:t>Viéndolo de otra manera si </a:t>
                </a:r>
                <a:r>
                  <a:rPr lang="es-MX" sz="2200" i="1" dirty="0" smtClean="0"/>
                  <a:t>m</a:t>
                </a:r>
                <a:r>
                  <a:rPr lang="es-MX" sz="22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2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s-MX" sz="22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s-MX" sz="2200" b="0" i="1" smtClean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s-MX" sz="2200" dirty="0" smtClean="0"/>
                  <a:t>, el último “</a:t>
                </a:r>
                <a:r>
                  <a:rPr lang="es-MX" sz="2200" dirty="0" err="1" smtClean="0"/>
                  <a:t>rehashing</a:t>
                </a:r>
                <a:r>
                  <a:rPr lang="es-MX" sz="2200" dirty="0" smtClean="0"/>
                  <a:t>” ocurre con los </a:t>
                </a:r>
                <a:r>
                  <a:rPr lang="es-MX" sz="2200" i="1" dirty="0" smtClean="0"/>
                  <a:t>m </a:t>
                </a:r>
                <a:r>
                  <a:rPr lang="es-MX" sz="2200" dirty="0" smtClean="0"/>
                  <a:t>elementos, el penúltimo con </a:t>
                </a:r>
                <a:r>
                  <a:rPr lang="es-MX" sz="2200" i="1" dirty="0" smtClean="0"/>
                  <a:t>m/2, </a:t>
                </a:r>
                <a:r>
                  <a:rPr lang="es-MX" sz="2200" dirty="0" smtClean="0"/>
                  <a:t>el antepenúltimo con </a:t>
                </a:r>
                <a:r>
                  <a:rPr lang="es-MX" sz="2200" i="1" dirty="0" smtClean="0"/>
                  <a:t>m/4</a:t>
                </a:r>
                <a:r>
                  <a:rPr lang="es-MX" sz="2200" dirty="0" smtClean="0"/>
                  <a:t> y así sucesivamente. Siendo así la </a:t>
                </a:r>
                <a:r>
                  <a:rPr lang="es-MX" sz="2200" u="sng" dirty="0" smtClean="0"/>
                  <a:t>cantidad total</a:t>
                </a:r>
                <a:r>
                  <a:rPr lang="es-MX" sz="2200" dirty="0" smtClean="0"/>
                  <a:t> de operaciones debido al “</a:t>
                </a:r>
                <a:r>
                  <a:rPr lang="es-MX" sz="2200" dirty="0" err="1" smtClean="0"/>
                  <a:t>rehasing</a:t>
                </a:r>
                <a:r>
                  <a:rPr lang="es-MX" sz="2200" dirty="0" smtClean="0"/>
                  <a:t>” sería </a:t>
                </a:r>
                <a:r>
                  <a:rPr lang="en-US" sz="2200" i="1" dirty="0" smtClean="0"/>
                  <a:t>m</a:t>
                </a:r>
                <a:r>
                  <a:rPr lang="en-US" sz="2200" dirty="0"/>
                  <a:t> + </a:t>
                </a:r>
                <a:r>
                  <a:rPr lang="en-US" sz="2200" i="1" dirty="0" smtClean="0"/>
                  <a:t>m</a:t>
                </a:r>
                <a:r>
                  <a:rPr lang="en-US" sz="2200" dirty="0" smtClean="0"/>
                  <a:t>/2 </a:t>
                </a:r>
                <a:r>
                  <a:rPr lang="en-US" sz="2200" dirty="0"/>
                  <a:t>+ </a:t>
                </a:r>
                <a:r>
                  <a:rPr lang="en-US" sz="2200" i="1" dirty="0" smtClean="0"/>
                  <a:t>m</a:t>
                </a:r>
                <a:r>
                  <a:rPr lang="en-US" sz="2200" dirty="0" smtClean="0"/>
                  <a:t>/4 </a:t>
                </a:r>
                <a:r>
                  <a:rPr lang="en-US" sz="2200" dirty="0"/>
                  <a:t>+ </a:t>
                </a:r>
                <a:r>
                  <a:rPr lang="en-US" sz="2200" i="1" dirty="0" smtClean="0"/>
                  <a:t>m</a:t>
                </a:r>
                <a:r>
                  <a:rPr lang="en-US" sz="2200" dirty="0" smtClean="0"/>
                  <a:t>/8 </a:t>
                </a:r>
                <a:r>
                  <a:rPr lang="en-US" sz="2200" dirty="0"/>
                  <a:t>+ ... </a:t>
                </a:r>
                <a:r>
                  <a:rPr lang="en-US" sz="2200" dirty="0" smtClean="0"/>
                  <a:t>=</a:t>
                </a:r>
                <a:r>
                  <a:rPr lang="en-US" sz="2200" i="1" dirty="0" smtClean="0"/>
                  <a:t>m</a:t>
                </a:r>
                <a:r>
                  <a:rPr lang="en-US" sz="2200" dirty="0" smtClean="0"/>
                  <a:t>(1 </a:t>
                </a:r>
                <a:r>
                  <a:rPr lang="en-US" sz="2200" dirty="0"/>
                  <a:t>+ 1/2 + 1/4 + 1/8 + ...) </a:t>
                </a:r>
                <a:r>
                  <a:rPr lang="en-US" sz="2200" dirty="0" smtClean="0"/>
                  <a:t>≤ 2</a:t>
                </a:r>
                <a:r>
                  <a:rPr lang="en-US" sz="2200" i="1" dirty="0" smtClean="0"/>
                  <a:t>m</a:t>
                </a:r>
              </a:p>
            </p:txBody>
          </p:sp>
        </mc:Choice>
        <mc:Fallback xmlns="">
          <p:sp>
            <p:nvSpPr>
              <p:cNvPr id="8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980728"/>
                <a:ext cx="8280400" cy="4464496"/>
              </a:xfrm>
              <a:prstGeom prst="rect">
                <a:avLst/>
              </a:prstGeom>
              <a:blipFill rotWithShape="1">
                <a:blip r:embed="rId2"/>
                <a:stretch>
                  <a:fillRect l="-957" t="-683" r="-957" b="-27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1 Rectángulo"/>
          <p:cNvSpPr/>
          <p:nvPr/>
        </p:nvSpPr>
        <p:spPr>
          <a:xfrm>
            <a:off x="468313" y="5633372"/>
            <a:ext cx="727203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200" dirty="0"/>
              <a:t>En otras palabras el </a:t>
            </a:r>
            <a:r>
              <a:rPr lang="es-CO" sz="2200" u="sng" dirty="0"/>
              <a:t>costo real</a:t>
            </a:r>
            <a:r>
              <a:rPr lang="es-CO" sz="2200" dirty="0"/>
              <a:t> de insertar </a:t>
            </a:r>
            <a:r>
              <a:rPr lang="es-CO" sz="2200" i="1" dirty="0"/>
              <a:t>m</a:t>
            </a:r>
            <a:r>
              <a:rPr lang="es-CO" sz="2200" dirty="0"/>
              <a:t> elementos es O(</a:t>
            </a:r>
            <a:r>
              <a:rPr lang="es-CO" sz="2200" i="1" dirty="0"/>
              <a:t>m</a:t>
            </a:r>
            <a:r>
              <a:rPr lang="es-CO" sz="2200" dirty="0"/>
              <a:t>) + O(</a:t>
            </a:r>
            <a:r>
              <a:rPr lang="es-CO" sz="2200" i="1" dirty="0"/>
              <a:t>2m</a:t>
            </a:r>
            <a:r>
              <a:rPr lang="es-CO" sz="2200" dirty="0"/>
              <a:t>), es decir, la constante es mayor, pero constante al fin y al cabo.</a:t>
            </a:r>
            <a:endParaRPr lang="es-CO" sz="2200" u="sn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637" y="5664079"/>
            <a:ext cx="14763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362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ChangeArrowheads="1"/>
          </p:cNvSpPr>
          <p:nvPr/>
        </p:nvSpPr>
        <p:spPr bwMode="auto">
          <a:xfrm>
            <a:off x="468313" y="116632"/>
            <a:ext cx="82804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 smtClean="0">
                <a:cs typeface="Arial" charset="0"/>
              </a:rPr>
              <a:t>2 suma S</a:t>
            </a:r>
            <a:endParaRPr lang="es-ES" sz="3600" dirty="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67544" y="980728"/>
            <a:ext cx="8280400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/>
              <a:t>Dejemos la teoría y vamos a la práctica!</a:t>
            </a:r>
          </a:p>
          <a:p>
            <a:pPr algn="just"/>
            <a:endParaRPr lang="es-MX" sz="2200" i="1" dirty="0"/>
          </a:p>
          <a:p>
            <a:pPr algn="just"/>
            <a:r>
              <a:rPr lang="es-MX" sz="2200" b="1" dirty="0" smtClean="0"/>
              <a:t>Entrada: </a:t>
            </a:r>
            <a:r>
              <a:rPr lang="es-MX" sz="2200" dirty="0" smtClean="0"/>
              <a:t>Un arreglo </a:t>
            </a:r>
            <a:r>
              <a:rPr lang="es-MX" sz="2200" i="1" dirty="0" smtClean="0"/>
              <a:t>A</a:t>
            </a:r>
            <a:r>
              <a:rPr lang="es-MX" sz="2200" dirty="0" smtClean="0"/>
              <a:t> no ordenado de </a:t>
            </a:r>
            <a:r>
              <a:rPr lang="es-MX" sz="2200" i="1" dirty="0" smtClean="0"/>
              <a:t>n </a:t>
            </a:r>
            <a:r>
              <a:rPr lang="es-MX" sz="2200" dirty="0" smtClean="0"/>
              <a:t>números enteros no repetidos y un valor </a:t>
            </a:r>
            <a:r>
              <a:rPr lang="es-MX" sz="2200" i="1" dirty="0" smtClean="0"/>
              <a:t>S</a:t>
            </a:r>
            <a:endParaRPr lang="es-MX" sz="2200" dirty="0" smtClean="0"/>
          </a:p>
          <a:p>
            <a:pPr algn="just"/>
            <a:endParaRPr lang="es-MX" sz="2200" dirty="0"/>
          </a:p>
          <a:p>
            <a:pPr algn="just"/>
            <a:r>
              <a:rPr lang="es-MX" sz="2200" b="1" dirty="0" smtClean="0"/>
              <a:t>Salida:</a:t>
            </a:r>
            <a:r>
              <a:rPr lang="es-MX" sz="2200" dirty="0" smtClean="0"/>
              <a:t> cantidad de duplas </a:t>
            </a:r>
            <a:r>
              <a:rPr lang="es-MX" sz="2200" dirty="0" err="1" smtClean="0"/>
              <a:t>A</a:t>
            </a:r>
            <a:r>
              <a:rPr lang="es-MX" dirty="0" err="1" smtClean="0"/>
              <a:t>i</a:t>
            </a:r>
            <a:r>
              <a:rPr lang="es-MX" sz="2200" dirty="0" smtClean="0"/>
              <a:t>, A</a:t>
            </a:r>
            <a:r>
              <a:rPr lang="es-MX" dirty="0" smtClean="0"/>
              <a:t>j</a:t>
            </a:r>
            <a:r>
              <a:rPr lang="es-MX" sz="2200" dirty="0" smtClean="0"/>
              <a:t> tal que </a:t>
            </a:r>
            <a:r>
              <a:rPr lang="es-MX" sz="2200" dirty="0" err="1" smtClean="0">
                <a:solidFill>
                  <a:prstClr val="black"/>
                </a:solidFill>
              </a:rPr>
              <a:t>A</a:t>
            </a:r>
            <a:r>
              <a:rPr lang="es-MX" dirty="0" err="1" smtClean="0">
                <a:solidFill>
                  <a:prstClr val="black"/>
                </a:solidFill>
              </a:rPr>
              <a:t>i</a:t>
            </a:r>
            <a:r>
              <a:rPr lang="es-MX" sz="2200" dirty="0" smtClean="0">
                <a:solidFill>
                  <a:prstClr val="black"/>
                </a:solidFill>
              </a:rPr>
              <a:t> + </a:t>
            </a:r>
            <a:r>
              <a:rPr lang="es-MX" sz="2200" dirty="0">
                <a:solidFill>
                  <a:prstClr val="black"/>
                </a:solidFill>
              </a:rPr>
              <a:t>A</a:t>
            </a:r>
            <a:r>
              <a:rPr lang="es-MX" dirty="0">
                <a:solidFill>
                  <a:prstClr val="black"/>
                </a:solidFill>
              </a:rPr>
              <a:t>j</a:t>
            </a:r>
            <a:r>
              <a:rPr lang="es-MX" sz="2200" dirty="0">
                <a:solidFill>
                  <a:prstClr val="black"/>
                </a:solidFill>
              </a:rPr>
              <a:t> </a:t>
            </a:r>
            <a:r>
              <a:rPr lang="es-MX" sz="2200" dirty="0" smtClean="0">
                <a:solidFill>
                  <a:prstClr val="black"/>
                </a:solidFill>
              </a:rPr>
              <a:t>= S</a:t>
            </a:r>
          </a:p>
          <a:p>
            <a:pPr algn="just"/>
            <a:endParaRPr lang="es-MX" sz="2200" b="1" dirty="0">
              <a:solidFill>
                <a:prstClr val="black"/>
              </a:solidFill>
            </a:endParaRPr>
          </a:p>
          <a:p>
            <a:pPr algn="just"/>
            <a:r>
              <a:rPr lang="es-MX" sz="2200" b="1" dirty="0" smtClean="0">
                <a:solidFill>
                  <a:prstClr val="black"/>
                </a:solidFill>
              </a:rPr>
              <a:t>Ejemplo: </a:t>
            </a:r>
            <a:r>
              <a:rPr lang="es-MX" sz="2200" dirty="0" smtClean="0">
                <a:solidFill>
                  <a:prstClr val="black"/>
                </a:solidFill>
              </a:rPr>
              <a:t>A = {1, 2, 3, 4, 5, 6, 7, 8, 9} y S = 10</a:t>
            </a:r>
            <a:endParaRPr lang="en-US" sz="2200" b="1" dirty="0" smtClean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691680" y="3861048"/>
            <a:ext cx="3744416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/>
              <a:t>Respuesta: </a:t>
            </a:r>
            <a:r>
              <a:rPr lang="es-MX" sz="2200" b="1" dirty="0" smtClean="0"/>
              <a:t>5</a:t>
            </a:r>
            <a:endParaRPr lang="es-MX" sz="2200" b="1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67544" y="4653136"/>
            <a:ext cx="82804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/>
              <a:t>En general para este problema ¿cuántas duplas diferentes hay (considerando que se puede evaluar </a:t>
            </a:r>
            <a:r>
              <a:rPr lang="es-MX" sz="2200" i="1" dirty="0" smtClean="0"/>
              <a:t>i=j</a:t>
            </a:r>
            <a:r>
              <a:rPr lang="es-MX" sz="2200" dirty="0" smtClean="0"/>
              <a:t>)?</a:t>
            </a:r>
            <a:endParaRPr lang="es-MX" sz="2200" b="1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5796136" y="4985880"/>
            <a:ext cx="1368152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i="1" dirty="0" smtClean="0">
                <a:solidFill>
                  <a:srgbClr val="FF0000"/>
                </a:solidFill>
              </a:rPr>
              <a:t>n(n+1)/2</a:t>
            </a:r>
            <a:endParaRPr lang="es-MX" sz="22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97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ChangeArrowheads="1"/>
          </p:cNvSpPr>
          <p:nvPr/>
        </p:nvSpPr>
        <p:spPr bwMode="auto">
          <a:xfrm>
            <a:off x="468313" y="116632"/>
            <a:ext cx="82804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 smtClean="0">
                <a:cs typeface="Arial" charset="0"/>
              </a:rPr>
              <a:t>2 suma S</a:t>
            </a:r>
            <a:endParaRPr lang="es-ES" sz="3600" dirty="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67544" y="980728"/>
            <a:ext cx="8280400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/>
              <a:t>Solución #1: fuerza bruta</a:t>
            </a:r>
            <a:endParaRPr lang="es-MX" sz="2200" dirty="0"/>
          </a:p>
          <a:p>
            <a:pPr algn="just"/>
            <a:endParaRPr lang="es-MX" sz="2200" dirty="0" smtClean="0"/>
          </a:p>
          <a:p>
            <a:pPr algn="just"/>
            <a:r>
              <a:rPr lang="es-MX" sz="2200" dirty="0" err="1" smtClean="0"/>
              <a:t>function</a:t>
            </a:r>
            <a:r>
              <a:rPr lang="es-MX" sz="2200" dirty="0" smtClean="0"/>
              <a:t> </a:t>
            </a:r>
            <a:r>
              <a:rPr lang="es-MX" sz="2200" dirty="0" err="1" smtClean="0"/>
              <a:t>twoSumS</a:t>
            </a:r>
            <a:r>
              <a:rPr lang="es-MX" sz="2200" dirty="0" smtClean="0"/>
              <a:t>(</a:t>
            </a:r>
            <a:r>
              <a:rPr lang="es-MX" sz="2200" dirty="0" err="1" smtClean="0"/>
              <a:t>A,n,S</a:t>
            </a:r>
            <a:r>
              <a:rPr lang="es-MX" sz="2200" dirty="0" smtClean="0"/>
              <a:t>){</a:t>
            </a:r>
          </a:p>
          <a:p>
            <a:pPr algn="just"/>
            <a:r>
              <a:rPr lang="es-MX" sz="2200" dirty="0"/>
              <a:t> </a:t>
            </a:r>
            <a:r>
              <a:rPr lang="es-MX" sz="2200" dirty="0" smtClean="0"/>
              <a:t>  c = 0</a:t>
            </a:r>
          </a:p>
          <a:p>
            <a:pPr algn="just"/>
            <a:r>
              <a:rPr lang="es-MX" sz="2200" dirty="0"/>
              <a:t> </a:t>
            </a:r>
            <a:r>
              <a:rPr lang="es-MX" sz="2200" dirty="0" smtClean="0"/>
              <a:t>  </a:t>
            </a:r>
            <a:r>
              <a:rPr lang="es-MX" sz="2200" dirty="0" err="1" smtClean="0"/>
              <a:t>for</a:t>
            </a:r>
            <a:r>
              <a:rPr lang="es-MX" sz="2200" dirty="0" smtClean="0"/>
              <a:t> i=0:n-1{</a:t>
            </a:r>
          </a:p>
          <a:p>
            <a:pPr algn="just"/>
            <a:r>
              <a:rPr lang="es-MX" sz="2200" dirty="0"/>
              <a:t> </a:t>
            </a:r>
            <a:r>
              <a:rPr lang="es-MX" sz="2200" dirty="0" smtClean="0"/>
              <a:t>     </a:t>
            </a:r>
            <a:r>
              <a:rPr lang="es-MX" sz="2200" dirty="0" err="1" smtClean="0"/>
              <a:t>for</a:t>
            </a:r>
            <a:r>
              <a:rPr lang="es-MX" sz="2200" dirty="0" smtClean="0"/>
              <a:t> j=i:n-1{ </a:t>
            </a:r>
          </a:p>
          <a:p>
            <a:pPr algn="just"/>
            <a:r>
              <a:rPr lang="es-MX" sz="2200" dirty="0"/>
              <a:t> </a:t>
            </a:r>
            <a:r>
              <a:rPr lang="es-MX" sz="2200" dirty="0" smtClean="0"/>
              <a:t>        </a:t>
            </a:r>
            <a:r>
              <a:rPr lang="es-MX" sz="2200" dirty="0" err="1" smtClean="0"/>
              <a:t>if</a:t>
            </a:r>
            <a:r>
              <a:rPr lang="es-MX" sz="2200" dirty="0" smtClean="0"/>
              <a:t> A[i] + A[j] = S</a:t>
            </a:r>
          </a:p>
          <a:p>
            <a:pPr algn="just"/>
            <a:r>
              <a:rPr lang="es-MX" sz="2200" dirty="0"/>
              <a:t> </a:t>
            </a:r>
            <a:r>
              <a:rPr lang="es-MX" sz="2200" dirty="0" smtClean="0"/>
              <a:t>           </a:t>
            </a:r>
            <a:r>
              <a:rPr lang="es-MX" sz="2200" dirty="0" err="1" smtClean="0"/>
              <a:t>c++</a:t>
            </a:r>
            <a:endParaRPr lang="es-MX" sz="2200" dirty="0" smtClean="0"/>
          </a:p>
          <a:p>
            <a:pPr algn="just"/>
            <a:r>
              <a:rPr lang="es-MX" sz="2200" dirty="0"/>
              <a:t> </a:t>
            </a:r>
            <a:r>
              <a:rPr lang="es-MX" sz="2200" dirty="0" smtClean="0"/>
              <a:t>     }</a:t>
            </a:r>
          </a:p>
          <a:p>
            <a:pPr algn="just"/>
            <a:r>
              <a:rPr lang="es-MX" sz="2200" dirty="0"/>
              <a:t> </a:t>
            </a:r>
            <a:r>
              <a:rPr lang="es-MX" sz="2200" dirty="0" smtClean="0"/>
              <a:t>  }</a:t>
            </a:r>
          </a:p>
          <a:p>
            <a:pPr algn="just"/>
            <a:r>
              <a:rPr lang="es-MX" sz="2200" dirty="0"/>
              <a:t> </a:t>
            </a:r>
            <a:r>
              <a:rPr lang="es-MX" sz="2200" dirty="0" smtClean="0"/>
              <a:t>  </a:t>
            </a:r>
            <a:r>
              <a:rPr lang="es-MX" sz="2200" dirty="0" err="1" smtClean="0"/>
              <a:t>return</a:t>
            </a:r>
            <a:r>
              <a:rPr lang="es-MX" sz="2200" dirty="0" smtClean="0"/>
              <a:t> c</a:t>
            </a:r>
          </a:p>
          <a:p>
            <a:pPr algn="just"/>
            <a:r>
              <a:rPr lang="es-MX" sz="2200" dirty="0" smtClean="0"/>
              <a:t>}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67544" y="5256496"/>
            <a:ext cx="5256584" cy="396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/>
              <a:t>¿Cuál es la eficiencia de este algoritmo?</a:t>
            </a:r>
            <a:endParaRPr lang="es-MX" sz="2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5558928" y="5256496"/>
                <a:ext cx="3585072" cy="5040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14:m>
                  <m:oMath xmlns:m="http://schemas.openxmlformats.org/officeDocument/2006/math">
                    <m:r>
                      <a:rPr lang="es-MX" sz="22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𝑂</m:t>
                    </m:r>
                    <m:r>
                      <a:rPr lang="es-MX" sz="22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s-MX" sz="2200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s-MX" sz="2200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s-MX" sz="2200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s-MX" sz="22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s-MX" sz="2200" dirty="0" smtClean="0"/>
                  <a:t>, nada impresionante</a:t>
                </a:r>
                <a:endParaRPr lang="es-MX" sz="22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58928" y="5256496"/>
                <a:ext cx="3585072" cy="504056"/>
              </a:xfrm>
              <a:prstGeom prst="rect">
                <a:avLst/>
              </a:prstGeom>
              <a:blipFill rotWithShape="1">
                <a:blip r:embed="rId2"/>
                <a:stretch>
                  <a:fillRect l="-170" t="-6024" r="-680" b="-963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257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Tema de Office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70732</TotalTime>
  <Words>1647</Words>
  <Application>Microsoft Office PowerPoint</Application>
  <PresentationFormat>Presentación en pantalla (4:3)</PresentationFormat>
  <Paragraphs>187</Paragraphs>
  <Slides>16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Tema de Office</vt:lpstr>
      <vt:lpstr>Análisis y diseño de algoritmos – Clase 16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Universidad Nacional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Julian Moreno</dc:creator>
  <cp:lastModifiedBy>jmoreno</cp:lastModifiedBy>
  <cp:revision>1339</cp:revision>
  <dcterms:created xsi:type="dcterms:W3CDTF">2005-07-02T15:39:33Z</dcterms:created>
  <dcterms:modified xsi:type="dcterms:W3CDTF">2014-05-05T19:24:52Z</dcterms:modified>
</cp:coreProperties>
</file>