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notesMasterIdLst>
    <p:notesMasterId r:id="rId12"/>
  </p:notesMasterIdLst>
  <p:handoutMasterIdLst>
    <p:handoutMasterId r:id="rId13"/>
  </p:handoutMasterIdLst>
  <p:sldIdLst>
    <p:sldId id="353" r:id="rId2"/>
    <p:sldId id="425" r:id="rId3"/>
    <p:sldId id="426" r:id="rId4"/>
    <p:sldId id="427" r:id="rId5"/>
    <p:sldId id="419" r:id="rId6"/>
    <p:sldId id="424" r:id="rId7"/>
    <p:sldId id="420" r:id="rId8"/>
    <p:sldId id="423" r:id="rId9"/>
    <p:sldId id="421" r:id="rId10"/>
    <p:sldId id="386" r:id="rId11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9900"/>
    <a:srgbClr val="0033CC"/>
    <a:srgbClr val="3366CC"/>
    <a:srgbClr val="006600"/>
    <a:srgbClr val="003300"/>
    <a:srgbClr val="0033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6" autoAdjust="0"/>
    <p:restoredTop sz="97691" autoAdjust="0"/>
  </p:normalViewPr>
  <p:slideViewPr>
    <p:cSldViewPr>
      <p:cViewPr>
        <p:scale>
          <a:sx n="70" d="100"/>
          <a:sy n="70" d="100"/>
        </p:scale>
        <p:origin x="-122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"/>
    </p:cViewPr>
  </p:sorterViewPr>
  <p:notesViewPr>
    <p:cSldViewPr>
      <p:cViewPr varScale="1">
        <p:scale>
          <a:sx n="84" d="100"/>
          <a:sy n="84" d="100"/>
        </p:scale>
        <p:origin x="-1974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DE875531-5D49-44E8-8874-8166AE1702A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168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1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361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61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1CFD9141-B8DF-4D85-B36E-B4713498C58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94619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700" tIns="49350" rIns="98700" bIns="49350" anchor="b"/>
          <a:lstStyle>
            <a:lvl1pPr defTabSz="9874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89F47D7-ED18-43F2-84AC-CAED97AC3664}" type="slidenum">
              <a:rPr lang="es-ES" sz="1300"/>
              <a:pPr algn="r" eaLnBrk="1" hangingPunct="1"/>
              <a:t>1</a:t>
            </a:fld>
            <a:endParaRPr lang="es-E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700" tIns="49350" rIns="98700" bIns="49350"/>
          <a:lstStyle/>
          <a:p>
            <a:pPr eaLnBrk="1" hangingPunct="1"/>
            <a:endParaRPr lang="es-CO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CFCCF-B39C-4FDC-8FA3-A1E21B7C0DCF}" type="datetime1">
              <a:rPr lang="es-ES"/>
              <a:pPr>
                <a:defRPr/>
              </a:pPr>
              <a:t>21/05/2014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13D68-1F99-4A06-817A-FC02A715726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04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0D90F-047A-44BA-A2CE-87D6E7BFA1C6}" type="datetime1">
              <a:rPr lang="es-ES"/>
              <a:pPr>
                <a:defRPr/>
              </a:pPr>
              <a:t>21/05/2014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0BF9D-A7DD-4FB0-9F2E-CCD7333193A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246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ACA96-5F9B-4D18-8E13-DC1525E51683}" type="datetime1">
              <a:rPr lang="es-ES"/>
              <a:pPr>
                <a:defRPr/>
              </a:pPr>
              <a:t>21/05/2014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1100F-6B2E-480E-9BD0-B1BDBD34607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122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FB037-7A82-457F-9744-5FE4C09E9E2D}" type="datetime1">
              <a:rPr lang="es-ES"/>
              <a:pPr>
                <a:defRPr/>
              </a:pPr>
              <a:t>21/05/2014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456C7-68CB-4771-B288-D31425D9240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33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5D08A-CCF7-4E4F-BD55-12E23676E62C}" type="datetime1">
              <a:rPr lang="es-ES"/>
              <a:pPr>
                <a:defRPr/>
              </a:pPr>
              <a:t>21/05/2014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49A2E-96E0-498F-ACCB-C93D4CD2D20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33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41C49-5607-4EEC-BD28-DD86855AA665}" type="datetime1">
              <a:rPr lang="es-ES"/>
              <a:pPr>
                <a:defRPr/>
              </a:pPr>
              <a:t>21/05/2014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A314-B29F-40C7-BBE7-2EAE87498DC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91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7FED9-CA48-4647-8716-ABA2CF6B902D}" type="datetime1">
              <a:rPr lang="es-ES"/>
              <a:pPr>
                <a:defRPr/>
              </a:pPr>
              <a:t>21/05/2014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7B470-CE00-4899-9B15-2905BF4C271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632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5B900-94F0-4522-8114-6B68B8F30C34}" type="datetime1">
              <a:rPr lang="es-ES"/>
              <a:pPr>
                <a:defRPr/>
              </a:pPr>
              <a:t>21/05/2014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6FE0E-343B-4829-8615-D27424E10A9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103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3977B-73B6-4F1B-9EA2-97EE1AD07BB5}" type="datetime1">
              <a:rPr lang="es-ES"/>
              <a:pPr>
                <a:defRPr/>
              </a:pPr>
              <a:t>21/05/2014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FC3F1-2F99-4CB2-A5BA-4631BCA857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01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F602C-4000-4154-A1F7-E299ADA2BACC}" type="datetime1">
              <a:rPr lang="es-ES"/>
              <a:pPr>
                <a:defRPr/>
              </a:pPr>
              <a:t>21/05/2014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68B4F-3108-4988-800B-2CEDF82240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21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B6DB2-21E6-4505-A10A-165AEA086165}" type="datetime1">
              <a:rPr lang="es-ES"/>
              <a:pPr>
                <a:defRPr/>
              </a:pPr>
              <a:t>21/05/2014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D75ED-917B-459B-8C58-D9D4D98EB32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960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CO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A566C-F4B4-4E80-83DA-5BD58E111222}" type="datetime1">
              <a:rPr lang="es-ES"/>
              <a:pPr>
                <a:defRPr/>
              </a:pPr>
              <a:t>21/05/2014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B9C91C-AB20-4B25-8037-AF8DAAB226F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98438"/>
            <a:ext cx="5688013" cy="1143000"/>
          </a:xfrm>
        </p:spPr>
        <p:txBody>
          <a:bodyPr/>
          <a:lstStyle/>
          <a:p>
            <a:pPr algn="l" eaLnBrk="1" hangingPunct="1"/>
            <a:r>
              <a:rPr lang="es-CO" sz="4000" dirty="0" smtClean="0">
                <a:latin typeface="Arial" charset="0"/>
              </a:rPr>
              <a:t>Análisis y diseño de algoritmos – Clase </a:t>
            </a:r>
            <a:r>
              <a:rPr lang="es-CO" sz="4000" dirty="0" smtClean="0">
                <a:latin typeface="Arial" charset="0"/>
              </a:rPr>
              <a:t>18</a:t>
            </a:r>
            <a:endParaRPr lang="es-ES" sz="4000" dirty="0" smtClean="0">
              <a:latin typeface="Arial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916112"/>
            <a:ext cx="8135938" cy="316907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CO" sz="2400" b="1" dirty="0" smtClean="0">
                <a:latin typeface="Arial" charset="0"/>
                <a:cs typeface="Arial" charset="0"/>
              </a:rPr>
              <a:t>Contenido</a:t>
            </a:r>
          </a:p>
          <a:p>
            <a:pPr eaLnBrk="1" hangingPunct="1">
              <a:buFont typeface="Wingdings" pitchFamily="2" charset="2"/>
              <a:buNone/>
            </a:pPr>
            <a:endParaRPr lang="es-CO" sz="2400" b="1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s-MX" sz="2400" dirty="0" smtClean="0">
                <a:latin typeface="Arial" charset="0"/>
                <a:cs typeface="Arial" charset="0"/>
              </a:rPr>
              <a:t>Introducción a la búsqueda en grafos</a:t>
            </a:r>
          </a:p>
          <a:p>
            <a:pPr eaLnBrk="1" hangingPunct="1"/>
            <a:r>
              <a:rPr lang="es-MX" sz="2400" dirty="0" smtClean="0">
                <a:latin typeface="Arial" charset="0"/>
                <a:cs typeface="Arial" charset="0"/>
              </a:rPr>
              <a:t>BFS</a:t>
            </a:r>
          </a:p>
          <a:p>
            <a:pPr eaLnBrk="1" hangingPunct="1"/>
            <a:r>
              <a:rPr lang="es-MX" sz="2400" dirty="0" smtClean="0">
                <a:latin typeface="Arial" charset="0"/>
                <a:cs typeface="Arial" charset="0"/>
              </a:rPr>
              <a:t>Cantidad mínima de saltos entre nodos</a:t>
            </a:r>
          </a:p>
          <a:p>
            <a:pPr eaLnBrk="1" hangingPunct="1"/>
            <a:r>
              <a:rPr lang="es-MX" sz="2400" dirty="0" smtClean="0">
                <a:latin typeface="Arial" charset="0"/>
                <a:cs typeface="Arial" charset="0"/>
              </a:rPr>
              <a:t>Componentes conectados en grafos no dirigidos</a:t>
            </a:r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0" y="5930900"/>
            <a:ext cx="9144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CO" sz="2000"/>
              <a:t>Material elaborado por: Julián Moreno</a:t>
            </a:r>
          </a:p>
          <a:p>
            <a:pPr algn="ctr" eaLnBrk="1" hangingPunct="1"/>
            <a:endParaRPr lang="es-CO" sz="1400"/>
          </a:p>
          <a:p>
            <a:pPr algn="ctr" eaLnBrk="1" hangingPunct="1"/>
            <a:r>
              <a:rPr lang="es-CO" sz="2000"/>
              <a:t>Facultad de Minas, Departamento de Ciencias de la Computación y la Decisión</a:t>
            </a:r>
            <a:endParaRPr lang="es-ES" sz="2000"/>
          </a:p>
        </p:txBody>
      </p:sp>
      <p:pic>
        <p:nvPicPr>
          <p:cNvPr id="20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115888"/>
            <a:ext cx="29972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0" y="1484313"/>
            <a:ext cx="9144000" cy="144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cxnSp>
        <p:nvCxnSpPr>
          <p:cNvPr id="4" name="3 Conector recto"/>
          <p:cNvCxnSpPr/>
          <p:nvPr/>
        </p:nvCxnSpPr>
        <p:spPr>
          <a:xfrm>
            <a:off x="0" y="594995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260350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4000"/>
              <a:t>Tareas</a:t>
            </a:r>
            <a:endParaRPr lang="es-ES" sz="4000"/>
          </a:p>
        </p:txBody>
      </p:sp>
      <p:sp>
        <p:nvSpPr>
          <p:cNvPr id="13315" name="Rectangle 9"/>
          <p:cNvSpPr>
            <a:spLocks noChangeArrowheads="1"/>
          </p:cNvSpPr>
          <p:nvPr/>
        </p:nvSpPr>
        <p:spPr bwMode="auto">
          <a:xfrm>
            <a:off x="323527" y="1269702"/>
            <a:ext cx="8425185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just">
              <a:buFont typeface="+mj-lt"/>
              <a:buAutoNum type="arabicPeriod"/>
              <a:defRPr/>
            </a:pPr>
            <a:r>
              <a:rPr lang="es-MX" sz="2200" dirty="0" smtClean="0"/>
              <a:t>Leer el capítulo y 22.2 de </a:t>
            </a:r>
            <a:r>
              <a:rPr lang="es-MX" sz="2200" i="1" dirty="0" err="1" smtClean="0"/>
              <a:t>Introduction</a:t>
            </a:r>
            <a:r>
              <a:rPr lang="es-MX" sz="2200" i="1" dirty="0" smtClean="0"/>
              <a:t> </a:t>
            </a:r>
            <a:r>
              <a:rPr lang="es-MX" sz="2200" i="1" dirty="0" err="1" smtClean="0"/>
              <a:t>to</a:t>
            </a:r>
            <a:r>
              <a:rPr lang="es-MX" sz="2200" i="1" dirty="0" smtClean="0"/>
              <a:t> </a:t>
            </a:r>
            <a:r>
              <a:rPr lang="es-MX" sz="2200" i="1" dirty="0" err="1" smtClean="0"/>
              <a:t>algorithms</a:t>
            </a:r>
            <a:r>
              <a:rPr lang="es-MX" sz="2200" i="1" dirty="0" smtClean="0"/>
              <a:t> </a:t>
            </a:r>
            <a:r>
              <a:rPr lang="es-MX" sz="2200" dirty="0" smtClean="0"/>
              <a:t>y/o el capítulo 4.2 de </a:t>
            </a:r>
            <a:r>
              <a:rPr lang="es-MX" sz="2200" i="1" dirty="0" err="1" smtClean="0"/>
              <a:t>Algorithms</a:t>
            </a:r>
            <a:r>
              <a:rPr lang="es-MX" sz="2200" dirty="0" smtClean="0"/>
              <a:t>.</a:t>
            </a:r>
          </a:p>
          <a:p>
            <a:pPr marL="457200" indent="-457200" algn="just">
              <a:buFont typeface="+mj-lt"/>
              <a:buAutoNum type="arabicPeriod"/>
              <a:defRPr/>
            </a:pPr>
            <a:endParaRPr lang="es-MX" sz="2200" dirty="0" smtClean="0"/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s-MX" sz="2200" dirty="0" smtClean="0"/>
              <a:t>Programar el algoritmo visto para realizar el recorrido BFS de un grafo. Por cada nodo muestre por pantalla su identificador.</a:t>
            </a:r>
          </a:p>
          <a:p>
            <a:pPr marL="457200" indent="-457200" algn="just">
              <a:buFont typeface="+mj-lt"/>
              <a:buAutoNum type="arabicPeriod"/>
              <a:defRPr/>
            </a:pPr>
            <a:endParaRPr lang="es-MX" sz="2200" dirty="0" smtClean="0"/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s-MX" sz="2200" dirty="0" smtClean="0"/>
              <a:t>Programar </a:t>
            </a:r>
            <a:r>
              <a:rPr lang="es-MX" sz="2200" dirty="0"/>
              <a:t>el algoritmo visto para </a:t>
            </a:r>
            <a:r>
              <a:rPr lang="es-MX" sz="2200" dirty="0" smtClean="0"/>
              <a:t>calcular la cantidad mínima </a:t>
            </a:r>
            <a:r>
              <a:rPr lang="es-MX" sz="2200" smtClean="0"/>
              <a:t>de saltos a </a:t>
            </a:r>
            <a:r>
              <a:rPr lang="es-MX" sz="2200" dirty="0" smtClean="0"/>
              <a:t>partir de un nodo inicial de un grafo usando BFS.</a:t>
            </a:r>
          </a:p>
          <a:p>
            <a:pPr marL="457200" indent="-457200" algn="just">
              <a:buFont typeface="+mj-lt"/>
              <a:buAutoNum type="arabicPeriod"/>
              <a:defRPr/>
            </a:pPr>
            <a:endParaRPr lang="es-MX" sz="2200" dirty="0" smtClean="0"/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s-MX" sz="2200" dirty="0" smtClean="0"/>
              <a:t>Programar el algoritmo visto para contar los componentes conectados de un grafo no dirigido por medio de BFS. </a:t>
            </a:r>
          </a:p>
          <a:p>
            <a:pPr algn="just">
              <a:defRPr/>
            </a:pPr>
            <a:endParaRPr lang="es-MX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55650" y="188640"/>
            <a:ext cx="78486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Búsqueda en grafos</a:t>
            </a:r>
            <a:endParaRPr lang="es-ES" sz="3600" i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536" y="1196752"/>
            <a:ext cx="8352928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 smtClean="0"/>
              <a:t>¿Para qué puede ser útil buscar (recorrer) un grafo?</a:t>
            </a:r>
            <a:endParaRPr lang="es-MX" sz="2400" dirty="0"/>
          </a:p>
          <a:p>
            <a:pPr algn="just"/>
            <a:endParaRPr lang="es-MX" sz="24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 smtClean="0"/>
              <a:t>Verificar conectividad de una red (física o virtual)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MX" sz="24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 smtClean="0"/>
              <a:t>Determinar caminos entre nodos (los más cortos por ejemplo)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MX" sz="24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 smtClean="0"/>
              <a:t>Formular planes de acción para resolver problemas (por ejemplo resolver un sudoku)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MX" sz="24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 smtClean="0"/>
              <a:t>Calcular los grados de separación de dos nodos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38734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55650" y="188640"/>
            <a:ext cx="78486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Algoritmo genérico de búsqueda</a:t>
            </a:r>
            <a:endParaRPr lang="es-ES" sz="3600" i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536" y="980728"/>
            <a:ext cx="8352928" cy="587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 smtClean="0"/>
              <a:t>Objetivos: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 smtClean="0"/>
              <a:t>Dado un nodo de partida, explorar tantos nodos restantes como sea posible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 smtClean="0"/>
              <a:t>No explorar ningún nodo más de una vez, es decir, lograr </a:t>
            </a:r>
            <a:r>
              <a:rPr lang="es-MX" sz="2400" i="1" dirty="0" smtClean="0"/>
              <a:t>O</a:t>
            </a:r>
            <a:r>
              <a:rPr lang="es-MX" sz="2400" dirty="0" smtClean="0"/>
              <a:t>(</a:t>
            </a:r>
            <a:r>
              <a:rPr lang="es-MX" sz="2400" i="1" dirty="0" err="1" smtClean="0"/>
              <a:t>m+n</a:t>
            </a:r>
            <a:r>
              <a:rPr lang="es-MX" sz="2400" dirty="0" smtClean="0"/>
              <a:t>) 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 err="1" smtClean="0"/>
              <a:t>function</a:t>
            </a:r>
            <a:r>
              <a:rPr lang="es-MX" sz="2400" dirty="0" smtClean="0"/>
              <a:t> </a:t>
            </a:r>
            <a:r>
              <a:rPr lang="es-MX" sz="2400" dirty="0" err="1" smtClean="0"/>
              <a:t>searchAlgorithm</a:t>
            </a:r>
            <a:r>
              <a:rPr lang="es-MX" sz="2400" dirty="0" smtClean="0"/>
              <a:t>(grafo G, nodo n){</a:t>
            </a:r>
          </a:p>
          <a:p>
            <a:pPr algn="just"/>
            <a:r>
              <a:rPr lang="es-MX" sz="2400" dirty="0"/>
              <a:t> </a:t>
            </a:r>
            <a:r>
              <a:rPr lang="es-MX" sz="2400" dirty="0" smtClean="0"/>
              <a:t>  n = explorado, todos los demás inexplorados</a:t>
            </a:r>
          </a:p>
          <a:p>
            <a:pPr algn="just"/>
            <a:r>
              <a:rPr lang="es-MX" sz="2400" dirty="0"/>
              <a:t> </a:t>
            </a:r>
            <a:r>
              <a:rPr lang="es-MX" sz="2400" dirty="0" smtClean="0"/>
              <a:t>  mientras sea posible{</a:t>
            </a:r>
          </a:p>
          <a:p>
            <a:pPr algn="just"/>
            <a:r>
              <a:rPr lang="es-MX" sz="2400" dirty="0"/>
              <a:t> </a:t>
            </a:r>
            <a:r>
              <a:rPr lang="es-MX" sz="2400" dirty="0" smtClean="0"/>
              <a:t>    elegir una arista (u, v), siendo u el nodo actual y v un</a:t>
            </a:r>
          </a:p>
          <a:p>
            <a:pPr algn="just"/>
            <a:r>
              <a:rPr lang="es-MX" sz="2400" dirty="0" smtClean="0"/>
              <a:t>     nodo no explorado, parar en caso de no haber ninguno</a:t>
            </a:r>
          </a:p>
          <a:p>
            <a:pPr algn="just"/>
            <a:r>
              <a:rPr lang="es-MX" sz="2400" dirty="0"/>
              <a:t> </a:t>
            </a:r>
            <a:r>
              <a:rPr lang="es-MX" sz="2400" dirty="0" smtClean="0"/>
              <a:t>    v = explorado</a:t>
            </a:r>
          </a:p>
          <a:p>
            <a:pPr algn="just"/>
            <a:r>
              <a:rPr lang="es-MX" sz="2400" dirty="0"/>
              <a:t> </a:t>
            </a:r>
            <a:r>
              <a:rPr lang="es-MX" sz="2400" dirty="0" smtClean="0"/>
              <a:t>  }</a:t>
            </a:r>
          </a:p>
          <a:p>
            <a:pPr algn="just"/>
            <a:r>
              <a:rPr lang="es-MX" sz="2400" dirty="0" smtClean="0"/>
              <a:t>}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 smtClean="0"/>
              <a:t>Funciona tanto para grafos dirigidos como no dirigidos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15223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55650" y="188640"/>
            <a:ext cx="78486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BFS vs. DFS </a:t>
            </a:r>
            <a:endParaRPr lang="es-ES" sz="3600" i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536" y="980728"/>
            <a:ext cx="835292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 smtClean="0"/>
              <a:t>¿Cómo elegir la arista (</a:t>
            </a:r>
            <a:r>
              <a:rPr lang="es-MX" sz="2400" dirty="0" err="1" smtClean="0"/>
              <a:t>u,v</a:t>
            </a:r>
            <a:r>
              <a:rPr lang="es-MX" sz="2400" dirty="0" smtClean="0"/>
              <a:t>) a partir del nodo actual u?</a:t>
            </a:r>
            <a:endParaRPr lang="es-MX" sz="2400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941579"/>
              </p:ext>
            </p:extLst>
          </p:nvPr>
        </p:nvGraphicFramePr>
        <p:xfrm>
          <a:off x="539552" y="1700808"/>
          <a:ext cx="8208912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4320480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BFS (</a:t>
                      </a:r>
                      <a:r>
                        <a:rPr lang="es-MX" sz="2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Breadth-First</a:t>
                      </a:r>
                      <a:r>
                        <a:rPr lang="es-MX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s-MX" sz="2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Search</a:t>
                      </a:r>
                      <a:r>
                        <a:rPr lang="es-MX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 o</a:t>
                      </a:r>
                      <a:r>
                        <a:rPr lang="es-MX" sz="20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búsqueda en amplitud</a:t>
                      </a:r>
                      <a:endParaRPr lang="es-CO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DFS (</a:t>
                      </a:r>
                      <a:r>
                        <a:rPr lang="es-MX" sz="2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Depth-First</a:t>
                      </a:r>
                      <a:r>
                        <a:rPr lang="es-MX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s-MX" sz="2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Search</a:t>
                      </a:r>
                      <a:r>
                        <a:rPr lang="es-MX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 o búsqueda en profundidad</a:t>
                      </a:r>
                      <a:endParaRPr lang="es-CO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584176"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s-MX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Explora los nodos por “capas”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endParaRPr lang="es-MX" sz="20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s-MX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Puede calcular “naturalmente” cantidad mínima de saltos </a:t>
                      </a:r>
                      <a:r>
                        <a:rPr lang="es-MX" sz="20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entre nodos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endParaRPr lang="es-MX" sz="200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s-MX" sz="20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Puede calcular los componentes conectados de un grafo no dirigido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endParaRPr lang="es-MX" sz="200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s-MX" sz="20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Puede ejecutarse en </a:t>
                      </a:r>
                      <a:r>
                        <a:rPr lang="es-MX" sz="2000" i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r>
                        <a:rPr lang="es-MX" sz="20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s-MX" sz="2000" i="1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m+n</a:t>
                      </a:r>
                      <a:r>
                        <a:rPr lang="es-MX" sz="20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 usando una cola (FIFO)</a:t>
                      </a:r>
                      <a:endParaRPr lang="es-CO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s-CO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Explora los nodos “agresivamente”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endParaRPr lang="es-CO" sz="20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s-CO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Puede calcular “naturalmente” el ordenamiento topológico de un grafo no cíclico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endParaRPr lang="es-CO" sz="20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s-CO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Puede calcular los componentes fuertemente conectados de un grafo dirigido 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endParaRPr lang="es-CO" sz="20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s-CO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Puede ejecutarse en </a:t>
                      </a:r>
                      <a:r>
                        <a:rPr lang="es-CO" sz="2000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O(</a:t>
                      </a:r>
                      <a:r>
                        <a:rPr lang="es-CO" sz="2000" i="1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m+n</a:t>
                      </a:r>
                      <a:r>
                        <a:rPr lang="es-CO" sz="2000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 </a:t>
                      </a:r>
                      <a:r>
                        <a:rPr lang="es-CO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usando una pila (LIFO) o usando</a:t>
                      </a:r>
                      <a:r>
                        <a:rPr lang="es-CO" sz="20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recursión</a:t>
                      </a:r>
                      <a:endParaRPr lang="es-CO" sz="20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6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55650" y="188640"/>
            <a:ext cx="78486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BFS</a:t>
            </a:r>
            <a:endParaRPr lang="es-ES" sz="3600" i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288" y="908720"/>
            <a:ext cx="5616872" cy="594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 err="1"/>
              <a:t>function</a:t>
            </a:r>
            <a:r>
              <a:rPr lang="es-MX" sz="2400" dirty="0"/>
              <a:t> </a:t>
            </a:r>
            <a:r>
              <a:rPr lang="es-MX" sz="2400" dirty="0" smtClean="0"/>
              <a:t>BFS(grafo </a:t>
            </a:r>
            <a:r>
              <a:rPr lang="es-MX" sz="2400" dirty="0"/>
              <a:t>G, nodo </a:t>
            </a:r>
            <a:r>
              <a:rPr lang="es-MX" sz="2400" dirty="0" smtClean="0"/>
              <a:t>a){</a:t>
            </a:r>
          </a:p>
          <a:p>
            <a:pPr algn="just"/>
            <a:r>
              <a:rPr lang="es-MX" sz="2400" dirty="0"/>
              <a:t> </a:t>
            </a:r>
            <a:r>
              <a:rPr lang="es-MX" sz="2400" dirty="0" smtClean="0"/>
              <a:t>  </a:t>
            </a:r>
            <a:r>
              <a:rPr lang="es-CO" sz="2400" dirty="0" err="1" smtClean="0"/>
              <a:t>for</a:t>
            </a:r>
            <a:r>
              <a:rPr lang="es-CO" sz="2400" dirty="0" smtClean="0"/>
              <a:t> </a:t>
            </a:r>
            <a:r>
              <a:rPr lang="es-CO" sz="2400" dirty="0" err="1"/>
              <a:t>each</a:t>
            </a:r>
            <a:r>
              <a:rPr lang="es-CO" sz="2400" dirty="0"/>
              <a:t> </a:t>
            </a:r>
            <a:r>
              <a:rPr lang="es-CO" sz="2400" dirty="0" err="1"/>
              <a:t>vertex</a:t>
            </a:r>
            <a:r>
              <a:rPr lang="es-CO" sz="2400" dirty="0"/>
              <a:t> </a:t>
            </a:r>
            <a:r>
              <a:rPr lang="es-CO" sz="2400" dirty="0" smtClean="0"/>
              <a:t>u: </a:t>
            </a:r>
          </a:p>
          <a:p>
            <a:pPr algn="just"/>
            <a:r>
              <a:rPr lang="es-CO" sz="2400" dirty="0"/>
              <a:t> </a:t>
            </a:r>
            <a:r>
              <a:rPr lang="es-CO" sz="2400" dirty="0" smtClean="0"/>
              <a:t>     </a:t>
            </a:r>
            <a:r>
              <a:rPr lang="es-CO" sz="2400" dirty="0" err="1" smtClean="0"/>
              <a:t>u.explored</a:t>
            </a:r>
            <a:r>
              <a:rPr lang="es-CO" sz="2400" dirty="0" smtClean="0"/>
              <a:t> = </a:t>
            </a:r>
            <a:r>
              <a:rPr lang="es-CO" sz="2400" dirty="0"/>
              <a:t>false</a:t>
            </a:r>
            <a:endParaRPr lang="es-MX" sz="2400" dirty="0"/>
          </a:p>
          <a:p>
            <a:pPr algn="just"/>
            <a:r>
              <a:rPr lang="es-MX" sz="2400" dirty="0"/>
              <a:t>   </a:t>
            </a:r>
            <a:r>
              <a:rPr lang="es-MX" sz="2400" dirty="0" err="1" smtClean="0"/>
              <a:t>a.explored</a:t>
            </a:r>
            <a:r>
              <a:rPr lang="es-MX" sz="2400" dirty="0" smtClean="0"/>
              <a:t> </a:t>
            </a:r>
            <a:r>
              <a:rPr lang="es-MX" sz="2400" dirty="0"/>
              <a:t>= </a:t>
            </a:r>
            <a:r>
              <a:rPr lang="es-MX" sz="2400" dirty="0" smtClean="0"/>
              <a:t>true</a:t>
            </a:r>
          </a:p>
          <a:p>
            <a:pPr algn="just"/>
            <a:r>
              <a:rPr lang="es-MX" sz="2400" dirty="0"/>
              <a:t> </a:t>
            </a:r>
            <a:r>
              <a:rPr lang="es-MX" sz="2400" dirty="0" smtClean="0"/>
              <a:t>  q = new </a:t>
            </a:r>
            <a:r>
              <a:rPr lang="es-MX" sz="2400" dirty="0" err="1" smtClean="0"/>
              <a:t>queue</a:t>
            </a:r>
            <a:endParaRPr lang="es-MX" sz="2400" dirty="0" smtClean="0"/>
          </a:p>
          <a:p>
            <a:pPr algn="just"/>
            <a:r>
              <a:rPr lang="es-MX" sz="2400" dirty="0"/>
              <a:t> </a:t>
            </a:r>
            <a:r>
              <a:rPr lang="es-MX" sz="2400" dirty="0" smtClean="0"/>
              <a:t>  </a:t>
            </a:r>
            <a:r>
              <a:rPr lang="es-MX" sz="2400" dirty="0" err="1" smtClean="0"/>
              <a:t>q.push</a:t>
            </a:r>
            <a:r>
              <a:rPr lang="es-MX" sz="2400" dirty="0" smtClean="0"/>
              <a:t>(a)</a:t>
            </a:r>
            <a:endParaRPr lang="es-MX" sz="2400" dirty="0"/>
          </a:p>
          <a:p>
            <a:pPr algn="just"/>
            <a:r>
              <a:rPr lang="es-MX" sz="2400" dirty="0"/>
              <a:t>   </a:t>
            </a:r>
            <a:r>
              <a:rPr lang="es-MX" sz="2400" dirty="0" err="1" smtClean="0"/>
              <a:t>while</a:t>
            </a:r>
            <a:r>
              <a:rPr lang="es-MX" sz="2400" dirty="0" smtClean="0"/>
              <a:t> (q </a:t>
            </a:r>
            <a:r>
              <a:rPr lang="es-MX" sz="2400" dirty="0" err="1" smtClean="0"/>
              <a:t>is</a:t>
            </a:r>
            <a:r>
              <a:rPr lang="es-MX" sz="2400" dirty="0" smtClean="0"/>
              <a:t> </a:t>
            </a:r>
            <a:r>
              <a:rPr lang="es-MX" sz="2400" dirty="0" err="1" smtClean="0"/>
              <a:t>not</a:t>
            </a:r>
            <a:r>
              <a:rPr lang="es-MX" sz="2400" dirty="0" smtClean="0"/>
              <a:t> </a:t>
            </a:r>
            <a:r>
              <a:rPr lang="es-MX" sz="2400" dirty="0" err="1" smtClean="0"/>
              <a:t>empty</a:t>
            </a:r>
            <a:r>
              <a:rPr lang="es-MX" sz="2400" dirty="0" smtClean="0"/>
              <a:t>){</a:t>
            </a:r>
          </a:p>
          <a:p>
            <a:pPr algn="just"/>
            <a:r>
              <a:rPr lang="es-MX" sz="2400" dirty="0"/>
              <a:t> </a:t>
            </a:r>
            <a:r>
              <a:rPr lang="es-MX" sz="2400" dirty="0" smtClean="0"/>
              <a:t>     </a:t>
            </a:r>
            <a:r>
              <a:rPr lang="es-MX" sz="2400" dirty="0"/>
              <a:t>u = </a:t>
            </a:r>
            <a:r>
              <a:rPr lang="es-MX" sz="2400" dirty="0" err="1"/>
              <a:t>q.pop</a:t>
            </a:r>
            <a:r>
              <a:rPr lang="es-MX" sz="2400" dirty="0" smtClean="0"/>
              <a:t>()</a:t>
            </a:r>
            <a:endParaRPr lang="es-MX" sz="2400" dirty="0"/>
          </a:p>
          <a:p>
            <a:pPr algn="just"/>
            <a:r>
              <a:rPr lang="es-MX" sz="2400" dirty="0"/>
              <a:t>     </a:t>
            </a:r>
            <a:r>
              <a:rPr lang="es-MX" sz="2400" dirty="0" smtClean="0"/>
              <a:t> </a:t>
            </a:r>
            <a:r>
              <a:rPr lang="es-MX" sz="2400" dirty="0" err="1" smtClean="0"/>
              <a:t>for</a:t>
            </a:r>
            <a:r>
              <a:rPr lang="es-MX" sz="2400" dirty="0" smtClean="0"/>
              <a:t> </a:t>
            </a:r>
            <a:r>
              <a:rPr lang="es-MX" sz="2400" dirty="0" err="1" smtClean="0"/>
              <a:t>each</a:t>
            </a:r>
            <a:r>
              <a:rPr lang="es-MX" sz="2400" dirty="0" smtClean="0"/>
              <a:t> </a:t>
            </a:r>
            <a:r>
              <a:rPr lang="es-MX" sz="2400" dirty="0" err="1" smtClean="0"/>
              <a:t>edge</a:t>
            </a:r>
            <a:r>
              <a:rPr lang="es-MX" sz="2400" dirty="0" smtClean="0"/>
              <a:t> (u, v){</a:t>
            </a:r>
          </a:p>
          <a:p>
            <a:pPr algn="just"/>
            <a:r>
              <a:rPr lang="es-MX" sz="2400" dirty="0"/>
              <a:t> </a:t>
            </a:r>
            <a:r>
              <a:rPr lang="es-MX" sz="2400" dirty="0" smtClean="0"/>
              <a:t>        </a:t>
            </a:r>
            <a:r>
              <a:rPr lang="es-MX" sz="2400" dirty="0" err="1" smtClean="0"/>
              <a:t>if</a:t>
            </a:r>
            <a:r>
              <a:rPr lang="es-MX" sz="2400" dirty="0" smtClean="0"/>
              <a:t> </a:t>
            </a:r>
            <a:r>
              <a:rPr lang="es-MX" sz="2400" dirty="0" err="1" smtClean="0"/>
              <a:t>v.explored</a:t>
            </a:r>
            <a:r>
              <a:rPr lang="es-MX" sz="2400" dirty="0" smtClean="0"/>
              <a:t> = false{</a:t>
            </a:r>
          </a:p>
          <a:p>
            <a:r>
              <a:rPr lang="es-MX" sz="2400" dirty="0" smtClean="0"/>
              <a:t>            </a:t>
            </a:r>
            <a:r>
              <a:rPr lang="es-MX" sz="2400" dirty="0" err="1" smtClean="0"/>
              <a:t>v.explored</a:t>
            </a:r>
            <a:r>
              <a:rPr lang="es-MX" sz="2400" dirty="0" smtClean="0"/>
              <a:t> </a:t>
            </a:r>
            <a:r>
              <a:rPr lang="es-MX" sz="2400" dirty="0"/>
              <a:t>= </a:t>
            </a:r>
            <a:r>
              <a:rPr lang="es-MX" sz="2400" dirty="0" smtClean="0"/>
              <a:t>true</a:t>
            </a:r>
          </a:p>
          <a:p>
            <a:pPr algn="just"/>
            <a:r>
              <a:rPr lang="es-MX" sz="2400" dirty="0"/>
              <a:t> </a:t>
            </a:r>
            <a:r>
              <a:rPr lang="es-MX" sz="2400" dirty="0" smtClean="0"/>
              <a:t>           </a:t>
            </a:r>
            <a:r>
              <a:rPr lang="es-MX" sz="2400" dirty="0" err="1" smtClean="0"/>
              <a:t>q.push</a:t>
            </a:r>
            <a:r>
              <a:rPr lang="es-MX" sz="2400" dirty="0" smtClean="0"/>
              <a:t>(v)</a:t>
            </a:r>
          </a:p>
          <a:p>
            <a:pPr algn="just"/>
            <a:r>
              <a:rPr lang="es-MX" sz="2400" dirty="0"/>
              <a:t> </a:t>
            </a:r>
            <a:r>
              <a:rPr lang="es-MX" sz="2400" dirty="0" smtClean="0"/>
              <a:t>        }</a:t>
            </a:r>
          </a:p>
          <a:p>
            <a:pPr algn="just"/>
            <a:r>
              <a:rPr lang="es-MX" sz="2400" dirty="0"/>
              <a:t> </a:t>
            </a:r>
            <a:r>
              <a:rPr lang="es-MX" sz="2400" dirty="0" smtClean="0"/>
              <a:t>     }</a:t>
            </a:r>
          </a:p>
          <a:p>
            <a:pPr algn="just"/>
            <a:r>
              <a:rPr lang="es-MX" sz="2400" dirty="0" smtClean="0"/>
              <a:t>   }</a:t>
            </a:r>
            <a:endParaRPr lang="es-MX" sz="2400" dirty="0"/>
          </a:p>
          <a:p>
            <a:pPr algn="just"/>
            <a:r>
              <a:rPr lang="es-MX" sz="2400" dirty="0"/>
              <a:t>}</a:t>
            </a:r>
          </a:p>
          <a:p>
            <a:pPr algn="just"/>
            <a:endParaRPr lang="es-MX" sz="2400" i="1" dirty="0"/>
          </a:p>
          <a:p>
            <a:pPr algn="just"/>
            <a:endParaRPr lang="es-MX" sz="2400" i="1" dirty="0"/>
          </a:p>
          <a:p>
            <a:pPr algn="just"/>
            <a:endParaRPr lang="es-MX" sz="2400" dirty="0"/>
          </a:p>
        </p:txBody>
      </p:sp>
      <p:sp>
        <p:nvSpPr>
          <p:cNvPr id="4" name="3 Elipse"/>
          <p:cNvSpPr/>
          <p:nvPr/>
        </p:nvSpPr>
        <p:spPr>
          <a:xfrm>
            <a:off x="6732240" y="233812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5 Elipse"/>
          <p:cNvSpPr/>
          <p:nvPr/>
        </p:nvSpPr>
        <p:spPr>
          <a:xfrm>
            <a:off x="5796136" y="316826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6 Elipse"/>
          <p:cNvSpPr/>
          <p:nvPr/>
        </p:nvSpPr>
        <p:spPr>
          <a:xfrm>
            <a:off x="7740352" y="316826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3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5796136" y="458112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4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9" name="8 Conector recto"/>
          <p:cNvCxnSpPr>
            <a:stCxn id="6" idx="7"/>
            <a:endCxn id="4" idx="3"/>
          </p:cNvCxnSpPr>
          <p:nvPr/>
        </p:nvCxnSpPr>
        <p:spPr>
          <a:xfrm flipV="1">
            <a:off x="6164912" y="2706902"/>
            <a:ext cx="630600" cy="5246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7" idx="3"/>
            <a:endCxn id="8" idx="7"/>
          </p:cNvCxnSpPr>
          <p:nvPr/>
        </p:nvCxnSpPr>
        <p:spPr>
          <a:xfrm flipH="1">
            <a:off x="6164912" y="3537040"/>
            <a:ext cx="1638712" cy="1107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stCxn id="7" idx="1"/>
            <a:endCxn id="4" idx="5"/>
          </p:cNvCxnSpPr>
          <p:nvPr/>
        </p:nvCxnSpPr>
        <p:spPr>
          <a:xfrm flipH="1" flipV="1">
            <a:off x="7101016" y="2706902"/>
            <a:ext cx="702608" cy="5246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>
            <a:stCxn id="8" idx="0"/>
            <a:endCxn id="6" idx="4"/>
          </p:cNvCxnSpPr>
          <p:nvPr/>
        </p:nvCxnSpPr>
        <p:spPr>
          <a:xfrm flipV="1">
            <a:off x="6012160" y="3600312"/>
            <a:ext cx="0" cy="9808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18" idx="7"/>
            <a:endCxn id="17" idx="3"/>
          </p:cNvCxnSpPr>
          <p:nvPr/>
        </p:nvCxnSpPr>
        <p:spPr>
          <a:xfrm flipV="1">
            <a:off x="7101016" y="4949904"/>
            <a:ext cx="702608" cy="5585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6" idx="6"/>
            <a:endCxn id="7" idx="2"/>
          </p:cNvCxnSpPr>
          <p:nvPr/>
        </p:nvCxnSpPr>
        <p:spPr>
          <a:xfrm>
            <a:off x="6228184" y="3384288"/>
            <a:ext cx="15121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Elipse"/>
          <p:cNvSpPr/>
          <p:nvPr/>
        </p:nvSpPr>
        <p:spPr>
          <a:xfrm>
            <a:off x="7740352" y="458112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5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6732240" y="54452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6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4" name="23 Conector recto"/>
          <p:cNvCxnSpPr>
            <a:stCxn id="18" idx="1"/>
            <a:endCxn id="8" idx="5"/>
          </p:cNvCxnSpPr>
          <p:nvPr/>
        </p:nvCxnSpPr>
        <p:spPr>
          <a:xfrm flipH="1" flipV="1">
            <a:off x="6164912" y="4949904"/>
            <a:ext cx="630600" cy="5585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17" idx="0"/>
            <a:endCxn id="7" idx="4"/>
          </p:cNvCxnSpPr>
          <p:nvPr/>
        </p:nvCxnSpPr>
        <p:spPr>
          <a:xfrm flipV="1">
            <a:off x="7956376" y="3600312"/>
            <a:ext cx="0" cy="9808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stCxn id="6" idx="5"/>
            <a:endCxn id="17" idx="1"/>
          </p:cNvCxnSpPr>
          <p:nvPr/>
        </p:nvCxnSpPr>
        <p:spPr>
          <a:xfrm>
            <a:off x="6164912" y="3537040"/>
            <a:ext cx="1638712" cy="1107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stCxn id="8" idx="6"/>
            <a:endCxn id="17" idx="2"/>
          </p:cNvCxnSpPr>
          <p:nvPr/>
        </p:nvCxnSpPr>
        <p:spPr>
          <a:xfrm>
            <a:off x="6228184" y="4797152"/>
            <a:ext cx="15121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05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95288" y="116632"/>
            <a:ext cx="832588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200" dirty="0" smtClean="0"/>
              <a:t>Cantidad mínima de saltos entre nodos</a:t>
            </a:r>
            <a:endParaRPr lang="es-ES" sz="3200" i="1" dirty="0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395288" y="1052736"/>
            <a:ext cx="416294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b="1" dirty="0" smtClean="0"/>
              <a:t>Aplicaciones:</a:t>
            </a:r>
          </a:p>
          <a:p>
            <a:pPr algn="just"/>
            <a:endParaRPr lang="es-MX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Cálculo de intersecciones en sistemas de transporte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Cálculo del número de </a:t>
            </a:r>
            <a:r>
              <a:rPr lang="es-MX" sz="2400" i="1" dirty="0" err="1" smtClean="0"/>
              <a:t>hops</a:t>
            </a:r>
            <a:r>
              <a:rPr lang="es-MX" sz="2400" dirty="0" smtClean="0"/>
              <a:t> en redes WAN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...</a:t>
            </a:r>
            <a:endParaRPr lang="es-MX" sz="2400" dirty="0"/>
          </a:p>
          <a:p>
            <a:pPr algn="just"/>
            <a:endParaRPr lang="es-MX" sz="2400" i="1" dirty="0"/>
          </a:p>
          <a:p>
            <a:pPr algn="just"/>
            <a:endParaRPr lang="es-MX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625015"/>
            <a:ext cx="5040560" cy="397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28 Rectángulo"/>
          <p:cNvSpPr/>
          <p:nvPr/>
        </p:nvSpPr>
        <p:spPr>
          <a:xfrm>
            <a:off x="3671392" y="6530860"/>
            <a:ext cx="54726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200" dirty="0" smtClean="0"/>
              <a:t>Fuente: http</a:t>
            </a:r>
            <a:r>
              <a:rPr lang="es-CO" sz="1200" dirty="0"/>
              <a:t>://www.mathworks.com/matlabcentral/fx_files/20025/2/dijkstra.png</a:t>
            </a:r>
          </a:p>
        </p:txBody>
      </p:sp>
    </p:spTree>
    <p:extLst>
      <p:ext uri="{BB962C8B-B14F-4D97-AF65-F5344CB8AC3E}">
        <p14:creationId xmlns:p14="http://schemas.microsoft.com/office/powerpoint/2010/main" val="6383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95288" y="116632"/>
            <a:ext cx="832588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200" dirty="0" smtClean="0"/>
              <a:t>Cantidad mínima de saltos usando BFS</a:t>
            </a:r>
            <a:endParaRPr lang="es-ES" sz="3200" i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288" y="1001912"/>
            <a:ext cx="8208962" cy="573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err="1"/>
              <a:t>function</a:t>
            </a:r>
            <a:r>
              <a:rPr lang="es-MX" sz="2200" dirty="0"/>
              <a:t> </a:t>
            </a:r>
            <a:r>
              <a:rPr lang="es-MX" sz="2200" dirty="0" err="1" smtClean="0"/>
              <a:t>dist</a:t>
            </a:r>
            <a:r>
              <a:rPr lang="es-MX" sz="2200" dirty="0" smtClean="0"/>
              <a:t>(grafo </a:t>
            </a:r>
            <a:r>
              <a:rPr lang="es-MX" sz="2200" dirty="0"/>
              <a:t>G, nodo </a:t>
            </a:r>
            <a:r>
              <a:rPr lang="es-MX" sz="2200" dirty="0" smtClean="0"/>
              <a:t>a){</a:t>
            </a:r>
            <a:endParaRPr lang="es-MX" sz="2200" dirty="0"/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</a:t>
            </a:r>
            <a:r>
              <a:rPr lang="es-CO" sz="2200" dirty="0" err="1" smtClean="0"/>
              <a:t>for</a:t>
            </a:r>
            <a:r>
              <a:rPr lang="es-CO" sz="2200" dirty="0" smtClean="0"/>
              <a:t> </a:t>
            </a:r>
            <a:r>
              <a:rPr lang="es-CO" sz="2200" dirty="0" err="1"/>
              <a:t>each</a:t>
            </a:r>
            <a:r>
              <a:rPr lang="es-CO" sz="2200" dirty="0"/>
              <a:t> </a:t>
            </a:r>
            <a:r>
              <a:rPr lang="es-CO" sz="2200" dirty="0" err="1"/>
              <a:t>vertex</a:t>
            </a:r>
            <a:r>
              <a:rPr lang="es-CO" sz="2200" dirty="0"/>
              <a:t> u: </a:t>
            </a:r>
            <a:r>
              <a:rPr lang="es-CO" sz="2200" dirty="0" err="1"/>
              <a:t>u.explored</a:t>
            </a:r>
            <a:r>
              <a:rPr lang="es-CO" sz="2200" dirty="0"/>
              <a:t> = false </a:t>
            </a:r>
            <a:endParaRPr lang="es-CO" sz="2200" dirty="0" smtClean="0"/>
          </a:p>
          <a:p>
            <a:pPr algn="just"/>
            <a:r>
              <a:rPr lang="es-CO" sz="2200" dirty="0"/>
              <a:t> </a:t>
            </a:r>
            <a:r>
              <a:rPr lang="es-CO" sz="2200" dirty="0" smtClean="0"/>
              <a:t>  </a:t>
            </a:r>
            <a:r>
              <a:rPr lang="es-MX" sz="2200" dirty="0" err="1" smtClean="0"/>
              <a:t>a.explored</a:t>
            </a:r>
            <a:r>
              <a:rPr lang="es-MX" sz="2200" dirty="0" smtClean="0"/>
              <a:t> </a:t>
            </a:r>
            <a:r>
              <a:rPr lang="es-MX" sz="2200" dirty="0"/>
              <a:t>= </a:t>
            </a:r>
            <a:r>
              <a:rPr lang="es-MX" sz="2200" dirty="0" smtClean="0"/>
              <a:t>true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q = new </a:t>
            </a:r>
            <a:r>
              <a:rPr lang="es-MX" sz="2200" dirty="0" err="1" smtClean="0"/>
              <a:t>queue</a:t>
            </a:r>
            <a:endParaRPr lang="es-MX" sz="2200" dirty="0" smtClean="0"/>
          </a:p>
          <a:p>
            <a:pPr algn="just"/>
            <a:r>
              <a:rPr lang="es-MX" sz="2200" dirty="0" smtClean="0"/>
              <a:t>   </a:t>
            </a:r>
            <a:r>
              <a:rPr lang="es-MX" sz="2200" dirty="0" err="1" smtClean="0"/>
              <a:t>q.push</a:t>
            </a:r>
            <a:r>
              <a:rPr lang="es-MX" sz="2200" dirty="0" smtClean="0"/>
              <a:t>(a)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</a:t>
            </a:r>
            <a:r>
              <a:rPr lang="es-MX" sz="2200" dirty="0" err="1" smtClean="0">
                <a:solidFill>
                  <a:srgbClr val="FF0000"/>
                </a:solidFill>
              </a:rPr>
              <a:t>u.dist</a:t>
            </a:r>
            <a:r>
              <a:rPr lang="es-MX" sz="2200" dirty="0" smtClean="0">
                <a:solidFill>
                  <a:srgbClr val="FF0000"/>
                </a:solidFill>
              </a:rPr>
              <a:t> = 0</a:t>
            </a:r>
            <a:endParaRPr lang="es-MX" sz="2200" dirty="0">
              <a:solidFill>
                <a:srgbClr val="FF0000"/>
              </a:solidFill>
            </a:endParaRPr>
          </a:p>
          <a:p>
            <a:pPr algn="just"/>
            <a:r>
              <a:rPr lang="es-MX" sz="2200" dirty="0"/>
              <a:t>   </a:t>
            </a:r>
            <a:r>
              <a:rPr lang="es-MX" sz="2200" dirty="0" err="1" smtClean="0"/>
              <a:t>while</a:t>
            </a:r>
            <a:r>
              <a:rPr lang="es-MX" sz="2200" dirty="0" smtClean="0"/>
              <a:t> (q </a:t>
            </a:r>
            <a:r>
              <a:rPr lang="es-MX" sz="2200" dirty="0" err="1" smtClean="0"/>
              <a:t>is</a:t>
            </a:r>
            <a:r>
              <a:rPr lang="es-MX" sz="2200" dirty="0" smtClean="0"/>
              <a:t> </a:t>
            </a:r>
            <a:r>
              <a:rPr lang="es-MX" sz="2200" dirty="0" err="1" smtClean="0"/>
              <a:t>not</a:t>
            </a:r>
            <a:r>
              <a:rPr lang="es-MX" sz="2200" dirty="0" smtClean="0"/>
              <a:t> </a:t>
            </a:r>
            <a:r>
              <a:rPr lang="es-MX" sz="2200" dirty="0" err="1" smtClean="0"/>
              <a:t>empty</a:t>
            </a:r>
            <a:r>
              <a:rPr lang="es-MX" sz="2200" dirty="0" smtClean="0"/>
              <a:t>){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   </a:t>
            </a:r>
            <a:r>
              <a:rPr lang="es-MX" sz="2200" dirty="0"/>
              <a:t>u = </a:t>
            </a:r>
            <a:r>
              <a:rPr lang="es-MX" sz="2200" dirty="0" err="1"/>
              <a:t>q.pop</a:t>
            </a:r>
            <a:r>
              <a:rPr lang="es-MX" sz="2200" dirty="0" smtClean="0"/>
              <a:t>()</a:t>
            </a:r>
            <a:endParaRPr lang="es-MX" sz="2200" dirty="0"/>
          </a:p>
          <a:p>
            <a:pPr algn="just"/>
            <a:r>
              <a:rPr lang="es-MX" sz="2200" dirty="0"/>
              <a:t>     </a:t>
            </a:r>
            <a:r>
              <a:rPr lang="es-MX" sz="2200" dirty="0" smtClean="0"/>
              <a:t> </a:t>
            </a:r>
            <a:r>
              <a:rPr lang="es-MX" sz="2200" dirty="0" err="1" smtClean="0"/>
              <a:t>for</a:t>
            </a:r>
            <a:r>
              <a:rPr lang="es-MX" sz="2200" dirty="0" smtClean="0"/>
              <a:t> </a:t>
            </a:r>
            <a:r>
              <a:rPr lang="es-MX" sz="2200" dirty="0" err="1" smtClean="0"/>
              <a:t>each</a:t>
            </a:r>
            <a:r>
              <a:rPr lang="es-MX" sz="2200" dirty="0" smtClean="0"/>
              <a:t> </a:t>
            </a:r>
            <a:r>
              <a:rPr lang="es-MX" sz="2200" dirty="0" err="1" smtClean="0"/>
              <a:t>edge</a:t>
            </a:r>
            <a:r>
              <a:rPr lang="es-MX" sz="2200" dirty="0" smtClean="0"/>
              <a:t> (u, v){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      </a:t>
            </a:r>
            <a:r>
              <a:rPr lang="es-MX" sz="2200" dirty="0" err="1" smtClean="0"/>
              <a:t>if</a:t>
            </a:r>
            <a:r>
              <a:rPr lang="es-MX" sz="2200" dirty="0" smtClean="0"/>
              <a:t> </a:t>
            </a:r>
            <a:r>
              <a:rPr lang="es-MX" sz="2200" dirty="0" err="1" smtClean="0"/>
              <a:t>v.explored</a:t>
            </a:r>
            <a:r>
              <a:rPr lang="es-MX" sz="2200" dirty="0" smtClean="0"/>
              <a:t> = false{</a:t>
            </a:r>
          </a:p>
          <a:p>
            <a:pPr algn="just"/>
            <a:r>
              <a:rPr lang="es-MX" sz="2200" dirty="0" smtClean="0"/>
              <a:t>            </a:t>
            </a:r>
            <a:r>
              <a:rPr lang="es-MX" sz="2200" dirty="0" err="1" smtClean="0"/>
              <a:t>v.explored</a:t>
            </a:r>
            <a:r>
              <a:rPr lang="es-MX" sz="2200" dirty="0" smtClean="0"/>
              <a:t> </a:t>
            </a:r>
            <a:r>
              <a:rPr lang="es-MX" sz="2200" dirty="0"/>
              <a:t>= </a:t>
            </a:r>
            <a:r>
              <a:rPr lang="es-MX" sz="2200" dirty="0" smtClean="0"/>
              <a:t>true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         </a:t>
            </a:r>
            <a:r>
              <a:rPr lang="es-MX" sz="2200" dirty="0" err="1" smtClean="0">
                <a:solidFill>
                  <a:srgbClr val="FF0000"/>
                </a:solidFill>
              </a:rPr>
              <a:t>v.dist</a:t>
            </a:r>
            <a:r>
              <a:rPr lang="es-MX" sz="2200" dirty="0" smtClean="0">
                <a:solidFill>
                  <a:srgbClr val="FF0000"/>
                </a:solidFill>
              </a:rPr>
              <a:t> = </a:t>
            </a:r>
            <a:r>
              <a:rPr lang="es-MX" sz="2200" dirty="0" err="1" smtClean="0">
                <a:solidFill>
                  <a:srgbClr val="FF0000"/>
                </a:solidFill>
              </a:rPr>
              <a:t>u.dist</a:t>
            </a:r>
            <a:r>
              <a:rPr lang="es-MX" sz="2200" dirty="0" smtClean="0">
                <a:solidFill>
                  <a:srgbClr val="FF0000"/>
                </a:solidFill>
              </a:rPr>
              <a:t> + 1</a:t>
            </a:r>
          </a:p>
          <a:p>
            <a:pPr algn="just"/>
            <a:r>
              <a:rPr lang="es-MX" sz="2200" dirty="0" smtClean="0"/>
              <a:t>            </a:t>
            </a:r>
            <a:r>
              <a:rPr lang="es-MX" sz="2200" dirty="0" err="1" smtClean="0"/>
              <a:t>q.push</a:t>
            </a:r>
            <a:r>
              <a:rPr lang="es-MX" sz="2200" dirty="0" smtClean="0"/>
              <a:t>(v)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      }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   }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}</a:t>
            </a:r>
          </a:p>
          <a:p>
            <a:pPr algn="just"/>
            <a:r>
              <a:rPr lang="es-MX" sz="2200" dirty="0" smtClean="0"/>
              <a:t>}</a:t>
            </a:r>
            <a:endParaRPr lang="es-MX" sz="2200" i="1" dirty="0"/>
          </a:p>
        </p:txBody>
      </p:sp>
      <p:sp>
        <p:nvSpPr>
          <p:cNvPr id="4" name="3 Elipse"/>
          <p:cNvSpPr/>
          <p:nvPr/>
        </p:nvSpPr>
        <p:spPr>
          <a:xfrm>
            <a:off x="7020272" y="233812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5 Elipse"/>
          <p:cNvSpPr/>
          <p:nvPr/>
        </p:nvSpPr>
        <p:spPr>
          <a:xfrm>
            <a:off x="6084168" y="316826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6 Elipse"/>
          <p:cNvSpPr/>
          <p:nvPr/>
        </p:nvSpPr>
        <p:spPr>
          <a:xfrm>
            <a:off x="8028384" y="316826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3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6084168" y="458112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4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9" name="8 Conector recto"/>
          <p:cNvCxnSpPr>
            <a:stCxn id="6" idx="7"/>
            <a:endCxn id="4" idx="3"/>
          </p:cNvCxnSpPr>
          <p:nvPr/>
        </p:nvCxnSpPr>
        <p:spPr>
          <a:xfrm flipV="1">
            <a:off x="6452944" y="2706902"/>
            <a:ext cx="630600" cy="5246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7" idx="3"/>
            <a:endCxn id="8" idx="7"/>
          </p:cNvCxnSpPr>
          <p:nvPr/>
        </p:nvCxnSpPr>
        <p:spPr>
          <a:xfrm flipH="1">
            <a:off x="6452944" y="3537040"/>
            <a:ext cx="1638712" cy="1107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stCxn id="7" idx="1"/>
            <a:endCxn id="4" idx="5"/>
          </p:cNvCxnSpPr>
          <p:nvPr/>
        </p:nvCxnSpPr>
        <p:spPr>
          <a:xfrm flipH="1" flipV="1">
            <a:off x="7389048" y="2706902"/>
            <a:ext cx="702608" cy="5246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>
            <a:stCxn id="8" idx="0"/>
            <a:endCxn id="6" idx="4"/>
          </p:cNvCxnSpPr>
          <p:nvPr/>
        </p:nvCxnSpPr>
        <p:spPr>
          <a:xfrm flipV="1">
            <a:off x="6300192" y="3600312"/>
            <a:ext cx="0" cy="9808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17" idx="7"/>
            <a:endCxn id="16" idx="3"/>
          </p:cNvCxnSpPr>
          <p:nvPr/>
        </p:nvCxnSpPr>
        <p:spPr>
          <a:xfrm flipV="1">
            <a:off x="7389048" y="4949904"/>
            <a:ext cx="702608" cy="5585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6" idx="6"/>
            <a:endCxn id="7" idx="2"/>
          </p:cNvCxnSpPr>
          <p:nvPr/>
        </p:nvCxnSpPr>
        <p:spPr>
          <a:xfrm>
            <a:off x="6516216" y="3384288"/>
            <a:ext cx="15121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Elipse"/>
          <p:cNvSpPr/>
          <p:nvPr/>
        </p:nvSpPr>
        <p:spPr>
          <a:xfrm>
            <a:off x="8028384" y="458112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5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7020272" y="54452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6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8" name="17 Conector recto"/>
          <p:cNvCxnSpPr>
            <a:stCxn id="17" idx="1"/>
            <a:endCxn id="8" idx="5"/>
          </p:cNvCxnSpPr>
          <p:nvPr/>
        </p:nvCxnSpPr>
        <p:spPr>
          <a:xfrm flipH="1" flipV="1">
            <a:off x="6452944" y="4949904"/>
            <a:ext cx="630600" cy="5585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>
            <a:stCxn id="16" idx="0"/>
            <a:endCxn id="7" idx="4"/>
          </p:cNvCxnSpPr>
          <p:nvPr/>
        </p:nvCxnSpPr>
        <p:spPr>
          <a:xfrm flipV="1">
            <a:off x="8244408" y="3600312"/>
            <a:ext cx="0" cy="9808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6" idx="5"/>
            <a:endCxn id="16" idx="1"/>
          </p:cNvCxnSpPr>
          <p:nvPr/>
        </p:nvCxnSpPr>
        <p:spPr>
          <a:xfrm>
            <a:off x="6452944" y="3537040"/>
            <a:ext cx="1638712" cy="1107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stCxn id="8" idx="6"/>
            <a:endCxn id="16" idx="2"/>
          </p:cNvCxnSpPr>
          <p:nvPr/>
        </p:nvCxnSpPr>
        <p:spPr>
          <a:xfrm>
            <a:off x="6516216" y="4797152"/>
            <a:ext cx="15121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Elipse"/>
          <p:cNvSpPr/>
          <p:nvPr/>
        </p:nvSpPr>
        <p:spPr>
          <a:xfrm>
            <a:off x="5696832" y="2259456"/>
            <a:ext cx="3024336" cy="565310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21 Elipse"/>
          <p:cNvSpPr/>
          <p:nvPr/>
        </p:nvSpPr>
        <p:spPr>
          <a:xfrm>
            <a:off x="5652120" y="2924944"/>
            <a:ext cx="3024336" cy="864096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22 Elipse"/>
          <p:cNvSpPr/>
          <p:nvPr/>
        </p:nvSpPr>
        <p:spPr>
          <a:xfrm>
            <a:off x="5652120" y="4365104"/>
            <a:ext cx="3024336" cy="864096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23 Elipse"/>
          <p:cNvSpPr/>
          <p:nvPr/>
        </p:nvSpPr>
        <p:spPr>
          <a:xfrm>
            <a:off x="5724128" y="5383970"/>
            <a:ext cx="3024336" cy="565310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CuadroTexto"/>
          <p:cNvSpPr txBox="1"/>
          <p:nvPr/>
        </p:nvSpPr>
        <p:spPr>
          <a:xfrm>
            <a:off x="8676456" y="2060848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rgbClr val="FFC000"/>
                </a:solidFill>
              </a:rPr>
              <a:t>0</a:t>
            </a:r>
            <a:endParaRPr lang="es-CO" b="1" dirty="0">
              <a:solidFill>
                <a:srgbClr val="FFC000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8676456" y="2884874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rgbClr val="FFC000"/>
                </a:solidFill>
              </a:rPr>
              <a:t>1</a:t>
            </a:r>
            <a:endParaRPr lang="es-CO" b="1" dirty="0">
              <a:solidFill>
                <a:srgbClr val="FFC000"/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8676456" y="439704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rgbClr val="FFC000"/>
                </a:solidFill>
              </a:rPr>
              <a:t>2</a:t>
            </a:r>
            <a:endParaRPr lang="es-CO" b="1" dirty="0">
              <a:solidFill>
                <a:srgbClr val="FFC000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8676456" y="533314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rgbClr val="FFC000"/>
                </a:solidFill>
              </a:rPr>
              <a:t>3</a:t>
            </a:r>
            <a:endParaRPr lang="es-CO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36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6" grpId="0" animBg="1"/>
      <p:bldP spid="17" grpId="0" animBg="1"/>
      <p:bldP spid="2" grpId="0" animBg="1"/>
      <p:bldP spid="22" grpId="0" animBg="1"/>
      <p:bldP spid="23" grpId="0" animBg="1"/>
      <p:bldP spid="24" grpId="0" animBg="1"/>
      <p:bldP spid="3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684" y="3429000"/>
            <a:ext cx="5327726" cy="2991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95288" y="116632"/>
            <a:ext cx="842518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Componentes conectados en grafos no dirigidos</a:t>
            </a:r>
            <a:endParaRPr lang="es-ES" sz="3600" i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288" y="1412776"/>
            <a:ext cx="4752776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b="1" dirty="0" smtClean="0"/>
              <a:t>Aplicaciones:</a:t>
            </a:r>
          </a:p>
          <a:p>
            <a:pPr algn="just"/>
            <a:endParaRPr lang="es-MX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err="1" smtClean="0"/>
              <a:t>Clustering</a:t>
            </a:r>
            <a:endParaRPr lang="es-MX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Segmentación de imágenes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Identificación de comunidades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Composición automática de clanes en </a:t>
            </a:r>
            <a:r>
              <a:rPr lang="es-MX" sz="2400" dirty="0" err="1" smtClean="0"/>
              <a:t>MMOs</a:t>
            </a:r>
            <a:endParaRPr lang="es-MX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...</a:t>
            </a:r>
            <a:endParaRPr lang="es-MX" sz="2400" dirty="0"/>
          </a:p>
          <a:p>
            <a:pPr algn="just"/>
            <a:endParaRPr lang="es-MX" sz="2400" i="1" dirty="0"/>
          </a:p>
          <a:p>
            <a:pPr algn="just"/>
            <a:endParaRPr lang="es-MX" sz="2400" dirty="0"/>
          </a:p>
        </p:txBody>
      </p:sp>
      <p:sp>
        <p:nvSpPr>
          <p:cNvPr id="3" name="2 Rectángulo"/>
          <p:cNvSpPr/>
          <p:nvPr/>
        </p:nvSpPr>
        <p:spPr>
          <a:xfrm>
            <a:off x="3424371" y="6420594"/>
            <a:ext cx="5454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200" dirty="0" smtClean="0"/>
              <a:t>Fuente: http</a:t>
            </a:r>
            <a:r>
              <a:rPr lang="es-CO" sz="1200" dirty="0"/>
              <a:t>://www.loco.ic.unicamp.br/~msambinelli/lemon_doc/a00538.html</a:t>
            </a:r>
          </a:p>
        </p:txBody>
      </p:sp>
    </p:spTree>
    <p:extLst>
      <p:ext uri="{BB962C8B-B14F-4D97-AF65-F5344CB8AC3E}">
        <p14:creationId xmlns:p14="http://schemas.microsoft.com/office/powerpoint/2010/main" val="20089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95288" y="116632"/>
            <a:ext cx="842518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Componentes conectados en grafos no dirigidos usando BFS</a:t>
            </a:r>
            <a:endParaRPr lang="es-ES" sz="3600" i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288" y="1412775"/>
            <a:ext cx="5904904" cy="43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 err="1"/>
              <a:t>function</a:t>
            </a:r>
            <a:r>
              <a:rPr lang="es-MX" sz="2400" dirty="0"/>
              <a:t> </a:t>
            </a:r>
            <a:r>
              <a:rPr lang="es-MX" sz="2400" dirty="0" err="1" smtClean="0"/>
              <a:t>connectedComponents</a:t>
            </a:r>
            <a:r>
              <a:rPr lang="es-MX" sz="2400" dirty="0" smtClean="0"/>
              <a:t>(grafo G){</a:t>
            </a:r>
            <a:endParaRPr lang="es-MX" sz="2400" dirty="0"/>
          </a:p>
          <a:p>
            <a:pPr algn="just"/>
            <a:r>
              <a:rPr lang="es-MX" sz="2400" dirty="0"/>
              <a:t> </a:t>
            </a:r>
            <a:r>
              <a:rPr lang="es-MX" sz="2400" dirty="0" smtClean="0"/>
              <a:t>  </a:t>
            </a:r>
            <a:r>
              <a:rPr lang="es-CO" sz="2400" dirty="0" err="1" smtClean="0"/>
              <a:t>for</a:t>
            </a:r>
            <a:r>
              <a:rPr lang="es-CO" sz="2400" dirty="0" smtClean="0"/>
              <a:t> </a:t>
            </a:r>
            <a:r>
              <a:rPr lang="es-CO" sz="2400" dirty="0" err="1"/>
              <a:t>each</a:t>
            </a:r>
            <a:r>
              <a:rPr lang="es-CO" sz="2400" dirty="0"/>
              <a:t> </a:t>
            </a:r>
            <a:r>
              <a:rPr lang="es-CO" sz="2400" dirty="0" err="1"/>
              <a:t>vertex</a:t>
            </a:r>
            <a:r>
              <a:rPr lang="es-CO" sz="2400" dirty="0"/>
              <a:t> </a:t>
            </a:r>
            <a:r>
              <a:rPr lang="es-CO" sz="2400" dirty="0" smtClean="0"/>
              <a:t>u: </a:t>
            </a:r>
          </a:p>
          <a:p>
            <a:pPr algn="just"/>
            <a:r>
              <a:rPr lang="es-CO" sz="2400" dirty="0"/>
              <a:t> </a:t>
            </a:r>
            <a:r>
              <a:rPr lang="es-CO" sz="2400" dirty="0" smtClean="0"/>
              <a:t>     </a:t>
            </a:r>
            <a:r>
              <a:rPr lang="es-CO" sz="2400" dirty="0" err="1" smtClean="0"/>
              <a:t>u.explored</a:t>
            </a:r>
            <a:r>
              <a:rPr lang="es-CO" sz="2400" dirty="0" smtClean="0"/>
              <a:t> </a:t>
            </a:r>
            <a:r>
              <a:rPr lang="es-CO" sz="2400" dirty="0"/>
              <a:t>= </a:t>
            </a:r>
            <a:r>
              <a:rPr lang="es-CO" sz="2400" dirty="0" smtClean="0"/>
              <a:t>false</a:t>
            </a:r>
            <a:endParaRPr lang="es-MX" sz="2400" dirty="0" smtClean="0"/>
          </a:p>
          <a:p>
            <a:pPr algn="just"/>
            <a:r>
              <a:rPr lang="es-MX" sz="2400" dirty="0"/>
              <a:t> </a:t>
            </a:r>
            <a:r>
              <a:rPr lang="es-MX" sz="2400" dirty="0" smtClean="0"/>
              <a:t>  </a:t>
            </a:r>
            <a:r>
              <a:rPr lang="es-CO" sz="2400" dirty="0" err="1" smtClean="0"/>
              <a:t>for</a:t>
            </a:r>
            <a:r>
              <a:rPr lang="es-CO" sz="2400" dirty="0" smtClean="0"/>
              <a:t> </a:t>
            </a:r>
            <a:r>
              <a:rPr lang="es-CO" sz="2400" dirty="0" err="1"/>
              <a:t>each</a:t>
            </a:r>
            <a:r>
              <a:rPr lang="es-CO" sz="2400" dirty="0"/>
              <a:t> </a:t>
            </a:r>
            <a:r>
              <a:rPr lang="es-CO" sz="2400" dirty="0" err="1"/>
              <a:t>vertex</a:t>
            </a:r>
            <a:r>
              <a:rPr lang="es-CO" sz="2400" dirty="0"/>
              <a:t> </a:t>
            </a:r>
            <a:r>
              <a:rPr lang="es-CO" sz="2400" dirty="0" smtClean="0"/>
              <a:t>u{</a:t>
            </a:r>
            <a:endParaRPr lang="es-MX" sz="2400" dirty="0" smtClean="0"/>
          </a:p>
          <a:p>
            <a:pPr algn="just"/>
            <a:r>
              <a:rPr lang="es-MX" sz="2400" dirty="0"/>
              <a:t> </a:t>
            </a:r>
            <a:r>
              <a:rPr lang="es-MX" sz="2400" dirty="0" smtClean="0"/>
              <a:t>     c = 0</a:t>
            </a:r>
            <a:endParaRPr lang="es-MX" sz="2400" dirty="0"/>
          </a:p>
          <a:p>
            <a:pPr algn="just"/>
            <a:r>
              <a:rPr lang="es-MX" sz="2400" dirty="0" smtClean="0"/>
              <a:t>      </a:t>
            </a:r>
            <a:r>
              <a:rPr lang="es-MX" sz="2400" dirty="0" err="1" smtClean="0"/>
              <a:t>if</a:t>
            </a:r>
            <a:r>
              <a:rPr lang="es-MX" sz="2400" dirty="0" smtClean="0"/>
              <a:t> </a:t>
            </a:r>
            <a:r>
              <a:rPr lang="es-MX" sz="2400" dirty="0" err="1" smtClean="0"/>
              <a:t>u.explored</a:t>
            </a:r>
            <a:r>
              <a:rPr lang="es-MX" sz="2400" dirty="0" smtClean="0"/>
              <a:t> = false{</a:t>
            </a:r>
          </a:p>
          <a:p>
            <a:pPr algn="just"/>
            <a:r>
              <a:rPr lang="es-MX" sz="2400" dirty="0" smtClean="0"/>
              <a:t>         BFS(G, u)</a:t>
            </a:r>
          </a:p>
          <a:p>
            <a:pPr algn="just"/>
            <a:r>
              <a:rPr lang="es-MX" sz="2400" dirty="0"/>
              <a:t> </a:t>
            </a:r>
            <a:r>
              <a:rPr lang="es-MX" sz="2400" dirty="0" smtClean="0"/>
              <a:t>        c += 1</a:t>
            </a:r>
          </a:p>
          <a:p>
            <a:pPr algn="just"/>
            <a:r>
              <a:rPr lang="es-MX" sz="2400" dirty="0"/>
              <a:t> </a:t>
            </a:r>
            <a:r>
              <a:rPr lang="es-MX" sz="2400" dirty="0" smtClean="0"/>
              <a:t>      }</a:t>
            </a:r>
          </a:p>
          <a:p>
            <a:pPr algn="just"/>
            <a:r>
              <a:rPr lang="es-MX" sz="2400" dirty="0"/>
              <a:t> </a:t>
            </a:r>
            <a:r>
              <a:rPr lang="es-MX" sz="2400" dirty="0" smtClean="0"/>
              <a:t>  }</a:t>
            </a:r>
          </a:p>
          <a:p>
            <a:pPr algn="just"/>
            <a:r>
              <a:rPr lang="es-MX" sz="2400" dirty="0"/>
              <a:t> </a:t>
            </a:r>
            <a:r>
              <a:rPr lang="es-MX" sz="2400" dirty="0" smtClean="0"/>
              <a:t>  </a:t>
            </a:r>
            <a:r>
              <a:rPr lang="es-MX" sz="2400" dirty="0" err="1" smtClean="0"/>
              <a:t>return</a:t>
            </a:r>
            <a:r>
              <a:rPr lang="es-MX" sz="2400" dirty="0" smtClean="0"/>
              <a:t> c</a:t>
            </a:r>
            <a:endParaRPr lang="es-MX" sz="2400" dirty="0">
              <a:solidFill>
                <a:srgbClr val="FF0000"/>
              </a:solidFill>
            </a:endParaRPr>
          </a:p>
          <a:p>
            <a:pPr algn="just"/>
            <a:r>
              <a:rPr lang="es-MX" sz="2400" dirty="0" smtClean="0"/>
              <a:t>}</a:t>
            </a:r>
            <a:endParaRPr lang="es-MX" sz="2400" i="1" dirty="0"/>
          </a:p>
          <a:p>
            <a:pPr algn="just"/>
            <a:endParaRPr lang="es-MX" sz="2400" i="1" dirty="0"/>
          </a:p>
          <a:p>
            <a:pPr algn="just"/>
            <a:endParaRPr lang="es-MX" sz="2400" dirty="0"/>
          </a:p>
        </p:txBody>
      </p:sp>
      <p:sp>
        <p:nvSpPr>
          <p:cNvPr id="4" name="3 Elipse"/>
          <p:cNvSpPr/>
          <p:nvPr/>
        </p:nvSpPr>
        <p:spPr>
          <a:xfrm>
            <a:off x="7299568" y="3573016"/>
            <a:ext cx="432048" cy="4320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4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5 Elipse"/>
          <p:cNvSpPr/>
          <p:nvPr/>
        </p:nvSpPr>
        <p:spPr>
          <a:xfrm>
            <a:off x="6300192" y="2132856"/>
            <a:ext cx="432048" cy="4320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6 Elipse"/>
          <p:cNvSpPr/>
          <p:nvPr/>
        </p:nvSpPr>
        <p:spPr>
          <a:xfrm>
            <a:off x="8244408" y="2132856"/>
            <a:ext cx="432048" cy="4320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2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9" name="8 Conector recto"/>
          <p:cNvCxnSpPr>
            <a:stCxn id="6" idx="5"/>
            <a:endCxn id="4" idx="1"/>
          </p:cNvCxnSpPr>
          <p:nvPr/>
        </p:nvCxnSpPr>
        <p:spPr>
          <a:xfrm>
            <a:off x="6668968" y="2501632"/>
            <a:ext cx="693872" cy="11346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stCxn id="7" idx="3"/>
            <a:endCxn id="4" idx="7"/>
          </p:cNvCxnSpPr>
          <p:nvPr/>
        </p:nvCxnSpPr>
        <p:spPr>
          <a:xfrm flipH="1">
            <a:off x="7668344" y="2501632"/>
            <a:ext cx="639336" cy="11346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6" idx="6"/>
            <a:endCxn id="7" idx="2"/>
          </p:cNvCxnSpPr>
          <p:nvPr/>
        </p:nvCxnSpPr>
        <p:spPr>
          <a:xfrm>
            <a:off x="6732240" y="2348880"/>
            <a:ext cx="15121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Elipse"/>
          <p:cNvSpPr/>
          <p:nvPr/>
        </p:nvSpPr>
        <p:spPr>
          <a:xfrm>
            <a:off x="6300192" y="3240272"/>
            <a:ext cx="432048" cy="4320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3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23 Elipse"/>
          <p:cNvSpPr/>
          <p:nvPr/>
        </p:nvSpPr>
        <p:spPr>
          <a:xfrm>
            <a:off x="8244408" y="3240272"/>
            <a:ext cx="432048" cy="4320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5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24 Elipse"/>
          <p:cNvSpPr/>
          <p:nvPr/>
        </p:nvSpPr>
        <p:spPr>
          <a:xfrm>
            <a:off x="6271592" y="5013176"/>
            <a:ext cx="432048" cy="4320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6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7" name="26 Conector recto"/>
          <p:cNvCxnSpPr>
            <a:stCxn id="24" idx="3"/>
            <a:endCxn id="25" idx="7"/>
          </p:cNvCxnSpPr>
          <p:nvPr/>
        </p:nvCxnSpPr>
        <p:spPr>
          <a:xfrm flipH="1">
            <a:off x="6640368" y="3609048"/>
            <a:ext cx="1667312" cy="1467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>
            <a:stCxn id="25" idx="0"/>
            <a:endCxn id="23" idx="4"/>
          </p:cNvCxnSpPr>
          <p:nvPr/>
        </p:nvCxnSpPr>
        <p:spPr>
          <a:xfrm flipV="1">
            <a:off x="6487616" y="3672320"/>
            <a:ext cx="28600" cy="13408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Elipse"/>
          <p:cNvSpPr/>
          <p:nvPr/>
        </p:nvSpPr>
        <p:spPr>
          <a:xfrm>
            <a:off x="8244408" y="5013176"/>
            <a:ext cx="432048" cy="4320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8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35" name="34 Conector recto"/>
          <p:cNvCxnSpPr>
            <a:stCxn id="32" idx="0"/>
            <a:endCxn id="24" idx="4"/>
          </p:cNvCxnSpPr>
          <p:nvPr/>
        </p:nvCxnSpPr>
        <p:spPr>
          <a:xfrm flipV="1">
            <a:off x="8460432" y="3672320"/>
            <a:ext cx="0" cy="13408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>
            <a:stCxn id="23" idx="5"/>
            <a:endCxn id="32" idx="1"/>
          </p:cNvCxnSpPr>
          <p:nvPr/>
        </p:nvCxnSpPr>
        <p:spPr>
          <a:xfrm>
            <a:off x="6668968" y="3609048"/>
            <a:ext cx="1638712" cy="1467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Elipse"/>
          <p:cNvSpPr/>
          <p:nvPr/>
        </p:nvSpPr>
        <p:spPr>
          <a:xfrm>
            <a:off x="7308304" y="4725144"/>
            <a:ext cx="432048" cy="432048"/>
          </a:xfrm>
          <a:prstGeom prst="ellips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7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9" name="38 Elipse"/>
          <p:cNvSpPr/>
          <p:nvPr/>
        </p:nvSpPr>
        <p:spPr>
          <a:xfrm>
            <a:off x="7308304" y="5798011"/>
            <a:ext cx="432048" cy="432048"/>
          </a:xfrm>
          <a:prstGeom prst="ellips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9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0" name="39 Conector recto"/>
          <p:cNvCxnSpPr>
            <a:stCxn id="38" idx="4"/>
            <a:endCxn id="39" idx="0"/>
          </p:cNvCxnSpPr>
          <p:nvPr/>
        </p:nvCxnSpPr>
        <p:spPr>
          <a:xfrm>
            <a:off x="7524328" y="5157192"/>
            <a:ext cx="0" cy="6408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>
            <a:stCxn id="23" idx="6"/>
            <a:endCxn id="24" idx="2"/>
          </p:cNvCxnSpPr>
          <p:nvPr/>
        </p:nvCxnSpPr>
        <p:spPr>
          <a:xfrm>
            <a:off x="6732240" y="3456296"/>
            <a:ext cx="15121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07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23" grpId="0" animBg="1"/>
      <p:bldP spid="24" grpId="0" animBg="1"/>
      <p:bldP spid="25" grpId="0" animBg="1"/>
      <p:bldP spid="32" grpId="0" animBg="1"/>
      <p:bldP spid="38" grpId="0" animBg="1"/>
      <p:bldP spid="39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28142</TotalTime>
  <Words>702</Words>
  <Application>Microsoft Office PowerPoint</Application>
  <PresentationFormat>Presentación en pantalla (4:3)</PresentationFormat>
  <Paragraphs>152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Análisis y diseño de algoritmos – Clase 18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Nacional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Julian Moreno</dc:creator>
  <cp:lastModifiedBy>jmoreno</cp:lastModifiedBy>
  <cp:revision>873</cp:revision>
  <dcterms:created xsi:type="dcterms:W3CDTF">2005-07-02T15:39:33Z</dcterms:created>
  <dcterms:modified xsi:type="dcterms:W3CDTF">2014-05-21T16:14:03Z</dcterms:modified>
</cp:coreProperties>
</file>