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5"/>
  </p:notesMasterIdLst>
  <p:handoutMasterIdLst>
    <p:handoutMasterId r:id="rId16"/>
  </p:handoutMasterIdLst>
  <p:sldIdLst>
    <p:sldId id="353" r:id="rId2"/>
    <p:sldId id="422" r:id="rId3"/>
    <p:sldId id="423" r:id="rId4"/>
    <p:sldId id="425" r:id="rId5"/>
    <p:sldId id="424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386" r:id="rId1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669900"/>
    <a:srgbClr val="3366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23/05/2014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19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DFS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Ordenamiento topológico</a:t>
            </a:r>
          </a:p>
          <a:p>
            <a:pPr eaLnBrk="1" hangingPunct="1"/>
            <a:r>
              <a:rPr lang="es-MX" sz="2400" dirty="0">
                <a:latin typeface="Arial" charset="0"/>
                <a:cs typeface="Arial" charset="0"/>
              </a:rPr>
              <a:t>Componentes </a:t>
            </a:r>
            <a:r>
              <a:rPr lang="es-MX" sz="2400" dirty="0" smtClean="0">
                <a:latin typeface="Arial" charset="0"/>
                <a:cs typeface="Arial" charset="0"/>
              </a:rPr>
              <a:t>fuertemente conectados </a:t>
            </a:r>
            <a:r>
              <a:rPr lang="es-MX" sz="2400" dirty="0">
                <a:latin typeface="Arial" charset="0"/>
                <a:cs typeface="Arial" charset="0"/>
              </a:rPr>
              <a:t>en </a:t>
            </a:r>
            <a:r>
              <a:rPr lang="es-MX" sz="2400" dirty="0" smtClean="0">
                <a:latin typeface="Arial" charset="0"/>
                <a:cs typeface="Arial" charset="0"/>
              </a:rPr>
              <a:t>grafos  dirigidos</a:t>
            </a:r>
            <a:endParaRPr lang="es-MX" sz="2400" dirty="0">
              <a:latin typeface="Arial" charset="0"/>
              <a:cs typeface="Arial" charset="0"/>
            </a:endParaRPr>
          </a:p>
          <a:p>
            <a:pPr eaLnBrk="1" hangingPunct="1"/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332656"/>
            <a:ext cx="83529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 smtClean="0"/>
              <a:t>Algoritmo de </a:t>
            </a:r>
            <a:r>
              <a:rPr lang="es-CO" sz="3600" dirty="0" err="1" smtClean="0"/>
              <a:t>Kosaraju</a:t>
            </a:r>
            <a:endParaRPr lang="es-CO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1196752"/>
            <a:ext cx="8137152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 smtClean="0"/>
              <a:t>kosaraju</a:t>
            </a:r>
            <a:r>
              <a:rPr lang="es-MX" sz="2000" dirty="0" smtClean="0"/>
              <a:t>(grafo G){</a:t>
            </a:r>
            <a:endParaRPr lang="es-MX" sz="2000" dirty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</a:p>
          <a:p>
            <a:pPr algn="just"/>
            <a:r>
              <a:rPr lang="es-MX" sz="2000" dirty="0" smtClean="0"/>
              <a:t>   </a:t>
            </a:r>
            <a:r>
              <a:rPr lang="es-MX" sz="2000" dirty="0"/>
              <a:t>G = reverse(G</a:t>
            </a:r>
            <a:r>
              <a:rPr lang="es-MX" sz="2000" dirty="0" smtClean="0"/>
              <a:t>)</a:t>
            </a:r>
          </a:p>
          <a:p>
            <a:pPr algn="just"/>
            <a:r>
              <a:rPr lang="es-CO" sz="2000" dirty="0" smtClean="0"/>
              <a:t>  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</a:t>
            </a:r>
            <a:r>
              <a:rPr lang="es-CO" sz="2000" dirty="0" smtClean="0"/>
              <a:t>u: </a:t>
            </a:r>
            <a:r>
              <a:rPr lang="es-CO" sz="2000" dirty="0" err="1" smtClean="0"/>
              <a:t>u.explored</a:t>
            </a:r>
            <a:r>
              <a:rPr lang="es-CO" sz="2000" dirty="0" smtClean="0"/>
              <a:t> </a:t>
            </a:r>
            <a:r>
              <a:rPr lang="es-CO" sz="2000" dirty="0"/>
              <a:t>= </a:t>
            </a:r>
            <a:r>
              <a:rPr lang="es-CO" sz="2000" dirty="0" smtClean="0"/>
              <a:t>false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t = 0</a:t>
            </a:r>
          </a:p>
          <a:p>
            <a:pPr algn="just"/>
            <a:r>
              <a:rPr lang="es-CO" sz="2000" dirty="0" smtClean="0"/>
              <a:t>  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</a:t>
            </a:r>
            <a:r>
              <a:rPr lang="es-CO" sz="2000" dirty="0" smtClean="0"/>
              <a:t>u (en cualquier orden){</a:t>
            </a:r>
            <a:endParaRPr lang="es-MX" sz="2000" dirty="0" smtClean="0"/>
          </a:p>
          <a:p>
            <a:pPr algn="just"/>
            <a:r>
              <a:rPr lang="es-MX" sz="2000" dirty="0" smtClean="0"/>
              <a:t>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 </a:t>
            </a:r>
            <a:r>
              <a:rPr lang="es-MX" sz="2000" dirty="0" err="1" smtClean="0"/>
              <a:t>u.explored</a:t>
            </a:r>
            <a:r>
              <a:rPr lang="es-MX" sz="2000" dirty="0" smtClean="0"/>
              <a:t> = false: DFS1(G, u)</a:t>
            </a:r>
          </a:p>
          <a:p>
            <a:pPr algn="just"/>
            <a:r>
              <a:rPr lang="es-MX" sz="2000" dirty="0" smtClean="0"/>
              <a:t>   }</a:t>
            </a:r>
            <a:endParaRPr lang="es-MX" sz="2000" dirty="0">
              <a:solidFill>
                <a:srgbClr val="FF0000"/>
              </a:solidFill>
            </a:endParaRPr>
          </a:p>
          <a:p>
            <a:pPr algn="just"/>
            <a:r>
              <a:rPr lang="es-CO" sz="2000" dirty="0" smtClean="0"/>
              <a:t>   </a:t>
            </a:r>
          </a:p>
          <a:p>
            <a:pPr algn="just"/>
            <a:r>
              <a:rPr lang="es-CO" sz="2000" dirty="0"/>
              <a:t> </a:t>
            </a:r>
            <a:r>
              <a:rPr lang="es-CO" sz="2000" dirty="0" smtClean="0"/>
              <a:t>  </a:t>
            </a:r>
            <a:r>
              <a:rPr lang="es-MX" sz="2000" dirty="0" smtClean="0"/>
              <a:t>G </a:t>
            </a:r>
            <a:r>
              <a:rPr lang="es-MX" sz="2000" dirty="0"/>
              <a:t>= reverse(G</a:t>
            </a:r>
            <a:r>
              <a:rPr lang="es-MX" sz="2000" dirty="0" smtClean="0"/>
              <a:t>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u: </a:t>
            </a:r>
            <a:r>
              <a:rPr lang="es-CO" sz="2000" dirty="0" err="1"/>
              <a:t>u.explored</a:t>
            </a:r>
            <a:r>
              <a:rPr lang="es-CO" sz="2000" dirty="0"/>
              <a:t> = false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smtClean="0"/>
              <a:t>s </a:t>
            </a:r>
            <a:r>
              <a:rPr lang="es-MX" sz="2000" dirty="0"/>
              <a:t>= </a:t>
            </a:r>
            <a:r>
              <a:rPr lang="es-MX" sz="2000" dirty="0" smtClean="0"/>
              <a:t>NULL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CO" sz="2000" dirty="0" err="1"/>
              <a:t>for</a:t>
            </a:r>
            <a:r>
              <a:rPr lang="es-CO" sz="2000" dirty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</a:t>
            </a:r>
            <a:r>
              <a:rPr lang="es-CO" sz="2000" dirty="0" smtClean="0"/>
              <a:t>u (desde f=n hasta 1){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s = u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/>
              <a:t>u.explored</a:t>
            </a:r>
            <a:r>
              <a:rPr lang="es-MX" sz="2000" dirty="0"/>
              <a:t> = false: </a:t>
            </a:r>
            <a:r>
              <a:rPr lang="es-MX" sz="2000" dirty="0" smtClean="0"/>
              <a:t>DFS2(G</a:t>
            </a:r>
            <a:r>
              <a:rPr lang="es-MX" sz="2000" dirty="0"/>
              <a:t>, u)</a:t>
            </a:r>
          </a:p>
          <a:p>
            <a:pPr algn="just"/>
            <a:r>
              <a:rPr lang="es-MX" sz="2000" dirty="0"/>
              <a:t>   }</a:t>
            </a:r>
            <a:endParaRPr lang="es-MX" sz="2000" dirty="0">
              <a:solidFill>
                <a:srgbClr val="FF0000"/>
              </a:solidFill>
            </a:endParaRP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}</a:t>
            </a:r>
          </a:p>
          <a:p>
            <a:pPr algn="just"/>
            <a:endParaRPr lang="es-MX" sz="2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04048" y="1073920"/>
            <a:ext cx="3960440" cy="2952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s-MX" sz="2000" dirty="0" err="1" smtClean="0"/>
              <a:t>function</a:t>
            </a:r>
            <a:r>
              <a:rPr lang="es-MX" sz="2000" dirty="0" smtClean="0"/>
              <a:t> DFS1(grafo </a:t>
            </a:r>
            <a:r>
              <a:rPr lang="es-MX" sz="2000" dirty="0"/>
              <a:t>G, nodo u){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u.explored</a:t>
            </a:r>
            <a:r>
              <a:rPr lang="es-MX" sz="2000" dirty="0"/>
              <a:t> = true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edge</a:t>
            </a:r>
            <a:r>
              <a:rPr lang="es-MX" sz="2000" dirty="0"/>
              <a:t> </a:t>
            </a:r>
            <a:r>
              <a:rPr lang="es-MX" sz="2000" dirty="0" smtClean="0"/>
              <a:t>(u, v){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 smtClean="0"/>
              <a:t>v.explored</a:t>
            </a:r>
            <a:r>
              <a:rPr lang="es-MX" sz="2000" dirty="0" smtClean="0"/>
              <a:t> </a:t>
            </a:r>
            <a:r>
              <a:rPr lang="es-MX" sz="2000" dirty="0"/>
              <a:t>= false:</a:t>
            </a:r>
          </a:p>
          <a:p>
            <a:pPr algn="just"/>
            <a:r>
              <a:rPr lang="es-MX" sz="2000" dirty="0"/>
              <a:t>         DFS(G, </a:t>
            </a:r>
            <a:r>
              <a:rPr lang="es-MX" sz="2000" dirty="0" smtClean="0"/>
              <a:t>v)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smtClean="0"/>
              <a:t>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t++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u.f</a:t>
            </a:r>
            <a:r>
              <a:rPr lang="es-MX" sz="2000" dirty="0" smtClean="0"/>
              <a:t> = t</a:t>
            </a:r>
            <a:endParaRPr lang="es-MX" sz="2000" dirty="0"/>
          </a:p>
          <a:p>
            <a:pPr algn="just"/>
            <a:r>
              <a:rPr lang="es-MX" sz="2000" dirty="0" smtClean="0"/>
              <a:t>}</a:t>
            </a:r>
            <a:endParaRPr lang="es-MX" sz="20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04048" y="4149080"/>
            <a:ext cx="3960440" cy="25922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DFS2(grafo </a:t>
            </a:r>
            <a:r>
              <a:rPr lang="es-MX" sz="2000" dirty="0"/>
              <a:t>G, nodo u){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u.explored</a:t>
            </a:r>
            <a:r>
              <a:rPr lang="es-MX" sz="2000" dirty="0"/>
              <a:t> = true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/>
              <a:t>  </a:t>
            </a:r>
            <a:r>
              <a:rPr lang="es-MX" sz="2000" dirty="0" err="1"/>
              <a:t>u.leader</a:t>
            </a:r>
            <a:r>
              <a:rPr lang="es-MX" sz="2000" dirty="0"/>
              <a:t> </a:t>
            </a:r>
            <a:r>
              <a:rPr lang="es-MX" sz="2000" dirty="0"/>
              <a:t>= </a:t>
            </a:r>
            <a:r>
              <a:rPr lang="es-MX" sz="2000" dirty="0"/>
              <a:t>s 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/>
              <a:t> 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edge</a:t>
            </a:r>
            <a:r>
              <a:rPr lang="es-MX" sz="2000" dirty="0"/>
              <a:t> </a:t>
            </a:r>
            <a:r>
              <a:rPr lang="es-MX" sz="2000" dirty="0"/>
              <a:t>(u, v){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/>
              <a:t>v.explored</a:t>
            </a:r>
            <a:r>
              <a:rPr lang="es-MX" sz="2000" dirty="0"/>
              <a:t> </a:t>
            </a:r>
            <a:r>
              <a:rPr lang="es-MX" sz="2000" dirty="0"/>
              <a:t>= false:</a:t>
            </a:r>
          </a:p>
          <a:p>
            <a:pPr algn="just"/>
            <a:r>
              <a:rPr lang="es-MX" sz="2000" dirty="0"/>
              <a:t>         DFS(G, </a:t>
            </a:r>
            <a:r>
              <a:rPr lang="es-MX" sz="2000" dirty="0"/>
              <a:t>v)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/>
              <a:t>}</a:t>
            </a:r>
            <a:endParaRPr lang="es-MX" sz="2000" dirty="0"/>
          </a:p>
          <a:p>
            <a:pPr algn="just"/>
            <a:r>
              <a:rPr lang="es-MX" sz="2000" dirty="0"/>
              <a:t>}</a:t>
            </a:r>
            <a:endParaRPr lang="es-MX" sz="2000" dirty="0"/>
          </a:p>
        </p:txBody>
      </p:sp>
      <p:sp>
        <p:nvSpPr>
          <p:cNvPr id="8" name="7 Flecha derecha"/>
          <p:cNvSpPr/>
          <p:nvPr/>
        </p:nvSpPr>
        <p:spPr>
          <a:xfrm>
            <a:off x="4369624" y="5636524"/>
            <a:ext cx="576064" cy="1960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4369624" y="3154616"/>
            <a:ext cx="576064" cy="1960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2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332656"/>
            <a:ext cx="83529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 smtClean="0"/>
              <a:t>Algoritmo de </a:t>
            </a:r>
            <a:r>
              <a:rPr lang="es-CO" sz="3600" dirty="0" err="1" smtClean="0"/>
              <a:t>Kosaraju</a:t>
            </a:r>
            <a:endParaRPr lang="es-CO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8" y="1124744"/>
            <a:ext cx="81371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 smtClean="0"/>
              <a:t>function</a:t>
            </a:r>
            <a:r>
              <a:rPr lang="es-MX" sz="2000" dirty="0" smtClean="0"/>
              <a:t> DFS1(grafo </a:t>
            </a:r>
            <a:r>
              <a:rPr lang="es-MX" sz="2000" dirty="0"/>
              <a:t>G, nodo u){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u.explored</a:t>
            </a:r>
            <a:r>
              <a:rPr lang="es-MX" sz="2000" dirty="0"/>
              <a:t> = true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edge</a:t>
            </a:r>
            <a:r>
              <a:rPr lang="es-MX" sz="2000" dirty="0"/>
              <a:t> </a:t>
            </a:r>
            <a:r>
              <a:rPr lang="es-MX" sz="2000" dirty="0" smtClean="0"/>
              <a:t>(u, v){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 smtClean="0"/>
              <a:t>v.explored</a:t>
            </a:r>
            <a:r>
              <a:rPr lang="es-MX" sz="2000" dirty="0" smtClean="0"/>
              <a:t> </a:t>
            </a:r>
            <a:r>
              <a:rPr lang="es-MX" sz="2000" dirty="0"/>
              <a:t>= false:</a:t>
            </a:r>
          </a:p>
          <a:p>
            <a:pPr algn="just"/>
            <a:r>
              <a:rPr lang="es-MX" sz="2000" dirty="0"/>
              <a:t>         DFS(G, </a:t>
            </a:r>
            <a:r>
              <a:rPr lang="es-MX" sz="2000" dirty="0" smtClean="0"/>
              <a:t>v)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smtClean="0"/>
              <a:t>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t++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u.f</a:t>
            </a:r>
            <a:r>
              <a:rPr lang="es-MX" sz="2000" dirty="0" smtClean="0"/>
              <a:t> = t</a:t>
            </a:r>
            <a:endParaRPr lang="es-MX" sz="2000" dirty="0"/>
          </a:p>
          <a:p>
            <a:pPr algn="just"/>
            <a:r>
              <a:rPr lang="es-MX" sz="2000" dirty="0" smtClean="0"/>
              <a:t>}</a:t>
            </a:r>
            <a:endParaRPr lang="es-MX" sz="2000" dirty="0"/>
          </a:p>
        </p:txBody>
      </p:sp>
      <p:sp>
        <p:nvSpPr>
          <p:cNvPr id="6" name="5 Elipse"/>
          <p:cNvSpPr/>
          <p:nvPr/>
        </p:nvSpPr>
        <p:spPr>
          <a:xfrm>
            <a:off x="1619672" y="5139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627784" y="4635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627784" y="56431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6" idx="7"/>
            <a:endCxn id="7" idx="2"/>
          </p:cNvCxnSpPr>
          <p:nvPr/>
        </p:nvCxnSpPr>
        <p:spPr>
          <a:xfrm flipV="1">
            <a:off x="1988448" y="4851064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7" idx="4"/>
            <a:endCxn id="8" idx="0"/>
          </p:cNvCxnSpPr>
          <p:nvPr/>
        </p:nvCxnSpPr>
        <p:spPr>
          <a:xfrm>
            <a:off x="2843808" y="5067088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8" idx="2"/>
            <a:endCxn id="6" idx="5"/>
          </p:cNvCxnSpPr>
          <p:nvPr/>
        </p:nvCxnSpPr>
        <p:spPr>
          <a:xfrm flipH="1" flipV="1">
            <a:off x="1988448" y="5507872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6876256" y="51786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5940152" y="4635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940152" y="56431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9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>
            <a:stCxn id="13" idx="6"/>
            <a:endCxn id="12" idx="1"/>
          </p:cNvCxnSpPr>
          <p:nvPr/>
        </p:nvCxnSpPr>
        <p:spPr>
          <a:xfrm>
            <a:off x="6372200" y="4851064"/>
            <a:ext cx="567328" cy="390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4" idx="0"/>
            <a:endCxn id="13" idx="4"/>
          </p:cNvCxnSpPr>
          <p:nvPr/>
        </p:nvCxnSpPr>
        <p:spPr>
          <a:xfrm flipV="1">
            <a:off x="6156176" y="5067088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2" idx="3"/>
            <a:endCxn id="14" idx="6"/>
          </p:cNvCxnSpPr>
          <p:nvPr/>
        </p:nvCxnSpPr>
        <p:spPr>
          <a:xfrm flipH="1">
            <a:off x="6372200" y="5547385"/>
            <a:ext cx="567328" cy="31179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4283968" y="43825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491880" y="51623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19 Conector recto"/>
          <p:cNvCxnSpPr>
            <a:stCxn id="19" idx="7"/>
            <a:endCxn id="18" idx="3"/>
          </p:cNvCxnSpPr>
          <p:nvPr/>
        </p:nvCxnSpPr>
        <p:spPr>
          <a:xfrm flipV="1">
            <a:off x="3860656" y="4751296"/>
            <a:ext cx="486584" cy="4743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148064" y="5174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4331021" y="59666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22 Conector recto"/>
          <p:cNvCxnSpPr>
            <a:stCxn id="22" idx="1"/>
            <a:endCxn id="19" idx="5"/>
          </p:cNvCxnSpPr>
          <p:nvPr/>
        </p:nvCxnSpPr>
        <p:spPr>
          <a:xfrm flipH="1" flipV="1">
            <a:off x="3860656" y="5531163"/>
            <a:ext cx="533637" cy="4988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8" idx="5"/>
            <a:endCxn id="21" idx="1"/>
          </p:cNvCxnSpPr>
          <p:nvPr/>
        </p:nvCxnSpPr>
        <p:spPr>
          <a:xfrm>
            <a:off x="4652744" y="4751296"/>
            <a:ext cx="558592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1" idx="3"/>
            <a:endCxn id="22" idx="7"/>
          </p:cNvCxnSpPr>
          <p:nvPr/>
        </p:nvCxnSpPr>
        <p:spPr>
          <a:xfrm flipH="1">
            <a:off x="4699797" y="5543384"/>
            <a:ext cx="511539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8" idx="4"/>
            <a:endCxn id="22" idx="0"/>
          </p:cNvCxnSpPr>
          <p:nvPr/>
        </p:nvCxnSpPr>
        <p:spPr>
          <a:xfrm>
            <a:off x="4499992" y="4814568"/>
            <a:ext cx="47053" cy="11521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8" idx="6"/>
            <a:endCxn id="19" idx="3"/>
          </p:cNvCxnSpPr>
          <p:nvPr/>
        </p:nvCxnSpPr>
        <p:spPr>
          <a:xfrm flipV="1">
            <a:off x="3059832" y="5531163"/>
            <a:ext cx="495320" cy="3280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1" idx="7"/>
            <a:endCxn id="13" idx="3"/>
          </p:cNvCxnSpPr>
          <p:nvPr/>
        </p:nvCxnSpPr>
        <p:spPr>
          <a:xfrm flipV="1">
            <a:off x="5516840" y="5003816"/>
            <a:ext cx="486584" cy="234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2483768" y="41664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483768" y="43389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1</a:t>
            </a:r>
            <a:endParaRPr lang="es-CO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483768" y="60932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483768" y="62657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2</a:t>
            </a:r>
            <a:endParaRPr lang="es-CO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99592" y="515719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99592" y="532965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3</a:t>
            </a:r>
            <a:endParaRPr lang="es-CO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108888" y="39330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108888" y="410552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4</a:t>
            </a:r>
            <a:endParaRPr lang="es-CO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139952" y="63650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139952" y="65363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6</a:t>
            </a:r>
            <a:endParaRPr lang="es-CO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275856" y="47077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275856" y="48801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7</a:t>
            </a:r>
            <a:endParaRPr lang="es-CO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04048" y="47077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004048" y="48801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5</a:t>
            </a:r>
            <a:endParaRPr lang="es-CO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796136" y="42210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796136" y="439355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10</a:t>
            </a:r>
            <a:endParaRPr lang="es-CO" sz="1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796136" y="60758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796136" y="62483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9</a:t>
            </a:r>
            <a:endParaRPr lang="es-CO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236296" y="515719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7236296" y="532965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8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1468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332656"/>
            <a:ext cx="83529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 smtClean="0"/>
              <a:t>Algoritmo de </a:t>
            </a:r>
            <a:r>
              <a:rPr lang="es-CO" sz="3600" dirty="0" err="1" smtClean="0"/>
              <a:t>Kosaraju</a:t>
            </a:r>
            <a:endParaRPr lang="es-CO" sz="36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8" y="1124744"/>
            <a:ext cx="81371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 smtClean="0"/>
              <a:t>function</a:t>
            </a:r>
            <a:r>
              <a:rPr lang="es-MX" sz="2000" dirty="0" smtClean="0"/>
              <a:t> DFS2(grafo </a:t>
            </a:r>
            <a:r>
              <a:rPr lang="es-MX" sz="2000" dirty="0"/>
              <a:t>G, nodo u){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u.explored</a:t>
            </a:r>
            <a:r>
              <a:rPr lang="es-MX" sz="2000" dirty="0"/>
              <a:t> = true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u.leader</a:t>
            </a:r>
            <a:r>
              <a:rPr lang="es-MX" sz="2000" dirty="0" smtClean="0"/>
              <a:t> </a:t>
            </a:r>
            <a:r>
              <a:rPr lang="es-MX" sz="2000" dirty="0"/>
              <a:t>= </a:t>
            </a:r>
            <a:r>
              <a:rPr lang="es-MX" sz="2000" dirty="0" smtClean="0"/>
              <a:t>s 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edge</a:t>
            </a:r>
            <a:r>
              <a:rPr lang="es-MX" sz="2000" dirty="0"/>
              <a:t> </a:t>
            </a:r>
            <a:r>
              <a:rPr lang="es-MX" sz="2000" dirty="0" smtClean="0"/>
              <a:t>(u, v){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 smtClean="0"/>
              <a:t>v.explored</a:t>
            </a:r>
            <a:r>
              <a:rPr lang="es-MX" sz="2000" dirty="0" smtClean="0"/>
              <a:t> </a:t>
            </a:r>
            <a:r>
              <a:rPr lang="es-MX" sz="2000" dirty="0"/>
              <a:t>= false:</a:t>
            </a:r>
          </a:p>
          <a:p>
            <a:pPr algn="just"/>
            <a:r>
              <a:rPr lang="es-MX" sz="2000" dirty="0"/>
              <a:t>         DFS(G, </a:t>
            </a:r>
            <a:r>
              <a:rPr lang="es-MX" sz="2000" dirty="0" smtClean="0"/>
              <a:t>v)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smtClean="0"/>
              <a:t>}</a:t>
            </a:r>
            <a:endParaRPr lang="es-MX" sz="2000" dirty="0"/>
          </a:p>
          <a:p>
            <a:pPr algn="just"/>
            <a:r>
              <a:rPr lang="es-MX" sz="2000" dirty="0" smtClean="0"/>
              <a:t>}</a:t>
            </a:r>
            <a:endParaRPr lang="es-MX" sz="2000" dirty="0"/>
          </a:p>
        </p:txBody>
      </p:sp>
      <p:sp>
        <p:nvSpPr>
          <p:cNvPr id="6" name="5 Elipse"/>
          <p:cNvSpPr/>
          <p:nvPr/>
        </p:nvSpPr>
        <p:spPr>
          <a:xfrm>
            <a:off x="1619672" y="49950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627784" y="4491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627784" y="5499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6" idx="7"/>
            <a:endCxn id="7" idx="2"/>
          </p:cNvCxnSpPr>
          <p:nvPr/>
        </p:nvCxnSpPr>
        <p:spPr>
          <a:xfrm flipV="1">
            <a:off x="1988448" y="4707048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7" idx="4"/>
            <a:endCxn id="8" idx="0"/>
          </p:cNvCxnSpPr>
          <p:nvPr/>
        </p:nvCxnSpPr>
        <p:spPr>
          <a:xfrm>
            <a:off x="2843808" y="4923072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8" idx="2"/>
            <a:endCxn id="6" idx="5"/>
          </p:cNvCxnSpPr>
          <p:nvPr/>
        </p:nvCxnSpPr>
        <p:spPr>
          <a:xfrm flipH="1" flipV="1">
            <a:off x="1988448" y="5363856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6876256" y="503459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5940152" y="4491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940152" y="5499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9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>
            <a:stCxn id="13" idx="6"/>
            <a:endCxn id="12" idx="1"/>
          </p:cNvCxnSpPr>
          <p:nvPr/>
        </p:nvCxnSpPr>
        <p:spPr>
          <a:xfrm>
            <a:off x="6372200" y="4707048"/>
            <a:ext cx="567328" cy="390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4" idx="0"/>
            <a:endCxn id="13" idx="4"/>
          </p:cNvCxnSpPr>
          <p:nvPr/>
        </p:nvCxnSpPr>
        <p:spPr>
          <a:xfrm flipV="1">
            <a:off x="6156176" y="4923072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2" idx="3"/>
            <a:endCxn id="14" idx="6"/>
          </p:cNvCxnSpPr>
          <p:nvPr/>
        </p:nvCxnSpPr>
        <p:spPr>
          <a:xfrm flipH="1">
            <a:off x="6372200" y="5403369"/>
            <a:ext cx="567328" cy="31179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4283968" y="4238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491880" y="50183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19 Conector recto"/>
          <p:cNvCxnSpPr>
            <a:stCxn id="19" idx="7"/>
            <a:endCxn id="18" idx="3"/>
          </p:cNvCxnSpPr>
          <p:nvPr/>
        </p:nvCxnSpPr>
        <p:spPr>
          <a:xfrm flipV="1">
            <a:off x="3860656" y="4607280"/>
            <a:ext cx="486584" cy="4743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148064" y="50305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4331021" y="58226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22 Conector recto"/>
          <p:cNvCxnSpPr>
            <a:stCxn id="22" idx="1"/>
            <a:endCxn id="19" idx="5"/>
          </p:cNvCxnSpPr>
          <p:nvPr/>
        </p:nvCxnSpPr>
        <p:spPr>
          <a:xfrm flipH="1" flipV="1">
            <a:off x="3860656" y="5387147"/>
            <a:ext cx="533637" cy="4988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8" idx="5"/>
            <a:endCxn id="21" idx="1"/>
          </p:cNvCxnSpPr>
          <p:nvPr/>
        </p:nvCxnSpPr>
        <p:spPr>
          <a:xfrm>
            <a:off x="4652744" y="4607280"/>
            <a:ext cx="558592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1" idx="3"/>
            <a:endCxn id="22" idx="7"/>
          </p:cNvCxnSpPr>
          <p:nvPr/>
        </p:nvCxnSpPr>
        <p:spPr>
          <a:xfrm flipH="1">
            <a:off x="4699797" y="5399368"/>
            <a:ext cx="511539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8" idx="4"/>
            <a:endCxn id="22" idx="0"/>
          </p:cNvCxnSpPr>
          <p:nvPr/>
        </p:nvCxnSpPr>
        <p:spPr>
          <a:xfrm>
            <a:off x="4499992" y="4670552"/>
            <a:ext cx="47053" cy="11521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8" idx="6"/>
            <a:endCxn id="19" idx="3"/>
          </p:cNvCxnSpPr>
          <p:nvPr/>
        </p:nvCxnSpPr>
        <p:spPr>
          <a:xfrm flipV="1">
            <a:off x="3059832" y="5387147"/>
            <a:ext cx="495320" cy="3280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1" idx="7"/>
            <a:endCxn id="13" idx="3"/>
          </p:cNvCxnSpPr>
          <p:nvPr/>
        </p:nvCxnSpPr>
        <p:spPr>
          <a:xfrm flipV="1">
            <a:off x="5516840" y="4859800"/>
            <a:ext cx="486584" cy="234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2483768" y="40224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483768" y="41949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1</a:t>
            </a:r>
            <a:endParaRPr lang="es-CO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483768" y="61478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483768" y="632035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2</a:t>
            </a:r>
            <a:endParaRPr lang="es-CO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99592" y="50131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99592" y="518564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3</a:t>
            </a:r>
            <a:endParaRPr lang="es-CO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108888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108888" y="396150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4</a:t>
            </a:r>
            <a:endParaRPr lang="es-CO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139952" y="643707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139952" y="660838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6</a:t>
            </a:r>
            <a:endParaRPr lang="es-CO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275856" y="45637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275856" y="4736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7</a:t>
            </a:r>
            <a:endParaRPr lang="es-CO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04048" y="45637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004048" y="4736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5</a:t>
            </a:r>
            <a:endParaRPr lang="es-CO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796136" y="40770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796136" y="424953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10</a:t>
            </a:r>
            <a:endParaRPr lang="es-CO" sz="1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796136" y="60349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796136" y="6207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9</a:t>
            </a:r>
            <a:endParaRPr lang="es-CO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236296" y="50131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 = true</a:t>
            </a:r>
            <a:endParaRPr lang="es-CO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7236296" y="518564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 = 8</a:t>
            </a:r>
            <a:endParaRPr lang="es-CO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796136" y="39330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7</a:t>
            </a:r>
            <a:endParaRPr lang="es-CO" sz="12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236296" y="485289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7</a:t>
            </a:r>
            <a:endParaRPr lang="es-CO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796136" y="58772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7</a:t>
            </a:r>
            <a:endParaRPr lang="es-CO" sz="12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3275856" y="44060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3</a:t>
            </a:r>
            <a:endParaRPr lang="es-CO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067944" y="36313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3</a:t>
            </a:r>
            <a:endParaRPr lang="es-CO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990400" y="438978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3</a:t>
            </a:r>
            <a:endParaRPr lang="es-CO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139952" y="62619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3</a:t>
            </a:r>
            <a:endParaRPr lang="es-CO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899592" y="485289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0</a:t>
            </a:r>
            <a:endParaRPr lang="es-CO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483768" y="38746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0</a:t>
            </a:r>
            <a:endParaRPr lang="es-CO" sz="12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483768" y="596031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 = 0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5848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Leer los capítulos 22.3-22.5 de </a:t>
            </a:r>
            <a:r>
              <a:rPr lang="es-MX" sz="2200" i="1" dirty="0" err="1" smtClean="0"/>
              <a:t>Introduction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to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algorithms</a:t>
            </a:r>
            <a:r>
              <a:rPr lang="es-MX" sz="2200" i="1" dirty="0" smtClean="0"/>
              <a:t> </a:t>
            </a:r>
            <a:r>
              <a:rPr lang="es-MX" sz="2200" dirty="0" smtClean="0"/>
              <a:t>y/o los capítulos 3.3-3.4 de </a:t>
            </a:r>
            <a:r>
              <a:rPr lang="es-MX" sz="2200" i="1" dirty="0" err="1" smtClean="0"/>
              <a:t>Algorithms</a:t>
            </a:r>
            <a:r>
              <a:rPr lang="es-MX" sz="220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Ver el video </a:t>
            </a:r>
            <a:r>
              <a:rPr lang="es-MX" sz="2200" i="1" dirty="0" err="1" smtClean="0"/>
              <a:t>Structure</a:t>
            </a:r>
            <a:r>
              <a:rPr lang="es-MX" sz="2200" i="1" dirty="0" smtClean="0"/>
              <a:t> of </a:t>
            </a:r>
            <a:r>
              <a:rPr lang="es-MX" sz="2200" i="1" dirty="0" err="1" smtClean="0"/>
              <a:t>the</a:t>
            </a:r>
            <a:r>
              <a:rPr lang="es-MX" sz="2200" i="1" dirty="0" smtClean="0"/>
              <a:t> web</a:t>
            </a: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visto para realizar el recorrido </a:t>
            </a:r>
            <a:r>
              <a:rPr lang="es-MX" sz="2200" dirty="0" smtClean="0"/>
              <a:t>DFS </a:t>
            </a:r>
            <a:r>
              <a:rPr lang="es-MX" sz="2200" dirty="0"/>
              <a:t>de un grafo. Por cada nodo muestre por pantalla su identificador</a:t>
            </a:r>
            <a:r>
              <a:rPr lang="es-MX" sz="2200" dirty="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visto para realizar el </a:t>
            </a:r>
            <a:r>
              <a:rPr lang="es-MX" sz="2200" dirty="0" smtClean="0"/>
              <a:t>ordenamiento topológico </a:t>
            </a:r>
            <a:r>
              <a:rPr lang="es-MX" sz="2200" dirty="0"/>
              <a:t>de un </a:t>
            </a:r>
            <a:r>
              <a:rPr lang="es-MX" sz="2200" dirty="0" smtClean="0"/>
              <a:t>grafo dirigido mediante DFS.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Programar el algoritmo visto para realizar </a:t>
            </a:r>
            <a:r>
              <a:rPr lang="es-MX" sz="2200" dirty="0" smtClean="0"/>
              <a:t>calcular los componentes fuertemente conectados de </a:t>
            </a:r>
            <a:r>
              <a:rPr lang="es-MX" sz="2200" dirty="0"/>
              <a:t>un grafo </a:t>
            </a:r>
            <a:r>
              <a:rPr lang="es-MX" sz="2200" dirty="0" smtClean="0"/>
              <a:t>dirigido mediante </a:t>
            </a:r>
            <a:r>
              <a:rPr lang="es-MX" sz="2200" dirty="0"/>
              <a:t>DFS.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BFS vs. DFS 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980728"/>
            <a:ext cx="835292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Recordemos las características principales de ambos algoritmos:</a:t>
            </a:r>
            <a:endParaRPr lang="es-MX" sz="22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57200" y="1600200"/>
          <a:ext cx="820891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3204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BFS (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Breadth-First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o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búsqueda en amplitud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DFS (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Depth-First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o búsqueda en profundidad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584176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Explora los nodos por “capas”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“naturalmente” cantidad mínima de saltos 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entre nodos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los componentes conectados de un grafo no dirigido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ejecutarse en </a:t>
                      </a:r>
                      <a:r>
                        <a:rPr lang="es-MX" sz="2000" i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000" i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m+n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usando una cola (FIFO)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Explora los nodos “agresivamente”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“naturalmente” el ordenamiento topológico de un grafo no cíclico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los componentes fuertemente conectados de un grafo dirigido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ejecutarse en O(</a:t>
                      </a:r>
                      <a:r>
                        <a:rPr lang="es-CO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m+n</a:t>
                      </a: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usando una pila (LIFO) o usando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recursión</a:t>
                      </a: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DFS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87777" y="980728"/>
            <a:ext cx="4032695" cy="5805264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Versión iterativa </a:t>
            </a:r>
            <a:r>
              <a:rPr lang="es-MX" sz="2200" b="1" smtClean="0"/>
              <a:t>con pila</a:t>
            </a:r>
            <a:endParaRPr lang="es-MX" sz="2200" b="1" dirty="0" smtClean="0"/>
          </a:p>
          <a:p>
            <a:pPr algn="just"/>
            <a:endParaRPr lang="es-MX" sz="2200" dirty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DFS(grafo </a:t>
            </a:r>
            <a:r>
              <a:rPr lang="es-MX" sz="2200" dirty="0"/>
              <a:t>G, nodo </a:t>
            </a:r>
            <a:r>
              <a:rPr lang="es-MX" sz="2200" dirty="0" smtClean="0"/>
              <a:t>a){</a:t>
            </a:r>
            <a:endParaRPr lang="es-MX" sz="2200" dirty="0"/>
          </a:p>
          <a:p>
            <a:pPr algn="just"/>
            <a:r>
              <a:rPr lang="es-MX" sz="2200" dirty="0" smtClean="0"/>
              <a:t>   </a:t>
            </a:r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 err="1"/>
              <a:t>each</a:t>
            </a:r>
            <a:r>
              <a:rPr lang="es-CO" sz="2200" dirty="0"/>
              <a:t> </a:t>
            </a:r>
            <a:r>
              <a:rPr lang="es-CO" sz="2200" dirty="0" err="1"/>
              <a:t>vertex</a:t>
            </a:r>
            <a:r>
              <a:rPr lang="es-CO" sz="2200" dirty="0"/>
              <a:t> </a:t>
            </a:r>
            <a:r>
              <a:rPr lang="es-CO" sz="2200" dirty="0" smtClean="0"/>
              <a:t>u: 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</a:t>
            </a:r>
            <a:r>
              <a:rPr lang="es-CO" sz="2200" dirty="0" err="1" smtClean="0"/>
              <a:t>u.explored</a:t>
            </a:r>
            <a:r>
              <a:rPr lang="es-CO" sz="2200" dirty="0" smtClean="0"/>
              <a:t> = false 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</a:t>
            </a:r>
            <a:r>
              <a:rPr lang="es-MX" sz="2200" dirty="0" smtClean="0"/>
              <a:t>s = new </a:t>
            </a:r>
            <a:r>
              <a:rPr lang="es-MX" sz="2200" dirty="0" err="1" smtClean="0"/>
              <a:t>stack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s.push</a:t>
            </a:r>
            <a:r>
              <a:rPr lang="es-MX" sz="2200" dirty="0" smtClean="0"/>
              <a:t>(a)</a:t>
            </a:r>
            <a:endParaRPr lang="es-MX" sz="2200" dirty="0"/>
          </a:p>
          <a:p>
            <a:pPr algn="just"/>
            <a:r>
              <a:rPr lang="es-MX" sz="2200" dirty="0"/>
              <a:t>   </a:t>
            </a:r>
            <a:r>
              <a:rPr lang="es-MX" sz="2200" dirty="0" err="1" smtClean="0"/>
              <a:t>while</a:t>
            </a:r>
            <a:r>
              <a:rPr lang="es-MX" sz="2200" dirty="0" smtClean="0"/>
              <a:t> (s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not</a:t>
            </a:r>
            <a:r>
              <a:rPr lang="es-MX" sz="2200" dirty="0" smtClean="0"/>
              <a:t> </a:t>
            </a:r>
            <a:r>
              <a:rPr lang="es-MX" sz="2200" dirty="0" err="1" smtClean="0"/>
              <a:t>empty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/>
              <a:t>u = </a:t>
            </a:r>
            <a:r>
              <a:rPr lang="es-MX" sz="2200" dirty="0" err="1"/>
              <a:t>s.pop</a:t>
            </a:r>
            <a:r>
              <a:rPr lang="es-MX" sz="2200" dirty="0" smtClean="0"/>
              <a:t>()</a:t>
            </a:r>
            <a:endParaRPr lang="es-MX" sz="2200" dirty="0"/>
          </a:p>
          <a:p>
            <a:pPr algn="just"/>
            <a:r>
              <a:rPr lang="es-MX" sz="2200" dirty="0" smtClean="0"/>
              <a:t>      </a:t>
            </a:r>
            <a:r>
              <a:rPr lang="es-MX" sz="2200" dirty="0" err="1"/>
              <a:t>if</a:t>
            </a:r>
            <a:r>
              <a:rPr lang="es-MX" sz="2200" dirty="0"/>
              <a:t> </a:t>
            </a:r>
            <a:r>
              <a:rPr lang="es-MX" sz="2200" dirty="0" err="1" smtClean="0"/>
              <a:t>u.explored</a:t>
            </a:r>
            <a:r>
              <a:rPr lang="es-MX" sz="2200" dirty="0" smtClean="0"/>
              <a:t> </a:t>
            </a:r>
            <a:r>
              <a:rPr lang="es-MX" sz="2200" dirty="0"/>
              <a:t>= false{</a:t>
            </a:r>
          </a:p>
          <a:p>
            <a:pPr algn="just"/>
            <a:r>
              <a:rPr lang="es-MX" sz="2200" dirty="0"/>
              <a:t>     </a:t>
            </a:r>
            <a:r>
              <a:rPr lang="es-MX" sz="2200" dirty="0" smtClean="0"/>
              <a:t>    </a:t>
            </a:r>
            <a:r>
              <a:rPr lang="es-MX" sz="2200" dirty="0" err="1" smtClean="0"/>
              <a:t>u.explored</a:t>
            </a:r>
            <a:r>
              <a:rPr lang="es-MX" sz="2200" dirty="0" smtClean="0"/>
              <a:t> </a:t>
            </a:r>
            <a:r>
              <a:rPr lang="es-MX" sz="2200" dirty="0"/>
              <a:t>= </a:t>
            </a:r>
            <a:r>
              <a:rPr lang="es-MX" sz="2200" dirty="0" smtClean="0"/>
              <a:t>true</a:t>
            </a:r>
          </a:p>
          <a:p>
            <a:pPr algn="just"/>
            <a:r>
              <a:rPr lang="es-MX" sz="2200" dirty="0" smtClean="0"/>
              <a:t>    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</a:t>
            </a:r>
            <a:r>
              <a:rPr lang="es-MX" sz="2200" dirty="0" err="1" smtClean="0"/>
              <a:t>each</a:t>
            </a:r>
            <a:r>
              <a:rPr lang="es-MX" sz="2200" dirty="0" smtClean="0"/>
              <a:t> </a:t>
            </a:r>
            <a:r>
              <a:rPr lang="es-MX" sz="2200" dirty="0" err="1" smtClean="0"/>
              <a:t>edge</a:t>
            </a:r>
            <a:r>
              <a:rPr lang="es-MX" sz="2200" dirty="0" smtClean="0"/>
              <a:t> (u, v){</a:t>
            </a:r>
          </a:p>
          <a:p>
            <a:pPr algn="just"/>
            <a:r>
              <a:rPr lang="es-MX" sz="2200" dirty="0" smtClean="0"/>
              <a:t>            </a:t>
            </a:r>
            <a:r>
              <a:rPr lang="es-MX" sz="2200" dirty="0" err="1" smtClean="0"/>
              <a:t>s.push</a:t>
            </a:r>
            <a:r>
              <a:rPr lang="es-MX" sz="2200" dirty="0" smtClean="0"/>
              <a:t>(v)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}</a:t>
            </a:r>
          </a:p>
          <a:p>
            <a:pPr algn="just"/>
            <a:r>
              <a:rPr lang="es-MX" sz="2200" dirty="0" smtClean="0"/>
              <a:t>   }</a:t>
            </a:r>
            <a:endParaRPr lang="es-MX" sz="2200" dirty="0"/>
          </a:p>
          <a:p>
            <a:pPr algn="just"/>
            <a:r>
              <a:rPr lang="es-MX" sz="2200" dirty="0"/>
              <a:t>}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78158" y="980728"/>
            <a:ext cx="4176711" cy="4176464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Versión recursiva</a:t>
            </a:r>
            <a:endParaRPr lang="es-CO" sz="2200" b="1" dirty="0" smtClean="0"/>
          </a:p>
          <a:p>
            <a:pPr algn="just"/>
            <a:endParaRPr lang="es-CO" sz="2200" dirty="0"/>
          </a:p>
          <a:p>
            <a:pPr algn="just"/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 err="1"/>
              <a:t>each</a:t>
            </a:r>
            <a:r>
              <a:rPr lang="es-CO" sz="2200" dirty="0"/>
              <a:t> </a:t>
            </a:r>
            <a:r>
              <a:rPr lang="es-CO" sz="2200" dirty="0" err="1"/>
              <a:t>vertex</a:t>
            </a:r>
            <a:r>
              <a:rPr lang="es-CO" sz="2200" dirty="0"/>
              <a:t> u: </a:t>
            </a:r>
          </a:p>
          <a:p>
            <a:pPr algn="just"/>
            <a:r>
              <a:rPr lang="es-CO" sz="2200" dirty="0" smtClean="0"/>
              <a:t>   </a:t>
            </a:r>
            <a:r>
              <a:rPr lang="es-CO" sz="2200" dirty="0" err="1"/>
              <a:t>u.explored</a:t>
            </a:r>
            <a:r>
              <a:rPr lang="es-CO" sz="2200" dirty="0"/>
              <a:t> = false </a:t>
            </a:r>
            <a:endParaRPr lang="es-CO" sz="2200" dirty="0" smtClean="0"/>
          </a:p>
          <a:p>
            <a:pPr algn="just"/>
            <a:endParaRPr lang="es-MX" sz="2200" dirty="0" smtClean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DFS(grafo </a:t>
            </a:r>
            <a:r>
              <a:rPr lang="es-MX" sz="2200" dirty="0"/>
              <a:t>G, nodo </a:t>
            </a:r>
            <a:r>
              <a:rPr lang="es-MX" sz="2200" dirty="0" smtClean="0"/>
              <a:t>u){</a:t>
            </a:r>
            <a:endParaRPr lang="es-MX" sz="2200" dirty="0"/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u.explored</a:t>
            </a:r>
            <a:r>
              <a:rPr lang="es-MX" sz="2200" dirty="0" smtClean="0"/>
              <a:t> = true</a:t>
            </a:r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for</a:t>
            </a:r>
            <a:r>
              <a:rPr lang="es-MX" sz="2200" dirty="0" smtClean="0"/>
              <a:t> </a:t>
            </a:r>
            <a:r>
              <a:rPr lang="es-MX" sz="2200" dirty="0" err="1" smtClean="0"/>
              <a:t>each</a:t>
            </a:r>
            <a:r>
              <a:rPr lang="es-MX" sz="2200" dirty="0" smtClean="0"/>
              <a:t> </a:t>
            </a:r>
            <a:r>
              <a:rPr lang="es-MX" sz="2200" dirty="0" err="1" smtClean="0"/>
              <a:t>edge</a:t>
            </a:r>
            <a:r>
              <a:rPr lang="es-MX" sz="2200" dirty="0" smtClean="0"/>
              <a:t> (u, v){</a:t>
            </a:r>
          </a:p>
          <a:p>
            <a:pPr algn="just"/>
            <a:r>
              <a:rPr lang="es-MX" sz="2200" dirty="0" smtClean="0"/>
              <a:t>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 err="1" smtClean="0"/>
              <a:t>v.explored</a:t>
            </a:r>
            <a:r>
              <a:rPr lang="es-MX" sz="2200" dirty="0" smtClean="0"/>
              <a:t> = false: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DFS(G, v)</a:t>
            </a:r>
          </a:p>
          <a:p>
            <a:pPr algn="just"/>
            <a:r>
              <a:rPr lang="es-MX" sz="2200" dirty="0" smtClean="0"/>
              <a:t>   }</a:t>
            </a:r>
            <a:endParaRPr lang="es-MX" sz="2200" dirty="0"/>
          </a:p>
          <a:p>
            <a:pPr algn="just"/>
            <a:r>
              <a:rPr lang="es-MX" sz="2200" dirty="0" smtClean="0"/>
              <a:t>}</a:t>
            </a:r>
            <a:endParaRPr lang="es-MX" sz="2200" dirty="0"/>
          </a:p>
        </p:txBody>
      </p:sp>
      <p:sp>
        <p:nvSpPr>
          <p:cNvPr id="7" name="6 Elipse"/>
          <p:cNvSpPr/>
          <p:nvPr/>
        </p:nvSpPr>
        <p:spPr>
          <a:xfrm>
            <a:off x="1543485" y="53012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3055653" y="53012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543485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11 Conector recto"/>
          <p:cNvCxnSpPr>
            <a:stCxn id="8" idx="3"/>
            <a:endCxn id="9" idx="7"/>
          </p:cNvCxnSpPr>
          <p:nvPr/>
        </p:nvCxnSpPr>
        <p:spPr>
          <a:xfrm flipH="1">
            <a:off x="1912261" y="5669984"/>
            <a:ext cx="1206664" cy="702608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9" idx="0"/>
            <a:endCxn id="7" idx="4"/>
          </p:cNvCxnSpPr>
          <p:nvPr/>
        </p:nvCxnSpPr>
        <p:spPr>
          <a:xfrm flipV="1">
            <a:off x="1759509" y="5733256"/>
            <a:ext cx="0" cy="57606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7" idx="6"/>
            <a:endCxn id="8" idx="2"/>
          </p:cNvCxnSpPr>
          <p:nvPr/>
        </p:nvCxnSpPr>
        <p:spPr>
          <a:xfrm>
            <a:off x="1975533" y="5517232"/>
            <a:ext cx="10801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3055653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19 Conector recto"/>
          <p:cNvCxnSpPr>
            <a:stCxn id="17" idx="0"/>
            <a:endCxn id="8" idx="4"/>
          </p:cNvCxnSpPr>
          <p:nvPr/>
        </p:nvCxnSpPr>
        <p:spPr>
          <a:xfrm flipV="1">
            <a:off x="3271677" y="5733256"/>
            <a:ext cx="0" cy="57606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7" idx="5"/>
            <a:endCxn id="17" idx="1"/>
          </p:cNvCxnSpPr>
          <p:nvPr/>
        </p:nvCxnSpPr>
        <p:spPr>
          <a:xfrm>
            <a:off x="1912261" y="5669984"/>
            <a:ext cx="1206664" cy="70260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9" idx="6"/>
            <a:endCxn id="17" idx="2"/>
          </p:cNvCxnSpPr>
          <p:nvPr/>
        </p:nvCxnSpPr>
        <p:spPr>
          <a:xfrm>
            <a:off x="1975533" y="6525344"/>
            <a:ext cx="1080120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260648"/>
            <a:ext cx="842518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Ordenamiento topológico</a:t>
            </a:r>
            <a:endParaRPr lang="es-ES" sz="3600" i="1" dirty="0"/>
          </a:p>
        </p:txBody>
      </p:sp>
      <p:sp>
        <p:nvSpPr>
          <p:cNvPr id="2" name="1 Rectángulo redondeado"/>
          <p:cNvSpPr/>
          <p:nvPr/>
        </p:nvSpPr>
        <p:spPr>
          <a:xfrm>
            <a:off x="3491880" y="134076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Calzoncillos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491880" y="2132856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Pantalones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stCxn id="2" idx="2"/>
            <a:endCxn id="4" idx="0"/>
          </p:cNvCxnSpPr>
          <p:nvPr/>
        </p:nvCxnSpPr>
        <p:spPr>
          <a:xfrm>
            <a:off x="4247964" y="177281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491880" y="29249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Correa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4" idx="2"/>
            <a:endCxn id="7" idx="0"/>
          </p:cNvCxnSpPr>
          <p:nvPr/>
        </p:nvCxnSpPr>
        <p:spPr>
          <a:xfrm>
            <a:off x="4247964" y="2564904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6012160" y="134076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Camisilla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012160" y="2132856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Camisa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10" idx="2"/>
            <a:endCxn id="11" idx="0"/>
          </p:cNvCxnSpPr>
          <p:nvPr/>
        </p:nvCxnSpPr>
        <p:spPr>
          <a:xfrm>
            <a:off x="6768244" y="177281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6012160" y="29249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Corbata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>
            <a:off x="6768244" y="2564904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6012160" y="3717032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Saco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15 Conector recto de flecha"/>
          <p:cNvCxnSpPr>
            <a:stCxn id="13" idx="2"/>
            <a:endCxn id="15" idx="0"/>
          </p:cNvCxnSpPr>
          <p:nvPr/>
        </p:nvCxnSpPr>
        <p:spPr>
          <a:xfrm>
            <a:off x="6768244" y="3356992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1" idx="1"/>
            <a:endCxn id="7" idx="3"/>
          </p:cNvCxnSpPr>
          <p:nvPr/>
        </p:nvCxnSpPr>
        <p:spPr>
          <a:xfrm flipH="1">
            <a:off x="5004048" y="2348880"/>
            <a:ext cx="1008112" cy="7920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 redondeado"/>
          <p:cNvSpPr/>
          <p:nvPr/>
        </p:nvSpPr>
        <p:spPr>
          <a:xfrm>
            <a:off x="1187624" y="2132856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Medias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1187624" y="29249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Zapatos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>
            <a:stCxn id="21" idx="2"/>
            <a:endCxn id="22" idx="0"/>
          </p:cNvCxnSpPr>
          <p:nvPr/>
        </p:nvCxnSpPr>
        <p:spPr>
          <a:xfrm>
            <a:off x="1943708" y="2564904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4" idx="2"/>
            <a:endCxn id="22" idx="3"/>
          </p:cNvCxnSpPr>
          <p:nvPr/>
        </p:nvCxnSpPr>
        <p:spPr>
          <a:xfrm flipH="1">
            <a:off x="2699792" y="2564904"/>
            <a:ext cx="1548172" cy="5760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7" idx="2"/>
            <a:endCxn id="15" idx="1"/>
          </p:cNvCxnSpPr>
          <p:nvPr/>
        </p:nvCxnSpPr>
        <p:spPr>
          <a:xfrm>
            <a:off x="4247964" y="3356992"/>
            <a:ext cx="1764196" cy="5760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1" idx="3"/>
            <a:endCxn id="4" idx="1"/>
          </p:cNvCxnSpPr>
          <p:nvPr/>
        </p:nvCxnSpPr>
        <p:spPr>
          <a:xfrm>
            <a:off x="2699792" y="2348880"/>
            <a:ext cx="79208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5508104" y="494116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Calzoncillos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7308304" y="494116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Pantalones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6" name="35 Conector recto de flecha"/>
          <p:cNvCxnSpPr>
            <a:stCxn id="34" idx="3"/>
            <a:endCxn id="35" idx="1"/>
          </p:cNvCxnSpPr>
          <p:nvPr/>
        </p:nvCxnSpPr>
        <p:spPr>
          <a:xfrm>
            <a:off x="7020272" y="5157192"/>
            <a:ext cx="28803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866117" y="612446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Correa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3699520" y="494451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Medias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107504" y="4957782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Camisilla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1907704" y="4941168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Camisa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7" name="56 Conector recto de flecha"/>
          <p:cNvCxnSpPr>
            <a:stCxn id="55" idx="3"/>
            <a:endCxn id="56" idx="1"/>
          </p:cNvCxnSpPr>
          <p:nvPr/>
        </p:nvCxnSpPr>
        <p:spPr>
          <a:xfrm flipV="1">
            <a:off x="1619672" y="5157192"/>
            <a:ext cx="288032" cy="166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>
            <a:off x="4652392" y="6146241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Corbata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6516216" y="6146241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Saco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1" name="60 Conector recto de flecha"/>
          <p:cNvCxnSpPr>
            <a:stCxn id="58" idx="3"/>
            <a:endCxn id="60" idx="1"/>
          </p:cNvCxnSpPr>
          <p:nvPr/>
        </p:nvCxnSpPr>
        <p:spPr>
          <a:xfrm>
            <a:off x="6164560" y="6362265"/>
            <a:ext cx="351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2735796" y="612446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Zapatos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5" name="74 Conector angular"/>
          <p:cNvCxnSpPr>
            <a:stCxn id="49" idx="0"/>
            <a:endCxn id="35" idx="0"/>
          </p:cNvCxnSpPr>
          <p:nvPr/>
        </p:nvCxnSpPr>
        <p:spPr>
          <a:xfrm rot="5400000" flipH="1" flipV="1">
            <a:off x="6258321" y="3138451"/>
            <a:ext cx="3350" cy="3608784"/>
          </a:xfrm>
          <a:prstGeom prst="bentConnector3">
            <a:avLst>
              <a:gd name="adj1" fmla="val 9775672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35" idx="2"/>
            <a:endCxn id="73" idx="0"/>
          </p:cNvCxnSpPr>
          <p:nvPr/>
        </p:nvCxnSpPr>
        <p:spPr>
          <a:xfrm rot="5400000">
            <a:off x="5402510" y="3462586"/>
            <a:ext cx="751248" cy="4572508"/>
          </a:xfrm>
          <a:prstGeom prst="bentConnector3">
            <a:avLst>
              <a:gd name="adj1" fmla="val 718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35" idx="3"/>
            <a:endCxn id="37" idx="0"/>
          </p:cNvCxnSpPr>
          <p:nvPr/>
        </p:nvCxnSpPr>
        <p:spPr>
          <a:xfrm flipH="1">
            <a:off x="1622201" y="5157192"/>
            <a:ext cx="7198271" cy="967272"/>
          </a:xfrm>
          <a:prstGeom prst="bentConnector4">
            <a:avLst>
              <a:gd name="adj1" fmla="val -3176"/>
              <a:gd name="adj2" fmla="val 47057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37" idx="2"/>
            <a:endCxn id="60" idx="2"/>
          </p:cNvCxnSpPr>
          <p:nvPr/>
        </p:nvCxnSpPr>
        <p:spPr>
          <a:xfrm rot="16200000" flipH="1">
            <a:off x="4436362" y="3742350"/>
            <a:ext cx="21777" cy="5650099"/>
          </a:xfrm>
          <a:prstGeom prst="bentConnector3">
            <a:avLst>
              <a:gd name="adj1" fmla="val 1212403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56" idx="2"/>
            <a:endCxn id="58" idx="0"/>
          </p:cNvCxnSpPr>
          <p:nvPr/>
        </p:nvCxnSpPr>
        <p:spPr>
          <a:xfrm rot="16200000" flipH="1">
            <a:off x="3649620" y="4387384"/>
            <a:ext cx="773025" cy="274468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10750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190770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370790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550810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730830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5</a:t>
            </a:r>
            <a:endParaRPr lang="es-CO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899592" y="57605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2744504" y="5746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7</a:t>
            </a:r>
            <a:endParaRPr lang="es-CO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4671304" y="5764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8</a:t>
            </a:r>
            <a:endParaRPr lang="es-CO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6543512" y="5777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8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9" grpId="0" animBg="1"/>
      <p:bldP spid="55" grpId="0" animBg="1"/>
      <p:bldP spid="56" grpId="0" animBg="1"/>
      <p:bldP spid="58" grpId="0" animBg="1"/>
      <p:bldP spid="60" grpId="0" animBg="1"/>
      <p:bldP spid="73" grpId="0" animBg="1"/>
      <p:bldP spid="99" grpId="0"/>
      <p:bldP spid="100" grpId="0"/>
      <p:bldP spid="101" grpId="0"/>
      <p:bldP spid="102" grpId="0"/>
      <p:bldP spid="103" grpId="0"/>
      <p:bldP spid="105" grpId="0"/>
      <p:bldP spid="106" grpId="0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260648"/>
            <a:ext cx="842518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Ordenamiento topológico usando DFS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412776"/>
            <a:ext cx="45367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 smtClean="0"/>
              <a:t>topologicalSort</a:t>
            </a:r>
            <a:r>
              <a:rPr lang="es-MX" sz="2000" dirty="0" smtClean="0"/>
              <a:t>(grafo G){</a:t>
            </a:r>
            <a:endParaRPr lang="es-MX" sz="2000" dirty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</a:t>
            </a:r>
            <a:r>
              <a:rPr lang="es-CO" sz="2000" dirty="0" smtClean="0"/>
              <a:t>u: </a:t>
            </a:r>
            <a:r>
              <a:rPr lang="es-CO" sz="2000" dirty="0" err="1" smtClean="0"/>
              <a:t>u.explored</a:t>
            </a:r>
            <a:r>
              <a:rPr lang="es-CO" sz="2000" dirty="0" smtClean="0"/>
              <a:t> </a:t>
            </a:r>
            <a:r>
              <a:rPr lang="es-CO" sz="2000" dirty="0"/>
              <a:t>= </a:t>
            </a:r>
            <a:r>
              <a:rPr lang="es-CO" sz="2000" dirty="0" smtClean="0"/>
              <a:t>false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l = n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/>
              <a:t>each</a:t>
            </a:r>
            <a:r>
              <a:rPr lang="es-CO" sz="2000" dirty="0"/>
              <a:t> </a:t>
            </a:r>
            <a:r>
              <a:rPr lang="es-CO" sz="2000" dirty="0" err="1"/>
              <a:t>vertex</a:t>
            </a:r>
            <a:r>
              <a:rPr lang="es-CO" sz="2000" dirty="0"/>
              <a:t> </a:t>
            </a:r>
            <a:r>
              <a:rPr lang="es-CO" sz="2000" dirty="0" smtClean="0"/>
              <a:t>u{</a:t>
            </a:r>
            <a:endParaRPr lang="es-MX" sz="2000" dirty="0" smtClean="0"/>
          </a:p>
          <a:p>
            <a:pPr algn="just"/>
            <a:r>
              <a:rPr lang="es-MX" sz="2000" dirty="0" smtClean="0"/>
              <a:t>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 </a:t>
            </a:r>
            <a:r>
              <a:rPr lang="es-MX" sz="2000" dirty="0" err="1" smtClean="0"/>
              <a:t>u.explored</a:t>
            </a:r>
            <a:r>
              <a:rPr lang="es-MX" sz="2000" dirty="0" smtClean="0"/>
              <a:t> = false: DFS(G, u)</a:t>
            </a:r>
          </a:p>
          <a:p>
            <a:pPr algn="just"/>
            <a:r>
              <a:rPr lang="es-MX" sz="2000" dirty="0" smtClean="0"/>
              <a:t>   }</a:t>
            </a:r>
            <a:endParaRPr lang="es-MX" sz="2000" dirty="0">
              <a:solidFill>
                <a:srgbClr val="FF0000"/>
              </a:solidFill>
            </a:endParaRPr>
          </a:p>
          <a:p>
            <a:pPr algn="just"/>
            <a:r>
              <a:rPr lang="es-MX" sz="2000" dirty="0" smtClean="0"/>
              <a:t>}</a:t>
            </a:r>
          </a:p>
          <a:p>
            <a:pPr algn="just"/>
            <a:endParaRPr lang="es-MX" sz="2000" i="1" dirty="0"/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DFS(grafo G, nodo u){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u.explored</a:t>
            </a:r>
            <a:r>
              <a:rPr lang="es-MX" sz="2000" dirty="0"/>
              <a:t> = true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</a:t>
            </a:r>
            <a:r>
              <a:rPr lang="es-MX" sz="2000" dirty="0" err="1"/>
              <a:t>edge</a:t>
            </a:r>
            <a:r>
              <a:rPr lang="es-MX" sz="2000" dirty="0"/>
              <a:t> (u, v){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err="1"/>
              <a:t>v.explored</a:t>
            </a:r>
            <a:r>
              <a:rPr lang="es-MX" sz="2000" dirty="0"/>
              <a:t> = false:</a:t>
            </a:r>
          </a:p>
          <a:p>
            <a:pPr algn="just"/>
            <a:r>
              <a:rPr lang="es-MX" sz="2000" dirty="0"/>
              <a:t>         DFS(G, v)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smtClean="0"/>
              <a:t>}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>
                <a:solidFill>
                  <a:srgbClr val="FF0000"/>
                </a:solidFill>
              </a:rPr>
              <a:t>u.pos</a:t>
            </a:r>
            <a:r>
              <a:rPr lang="es-MX" sz="2000" dirty="0" smtClean="0">
                <a:solidFill>
                  <a:srgbClr val="FF0000"/>
                </a:solidFill>
              </a:rPr>
              <a:t> = l</a:t>
            </a:r>
          </a:p>
          <a:p>
            <a:pPr algn="just"/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smtClean="0">
                <a:solidFill>
                  <a:srgbClr val="FF0000"/>
                </a:solidFill>
              </a:rPr>
              <a:t>  l--</a:t>
            </a:r>
            <a:endParaRPr lang="es-MX" sz="2000" dirty="0">
              <a:solidFill>
                <a:srgbClr val="FF0000"/>
              </a:solidFill>
            </a:endParaRPr>
          </a:p>
          <a:p>
            <a:pPr algn="just"/>
            <a:r>
              <a:rPr lang="es-MX" sz="2000" dirty="0"/>
              <a:t>}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6" name="5 Elipse"/>
          <p:cNvSpPr/>
          <p:nvPr/>
        </p:nvSpPr>
        <p:spPr>
          <a:xfrm>
            <a:off x="5968752" y="2636912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7912968" y="2636912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5940152" y="4409816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stCxn id="8" idx="0"/>
            <a:endCxn id="6" idx="4"/>
          </p:cNvCxnSpPr>
          <p:nvPr/>
        </p:nvCxnSpPr>
        <p:spPr>
          <a:xfrm flipV="1">
            <a:off x="6156176" y="3068960"/>
            <a:ext cx="28600" cy="1340856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7912968" y="4409816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stCxn id="7" idx="2"/>
            <a:endCxn id="6" idx="6"/>
          </p:cNvCxnSpPr>
          <p:nvPr/>
        </p:nvCxnSpPr>
        <p:spPr>
          <a:xfrm flipH="1">
            <a:off x="6400800" y="2852936"/>
            <a:ext cx="1512168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2" idx="0"/>
            <a:endCxn id="7" idx="4"/>
          </p:cNvCxnSpPr>
          <p:nvPr/>
        </p:nvCxnSpPr>
        <p:spPr>
          <a:xfrm flipV="1">
            <a:off x="8128992" y="3068960"/>
            <a:ext cx="0" cy="1340856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2" idx="2"/>
            <a:endCxn id="8" idx="6"/>
          </p:cNvCxnSpPr>
          <p:nvPr/>
        </p:nvCxnSpPr>
        <p:spPr>
          <a:xfrm flipH="1">
            <a:off x="6372200" y="4625840"/>
            <a:ext cx="1540768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116632"/>
            <a:ext cx="83529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/>
              <a:t>Componentes fuertemente conectados en grafos </a:t>
            </a:r>
            <a:r>
              <a:rPr lang="es-CO" sz="3600" dirty="0" smtClean="0"/>
              <a:t>dirigidos</a:t>
            </a:r>
            <a:endParaRPr lang="es-CO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340768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Un componente fuertemente conectado (SCC) en un grafo dirigido </a:t>
            </a:r>
            <a:r>
              <a:rPr lang="es-MX" sz="2200" i="1" dirty="0" smtClean="0"/>
              <a:t>G=</a:t>
            </a:r>
            <a:r>
              <a:rPr lang="es-MX" sz="2200" dirty="0" smtClean="0"/>
              <a:t>(</a:t>
            </a:r>
            <a:r>
              <a:rPr lang="es-MX" sz="2200" i="1" dirty="0" smtClean="0"/>
              <a:t>V, E</a:t>
            </a:r>
            <a:r>
              <a:rPr lang="es-MX" sz="2200" dirty="0" smtClean="0"/>
              <a:t>) es un conjunto de nodos </a:t>
            </a:r>
            <a:r>
              <a:rPr lang="es-MX" sz="2200" i="1" dirty="0" smtClean="0"/>
              <a:t>C ≤ V</a:t>
            </a:r>
            <a:r>
              <a:rPr lang="es-MX" sz="2200" dirty="0" smtClean="0"/>
              <a:t>, tal que para cada par de nodos </a:t>
            </a:r>
            <a:r>
              <a:rPr lang="es-MX" sz="2200" i="1" dirty="0" smtClean="0"/>
              <a:t>u</a:t>
            </a:r>
            <a:r>
              <a:rPr lang="es-MX" sz="2200" dirty="0" smtClean="0"/>
              <a:t> y </a:t>
            </a:r>
            <a:r>
              <a:rPr lang="es-MX" sz="2200" i="1" dirty="0" smtClean="0"/>
              <a:t>v</a:t>
            </a:r>
            <a:r>
              <a:rPr lang="es-MX" sz="2200" dirty="0" smtClean="0"/>
              <a:t> en </a:t>
            </a:r>
            <a:r>
              <a:rPr lang="es-MX" sz="2200" i="1" dirty="0" smtClean="0"/>
              <a:t>C</a:t>
            </a:r>
            <a:r>
              <a:rPr lang="es-MX" sz="2200" dirty="0" smtClean="0"/>
              <a:t> se tiene que </a:t>
            </a:r>
            <a:r>
              <a:rPr lang="es-MX" sz="2200" i="1" dirty="0" smtClean="0"/>
              <a:t>u → v</a:t>
            </a:r>
            <a:r>
              <a:rPr lang="es-MX" sz="2200" dirty="0" smtClean="0"/>
              <a:t> y </a:t>
            </a:r>
            <a:r>
              <a:rPr lang="es-MX" sz="2200" i="1" dirty="0"/>
              <a:t>v → u</a:t>
            </a:r>
            <a:r>
              <a:rPr lang="es-MX" sz="2200" dirty="0" smtClean="0"/>
              <a:t>, es decir que ambos nodos son “alcanzables” el uno desde el otro.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En otras palabras la idea es encontrar el mayor número de “regiones” de un grafo dentro de las cuales se pueda ir desde cualquier punto hacia cualquier otro y viceversa.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471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116632"/>
            <a:ext cx="83529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/>
              <a:t>Componentes fuertemente conectados en grafos </a:t>
            </a:r>
            <a:r>
              <a:rPr lang="es-CO" sz="3600" dirty="0" smtClean="0"/>
              <a:t>dirigidos usando DFS</a:t>
            </a:r>
            <a:endParaRPr lang="es-CO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340768"/>
            <a:ext cx="835292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¿Qué sucedería si usamos DFS partiendo del nodo 8, luego del 5 y luego del 2?</a:t>
            </a:r>
            <a:endParaRPr lang="es-MX" sz="2200" dirty="0"/>
          </a:p>
        </p:txBody>
      </p:sp>
      <p:sp>
        <p:nvSpPr>
          <p:cNvPr id="27" name="26 Elipse"/>
          <p:cNvSpPr/>
          <p:nvPr/>
        </p:nvSpPr>
        <p:spPr>
          <a:xfrm>
            <a:off x="1619672" y="53377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2627784" y="48336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2627784" y="58417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stCxn id="27" idx="7"/>
            <a:endCxn id="29" idx="2"/>
          </p:cNvCxnSpPr>
          <p:nvPr/>
        </p:nvCxnSpPr>
        <p:spPr>
          <a:xfrm flipV="1">
            <a:off x="1988448" y="5049672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29" idx="4"/>
            <a:endCxn id="30" idx="0"/>
          </p:cNvCxnSpPr>
          <p:nvPr/>
        </p:nvCxnSpPr>
        <p:spPr>
          <a:xfrm>
            <a:off x="2843808" y="5265696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30" idx="2"/>
            <a:endCxn id="27" idx="5"/>
          </p:cNvCxnSpPr>
          <p:nvPr/>
        </p:nvCxnSpPr>
        <p:spPr>
          <a:xfrm flipH="1" flipV="1">
            <a:off x="1988448" y="5706480"/>
            <a:ext cx="639336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6876256" y="53772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5940152" y="48336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5940152" y="58417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9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3" name="42 Conector recto"/>
          <p:cNvCxnSpPr>
            <a:stCxn id="41" idx="6"/>
            <a:endCxn id="40" idx="1"/>
          </p:cNvCxnSpPr>
          <p:nvPr/>
        </p:nvCxnSpPr>
        <p:spPr>
          <a:xfrm>
            <a:off x="6372200" y="5049672"/>
            <a:ext cx="567328" cy="390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2" idx="0"/>
            <a:endCxn id="41" idx="4"/>
          </p:cNvCxnSpPr>
          <p:nvPr/>
        </p:nvCxnSpPr>
        <p:spPr>
          <a:xfrm flipV="1">
            <a:off x="6156176" y="5265696"/>
            <a:ext cx="0" cy="576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40" idx="3"/>
            <a:endCxn id="42" idx="6"/>
          </p:cNvCxnSpPr>
          <p:nvPr/>
        </p:nvCxnSpPr>
        <p:spPr>
          <a:xfrm flipH="1">
            <a:off x="6372200" y="5745993"/>
            <a:ext cx="567328" cy="31179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4283968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3491880" y="536099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4" name="53 Conector recto"/>
          <p:cNvCxnSpPr>
            <a:stCxn id="53" idx="7"/>
            <a:endCxn id="52" idx="3"/>
          </p:cNvCxnSpPr>
          <p:nvPr/>
        </p:nvCxnSpPr>
        <p:spPr>
          <a:xfrm flipV="1">
            <a:off x="3860656" y="4949904"/>
            <a:ext cx="486584" cy="4743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514806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4331021" y="61653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56" idx="1"/>
            <a:endCxn id="53" idx="5"/>
          </p:cNvCxnSpPr>
          <p:nvPr/>
        </p:nvCxnSpPr>
        <p:spPr>
          <a:xfrm flipH="1" flipV="1">
            <a:off x="3860656" y="5729771"/>
            <a:ext cx="533637" cy="4988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52" idx="5"/>
            <a:endCxn id="55" idx="1"/>
          </p:cNvCxnSpPr>
          <p:nvPr/>
        </p:nvCxnSpPr>
        <p:spPr>
          <a:xfrm>
            <a:off x="4652744" y="4949904"/>
            <a:ext cx="558592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55" idx="3"/>
            <a:endCxn id="56" idx="7"/>
          </p:cNvCxnSpPr>
          <p:nvPr/>
        </p:nvCxnSpPr>
        <p:spPr>
          <a:xfrm flipH="1">
            <a:off x="4699797" y="5741992"/>
            <a:ext cx="511539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52" idx="4"/>
            <a:endCxn id="56" idx="0"/>
          </p:cNvCxnSpPr>
          <p:nvPr/>
        </p:nvCxnSpPr>
        <p:spPr>
          <a:xfrm>
            <a:off x="4499992" y="5013176"/>
            <a:ext cx="47053" cy="11521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30" idx="6"/>
            <a:endCxn id="53" idx="3"/>
          </p:cNvCxnSpPr>
          <p:nvPr/>
        </p:nvCxnSpPr>
        <p:spPr>
          <a:xfrm flipV="1">
            <a:off x="3059832" y="5729771"/>
            <a:ext cx="495320" cy="3280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5" idx="7"/>
            <a:endCxn id="41" idx="3"/>
          </p:cNvCxnSpPr>
          <p:nvPr/>
        </p:nvCxnSpPr>
        <p:spPr>
          <a:xfrm flipV="1">
            <a:off x="5516840" y="5202424"/>
            <a:ext cx="486584" cy="2340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2267744" y="2024844"/>
            <a:ext cx="6480720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>
                <a:solidFill>
                  <a:srgbClr val="0033CC"/>
                </a:solidFill>
              </a:rPr>
              <a:t>Encontraríamos exactamente los 3 SCC del grafo</a:t>
            </a:r>
            <a:endParaRPr lang="es-MX" sz="2200" dirty="0">
              <a:solidFill>
                <a:srgbClr val="0033CC"/>
              </a:solidFill>
            </a:endParaRP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95536" y="2636912"/>
            <a:ext cx="835292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Pero, ¿Qué sucedería si usamos DFS partiendo directamente del nodo 2?</a:t>
            </a:r>
            <a:endParaRPr lang="es-MX" sz="2200" dirty="0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267744" y="3320988"/>
            <a:ext cx="6480720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>
                <a:solidFill>
                  <a:srgbClr val="FF0000"/>
                </a:solidFill>
              </a:rPr>
              <a:t>Terminaríamos recorriendo todo el grafo sin “separar” los SCC</a:t>
            </a:r>
            <a:endParaRPr lang="es-MX" sz="2200" dirty="0">
              <a:solidFill>
                <a:srgbClr val="FF0000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1547664" y="4545616"/>
            <a:ext cx="1773476" cy="2051736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69 Elipse"/>
          <p:cNvSpPr/>
          <p:nvPr/>
        </p:nvSpPr>
        <p:spPr>
          <a:xfrm>
            <a:off x="5724128" y="4545616"/>
            <a:ext cx="1773476" cy="2051736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70 Elipse"/>
          <p:cNvSpPr/>
          <p:nvPr/>
        </p:nvSpPr>
        <p:spPr>
          <a:xfrm>
            <a:off x="3392004" y="4505352"/>
            <a:ext cx="2277532" cy="2160240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Elipse"/>
          <p:cNvSpPr/>
          <p:nvPr/>
        </p:nvSpPr>
        <p:spPr>
          <a:xfrm>
            <a:off x="1265744" y="4347008"/>
            <a:ext cx="6480720" cy="245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3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2" grpId="0" animBg="1"/>
      <p:bldP spid="2" grpId="1" animBg="1"/>
      <p:bldP spid="70" grpId="0" animBg="1"/>
      <p:bldP spid="70" grpId="1" animBg="1"/>
      <p:bldP spid="71" grpId="0" animBg="1"/>
      <p:bldP spid="71" grpId="1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116632"/>
            <a:ext cx="83529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/>
              <a:t>Componentes fuertemente conectados en grafos </a:t>
            </a:r>
            <a:r>
              <a:rPr lang="es-CO" sz="3600" dirty="0" smtClean="0"/>
              <a:t>dirigidos usando DFS</a:t>
            </a:r>
            <a:endParaRPr lang="es-CO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484784"/>
            <a:ext cx="835292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Parece ser entonces que el “éxito” a la hora de usar DFS para encontrar los SCC depende del orden en que se recorran los nodos.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La pregunta clave es entonces: ¿Cómo determinar ese orden? 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Y la respuesta es …</a:t>
            </a:r>
            <a:endParaRPr lang="es-MX" sz="2200" dirty="0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3275856" y="3501008"/>
            <a:ext cx="54726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>
                <a:solidFill>
                  <a:srgbClr val="FF0000"/>
                </a:solidFill>
              </a:rPr>
              <a:t>Mediante un “</a:t>
            </a:r>
            <a:r>
              <a:rPr lang="es-MX" sz="2200" dirty="0" smtClean="0">
                <a:solidFill>
                  <a:srgbClr val="FF0000"/>
                </a:solidFill>
              </a:rPr>
              <a:t>pre-recorrido” </a:t>
            </a:r>
            <a:r>
              <a:rPr lang="es-MX" sz="2200" dirty="0" smtClean="0">
                <a:solidFill>
                  <a:srgbClr val="FF0000"/>
                </a:solidFill>
              </a:rPr>
              <a:t>usando DFS</a:t>
            </a:r>
            <a:endParaRPr lang="es-MX" sz="2200" dirty="0">
              <a:solidFill>
                <a:srgbClr val="FF0000"/>
              </a:solidFill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95536" y="4149080"/>
            <a:ext cx="82809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Ese doble recorrido se conoce como “algoritmo de </a:t>
            </a:r>
            <a:r>
              <a:rPr lang="es-MX" sz="2200" dirty="0" err="1" smtClean="0"/>
              <a:t>Kosaraju</a:t>
            </a:r>
            <a:r>
              <a:rPr lang="es-MX" sz="2200" dirty="0" smtClean="0"/>
              <a:t>”, el cual tiene una eficiencia </a:t>
            </a:r>
            <a:r>
              <a:rPr lang="es-MX" sz="2200" i="1" dirty="0" smtClean="0"/>
              <a:t>O</a:t>
            </a:r>
            <a:r>
              <a:rPr lang="es-MX" sz="2200" dirty="0" smtClean="0"/>
              <a:t>(</a:t>
            </a:r>
            <a:r>
              <a:rPr lang="es-MX" sz="2200" i="1" dirty="0" err="1" smtClean="0"/>
              <a:t>m+n</a:t>
            </a:r>
            <a:r>
              <a:rPr lang="es-MX" sz="2200" dirty="0" smtClean="0"/>
              <a:t>)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8998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332656"/>
            <a:ext cx="83529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CO" sz="3600" dirty="0" smtClean="0"/>
              <a:t>Algoritmo de </a:t>
            </a:r>
            <a:r>
              <a:rPr lang="es-CO" sz="3600" dirty="0" err="1" smtClean="0"/>
              <a:t>Kosaraju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8" y="1412776"/>
                <a:ext cx="8353176" cy="5184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Dado un grafo dirigido </a:t>
                </a:r>
                <a14:m>
                  <m:oMath xmlns:m="http://schemas.openxmlformats.org/officeDocument/2006/math">
                    <m:r>
                      <a:rPr lang="es-MX" sz="22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s-MX" sz="2200" dirty="0" smtClean="0"/>
                  <a:t>:</a:t>
                </a:r>
              </a:p>
              <a:p>
                <a:pPr algn="just"/>
                <a:endParaRPr lang="es-MX" sz="22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s-MX" sz="2200" dirty="0" smtClean="0"/>
                  <a:t>Sea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s-MX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MX" sz="2200" dirty="0" smtClean="0"/>
                  <a:t>= </a:t>
                </a:r>
                <a14:m>
                  <m:oMath xmlns:m="http://schemas.openxmlformats.org/officeDocument/2006/math">
                    <m:r>
                      <a:rPr lang="es-MX" sz="2200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es-MX" sz="2200" dirty="0" smtClean="0"/>
                  <a:t> con todos sus aristas invertidas</a:t>
                </a:r>
                <a:endParaRPr lang="es-MX" sz="2200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s-MX" sz="2200" i="1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s-MX" sz="2200" dirty="0" smtClean="0"/>
                  <a:t>Ejecutar DFS sobre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MX" sz="22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s-MX" sz="2200" dirty="0" smtClean="0"/>
                  <a:t> calculando los </a:t>
                </a:r>
                <a:r>
                  <a:rPr lang="es-MX" sz="2200" i="1" dirty="0" smtClean="0"/>
                  <a:t>f</a:t>
                </a:r>
                <a:r>
                  <a:rPr lang="es-MX" sz="2200" dirty="0" smtClean="0"/>
                  <a:t>(</a:t>
                </a:r>
                <a:r>
                  <a:rPr lang="es-MX" sz="2200" i="1" dirty="0" smtClean="0"/>
                  <a:t>v</a:t>
                </a:r>
                <a:r>
                  <a:rPr lang="es-MX" sz="2200" dirty="0" smtClean="0"/>
                  <a:t>) de todos los nodos, siendo </a:t>
                </a:r>
                <a:r>
                  <a:rPr lang="es-MX" sz="2200" i="1" dirty="0"/>
                  <a:t>f</a:t>
                </a:r>
                <a:r>
                  <a:rPr lang="es-MX" sz="2200" dirty="0"/>
                  <a:t>(</a:t>
                </a:r>
                <a:r>
                  <a:rPr lang="es-MX" sz="2200" i="1" dirty="0"/>
                  <a:t>v</a:t>
                </a:r>
                <a:r>
                  <a:rPr lang="es-MX" sz="2200" dirty="0" smtClean="0"/>
                  <a:t>)</a:t>
                </a:r>
                <a:r>
                  <a:rPr lang="es-MX" sz="2200" i="1" dirty="0" smtClean="0"/>
                  <a:t> </a:t>
                </a:r>
                <a:r>
                  <a:rPr lang="es-MX" sz="2200" dirty="0" smtClean="0"/>
                  <a:t>el “tiempo de finalización” de </a:t>
                </a:r>
                <a:r>
                  <a:rPr lang="es-MX" sz="2200" i="1" dirty="0" smtClean="0"/>
                  <a:t>v</a:t>
                </a:r>
                <a:endParaRPr lang="es-MX" sz="2200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s-MX" sz="2200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s-MX" sz="2200" dirty="0"/>
                  <a:t>Ejecutar DFS sobre</a:t>
                </a:r>
                <a:r>
                  <a:rPr lang="es-MX" sz="2200" dirty="0" smtClean="0"/>
                  <a:t> </a:t>
                </a:r>
                <a14:m>
                  <m:oMath xmlns:m="http://schemas.openxmlformats.org/officeDocument/2006/math">
                    <m:r>
                      <a:rPr lang="es-MX" sz="2200" i="1" dirty="0">
                        <a:latin typeface="Cambria Math"/>
                      </a:rPr>
                      <m:t>𝐺</m:t>
                    </m:r>
                    <m:r>
                      <a:rPr lang="es-MX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MX" sz="2200" dirty="0" smtClean="0"/>
                  <a:t>usando el orden decreciente de los </a:t>
                </a:r>
                <a:r>
                  <a:rPr lang="es-MX" sz="2200" i="1" dirty="0"/>
                  <a:t>f</a:t>
                </a:r>
                <a:r>
                  <a:rPr lang="es-MX" sz="2200" dirty="0"/>
                  <a:t>(</a:t>
                </a:r>
                <a:r>
                  <a:rPr lang="es-MX" sz="2200" i="1" dirty="0"/>
                  <a:t>v</a:t>
                </a:r>
                <a:r>
                  <a:rPr lang="es-MX" sz="2200" dirty="0" smtClean="0"/>
                  <a:t>) y agrupando en SCC los nodos con el mismo punto de partida</a:t>
                </a:r>
                <a:endParaRPr lang="es-MX" sz="2200" dirty="0"/>
              </a:p>
              <a:p>
                <a:pPr algn="just"/>
                <a:endParaRPr lang="es-MX" sz="2200" dirty="0"/>
              </a:p>
              <a:p>
                <a:pPr algn="just"/>
                <a:endParaRPr lang="es-MX" sz="2200" dirty="0"/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12776"/>
                <a:ext cx="8353176" cy="5184576"/>
              </a:xfrm>
              <a:prstGeom prst="rect">
                <a:avLst/>
              </a:prstGeom>
              <a:blipFill rotWithShape="1">
                <a:blip r:embed="rId2"/>
                <a:stretch>
                  <a:fillRect l="-949" t="-588" r="-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28462</TotalTime>
  <Words>1217</Words>
  <Application>Microsoft Office PowerPoint</Application>
  <PresentationFormat>Presentación en pantalla (4:3)</PresentationFormat>
  <Paragraphs>285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Análisis y diseño de algoritmos – Clase 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887</cp:revision>
  <dcterms:created xsi:type="dcterms:W3CDTF">2005-07-02T15:39:33Z</dcterms:created>
  <dcterms:modified xsi:type="dcterms:W3CDTF">2014-05-23T14:43:17Z</dcterms:modified>
</cp:coreProperties>
</file>