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9"/>
  </p:notesMasterIdLst>
  <p:handoutMasterIdLst>
    <p:handoutMasterId r:id="rId20"/>
  </p:handoutMasterIdLst>
  <p:sldIdLst>
    <p:sldId id="353" r:id="rId2"/>
    <p:sldId id="401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6" r:id="rId12"/>
    <p:sldId id="397" r:id="rId13"/>
    <p:sldId id="395" r:id="rId14"/>
    <p:sldId id="398" r:id="rId15"/>
    <p:sldId id="399" r:id="rId16"/>
    <p:sldId id="400" r:id="rId17"/>
    <p:sldId id="386" r:id="rId1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7C9DDE"/>
    <a:srgbClr val="669900"/>
    <a:srgbClr val="0033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122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ificando.unal.edu.c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Edsger_Dijkstr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</a:t>
            </a:r>
            <a:r>
              <a:rPr lang="es-CO" sz="4000" smtClean="0">
                <a:latin typeface="Arial" charset="0"/>
              </a:rPr>
              <a:t>Clase 20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>
                <a:latin typeface="Arial" charset="0"/>
                <a:cs typeface="Arial" charset="0"/>
              </a:rPr>
              <a:t>Cálculo de caminos más cortos desde un único </a:t>
            </a:r>
            <a:r>
              <a:rPr lang="es-CO" sz="2400" dirty="0" smtClean="0">
                <a:latin typeface="Arial" charset="0"/>
                <a:cs typeface="Arial" charset="0"/>
              </a:rPr>
              <a:t>punto</a:t>
            </a: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Algoritmo </a:t>
            </a:r>
            <a:r>
              <a:rPr lang="es-CO" sz="2400" dirty="0">
                <a:latin typeface="Arial" charset="0"/>
                <a:cs typeface="Arial" charset="0"/>
              </a:rPr>
              <a:t>de </a:t>
            </a:r>
            <a:r>
              <a:rPr lang="es-CO" sz="2400" dirty="0" err="1" smtClean="0">
                <a:latin typeface="Arial" charset="0"/>
                <a:cs typeface="Arial" charset="0"/>
              </a:rPr>
              <a:t>Dijkstra</a:t>
            </a:r>
            <a:endParaRPr lang="es-CO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Algoritmo </a:t>
            </a:r>
            <a:r>
              <a:rPr lang="es-CO" sz="2400" dirty="0">
                <a:latin typeface="Arial" charset="0"/>
                <a:cs typeface="Arial" charset="0"/>
              </a:rPr>
              <a:t>de </a:t>
            </a:r>
            <a:r>
              <a:rPr lang="es-CO" sz="2400" dirty="0" err="1">
                <a:latin typeface="Arial" charset="0"/>
                <a:cs typeface="Arial" charset="0"/>
              </a:rPr>
              <a:t>Bellman</a:t>
            </a:r>
            <a:r>
              <a:rPr lang="es-CO" sz="2400" dirty="0">
                <a:latin typeface="Arial" charset="0"/>
                <a:cs typeface="Arial" charset="0"/>
              </a:rPr>
              <a:t>-Ford</a:t>
            </a:r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Dijkstra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980728"/>
            <a:ext cx="8425185" cy="4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smtClean="0"/>
              <a:t>Retomando el ejemplo</a:t>
            </a:r>
            <a:endParaRPr lang="es-MX" sz="2200" dirty="0"/>
          </a:p>
        </p:txBody>
      </p:sp>
      <p:sp>
        <p:nvSpPr>
          <p:cNvPr id="21" name="20 Elipse"/>
          <p:cNvSpPr/>
          <p:nvPr/>
        </p:nvSpPr>
        <p:spPr>
          <a:xfrm>
            <a:off x="219573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1187624" y="2336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22 Conector recto"/>
          <p:cNvCxnSpPr>
            <a:stCxn id="22" idx="7"/>
            <a:endCxn id="21" idx="3"/>
          </p:cNvCxnSpPr>
          <p:nvPr/>
        </p:nvCxnSpPr>
        <p:spPr>
          <a:xfrm flipV="1">
            <a:off x="1556400" y="206958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3779912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2555776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6" name="25 Conector recto"/>
          <p:cNvCxnSpPr>
            <a:stCxn id="25" idx="1"/>
            <a:endCxn id="22" idx="5"/>
          </p:cNvCxnSpPr>
          <p:nvPr/>
        </p:nvCxnSpPr>
        <p:spPr>
          <a:xfrm flipH="1" flipV="1">
            <a:off x="1556400" y="270543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1" idx="5"/>
            <a:endCxn id="24" idx="1"/>
          </p:cNvCxnSpPr>
          <p:nvPr/>
        </p:nvCxnSpPr>
        <p:spPr>
          <a:xfrm>
            <a:off x="2564512" y="206958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4" idx="3"/>
            <a:endCxn id="25" idx="7"/>
          </p:cNvCxnSpPr>
          <p:nvPr/>
        </p:nvCxnSpPr>
        <p:spPr>
          <a:xfrm flipH="1">
            <a:off x="2924552" y="271765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21" idx="4"/>
            <a:endCxn id="25" idx="0"/>
          </p:cNvCxnSpPr>
          <p:nvPr/>
        </p:nvCxnSpPr>
        <p:spPr>
          <a:xfrm>
            <a:off x="2411760" y="213285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556400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204472" y="23395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284592" y="28436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772424" y="277163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131840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1156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0</a:t>
            </a:r>
            <a:endParaRPr lang="es-CO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07504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41" name="40 Elipse"/>
          <p:cNvSpPr/>
          <p:nvPr/>
        </p:nvSpPr>
        <p:spPr>
          <a:xfrm>
            <a:off x="6732240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5724128" y="2336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3" name="42 Conector recto"/>
          <p:cNvCxnSpPr>
            <a:stCxn id="42" idx="7"/>
            <a:endCxn id="41" idx="3"/>
          </p:cNvCxnSpPr>
          <p:nvPr/>
        </p:nvCxnSpPr>
        <p:spPr>
          <a:xfrm flipV="1">
            <a:off x="6092904" y="206958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Elipse"/>
          <p:cNvSpPr/>
          <p:nvPr/>
        </p:nvSpPr>
        <p:spPr>
          <a:xfrm>
            <a:off x="8316416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70922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6" name="45 Conector recto"/>
          <p:cNvCxnSpPr>
            <a:stCxn id="45" idx="1"/>
            <a:endCxn id="42" idx="5"/>
          </p:cNvCxnSpPr>
          <p:nvPr/>
        </p:nvCxnSpPr>
        <p:spPr>
          <a:xfrm flipH="1" flipV="1">
            <a:off x="6092904" y="270543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41" idx="5"/>
            <a:endCxn id="44" idx="1"/>
          </p:cNvCxnSpPr>
          <p:nvPr/>
        </p:nvCxnSpPr>
        <p:spPr>
          <a:xfrm>
            <a:off x="7101016" y="206958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44" idx="3"/>
            <a:endCxn id="45" idx="7"/>
          </p:cNvCxnSpPr>
          <p:nvPr/>
        </p:nvCxnSpPr>
        <p:spPr>
          <a:xfrm flipH="1">
            <a:off x="7461056" y="271765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>
            <a:stCxn id="41" idx="4"/>
            <a:endCxn id="45" idx="0"/>
          </p:cNvCxnSpPr>
          <p:nvPr/>
        </p:nvCxnSpPr>
        <p:spPr>
          <a:xfrm>
            <a:off x="6948264" y="213285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6092904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740976" y="23395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821096" y="28436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53" name="52 CuadroTexto"/>
          <p:cNvSpPr txBox="1"/>
          <p:nvPr/>
        </p:nvSpPr>
        <p:spPr>
          <a:xfrm>
            <a:off x="6308928" y="277163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54" name="53 CuadroTexto"/>
          <p:cNvSpPr txBox="1"/>
          <p:nvPr/>
        </p:nvSpPr>
        <p:spPr>
          <a:xfrm>
            <a:off x="7668344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148064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1</a:t>
            </a:r>
            <a:endParaRPr lang="es-CO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644008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0</a:t>
            </a:r>
            <a:endParaRPr lang="es-CO" u="sng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236296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1</a:t>
            </a:r>
            <a:endParaRPr lang="es-CO" dirty="0"/>
          </a:p>
        </p:txBody>
      </p:sp>
      <p:sp>
        <p:nvSpPr>
          <p:cNvPr id="62" name="61 Elipse"/>
          <p:cNvSpPr/>
          <p:nvPr/>
        </p:nvSpPr>
        <p:spPr>
          <a:xfrm>
            <a:off x="2195736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1187624" y="5216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4" name="63 Conector recto"/>
          <p:cNvCxnSpPr>
            <a:stCxn id="63" idx="7"/>
            <a:endCxn id="62" idx="3"/>
          </p:cNvCxnSpPr>
          <p:nvPr/>
        </p:nvCxnSpPr>
        <p:spPr>
          <a:xfrm flipV="1">
            <a:off x="1556400" y="494990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3779912" y="52292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65 Elipse"/>
          <p:cNvSpPr/>
          <p:nvPr/>
        </p:nvSpPr>
        <p:spPr>
          <a:xfrm>
            <a:off x="2555776" y="57332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7" name="66 Conector recto"/>
          <p:cNvCxnSpPr>
            <a:stCxn id="66" idx="1"/>
            <a:endCxn id="63" idx="5"/>
          </p:cNvCxnSpPr>
          <p:nvPr/>
        </p:nvCxnSpPr>
        <p:spPr>
          <a:xfrm flipH="1" flipV="1">
            <a:off x="1556400" y="558575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62" idx="5"/>
            <a:endCxn id="65" idx="1"/>
          </p:cNvCxnSpPr>
          <p:nvPr/>
        </p:nvCxnSpPr>
        <p:spPr>
          <a:xfrm>
            <a:off x="2564512" y="494990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5" idx="3"/>
            <a:endCxn id="66" idx="7"/>
          </p:cNvCxnSpPr>
          <p:nvPr/>
        </p:nvCxnSpPr>
        <p:spPr>
          <a:xfrm flipH="1">
            <a:off x="2924552" y="559797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62" idx="4"/>
            <a:endCxn id="66" idx="0"/>
          </p:cNvCxnSpPr>
          <p:nvPr/>
        </p:nvCxnSpPr>
        <p:spPr>
          <a:xfrm>
            <a:off x="2411760" y="501317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1556400" y="47251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204472" y="521990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284592" y="572396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772424" y="565195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75" name="74 CuadroTexto"/>
          <p:cNvSpPr txBox="1"/>
          <p:nvPr/>
        </p:nvSpPr>
        <p:spPr>
          <a:xfrm>
            <a:off x="3131840" y="47251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76" name="75 CuadroTexto"/>
          <p:cNvSpPr txBox="1"/>
          <p:nvPr/>
        </p:nvSpPr>
        <p:spPr>
          <a:xfrm>
            <a:off x="611560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2</a:t>
            </a:r>
            <a:endParaRPr lang="es-CO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107504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0</a:t>
            </a:r>
            <a:endParaRPr lang="es-CO" u="sng" dirty="0"/>
          </a:p>
        </p:txBody>
      </p:sp>
      <p:sp>
        <p:nvSpPr>
          <p:cNvPr id="82" name="81 CuadroTexto"/>
          <p:cNvSpPr txBox="1"/>
          <p:nvPr/>
        </p:nvSpPr>
        <p:spPr>
          <a:xfrm>
            <a:off x="2699792" y="43651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1</a:t>
            </a:r>
            <a:endParaRPr lang="es-CO" u="sng" dirty="0"/>
          </a:p>
        </p:txBody>
      </p:sp>
      <p:sp>
        <p:nvSpPr>
          <p:cNvPr id="83" name="82 CuadroTexto"/>
          <p:cNvSpPr txBox="1"/>
          <p:nvPr/>
        </p:nvSpPr>
        <p:spPr>
          <a:xfrm>
            <a:off x="2339752" y="61560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3</a:t>
            </a:r>
            <a:endParaRPr lang="es-CO" dirty="0"/>
          </a:p>
        </p:txBody>
      </p:sp>
      <p:sp>
        <p:nvSpPr>
          <p:cNvPr id="84" name="83 Elipse"/>
          <p:cNvSpPr/>
          <p:nvPr/>
        </p:nvSpPr>
        <p:spPr>
          <a:xfrm>
            <a:off x="6732240" y="45695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5724128" y="52054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6" name="85 Conector recto"/>
          <p:cNvCxnSpPr>
            <a:stCxn id="85" idx="7"/>
            <a:endCxn id="84" idx="3"/>
          </p:cNvCxnSpPr>
          <p:nvPr/>
        </p:nvCxnSpPr>
        <p:spPr>
          <a:xfrm flipV="1">
            <a:off x="6092904" y="4938349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Elipse"/>
          <p:cNvSpPr/>
          <p:nvPr/>
        </p:nvSpPr>
        <p:spPr>
          <a:xfrm>
            <a:off x="8316416" y="521764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7092280" y="57217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9" name="88 Conector recto"/>
          <p:cNvCxnSpPr>
            <a:stCxn id="88" idx="1"/>
            <a:endCxn id="85" idx="5"/>
          </p:cNvCxnSpPr>
          <p:nvPr/>
        </p:nvCxnSpPr>
        <p:spPr>
          <a:xfrm flipH="1" flipV="1">
            <a:off x="6092904" y="5574200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84" idx="5"/>
            <a:endCxn id="87" idx="1"/>
          </p:cNvCxnSpPr>
          <p:nvPr/>
        </p:nvCxnSpPr>
        <p:spPr>
          <a:xfrm>
            <a:off x="7101016" y="4938349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>
            <a:stCxn id="87" idx="3"/>
            <a:endCxn id="88" idx="7"/>
          </p:cNvCxnSpPr>
          <p:nvPr/>
        </p:nvCxnSpPr>
        <p:spPr>
          <a:xfrm flipH="1">
            <a:off x="7461056" y="5586421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84" idx="4"/>
            <a:endCxn id="88" idx="0"/>
          </p:cNvCxnSpPr>
          <p:nvPr/>
        </p:nvCxnSpPr>
        <p:spPr>
          <a:xfrm>
            <a:off x="6948264" y="5001621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6092904" y="471358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6740976" y="5208353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95" name="94 CuadroTexto"/>
          <p:cNvSpPr txBox="1"/>
          <p:nvPr/>
        </p:nvSpPr>
        <p:spPr>
          <a:xfrm>
            <a:off x="7821096" y="571240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96" name="95 CuadroTexto"/>
          <p:cNvSpPr txBox="1"/>
          <p:nvPr/>
        </p:nvSpPr>
        <p:spPr>
          <a:xfrm>
            <a:off x="6308928" y="5640401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97" name="96 CuadroTexto"/>
          <p:cNvSpPr txBox="1"/>
          <p:nvPr/>
        </p:nvSpPr>
        <p:spPr>
          <a:xfrm>
            <a:off x="7668344" y="471358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148064" y="420953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3</a:t>
            </a:r>
            <a:endParaRPr lang="es-CO" b="1" dirty="0"/>
          </a:p>
        </p:txBody>
      </p:sp>
      <p:sp>
        <p:nvSpPr>
          <p:cNvPr id="99" name="98 CuadroTexto"/>
          <p:cNvSpPr txBox="1"/>
          <p:nvPr/>
        </p:nvSpPr>
        <p:spPr>
          <a:xfrm>
            <a:off x="4644008" y="52176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0</a:t>
            </a:r>
            <a:endParaRPr lang="es-CO" u="sng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7236296" y="43535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1</a:t>
            </a:r>
            <a:endParaRPr lang="es-CO" u="sng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876256" y="61444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SPD = 3</a:t>
            </a:r>
            <a:endParaRPr lang="es-CO" u="sng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8100392" y="48598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6</a:t>
            </a:r>
            <a:endParaRPr lang="es-CO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467544" y="356372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 = {A(0)} </a:t>
            </a:r>
            <a:endParaRPr lang="es-CO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2627784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∞</a:t>
            </a:r>
            <a:endParaRPr lang="es-CO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2267744" y="32756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3491880" y="19911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6804248" y="327342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4</a:t>
            </a:r>
            <a:endParaRPr lang="es-CO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802838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3460244" y="48433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7</a:t>
            </a:r>
            <a:endParaRPr lang="es-CO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32040" y="35637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 = {B(1), C(4)} </a:t>
            </a:r>
            <a:endParaRPr lang="es-CO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67544" y="64440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 = {C(3), D(7)} </a:t>
            </a:r>
            <a:endParaRPr lang="es-CO" dirty="0"/>
          </a:p>
        </p:txBody>
      </p:sp>
      <p:sp>
        <p:nvSpPr>
          <p:cNvPr id="114" name="113 CuadroTexto"/>
          <p:cNvSpPr txBox="1"/>
          <p:nvPr/>
        </p:nvSpPr>
        <p:spPr>
          <a:xfrm>
            <a:off x="4851296" y="6453336"/>
            <a:ext cx="13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Q = {D(6)} </a:t>
            </a:r>
            <a:endParaRPr lang="es-CO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7461536" y="6453336"/>
            <a:ext cx="17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4 …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180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61" grpId="0"/>
      <p:bldP spid="62" grpId="0" animBg="1"/>
      <p:bldP spid="63" grpId="0" animBg="1"/>
      <p:bldP spid="65" grpId="0" animBg="1"/>
      <p:bldP spid="66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82" grpId="0"/>
      <p:bldP spid="83" grpId="0"/>
      <p:bldP spid="84" grpId="0" animBg="1"/>
      <p:bldP spid="85" grpId="0" animBg="1"/>
      <p:bldP spid="87" grpId="0" animBg="1"/>
      <p:bldP spid="88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2" grpId="0"/>
      <p:bldP spid="103" grpId="0"/>
      <p:bldP spid="104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El problema del camino más corto con aristas negativas</a:t>
            </a:r>
            <a:endParaRPr lang="es-ES" sz="36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341710"/>
            <a:ext cx="8425185" cy="79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¿Por qué no se puede usar el algoritmo de </a:t>
            </a:r>
            <a:r>
              <a:rPr lang="es-MX" sz="2200" dirty="0" err="1" smtClean="0"/>
              <a:t>Dijkstra</a:t>
            </a:r>
            <a:r>
              <a:rPr lang="es-MX" sz="2200" dirty="0" smtClean="0"/>
              <a:t> en estos casos?</a:t>
            </a:r>
            <a:endParaRPr lang="es-MX" sz="2200" i="1" dirty="0"/>
          </a:p>
          <a:p>
            <a:pPr algn="just">
              <a:defRPr/>
            </a:pPr>
            <a:endParaRPr lang="es-MX" sz="2200" dirty="0"/>
          </a:p>
        </p:txBody>
      </p:sp>
      <p:sp>
        <p:nvSpPr>
          <p:cNvPr id="17" name="16 Elipse"/>
          <p:cNvSpPr/>
          <p:nvPr/>
        </p:nvSpPr>
        <p:spPr>
          <a:xfrm>
            <a:off x="1331640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23528" y="29127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9" name="18 Conector recto"/>
          <p:cNvCxnSpPr>
            <a:stCxn id="18" idx="7"/>
            <a:endCxn id="17" idx="3"/>
          </p:cNvCxnSpPr>
          <p:nvPr/>
        </p:nvCxnSpPr>
        <p:spPr>
          <a:xfrm flipV="1">
            <a:off x="692304" y="2501632"/>
            <a:ext cx="702608" cy="4743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2483768" y="2924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C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22" name="21 Conector recto"/>
          <p:cNvCxnSpPr>
            <a:stCxn id="21" idx="2"/>
            <a:endCxn id="18" idx="6"/>
          </p:cNvCxnSpPr>
          <p:nvPr/>
        </p:nvCxnSpPr>
        <p:spPr>
          <a:xfrm flipH="1" flipV="1">
            <a:off x="755576" y="3128747"/>
            <a:ext cx="1728192" cy="1222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7" idx="5"/>
            <a:endCxn id="21" idx="1"/>
          </p:cNvCxnSpPr>
          <p:nvPr/>
        </p:nvCxnSpPr>
        <p:spPr>
          <a:xfrm>
            <a:off x="1700416" y="2501632"/>
            <a:ext cx="846624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692304" y="248360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484392" y="278092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979712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-3</a:t>
            </a:r>
            <a:endParaRPr lang="es-CO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23528" y="4005064"/>
            <a:ext cx="8425185" cy="79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¿Por qué no se puede entonces manipular las longitudes del grafo para que se pueda </a:t>
            </a:r>
            <a:r>
              <a:rPr lang="es-MX" sz="2200" dirty="0"/>
              <a:t>usar el algoritmo de </a:t>
            </a:r>
            <a:r>
              <a:rPr lang="es-MX" sz="2200" dirty="0" err="1"/>
              <a:t>Dijkstra</a:t>
            </a:r>
            <a:r>
              <a:rPr lang="es-MX" sz="2200" dirty="0"/>
              <a:t> ?</a:t>
            </a:r>
            <a:endParaRPr lang="es-MX" sz="2200" i="1" dirty="0"/>
          </a:p>
          <a:p>
            <a:pPr algn="just">
              <a:defRPr/>
            </a:pPr>
            <a:endParaRPr lang="es-MX" sz="2200" dirty="0"/>
          </a:p>
        </p:txBody>
      </p:sp>
      <p:sp>
        <p:nvSpPr>
          <p:cNvPr id="34" name="33 Elipse"/>
          <p:cNvSpPr/>
          <p:nvPr/>
        </p:nvSpPr>
        <p:spPr>
          <a:xfrm>
            <a:off x="1691680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34 Elipse"/>
          <p:cNvSpPr/>
          <p:nvPr/>
        </p:nvSpPr>
        <p:spPr>
          <a:xfrm>
            <a:off x="611560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36" name="35 Conector recto"/>
          <p:cNvCxnSpPr>
            <a:stCxn id="35" idx="7"/>
            <a:endCxn id="34" idx="3"/>
          </p:cNvCxnSpPr>
          <p:nvPr/>
        </p:nvCxnSpPr>
        <p:spPr>
          <a:xfrm flipV="1">
            <a:off x="980336" y="5237936"/>
            <a:ext cx="774616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2843808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8" name="37 Elipse"/>
          <p:cNvSpPr/>
          <p:nvPr/>
        </p:nvSpPr>
        <p:spPr>
          <a:xfrm>
            <a:off x="1259632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9" name="38 Conector recto"/>
          <p:cNvCxnSpPr>
            <a:stCxn id="38" idx="1"/>
            <a:endCxn id="35" idx="5"/>
          </p:cNvCxnSpPr>
          <p:nvPr/>
        </p:nvCxnSpPr>
        <p:spPr>
          <a:xfrm flipH="1" flipV="1">
            <a:off x="980336" y="5958016"/>
            <a:ext cx="342568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34" idx="5"/>
            <a:endCxn id="37" idx="1"/>
          </p:cNvCxnSpPr>
          <p:nvPr/>
        </p:nvCxnSpPr>
        <p:spPr>
          <a:xfrm>
            <a:off x="2060456" y="5237936"/>
            <a:ext cx="846624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7" idx="2"/>
            <a:endCxn id="35" idx="6"/>
          </p:cNvCxnSpPr>
          <p:nvPr/>
        </p:nvCxnSpPr>
        <p:spPr>
          <a:xfrm flipH="1">
            <a:off x="1043608" y="5805264"/>
            <a:ext cx="18002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043608" y="515719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763688" y="579597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52544" y="615601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836320" y="60212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411760" y="5157192"/>
            <a:ext cx="49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-2</a:t>
            </a:r>
            <a:endParaRPr lang="es-CO" dirty="0"/>
          </a:p>
        </p:txBody>
      </p:sp>
      <p:cxnSp>
        <p:nvCxnSpPr>
          <p:cNvPr id="48" name="47 Conector recto"/>
          <p:cNvCxnSpPr>
            <a:stCxn id="38" idx="6"/>
            <a:endCxn id="50" idx="2"/>
          </p:cNvCxnSpPr>
          <p:nvPr/>
        </p:nvCxnSpPr>
        <p:spPr>
          <a:xfrm>
            <a:off x="1691680" y="6525344"/>
            <a:ext cx="5760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1763688" y="65160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50" name="49 Elipse"/>
          <p:cNvSpPr/>
          <p:nvPr/>
        </p:nvSpPr>
        <p:spPr>
          <a:xfrm>
            <a:off x="2267744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1" name="50 Conector recto"/>
          <p:cNvCxnSpPr>
            <a:stCxn id="50" idx="7"/>
            <a:endCxn id="37" idx="4"/>
          </p:cNvCxnSpPr>
          <p:nvPr/>
        </p:nvCxnSpPr>
        <p:spPr>
          <a:xfrm flipV="1">
            <a:off x="2636520" y="6021288"/>
            <a:ext cx="423312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320568" y="5624660"/>
            <a:ext cx="140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3 </a:t>
            </a:r>
          </a:p>
          <a:p>
            <a:r>
              <a:rPr lang="es-MX" dirty="0" smtClean="0"/>
              <a:t>{A, C, D, E}</a:t>
            </a:r>
            <a:endParaRPr lang="es-CO" dirty="0"/>
          </a:p>
        </p:txBody>
      </p:sp>
      <p:sp>
        <p:nvSpPr>
          <p:cNvPr id="53" name="52 Elipse"/>
          <p:cNvSpPr/>
          <p:nvPr/>
        </p:nvSpPr>
        <p:spPr>
          <a:xfrm>
            <a:off x="6003424" y="48691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4923304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55" name="54 Conector recto"/>
          <p:cNvCxnSpPr>
            <a:stCxn id="54" idx="7"/>
            <a:endCxn id="53" idx="3"/>
          </p:cNvCxnSpPr>
          <p:nvPr/>
        </p:nvCxnSpPr>
        <p:spPr>
          <a:xfrm flipV="1">
            <a:off x="5292080" y="5237936"/>
            <a:ext cx="774616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7155552" y="55892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5571376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8" name="57 Conector recto"/>
          <p:cNvCxnSpPr>
            <a:stCxn id="57" idx="1"/>
            <a:endCxn id="54" idx="5"/>
          </p:cNvCxnSpPr>
          <p:nvPr/>
        </p:nvCxnSpPr>
        <p:spPr>
          <a:xfrm flipH="1" flipV="1">
            <a:off x="5292080" y="5958016"/>
            <a:ext cx="342568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53" idx="5"/>
            <a:endCxn id="56" idx="1"/>
          </p:cNvCxnSpPr>
          <p:nvPr/>
        </p:nvCxnSpPr>
        <p:spPr>
          <a:xfrm>
            <a:off x="6372200" y="5237936"/>
            <a:ext cx="846624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56" idx="2"/>
            <a:endCxn id="54" idx="6"/>
          </p:cNvCxnSpPr>
          <p:nvPr/>
        </p:nvCxnSpPr>
        <p:spPr>
          <a:xfrm flipH="1">
            <a:off x="5355352" y="5805264"/>
            <a:ext cx="18002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5355352" y="515719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8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075432" y="579597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7164288" y="615601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64" name="63 CuadroTexto"/>
          <p:cNvSpPr txBox="1"/>
          <p:nvPr/>
        </p:nvSpPr>
        <p:spPr>
          <a:xfrm>
            <a:off x="5148064" y="60212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65" name="64 CuadroTexto"/>
          <p:cNvSpPr txBox="1"/>
          <p:nvPr/>
        </p:nvSpPr>
        <p:spPr>
          <a:xfrm>
            <a:off x="6723504" y="5157192"/>
            <a:ext cx="49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0</a:t>
            </a:r>
            <a:endParaRPr lang="es-CO" dirty="0"/>
          </a:p>
        </p:txBody>
      </p:sp>
      <p:cxnSp>
        <p:nvCxnSpPr>
          <p:cNvPr id="66" name="65 Conector recto"/>
          <p:cNvCxnSpPr>
            <a:stCxn id="57" idx="6"/>
            <a:endCxn id="68" idx="2"/>
          </p:cNvCxnSpPr>
          <p:nvPr/>
        </p:nvCxnSpPr>
        <p:spPr>
          <a:xfrm>
            <a:off x="6003424" y="6525344"/>
            <a:ext cx="5760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5931416" y="65160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68" name="67 Elipse"/>
          <p:cNvSpPr/>
          <p:nvPr/>
        </p:nvSpPr>
        <p:spPr>
          <a:xfrm>
            <a:off x="6579488" y="63093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9" name="68 Conector recto"/>
          <p:cNvCxnSpPr>
            <a:stCxn id="68" idx="7"/>
            <a:endCxn id="56" idx="4"/>
          </p:cNvCxnSpPr>
          <p:nvPr/>
        </p:nvCxnSpPr>
        <p:spPr>
          <a:xfrm flipV="1">
            <a:off x="6948264" y="6021288"/>
            <a:ext cx="423312" cy="351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7632312" y="5624660"/>
            <a:ext cx="140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6 </a:t>
            </a:r>
          </a:p>
          <a:p>
            <a:r>
              <a:rPr lang="es-MX" dirty="0" smtClean="0"/>
              <a:t>{A, E}</a:t>
            </a:r>
            <a:endParaRPr lang="es-CO" dirty="0"/>
          </a:p>
        </p:txBody>
      </p:sp>
      <p:sp>
        <p:nvSpPr>
          <p:cNvPr id="71" name="70 CuadroTexto"/>
          <p:cNvSpPr txBox="1"/>
          <p:nvPr/>
        </p:nvSpPr>
        <p:spPr>
          <a:xfrm>
            <a:off x="2915816" y="2924944"/>
            <a:ext cx="140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2 </a:t>
            </a:r>
          </a:p>
          <a:p>
            <a:r>
              <a:rPr lang="es-MX" dirty="0" smtClean="0"/>
              <a:t>{A, C}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08" y="3340642"/>
            <a:ext cx="517067" cy="51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80" y="6165304"/>
            <a:ext cx="50770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72 Elipse"/>
          <p:cNvSpPr/>
          <p:nvPr/>
        </p:nvSpPr>
        <p:spPr>
          <a:xfrm>
            <a:off x="1403648" y="35010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5" name="74 Conector recto"/>
          <p:cNvCxnSpPr>
            <a:stCxn id="21" idx="3"/>
            <a:endCxn id="73" idx="6"/>
          </p:cNvCxnSpPr>
          <p:nvPr/>
        </p:nvCxnSpPr>
        <p:spPr>
          <a:xfrm flipH="1">
            <a:off x="1835696" y="3293720"/>
            <a:ext cx="711344" cy="4233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73" idx="2"/>
            <a:endCxn id="18" idx="5"/>
          </p:cNvCxnSpPr>
          <p:nvPr/>
        </p:nvCxnSpPr>
        <p:spPr>
          <a:xfrm flipH="1" flipV="1">
            <a:off x="692304" y="3281499"/>
            <a:ext cx="711344" cy="4355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2195736" y="3491716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-2</a:t>
            </a:r>
            <a:endParaRPr lang="es-CO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11560" y="3501008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-1</a:t>
            </a:r>
            <a:endParaRPr lang="es-CO" dirty="0"/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2627784" y="2276872"/>
            <a:ext cx="2343007" cy="4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Versión sin cola</a:t>
            </a:r>
            <a:endParaRPr lang="es-MX" sz="2200" dirty="0"/>
          </a:p>
        </p:txBody>
      </p:sp>
      <p:sp>
        <p:nvSpPr>
          <p:cNvPr id="97" name="96 Elipse"/>
          <p:cNvSpPr/>
          <p:nvPr/>
        </p:nvSpPr>
        <p:spPr>
          <a:xfrm>
            <a:off x="5757385" y="21328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8" name="97 Elipse"/>
          <p:cNvSpPr/>
          <p:nvPr/>
        </p:nvSpPr>
        <p:spPr>
          <a:xfrm>
            <a:off x="4749273" y="291272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99" name="98 Conector recto"/>
          <p:cNvCxnSpPr>
            <a:stCxn id="98" idx="7"/>
            <a:endCxn id="97" idx="3"/>
          </p:cNvCxnSpPr>
          <p:nvPr/>
        </p:nvCxnSpPr>
        <p:spPr>
          <a:xfrm flipV="1">
            <a:off x="5118049" y="2501632"/>
            <a:ext cx="702608" cy="47436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6909513" y="292494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C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01" name="100 Conector recto"/>
          <p:cNvCxnSpPr>
            <a:stCxn id="100" idx="2"/>
            <a:endCxn id="98" idx="6"/>
          </p:cNvCxnSpPr>
          <p:nvPr/>
        </p:nvCxnSpPr>
        <p:spPr>
          <a:xfrm flipH="1" flipV="1">
            <a:off x="5181321" y="3128747"/>
            <a:ext cx="1728192" cy="1222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97" idx="5"/>
            <a:endCxn id="100" idx="1"/>
          </p:cNvCxnSpPr>
          <p:nvPr/>
        </p:nvCxnSpPr>
        <p:spPr>
          <a:xfrm>
            <a:off x="6126161" y="2501632"/>
            <a:ext cx="846624" cy="4865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CuadroTexto"/>
          <p:cNvSpPr txBox="1"/>
          <p:nvPr/>
        </p:nvSpPr>
        <p:spPr>
          <a:xfrm>
            <a:off x="5118049" y="248360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104" name="103 CuadroTexto"/>
          <p:cNvSpPr txBox="1"/>
          <p:nvPr/>
        </p:nvSpPr>
        <p:spPr>
          <a:xfrm>
            <a:off x="5910137" y="278092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6405457" y="2420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-3</a:t>
            </a:r>
            <a:endParaRPr lang="es-CO" dirty="0"/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40642"/>
            <a:ext cx="517067" cy="51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107 Elipse"/>
          <p:cNvSpPr/>
          <p:nvPr/>
        </p:nvSpPr>
        <p:spPr>
          <a:xfrm>
            <a:off x="5829393" y="35010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9" name="108 Conector recto"/>
          <p:cNvCxnSpPr>
            <a:stCxn id="100" idx="3"/>
            <a:endCxn id="108" idx="6"/>
          </p:cNvCxnSpPr>
          <p:nvPr/>
        </p:nvCxnSpPr>
        <p:spPr>
          <a:xfrm flipH="1">
            <a:off x="6261441" y="3293720"/>
            <a:ext cx="711344" cy="4233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8" idx="2"/>
            <a:endCxn id="98" idx="5"/>
          </p:cNvCxnSpPr>
          <p:nvPr/>
        </p:nvCxnSpPr>
        <p:spPr>
          <a:xfrm flipH="1" flipV="1">
            <a:off x="5118049" y="3281499"/>
            <a:ext cx="711344" cy="4355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6621481" y="3491716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-2</a:t>
            </a:r>
            <a:endParaRPr lang="es-CO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5037305" y="3501008"/>
            <a:ext cx="45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-1</a:t>
            </a:r>
            <a:endParaRPr lang="es-CO" dirty="0"/>
          </a:p>
        </p:txBody>
      </p:sp>
      <p:sp>
        <p:nvSpPr>
          <p:cNvPr id="113" name="Rectangle 9"/>
          <p:cNvSpPr>
            <a:spLocks noChangeArrowheads="1"/>
          </p:cNvSpPr>
          <p:nvPr/>
        </p:nvSpPr>
        <p:spPr bwMode="auto">
          <a:xfrm>
            <a:off x="6948264" y="2276872"/>
            <a:ext cx="2343007" cy="4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Versión con cola</a:t>
            </a:r>
            <a:endParaRPr lang="es-MX" sz="2200" dirty="0"/>
          </a:p>
        </p:txBody>
      </p:sp>
      <p:sp>
        <p:nvSpPr>
          <p:cNvPr id="11" name="10 Flecha circular"/>
          <p:cNvSpPr/>
          <p:nvPr/>
        </p:nvSpPr>
        <p:spPr>
          <a:xfrm>
            <a:off x="5047361" y="2712688"/>
            <a:ext cx="1980015" cy="1152128"/>
          </a:xfrm>
          <a:prstGeom prst="circularArrow">
            <a:avLst>
              <a:gd name="adj1" fmla="val 3945"/>
              <a:gd name="adj2" fmla="val 816946"/>
              <a:gd name="adj3" fmla="val 20456996"/>
              <a:gd name="adj4" fmla="val 339018"/>
              <a:gd name="adj5" fmla="val 12500"/>
            </a:avLst>
          </a:prstGeom>
          <a:noFill/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6" grpId="0"/>
      <p:bldP spid="29" grpId="0"/>
      <p:bldP spid="30" grpId="0"/>
      <p:bldP spid="31" grpId="0"/>
      <p:bldP spid="34" grpId="0" animBg="1"/>
      <p:bldP spid="35" grpId="0" animBg="1"/>
      <p:bldP spid="37" grpId="0" animBg="1"/>
      <p:bldP spid="38" grpId="0" animBg="1"/>
      <p:bldP spid="43" grpId="0"/>
      <p:bldP spid="44" grpId="0"/>
      <p:bldP spid="45" grpId="0"/>
      <p:bldP spid="46" grpId="0"/>
      <p:bldP spid="47" grpId="0"/>
      <p:bldP spid="49" grpId="0"/>
      <p:bldP spid="50" grpId="0" animBg="1"/>
      <p:bldP spid="52" grpId="0"/>
      <p:bldP spid="53" grpId="0" animBg="1"/>
      <p:bldP spid="54" grpId="0" animBg="1"/>
      <p:bldP spid="56" grpId="0" animBg="1"/>
      <p:bldP spid="57" grpId="0" animBg="1"/>
      <p:bldP spid="61" grpId="0"/>
      <p:bldP spid="62" grpId="0"/>
      <p:bldP spid="63" grpId="0"/>
      <p:bldP spid="64" grpId="0"/>
      <p:bldP spid="65" grpId="0"/>
      <p:bldP spid="67" grpId="0"/>
      <p:bldP spid="68" grpId="0" animBg="1"/>
      <p:bldP spid="70" grpId="0"/>
      <p:bldP spid="71" grpId="0"/>
      <p:bldP spid="73" grpId="0" animBg="1"/>
      <p:bldP spid="77" grpId="0"/>
      <p:bldP spid="78" grpId="0"/>
      <p:bldP spid="79" grpId="0"/>
      <p:bldP spid="97" grpId="0" animBg="1"/>
      <p:bldP spid="98" grpId="0" animBg="1"/>
      <p:bldP spid="100" grpId="0" animBg="1"/>
      <p:bldP spid="103" grpId="0"/>
      <p:bldP spid="104" grpId="0"/>
      <p:bldP spid="105" grpId="0"/>
      <p:bldP spid="108" grpId="0" animBg="1"/>
      <p:bldP spid="111" grpId="0"/>
      <p:bldP spid="112" grpId="0"/>
      <p:bldP spid="113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6418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Bellman</a:t>
            </a:r>
            <a:r>
              <a:rPr lang="es-MX" sz="4000" dirty="0" smtClean="0"/>
              <a:t>-Ford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64472" y="1124744"/>
            <a:ext cx="842518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CO" sz="2200" smtClean="0"/>
              <a:t>Nombrado así por  Richard Bellman y Lester Ford Jr. quienes lo publicaron en 1958 y 1956 respectivamente.</a:t>
            </a:r>
          </a:p>
          <a:p>
            <a:pPr algn="just">
              <a:spcAft>
                <a:spcPts val="300"/>
              </a:spcAft>
            </a:pPr>
            <a:endParaRPr lang="es-CO" sz="2200" smtClean="0"/>
          </a:p>
          <a:p>
            <a:pPr algn="just">
              <a:spcAft>
                <a:spcPts val="300"/>
              </a:spcAft>
            </a:pPr>
            <a:r>
              <a:rPr lang="es-CO" sz="2200" smtClean="0"/>
              <a:t>Si un grafo con tiene un ciclo negativo (la suma de las distancias de las aristas que lo componen es menor a cero), no existiría camino más corto puesto que cualquier camino a un nodo dentro de ese ciclo podría hacerse aún más corto haciendo un recorrido adicional dentro del ciclo.</a:t>
            </a:r>
          </a:p>
          <a:p>
            <a:pPr algn="just">
              <a:spcAft>
                <a:spcPts val="300"/>
              </a:spcAft>
            </a:pPr>
            <a:endParaRPr lang="es-CO" sz="2200" smtClean="0"/>
          </a:p>
          <a:p>
            <a:pPr algn="just">
              <a:spcAft>
                <a:spcPts val="300"/>
              </a:spcAft>
            </a:pPr>
            <a:r>
              <a:rPr lang="es-CO" sz="2200" smtClean="0"/>
              <a:t>Esa precisamente es la utilidad del algoritmo de Bellman-Ford, indicar si existe en un grafo al menos un ciclo negativo.</a:t>
            </a:r>
          </a:p>
        </p:txBody>
      </p:sp>
    </p:spTree>
    <p:extLst>
      <p:ext uri="{BB962C8B-B14F-4D97-AF65-F5344CB8AC3E}">
        <p14:creationId xmlns:p14="http://schemas.microsoft.com/office/powerpoint/2010/main" val="16921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413718"/>
            <a:ext cx="8425185" cy="244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</a:t>
            </a:r>
            <a:r>
              <a:rPr lang="es-MX" sz="2200" b="1" dirty="0"/>
              <a:t>:</a:t>
            </a:r>
            <a:r>
              <a:rPr lang="es-MX" sz="2200" dirty="0"/>
              <a:t> Un </a:t>
            </a:r>
            <a:r>
              <a:rPr lang="es-MX" sz="2200" dirty="0" smtClean="0"/>
              <a:t>grafo dirigido </a:t>
            </a:r>
            <a:r>
              <a:rPr lang="es-MX" sz="2200" i="1" dirty="0" smtClean="0"/>
              <a:t>G</a:t>
            </a:r>
            <a:r>
              <a:rPr lang="es-MX" sz="2200" dirty="0" smtClean="0"/>
              <a:t> = (</a:t>
            </a:r>
            <a:r>
              <a:rPr lang="es-MX" sz="2200" i="1" dirty="0" smtClean="0"/>
              <a:t>V</a:t>
            </a:r>
            <a:r>
              <a:rPr lang="es-MX" sz="2200" dirty="0" smtClean="0"/>
              <a:t>, </a:t>
            </a:r>
            <a:r>
              <a:rPr lang="es-MX" sz="2200" i="1" dirty="0" smtClean="0"/>
              <a:t>E</a:t>
            </a:r>
            <a:r>
              <a:rPr lang="es-MX" sz="2200" dirty="0" smtClean="0"/>
              <a:t>) y un nodo inicial s </a:t>
            </a:r>
            <a:r>
              <a:rPr lang="az-Cyrl-AZ" sz="2200" dirty="0" smtClean="0"/>
              <a:t>Є</a:t>
            </a:r>
            <a:r>
              <a:rPr lang="es-MX" sz="2200" dirty="0" smtClean="0"/>
              <a:t> V. Cada arista (</a:t>
            </a:r>
            <a:r>
              <a:rPr lang="es-MX" sz="2200" i="1" dirty="0" smtClean="0"/>
              <a:t>u</a:t>
            </a:r>
            <a:r>
              <a:rPr lang="es-MX" sz="2200" dirty="0" smtClean="0"/>
              <a:t>, </a:t>
            </a:r>
            <a:r>
              <a:rPr lang="es-MX" sz="2200" i="1" dirty="0" smtClean="0"/>
              <a:t>v</a:t>
            </a:r>
            <a:r>
              <a:rPr lang="es-MX" sz="2200" dirty="0" smtClean="0"/>
              <a:t>) tiene una longitud </a:t>
            </a:r>
            <a:r>
              <a:rPr lang="es-MX" sz="2200" i="1" dirty="0" smtClean="0"/>
              <a:t>le  </a:t>
            </a:r>
            <a:r>
              <a:rPr lang="es-MX" sz="2200" u="sng" dirty="0" smtClean="0"/>
              <a:t>que puede ser negativa</a:t>
            </a:r>
            <a:r>
              <a:rPr lang="es-MX" sz="2200" dirty="0" smtClean="0"/>
              <a:t>.</a:t>
            </a:r>
            <a:endParaRPr lang="es-MX" sz="2200" i="1" dirty="0"/>
          </a:p>
          <a:p>
            <a:pPr algn="just"/>
            <a:endParaRPr lang="es-MX" sz="2200" dirty="0"/>
          </a:p>
          <a:p>
            <a:pPr algn="just"/>
            <a:r>
              <a:rPr lang="es-MX" sz="2200" b="1" dirty="0"/>
              <a:t>Salida:</a:t>
            </a:r>
            <a:r>
              <a:rPr lang="es-MX" sz="2200" dirty="0"/>
              <a:t> </a:t>
            </a:r>
            <a:r>
              <a:rPr lang="es-MX" sz="2200" dirty="0" smtClean="0"/>
              <a:t>Falso si existe al menos un ciclo negativo alcanzable desde </a:t>
            </a:r>
            <a:r>
              <a:rPr lang="es-MX" sz="2200" i="1" dirty="0" smtClean="0"/>
              <a:t>s</a:t>
            </a:r>
            <a:r>
              <a:rPr lang="es-MX" sz="2200" dirty="0" smtClean="0"/>
              <a:t> o Verdadero en caso contrario. En este último caso se obtiene además para todo </a:t>
            </a:r>
            <a:r>
              <a:rPr lang="es-MX" sz="2200" dirty="0"/>
              <a:t>nodo </a:t>
            </a:r>
            <a:r>
              <a:rPr lang="es-MX" sz="2200" i="1" dirty="0"/>
              <a:t>v</a:t>
            </a:r>
            <a:r>
              <a:rPr lang="es-MX" sz="2200" dirty="0" smtClean="0"/>
              <a:t>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i="1" dirty="0" smtClean="0"/>
              <a:t>V</a:t>
            </a:r>
            <a:r>
              <a:rPr lang="es-MX" sz="2200" dirty="0" smtClean="0"/>
              <a:t>, </a:t>
            </a:r>
            <a:r>
              <a:rPr lang="es-MX" sz="2200" i="1" dirty="0" smtClean="0"/>
              <a:t>L</a:t>
            </a:r>
            <a:r>
              <a:rPr lang="es-MX" sz="2200" dirty="0" smtClean="0"/>
              <a:t>(</a:t>
            </a:r>
            <a:r>
              <a:rPr lang="es-MX" sz="2200" i="1" dirty="0" smtClean="0"/>
              <a:t>v</a:t>
            </a:r>
            <a:r>
              <a:rPr lang="es-MX" sz="2200" dirty="0" smtClean="0"/>
              <a:t>) = distancia del camino más corto entre </a:t>
            </a:r>
            <a:r>
              <a:rPr lang="es-MX" sz="2200" i="1" dirty="0" smtClean="0"/>
              <a:t>s</a:t>
            </a:r>
            <a:r>
              <a:rPr lang="es-MX" sz="2200" dirty="0" smtClean="0"/>
              <a:t> y </a:t>
            </a:r>
            <a:r>
              <a:rPr lang="es-MX" sz="2200" i="1" dirty="0" smtClean="0"/>
              <a:t>v</a:t>
            </a:r>
            <a:r>
              <a:rPr lang="es-MX" sz="2200" dirty="0" smtClean="0"/>
              <a:t>.</a:t>
            </a:r>
            <a:endParaRPr lang="es-MX" sz="2200" i="1" dirty="0"/>
          </a:p>
          <a:p>
            <a:pPr algn="just">
              <a:defRPr/>
            </a:pPr>
            <a:endParaRPr lang="es-MX" sz="2200" dirty="0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68313" y="16418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Bellman</a:t>
            </a:r>
            <a:r>
              <a:rPr lang="es-MX" sz="4000" dirty="0" smtClean="0"/>
              <a:t>-Ford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727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8760"/>
            <a:ext cx="8425185" cy="511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s-MX" sz="2200" dirty="0" err="1"/>
              <a:t>function</a:t>
            </a:r>
            <a:r>
              <a:rPr lang="es-MX" sz="2200" dirty="0"/>
              <a:t> </a:t>
            </a:r>
            <a:r>
              <a:rPr lang="es-MX" sz="2200" dirty="0" err="1" smtClean="0"/>
              <a:t>BellmanFord</a:t>
            </a:r>
            <a:r>
              <a:rPr lang="es-MX" sz="2200" dirty="0" smtClean="0"/>
              <a:t>(grafo </a:t>
            </a:r>
            <a:r>
              <a:rPr lang="es-MX" sz="2200" dirty="0"/>
              <a:t>G, nodo a){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  </a:t>
            </a:r>
            <a:r>
              <a:rPr lang="es-MX" sz="2200" dirty="0" err="1"/>
              <a:t>For</a:t>
            </a:r>
            <a:r>
              <a:rPr lang="es-MX" sz="2200" dirty="0"/>
              <a:t>  u </a:t>
            </a:r>
            <a:r>
              <a:rPr lang="az-Cyrl-AZ" sz="2200" dirty="0"/>
              <a:t>Є</a:t>
            </a:r>
            <a:r>
              <a:rPr lang="es-MX" sz="2200" dirty="0"/>
              <a:t> V, u ≠ a: </a:t>
            </a:r>
            <a:r>
              <a:rPr lang="es-MX" sz="2200" dirty="0" err="1"/>
              <a:t>u.SPD</a:t>
            </a:r>
            <a:r>
              <a:rPr lang="es-MX" sz="2200" dirty="0"/>
              <a:t> = INF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  </a:t>
            </a:r>
            <a:r>
              <a:rPr lang="es-MX" sz="2200" dirty="0" err="1"/>
              <a:t>a.SPD</a:t>
            </a:r>
            <a:r>
              <a:rPr lang="es-MX" sz="2200" dirty="0"/>
              <a:t> = 0</a:t>
            </a:r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   </a:t>
            </a:r>
            <a:r>
              <a:rPr lang="es-MX" sz="2200" dirty="0" err="1"/>
              <a:t>For</a:t>
            </a:r>
            <a:r>
              <a:rPr lang="es-MX" sz="2200" dirty="0"/>
              <a:t>  </a:t>
            </a:r>
            <a:r>
              <a:rPr lang="es-MX" sz="2200" dirty="0" smtClean="0"/>
              <a:t>i=1:n-1{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(u, v)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dirty="0" smtClean="0"/>
              <a:t>E {</a:t>
            </a:r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   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 err="1"/>
              <a:t>u.SPD</a:t>
            </a:r>
            <a:r>
              <a:rPr lang="es-MX" sz="2200" dirty="0"/>
              <a:t> + (u, v).le &lt; </a:t>
            </a:r>
            <a:r>
              <a:rPr lang="es-MX" sz="2200" dirty="0" err="1"/>
              <a:t>v.SPD</a:t>
            </a:r>
            <a:r>
              <a:rPr lang="es-MX" sz="2200" dirty="0"/>
              <a:t>{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           </a:t>
            </a:r>
            <a:r>
              <a:rPr lang="es-MX" sz="2200" dirty="0" err="1"/>
              <a:t>v.SPD</a:t>
            </a:r>
            <a:r>
              <a:rPr lang="es-MX" sz="2200" dirty="0"/>
              <a:t> = </a:t>
            </a:r>
            <a:r>
              <a:rPr lang="es-MX" sz="2200" dirty="0" err="1"/>
              <a:t>u.SPD</a:t>
            </a:r>
            <a:r>
              <a:rPr lang="es-MX" sz="2200" dirty="0"/>
              <a:t> + (u, v).</a:t>
            </a:r>
            <a:r>
              <a:rPr lang="es-MX" sz="2200" dirty="0" smtClean="0"/>
              <a:t>le</a:t>
            </a:r>
            <a:endParaRPr lang="es-MX" sz="2200" dirty="0"/>
          </a:p>
          <a:p>
            <a:pPr algn="just">
              <a:spcAft>
                <a:spcPts val="0"/>
              </a:spcAft>
            </a:pPr>
            <a:r>
              <a:rPr lang="es-MX" sz="2200" dirty="0"/>
              <a:t>         }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     }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  </a:t>
            </a:r>
            <a:r>
              <a:rPr lang="es-MX" sz="2200" dirty="0" smtClean="0"/>
              <a:t>}</a:t>
            </a:r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   </a:t>
            </a:r>
            <a:r>
              <a:rPr lang="es-MX" sz="2200" dirty="0" err="1" smtClean="0"/>
              <a:t>For</a:t>
            </a:r>
            <a:r>
              <a:rPr lang="es-MX" sz="2200" dirty="0" smtClean="0"/>
              <a:t> </a:t>
            </a:r>
            <a:r>
              <a:rPr lang="es-MX" sz="2200" dirty="0" err="1" smtClean="0"/>
              <a:t>all</a:t>
            </a:r>
            <a:r>
              <a:rPr lang="es-MX" sz="2200" dirty="0" smtClean="0"/>
              <a:t> (u</a:t>
            </a:r>
            <a:r>
              <a:rPr lang="es-MX" sz="2200" dirty="0"/>
              <a:t>, v) </a:t>
            </a:r>
            <a:r>
              <a:rPr lang="az-Cyrl-AZ" sz="2200" dirty="0"/>
              <a:t>Є</a:t>
            </a:r>
            <a:r>
              <a:rPr lang="es-MX" sz="2200" dirty="0"/>
              <a:t> E </a:t>
            </a:r>
            <a:r>
              <a:rPr lang="es-MX" sz="2200" dirty="0" smtClean="0"/>
              <a:t>{</a:t>
            </a:r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 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 err="1"/>
              <a:t>u.SPD</a:t>
            </a:r>
            <a:r>
              <a:rPr lang="es-MX" sz="2200" dirty="0"/>
              <a:t> + (u, v).le &lt; </a:t>
            </a:r>
            <a:r>
              <a:rPr lang="es-MX" sz="2200" dirty="0" err="1" smtClean="0"/>
              <a:t>v.SPD</a:t>
            </a:r>
            <a:r>
              <a:rPr lang="es-MX" sz="2200" dirty="0" smtClean="0"/>
              <a:t>: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false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>
              <a:spcAft>
                <a:spcPts val="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true</a:t>
            </a:r>
            <a:endParaRPr lang="es-MX" sz="2200" dirty="0"/>
          </a:p>
          <a:p>
            <a:pPr algn="just">
              <a:spcAft>
                <a:spcPts val="0"/>
              </a:spcAft>
            </a:pPr>
            <a:r>
              <a:rPr lang="es-MX" sz="2200" dirty="0" smtClean="0"/>
              <a:t>}</a:t>
            </a:r>
            <a:endParaRPr lang="es-MX" sz="2200" dirty="0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68313" y="16418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Bellman</a:t>
            </a:r>
            <a:r>
              <a:rPr lang="es-MX" sz="4000" dirty="0" smtClean="0"/>
              <a:t>-Ford</a:t>
            </a:r>
            <a:endParaRPr lang="es-ES" sz="4000" dirty="0"/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6833888" y="6166465"/>
            <a:ext cx="11944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200" dirty="0" smtClean="0">
                <a:solidFill>
                  <a:srgbClr val="FF0000"/>
                </a:solidFill>
              </a:rPr>
              <a:t>O(n*m)</a:t>
            </a:r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555776" y="6166465"/>
            <a:ext cx="4344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200" dirty="0"/>
              <a:t>¿Cuál es la </a:t>
            </a:r>
            <a:r>
              <a:rPr lang="es-MX" sz="2200" dirty="0" smtClean="0"/>
              <a:t>eficiencia resultante?</a:t>
            </a:r>
            <a:endParaRPr lang="es-MX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373216"/>
            <a:ext cx="1209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68313" y="16418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Bellman</a:t>
            </a:r>
            <a:r>
              <a:rPr lang="es-MX" sz="4000" dirty="0" smtClean="0"/>
              <a:t>-Ford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31409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0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148064" y="31409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1</a:t>
            </a:r>
            <a:endParaRPr lang="es-CO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24225" y="6165304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*Suponiendo que siempre se recorren las aristas en este orden: (B,D), (B,C), (B,E), (D,B), (C,D), (C,E), (E,D), (A,B), (A,C)</a:t>
            </a:r>
            <a:endParaRPr lang="es-CO" dirty="0"/>
          </a:p>
        </p:txBody>
      </p:sp>
      <p:sp>
        <p:nvSpPr>
          <p:cNvPr id="57" name="56 Elipse"/>
          <p:cNvSpPr/>
          <p:nvPr/>
        </p:nvSpPr>
        <p:spPr>
          <a:xfrm>
            <a:off x="4283968" y="11874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3059832" y="19075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9" name="58 Conector recto"/>
          <p:cNvCxnSpPr>
            <a:stCxn id="58" idx="7"/>
            <a:endCxn id="57" idx="3"/>
          </p:cNvCxnSpPr>
          <p:nvPr/>
        </p:nvCxnSpPr>
        <p:spPr>
          <a:xfrm flipV="1">
            <a:off x="3428608" y="1556236"/>
            <a:ext cx="918632" cy="4145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5724128" y="11874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4283968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2" name="61 Conector recto"/>
          <p:cNvCxnSpPr>
            <a:stCxn id="61" idx="1"/>
            <a:endCxn id="58" idx="5"/>
          </p:cNvCxnSpPr>
          <p:nvPr/>
        </p:nvCxnSpPr>
        <p:spPr>
          <a:xfrm flipH="1" flipV="1">
            <a:off x="3428608" y="2276316"/>
            <a:ext cx="918632" cy="351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>
            <a:stCxn id="60" idx="4"/>
            <a:endCxn id="61" idx="7"/>
          </p:cNvCxnSpPr>
          <p:nvPr/>
        </p:nvCxnSpPr>
        <p:spPr>
          <a:xfrm flipH="1">
            <a:off x="4652744" y="1619508"/>
            <a:ext cx="1287408" cy="10086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57" idx="4"/>
            <a:endCxn id="61" idx="0"/>
          </p:cNvCxnSpPr>
          <p:nvPr/>
        </p:nvCxnSpPr>
        <p:spPr>
          <a:xfrm>
            <a:off x="4499992" y="1619508"/>
            <a:ext cx="0" cy="9453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3572624" y="147549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67" name="66 CuadroTexto"/>
          <p:cNvSpPr txBox="1"/>
          <p:nvPr/>
        </p:nvSpPr>
        <p:spPr>
          <a:xfrm>
            <a:off x="4220696" y="1907540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8</a:t>
            </a:r>
            <a:endParaRPr lang="es-CO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644632" y="240230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7</a:t>
            </a:r>
            <a:endParaRPr lang="es-CO" dirty="0"/>
          </a:p>
        </p:txBody>
      </p:sp>
      <p:sp>
        <p:nvSpPr>
          <p:cNvPr id="70" name="69 CuadroTexto"/>
          <p:cNvSpPr txBox="1"/>
          <p:nvPr/>
        </p:nvSpPr>
        <p:spPr>
          <a:xfrm>
            <a:off x="5043848" y="10434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5</a:t>
            </a:r>
            <a:endParaRPr lang="es-CO" dirty="0"/>
          </a:p>
        </p:txBody>
      </p:sp>
      <p:sp>
        <p:nvSpPr>
          <p:cNvPr id="72" name="71 CuadroTexto"/>
          <p:cNvSpPr txBox="1"/>
          <p:nvPr/>
        </p:nvSpPr>
        <p:spPr>
          <a:xfrm>
            <a:off x="5364088" y="21197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-4</a:t>
            </a:r>
            <a:endParaRPr lang="es-CO" dirty="0"/>
          </a:p>
        </p:txBody>
      </p:sp>
      <p:cxnSp>
        <p:nvCxnSpPr>
          <p:cNvPr id="73" name="72 Conector curvado"/>
          <p:cNvCxnSpPr>
            <a:stCxn id="60" idx="3"/>
            <a:endCxn id="57" idx="5"/>
          </p:cNvCxnSpPr>
          <p:nvPr/>
        </p:nvCxnSpPr>
        <p:spPr>
          <a:xfrm rot="5400000">
            <a:off x="5220072" y="988908"/>
            <a:ext cx="12700" cy="1134656"/>
          </a:xfrm>
          <a:prstGeom prst="curvedConnector3">
            <a:avLst>
              <a:gd name="adj1" fmla="val 1223575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5588848" y="2564904"/>
            <a:ext cx="49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-1</a:t>
            </a:r>
            <a:endParaRPr lang="es-CO" dirty="0"/>
          </a:p>
        </p:txBody>
      </p:sp>
      <p:sp>
        <p:nvSpPr>
          <p:cNvPr id="75" name="74 Elipse"/>
          <p:cNvSpPr/>
          <p:nvPr/>
        </p:nvSpPr>
        <p:spPr>
          <a:xfrm>
            <a:off x="5724128" y="25649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9" name="78 Conector curvado"/>
          <p:cNvCxnSpPr>
            <a:stCxn id="57" idx="7"/>
            <a:endCxn id="60" idx="1"/>
          </p:cNvCxnSpPr>
          <p:nvPr/>
        </p:nvCxnSpPr>
        <p:spPr>
          <a:xfrm rot="5400000" flipH="1" flipV="1">
            <a:off x="5220072" y="683404"/>
            <a:ext cx="12700" cy="1134656"/>
          </a:xfrm>
          <a:prstGeom prst="curvedConnector3">
            <a:avLst>
              <a:gd name="adj1" fmla="val 1438504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stCxn id="75" idx="0"/>
            <a:endCxn id="60" idx="4"/>
          </p:cNvCxnSpPr>
          <p:nvPr/>
        </p:nvCxnSpPr>
        <p:spPr>
          <a:xfrm flipV="1">
            <a:off x="5940152" y="1619508"/>
            <a:ext cx="0" cy="9453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61" idx="6"/>
            <a:endCxn id="75" idx="2"/>
          </p:cNvCxnSpPr>
          <p:nvPr/>
        </p:nvCxnSpPr>
        <p:spPr>
          <a:xfrm>
            <a:off x="4716016" y="2780928"/>
            <a:ext cx="100811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>
            <a:stCxn id="57" idx="4"/>
            <a:endCxn id="75" idx="1"/>
          </p:cNvCxnSpPr>
          <p:nvPr/>
        </p:nvCxnSpPr>
        <p:spPr>
          <a:xfrm>
            <a:off x="4499992" y="1619508"/>
            <a:ext cx="1287408" cy="10086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4975608" y="1403484"/>
            <a:ext cx="4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-2</a:t>
            </a:r>
            <a:endParaRPr lang="es-CO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012160" y="197954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7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5076056" y="277163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9</a:t>
            </a:r>
            <a:endParaRPr lang="es-CO" dirty="0"/>
          </a:p>
        </p:txBody>
      </p:sp>
      <p:sp>
        <p:nvSpPr>
          <p:cNvPr id="95" name="94 CuadroTexto"/>
          <p:cNvSpPr txBox="1"/>
          <p:nvPr/>
        </p:nvSpPr>
        <p:spPr>
          <a:xfrm>
            <a:off x="5076056" y="176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-3</a:t>
            </a:r>
            <a:endParaRPr lang="es-CO" dirty="0"/>
          </a:p>
        </p:txBody>
      </p:sp>
      <p:grpSp>
        <p:nvGrpSpPr>
          <p:cNvPr id="119" name="118 Grupo"/>
          <p:cNvGrpSpPr/>
          <p:nvPr/>
        </p:nvGrpSpPr>
        <p:grpSpPr>
          <a:xfrm>
            <a:off x="755576" y="3851756"/>
            <a:ext cx="3303632" cy="2097524"/>
            <a:chOff x="692304" y="3851756"/>
            <a:chExt cx="3303632" cy="2097524"/>
          </a:xfrm>
        </p:grpSpPr>
        <p:sp>
          <p:nvSpPr>
            <p:cNvPr id="120" name="119 Elipse"/>
            <p:cNvSpPr/>
            <p:nvPr/>
          </p:nvSpPr>
          <p:spPr>
            <a:xfrm>
              <a:off x="191644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B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21" name="120 Elipse"/>
            <p:cNvSpPr/>
            <p:nvPr/>
          </p:nvSpPr>
          <p:spPr>
            <a:xfrm>
              <a:off x="692304" y="471585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121 Conector recto"/>
            <p:cNvCxnSpPr>
              <a:stCxn id="121" idx="7"/>
              <a:endCxn id="120" idx="3"/>
            </p:cNvCxnSpPr>
            <p:nvPr/>
          </p:nvCxnSpPr>
          <p:spPr>
            <a:xfrm flipV="1">
              <a:off x="1061080" y="4364548"/>
              <a:ext cx="918632" cy="414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122 Elipse"/>
            <p:cNvSpPr/>
            <p:nvPr/>
          </p:nvSpPr>
          <p:spPr>
            <a:xfrm>
              <a:off x="335660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24" name="123 Elipse"/>
            <p:cNvSpPr/>
            <p:nvPr/>
          </p:nvSpPr>
          <p:spPr>
            <a:xfrm>
              <a:off x="191644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C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124 Conector recto"/>
            <p:cNvCxnSpPr>
              <a:stCxn id="124" idx="1"/>
              <a:endCxn id="121" idx="5"/>
            </p:cNvCxnSpPr>
            <p:nvPr/>
          </p:nvCxnSpPr>
          <p:spPr>
            <a:xfrm flipH="1" flipV="1">
              <a:off x="1061080" y="5084628"/>
              <a:ext cx="918632" cy="3518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>
              <a:stCxn id="123" idx="4"/>
              <a:endCxn id="124" idx="7"/>
            </p:cNvCxnSpPr>
            <p:nvPr/>
          </p:nvCxnSpPr>
          <p:spPr>
            <a:xfrm flipH="1">
              <a:off x="2285216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>
              <a:stCxn id="120" idx="4"/>
              <a:endCxn id="124" idx="0"/>
            </p:cNvCxnSpPr>
            <p:nvPr/>
          </p:nvCxnSpPr>
          <p:spPr>
            <a:xfrm>
              <a:off x="213246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127 CuadroTexto"/>
            <p:cNvSpPr txBox="1"/>
            <p:nvPr/>
          </p:nvSpPr>
          <p:spPr>
            <a:xfrm>
              <a:off x="1205096" y="4283804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6</a:t>
              </a:r>
              <a:endParaRPr lang="es-CO" dirty="0"/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1853168" y="4715852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8</a:t>
              </a:r>
              <a:endParaRPr lang="es-CO" dirty="0"/>
            </a:p>
          </p:txBody>
        </p:sp>
        <p:sp>
          <p:nvSpPr>
            <p:cNvPr id="130" name="129 CuadroTexto"/>
            <p:cNvSpPr txBox="1"/>
            <p:nvPr/>
          </p:nvSpPr>
          <p:spPr>
            <a:xfrm>
              <a:off x="1277104" y="521061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2676320" y="385175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5</a:t>
              </a:r>
              <a:endParaRPr lang="es-CO" dirty="0"/>
            </a:p>
          </p:txBody>
        </p:sp>
        <p:sp>
          <p:nvSpPr>
            <p:cNvPr id="132" name="131 CuadroTexto"/>
            <p:cNvSpPr txBox="1"/>
            <p:nvPr/>
          </p:nvSpPr>
          <p:spPr>
            <a:xfrm>
              <a:off x="2996560" y="49281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-4</a:t>
              </a:r>
              <a:endParaRPr lang="es-CO" dirty="0"/>
            </a:p>
          </p:txBody>
        </p:sp>
        <p:cxnSp>
          <p:nvCxnSpPr>
            <p:cNvPr id="133" name="132 Conector curvado"/>
            <p:cNvCxnSpPr>
              <a:stCxn id="123" idx="3"/>
              <a:endCxn id="120" idx="5"/>
            </p:cNvCxnSpPr>
            <p:nvPr/>
          </p:nvCxnSpPr>
          <p:spPr>
            <a:xfrm rot="5400000">
              <a:off x="2852544" y="3797220"/>
              <a:ext cx="12700" cy="1134656"/>
            </a:xfrm>
            <a:prstGeom prst="curvedConnector3">
              <a:avLst>
                <a:gd name="adj1" fmla="val 1223575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133 CuadroTexto"/>
            <p:cNvSpPr txBox="1"/>
            <p:nvPr/>
          </p:nvSpPr>
          <p:spPr>
            <a:xfrm>
              <a:off x="3221320" y="5373216"/>
              <a:ext cx="49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-1</a:t>
              </a:r>
              <a:endParaRPr lang="es-CO" dirty="0"/>
            </a:p>
          </p:txBody>
        </p:sp>
        <p:sp>
          <p:nvSpPr>
            <p:cNvPr id="135" name="134 Elipse"/>
            <p:cNvSpPr/>
            <p:nvPr/>
          </p:nvSpPr>
          <p:spPr>
            <a:xfrm>
              <a:off x="335660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E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135 Conector curvado"/>
            <p:cNvCxnSpPr>
              <a:stCxn id="120" idx="7"/>
              <a:endCxn id="123" idx="1"/>
            </p:cNvCxnSpPr>
            <p:nvPr/>
          </p:nvCxnSpPr>
          <p:spPr>
            <a:xfrm rot="5400000" flipH="1" flipV="1">
              <a:off x="2852544" y="3491716"/>
              <a:ext cx="12700" cy="1134656"/>
            </a:xfrm>
            <a:prstGeom prst="curvedConnector3">
              <a:avLst>
                <a:gd name="adj1" fmla="val 1438504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Conector recto"/>
            <p:cNvCxnSpPr>
              <a:stCxn id="135" idx="0"/>
              <a:endCxn id="123" idx="4"/>
            </p:cNvCxnSpPr>
            <p:nvPr/>
          </p:nvCxnSpPr>
          <p:spPr>
            <a:xfrm flipV="1">
              <a:off x="357262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>
              <a:stCxn id="124" idx="6"/>
              <a:endCxn id="135" idx="2"/>
            </p:cNvCxnSpPr>
            <p:nvPr/>
          </p:nvCxnSpPr>
          <p:spPr>
            <a:xfrm>
              <a:off x="2348488" y="5589240"/>
              <a:ext cx="100811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"/>
            <p:cNvCxnSpPr>
              <a:stCxn id="120" idx="4"/>
              <a:endCxn id="135" idx="1"/>
            </p:cNvCxnSpPr>
            <p:nvPr/>
          </p:nvCxnSpPr>
          <p:spPr>
            <a:xfrm>
              <a:off x="2132464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139 CuadroTexto"/>
            <p:cNvSpPr txBox="1"/>
            <p:nvPr/>
          </p:nvSpPr>
          <p:spPr>
            <a:xfrm>
              <a:off x="2608080" y="4211796"/>
              <a:ext cx="46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-2</a:t>
              </a:r>
              <a:endParaRPr lang="es-CO" dirty="0"/>
            </a:p>
          </p:txBody>
        </p:sp>
        <p:sp>
          <p:nvSpPr>
            <p:cNvPr id="141" name="140 CuadroTexto"/>
            <p:cNvSpPr txBox="1"/>
            <p:nvPr/>
          </p:nvSpPr>
          <p:spPr>
            <a:xfrm>
              <a:off x="3644632" y="4787860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708528" y="5579948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9</a:t>
              </a:r>
              <a:endParaRPr lang="es-CO" dirty="0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2708528" y="45718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-3</a:t>
              </a:r>
              <a:endParaRPr lang="es-CO" dirty="0"/>
            </a:p>
          </p:txBody>
        </p:sp>
      </p:grpSp>
      <p:sp>
        <p:nvSpPr>
          <p:cNvPr id="145" name="144 CuadroTexto"/>
          <p:cNvSpPr txBox="1"/>
          <p:nvPr/>
        </p:nvSpPr>
        <p:spPr>
          <a:xfrm>
            <a:off x="3627160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3699168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1610936" y="57332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466920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7504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grpSp>
        <p:nvGrpSpPr>
          <p:cNvPr id="150" name="149 Grupo"/>
          <p:cNvGrpSpPr/>
          <p:nvPr/>
        </p:nvGrpSpPr>
        <p:grpSpPr>
          <a:xfrm>
            <a:off x="5156800" y="3851756"/>
            <a:ext cx="3303632" cy="2097524"/>
            <a:chOff x="692304" y="3851756"/>
            <a:chExt cx="3303632" cy="2097524"/>
          </a:xfrm>
        </p:grpSpPr>
        <p:sp>
          <p:nvSpPr>
            <p:cNvPr id="151" name="150 Elipse"/>
            <p:cNvSpPr/>
            <p:nvPr/>
          </p:nvSpPr>
          <p:spPr>
            <a:xfrm>
              <a:off x="191644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B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52" name="151 Elipse"/>
            <p:cNvSpPr/>
            <p:nvPr/>
          </p:nvSpPr>
          <p:spPr>
            <a:xfrm>
              <a:off x="692304" y="471585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152 Conector recto"/>
            <p:cNvCxnSpPr>
              <a:stCxn id="152" idx="7"/>
              <a:endCxn id="151" idx="3"/>
            </p:cNvCxnSpPr>
            <p:nvPr/>
          </p:nvCxnSpPr>
          <p:spPr>
            <a:xfrm flipV="1">
              <a:off x="1061080" y="4364548"/>
              <a:ext cx="918632" cy="414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153 Elipse"/>
            <p:cNvSpPr/>
            <p:nvPr/>
          </p:nvSpPr>
          <p:spPr>
            <a:xfrm>
              <a:off x="335660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55" name="154 Elipse"/>
            <p:cNvSpPr/>
            <p:nvPr/>
          </p:nvSpPr>
          <p:spPr>
            <a:xfrm>
              <a:off x="191644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C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155 Conector recto"/>
            <p:cNvCxnSpPr>
              <a:stCxn id="155" idx="1"/>
              <a:endCxn id="152" idx="5"/>
            </p:cNvCxnSpPr>
            <p:nvPr/>
          </p:nvCxnSpPr>
          <p:spPr>
            <a:xfrm flipH="1" flipV="1">
              <a:off x="1061080" y="5084628"/>
              <a:ext cx="918632" cy="3518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>
              <a:stCxn id="154" idx="4"/>
              <a:endCxn id="155" idx="7"/>
            </p:cNvCxnSpPr>
            <p:nvPr/>
          </p:nvCxnSpPr>
          <p:spPr>
            <a:xfrm flipH="1">
              <a:off x="2285216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>
              <a:stCxn id="151" idx="4"/>
              <a:endCxn id="155" idx="0"/>
            </p:cNvCxnSpPr>
            <p:nvPr/>
          </p:nvCxnSpPr>
          <p:spPr>
            <a:xfrm>
              <a:off x="213246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158 CuadroTexto"/>
            <p:cNvSpPr txBox="1"/>
            <p:nvPr/>
          </p:nvSpPr>
          <p:spPr>
            <a:xfrm>
              <a:off x="1205096" y="4283804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6</a:t>
              </a:r>
              <a:endParaRPr lang="es-CO" dirty="0"/>
            </a:p>
          </p:txBody>
        </p:sp>
        <p:sp>
          <p:nvSpPr>
            <p:cNvPr id="160" name="159 CuadroTexto"/>
            <p:cNvSpPr txBox="1"/>
            <p:nvPr/>
          </p:nvSpPr>
          <p:spPr>
            <a:xfrm>
              <a:off x="1853168" y="4715852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8</a:t>
              </a:r>
              <a:endParaRPr lang="es-CO" dirty="0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277104" y="521061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2676320" y="385175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5</a:t>
              </a:r>
              <a:endParaRPr lang="es-CO" dirty="0"/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996560" y="49281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-4</a:t>
              </a:r>
              <a:endParaRPr lang="es-CO" dirty="0"/>
            </a:p>
          </p:txBody>
        </p:sp>
        <p:cxnSp>
          <p:nvCxnSpPr>
            <p:cNvPr id="164" name="163 Conector curvado"/>
            <p:cNvCxnSpPr>
              <a:stCxn id="154" idx="3"/>
              <a:endCxn id="151" idx="5"/>
            </p:cNvCxnSpPr>
            <p:nvPr/>
          </p:nvCxnSpPr>
          <p:spPr>
            <a:xfrm rot="5400000">
              <a:off x="2852544" y="3797220"/>
              <a:ext cx="12700" cy="1134656"/>
            </a:xfrm>
            <a:prstGeom prst="curvedConnector3">
              <a:avLst>
                <a:gd name="adj1" fmla="val 1223575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64 CuadroTexto"/>
            <p:cNvSpPr txBox="1"/>
            <p:nvPr/>
          </p:nvSpPr>
          <p:spPr>
            <a:xfrm>
              <a:off x="3221320" y="5373216"/>
              <a:ext cx="49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-1</a:t>
              </a:r>
              <a:endParaRPr lang="es-CO" dirty="0"/>
            </a:p>
          </p:txBody>
        </p:sp>
        <p:sp>
          <p:nvSpPr>
            <p:cNvPr id="166" name="165 Elipse"/>
            <p:cNvSpPr/>
            <p:nvPr/>
          </p:nvSpPr>
          <p:spPr>
            <a:xfrm>
              <a:off x="335660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E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166 Conector curvado"/>
            <p:cNvCxnSpPr>
              <a:stCxn id="151" idx="7"/>
              <a:endCxn id="154" idx="1"/>
            </p:cNvCxnSpPr>
            <p:nvPr/>
          </p:nvCxnSpPr>
          <p:spPr>
            <a:xfrm rot="5400000" flipH="1" flipV="1">
              <a:off x="2852544" y="3491716"/>
              <a:ext cx="12700" cy="1134656"/>
            </a:xfrm>
            <a:prstGeom prst="curvedConnector3">
              <a:avLst>
                <a:gd name="adj1" fmla="val 1438504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>
              <a:stCxn id="166" idx="0"/>
              <a:endCxn id="154" idx="4"/>
            </p:cNvCxnSpPr>
            <p:nvPr/>
          </p:nvCxnSpPr>
          <p:spPr>
            <a:xfrm flipV="1">
              <a:off x="357262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>
              <a:stCxn id="155" idx="6"/>
              <a:endCxn id="166" idx="2"/>
            </p:cNvCxnSpPr>
            <p:nvPr/>
          </p:nvCxnSpPr>
          <p:spPr>
            <a:xfrm>
              <a:off x="2348488" y="5589240"/>
              <a:ext cx="100811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>
              <a:stCxn id="151" idx="4"/>
              <a:endCxn id="166" idx="1"/>
            </p:cNvCxnSpPr>
            <p:nvPr/>
          </p:nvCxnSpPr>
          <p:spPr>
            <a:xfrm>
              <a:off x="2132464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70 CuadroTexto"/>
            <p:cNvSpPr txBox="1"/>
            <p:nvPr/>
          </p:nvSpPr>
          <p:spPr>
            <a:xfrm>
              <a:off x="2608080" y="4211796"/>
              <a:ext cx="46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-2</a:t>
              </a:r>
              <a:endParaRPr lang="es-CO" dirty="0"/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3644632" y="4787860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2708528" y="5579948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9</a:t>
              </a:r>
              <a:endParaRPr lang="es-CO" dirty="0"/>
            </a:p>
          </p:txBody>
        </p:sp>
        <p:sp>
          <p:nvSpPr>
            <p:cNvPr id="174" name="173 CuadroTexto"/>
            <p:cNvSpPr txBox="1"/>
            <p:nvPr/>
          </p:nvSpPr>
          <p:spPr>
            <a:xfrm>
              <a:off x="2708528" y="45718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-3</a:t>
              </a:r>
              <a:endParaRPr lang="es-CO" dirty="0"/>
            </a:p>
          </p:txBody>
        </p:sp>
      </p:grpSp>
      <p:sp>
        <p:nvSpPr>
          <p:cNvPr id="175" name="174 CuadroTexto"/>
          <p:cNvSpPr txBox="1"/>
          <p:nvPr/>
        </p:nvSpPr>
        <p:spPr>
          <a:xfrm>
            <a:off x="8028384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0039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</a:t>
            </a:r>
            <a:r>
              <a:rPr lang="es-MX" dirty="0"/>
              <a:t>∞</a:t>
            </a:r>
            <a:endParaRPr lang="es-CO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6012160" y="57332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7</a:t>
            </a:r>
            <a:endParaRPr lang="es-CO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5868144" y="37170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6</a:t>
            </a:r>
            <a:endParaRPr lang="es-CO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508728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1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5" grpId="0"/>
      <p:bldP spid="146" grpId="0"/>
      <p:bldP spid="147" grpId="0"/>
      <p:bldP spid="148" grpId="0"/>
      <p:bldP spid="149" grpId="0"/>
      <p:bldP spid="175" grpId="0"/>
      <p:bldP spid="176" grpId="0"/>
      <p:bldP spid="177" grpId="0"/>
      <p:bldP spid="178" grpId="0"/>
      <p:bldP spid="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68313" y="16418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Bellman</a:t>
            </a:r>
            <a:r>
              <a:rPr lang="es-MX" sz="4000" dirty="0" smtClean="0"/>
              <a:t>-Ford</a:t>
            </a:r>
            <a:endParaRPr lang="es-ES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841472" y="9714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3</a:t>
            </a:r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35637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4</a:t>
            </a:r>
            <a:endParaRPr lang="es-CO" b="1" dirty="0"/>
          </a:p>
        </p:txBody>
      </p:sp>
      <p:grpSp>
        <p:nvGrpSpPr>
          <p:cNvPr id="119" name="118 Grupo"/>
          <p:cNvGrpSpPr/>
          <p:nvPr/>
        </p:nvGrpSpPr>
        <p:grpSpPr>
          <a:xfrm>
            <a:off x="4985488" y="1466200"/>
            <a:ext cx="3303632" cy="2097524"/>
            <a:chOff x="692304" y="3851756"/>
            <a:chExt cx="3303632" cy="2097524"/>
          </a:xfrm>
        </p:grpSpPr>
        <p:sp>
          <p:nvSpPr>
            <p:cNvPr id="120" name="119 Elipse"/>
            <p:cNvSpPr/>
            <p:nvPr/>
          </p:nvSpPr>
          <p:spPr>
            <a:xfrm>
              <a:off x="191644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B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21" name="120 Elipse"/>
            <p:cNvSpPr/>
            <p:nvPr/>
          </p:nvSpPr>
          <p:spPr>
            <a:xfrm>
              <a:off x="692304" y="471585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121 Conector recto"/>
            <p:cNvCxnSpPr>
              <a:stCxn id="121" idx="7"/>
              <a:endCxn id="120" idx="3"/>
            </p:cNvCxnSpPr>
            <p:nvPr/>
          </p:nvCxnSpPr>
          <p:spPr>
            <a:xfrm flipV="1">
              <a:off x="1061080" y="4364548"/>
              <a:ext cx="918632" cy="414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122 Elipse"/>
            <p:cNvSpPr/>
            <p:nvPr/>
          </p:nvSpPr>
          <p:spPr>
            <a:xfrm>
              <a:off x="335660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24" name="123 Elipse"/>
            <p:cNvSpPr/>
            <p:nvPr/>
          </p:nvSpPr>
          <p:spPr>
            <a:xfrm>
              <a:off x="191644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C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124 Conector recto"/>
            <p:cNvCxnSpPr>
              <a:stCxn id="124" idx="1"/>
              <a:endCxn id="121" idx="5"/>
            </p:cNvCxnSpPr>
            <p:nvPr/>
          </p:nvCxnSpPr>
          <p:spPr>
            <a:xfrm flipH="1" flipV="1">
              <a:off x="1061080" y="5084628"/>
              <a:ext cx="918632" cy="3518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>
              <a:stCxn id="123" idx="4"/>
              <a:endCxn id="124" idx="7"/>
            </p:cNvCxnSpPr>
            <p:nvPr/>
          </p:nvCxnSpPr>
          <p:spPr>
            <a:xfrm flipH="1">
              <a:off x="2285216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>
              <a:stCxn id="120" idx="4"/>
              <a:endCxn id="124" idx="0"/>
            </p:cNvCxnSpPr>
            <p:nvPr/>
          </p:nvCxnSpPr>
          <p:spPr>
            <a:xfrm>
              <a:off x="213246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127 CuadroTexto"/>
            <p:cNvSpPr txBox="1"/>
            <p:nvPr/>
          </p:nvSpPr>
          <p:spPr>
            <a:xfrm>
              <a:off x="1205096" y="4283804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6</a:t>
              </a:r>
              <a:endParaRPr lang="es-CO" dirty="0"/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1853168" y="4715852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8</a:t>
              </a:r>
              <a:endParaRPr lang="es-CO" dirty="0"/>
            </a:p>
          </p:txBody>
        </p:sp>
        <p:sp>
          <p:nvSpPr>
            <p:cNvPr id="130" name="129 CuadroTexto"/>
            <p:cNvSpPr txBox="1"/>
            <p:nvPr/>
          </p:nvSpPr>
          <p:spPr>
            <a:xfrm>
              <a:off x="1277104" y="521061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2676320" y="385175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5</a:t>
              </a:r>
              <a:endParaRPr lang="es-CO" dirty="0"/>
            </a:p>
          </p:txBody>
        </p:sp>
        <p:sp>
          <p:nvSpPr>
            <p:cNvPr id="132" name="131 CuadroTexto"/>
            <p:cNvSpPr txBox="1"/>
            <p:nvPr/>
          </p:nvSpPr>
          <p:spPr>
            <a:xfrm>
              <a:off x="2996560" y="49281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-4</a:t>
              </a:r>
              <a:endParaRPr lang="es-CO" dirty="0"/>
            </a:p>
          </p:txBody>
        </p:sp>
        <p:cxnSp>
          <p:nvCxnSpPr>
            <p:cNvPr id="133" name="132 Conector curvado"/>
            <p:cNvCxnSpPr>
              <a:stCxn id="123" idx="3"/>
              <a:endCxn id="120" idx="5"/>
            </p:cNvCxnSpPr>
            <p:nvPr/>
          </p:nvCxnSpPr>
          <p:spPr>
            <a:xfrm rot="5400000">
              <a:off x="2852544" y="3797220"/>
              <a:ext cx="12700" cy="1134656"/>
            </a:xfrm>
            <a:prstGeom prst="curvedConnector3">
              <a:avLst>
                <a:gd name="adj1" fmla="val 1223575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133 CuadroTexto"/>
            <p:cNvSpPr txBox="1"/>
            <p:nvPr/>
          </p:nvSpPr>
          <p:spPr>
            <a:xfrm>
              <a:off x="3221320" y="5373216"/>
              <a:ext cx="49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-1</a:t>
              </a:r>
              <a:endParaRPr lang="es-CO" dirty="0"/>
            </a:p>
          </p:txBody>
        </p:sp>
        <p:sp>
          <p:nvSpPr>
            <p:cNvPr id="135" name="134 Elipse"/>
            <p:cNvSpPr/>
            <p:nvPr/>
          </p:nvSpPr>
          <p:spPr>
            <a:xfrm>
              <a:off x="335660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E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135 Conector curvado"/>
            <p:cNvCxnSpPr>
              <a:stCxn id="120" idx="7"/>
              <a:endCxn id="123" idx="1"/>
            </p:cNvCxnSpPr>
            <p:nvPr/>
          </p:nvCxnSpPr>
          <p:spPr>
            <a:xfrm rot="5400000" flipH="1" flipV="1">
              <a:off x="2852544" y="3491716"/>
              <a:ext cx="12700" cy="1134656"/>
            </a:xfrm>
            <a:prstGeom prst="curvedConnector3">
              <a:avLst>
                <a:gd name="adj1" fmla="val 1438504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136 Conector recto"/>
            <p:cNvCxnSpPr>
              <a:stCxn id="135" idx="0"/>
              <a:endCxn id="123" idx="4"/>
            </p:cNvCxnSpPr>
            <p:nvPr/>
          </p:nvCxnSpPr>
          <p:spPr>
            <a:xfrm flipV="1">
              <a:off x="357262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37 Conector recto"/>
            <p:cNvCxnSpPr>
              <a:stCxn id="124" idx="6"/>
              <a:endCxn id="135" idx="2"/>
            </p:cNvCxnSpPr>
            <p:nvPr/>
          </p:nvCxnSpPr>
          <p:spPr>
            <a:xfrm>
              <a:off x="2348488" y="5589240"/>
              <a:ext cx="100811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Conector recto"/>
            <p:cNvCxnSpPr>
              <a:stCxn id="120" idx="4"/>
              <a:endCxn id="135" idx="1"/>
            </p:cNvCxnSpPr>
            <p:nvPr/>
          </p:nvCxnSpPr>
          <p:spPr>
            <a:xfrm>
              <a:off x="2132464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139 CuadroTexto"/>
            <p:cNvSpPr txBox="1"/>
            <p:nvPr/>
          </p:nvSpPr>
          <p:spPr>
            <a:xfrm>
              <a:off x="2608080" y="4211796"/>
              <a:ext cx="46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-2</a:t>
              </a:r>
              <a:endParaRPr lang="es-CO" dirty="0"/>
            </a:p>
          </p:txBody>
        </p:sp>
        <p:sp>
          <p:nvSpPr>
            <p:cNvPr id="141" name="140 CuadroTexto"/>
            <p:cNvSpPr txBox="1"/>
            <p:nvPr/>
          </p:nvSpPr>
          <p:spPr>
            <a:xfrm>
              <a:off x="3644632" y="4787860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2708528" y="5579948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9</a:t>
              </a:r>
              <a:endParaRPr lang="es-CO" dirty="0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2708528" y="45718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-3</a:t>
              </a:r>
              <a:endParaRPr lang="es-CO" dirty="0"/>
            </a:p>
          </p:txBody>
        </p:sp>
      </p:grpSp>
      <p:sp>
        <p:nvSpPr>
          <p:cNvPr id="145" name="144 CuadroTexto"/>
          <p:cNvSpPr txBox="1"/>
          <p:nvPr/>
        </p:nvSpPr>
        <p:spPr>
          <a:xfrm>
            <a:off x="7857072" y="13314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4</a:t>
            </a:r>
            <a:endParaRPr lang="es-CO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7929080" y="32756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2</a:t>
            </a:r>
            <a:endParaRPr lang="es-CO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5940152" y="33477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7</a:t>
            </a:r>
            <a:endParaRPr lang="es-CO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5696832" y="13314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2</a:t>
            </a:r>
            <a:endParaRPr lang="es-CO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4337416" y="20515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grpSp>
        <p:nvGrpSpPr>
          <p:cNvPr id="150" name="149 Grupo"/>
          <p:cNvGrpSpPr/>
          <p:nvPr/>
        </p:nvGrpSpPr>
        <p:grpSpPr>
          <a:xfrm>
            <a:off x="683568" y="3941180"/>
            <a:ext cx="3303632" cy="2097524"/>
            <a:chOff x="692304" y="3851756"/>
            <a:chExt cx="3303632" cy="2097524"/>
          </a:xfrm>
        </p:grpSpPr>
        <p:sp>
          <p:nvSpPr>
            <p:cNvPr id="151" name="150 Elipse"/>
            <p:cNvSpPr/>
            <p:nvPr/>
          </p:nvSpPr>
          <p:spPr>
            <a:xfrm>
              <a:off x="191644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B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52" name="151 Elipse"/>
            <p:cNvSpPr/>
            <p:nvPr/>
          </p:nvSpPr>
          <p:spPr>
            <a:xfrm>
              <a:off x="692304" y="471585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152 Conector recto"/>
            <p:cNvCxnSpPr>
              <a:stCxn id="152" idx="7"/>
              <a:endCxn id="151" idx="3"/>
            </p:cNvCxnSpPr>
            <p:nvPr/>
          </p:nvCxnSpPr>
          <p:spPr>
            <a:xfrm flipV="1">
              <a:off x="1061080" y="4364548"/>
              <a:ext cx="918632" cy="414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153 Elipse"/>
            <p:cNvSpPr/>
            <p:nvPr/>
          </p:nvSpPr>
          <p:spPr>
            <a:xfrm>
              <a:off x="335660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55" name="154 Elipse"/>
            <p:cNvSpPr/>
            <p:nvPr/>
          </p:nvSpPr>
          <p:spPr>
            <a:xfrm>
              <a:off x="191644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C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155 Conector recto"/>
            <p:cNvCxnSpPr>
              <a:stCxn id="155" idx="1"/>
              <a:endCxn id="152" idx="5"/>
            </p:cNvCxnSpPr>
            <p:nvPr/>
          </p:nvCxnSpPr>
          <p:spPr>
            <a:xfrm flipH="1" flipV="1">
              <a:off x="1061080" y="5084628"/>
              <a:ext cx="918632" cy="3518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156 Conector recto"/>
            <p:cNvCxnSpPr>
              <a:stCxn id="154" idx="4"/>
              <a:endCxn id="155" idx="7"/>
            </p:cNvCxnSpPr>
            <p:nvPr/>
          </p:nvCxnSpPr>
          <p:spPr>
            <a:xfrm flipH="1">
              <a:off x="2285216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>
              <a:stCxn id="151" idx="4"/>
              <a:endCxn id="155" idx="0"/>
            </p:cNvCxnSpPr>
            <p:nvPr/>
          </p:nvCxnSpPr>
          <p:spPr>
            <a:xfrm>
              <a:off x="213246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158 CuadroTexto"/>
            <p:cNvSpPr txBox="1"/>
            <p:nvPr/>
          </p:nvSpPr>
          <p:spPr>
            <a:xfrm>
              <a:off x="1205096" y="4283804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6</a:t>
              </a:r>
              <a:endParaRPr lang="es-CO" dirty="0"/>
            </a:p>
          </p:txBody>
        </p:sp>
        <p:sp>
          <p:nvSpPr>
            <p:cNvPr id="160" name="159 CuadroTexto"/>
            <p:cNvSpPr txBox="1"/>
            <p:nvPr/>
          </p:nvSpPr>
          <p:spPr>
            <a:xfrm>
              <a:off x="1853168" y="4715852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8</a:t>
              </a:r>
              <a:endParaRPr lang="es-CO" dirty="0"/>
            </a:p>
          </p:txBody>
        </p:sp>
        <p:sp>
          <p:nvSpPr>
            <p:cNvPr id="161" name="160 CuadroTexto"/>
            <p:cNvSpPr txBox="1"/>
            <p:nvPr/>
          </p:nvSpPr>
          <p:spPr>
            <a:xfrm>
              <a:off x="1277104" y="521061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62" name="161 CuadroTexto"/>
            <p:cNvSpPr txBox="1"/>
            <p:nvPr/>
          </p:nvSpPr>
          <p:spPr>
            <a:xfrm>
              <a:off x="2676320" y="385175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5</a:t>
              </a:r>
              <a:endParaRPr lang="es-CO" dirty="0"/>
            </a:p>
          </p:txBody>
        </p:sp>
        <p:sp>
          <p:nvSpPr>
            <p:cNvPr id="163" name="162 CuadroTexto"/>
            <p:cNvSpPr txBox="1"/>
            <p:nvPr/>
          </p:nvSpPr>
          <p:spPr>
            <a:xfrm>
              <a:off x="2996560" y="49281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-4</a:t>
              </a:r>
              <a:endParaRPr lang="es-CO" dirty="0"/>
            </a:p>
          </p:txBody>
        </p:sp>
        <p:cxnSp>
          <p:nvCxnSpPr>
            <p:cNvPr id="164" name="163 Conector curvado"/>
            <p:cNvCxnSpPr>
              <a:stCxn id="154" idx="3"/>
              <a:endCxn id="151" idx="5"/>
            </p:cNvCxnSpPr>
            <p:nvPr/>
          </p:nvCxnSpPr>
          <p:spPr>
            <a:xfrm rot="5400000">
              <a:off x="2852544" y="3797220"/>
              <a:ext cx="12700" cy="1134656"/>
            </a:xfrm>
            <a:prstGeom prst="curvedConnector3">
              <a:avLst>
                <a:gd name="adj1" fmla="val 1223575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64 CuadroTexto"/>
            <p:cNvSpPr txBox="1"/>
            <p:nvPr/>
          </p:nvSpPr>
          <p:spPr>
            <a:xfrm>
              <a:off x="3221320" y="5373216"/>
              <a:ext cx="49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-1</a:t>
              </a:r>
              <a:endParaRPr lang="es-CO" dirty="0"/>
            </a:p>
          </p:txBody>
        </p:sp>
        <p:sp>
          <p:nvSpPr>
            <p:cNvPr id="166" name="165 Elipse"/>
            <p:cNvSpPr/>
            <p:nvPr/>
          </p:nvSpPr>
          <p:spPr>
            <a:xfrm>
              <a:off x="335660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E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166 Conector curvado"/>
            <p:cNvCxnSpPr>
              <a:stCxn id="151" idx="7"/>
              <a:endCxn id="154" idx="1"/>
            </p:cNvCxnSpPr>
            <p:nvPr/>
          </p:nvCxnSpPr>
          <p:spPr>
            <a:xfrm rot="5400000" flipH="1" flipV="1">
              <a:off x="2852544" y="3491716"/>
              <a:ext cx="12700" cy="1134656"/>
            </a:xfrm>
            <a:prstGeom prst="curvedConnector3">
              <a:avLst>
                <a:gd name="adj1" fmla="val 1438504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67 Conector recto"/>
            <p:cNvCxnSpPr>
              <a:stCxn id="166" idx="0"/>
              <a:endCxn id="154" idx="4"/>
            </p:cNvCxnSpPr>
            <p:nvPr/>
          </p:nvCxnSpPr>
          <p:spPr>
            <a:xfrm flipV="1">
              <a:off x="357262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68 Conector recto"/>
            <p:cNvCxnSpPr>
              <a:stCxn id="155" idx="6"/>
              <a:endCxn id="166" idx="2"/>
            </p:cNvCxnSpPr>
            <p:nvPr/>
          </p:nvCxnSpPr>
          <p:spPr>
            <a:xfrm>
              <a:off x="2348488" y="5589240"/>
              <a:ext cx="100811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>
              <a:stCxn id="151" idx="4"/>
              <a:endCxn id="166" idx="1"/>
            </p:cNvCxnSpPr>
            <p:nvPr/>
          </p:nvCxnSpPr>
          <p:spPr>
            <a:xfrm>
              <a:off x="2132464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70 CuadroTexto"/>
            <p:cNvSpPr txBox="1"/>
            <p:nvPr/>
          </p:nvSpPr>
          <p:spPr>
            <a:xfrm>
              <a:off x="2608080" y="4211796"/>
              <a:ext cx="46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-2</a:t>
              </a:r>
              <a:endParaRPr lang="es-CO" dirty="0"/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3644632" y="4787860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73" name="172 CuadroTexto"/>
            <p:cNvSpPr txBox="1"/>
            <p:nvPr/>
          </p:nvSpPr>
          <p:spPr>
            <a:xfrm>
              <a:off x="2708528" y="5579948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9</a:t>
              </a:r>
              <a:endParaRPr lang="es-CO" dirty="0"/>
            </a:p>
          </p:txBody>
        </p:sp>
        <p:sp>
          <p:nvSpPr>
            <p:cNvPr id="174" name="173 CuadroTexto"/>
            <p:cNvSpPr txBox="1"/>
            <p:nvPr/>
          </p:nvSpPr>
          <p:spPr>
            <a:xfrm>
              <a:off x="2708528" y="45718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-3</a:t>
              </a:r>
              <a:endParaRPr lang="es-CO" dirty="0"/>
            </a:p>
          </p:txBody>
        </p:sp>
      </p:grpSp>
      <p:sp>
        <p:nvSpPr>
          <p:cNvPr id="175" name="174 CuadroTexto"/>
          <p:cNvSpPr txBox="1"/>
          <p:nvPr/>
        </p:nvSpPr>
        <p:spPr>
          <a:xfrm>
            <a:off x="3555152" y="38064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4</a:t>
            </a:r>
            <a:endParaRPr lang="es-CO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3555152" y="5822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-2</a:t>
            </a:r>
            <a:endParaRPr lang="es-CO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1538928" y="58226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7</a:t>
            </a:r>
            <a:endParaRPr lang="es-CO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1394912" y="38064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2</a:t>
            </a:r>
            <a:endParaRPr lang="es-CO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35496" y="45265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51520" y="9087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2</a:t>
            </a:r>
            <a:endParaRPr lang="es-CO" b="1" dirty="0"/>
          </a:p>
        </p:txBody>
      </p:sp>
      <p:grpSp>
        <p:nvGrpSpPr>
          <p:cNvPr id="96" name="95 Grupo"/>
          <p:cNvGrpSpPr/>
          <p:nvPr/>
        </p:nvGrpSpPr>
        <p:grpSpPr>
          <a:xfrm>
            <a:off x="764312" y="1394192"/>
            <a:ext cx="3303632" cy="2097524"/>
            <a:chOff x="692304" y="3851756"/>
            <a:chExt cx="3303632" cy="2097524"/>
          </a:xfrm>
        </p:grpSpPr>
        <p:sp>
          <p:nvSpPr>
            <p:cNvPr id="97" name="96 Elipse"/>
            <p:cNvSpPr/>
            <p:nvPr/>
          </p:nvSpPr>
          <p:spPr>
            <a:xfrm>
              <a:off x="191644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B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98" name="97 Elipse"/>
            <p:cNvSpPr/>
            <p:nvPr/>
          </p:nvSpPr>
          <p:spPr>
            <a:xfrm>
              <a:off x="692304" y="471585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98 Conector recto"/>
            <p:cNvCxnSpPr>
              <a:stCxn id="98" idx="7"/>
              <a:endCxn id="97" idx="3"/>
            </p:cNvCxnSpPr>
            <p:nvPr/>
          </p:nvCxnSpPr>
          <p:spPr>
            <a:xfrm flipV="1">
              <a:off x="1061080" y="4364548"/>
              <a:ext cx="918632" cy="41457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99 Elipse"/>
            <p:cNvSpPr/>
            <p:nvPr/>
          </p:nvSpPr>
          <p:spPr>
            <a:xfrm>
              <a:off x="3356600" y="3995772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D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1644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C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101 Conector recto"/>
            <p:cNvCxnSpPr>
              <a:stCxn id="101" idx="1"/>
              <a:endCxn id="98" idx="5"/>
            </p:cNvCxnSpPr>
            <p:nvPr/>
          </p:nvCxnSpPr>
          <p:spPr>
            <a:xfrm flipH="1" flipV="1">
              <a:off x="1061080" y="5084628"/>
              <a:ext cx="918632" cy="3518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"/>
            <p:cNvCxnSpPr>
              <a:stCxn id="100" idx="4"/>
              <a:endCxn id="101" idx="7"/>
            </p:cNvCxnSpPr>
            <p:nvPr/>
          </p:nvCxnSpPr>
          <p:spPr>
            <a:xfrm flipH="1">
              <a:off x="2285216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"/>
            <p:cNvCxnSpPr>
              <a:stCxn id="97" idx="4"/>
              <a:endCxn id="101" idx="0"/>
            </p:cNvCxnSpPr>
            <p:nvPr/>
          </p:nvCxnSpPr>
          <p:spPr>
            <a:xfrm>
              <a:off x="213246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CuadroTexto"/>
            <p:cNvSpPr txBox="1"/>
            <p:nvPr/>
          </p:nvSpPr>
          <p:spPr>
            <a:xfrm>
              <a:off x="1205096" y="4283804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6</a:t>
              </a:r>
              <a:endParaRPr lang="es-CO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1853168" y="4715852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8</a:t>
              </a:r>
              <a:endParaRPr lang="es-CO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1277104" y="521061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2676320" y="3851756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5</a:t>
              </a:r>
              <a:endParaRPr lang="es-CO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2996560" y="492810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-4</a:t>
              </a:r>
              <a:endParaRPr lang="es-CO" dirty="0"/>
            </a:p>
          </p:txBody>
        </p:sp>
        <p:cxnSp>
          <p:nvCxnSpPr>
            <p:cNvPr id="110" name="109 Conector curvado"/>
            <p:cNvCxnSpPr>
              <a:stCxn id="100" idx="3"/>
              <a:endCxn id="97" idx="5"/>
            </p:cNvCxnSpPr>
            <p:nvPr/>
          </p:nvCxnSpPr>
          <p:spPr>
            <a:xfrm rot="5400000">
              <a:off x="2852544" y="3797220"/>
              <a:ext cx="12700" cy="1134656"/>
            </a:xfrm>
            <a:prstGeom prst="curvedConnector3">
              <a:avLst>
                <a:gd name="adj1" fmla="val 1223575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110 CuadroTexto"/>
            <p:cNvSpPr txBox="1"/>
            <p:nvPr/>
          </p:nvSpPr>
          <p:spPr>
            <a:xfrm>
              <a:off x="3221320" y="5373216"/>
              <a:ext cx="49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-1</a:t>
              </a:r>
              <a:endParaRPr lang="es-CO" dirty="0"/>
            </a:p>
          </p:txBody>
        </p:sp>
        <p:sp>
          <p:nvSpPr>
            <p:cNvPr id="112" name="111 Elipse"/>
            <p:cNvSpPr/>
            <p:nvPr/>
          </p:nvSpPr>
          <p:spPr>
            <a:xfrm>
              <a:off x="3356600" y="53732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E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112 Conector curvado"/>
            <p:cNvCxnSpPr>
              <a:stCxn id="97" idx="7"/>
              <a:endCxn id="100" idx="1"/>
            </p:cNvCxnSpPr>
            <p:nvPr/>
          </p:nvCxnSpPr>
          <p:spPr>
            <a:xfrm rot="5400000" flipH="1" flipV="1">
              <a:off x="2852544" y="3491716"/>
              <a:ext cx="12700" cy="1134656"/>
            </a:xfrm>
            <a:prstGeom prst="curvedConnector3">
              <a:avLst>
                <a:gd name="adj1" fmla="val 1438504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"/>
            <p:cNvCxnSpPr>
              <a:stCxn id="112" idx="0"/>
              <a:endCxn id="100" idx="4"/>
            </p:cNvCxnSpPr>
            <p:nvPr/>
          </p:nvCxnSpPr>
          <p:spPr>
            <a:xfrm flipV="1">
              <a:off x="3572624" y="4427820"/>
              <a:ext cx="0" cy="9453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stCxn id="101" idx="6"/>
              <a:endCxn id="112" idx="2"/>
            </p:cNvCxnSpPr>
            <p:nvPr/>
          </p:nvCxnSpPr>
          <p:spPr>
            <a:xfrm>
              <a:off x="2348488" y="5589240"/>
              <a:ext cx="100811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>
              <a:stCxn id="97" idx="4"/>
              <a:endCxn id="112" idx="1"/>
            </p:cNvCxnSpPr>
            <p:nvPr/>
          </p:nvCxnSpPr>
          <p:spPr>
            <a:xfrm>
              <a:off x="2132464" y="4427820"/>
              <a:ext cx="1287408" cy="1008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116 CuadroTexto"/>
            <p:cNvSpPr txBox="1"/>
            <p:nvPr/>
          </p:nvSpPr>
          <p:spPr>
            <a:xfrm>
              <a:off x="2608080" y="4211796"/>
              <a:ext cx="46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-2</a:t>
              </a:r>
              <a:endParaRPr lang="es-CO" dirty="0"/>
            </a:p>
          </p:txBody>
        </p:sp>
        <p:sp>
          <p:nvSpPr>
            <p:cNvPr id="118" name="117 CuadroTexto"/>
            <p:cNvSpPr txBox="1"/>
            <p:nvPr/>
          </p:nvSpPr>
          <p:spPr>
            <a:xfrm>
              <a:off x="3644632" y="4787860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7</a:t>
              </a:r>
              <a:endParaRPr lang="es-CO" dirty="0"/>
            </a:p>
          </p:txBody>
        </p:sp>
        <p:sp>
          <p:nvSpPr>
            <p:cNvPr id="144" name="143 CuadroTexto"/>
            <p:cNvSpPr txBox="1"/>
            <p:nvPr/>
          </p:nvSpPr>
          <p:spPr>
            <a:xfrm>
              <a:off x="2708528" y="5579948"/>
              <a:ext cx="35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9</a:t>
              </a:r>
              <a:endParaRPr lang="es-CO" dirty="0"/>
            </a:p>
          </p:txBody>
        </p:sp>
        <p:sp>
          <p:nvSpPr>
            <p:cNvPr id="180" name="179 CuadroTexto"/>
            <p:cNvSpPr txBox="1"/>
            <p:nvPr/>
          </p:nvSpPr>
          <p:spPr>
            <a:xfrm>
              <a:off x="2708528" y="457183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-3</a:t>
              </a:r>
              <a:endParaRPr lang="es-CO" dirty="0"/>
            </a:p>
          </p:txBody>
        </p:sp>
      </p:grpSp>
      <p:sp>
        <p:nvSpPr>
          <p:cNvPr id="181" name="180 CuadroTexto"/>
          <p:cNvSpPr txBox="1"/>
          <p:nvPr/>
        </p:nvSpPr>
        <p:spPr>
          <a:xfrm>
            <a:off x="3635896" y="12594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4</a:t>
            </a:r>
            <a:endParaRPr lang="es-CO" dirty="0"/>
          </a:p>
        </p:txBody>
      </p:sp>
      <p:sp>
        <p:nvSpPr>
          <p:cNvPr id="183" name="182 CuadroTexto"/>
          <p:cNvSpPr txBox="1"/>
          <p:nvPr/>
        </p:nvSpPr>
        <p:spPr>
          <a:xfrm>
            <a:off x="1475656" y="12594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6</a:t>
            </a:r>
            <a:endParaRPr lang="es-CO" dirty="0"/>
          </a:p>
        </p:txBody>
      </p:sp>
      <p:sp>
        <p:nvSpPr>
          <p:cNvPr id="184" name="183 CuadroTexto"/>
          <p:cNvSpPr txBox="1"/>
          <p:nvPr/>
        </p:nvSpPr>
        <p:spPr>
          <a:xfrm>
            <a:off x="116240" y="19795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185" name="184 CuadroTexto"/>
          <p:cNvSpPr txBox="1"/>
          <p:nvPr/>
        </p:nvSpPr>
        <p:spPr>
          <a:xfrm>
            <a:off x="3779912" y="32036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2</a:t>
            </a:r>
            <a:endParaRPr lang="es-CO" dirty="0"/>
          </a:p>
        </p:txBody>
      </p:sp>
      <p:sp>
        <p:nvSpPr>
          <p:cNvPr id="186" name="185 CuadroTexto"/>
          <p:cNvSpPr txBox="1"/>
          <p:nvPr/>
        </p:nvSpPr>
        <p:spPr>
          <a:xfrm>
            <a:off x="1619672" y="32756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7</a:t>
            </a:r>
            <a:endParaRPr lang="es-CO" dirty="0"/>
          </a:p>
        </p:txBody>
      </p:sp>
      <p:cxnSp>
        <p:nvCxnSpPr>
          <p:cNvPr id="187" name="186 Conector recto"/>
          <p:cNvCxnSpPr/>
          <p:nvPr/>
        </p:nvCxnSpPr>
        <p:spPr>
          <a:xfrm flipH="1" flipV="1">
            <a:off x="1043608" y="5176602"/>
            <a:ext cx="918632" cy="351860"/>
          </a:xfrm>
          <a:prstGeom prst="line">
            <a:avLst/>
          </a:prstGeom>
          <a:ln w="38100">
            <a:solidFill>
              <a:srgbClr val="FF33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/>
          <p:nvPr/>
        </p:nvCxnSpPr>
        <p:spPr>
          <a:xfrm flipH="1">
            <a:off x="2267744" y="4519794"/>
            <a:ext cx="1287408" cy="1008668"/>
          </a:xfrm>
          <a:prstGeom prst="line">
            <a:avLst/>
          </a:prstGeom>
          <a:ln w="38100">
            <a:solidFill>
              <a:srgbClr val="FF33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curvado"/>
          <p:cNvCxnSpPr/>
          <p:nvPr/>
        </p:nvCxnSpPr>
        <p:spPr>
          <a:xfrm rot="5400000">
            <a:off x="2835072" y="3889194"/>
            <a:ext cx="12700" cy="1134656"/>
          </a:xfrm>
          <a:prstGeom prst="curvedConnector3">
            <a:avLst>
              <a:gd name="adj1" fmla="val 1223575"/>
            </a:avLst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/>
          <p:nvPr/>
        </p:nvCxnSpPr>
        <p:spPr>
          <a:xfrm>
            <a:off x="2114992" y="4519794"/>
            <a:ext cx="1287408" cy="1008668"/>
          </a:xfrm>
          <a:prstGeom prst="line">
            <a:avLst/>
          </a:prstGeom>
          <a:ln w="38100">
            <a:solidFill>
              <a:srgbClr val="FF33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Elipse"/>
          <p:cNvSpPr/>
          <p:nvPr/>
        </p:nvSpPr>
        <p:spPr>
          <a:xfrm>
            <a:off x="674832" y="4814568"/>
            <a:ext cx="432048" cy="432048"/>
          </a:xfrm>
          <a:prstGeom prst="ellipse">
            <a:avLst/>
          </a:prstGeom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2" name="191 Elipse"/>
          <p:cNvSpPr/>
          <p:nvPr/>
        </p:nvSpPr>
        <p:spPr>
          <a:xfrm>
            <a:off x="3339128" y="5471932"/>
            <a:ext cx="432048" cy="432048"/>
          </a:xfrm>
          <a:prstGeom prst="ellipse">
            <a:avLst/>
          </a:prstGeom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3" name="192 CuadroTexto"/>
          <p:cNvSpPr txBox="1"/>
          <p:nvPr/>
        </p:nvSpPr>
        <p:spPr>
          <a:xfrm>
            <a:off x="4860032" y="4285545"/>
            <a:ext cx="4041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2000" dirty="0" smtClean="0"/>
              <a:t>y finalmente la función devolvería TRUE pues para todo </a:t>
            </a:r>
            <a:r>
              <a:rPr lang="es-MX" sz="2000" dirty="0"/>
              <a:t>(u, v) </a:t>
            </a:r>
            <a:r>
              <a:rPr lang="az-Cyrl-AZ" sz="2000" dirty="0"/>
              <a:t>Є</a:t>
            </a:r>
            <a:r>
              <a:rPr lang="es-MX" sz="2000" dirty="0"/>
              <a:t> E </a:t>
            </a:r>
            <a:r>
              <a:rPr lang="es-MX" sz="2000" dirty="0" err="1" smtClean="0"/>
              <a:t>u.SPD</a:t>
            </a:r>
            <a:r>
              <a:rPr lang="es-MX" sz="2000" dirty="0" smtClean="0"/>
              <a:t> </a:t>
            </a:r>
            <a:r>
              <a:rPr lang="es-MX" sz="2000" dirty="0"/>
              <a:t>+ (u, v).le </a:t>
            </a:r>
            <a:r>
              <a:rPr lang="es-MX" sz="2000" dirty="0" smtClean="0"/>
              <a:t>≥ </a:t>
            </a:r>
            <a:r>
              <a:rPr lang="es-MX" sz="2000" dirty="0" err="1"/>
              <a:t>v.SPD</a:t>
            </a:r>
            <a:endParaRPr lang="es-CO" sz="2000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24225" y="6165304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*Suponiendo que siempre se recorren las aristas en este orden: (B,D), (B,C), (B,E), (D,B), (C,D), (C,E), (E,D), (A,B), (A,C)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92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5" grpId="0"/>
      <p:bldP spid="146" grpId="0"/>
      <p:bldP spid="147" grpId="0"/>
      <p:bldP spid="148" grpId="0"/>
      <p:bldP spid="149" grpId="0"/>
      <p:bldP spid="175" grpId="0"/>
      <p:bldP spid="176" grpId="0"/>
      <p:bldP spid="177" grpId="0"/>
      <p:bldP spid="178" grpId="0"/>
      <p:bldP spid="179" grpId="0"/>
      <p:bldP spid="91" grpId="0"/>
      <p:bldP spid="181" grpId="0"/>
      <p:bldP spid="183" grpId="0"/>
      <p:bldP spid="184" grpId="0"/>
      <p:bldP spid="185" grpId="0"/>
      <p:bldP spid="186" grpId="0"/>
      <p:bldP spid="191" grpId="0" animBg="1"/>
      <p:bldP spid="192" grpId="0" animBg="1"/>
      <p:bldP spid="1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Leer el capítulo 24 de </a:t>
            </a:r>
            <a:r>
              <a:rPr lang="es-MX" sz="2200" i="1" dirty="0" err="1" smtClean="0"/>
              <a:t>Introduction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to</a:t>
            </a:r>
            <a:r>
              <a:rPr lang="es-MX" sz="2200" i="1" dirty="0" smtClean="0"/>
              <a:t> </a:t>
            </a:r>
            <a:r>
              <a:rPr lang="es-MX" sz="2200" i="1" dirty="0" err="1" smtClean="0"/>
              <a:t>algorithms</a:t>
            </a:r>
            <a:r>
              <a:rPr lang="es-MX" sz="2200" dirty="0" smtClean="0"/>
              <a:t> y/o los capítulos 4.3-4.4 de </a:t>
            </a:r>
            <a:r>
              <a:rPr lang="es-MX" sz="2200" i="1" dirty="0" err="1" smtClean="0"/>
              <a:t>Algorithms</a:t>
            </a: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Programar el algoritmo </a:t>
            </a:r>
            <a:r>
              <a:rPr lang="es-MX" sz="2200" dirty="0" smtClean="0"/>
              <a:t>de </a:t>
            </a:r>
            <a:r>
              <a:rPr lang="es-MX" sz="2200" dirty="0" err="1" smtClean="0"/>
              <a:t>Dijkstra</a:t>
            </a:r>
            <a:r>
              <a:rPr lang="es-MX" sz="2200" dirty="0" smtClean="0"/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de </a:t>
            </a:r>
            <a:r>
              <a:rPr lang="es-MX" sz="2200" dirty="0" err="1" smtClean="0"/>
              <a:t>Bellman</a:t>
            </a:r>
            <a:r>
              <a:rPr lang="es-MX" sz="2200" dirty="0" smtClean="0"/>
              <a:t>-Ford.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79388" y="357188"/>
            <a:ext cx="87852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MX" altLang="es-CO" sz="4800" dirty="0" smtClean="0"/>
              <a:t>Recordatorio</a:t>
            </a:r>
            <a:endParaRPr lang="es-ES" altLang="es-CO" sz="4000" dirty="0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357188" y="2678038"/>
            <a:ext cx="850106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3600" dirty="0"/>
              <a:t>Evaluación </a:t>
            </a:r>
            <a:r>
              <a:rPr lang="es-CO" sz="3600" dirty="0" smtClean="0"/>
              <a:t>docente integral con fines de mejoramiento:</a:t>
            </a:r>
          </a:p>
          <a:p>
            <a:pPr algn="ctr" eaLnBrk="1" hangingPunct="1"/>
            <a:endParaRPr lang="es-MX" altLang="es-CO" sz="3600" dirty="0"/>
          </a:p>
          <a:p>
            <a:pPr algn="ctr" eaLnBrk="1" hangingPunct="1"/>
            <a:r>
              <a:rPr lang="es-CO" altLang="es-CO" sz="3600" dirty="0">
                <a:hlinkClick r:id="rId2"/>
              </a:rPr>
              <a:t>http://www.edificando.unal.edu.co</a:t>
            </a:r>
            <a:r>
              <a:rPr lang="es-CO" altLang="es-CO" sz="3600" dirty="0" smtClean="0">
                <a:hlinkClick r:id="rId2"/>
              </a:rPr>
              <a:t>/</a:t>
            </a:r>
            <a:r>
              <a:rPr lang="es-CO" altLang="es-CO" sz="3600" dirty="0" smtClean="0"/>
              <a:t> </a:t>
            </a:r>
            <a:endParaRPr lang="es-CO" altLang="es-CO" sz="3600" dirty="0"/>
          </a:p>
        </p:txBody>
      </p:sp>
    </p:spTree>
    <p:extLst>
      <p:ext uri="{BB962C8B-B14F-4D97-AF65-F5344CB8AC3E}">
        <p14:creationId xmlns:p14="http://schemas.microsoft.com/office/powerpoint/2010/main" val="32076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El problema del camino más corto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122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defRPr/>
            </a:pPr>
            <a:r>
              <a:rPr lang="es-CO" sz="2400" dirty="0" smtClean="0"/>
              <a:t>Consiste </a:t>
            </a:r>
            <a:r>
              <a:rPr lang="es-CO" sz="2400" dirty="0"/>
              <a:t>en encontrar un camino entre dos </a:t>
            </a:r>
            <a:r>
              <a:rPr lang="es-CO" sz="2400" dirty="0" smtClean="0"/>
              <a:t>nodos </a:t>
            </a:r>
            <a:r>
              <a:rPr lang="es-CO" sz="2400" dirty="0"/>
              <a:t>de tal manera que la suma de los pesos de las aristas que lo constituyen </a:t>
            </a:r>
            <a:r>
              <a:rPr lang="es-CO" sz="2400" dirty="0" smtClean="0"/>
              <a:t>sea </a:t>
            </a:r>
            <a:r>
              <a:rPr lang="es-CO" sz="2400" dirty="0"/>
              <a:t>mínima</a:t>
            </a:r>
            <a:r>
              <a:rPr lang="es-CO" sz="2400" dirty="0" smtClean="0"/>
              <a:t>.</a:t>
            </a:r>
            <a:endParaRPr lang="es-MX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3001" r="9218" b="4258"/>
          <a:stretch/>
        </p:blipFill>
        <p:spPr bwMode="auto">
          <a:xfrm>
            <a:off x="1907704" y="2554848"/>
            <a:ext cx="5143634" cy="38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025353" y="6453336"/>
            <a:ext cx="5166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200" dirty="0" smtClean="0"/>
              <a:t>Fuente: http</a:t>
            </a:r>
            <a:r>
              <a:rPr lang="es-CO" sz="1200" dirty="0"/>
              <a:t>://commons.wikimedia.org/wiki/File:Caminosmascortos.jpg</a:t>
            </a:r>
          </a:p>
        </p:txBody>
      </p:sp>
    </p:spTree>
    <p:extLst>
      <p:ext uri="{BB962C8B-B14F-4D97-AF65-F5344CB8AC3E}">
        <p14:creationId xmlns:p14="http://schemas.microsoft.com/office/powerpoint/2010/main" val="11673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El problema del camino más corto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17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</a:t>
            </a:r>
            <a:r>
              <a:rPr lang="es-MX" sz="2200" b="1" dirty="0"/>
              <a:t>:</a:t>
            </a:r>
            <a:r>
              <a:rPr lang="es-MX" sz="2200" dirty="0"/>
              <a:t> Un </a:t>
            </a:r>
            <a:r>
              <a:rPr lang="es-MX" sz="2200" dirty="0" smtClean="0"/>
              <a:t>grafo dirigido </a:t>
            </a:r>
            <a:r>
              <a:rPr lang="es-MX" sz="2200" i="1" dirty="0" smtClean="0"/>
              <a:t>G</a:t>
            </a:r>
            <a:r>
              <a:rPr lang="es-MX" sz="2200" dirty="0" smtClean="0"/>
              <a:t> = (</a:t>
            </a:r>
            <a:r>
              <a:rPr lang="es-MX" sz="2200" i="1" dirty="0" smtClean="0"/>
              <a:t>V</a:t>
            </a:r>
            <a:r>
              <a:rPr lang="es-MX" sz="2200" dirty="0" smtClean="0"/>
              <a:t>, </a:t>
            </a:r>
            <a:r>
              <a:rPr lang="es-MX" sz="2200" i="1" dirty="0" smtClean="0"/>
              <a:t>E</a:t>
            </a:r>
            <a:r>
              <a:rPr lang="es-MX" sz="2200" dirty="0" smtClean="0"/>
              <a:t>) y un nodo inicial s </a:t>
            </a:r>
            <a:r>
              <a:rPr lang="az-Cyrl-AZ" sz="2200" dirty="0" smtClean="0"/>
              <a:t>Є</a:t>
            </a:r>
            <a:r>
              <a:rPr lang="es-MX" sz="2200" dirty="0" smtClean="0"/>
              <a:t> V. Cada arista (</a:t>
            </a:r>
            <a:r>
              <a:rPr lang="es-MX" sz="2200" i="1" dirty="0" smtClean="0"/>
              <a:t>u</a:t>
            </a:r>
            <a:r>
              <a:rPr lang="es-MX" sz="2200" dirty="0" smtClean="0"/>
              <a:t>, </a:t>
            </a:r>
            <a:r>
              <a:rPr lang="es-MX" sz="2200" i="1" dirty="0" smtClean="0"/>
              <a:t>v</a:t>
            </a:r>
            <a:r>
              <a:rPr lang="es-MX" sz="2200" dirty="0" smtClean="0"/>
              <a:t>) tiene una longitud </a:t>
            </a:r>
            <a:r>
              <a:rPr lang="es-MX" sz="2200" u="sng" dirty="0" smtClean="0"/>
              <a:t>no negativa</a:t>
            </a:r>
            <a:r>
              <a:rPr lang="es-MX" sz="2200" dirty="0" smtClean="0"/>
              <a:t> </a:t>
            </a:r>
            <a:r>
              <a:rPr lang="es-MX" sz="2200" i="1" dirty="0" smtClean="0"/>
              <a:t>le</a:t>
            </a:r>
            <a:r>
              <a:rPr lang="es-MX" sz="2200" dirty="0" smtClean="0"/>
              <a:t>.</a:t>
            </a:r>
            <a:endParaRPr lang="es-MX" sz="2200" i="1" dirty="0"/>
          </a:p>
          <a:p>
            <a:pPr algn="just"/>
            <a:endParaRPr lang="es-MX" sz="2200" dirty="0"/>
          </a:p>
          <a:p>
            <a:pPr algn="just"/>
            <a:r>
              <a:rPr lang="es-MX" sz="2200" b="1" dirty="0"/>
              <a:t>Salida:</a:t>
            </a:r>
            <a:r>
              <a:rPr lang="es-MX" sz="2200" dirty="0"/>
              <a:t> </a:t>
            </a:r>
            <a:r>
              <a:rPr lang="es-MX" sz="2200" dirty="0" smtClean="0"/>
              <a:t>Para todo </a:t>
            </a:r>
            <a:r>
              <a:rPr lang="es-MX" sz="2200" dirty="0"/>
              <a:t>nodo </a:t>
            </a:r>
            <a:r>
              <a:rPr lang="es-MX" sz="2200" i="1" dirty="0"/>
              <a:t>v</a:t>
            </a:r>
            <a:r>
              <a:rPr lang="es-MX" sz="2200" dirty="0" smtClean="0"/>
              <a:t>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i="1" dirty="0" smtClean="0"/>
              <a:t>V</a:t>
            </a:r>
            <a:r>
              <a:rPr lang="es-MX" sz="2200" dirty="0" smtClean="0"/>
              <a:t>, </a:t>
            </a:r>
            <a:r>
              <a:rPr lang="es-MX" sz="2200" i="1" dirty="0" smtClean="0"/>
              <a:t>L</a:t>
            </a:r>
            <a:r>
              <a:rPr lang="es-MX" sz="2200" dirty="0" smtClean="0"/>
              <a:t>(</a:t>
            </a:r>
            <a:r>
              <a:rPr lang="es-MX" sz="2200" i="1" dirty="0" smtClean="0"/>
              <a:t>v</a:t>
            </a:r>
            <a:r>
              <a:rPr lang="es-MX" sz="2200" dirty="0" smtClean="0"/>
              <a:t>) = distancia del camino más corto entre </a:t>
            </a:r>
            <a:r>
              <a:rPr lang="es-MX" sz="2200" i="1" dirty="0" smtClean="0"/>
              <a:t>s</a:t>
            </a:r>
            <a:r>
              <a:rPr lang="es-MX" sz="2200" dirty="0" smtClean="0"/>
              <a:t> y </a:t>
            </a:r>
            <a:r>
              <a:rPr lang="es-MX" sz="2200" i="1" dirty="0" smtClean="0"/>
              <a:t>v</a:t>
            </a:r>
            <a:r>
              <a:rPr lang="es-MX" sz="2200" dirty="0" smtClean="0"/>
              <a:t>.</a:t>
            </a:r>
            <a:endParaRPr lang="es-MX" sz="2200" i="1" dirty="0"/>
          </a:p>
          <a:p>
            <a:pPr algn="just">
              <a:defRPr/>
            </a:pPr>
            <a:endParaRPr lang="es-MX" sz="2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3001" r="9218" b="4258"/>
          <a:stretch/>
        </p:blipFill>
        <p:spPr bwMode="auto">
          <a:xfrm>
            <a:off x="4384600" y="3327016"/>
            <a:ext cx="4219848" cy="31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1220" y="3298632"/>
            <a:ext cx="1444476" cy="36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Si </a:t>
            </a:r>
            <a:r>
              <a:rPr lang="es-MX" sz="2200" i="1" dirty="0" smtClean="0"/>
              <a:t>s</a:t>
            </a:r>
            <a:r>
              <a:rPr lang="es-MX" sz="2200" dirty="0" smtClean="0"/>
              <a:t> = </a:t>
            </a:r>
            <a:r>
              <a:rPr lang="es-MX" sz="2200" i="1" dirty="0" smtClean="0"/>
              <a:t>B</a:t>
            </a:r>
            <a:r>
              <a:rPr lang="es-MX" sz="2200" dirty="0" smtClean="0"/>
              <a:t>:</a:t>
            </a:r>
            <a:endParaRPr lang="es-MX" sz="2200" i="1" dirty="0"/>
          </a:p>
          <a:p>
            <a:pPr algn="just">
              <a:defRPr/>
            </a:pPr>
            <a:endParaRPr lang="es-MX" sz="22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28601"/>
              </p:ext>
            </p:extLst>
          </p:nvPr>
        </p:nvGraphicFramePr>
        <p:xfrm>
          <a:off x="1980481" y="3284984"/>
          <a:ext cx="1583407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319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s-MX" sz="2200" i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s-MX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768032" y="3276354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3</a:t>
            </a:r>
            <a:endParaRPr lang="es-CO" sz="2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3718193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0</a:t>
            </a:r>
            <a:endParaRPr lang="es-CO" sz="2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71800" y="4135432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5</a:t>
            </a:r>
            <a:endParaRPr lang="es-CO" sz="2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774727" y="4581128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5</a:t>
            </a:r>
            <a:endParaRPr lang="es-CO" sz="22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32342" y="5000689"/>
            <a:ext cx="868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4</a:t>
            </a:r>
            <a:endParaRPr lang="es-CO" sz="2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771800" y="5419089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12</a:t>
            </a:r>
            <a:endParaRPr lang="es-CO" sz="22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71800" y="5851137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6</a:t>
            </a:r>
            <a:endParaRPr lang="es-CO" sz="2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771800" y="6265769"/>
            <a:ext cx="78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/>
              <a:t>6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69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El problema del camino más corto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¿Por qué no simplemente usar BFS para calcular distancias entre nodos?</a:t>
            </a:r>
            <a:endParaRPr lang="es-MX" sz="2200" i="1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23528" y="2204864"/>
            <a:ext cx="842518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Porque dicha aproximación supone que </a:t>
            </a:r>
            <a:r>
              <a:rPr lang="es-MX" sz="2200" i="1" dirty="0"/>
              <a:t>L</a:t>
            </a:r>
            <a:r>
              <a:rPr lang="es-MX" sz="2200" dirty="0"/>
              <a:t>(</a:t>
            </a:r>
            <a:r>
              <a:rPr lang="es-MX" sz="2200" i="1" dirty="0"/>
              <a:t>v</a:t>
            </a:r>
            <a:r>
              <a:rPr lang="es-MX" sz="2200" dirty="0"/>
              <a:t>) = </a:t>
            </a:r>
            <a:r>
              <a:rPr lang="es-MX" sz="2200" dirty="0" smtClean="0"/>
              <a:t>1 para todo </a:t>
            </a:r>
            <a:r>
              <a:rPr lang="es-MX" sz="2200" i="1" dirty="0" smtClean="0"/>
              <a:t>v</a:t>
            </a:r>
            <a:r>
              <a:rPr lang="es-MX" sz="2200" dirty="0" smtClean="0"/>
              <a:t>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i="1" dirty="0" smtClean="0"/>
              <a:t>V y </a:t>
            </a:r>
            <a:r>
              <a:rPr lang="es-MX" sz="2200" dirty="0" smtClean="0"/>
              <a:t>por tanto determina el número de saltos, más que la longitud del camino entre nodos.</a:t>
            </a:r>
          </a:p>
          <a:p>
            <a:pPr algn="just"/>
            <a:endParaRPr lang="es-MX" sz="2200" dirty="0"/>
          </a:p>
          <a:p>
            <a:pPr algn="just"/>
            <a:r>
              <a:rPr lang="es-MX" sz="2200" dirty="0" smtClean="0"/>
              <a:t>Por esta razón es necesario utilizar otro algoritmo, siendo uno de los más populares el de </a:t>
            </a:r>
            <a:r>
              <a:rPr lang="es-MX" sz="2200" dirty="0" err="1" smtClean="0"/>
              <a:t>Dijkstra</a:t>
            </a:r>
            <a:r>
              <a:rPr lang="es-MX" sz="2200" dirty="0"/>
              <a:t> (</a:t>
            </a:r>
            <a:r>
              <a:rPr lang="es-MX" sz="1600" dirty="0">
                <a:hlinkClick r:id="rId2"/>
              </a:rPr>
              <a:t>http://</a:t>
            </a:r>
            <a:r>
              <a:rPr lang="es-MX" sz="1600" dirty="0" smtClean="0">
                <a:hlinkClick r:id="rId2"/>
              </a:rPr>
              <a:t>es.wikipedia.org/wiki/Edsger_Dijkstra</a:t>
            </a:r>
            <a:r>
              <a:rPr lang="es-MX" sz="2200" dirty="0" smtClean="0"/>
              <a:t>)</a:t>
            </a:r>
            <a:endParaRPr lang="es-MX" sz="2200" dirty="0"/>
          </a:p>
          <a:p>
            <a:pPr algn="just">
              <a:defRPr/>
            </a:pP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8634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Dijkstra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381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err="1"/>
              <a:t>function</a:t>
            </a:r>
            <a:r>
              <a:rPr lang="es-MX" sz="2200" dirty="0"/>
              <a:t> </a:t>
            </a:r>
            <a:r>
              <a:rPr lang="es-MX" sz="2200" dirty="0" err="1" smtClean="0"/>
              <a:t>Dijkstra</a:t>
            </a:r>
            <a:r>
              <a:rPr lang="es-MX" sz="2200" dirty="0" smtClean="0"/>
              <a:t>(grafo </a:t>
            </a:r>
            <a:r>
              <a:rPr lang="es-MX" sz="2200" dirty="0"/>
              <a:t>G, nodo a){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  C</a:t>
            </a:r>
            <a:r>
              <a:rPr lang="es-MX" sz="2200" dirty="0" smtClean="0"/>
              <a:t> = {a} //Nodos ya revisados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a.SPD</a:t>
            </a:r>
            <a:r>
              <a:rPr lang="es-MX" sz="2200" dirty="0" smtClean="0"/>
              <a:t> = 0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while</a:t>
            </a:r>
            <a:r>
              <a:rPr lang="es-MX" sz="2200" dirty="0" smtClean="0"/>
              <a:t> C ≠ V{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entre todas las aristas (v, w)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dirty="0" smtClean="0"/>
              <a:t>V con v </a:t>
            </a:r>
            <a:r>
              <a:rPr lang="az-Cyrl-AZ" sz="2200" dirty="0"/>
              <a:t>Є</a:t>
            </a:r>
            <a:r>
              <a:rPr lang="es-MX" sz="2200" dirty="0"/>
              <a:t> </a:t>
            </a:r>
            <a:r>
              <a:rPr lang="es-MX" sz="2200" dirty="0" smtClean="0"/>
              <a:t>C y w ¬</a:t>
            </a:r>
            <a:r>
              <a:rPr lang="az-Cyrl-AZ" sz="2200" dirty="0"/>
              <a:t> Є</a:t>
            </a:r>
            <a:r>
              <a:rPr lang="es-MX" sz="2200" dirty="0"/>
              <a:t> </a:t>
            </a:r>
            <a:r>
              <a:rPr lang="es-MX" sz="2200" dirty="0" smtClean="0"/>
              <a:t>C, escoger 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(</a:t>
            </a:r>
            <a:r>
              <a:rPr lang="es-MX" sz="2200" dirty="0"/>
              <a:t>v</a:t>
            </a:r>
            <a:r>
              <a:rPr lang="es-MX" sz="2200" dirty="0" smtClean="0"/>
              <a:t>,’ w’) que </a:t>
            </a:r>
            <a:r>
              <a:rPr lang="es-MX" sz="2200" dirty="0" err="1" smtClean="0"/>
              <a:t>minimize</a:t>
            </a:r>
            <a:r>
              <a:rPr lang="es-MX" sz="2200" dirty="0" smtClean="0"/>
              <a:t> </a:t>
            </a:r>
            <a:r>
              <a:rPr lang="es-MX" sz="2200" dirty="0" err="1" smtClean="0"/>
              <a:t>v.SPD</a:t>
            </a:r>
            <a:r>
              <a:rPr lang="es-MX" sz="2200" dirty="0" smtClean="0"/>
              <a:t> + </a:t>
            </a:r>
            <a:r>
              <a:rPr lang="es-MX" sz="2200" dirty="0"/>
              <a:t>(v, w</a:t>
            </a:r>
            <a:r>
              <a:rPr lang="es-MX" sz="2200" dirty="0" smtClean="0"/>
              <a:t>).le</a:t>
            </a:r>
          </a:p>
          <a:p>
            <a:pPr algn="just">
              <a:spcAft>
                <a:spcPts val="300"/>
              </a:spcAft>
            </a:pPr>
            <a:r>
              <a:rPr lang="es-MX" sz="2200" dirty="0" smtClean="0"/>
              <a:t>      </a:t>
            </a:r>
            <a:r>
              <a:rPr lang="es-MX" sz="2200" dirty="0" err="1" smtClean="0"/>
              <a:t>C.add</a:t>
            </a:r>
            <a:r>
              <a:rPr lang="es-MX" sz="2200" dirty="0" smtClean="0"/>
              <a:t>(w’)</a:t>
            </a:r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w’.SPD</a:t>
            </a:r>
            <a:r>
              <a:rPr lang="es-MX" sz="2200" dirty="0" smtClean="0"/>
              <a:t> = </a:t>
            </a:r>
            <a:r>
              <a:rPr lang="es-MX" sz="2200" dirty="0" err="1" smtClean="0"/>
              <a:t>v’.SPD</a:t>
            </a:r>
            <a:r>
              <a:rPr lang="es-MX" sz="2200" dirty="0" smtClean="0"/>
              <a:t> + </a:t>
            </a:r>
            <a:r>
              <a:rPr lang="es-MX" sz="2200" dirty="0"/>
              <a:t>(</a:t>
            </a:r>
            <a:r>
              <a:rPr lang="es-MX" sz="2200" dirty="0" smtClean="0"/>
              <a:t>v’, w’).</a:t>
            </a:r>
            <a:r>
              <a:rPr lang="es-MX" sz="2200" dirty="0"/>
              <a:t>le</a:t>
            </a:r>
            <a:endParaRPr lang="es-MX" sz="2200" dirty="0" smtClean="0"/>
          </a:p>
          <a:p>
            <a:pPr algn="just">
              <a:spcAft>
                <a:spcPts val="300"/>
              </a:spcAft>
            </a:pPr>
            <a:r>
              <a:rPr lang="es-MX" sz="2200" dirty="0"/>
              <a:t> </a:t>
            </a:r>
            <a:r>
              <a:rPr lang="es-MX" sz="2200" dirty="0" smtClean="0"/>
              <a:t>  } </a:t>
            </a:r>
            <a:endParaRPr lang="es-MX" sz="2200" dirty="0"/>
          </a:p>
          <a:p>
            <a:pPr algn="just">
              <a:spcAft>
                <a:spcPts val="300"/>
              </a:spcAft>
            </a:pPr>
            <a:r>
              <a:rPr lang="es-MX" sz="2200" dirty="0"/>
              <a:t>}</a:t>
            </a:r>
          </a:p>
        </p:txBody>
      </p:sp>
      <p:sp>
        <p:nvSpPr>
          <p:cNvPr id="4" name="3 Elipse"/>
          <p:cNvSpPr/>
          <p:nvPr/>
        </p:nvSpPr>
        <p:spPr>
          <a:xfrm>
            <a:off x="4139952" y="50851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131840" y="572103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>
            <a:stCxn id="5" idx="7"/>
            <a:endCxn id="4" idx="3"/>
          </p:cNvCxnSpPr>
          <p:nvPr/>
        </p:nvCxnSpPr>
        <p:spPr>
          <a:xfrm flipV="1">
            <a:off x="3500616" y="5453960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5724128" y="57332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4499992" y="62373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8" idx="1"/>
            <a:endCxn id="5" idx="5"/>
          </p:cNvCxnSpPr>
          <p:nvPr/>
        </p:nvCxnSpPr>
        <p:spPr>
          <a:xfrm flipH="1" flipV="1">
            <a:off x="3500616" y="6089811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4" idx="5"/>
            <a:endCxn id="7" idx="1"/>
          </p:cNvCxnSpPr>
          <p:nvPr/>
        </p:nvCxnSpPr>
        <p:spPr>
          <a:xfrm>
            <a:off x="4508728" y="5453960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7" idx="3"/>
            <a:endCxn id="8" idx="7"/>
          </p:cNvCxnSpPr>
          <p:nvPr/>
        </p:nvCxnSpPr>
        <p:spPr>
          <a:xfrm flipH="1">
            <a:off x="4868768" y="6102032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4"/>
            <a:endCxn id="8" idx="0"/>
          </p:cNvCxnSpPr>
          <p:nvPr/>
        </p:nvCxnSpPr>
        <p:spPr>
          <a:xfrm>
            <a:off x="4355976" y="5517232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500616" y="5229200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148688" y="572396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28808" y="6228020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16640" y="6156012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076056" y="5229200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979712" y="5085184"/>
            <a:ext cx="1431777" cy="44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smtClean="0"/>
              <a:t>Ejemplo: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7377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Dijkstra</a:t>
            </a:r>
            <a:endParaRPr lang="es-ES" sz="4000" dirty="0"/>
          </a:p>
        </p:txBody>
      </p:sp>
      <p:sp>
        <p:nvSpPr>
          <p:cNvPr id="4" name="3 Elipse"/>
          <p:cNvSpPr/>
          <p:nvPr/>
        </p:nvSpPr>
        <p:spPr>
          <a:xfrm>
            <a:off x="2195736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87624" y="2336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>
            <a:stCxn id="5" idx="7"/>
            <a:endCxn id="4" idx="3"/>
          </p:cNvCxnSpPr>
          <p:nvPr/>
        </p:nvCxnSpPr>
        <p:spPr>
          <a:xfrm flipV="1">
            <a:off x="1556400" y="206958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3779912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555776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8 Conector recto"/>
          <p:cNvCxnSpPr>
            <a:stCxn id="8" idx="1"/>
            <a:endCxn id="5" idx="5"/>
          </p:cNvCxnSpPr>
          <p:nvPr/>
        </p:nvCxnSpPr>
        <p:spPr>
          <a:xfrm flipH="1" flipV="1">
            <a:off x="1556400" y="270543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4" idx="5"/>
            <a:endCxn id="7" idx="1"/>
          </p:cNvCxnSpPr>
          <p:nvPr/>
        </p:nvCxnSpPr>
        <p:spPr>
          <a:xfrm>
            <a:off x="2564512" y="206958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7" idx="3"/>
            <a:endCxn id="8" idx="7"/>
          </p:cNvCxnSpPr>
          <p:nvPr/>
        </p:nvCxnSpPr>
        <p:spPr>
          <a:xfrm flipH="1">
            <a:off x="2924552" y="271765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4" idx="4"/>
            <a:endCxn id="8" idx="0"/>
          </p:cNvCxnSpPr>
          <p:nvPr/>
        </p:nvCxnSpPr>
        <p:spPr>
          <a:xfrm>
            <a:off x="2411760" y="213285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556400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04472" y="23395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84592" y="28436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772424" y="277163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131840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13407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0</a:t>
            </a:r>
            <a:endParaRPr lang="es-CO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07504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2" name="1 Elipse"/>
          <p:cNvSpPr/>
          <p:nvPr/>
        </p:nvSpPr>
        <p:spPr>
          <a:xfrm>
            <a:off x="1115616" y="2163920"/>
            <a:ext cx="576064" cy="792088"/>
          </a:xfrm>
          <a:prstGeom prst="ellipse">
            <a:avLst/>
          </a:prstGeom>
          <a:solidFill>
            <a:srgbClr val="7C9DDE">
              <a:alpha val="50196"/>
            </a:srgb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CuadroTexto"/>
          <p:cNvSpPr txBox="1"/>
          <p:nvPr/>
        </p:nvSpPr>
        <p:spPr>
          <a:xfrm>
            <a:off x="1007604" y="29969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</a:t>
            </a:r>
            <a:endParaRPr lang="es-CO" dirty="0"/>
          </a:p>
        </p:txBody>
      </p:sp>
      <p:sp>
        <p:nvSpPr>
          <p:cNvPr id="24" name="23 Elipse"/>
          <p:cNvSpPr/>
          <p:nvPr/>
        </p:nvSpPr>
        <p:spPr>
          <a:xfrm>
            <a:off x="1727175" y="1484784"/>
            <a:ext cx="2628801" cy="1944216"/>
          </a:xfrm>
          <a:prstGeom prst="ellipse">
            <a:avLst/>
          </a:prstGeom>
          <a:solidFill>
            <a:srgbClr val="FF33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CuadroTexto"/>
          <p:cNvSpPr txBox="1"/>
          <p:nvPr/>
        </p:nvSpPr>
        <p:spPr>
          <a:xfrm>
            <a:off x="2627784" y="3419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V-C</a:t>
            </a:r>
            <a:endParaRPr lang="es-CO" dirty="0"/>
          </a:p>
        </p:txBody>
      </p:sp>
      <p:sp>
        <p:nvSpPr>
          <p:cNvPr id="26" name="25 Elipse"/>
          <p:cNvSpPr/>
          <p:nvPr/>
        </p:nvSpPr>
        <p:spPr>
          <a:xfrm>
            <a:off x="6732240" y="17008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724128" y="2336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stCxn id="27" idx="7"/>
            <a:endCxn id="26" idx="3"/>
          </p:cNvCxnSpPr>
          <p:nvPr/>
        </p:nvCxnSpPr>
        <p:spPr>
          <a:xfrm flipV="1">
            <a:off x="6092904" y="206958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8316416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Elipse"/>
          <p:cNvSpPr/>
          <p:nvPr/>
        </p:nvSpPr>
        <p:spPr>
          <a:xfrm>
            <a:off x="70922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1" name="30 Conector recto"/>
          <p:cNvCxnSpPr>
            <a:stCxn id="30" idx="1"/>
            <a:endCxn id="27" idx="5"/>
          </p:cNvCxnSpPr>
          <p:nvPr/>
        </p:nvCxnSpPr>
        <p:spPr>
          <a:xfrm flipH="1" flipV="1">
            <a:off x="6092904" y="270543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>
            <a:stCxn id="26" idx="5"/>
            <a:endCxn id="29" idx="1"/>
          </p:cNvCxnSpPr>
          <p:nvPr/>
        </p:nvCxnSpPr>
        <p:spPr>
          <a:xfrm>
            <a:off x="7101016" y="206958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9" idx="3"/>
            <a:endCxn id="30" idx="7"/>
          </p:cNvCxnSpPr>
          <p:nvPr/>
        </p:nvCxnSpPr>
        <p:spPr>
          <a:xfrm flipH="1">
            <a:off x="7461056" y="271765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26" idx="4"/>
            <a:endCxn id="30" idx="0"/>
          </p:cNvCxnSpPr>
          <p:nvPr/>
        </p:nvCxnSpPr>
        <p:spPr>
          <a:xfrm>
            <a:off x="6948264" y="213285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092904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740976" y="233958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821096" y="28436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308928" y="277163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7668344" y="184482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148064" y="134076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1</a:t>
            </a:r>
            <a:endParaRPr lang="es-CO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644008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42" name="41 Elipse"/>
          <p:cNvSpPr/>
          <p:nvPr/>
        </p:nvSpPr>
        <p:spPr>
          <a:xfrm rot="19785629">
            <a:off x="5506746" y="1778638"/>
            <a:ext cx="1922794" cy="872235"/>
          </a:xfrm>
          <a:prstGeom prst="ellipse">
            <a:avLst/>
          </a:prstGeom>
          <a:solidFill>
            <a:srgbClr val="7C9DDE">
              <a:alpha val="50196"/>
            </a:srgb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42 CuadroTexto"/>
          <p:cNvSpPr txBox="1"/>
          <p:nvPr/>
        </p:nvSpPr>
        <p:spPr>
          <a:xfrm>
            <a:off x="5544108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</a:t>
            </a:r>
            <a:endParaRPr lang="es-CO" dirty="0"/>
          </a:p>
        </p:txBody>
      </p:sp>
      <p:sp>
        <p:nvSpPr>
          <p:cNvPr id="44" name="43 Elipse"/>
          <p:cNvSpPr/>
          <p:nvPr/>
        </p:nvSpPr>
        <p:spPr>
          <a:xfrm rot="20876209">
            <a:off x="6849813" y="2285698"/>
            <a:ext cx="2096968" cy="1080120"/>
          </a:xfrm>
          <a:prstGeom prst="ellipse">
            <a:avLst/>
          </a:prstGeom>
          <a:solidFill>
            <a:srgbClr val="FF33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CuadroTexto"/>
          <p:cNvSpPr txBox="1"/>
          <p:nvPr/>
        </p:nvSpPr>
        <p:spPr>
          <a:xfrm>
            <a:off x="7164288" y="3419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V-C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236296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1</a:t>
            </a:r>
            <a:endParaRPr lang="es-CO" dirty="0"/>
          </a:p>
        </p:txBody>
      </p:sp>
      <p:sp>
        <p:nvSpPr>
          <p:cNvPr id="47" name="46 Elipse"/>
          <p:cNvSpPr/>
          <p:nvPr/>
        </p:nvSpPr>
        <p:spPr>
          <a:xfrm>
            <a:off x="2195736" y="45811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1187624" y="52169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9" name="48 Conector recto"/>
          <p:cNvCxnSpPr>
            <a:stCxn id="48" idx="7"/>
            <a:endCxn id="47" idx="3"/>
          </p:cNvCxnSpPr>
          <p:nvPr/>
        </p:nvCxnSpPr>
        <p:spPr>
          <a:xfrm flipV="1">
            <a:off x="1556400" y="4949904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3779912" y="52292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2555776" y="57332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2" name="51 Conector recto"/>
          <p:cNvCxnSpPr>
            <a:stCxn id="51" idx="1"/>
            <a:endCxn id="48" idx="5"/>
          </p:cNvCxnSpPr>
          <p:nvPr/>
        </p:nvCxnSpPr>
        <p:spPr>
          <a:xfrm flipH="1" flipV="1">
            <a:off x="1556400" y="5585755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stCxn id="47" idx="5"/>
            <a:endCxn id="50" idx="1"/>
          </p:cNvCxnSpPr>
          <p:nvPr/>
        </p:nvCxnSpPr>
        <p:spPr>
          <a:xfrm>
            <a:off x="2564512" y="4949904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50" idx="3"/>
            <a:endCxn id="51" idx="7"/>
          </p:cNvCxnSpPr>
          <p:nvPr/>
        </p:nvCxnSpPr>
        <p:spPr>
          <a:xfrm flipH="1">
            <a:off x="2924552" y="5597976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stCxn id="47" idx="4"/>
            <a:endCxn id="51" idx="0"/>
          </p:cNvCxnSpPr>
          <p:nvPr/>
        </p:nvCxnSpPr>
        <p:spPr>
          <a:xfrm>
            <a:off x="2411760" y="5013176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1556400" y="47251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204472" y="5219908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284592" y="572396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772424" y="5651956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3131840" y="4725144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611560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2</a:t>
            </a:r>
            <a:endParaRPr lang="es-CO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7504" y="52292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63" name="62 Elipse"/>
          <p:cNvSpPr/>
          <p:nvPr/>
        </p:nvSpPr>
        <p:spPr>
          <a:xfrm rot="19785629">
            <a:off x="1155308" y="4440832"/>
            <a:ext cx="2034363" cy="2192584"/>
          </a:xfrm>
          <a:prstGeom prst="ellipse">
            <a:avLst/>
          </a:prstGeom>
          <a:solidFill>
            <a:srgbClr val="7C9DDE">
              <a:alpha val="50196"/>
            </a:srgb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63 CuadroTexto"/>
          <p:cNvSpPr txBox="1"/>
          <p:nvPr/>
        </p:nvSpPr>
        <p:spPr>
          <a:xfrm>
            <a:off x="899592" y="62280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</a:t>
            </a:r>
            <a:endParaRPr lang="es-CO" dirty="0"/>
          </a:p>
        </p:txBody>
      </p:sp>
      <p:sp>
        <p:nvSpPr>
          <p:cNvPr id="65" name="64 Elipse"/>
          <p:cNvSpPr/>
          <p:nvPr/>
        </p:nvSpPr>
        <p:spPr>
          <a:xfrm>
            <a:off x="3622269" y="5050292"/>
            <a:ext cx="773145" cy="826980"/>
          </a:xfrm>
          <a:prstGeom prst="ellipse">
            <a:avLst/>
          </a:prstGeom>
          <a:solidFill>
            <a:srgbClr val="FF33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65 CuadroTexto"/>
          <p:cNvSpPr txBox="1"/>
          <p:nvPr/>
        </p:nvSpPr>
        <p:spPr>
          <a:xfrm>
            <a:off x="3779912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V-C</a:t>
            </a:r>
            <a:endParaRPr lang="es-CO" dirty="0"/>
          </a:p>
        </p:txBody>
      </p:sp>
      <p:sp>
        <p:nvSpPr>
          <p:cNvPr id="67" name="66 CuadroTexto"/>
          <p:cNvSpPr txBox="1"/>
          <p:nvPr/>
        </p:nvSpPr>
        <p:spPr>
          <a:xfrm>
            <a:off x="2699792" y="43651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1</a:t>
            </a:r>
            <a:endParaRPr lang="es-CO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339752" y="61560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3</a:t>
            </a:r>
            <a:endParaRPr lang="es-CO" dirty="0"/>
          </a:p>
        </p:txBody>
      </p:sp>
      <p:sp>
        <p:nvSpPr>
          <p:cNvPr id="69" name="68 Elipse"/>
          <p:cNvSpPr/>
          <p:nvPr/>
        </p:nvSpPr>
        <p:spPr>
          <a:xfrm>
            <a:off x="6732240" y="45695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B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5724128" y="52054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1" name="70 Conector recto"/>
          <p:cNvCxnSpPr>
            <a:stCxn id="70" idx="7"/>
            <a:endCxn id="69" idx="3"/>
          </p:cNvCxnSpPr>
          <p:nvPr/>
        </p:nvCxnSpPr>
        <p:spPr>
          <a:xfrm flipV="1">
            <a:off x="6092904" y="4938349"/>
            <a:ext cx="702608" cy="33034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8316416" y="521764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7092280" y="572170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4" name="73 Conector recto"/>
          <p:cNvCxnSpPr>
            <a:stCxn id="73" idx="1"/>
            <a:endCxn id="70" idx="5"/>
          </p:cNvCxnSpPr>
          <p:nvPr/>
        </p:nvCxnSpPr>
        <p:spPr>
          <a:xfrm flipH="1" flipV="1">
            <a:off x="6092904" y="5574200"/>
            <a:ext cx="1062648" cy="21077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69" idx="5"/>
            <a:endCxn id="72" idx="1"/>
          </p:cNvCxnSpPr>
          <p:nvPr/>
        </p:nvCxnSpPr>
        <p:spPr>
          <a:xfrm>
            <a:off x="7101016" y="4938349"/>
            <a:ext cx="1278672" cy="3425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72" idx="3"/>
            <a:endCxn id="73" idx="7"/>
          </p:cNvCxnSpPr>
          <p:nvPr/>
        </p:nvCxnSpPr>
        <p:spPr>
          <a:xfrm flipH="1">
            <a:off x="7461056" y="5586421"/>
            <a:ext cx="918632" cy="1985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69" idx="4"/>
            <a:endCxn id="73" idx="0"/>
          </p:cNvCxnSpPr>
          <p:nvPr/>
        </p:nvCxnSpPr>
        <p:spPr>
          <a:xfrm>
            <a:off x="6948264" y="5001621"/>
            <a:ext cx="360040" cy="7200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6092904" y="471358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1</a:t>
            </a:r>
            <a:endParaRPr lang="es-CO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740976" y="5208353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2</a:t>
            </a:r>
            <a:endParaRPr lang="es-CO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821096" y="571240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3</a:t>
            </a:r>
            <a:endParaRPr lang="es-CO" dirty="0"/>
          </a:p>
        </p:txBody>
      </p:sp>
      <p:sp>
        <p:nvSpPr>
          <p:cNvPr id="81" name="80 CuadroTexto"/>
          <p:cNvSpPr txBox="1"/>
          <p:nvPr/>
        </p:nvSpPr>
        <p:spPr>
          <a:xfrm>
            <a:off x="6308928" y="5640401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4</a:t>
            </a:r>
            <a:endParaRPr lang="es-CO" dirty="0"/>
          </a:p>
        </p:txBody>
      </p:sp>
      <p:sp>
        <p:nvSpPr>
          <p:cNvPr id="82" name="81 CuadroTexto"/>
          <p:cNvSpPr txBox="1"/>
          <p:nvPr/>
        </p:nvSpPr>
        <p:spPr>
          <a:xfrm>
            <a:off x="7668344" y="4713589"/>
            <a:ext cx="3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</a:t>
            </a:r>
            <a:endParaRPr lang="es-CO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148064" y="420953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Iteración 3</a:t>
            </a:r>
            <a:endParaRPr lang="es-CO" b="1" dirty="0"/>
          </a:p>
        </p:txBody>
      </p:sp>
      <p:sp>
        <p:nvSpPr>
          <p:cNvPr id="84" name="83 CuadroTexto"/>
          <p:cNvSpPr txBox="1"/>
          <p:nvPr/>
        </p:nvSpPr>
        <p:spPr>
          <a:xfrm>
            <a:off x="4644008" y="52176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0</a:t>
            </a:r>
            <a:endParaRPr lang="es-CO" dirty="0"/>
          </a:p>
        </p:txBody>
      </p:sp>
      <p:sp>
        <p:nvSpPr>
          <p:cNvPr id="85" name="84 Elipse"/>
          <p:cNvSpPr/>
          <p:nvPr/>
        </p:nvSpPr>
        <p:spPr>
          <a:xfrm rot="16200000">
            <a:off x="6373257" y="3650437"/>
            <a:ext cx="1777488" cy="3404973"/>
          </a:xfrm>
          <a:prstGeom prst="ellipse">
            <a:avLst/>
          </a:prstGeom>
          <a:solidFill>
            <a:srgbClr val="7C9DDE">
              <a:alpha val="50196"/>
            </a:srgbClr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85 CuadroTexto"/>
          <p:cNvSpPr txBox="1"/>
          <p:nvPr/>
        </p:nvSpPr>
        <p:spPr>
          <a:xfrm>
            <a:off x="5868144" y="60932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</a:t>
            </a:r>
            <a:endParaRPr lang="es-CO" dirty="0"/>
          </a:p>
        </p:txBody>
      </p:sp>
      <p:sp>
        <p:nvSpPr>
          <p:cNvPr id="89" name="88 CuadroTexto"/>
          <p:cNvSpPr txBox="1"/>
          <p:nvPr/>
        </p:nvSpPr>
        <p:spPr>
          <a:xfrm>
            <a:off x="7236296" y="435354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1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6876256" y="614445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3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8100392" y="48598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SPD =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785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/>
      <p:bldP spid="17" grpId="0"/>
      <p:bldP spid="18" grpId="0"/>
      <p:bldP spid="19" grpId="0"/>
      <p:bldP spid="20" grpId="0"/>
      <p:bldP spid="21" grpId="0"/>
      <p:bldP spid="22" grpId="0"/>
      <p:bldP spid="2" grpId="0" animBg="1"/>
      <p:bldP spid="23" grpId="0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 animBg="1"/>
      <p:bldP spid="50" grpId="0" animBg="1"/>
      <p:bldP spid="51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5" grpId="0" animBg="1"/>
      <p:bldP spid="66" grpId="0"/>
      <p:bldP spid="67" grpId="0"/>
      <p:bldP spid="68" grpId="0"/>
      <p:bldP spid="69" grpId="0" animBg="1"/>
      <p:bldP spid="70" grpId="0" animBg="1"/>
      <p:bldP spid="72" grpId="0" animBg="1"/>
      <p:bldP spid="73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/>
      <p:bldP spid="89" grpId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Dijkstra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79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smtClean="0"/>
              <a:t>¿Cuál es la eficiencia del algoritmo tal como aparece dos diapositivas atrás?</a:t>
            </a:r>
            <a:endParaRPr lang="es-MX" sz="2200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3528" y="2205805"/>
            <a:ext cx="8425185" cy="253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sz="2200" dirty="0" smtClean="0"/>
              <a:t>El </a:t>
            </a:r>
            <a:r>
              <a:rPr lang="es-MX" sz="2200" dirty="0"/>
              <a:t>proceso </a:t>
            </a:r>
            <a:r>
              <a:rPr lang="es-MX" sz="2200" i="1" dirty="0" err="1" smtClean="0"/>
              <a:t>while</a:t>
            </a:r>
            <a:r>
              <a:rPr lang="es-MX" sz="2200" i="1" dirty="0" smtClean="0"/>
              <a:t> </a:t>
            </a:r>
            <a:r>
              <a:rPr lang="es-MX" sz="2200" i="1" dirty="0"/>
              <a:t>C ≠ </a:t>
            </a:r>
            <a:r>
              <a:rPr lang="es-MX" sz="2200" i="1" dirty="0" smtClean="0"/>
              <a:t>V</a:t>
            </a:r>
            <a:r>
              <a:rPr lang="es-MX" sz="2200" dirty="0" smtClean="0"/>
              <a:t> realiza exactamente </a:t>
            </a:r>
            <a:r>
              <a:rPr lang="es-MX" sz="2200" i="1" dirty="0" smtClean="0"/>
              <a:t>n-1</a:t>
            </a:r>
            <a:r>
              <a:rPr lang="es-MX" sz="2200" dirty="0" smtClean="0"/>
              <a:t> iteraciones</a:t>
            </a:r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endParaRPr lang="es-MX" sz="2200" dirty="0" smtClean="0"/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sz="2200" dirty="0" smtClean="0"/>
              <a:t>Dentro de ese proceso se revisan </a:t>
            </a:r>
            <a:r>
              <a:rPr lang="es-MX" sz="2200" u="sng" dirty="0" smtClean="0"/>
              <a:t>todas</a:t>
            </a:r>
            <a:r>
              <a:rPr lang="es-MX" sz="2200" dirty="0" smtClean="0"/>
              <a:t> las aristas buscando aquellas que comiencen en </a:t>
            </a:r>
            <a:r>
              <a:rPr lang="es-MX" sz="2200" i="1" dirty="0" smtClean="0"/>
              <a:t>C</a:t>
            </a:r>
            <a:r>
              <a:rPr lang="es-MX" sz="2200" dirty="0" smtClean="0"/>
              <a:t> y terminen en </a:t>
            </a:r>
            <a:r>
              <a:rPr lang="es-MX" sz="2200" i="1" dirty="0" smtClean="0"/>
              <a:t>V-C, </a:t>
            </a:r>
            <a:r>
              <a:rPr lang="es-MX" sz="2200" dirty="0" smtClean="0"/>
              <a:t>entre las que cumplan se busca un mínimo según el criterio de </a:t>
            </a:r>
            <a:r>
              <a:rPr lang="es-MX" sz="2200" dirty="0" err="1" smtClean="0"/>
              <a:t>Dijkstra</a:t>
            </a:r>
            <a:endParaRPr lang="es-MX" sz="2200" dirty="0" smtClean="0"/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endParaRPr lang="es-MX" sz="2200" dirty="0" smtClean="0"/>
          </a:p>
          <a:p>
            <a:pPr marL="342900" indent="-34290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s-MX" sz="2200" dirty="0" smtClean="0"/>
              <a:t>La eficiencia resultante por tanto es </a:t>
            </a:r>
            <a:r>
              <a:rPr lang="es-MX" sz="2200" i="1" dirty="0" smtClean="0"/>
              <a:t>O</a:t>
            </a:r>
            <a:r>
              <a:rPr lang="es-MX" sz="2200" dirty="0" smtClean="0"/>
              <a:t>(</a:t>
            </a:r>
            <a:r>
              <a:rPr lang="es-MX" sz="2200" i="1" dirty="0" smtClean="0"/>
              <a:t>n*m)</a:t>
            </a:r>
            <a:endParaRPr lang="es-MX" sz="2200" i="1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884977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Rectángulo"/>
          <p:cNvSpPr/>
          <p:nvPr/>
        </p:nvSpPr>
        <p:spPr>
          <a:xfrm>
            <a:off x="467544" y="5373216"/>
            <a:ext cx="32944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200" dirty="0"/>
              <a:t>¿Se puede hacer mejor?</a:t>
            </a:r>
            <a:endParaRPr lang="es-CO" sz="2200" dirty="0"/>
          </a:p>
        </p:txBody>
      </p:sp>
      <p:sp>
        <p:nvSpPr>
          <p:cNvPr id="24" name="23 Rectángulo"/>
          <p:cNvSpPr/>
          <p:nvPr/>
        </p:nvSpPr>
        <p:spPr>
          <a:xfrm>
            <a:off x="4608513" y="5417348"/>
            <a:ext cx="45354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/>
              <a:t>Si, pero no cambiando el algoritmo como tal si no empleando una estructura de datos apropiada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40979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83" y="1772816"/>
            <a:ext cx="148431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16632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Algoritmo de </a:t>
            </a:r>
            <a:r>
              <a:rPr lang="es-MX" sz="4000" dirty="0" err="1" smtClean="0"/>
              <a:t>Dijkstra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908720"/>
            <a:ext cx="842518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200" dirty="0" smtClean="0"/>
              <a:t>¿Qué tal si usamos una cola con prioridad (implementada mediante un </a:t>
            </a:r>
            <a:r>
              <a:rPr lang="es-MX" sz="2200" dirty="0" err="1" smtClean="0"/>
              <a:t>heap</a:t>
            </a:r>
            <a:r>
              <a:rPr lang="es-MX" sz="2200" dirty="0" smtClean="0"/>
              <a:t>) para que nos ayude a escoger el siguiente nodo en cada iteración?</a:t>
            </a:r>
            <a:endParaRPr lang="es-MX" sz="2200" dirty="0"/>
          </a:p>
        </p:txBody>
      </p:sp>
      <p:sp>
        <p:nvSpPr>
          <p:cNvPr id="10" name="9 Rectángulo"/>
          <p:cNvSpPr/>
          <p:nvPr/>
        </p:nvSpPr>
        <p:spPr>
          <a:xfrm>
            <a:off x="4756762" y="2020556"/>
            <a:ext cx="2767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/>
              <a:t>Justo la que ya trae implementada Java!</a:t>
            </a:r>
            <a:endParaRPr lang="es-CO" sz="2200" dirty="0"/>
          </a:p>
        </p:txBody>
      </p:sp>
      <p:sp>
        <p:nvSpPr>
          <p:cNvPr id="2" name="1 Rectángulo"/>
          <p:cNvSpPr/>
          <p:nvPr/>
        </p:nvSpPr>
        <p:spPr>
          <a:xfrm>
            <a:off x="4824537" y="2751669"/>
            <a:ext cx="2915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http://docs.oracle.com/javase/1.5.0/docs/api/java/util/PriorityQueue.html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23527" y="2060848"/>
            <a:ext cx="4464497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es-MX" sz="2000" dirty="0" err="1"/>
              <a:t>function</a:t>
            </a:r>
            <a:r>
              <a:rPr lang="es-MX" sz="2000" dirty="0"/>
              <a:t> </a:t>
            </a:r>
            <a:r>
              <a:rPr lang="es-MX" sz="2000" dirty="0" err="1" smtClean="0"/>
              <a:t>Dijkstra</a:t>
            </a:r>
            <a:r>
              <a:rPr lang="es-MX" sz="2000" dirty="0" smtClean="0"/>
              <a:t>(grafo </a:t>
            </a:r>
            <a:r>
              <a:rPr lang="es-MX" sz="2000" dirty="0"/>
              <a:t>G, nodo a</a:t>
            </a:r>
            <a:r>
              <a:rPr lang="es-MX" sz="2000" dirty="0" smtClean="0"/>
              <a:t>){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/>
              <a:t>For</a:t>
            </a:r>
            <a:r>
              <a:rPr lang="es-MX" sz="2000" dirty="0"/>
              <a:t>  </a:t>
            </a:r>
            <a:r>
              <a:rPr lang="es-MX" sz="2000" dirty="0" smtClean="0"/>
              <a:t>u </a:t>
            </a:r>
            <a:r>
              <a:rPr lang="az-Cyrl-AZ" sz="2000" dirty="0"/>
              <a:t>Є</a:t>
            </a:r>
            <a:r>
              <a:rPr lang="es-MX" sz="2000" dirty="0"/>
              <a:t> </a:t>
            </a:r>
            <a:r>
              <a:rPr lang="es-MX" sz="2000" dirty="0" smtClean="0"/>
              <a:t>V, u ≠ a: </a:t>
            </a:r>
            <a:r>
              <a:rPr lang="es-MX" sz="2000" dirty="0" err="1" smtClean="0"/>
              <a:t>u.SPD</a:t>
            </a:r>
            <a:r>
              <a:rPr lang="es-MX" sz="2000" dirty="0" smtClean="0"/>
              <a:t> = INF</a:t>
            </a:r>
            <a:endParaRPr lang="es-MX" sz="2000" dirty="0"/>
          </a:p>
          <a:p>
            <a:pPr algn="just">
              <a:spcAft>
                <a:spcPts val="300"/>
              </a:spcAft>
            </a:pPr>
            <a:r>
              <a:rPr lang="es-MX" sz="2000" dirty="0" smtClean="0"/>
              <a:t>   </a:t>
            </a:r>
            <a:r>
              <a:rPr lang="es-MX" sz="2000" dirty="0" err="1" smtClean="0"/>
              <a:t>a.SPD</a:t>
            </a:r>
            <a:r>
              <a:rPr lang="es-MX" sz="2000" dirty="0" smtClean="0"/>
              <a:t> = 0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Q.add</a:t>
            </a:r>
            <a:r>
              <a:rPr lang="es-MX" sz="2000" dirty="0" smtClean="0"/>
              <a:t>(a) //Cola con prioridad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</a:t>
            </a:r>
            <a:r>
              <a:rPr lang="es-MX" sz="2000" dirty="0" err="1" smtClean="0"/>
              <a:t>While</a:t>
            </a:r>
            <a:r>
              <a:rPr lang="es-MX" sz="2000" dirty="0" smtClean="0"/>
              <a:t> Q no esté vacía{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u = </a:t>
            </a:r>
            <a:r>
              <a:rPr lang="es-MX" sz="2000" dirty="0" err="1" smtClean="0"/>
              <a:t>Q.pop</a:t>
            </a:r>
            <a:r>
              <a:rPr lang="es-MX" sz="2000" dirty="0" smtClean="0"/>
              <a:t>()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</a:t>
            </a:r>
            <a:r>
              <a:rPr lang="es-MX" sz="2000" dirty="0" err="1" smtClean="0"/>
              <a:t>For</a:t>
            </a:r>
            <a:r>
              <a:rPr lang="es-MX" sz="2000" dirty="0" smtClean="0"/>
              <a:t>  (u, v) </a:t>
            </a:r>
            <a:r>
              <a:rPr lang="az-Cyrl-AZ" sz="2000" dirty="0"/>
              <a:t>Є</a:t>
            </a:r>
            <a:r>
              <a:rPr lang="es-MX" sz="2000" dirty="0"/>
              <a:t> </a:t>
            </a:r>
            <a:r>
              <a:rPr lang="es-MX" sz="2000" dirty="0" smtClean="0"/>
              <a:t>E{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 </a:t>
            </a:r>
            <a:r>
              <a:rPr lang="es-MX" sz="2000" dirty="0" err="1" smtClean="0"/>
              <a:t>u.SPD</a:t>
            </a:r>
            <a:r>
              <a:rPr lang="es-MX" sz="2000" dirty="0" smtClean="0"/>
              <a:t> + (u, v).le &lt; </a:t>
            </a:r>
            <a:r>
              <a:rPr lang="es-MX" sz="2000" dirty="0" err="1" smtClean="0"/>
              <a:t>v.SPD</a:t>
            </a:r>
            <a:r>
              <a:rPr lang="es-MX" sz="2000" dirty="0" smtClean="0"/>
              <a:t>{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      </a:t>
            </a:r>
            <a:r>
              <a:rPr lang="es-MX" sz="2000" dirty="0" err="1" smtClean="0"/>
              <a:t>v.SPD</a:t>
            </a:r>
            <a:r>
              <a:rPr lang="es-MX" sz="2000" dirty="0" smtClean="0"/>
              <a:t> = </a:t>
            </a:r>
            <a:r>
              <a:rPr lang="es-MX" sz="2000" dirty="0" err="1"/>
              <a:t>u.SPD</a:t>
            </a:r>
            <a:r>
              <a:rPr lang="es-MX" sz="2000" dirty="0"/>
              <a:t> + (u, v).</a:t>
            </a:r>
            <a:r>
              <a:rPr lang="es-MX" sz="2000" dirty="0" smtClean="0"/>
              <a:t>le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      </a:t>
            </a:r>
            <a:r>
              <a:rPr lang="es-MX" sz="2000" dirty="0" err="1" smtClean="0"/>
              <a:t>Q.add</a:t>
            </a:r>
            <a:r>
              <a:rPr lang="es-MX" sz="2000" dirty="0" smtClean="0"/>
              <a:t>(v)</a:t>
            </a:r>
          </a:p>
          <a:p>
            <a:pPr algn="just">
              <a:spcAft>
                <a:spcPts val="300"/>
              </a:spcAft>
            </a:pPr>
            <a:r>
              <a:rPr lang="es-MX" sz="2000" dirty="0" smtClean="0"/>
              <a:t>         }</a:t>
            </a:r>
          </a:p>
          <a:p>
            <a:pPr algn="just">
              <a:spcAft>
                <a:spcPts val="300"/>
              </a:spcAft>
            </a:pPr>
            <a:r>
              <a:rPr lang="es-MX" sz="2000" dirty="0"/>
              <a:t> </a:t>
            </a:r>
            <a:r>
              <a:rPr lang="es-MX" sz="2000" dirty="0" smtClean="0"/>
              <a:t>     }</a:t>
            </a:r>
          </a:p>
          <a:p>
            <a:pPr algn="just">
              <a:spcAft>
                <a:spcPts val="300"/>
              </a:spcAft>
            </a:pPr>
            <a:r>
              <a:rPr lang="es-MX" sz="2000" dirty="0" smtClean="0"/>
              <a:t>   } </a:t>
            </a:r>
            <a:endParaRPr lang="es-MX" sz="2000" dirty="0"/>
          </a:p>
          <a:p>
            <a:pPr algn="just">
              <a:spcAft>
                <a:spcPts val="300"/>
              </a:spcAft>
            </a:pPr>
            <a:r>
              <a:rPr lang="es-MX" sz="2000" dirty="0"/>
              <a:t>}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7020272" y="5517232"/>
            <a:ext cx="20882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200" dirty="0" smtClean="0">
                <a:solidFill>
                  <a:srgbClr val="FF0000"/>
                </a:solidFill>
              </a:rPr>
              <a:t>O(m*log(n))</a:t>
            </a:r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742160" y="5517232"/>
            <a:ext cx="43444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200" dirty="0"/>
              <a:t>¿Cuál es la </a:t>
            </a:r>
            <a:r>
              <a:rPr lang="es-MX" sz="2200" dirty="0" smtClean="0"/>
              <a:t>eficiencia resultante?</a:t>
            </a:r>
            <a:endParaRPr lang="es-MX" sz="2200" dirty="0"/>
          </a:p>
        </p:txBody>
      </p:sp>
      <p:sp>
        <p:nvSpPr>
          <p:cNvPr id="11" name="10 Rectángulo"/>
          <p:cNvSpPr/>
          <p:nvPr/>
        </p:nvSpPr>
        <p:spPr>
          <a:xfrm>
            <a:off x="4716016" y="3307631"/>
            <a:ext cx="13837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/>
              <a:t>¿y C++?</a:t>
            </a:r>
            <a:endParaRPr lang="es-CO" sz="2200" dirty="0"/>
          </a:p>
        </p:txBody>
      </p:sp>
      <p:sp>
        <p:nvSpPr>
          <p:cNvPr id="12" name="11 Rectángulo"/>
          <p:cNvSpPr/>
          <p:nvPr/>
        </p:nvSpPr>
        <p:spPr>
          <a:xfrm>
            <a:off x="5924521" y="3298632"/>
            <a:ext cx="15998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 smtClean="0"/>
              <a:t>¡También!</a:t>
            </a:r>
            <a:endParaRPr lang="es-CO" sz="2200" dirty="0"/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843808" y="6022449"/>
            <a:ext cx="58326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sz="2200" dirty="0" smtClean="0">
                <a:solidFill>
                  <a:srgbClr val="FF0000"/>
                </a:solidFill>
              </a:rPr>
              <a:t>Sería más como (</a:t>
            </a:r>
            <a:r>
              <a:rPr lang="es-MX" sz="2200" dirty="0" err="1" smtClean="0">
                <a:solidFill>
                  <a:srgbClr val="FF0000"/>
                </a:solidFill>
              </a:rPr>
              <a:t>m+n</a:t>
            </a:r>
            <a:r>
              <a:rPr lang="es-MX" sz="2200" dirty="0" smtClean="0">
                <a:solidFill>
                  <a:srgbClr val="FF0000"/>
                </a:solidFill>
              </a:rPr>
              <a:t>)*log(n), pero m&gt;n</a:t>
            </a:r>
            <a:endParaRPr lang="es-CO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3" grpId="0"/>
      <p:bldP spid="14" grpId="0"/>
      <p:bldP spid="15" grpId="0"/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33308</TotalTime>
  <Words>1576</Words>
  <Application>Microsoft Office PowerPoint</Application>
  <PresentationFormat>Presentación en pantalla (4:3)</PresentationFormat>
  <Paragraphs>429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Análisis y diseño de algoritmos – Clase 20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921</cp:revision>
  <dcterms:created xsi:type="dcterms:W3CDTF">2005-07-02T15:39:33Z</dcterms:created>
  <dcterms:modified xsi:type="dcterms:W3CDTF">2014-05-28T13:48:49Z</dcterms:modified>
</cp:coreProperties>
</file>