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1" r:id="rId1"/>
  </p:sldMasterIdLst>
  <p:notesMasterIdLst>
    <p:notesMasterId r:id="rId17"/>
  </p:notesMasterIdLst>
  <p:handoutMasterIdLst>
    <p:handoutMasterId r:id="rId18"/>
  </p:handoutMasterIdLst>
  <p:sldIdLst>
    <p:sldId id="353" r:id="rId2"/>
    <p:sldId id="387" r:id="rId3"/>
    <p:sldId id="388" r:id="rId4"/>
    <p:sldId id="401" r:id="rId5"/>
    <p:sldId id="402" r:id="rId6"/>
    <p:sldId id="403" r:id="rId7"/>
    <p:sldId id="404" r:id="rId8"/>
    <p:sldId id="405" r:id="rId9"/>
    <p:sldId id="406" r:id="rId10"/>
    <p:sldId id="407" r:id="rId11"/>
    <p:sldId id="408" r:id="rId12"/>
    <p:sldId id="409" r:id="rId13"/>
    <p:sldId id="410" r:id="rId14"/>
    <p:sldId id="411" r:id="rId15"/>
    <p:sldId id="386" r:id="rId16"/>
  </p:sldIdLst>
  <p:sldSz cx="9144000" cy="6858000" type="screen4x3"/>
  <p:notesSz cx="7099300" cy="10234613"/>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3366CC"/>
    <a:srgbClr val="7C9DDE"/>
    <a:srgbClr val="669900"/>
    <a:srgbClr val="0033CC"/>
    <a:srgbClr val="006600"/>
    <a:srgbClr val="003300"/>
    <a:srgbClr val="003366"/>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56" autoAdjust="0"/>
    <p:restoredTop sz="97691" autoAdjust="0"/>
  </p:normalViewPr>
  <p:slideViewPr>
    <p:cSldViewPr>
      <p:cViewPr>
        <p:scale>
          <a:sx n="70" d="100"/>
          <a:sy n="70" d="100"/>
        </p:scale>
        <p:origin x="-122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14"/>
    </p:cViewPr>
  </p:sorterViewPr>
  <p:notesViewPr>
    <p:cSldViewPr>
      <p:cViewPr varScale="1">
        <p:scale>
          <a:sx n="84" d="100"/>
          <a:sy n="84" d="100"/>
        </p:scale>
        <p:origin x="-1974" y="-8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3410"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s-CO"/>
          </a:p>
        </p:txBody>
      </p:sp>
      <p:sp>
        <p:nvSpPr>
          <p:cNvPr id="27341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s-CO"/>
          </a:p>
        </p:txBody>
      </p:sp>
      <p:sp>
        <p:nvSpPr>
          <p:cNvPr id="27341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s-CO"/>
          </a:p>
        </p:txBody>
      </p:sp>
      <p:sp>
        <p:nvSpPr>
          <p:cNvPr id="27341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DE875531-5D49-44E8-8874-8166AE1702AB}" type="slidenum">
              <a:rPr lang="es-ES"/>
              <a:pPr>
                <a:defRPr/>
              </a:pPr>
              <a:t>‹Nº›</a:t>
            </a:fld>
            <a:endParaRPr lang="es-ES"/>
          </a:p>
        </p:txBody>
      </p:sp>
    </p:spTree>
    <p:extLst>
      <p:ext uri="{BB962C8B-B14F-4D97-AF65-F5344CB8AC3E}">
        <p14:creationId xmlns:p14="http://schemas.microsoft.com/office/powerpoint/2010/main" val="3493168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1474"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s-ES_tradnl"/>
          </a:p>
        </p:txBody>
      </p:sp>
      <p:sp>
        <p:nvSpPr>
          <p:cNvPr id="361475" name="Rectangle 3"/>
          <p:cNvSpPr>
            <a:spLocks noGrp="1" noChangeArrowheads="1"/>
          </p:cNvSpPr>
          <p:nvPr>
            <p:ph type="dt" idx="1"/>
          </p:nvPr>
        </p:nvSpPr>
        <p:spPr bwMode="auto">
          <a:xfrm>
            <a:off x="4021138"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s-ES_tradnl"/>
          </a:p>
        </p:txBody>
      </p:sp>
      <p:sp>
        <p:nvSpPr>
          <p:cNvPr id="25604"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147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p>
            <a:pPr lvl="0"/>
            <a:r>
              <a:rPr lang="es-ES_tradnl" noProof="0" smtClean="0"/>
              <a:t>Haga clic para modificar el estilo de texto del patrón</a:t>
            </a:r>
          </a:p>
          <a:p>
            <a:pPr lvl="1"/>
            <a:r>
              <a:rPr lang="es-ES_tradnl" noProof="0" smtClean="0"/>
              <a:t>Segundo nivel</a:t>
            </a:r>
          </a:p>
          <a:p>
            <a:pPr lvl="2"/>
            <a:r>
              <a:rPr lang="es-ES_tradnl" noProof="0" smtClean="0"/>
              <a:t>Tercer nivel</a:t>
            </a:r>
          </a:p>
          <a:p>
            <a:pPr lvl="3"/>
            <a:r>
              <a:rPr lang="es-ES_tradnl" noProof="0" smtClean="0"/>
              <a:t>Cuarto nivel</a:t>
            </a:r>
          </a:p>
          <a:p>
            <a:pPr lvl="4"/>
            <a:r>
              <a:rPr lang="es-ES_tradnl" noProof="0" smtClean="0"/>
              <a:t>Quinto nivel</a:t>
            </a:r>
          </a:p>
        </p:txBody>
      </p:sp>
      <p:sp>
        <p:nvSpPr>
          <p:cNvPr id="36147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s-ES_tradnl"/>
          </a:p>
        </p:txBody>
      </p:sp>
      <p:sp>
        <p:nvSpPr>
          <p:cNvPr id="36147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1CFD9141-B8DF-4D85-B36E-B4713498C58E}" type="slidenum">
              <a:rPr lang="es-ES_tradnl"/>
              <a:pPr>
                <a:defRPr/>
              </a:pPr>
              <a:t>‹Nº›</a:t>
            </a:fld>
            <a:endParaRPr lang="es-ES_tradnl"/>
          </a:p>
        </p:txBody>
      </p:sp>
    </p:spTree>
    <p:extLst>
      <p:ext uri="{BB962C8B-B14F-4D97-AF65-F5344CB8AC3E}">
        <p14:creationId xmlns:p14="http://schemas.microsoft.com/office/powerpoint/2010/main" val="31946194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700" tIns="49350" rIns="98700" bIns="49350" anchor="b"/>
          <a:lstStyle>
            <a:lvl1pPr defTabSz="987425" eaLnBrk="0" hangingPunct="0">
              <a:defRPr>
                <a:solidFill>
                  <a:schemeClr val="tx1"/>
                </a:solidFill>
                <a:latin typeface="Arial" charset="0"/>
              </a:defRPr>
            </a:lvl1pPr>
            <a:lvl2pPr marL="742950" indent="-285750" defTabSz="987425" eaLnBrk="0" hangingPunct="0">
              <a:defRPr>
                <a:solidFill>
                  <a:schemeClr val="tx1"/>
                </a:solidFill>
                <a:latin typeface="Arial" charset="0"/>
              </a:defRPr>
            </a:lvl2pPr>
            <a:lvl3pPr marL="1143000" indent="-228600" defTabSz="987425" eaLnBrk="0" hangingPunct="0">
              <a:defRPr>
                <a:solidFill>
                  <a:schemeClr val="tx1"/>
                </a:solidFill>
                <a:latin typeface="Arial" charset="0"/>
              </a:defRPr>
            </a:lvl3pPr>
            <a:lvl4pPr marL="1600200" indent="-228600" defTabSz="987425" eaLnBrk="0" hangingPunct="0">
              <a:defRPr>
                <a:solidFill>
                  <a:schemeClr val="tx1"/>
                </a:solidFill>
                <a:latin typeface="Arial" charset="0"/>
              </a:defRPr>
            </a:lvl4pPr>
            <a:lvl5pPr marL="2057400" indent="-228600" defTabSz="987425" eaLnBrk="0" hangingPunct="0">
              <a:defRPr>
                <a:solidFill>
                  <a:schemeClr val="tx1"/>
                </a:solidFill>
                <a:latin typeface="Arial" charset="0"/>
              </a:defRPr>
            </a:lvl5pPr>
            <a:lvl6pPr marL="2514600" indent="-228600" defTabSz="987425" eaLnBrk="0" fontAlgn="base" hangingPunct="0">
              <a:spcBef>
                <a:spcPct val="0"/>
              </a:spcBef>
              <a:spcAft>
                <a:spcPct val="0"/>
              </a:spcAft>
              <a:defRPr>
                <a:solidFill>
                  <a:schemeClr val="tx1"/>
                </a:solidFill>
                <a:latin typeface="Arial" charset="0"/>
              </a:defRPr>
            </a:lvl6pPr>
            <a:lvl7pPr marL="2971800" indent="-228600" defTabSz="987425" eaLnBrk="0" fontAlgn="base" hangingPunct="0">
              <a:spcBef>
                <a:spcPct val="0"/>
              </a:spcBef>
              <a:spcAft>
                <a:spcPct val="0"/>
              </a:spcAft>
              <a:defRPr>
                <a:solidFill>
                  <a:schemeClr val="tx1"/>
                </a:solidFill>
                <a:latin typeface="Arial" charset="0"/>
              </a:defRPr>
            </a:lvl7pPr>
            <a:lvl8pPr marL="3429000" indent="-228600" defTabSz="987425" eaLnBrk="0" fontAlgn="base" hangingPunct="0">
              <a:spcBef>
                <a:spcPct val="0"/>
              </a:spcBef>
              <a:spcAft>
                <a:spcPct val="0"/>
              </a:spcAft>
              <a:defRPr>
                <a:solidFill>
                  <a:schemeClr val="tx1"/>
                </a:solidFill>
                <a:latin typeface="Arial" charset="0"/>
              </a:defRPr>
            </a:lvl8pPr>
            <a:lvl9pPr marL="3886200" indent="-228600" defTabSz="987425" eaLnBrk="0" fontAlgn="base" hangingPunct="0">
              <a:spcBef>
                <a:spcPct val="0"/>
              </a:spcBef>
              <a:spcAft>
                <a:spcPct val="0"/>
              </a:spcAft>
              <a:defRPr>
                <a:solidFill>
                  <a:schemeClr val="tx1"/>
                </a:solidFill>
                <a:latin typeface="Arial" charset="0"/>
              </a:defRPr>
            </a:lvl9pPr>
          </a:lstStyle>
          <a:p>
            <a:pPr algn="r" eaLnBrk="1" hangingPunct="1"/>
            <a:fld id="{089F47D7-ED18-43F2-84AC-CAED97AC3664}" type="slidenum">
              <a:rPr lang="es-ES" sz="1300"/>
              <a:pPr algn="r" eaLnBrk="1" hangingPunct="1"/>
              <a:t>1</a:t>
            </a:fld>
            <a:endParaRPr lang="es-ES" sz="1300"/>
          </a:p>
        </p:txBody>
      </p:sp>
      <p:sp>
        <p:nvSpPr>
          <p:cNvPr id="26627" name="Rectangle 2"/>
          <p:cNvSpPr>
            <a:spLocks noGrp="1" noRot="1" noChangeAspect="1" noChangeArrowheads="1" noTextEdit="1"/>
          </p:cNvSpPr>
          <p:nvPr>
            <p:ph type="sldImg"/>
          </p:nvPr>
        </p:nvSpPr>
        <p:spPr>
          <a:xfrm>
            <a:off x="992188" y="768350"/>
            <a:ext cx="5116512" cy="3836988"/>
          </a:xfrm>
          <a:ln/>
        </p:spPr>
      </p:sp>
      <p:sp>
        <p:nvSpPr>
          <p:cNvPr id="26628" name="Rectangle 3"/>
          <p:cNvSpPr>
            <a:spLocks noGrp="1" noChangeArrowheads="1"/>
          </p:cNvSpPr>
          <p:nvPr>
            <p:ph type="body" idx="1"/>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700" tIns="49350" rIns="98700" bIns="49350"/>
          <a:lstStyle/>
          <a:p>
            <a:pPr eaLnBrk="1" hangingPunct="1"/>
            <a:endParaRPr lang="es-CO"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lvl1pPr>
              <a:defRPr/>
            </a:lvl1pPr>
          </a:lstStyle>
          <a:p>
            <a:pPr>
              <a:defRPr/>
            </a:pPr>
            <a:fld id="{46DCFCCF-B39C-4FDC-8FA3-A1E21B7C0DCF}" type="datetime1">
              <a:rPr lang="es-ES"/>
              <a:pPr>
                <a:defRPr/>
              </a:pPr>
              <a:t>23/05/2014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CCA13D68-1F99-4A06-817A-FC02A7157267}" type="slidenum">
              <a:rPr lang="es-ES"/>
              <a:pPr>
                <a:defRPr/>
              </a:pPr>
              <a:t>‹Nº›</a:t>
            </a:fld>
            <a:endParaRPr lang="es-ES"/>
          </a:p>
        </p:txBody>
      </p:sp>
    </p:spTree>
    <p:extLst>
      <p:ext uri="{BB962C8B-B14F-4D97-AF65-F5344CB8AC3E}">
        <p14:creationId xmlns:p14="http://schemas.microsoft.com/office/powerpoint/2010/main" val="3238047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lvl1pPr>
              <a:defRPr/>
            </a:lvl1pPr>
          </a:lstStyle>
          <a:p>
            <a:pPr>
              <a:defRPr/>
            </a:pPr>
            <a:fld id="{65C0D90F-047A-44BA-A2CE-87D6E7BFA1C6}" type="datetime1">
              <a:rPr lang="es-ES"/>
              <a:pPr>
                <a:defRPr/>
              </a:pPr>
              <a:t>23/05/2014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FB30BF9D-A7DD-4FB0-9F2E-CCD7333193A2}" type="slidenum">
              <a:rPr lang="es-ES"/>
              <a:pPr>
                <a:defRPr/>
              </a:pPr>
              <a:t>‹Nº›</a:t>
            </a:fld>
            <a:endParaRPr lang="es-ES"/>
          </a:p>
        </p:txBody>
      </p:sp>
    </p:spTree>
    <p:extLst>
      <p:ext uri="{BB962C8B-B14F-4D97-AF65-F5344CB8AC3E}">
        <p14:creationId xmlns:p14="http://schemas.microsoft.com/office/powerpoint/2010/main" val="2142469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lvl1pPr>
              <a:defRPr/>
            </a:lvl1pPr>
          </a:lstStyle>
          <a:p>
            <a:pPr>
              <a:defRPr/>
            </a:pPr>
            <a:fld id="{7EBACA96-5F9B-4D18-8E13-DC1525E51683}" type="datetime1">
              <a:rPr lang="es-ES"/>
              <a:pPr>
                <a:defRPr/>
              </a:pPr>
              <a:t>23/05/2014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A981100F-6B2E-480E-9BD0-B1BDBD34607F}" type="slidenum">
              <a:rPr lang="es-ES"/>
              <a:pPr>
                <a:defRPr/>
              </a:pPr>
              <a:t>‹Nº›</a:t>
            </a:fld>
            <a:endParaRPr lang="es-ES"/>
          </a:p>
        </p:txBody>
      </p:sp>
    </p:spTree>
    <p:extLst>
      <p:ext uri="{BB962C8B-B14F-4D97-AF65-F5344CB8AC3E}">
        <p14:creationId xmlns:p14="http://schemas.microsoft.com/office/powerpoint/2010/main" val="3791221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lvl1pPr>
              <a:defRPr/>
            </a:lvl1pPr>
          </a:lstStyle>
          <a:p>
            <a:pPr>
              <a:defRPr/>
            </a:pPr>
            <a:fld id="{1B6FB037-7A82-457F-9744-5FE4C09E9E2D}" type="datetime1">
              <a:rPr lang="es-ES"/>
              <a:pPr>
                <a:defRPr/>
              </a:pPr>
              <a:t>23/05/2014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681456C7-68CB-4771-B288-D31425D9240B}" type="slidenum">
              <a:rPr lang="es-ES"/>
              <a:pPr>
                <a:defRPr/>
              </a:pPr>
              <a:t>‹Nº›</a:t>
            </a:fld>
            <a:endParaRPr lang="es-ES"/>
          </a:p>
        </p:txBody>
      </p:sp>
    </p:spTree>
    <p:extLst>
      <p:ext uri="{BB962C8B-B14F-4D97-AF65-F5344CB8AC3E}">
        <p14:creationId xmlns:p14="http://schemas.microsoft.com/office/powerpoint/2010/main" val="1698337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EFA5D08A-CCF7-4E4F-BD55-12E23676E62C}" type="datetime1">
              <a:rPr lang="es-ES"/>
              <a:pPr>
                <a:defRPr/>
              </a:pPr>
              <a:t>23/05/2014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2D549A2E-96E0-498F-ACCB-C93D4CD2D203}" type="slidenum">
              <a:rPr lang="es-ES"/>
              <a:pPr>
                <a:defRPr/>
              </a:pPr>
              <a:t>‹Nº›</a:t>
            </a:fld>
            <a:endParaRPr lang="es-ES"/>
          </a:p>
        </p:txBody>
      </p:sp>
    </p:spTree>
    <p:extLst>
      <p:ext uri="{BB962C8B-B14F-4D97-AF65-F5344CB8AC3E}">
        <p14:creationId xmlns:p14="http://schemas.microsoft.com/office/powerpoint/2010/main" val="3887332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3 Marcador de fecha"/>
          <p:cNvSpPr>
            <a:spLocks noGrp="1"/>
          </p:cNvSpPr>
          <p:nvPr>
            <p:ph type="dt" sz="half" idx="10"/>
          </p:nvPr>
        </p:nvSpPr>
        <p:spPr/>
        <p:txBody>
          <a:bodyPr/>
          <a:lstStyle>
            <a:lvl1pPr>
              <a:defRPr/>
            </a:lvl1pPr>
          </a:lstStyle>
          <a:p>
            <a:pPr>
              <a:defRPr/>
            </a:pPr>
            <a:fld id="{92C41C49-5607-4EEC-BD28-DD86855AA665}" type="datetime1">
              <a:rPr lang="es-ES"/>
              <a:pPr>
                <a:defRPr/>
              </a:pPr>
              <a:t>23/05/2014</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B8ABA314-B29F-40C7-BBE7-2EAE87498DCB}" type="slidenum">
              <a:rPr lang="es-ES"/>
              <a:pPr>
                <a:defRPr/>
              </a:pPr>
              <a:t>‹Nº›</a:t>
            </a:fld>
            <a:endParaRPr lang="es-ES"/>
          </a:p>
        </p:txBody>
      </p:sp>
    </p:spTree>
    <p:extLst>
      <p:ext uri="{BB962C8B-B14F-4D97-AF65-F5344CB8AC3E}">
        <p14:creationId xmlns:p14="http://schemas.microsoft.com/office/powerpoint/2010/main" val="2438912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3 Marcador de fecha"/>
          <p:cNvSpPr>
            <a:spLocks noGrp="1"/>
          </p:cNvSpPr>
          <p:nvPr>
            <p:ph type="dt" sz="half" idx="10"/>
          </p:nvPr>
        </p:nvSpPr>
        <p:spPr/>
        <p:txBody>
          <a:bodyPr/>
          <a:lstStyle>
            <a:lvl1pPr>
              <a:defRPr/>
            </a:lvl1pPr>
          </a:lstStyle>
          <a:p>
            <a:pPr>
              <a:defRPr/>
            </a:pPr>
            <a:fld id="{59D7FED9-CA48-4647-8716-ABA2CF6B902D}" type="datetime1">
              <a:rPr lang="es-ES"/>
              <a:pPr>
                <a:defRPr/>
              </a:pPr>
              <a:t>23/05/2014</a:t>
            </a:fld>
            <a:endParaRPr lang="es-ES"/>
          </a:p>
        </p:txBody>
      </p:sp>
      <p:sp>
        <p:nvSpPr>
          <p:cNvPr id="8" name="4 Marcador de pie de página"/>
          <p:cNvSpPr>
            <a:spLocks noGrp="1"/>
          </p:cNvSpPr>
          <p:nvPr>
            <p:ph type="ftr" sz="quarter" idx="11"/>
          </p:nvPr>
        </p:nvSpPr>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p:txBody>
          <a:bodyPr/>
          <a:lstStyle>
            <a:lvl1pPr>
              <a:defRPr/>
            </a:lvl1pPr>
          </a:lstStyle>
          <a:p>
            <a:pPr>
              <a:defRPr/>
            </a:pPr>
            <a:fld id="{3BF7B470-CE00-4899-9B15-2905BF4C2714}" type="slidenum">
              <a:rPr lang="es-ES"/>
              <a:pPr>
                <a:defRPr/>
              </a:pPr>
              <a:t>‹Nº›</a:t>
            </a:fld>
            <a:endParaRPr lang="es-ES"/>
          </a:p>
        </p:txBody>
      </p:sp>
    </p:spTree>
    <p:extLst>
      <p:ext uri="{BB962C8B-B14F-4D97-AF65-F5344CB8AC3E}">
        <p14:creationId xmlns:p14="http://schemas.microsoft.com/office/powerpoint/2010/main" val="4266326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3 Marcador de fecha"/>
          <p:cNvSpPr>
            <a:spLocks noGrp="1"/>
          </p:cNvSpPr>
          <p:nvPr>
            <p:ph type="dt" sz="half" idx="10"/>
          </p:nvPr>
        </p:nvSpPr>
        <p:spPr/>
        <p:txBody>
          <a:bodyPr/>
          <a:lstStyle>
            <a:lvl1pPr>
              <a:defRPr/>
            </a:lvl1pPr>
          </a:lstStyle>
          <a:p>
            <a:pPr>
              <a:defRPr/>
            </a:pPr>
            <a:fld id="{D655B900-94F0-4522-8114-6B68B8F30C34}" type="datetime1">
              <a:rPr lang="es-ES"/>
              <a:pPr>
                <a:defRPr/>
              </a:pPr>
              <a:t>23/05/2014</a:t>
            </a:fld>
            <a:endParaRPr lang="es-ES"/>
          </a:p>
        </p:txBody>
      </p:sp>
      <p:sp>
        <p:nvSpPr>
          <p:cNvPr id="4" name="4 Marcador de pie de página"/>
          <p:cNvSpPr>
            <a:spLocks noGrp="1"/>
          </p:cNvSpPr>
          <p:nvPr>
            <p:ph type="ftr" sz="quarter" idx="11"/>
          </p:nvPr>
        </p:nvSpPr>
        <p:spPr/>
        <p:txBody>
          <a:bodyPr/>
          <a:lstStyle>
            <a:lvl1pPr>
              <a:defRPr/>
            </a:lvl1pPr>
          </a:lstStyle>
          <a:p>
            <a:pPr>
              <a:defRPr/>
            </a:pPr>
            <a:endParaRPr lang="es-ES"/>
          </a:p>
        </p:txBody>
      </p:sp>
      <p:sp>
        <p:nvSpPr>
          <p:cNvPr id="5" name="5 Marcador de número de diapositiva"/>
          <p:cNvSpPr>
            <a:spLocks noGrp="1"/>
          </p:cNvSpPr>
          <p:nvPr>
            <p:ph type="sldNum" sz="quarter" idx="12"/>
          </p:nvPr>
        </p:nvSpPr>
        <p:spPr/>
        <p:txBody>
          <a:bodyPr/>
          <a:lstStyle>
            <a:lvl1pPr>
              <a:defRPr/>
            </a:lvl1pPr>
          </a:lstStyle>
          <a:p>
            <a:pPr>
              <a:defRPr/>
            </a:pPr>
            <a:fld id="{8EC6FE0E-343B-4829-8615-D27424E10A9F}" type="slidenum">
              <a:rPr lang="es-ES"/>
              <a:pPr>
                <a:defRPr/>
              </a:pPr>
              <a:t>‹Nº›</a:t>
            </a:fld>
            <a:endParaRPr lang="es-ES"/>
          </a:p>
        </p:txBody>
      </p:sp>
    </p:spTree>
    <p:extLst>
      <p:ext uri="{BB962C8B-B14F-4D97-AF65-F5344CB8AC3E}">
        <p14:creationId xmlns:p14="http://schemas.microsoft.com/office/powerpoint/2010/main" val="2671034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7D53977B-73B6-4F1B-9EA2-97EE1AD07BB5}" type="datetime1">
              <a:rPr lang="es-ES"/>
              <a:pPr>
                <a:defRPr/>
              </a:pPr>
              <a:t>23/05/2014</a:t>
            </a:fld>
            <a:endParaRPr lang="es-ES"/>
          </a:p>
        </p:txBody>
      </p:sp>
      <p:sp>
        <p:nvSpPr>
          <p:cNvPr id="3" name="4 Marcador de pie de página"/>
          <p:cNvSpPr>
            <a:spLocks noGrp="1"/>
          </p:cNvSpPr>
          <p:nvPr>
            <p:ph type="ftr" sz="quarter" idx="11"/>
          </p:nvPr>
        </p:nvSpPr>
        <p:spPr/>
        <p:txBody>
          <a:bodyPr/>
          <a:lstStyle>
            <a:lvl1pPr>
              <a:defRPr/>
            </a:lvl1pPr>
          </a:lstStyle>
          <a:p>
            <a:pPr>
              <a:defRPr/>
            </a:pPr>
            <a:endParaRPr lang="es-ES"/>
          </a:p>
        </p:txBody>
      </p:sp>
      <p:sp>
        <p:nvSpPr>
          <p:cNvPr id="4" name="5 Marcador de número de diapositiva"/>
          <p:cNvSpPr>
            <a:spLocks noGrp="1"/>
          </p:cNvSpPr>
          <p:nvPr>
            <p:ph type="sldNum" sz="quarter" idx="12"/>
          </p:nvPr>
        </p:nvSpPr>
        <p:spPr/>
        <p:txBody>
          <a:bodyPr/>
          <a:lstStyle>
            <a:lvl1pPr>
              <a:defRPr/>
            </a:lvl1pPr>
          </a:lstStyle>
          <a:p>
            <a:pPr>
              <a:defRPr/>
            </a:pPr>
            <a:fld id="{6C3FC3F1-2F99-4CB2-A5BA-4631BCA85730}" type="slidenum">
              <a:rPr lang="es-ES"/>
              <a:pPr>
                <a:defRPr/>
              </a:pPr>
              <a:t>‹Nº›</a:t>
            </a:fld>
            <a:endParaRPr lang="es-ES"/>
          </a:p>
        </p:txBody>
      </p:sp>
    </p:spTree>
    <p:extLst>
      <p:ext uri="{BB962C8B-B14F-4D97-AF65-F5344CB8AC3E}">
        <p14:creationId xmlns:p14="http://schemas.microsoft.com/office/powerpoint/2010/main" val="1656018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555F602C-4000-4154-A1F7-E299ADA2BACC}" type="datetime1">
              <a:rPr lang="es-ES"/>
              <a:pPr>
                <a:defRPr/>
              </a:pPr>
              <a:t>23/05/2014</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81268B4F-3108-4988-800B-2CEDF82240A7}" type="slidenum">
              <a:rPr lang="es-ES"/>
              <a:pPr>
                <a:defRPr/>
              </a:pPr>
              <a:t>‹Nº›</a:t>
            </a:fld>
            <a:endParaRPr lang="es-ES"/>
          </a:p>
        </p:txBody>
      </p:sp>
    </p:spTree>
    <p:extLst>
      <p:ext uri="{BB962C8B-B14F-4D97-AF65-F5344CB8AC3E}">
        <p14:creationId xmlns:p14="http://schemas.microsoft.com/office/powerpoint/2010/main" val="2836216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O"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F09B6DB2-21E6-4505-A10A-165AEA086165}" type="datetime1">
              <a:rPr lang="es-ES"/>
              <a:pPr>
                <a:defRPr/>
              </a:pPr>
              <a:t>23/05/2014</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0A9D75ED-917B-459B-8C58-D9D4D98EB323}" type="slidenum">
              <a:rPr lang="es-ES"/>
              <a:pPr>
                <a:defRPr/>
              </a:pPr>
              <a:t>‹Nº›</a:t>
            </a:fld>
            <a:endParaRPr lang="es-ES"/>
          </a:p>
        </p:txBody>
      </p:sp>
    </p:spTree>
    <p:extLst>
      <p:ext uri="{BB962C8B-B14F-4D97-AF65-F5344CB8AC3E}">
        <p14:creationId xmlns:p14="http://schemas.microsoft.com/office/powerpoint/2010/main" val="2819604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s-CO" smtClean="0"/>
          </a:p>
        </p:txBody>
      </p:sp>
      <p:sp>
        <p:nvSpPr>
          <p:cNvPr id="1027"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8AA566C-F4B4-4E80-83DA-5BD58E111222}" type="datetime1">
              <a:rPr lang="es-ES"/>
              <a:pPr>
                <a:defRPr/>
              </a:pPr>
              <a:t>23/05/2014</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9B9C91C-AB20-4B25-8037-AF8DAAB226FE}"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dx.doi.org/10.1145/201019.201022"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en.wikipedia.org/wiki/Cayley's_formula"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323850" y="198438"/>
            <a:ext cx="5688013" cy="1143000"/>
          </a:xfrm>
        </p:spPr>
        <p:txBody>
          <a:bodyPr/>
          <a:lstStyle/>
          <a:p>
            <a:pPr algn="l" eaLnBrk="1" hangingPunct="1"/>
            <a:r>
              <a:rPr lang="es-CO" sz="4000" dirty="0" smtClean="0">
                <a:latin typeface="Arial" charset="0"/>
              </a:rPr>
              <a:t>Análisis y diseño de algoritmos – Clase </a:t>
            </a:r>
            <a:r>
              <a:rPr lang="es-CO" sz="4000" dirty="0" smtClean="0">
                <a:latin typeface="Arial" charset="0"/>
              </a:rPr>
              <a:t>21</a:t>
            </a:r>
            <a:endParaRPr lang="es-ES" sz="4000" dirty="0" smtClean="0">
              <a:latin typeface="Arial" charset="0"/>
            </a:endParaRPr>
          </a:p>
        </p:txBody>
      </p:sp>
      <p:sp>
        <p:nvSpPr>
          <p:cNvPr id="2051" name="Rectangle 3"/>
          <p:cNvSpPr>
            <a:spLocks noGrp="1" noChangeArrowheads="1"/>
          </p:cNvSpPr>
          <p:nvPr>
            <p:ph idx="1"/>
          </p:nvPr>
        </p:nvSpPr>
        <p:spPr>
          <a:xfrm>
            <a:off x="539750" y="1916112"/>
            <a:ext cx="8135938" cy="3169072"/>
          </a:xfrm>
        </p:spPr>
        <p:txBody>
          <a:bodyPr/>
          <a:lstStyle/>
          <a:p>
            <a:pPr eaLnBrk="1" hangingPunct="1">
              <a:buFont typeface="Wingdings" pitchFamily="2" charset="2"/>
              <a:buNone/>
            </a:pPr>
            <a:r>
              <a:rPr lang="es-CO" sz="2400" b="1" dirty="0" smtClean="0">
                <a:latin typeface="Arial" charset="0"/>
                <a:cs typeface="Arial" charset="0"/>
              </a:rPr>
              <a:t>Contenido</a:t>
            </a:r>
          </a:p>
          <a:p>
            <a:pPr eaLnBrk="1" hangingPunct="1">
              <a:buFont typeface="Wingdings" pitchFamily="2" charset="2"/>
              <a:buNone/>
            </a:pPr>
            <a:endParaRPr lang="es-CO" sz="2400" b="1" dirty="0" smtClean="0">
              <a:latin typeface="Arial" charset="0"/>
              <a:cs typeface="Arial" charset="0"/>
            </a:endParaRPr>
          </a:p>
          <a:p>
            <a:pPr eaLnBrk="1" hangingPunct="1"/>
            <a:r>
              <a:rPr lang="es-CO" sz="2400" dirty="0" smtClean="0">
                <a:latin typeface="Arial" charset="0"/>
                <a:cs typeface="Arial" charset="0"/>
              </a:rPr>
              <a:t>Árboles de mínima expansión</a:t>
            </a:r>
          </a:p>
          <a:p>
            <a:pPr eaLnBrk="1" hangingPunct="1"/>
            <a:r>
              <a:rPr lang="es-CO" sz="2400" dirty="0" smtClean="0">
                <a:latin typeface="Arial" charset="0"/>
                <a:cs typeface="Arial" charset="0"/>
              </a:rPr>
              <a:t>Algoritmo </a:t>
            </a:r>
            <a:r>
              <a:rPr lang="es-CO" sz="2400" dirty="0">
                <a:latin typeface="Arial" charset="0"/>
                <a:cs typeface="Arial" charset="0"/>
              </a:rPr>
              <a:t>de </a:t>
            </a:r>
            <a:r>
              <a:rPr lang="es-CO" sz="2400" dirty="0" smtClean="0">
                <a:latin typeface="Arial" charset="0"/>
                <a:cs typeface="Arial" charset="0"/>
              </a:rPr>
              <a:t>Prim</a:t>
            </a:r>
          </a:p>
          <a:p>
            <a:pPr eaLnBrk="1" hangingPunct="1"/>
            <a:r>
              <a:rPr lang="es-MX" sz="2400" dirty="0" smtClean="0">
                <a:latin typeface="Arial" charset="0"/>
                <a:cs typeface="Arial" charset="0"/>
              </a:rPr>
              <a:t>Algoritmo de </a:t>
            </a:r>
            <a:r>
              <a:rPr lang="es-MX" sz="2400" dirty="0" err="1" smtClean="0">
                <a:latin typeface="Arial" charset="0"/>
                <a:cs typeface="Arial" charset="0"/>
              </a:rPr>
              <a:t>Kruskal</a:t>
            </a:r>
            <a:endParaRPr lang="es-CO" sz="2400" dirty="0" smtClean="0">
              <a:latin typeface="Arial" charset="0"/>
              <a:cs typeface="Arial" charset="0"/>
            </a:endParaRPr>
          </a:p>
        </p:txBody>
      </p:sp>
      <p:sp>
        <p:nvSpPr>
          <p:cNvPr id="2052" name="Text Box 5"/>
          <p:cNvSpPr txBox="1">
            <a:spLocks noChangeArrowheads="1"/>
          </p:cNvSpPr>
          <p:nvPr/>
        </p:nvSpPr>
        <p:spPr bwMode="auto">
          <a:xfrm>
            <a:off x="0" y="5930900"/>
            <a:ext cx="9144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CO" sz="2000"/>
              <a:t>Material elaborado por: Julián Moreno</a:t>
            </a:r>
          </a:p>
          <a:p>
            <a:pPr algn="ctr" eaLnBrk="1" hangingPunct="1"/>
            <a:endParaRPr lang="es-CO" sz="1400"/>
          </a:p>
          <a:p>
            <a:pPr algn="ctr" eaLnBrk="1" hangingPunct="1"/>
            <a:r>
              <a:rPr lang="es-CO" sz="2000"/>
              <a:t>Facultad de Minas, Departamento de Ciencias de la Computación y la Decisión</a:t>
            </a:r>
            <a:endParaRPr lang="es-ES" sz="2000"/>
          </a:p>
        </p:txBody>
      </p:sp>
      <p:pic>
        <p:nvPicPr>
          <p:cNvPr id="205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6800" y="115888"/>
            <a:ext cx="2997200"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0" y="1484313"/>
            <a:ext cx="9144000" cy="14446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cxnSp>
        <p:nvCxnSpPr>
          <p:cNvPr id="4" name="3 Conector recto"/>
          <p:cNvCxnSpPr/>
          <p:nvPr/>
        </p:nvCxnSpPr>
        <p:spPr>
          <a:xfrm>
            <a:off x="0" y="594995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26035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dirty="0" smtClean="0"/>
              <a:t>Algoritmo de </a:t>
            </a:r>
            <a:r>
              <a:rPr lang="es-MX" sz="4000" dirty="0" err="1" smtClean="0"/>
              <a:t>Kruskal</a:t>
            </a:r>
            <a:endParaRPr lang="es-ES" sz="4000" dirty="0"/>
          </a:p>
        </p:txBody>
      </p:sp>
      <mc:AlternateContent xmlns:mc="http://schemas.openxmlformats.org/markup-compatibility/2006" xmlns:a14="http://schemas.microsoft.com/office/drawing/2010/main">
        <mc:Choice Requires="a14">
          <p:sp>
            <p:nvSpPr>
              <p:cNvPr id="21" name="Rectangle 9"/>
              <p:cNvSpPr>
                <a:spLocks noChangeArrowheads="1"/>
              </p:cNvSpPr>
              <p:nvPr/>
            </p:nvSpPr>
            <p:spPr bwMode="auto">
              <a:xfrm>
                <a:off x="350824" y="1340768"/>
                <a:ext cx="8425185" cy="396044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algn="just">
                  <a:spcAft>
                    <a:spcPts val="300"/>
                  </a:spcAft>
                </a:pPr>
                <a:r>
                  <a:rPr lang="es-MX" sz="2200" dirty="0" smtClean="0"/>
                  <a:t>Para mejorar la eficiencia del algoritmo anterior sería necesario que la eficiencia de la búsqueda de ciclos se reduzca a constante o a lo sumo a logarítmica.</a:t>
                </a:r>
              </a:p>
              <a:p>
                <a:pPr algn="just">
                  <a:spcAft>
                    <a:spcPts val="300"/>
                  </a:spcAft>
                </a:pPr>
                <a:endParaRPr lang="es-MX" sz="2200" dirty="0"/>
              </a:p>
              <a:p>
                <a:pPr algn="just">
                  <a:spcAft>
                    <a:spcPts val="300"/>
                  </a:spcAft>
                </a:pPr>
                <a:r>
                  <a:rPr lang="es-MX" sz="2200" dirty="0" smtClean="0"/>
                  <a:t>Si este fuera el caso la eficiencia resultante se definiría por el proceso inicial de ordenamiento, que se puede reescribir como </a:t>
                </a:r>
                <a:r>
                  <a:rPr lang="es-MX" sz="2200" i="1" dirty="0" smtClean="0">
                    <a:solidFill>
                      <a:srgbClr val="FF0000"/>
                    </a:solidFill>
                  </a:rPr>
                  <a:t>O</a:t>
                </a:r>
                <a:r>
                  <a:rPr lang="es-MX" sz="2200" dirty="0" smtClean="0">
                    <a:solidFill>
                      <a:srgbClr val="FF0000"/>
                    </a:solidFill>
                  </a:rPr>
                  <a:t>(</a:t>
                </a:r>
                <a:r>
                  <a:rPr lang="es-MX" sz="2200" i="1" dirty="0" smtClean="0">
                    <a:solidFill>
                      <a:srgbClr val="FF0000"/>
                    </a:solidFill>
                  </a:rPr>
                  <a:t>m*</a:t>
                </a:r>
                <a:r>
                  <a:rPr lang="es-MX" sz="2200" dirty="0" smtClean="0">
                    <a:solidFill>
                      <a:srgbClr val="FF0000"/>
                    </a:solidFill>
                  </a:rPr>
                  <a:t>log(</a:t>
                </a:r>
                <a:r>
                  <a:rPr lang="es-MX" sz="2200" i="1" dirty="0" smtClean="0">
                    <a:solidFill>
                      <a:srgbClr val="FF0000"/>
                    </a:solidFill>
                  </a:rPr>
                  <a:t>n</a:t>
                </a:r>
                <a:r>
                  <a:rPr lang="es-MX" sz="2200" dirty="0" smtClean="0">
                    <a:solidFill>
                      <a:srgbClr val="FF0000"/>
                    </a:solidFill>
                  </a:rPr>
                  <a:t>))</a:t>
                </a:r>
                <a:r>
                  <a:rPr lang="es-MX" sz="2200" dirty="0" smtClean="0"/>
                  <a:t>, puesto que </a:t>
                </a:r>
                <a14:m>
                  <m:oMath xmlns:m="http://schemas.openxmlformats.org/officeDocument/2006/math">
                    <m:r>
                      <a:rPr lang="es-MX" sz="2200" b="0" i="1" smtClean="0">
                        <a:latin typeface="Cambria Math"/>
                      </a:rPr>
                      <m:t>𝑚</m:t>
                    </m:r>
                    <m:r>
                      <a:rPr lang="es-MX" sz="2200" b="0" i="1" smtClean="0">
                        <a:latin typeface="Cambria Math"/>
                        <a:ea typeface="Cambria Math"/>
                      </a:rPr>
                      <m:t>≤</m:t>
                    </m:r>
                    <m:sSup>
                      <m:sSupPr>
                        <m:ctrlPr>
                          <a:rPr lang="es-MX" sz="2200" b="0" i="1" smtClean="0">
                            <a:latin typeface="Cambria Math"/>
                            <a:ea typeface="Cambria Math"/>
                          </a:rPr>
                        </m:ctrlPr>
                      </m:sSupPr>
                      <m:e>
                        <m:r>
                          <a:rPr lang="es-MX" sz="2200" b="0" i="1" smtClean="0">
                            <a:latin typeface="Cambria Math"/>
                            <a:ea typeface="Cambria Math"/>
                          </a:rPr>
                          <m:t>𝑛</m:t>
                        </m:r>
                      </m:e>
                      <m:sup>
                        <m:r>
                          <a:rPr lang="es-MX" sz="2200" b="0" i="1" smtClean="0">
                            <a:latin typeface="Cambria Math"/>
                            <a:ea typeface="Cambria Math"/>
                          </a:rPr>
                          <m:t>2</m:t>
                        </m:r>
                      </m:sup>
                    </m:sSup>
                  </m:oMath>
                </a14:m>
                <a:r>
                  <a:rPr lang="es-CO" sz="2200" dirty="0" smtClean="0"/>
                  <a:t> y log(</a:t>
                </a:r>
                <a14:m>
                  <m:oMath xmlns:m="http://schemas.openxmlformats.org/officeDocument/2006/math">
                    <m:sSup>
                      <m:sSupPr>
                        <m:ctrlPr>
                          <a:rPr lang="es-MX" sz="2200" i="1">
                            <a:latin typeface="Cambria Math"/>
                            <a:ea typeface="Cambria Math"/>
                          </a:rPr>
                        </m:ctrlPr>
                      </m:sSupPr>
                      <m:e>
                        <m:r>
                          <a:rPr lang="es-MX" sz="2200" i="1">
                            <a:latin typeface="Cambria Math"/>
                            <a:ea typeface="Cambria Math"/>
                          </a:rPr>
                          <m:t>𝑛</m:t>
                        </m:r>
                      </m:e>
                      <m:sup>
                        <m:r>
                          <a:rPr lang="es-MX" sz="2200" i="1">
                            <a:latin typeface="Cambria Math"/>
                            <a:ea typeface="Cambria Math"/>
                          </a:rPr>
                          <m:t>2</m:t>
                        </m:r>
                      </m:sup>
                    </m:sSup>
                  </m:oMath>
                </a14:m>
                <a:r>
                  <a:rPr lang="es-CO" sz="2200" dirty="0" smtClean="0"/>
                  <a:t>) = 2*log(</a:t>
                </a:r>
                <a:r>
                  <a:rPr lang="es-CO" sz="2200" i="1" dirty="0" smtClean="0"/>
                  <a:t>n</a:t>
                </a:r>
                <a:r>
                  <a:rPr lang="es-CO" sz="2200" dirty="0" smtClean="0"/>
                  <a:t>).</a:t>
                </a:r>
                <a:endParaRPr lang="es-CO" sz="2200" dirty="0"/>
              </a:p>
              <a:p>
                <a:pPr algn="just">
                  <a:spcAft>
                    <a:spcPts val="300"/>
                  </a:spcAft>
                </a:pPr>
                <a:endParaRPr lang="es-MX" sz="2200" dirty="0"/>
              </a:p>
              <a:p>
                <a:pPr algn="just">
                  <a:spcAft>
                    <a:spcPts val="300"/>
                  </a:spcAft>
                </a:pPr>
                <a:r>
                  <a:rPr lang="es-MX" sz="2200" dirty="0" smtClean="0"/>
                  <a:t>De forma similar al algoritmo de Prim y al de </a:t>
                </a:r>
                <a:r>
                  <a:rPr lang="es-MX" sz="2200" dirty="0" err="1" smtClean="0"/>
                  <a:t>Dijkstra</a:t>
                </a:r>
                <a:r>
                  <a:rPr lang="es-MX" sz="2200" dirty="0" smtClean="0"/>
                  <a:t> esto lo podemos lograr empleando una estructura de datos adecuada solo que en este caso se trata de </a:t>
                </a:r>
                <a:r>
                  <a:rPr lang="es-MX" sz="2200" dirty="0" err="1" smtClean="0"/>
                  <a:t>Union-Find</a:t>
                </a:r>
                <a:r>
                  <a:rPr lang="es-MX" sz="2200" dirty="0" smtClean="0"/>
                  <a:t>.</a:t>
                </a:r>
                <a:endParaRPr lang="es-MX" sz="2200" dirty="0"/>
              </a:p>
            </p:txBody>
          </p:sp>
        </mc:Choice>
        <mc:Fallback xmlns="">
          <p:sp>
            <p:nvSpPr>
              <p:cNvPr id="21" name="Rectangle 9"/>
              <p:cNvSpPr>
                <a:spLocks noRot="1" noChangeAspect="1" noMove="1" noResize="1" noEditPoints="1" noAdjustHandles="1" noChangeArrowheads="1" noChangeShapeType="1" noTextEdit="1"/>
              </p:cNvSpPr>
              <p:nvPr/>
            </p:nvSpPr>
            <p:spPr bwMode="auto">
              <a:xfrm>
                <a:off x="350824" y="1340768"/>
                <a:ext cx="8425185" cy="3960440"/>
              </a:xfrm>
              <a:prstGeom prst="rect">
                <a:avLst/>
              </a:prstGeom>
              <a:blipFill rotWithShape="1">
                <a:blip r:embed="rId2"/>
                <a:stretch>
                  <a:fillRect l="-941" t="-769" r="-941" b="-246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O">
                    <a:noFill/>
                  </a:rPr>
                  <a:t> </a:t>
                </a:r>
              </a:p>
            </p:txBody>
          </p:sp>
        </mc:Fallback>
      </mc:AlternateContent>
    </p:spTree>
    <p:extLst>
      <p:ext uri="{BB962C8B-B14F-4D97-AF65-F5344CB8AC3E}">
        <p14:creationId xmlns:p14="http://schemas.microsoft.com/office/powerpoint/2010/main" val="393883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26035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dirty="0" smtClean="0"/>
              <a:t>Estructura </a:t>
            </a:r>
            <a:r>
              <a:rPr lang="es-MX" sz="4000" dirty="0" err="1" smtClean="0"/>
              <a:t>Union-Find</a:t>
            </a:r>
            <a:endParaRPr lang="es-ES" sz="4000" dirty="0"/>
          </a:p>
        </p:txBody>
      </p:sp>
      <p:sp>
        <p:nvSpPr>
          <p:cNvPr id="21" name="Rectangle 9"/>
          <p:cNvSpPr>
            <a:spLocks noChangeArrowheads="1"/>
          </p:cNvSpPr>
          <p:nvPr/>
        </p:nvSpPr>
        <p:spPr bwMode="auto">
          <a:xfrm>
            <a:off x="350824" y="1340768"/>
            <a:ext cx="8425185" cy="788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Aft>
                <a:spcPts val="300"/>
              </a:spcAft>
            </a:pPr>
            <a:r>
              <a:rPr lang="es-MX" sz="2200" b="1" dirty="0" smtClean="0"/>
              <a:t>Objetivo:</a:t>
            </a:r>
            <a:r>
              <a:rPr lang="es-MX" sz="2200" dirty="0" smtClean="0"/>
              <a:t> Manipular particiones (subconjuntos) dentro de un conjunto de elementos</a:t>
            </a:r>
            <a:endParaRPr lang="es-MX" sz="2200" dirty="0"/>
          </a:p>
        </p:txBody>
      </p:sp>
      <p:sp>
        <p:nvSpPr>
          <p:cNvPr id="4" name="Rectangle 9"/>
          <p:cNvSpPr>
            <a:spLocks noChangeArrowheads="1"/>
          </p:cNvSpPr>
          <p:nvPr/>
        </p:nvSpPr>
        <p:spPr bwMode="auto">
          <a:xfrm>
            <a:off x="354343" y="4368909"/>
            <a:ext cx="8425185" cy="1220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Aft>
                <a:spcPts val="300"/>
              </a:spcAft>
            </a:pPr>
            <a:r>
              <a:rPr lang="es-MX" sz="2200" b="1" dirty="0" smtClean="0"/>
              <a:t>Operaciones:</a:t>
            </a:r>
            <a:r>
              <a:rPr lang="es-MX" sz="2200" dirty="0" smtClean="0"/>
              <a:t> </a:t>
            </a:r>
          </a:p>
          <a:p>
            <a:pPr algn="just">
              <a:spcAft>
                <a:spcPts val="300"/>
              </a:spcAft>
            </a:pPr>
            <a:endParaRPr lang="es-MX" sz="2200" dirty="0"/>
          </a:p>
          <a:p>
            <a:pPr marL="342900" indent="-342900" algn="just">
              <a:spcAft>
                <a:spcPts val="300"/>
              </a:spcAft>
              <a:buFont typeface="Arial" panose="020B0604020202020204" pitchFamily="34" charset="0"/>
              <a:buChar char="•"/>
            </a:pPr>
            <a:r>
              <a:rPr lang="es-MX" sz="2200" dirty="0" smtClean="0"/>
              <a:t>FIND(x) retorna el nombre del grupo al que pertenece x</a:t>
            </a:r>
          </a:p>
          <a:p>
            <a:pPr marL="342900" indent="-342900" algn="just">
              <a:spcAft>
                <a:spcPts val="300"/>
              </a:spcAft>
              <a:buFont typeface="Arial" panose="020B0604020202020204" pitchFamily="34" charset="0"/>
              <a:buChar char="•"/>
            </a:pPr>
            <a:endParaRPr lang="es-MX" sz="2200" dirty="0" smtClean="0"/>
          </a:p>
          <a:p>
            <a:pPr marL="342900" indent="-342900" algn="just">
              <a:spcAft>
                <a:spcPts val="300"/>
              </a:spcAft>
              <a:buFont typeface="Arial" panose="020B0604020202020204" pitchFamily="34" charset="0"/>
              <a:buChar char="•"/>
            </a:pPr>
            <a:r>
              <a:rPr lang="es-MX" sz="2200" dirty="0" smtClean="0"/>
              <a:t>UNION(</a:t>
            </a:r>
            <a:r>
              <a:rPr lang="es-MX" sz="2200" dirty="0" err="1" smtClean="0"/>
              <a:t>C</a:t>
            </a:r>
            <a:r>
              <a:rPr lang="es-MX" dirty="0" err="1" smtClean="0"/>
              <a:t>i</a:t>
            </a:r>
            <a:r>
              <a:rPr lang="es-MX" sz="2200" dirty="0" err="1" smtClean="0"/>
              <a:t>,C</a:t>
            </a:r>
            <a:r>
              <a:rPr lang="es-MX" dirty="0" err="1" smtClean="0"/>
              <a:t>j</a:t>
            </a:r>
            <a:r>
              <a:rPr lang="es-MX" sz="2200" dirty="0" smtClean="0"/>
              <a:t>) fusiona los subconjuntos C</a:t>
            </a:r>
            <a:r>
              <a:rPr lang="es-MX" dirty="0" smtClean="0"/>
              <a:t>i</a:t>
            </a:r>
            <a:r>
              <a:rPr lang="es-MX" sz="2200" dirty="0" smtClean="0"/>
              <a:t> y </a:t>
            </a:r>
            <a:r>
              <a:rPr lang="es-MX" sz="2200" dirty="0" err="1" smtClean="0"/>
              <a:t>C</a:t>
            </a:r>
            <a:r>
              <a:rPr lang="es-MX" dirty="0" err="1" smtClean="0"/>
              <a:t>j</a:t>
            </a:r>
            <a:endParaRPr lang="es-MX" sz="2200" dirty="0" smtClean="0"/>
          </a:p>
        </p:txBody>
      </p:sp>
      <p:sp>
        <p:nvSpPr>
          <p:cNvPr id="2" name="1 Rectángulo"/>
          <p:cNvSpPr/>
          <p:nvPr/>
        </p:nvSpPr>
        <p:spPr>
          <a:xfrm>
            <a:off x="2771800" y="2582871"/>
            <a:ext cx="3168352" cy="1375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 name="5 Conector recto"/>
          <p:cNvCxnSpPr/>
          <p:nvPr/>
        </p:nvCxnSpPr>
        <p:spPr>
          <a:xfrm flipH="1">
            <a:off x="2771800" y="2582871"/>
            <a:ext cx="1152128" cy="11248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8 Conector recto"/>
          <p:cNvCxnSpPr/>
          <p:nvPr/>
        </p:nvCxnSpPr>
        <p:spPr>
          <a:xfrm>
            <a:off x="3608600" y="2915652"/>
            <a:ext cx="288032" cy="104298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11 Conector recto"/>
          <p:cNvCxnSpPr/>
          <p:nvPr/>
        </p:nvCxnSpPr>
        <p:spPr>
          <a:xfrm flipH="1">
            <a:off x="3752617" y="3145305"/>
            <a:ext cx="1268330" cy="2918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14 Conector recto"/>
          <p:cNvCxnSpPr/>
          <p:nvPr/>
        </p:nvCxnSpPr>
        <p:spPr>
          <a:xfrm flipH="1">
            <a:off x="4860032" y="2582871"/>
            <a:ext cx="288032" cy="13757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a:off x="5004048" y="3297705"/>
            <a:ext cx="936104" cy="41003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19 CuadroTexto"/>
          <p:cNvSpPr txBox="1"/>
          <p:nvPr/>
        </p:nvSpPr>
        <p:spPr>
          <a:xfrm>
            <a:off x="2771800" y="2627620"/>
            <a:ext cx="504056" cy="369332"/>
          </a:xfrm>
          <a:prstGeom prst="rect">
            <a:avLst/>
          </a:prstGeom>
          <a:noFill/>
        </p:spPr>
        <p:txBody>
          <a:bodyPr wrap="square" rtlCol="0">
            <a:spAutoFit/>
          </a:bodyPr>
          <a:lstStyle/>
          <a:p>
            <a:r>
              <a:rPr lang="es-MX" dirty="0" smtClean="0"/>
              <a:t>C</a:t>
            </a:r>
            <a:r>
              <a:rPr lang="es-MX" sz="1400" dirty="0" smtClean="0"/>
              <a:t>1</a:t>
            </a:r>
            <a:endParaRPr lang="es-CO" dirty="0"/>
          </a:p>
        </p:txBody>
      </p:sp>
      <p:sp>
        <p:nvSpPr>
          <p:cNvPr id="23" name="22 CuadroTexto"/>
          <p:cNvSpPr txBox="1"/>
          <p:nvPr/>
        </p:nvSpPr>
        <p:spPr>
          <a:xfrm>
            <a:off x="3203848" y="3626440"/>
            <a:ext cx="504056" cy="369332"/>
          </a:xfrm>
          <a:prstGeom prst="rect">
            <a:avLst/>
          </a:prstGeom>
          <a:noFill/>
        </p:spPr>
        <p:txBody>
          <a:bodyPr wrap="square" rtlCol="0">
            <a:spAutoFit/>
          </a:bodyPr>
          <a:lstStyle/>
          <a:p>
            <a:r>
              <a:rPr lang="es-MX" dirty="0" smtClean="0"/>
              <a:t>C</a:t>
            </a:r>
            <a:r>
              <a:rPr lang="es-MX" sz="1400" dirty="0" smtClean="0"/>
              <a:t>2</a:t>
            </a:r>
            <a:endParaRPr lang="es-CO" dirty="0"/>
          </a:p>
        </p:txBody>
      </p:sp>
      <p:sp>
        <p:nvSpPr>
          <p:cNvPr id="24" name="23 CuadroTexto"/>
          <p:cNvSpPr txBox="1"/>
          <p:nvPr/>
        </p:nvSpPr>
        <p:spPr>
          <a:xfrm>
            <a:off x="4644008" y="2627620"/>
            <a:ext cx="504056" cy="369332"/>
          </a:xfrm>
          <a:prstGeom prst="rect">
            <a:avLst/>
          </a:prstGeom>
          <a:noFill/>
        </p:spPr>
        <p:txBody>
          <a:bodyPr wrap="square" rtlCol="0">
            <a:spAutoFit/>
          </a:bodyPr>
          <a:lstStyle/>
          <a:p>
            <a:r>
              <a:rPr lang="es-MX" dirty="0" smtClean="0"/>
              <a:t>C</a:t>
            </a:r>
            <a:r>
              <a:rPr lang="es-MX" sz="1400" dirty="0" smtClean="0"/>
              <a:t>4</a:t>
            </a:r>
            <a:endParaRPr lang="es-CO" dirty="0"/>
          </a:p>
        </p:txBody>
      </p:sp>
      <p:sp>
        <p:nvSpPr>
          <p:cNvPr id="25" name="24 CuadroTexto"/>
          <p:cNvSpPr txBox="1"/>
          <p:nvPr/>
        </p:nvSpPr>
        <p:spPr>
          <a:xfrm>
            <a:off x="4355976" y="3563724"/>
            <a:ext cx="504056" cy="369332"/>
          </a:xfrm>
          <a:prstGeom prst="rect">
            <a:avLst/>
          </a:prstGeom>
          <a:noFill/>
        </p:spPr>
        <p:txBody>
          <a:bodyPr wrap="square" rtlCol="0">
            <a:spAutoFit/>
          </a:bodyPr>
          <a:lstStyle/>
          <a:p>
            <a:r>
              <a:rPr lang="es-MX" dirty="0" smtClean="0"/>
              <a:t>C</a:t>
            </a:r>
            <a:r>
              <a:rPr lang="es-MX" sz="1400" dirty="0" smtClean="0"/>
              <a:t>3</a:t>
            </a:r>
            <a:endParaRPr lang="es-CO" dirty="0"/>
          </a:p>
        </p:txBody>
      </p:sp>
      <p:sp>
        <p:nvSpPr>
          <p:cNvPr id="26" name="25 CuadroTexto"/>
          <p:cNvSpPr txBox="1"/>
          <p:nvPr/>
        </p:nvSpPr>
        <p:spPr>
          <a:xfrm>
            <a:off x="5508104" y="2906360"/>
            <a:ext cx="504056" cy="369332"/>
          </a:xfrm>
          <a:prstGeom prst="rect">
            <a:avLst/>
          </a:prstGeom>
          <a:noFill/>
        </p:spPr>
        <p:txBody>
          <a:bodyPr wrap="square" rtlCol="0">
            <a:spAutoFit/>
          </a:bodyPr>
          <a:lstStyle/>
          <a:p>
            <a:r>
              <a:rPr lang="es-MX" dirty="0" smtClean="0"/>
              <a:t>C</a:t>
            </a:r>
            <a:r>
              <a:rPr lang="es-MX" sz="1400" dirty="0" smtClean="0"/>
              <a:t>5</a:t>
            </a:r>
            <a:endParaRPr lang="es-CO" dirty="0"/>
          </a:p>
        </p:txBody>
      </p:sp>
      <p:sp>
        <p:nvSpPr>
          <p:cNvPr id="27" name="26 CuadroTexto"/>
          <p:cNvSpPr txBox="1"/>
          <p:nvPr/>
        </p:nvSpPr>
        <p:spPr>
          <a:xfrm>
            <a:off x="5148064" y="3635732"/>
            <a:ext cx="504056" cy="369332"/>
          </a:xfrm>
          <a:prstGeom prst="rect">
            <a:avLst/>
          </a:prstGeom>
          <a:noFill/>
        </p:spPr>
        <p:txBody>
          <a:bodyPr wrap="square" rtlCol="0">
            <a:spAutoFit/>
          </a:bodyPr>
          <a:lstStyle/>
          <a:p>
            <a:r>
              <a:rPr lang="es-MX" dirty="0" smtClean="0"/>
              <a:t>C</a:t>
            </a:r>
            <a:r>
              <a:rPr lang="es-MX" sz="1400" dirty="0" smtClean="0"/>
              <a:t>6</a:t>
            </a:r>
            <a:endParaRPr lang="es-CO" dirty="0"/>
          </a:p>
        </p:txBody>
      </p:sp>
      <p:sp>
        <p:nvSpPr>
          <p:cNvPr id="31" name="30 Elipse"/>
          <p:cNvSpPr/>
          <p:nvPr/>
        </p:nvSpPr>
        <p:spPr>
          <a:xfrm>
            <a:off x="4355976" y="2843644"/>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31 Elipse"/>
          <p:cNvSpPr/>
          <p:nvPr/>
        </p:nvSpPr>
        <p:spPr>
          <a:xfrm>
            <a:off x="3851920" y="3203684"/>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3" name="32 Elipse"/>
          <p:cNvSpPr/>
          <p:nvPr/>
        </p:nvSpPr>
        <p:spPr>
          <a:xfrm>
            <a:off x="4211960" y="305966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4" name="33 Elipse"/>
          <p:cNvSpPr/>
          <p:nvPr/>
        </p:nvSpPr>
        <p:spPr>
          <a:xfrm>
            <a:off x="5292080" y="3131676"/>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34 Elipse"/>
          <p:cNvSpPr/>
          <p:nvPr/>
        </p:nvSpPr>
        <p:spPr>
          <a:xfrm>
            <a:off x="4283968" y="3491716"/>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6" name="35 Elipse"/>
          <p:cNvSpPr/>
          <p:nvPr/>
        </p:nvSpPr>
        <p:spPr>
          <a:xfrm>
            <a:off x="4716016" y="341970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7" name="36 Elipse"/>
          <p:cNvSpPr/>
          <p:nvPr/>
        </p:nvSpPr>
        <p:spPr>
          <a:xfrm>
            <a:off x="3419872" y="269962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37 Elipse"/>
          <p:cNvSpPr/>
          <p:nvPr/>
        </p:nvSpPr>
        <p:spPr>
          <a:xfrm>
            <a:off x="2915816" y="305966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38 Elipse"/>
          <p:cNvSpPr/>
          <p:nvPr/>
        </p:nvSpPr>
        <p:spPr>
          <a:xfrm>
            <a:off x="3275856" y="2915652"/>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39 Elipse"/>
          <p:cNvSpPr/>
          <p:nvPr/>
        </p:nvSpPr>
        <p:spPr>
          <a:xfrm>
            <a:off x="3851920" y="298766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1" name="40 Elipse"/>
          <p:cNvSpPr/>
          <p:nvPr/>
        </p:nvSpPr>
        <p:spPr>
          <a:xfrm>
            <a:off x="3347864" y="334770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2" name="41 Elipse"/>
          <p:cNvSpPr/>
          <p:nvPr/>
        </p:nvSpPr>
        <p:spPr>
          <a:xfrm>
            <a:off x="5163534" y="349256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42 Elipse"/>
          <p:cNvSpPr/>
          <p:nvPr/>
        </p:nvSpPr>
        <p:spPr>
          <a:xfrm>
            <a:off x="3572596" y="346671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4" name="43 Elipse"/>
          <p:cNvSpPr/>
          <p:nvPr/>
        </p:nvSpPr>
        <p:spPr>
          <a:xfrm>
            <a:off x="3131840" y="3563724"/>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5" name="44 Elipse"/>
          <p:cNvSpPr/>
          <p:nvPr/>
        </p:nvSpPr>
        <p:spPr>
          <a:xfrm>
            <a:off x="4196365" y="3775102"/>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45 Elipse"/>
          <p:cNvSpPr/>
          <p:nvPr/>
        </p:nvSpPr>
        <p:spPr>
          <a:xfrm>
            <a:off x="4067944" y="3491716"/>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46 Elipse"/>
          <p:cNvSpPr/>
          <p:nvPr/>
        </p:nvSpPr>
        <p:spPr>
          <a:xfrm>
            <a:off x="3644604" y="3784394"/>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8" name="47 Elipse"/>
          <p:cNvSpPr/>
          <p:nvPr/>
        </p:nvSpPr>
        <p:spPr>
          <a:xfrm>
            <a:off x="5332505" y="2806667"/>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9" name="48 Elipse"/>
          <p:cNvSpPr/>
          <p:nvPr/>
        </p:nvSpPr>
        <p:spPr>
          <a:xfrm>
            <a:off x="4639328" y="2622682"/>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0" name="49 Elipse"/>
          <p:cNvSpPr/>
          <p:nvPr/>
        </p:nvSpPr>
        <p:spPr>
          <a:xfrm>
            <a:off x="4499992" y="3131676"/>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1" name="50 Elipse"/>
          <p:cNvSpPr/>
          <p:nvPr/>
        </p:nvSpPr>
        <p:spPr>
          <a:xfrm>
            <a:off x="4860032" y="298766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2" name="51 Elipse"/>
          <p:cNvSpPr/>
          <p:nvPr/>
        </p:nvSpPr>
        <p:spPr>
          <a:xfrm>
            <a:off x="5436096" y="305966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52 Elipse"/>
          <p:cNvSpPr/>
          <p:nvPr/>
        </p:nvSpPr>
        <p:spPr>
          <a:xfrm>
            <a:off x="5589079" y="370678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4" name="53 Elipse"/>
          <p:cNvSpPr/>
          <p:nvPr/>
        </p:nvSpPr>
        <p:spPr>
          <a:xfrm>
            <a:off x="5661087" y="272965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04222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26035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dirty="0" smtClean="0"/>
              <a:t>Estructura </a:t>
            </a:r>
            <a:r>
              <a:rPr lang="es-MX" sz="4000" dirty="0" err="1" smtClean="0"/>
              <a:t>Union-Find</a:t>
            </a:r>
            <a:endParaRPr lang="es-ES" sz="4000" dirty="0"/>
          </a:p>
        </p:txBody>
      </p:sp>
      <p:sp>
        <p:nvSpPr>
          <p:cNvPr id="55" name="Rectangle 9"/>
          <p:cNvSpPr>
            <a:spLocks noChangeArrowheads="1"/>
          </p:cNvSpPr>
          <p:nvPr/>
        </p:nvSpPr>
        <p:spPr bwMode="auto">
          <a:xfrm>
            <a:off x="354343" y="1268760"/>
            <a:ext cx="8425185" cy="338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Aft>
                <a:spcPts val="300"/>
              </a:spcAft>
            </a:pPr>
            <a:r>
              <a:rPr lang="es-MX" sz="2200" b="1" dirty="0" smtClean="0"/>
              <a:t>Utilidad para el algoritmo de </a:t>
            </a:r>
            <a:r>
              <a:rPr lang="es-MX" sz="2200" b="1" dirty="0" err="1" smtClean="0"/>
              <a:t>Kruskal</a:t>
            </a:r>
            <a:r>
              <a:rPr lang="es-MX" sz="2200" b="1" dirty="0" smtClean="0"/>
              <a:t>:</a:t>
            </a:r>
            <a:r>
              <a:rPr lang="es-MX" sz="2200" dirty="0" smtClean="0"/>
              <a:t> </a:t>
            </a:r>
          </a:p>
          <a:p>
            <a:pPr algn="just">
              <a:spcAft>
                <a:spcPts val="300"/>
              </a:spcAft>
            </a:pPr>
            <a:endParaRPr lang="es-MX" sz="2200" dirty="0"/>
          </a:p>
          <a:p>
            <a:pPr marL="342900" indent="-342900" algn="just">
              <a:spcAft>
                <a:spcPts val="300"/>
              </a:spcAft>
              <a:buFont typeface="Arial" panose="020B0604020202020204" pitchFamily="34" charset="0"/>
              <a:buChar char="•"/>
            </a:pPr>
            <a:r>
              <a:rPr lang="es-MX" sz="2200" dirty="0" smtClean="0"/>
              <a:t>Los elementos serían los nodos</a:t>
            </a:r>
          </a:p>
          <a:p>
            <a:pPr marL="342900" indent="-342900" algn="just">
              <a:spcAft>
                <a:spcPts val="300"/>
              </a:spcAft>
              <a:buFont typeface="Arial" panose="020B0604020202020204" pitchFamily="34" charset="0"/>
              <a:buChar char="•"/>
            </a:pPr>
            <a:r>
              <a:rPr lang="es-MX" sz="2200" dirty="0" smtClean="0"/>
              <a:t>Los subconjuntos serían los componentes conectados con respecto a T </a:t>
            </a:r>
          </a:p>
          <a:p>
            <a:pPr marL="342900" indent="-342900" algn="just">
              <a:spcAft>
                <a:spcPts val="300"/>
              </a:spcAft>
              <a:buFont typeface="Arial" panose="020B0604020202020204" pitchFamily="34" charset="0"/>
              <a:buChar char="•"/>
            </a:pPr>
            <a:r>
              <a:rPr lang="es-MX" sz="2200" dirty="0" smtClean="0"/>
              <a:t>Agregar una arista (</a:t>
            </a:r>
            <a:r>
              <a:rPr lang="es-MX" sz="2200" dirty="0" err="1" smtClean="0"/>
              <a:t>u,v</a:t>
            </a:r>
            <a:r>
              <a:rPr lang="es-MX" sz="2200" dirty="0" smtClean="0"/>
              <a:t>) a T implicaría una de dos casos:</a:t>
            </a:r>
          </a:p>
          <a:p>
            <a:pPr marL="800100" lvl="1" indent="-342900" algn="just">
              <a:spcAft>
                <a:spcPts val="300"/>
              </a:spcAft>
              <a:buFont typeface="Arial" panose="020B0604020202020204" pitchFamily="34" charset="0"/>
              <a:buChar char="•"/>
            </a:pPr>
            <a:r>
              <a:rPr lang="es-MX" sz="2200" dirty="0" smtClean="0"/>
              <a:t>La creación de un nuevo subconjunto </a:t>
            </a:r>
            <a:r>
              <a:rPr lang="es-MX" sz="2200" dirty="0" err="1" smtClean="0"/>
              <a:t>ó</a:t>
            </a:r>
            <a:endParaRPr lang="es-MX" sz="2200" dirty="0" smtClean="0"/>
          </a:p>
          <a:p>
            <a:pPr marL="800100" lvl="1" indent="-342900" algn="just">
              <a:spcAft>
                <a:spcPts val="300"/>
              </a:spcAft>
              <a:buFont typeface="Arial" panose="020B0604020202020204" pitchFamily="34" charset="0"/>
              <a:buChar char="•"/>
            </a:pPr>
            <a:r>
              <a:rPr lang="es-MX" sz="2200" dirty="0" smtClean="0"/>
              <a:t>La unión de dos subconjuntos ya existentes</a:t>
            </a:r>
          </a:p>
        </p:txBody>
      </p:sp>
      <p:grpSp>
        <p:nvGrpSpPr>
          <p:cNvPr id="7" name="6 Grupo"/>
          <p:cNvGrpSpPr/>
          <p:nvPr/>
        </p:nvGrpSpPr>
        <p:grpSpPr>
          <a:xfrm>
            <a:off x="1547664" y="4941168"/>
            <a:ext cx="2808312" cy="1584176"/>
            <a:chOff x="6300192" y="3573016"/>
            <a:chExt cx="2808312" cy="1584176"/>
          </a:xfrm>
        </p:grpSpPr>
        <p:sp>
          <p:nvSpPr>
            <p:cNvPr id="56" name="55 Elipse"/>
            <p:cNvSpPr/>
            <p:nvPr/>
          </p:nvSpPr>
          <p:spPr>
            <a:xfrm>
              <a:off x="7236296" y="357301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B</a:t>
              </a:r>
              <a:endParaRPr lang="es-CO" dirty="0">
                <a:solidFill>
                  <a:schemeClr val="tx1"/>
                </a:solidFill>
              </a:endParaRPr>
            </a:p>
          </p:txBody>
        </p:sp>
        <p:sp>
          <p:nvSpPr>
            <p:cNvPr id="57" name="56 Elipse"/>
            <p:cNvSpPr/>
            <p:nvPr/>
          </p:nvSpPr>
          <p:spPr>
            <a:xfrm>
              <a:off x="6300192" y="407707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A</a:t>
              </a:r>
              <a:endParaRPr lang="es-CO" dirty="0">
                <a:solidFill>
                  <a:schemeClr val="tx1"/>
                </a:solidFill>
              </a:endParaRPr>
            </a:p>
          </p:txBody>
        </p:sp>
        <p:cxnSp>
          <p:nvCxnSpPr>
            <p:cNvPr id="58" name="57 Conector recto"/>
            <p:cNvCxnSpPr>
              <a:stCxn id="57" idx="7"/>
              <a:endCxn id="56" idx="3"/>
            </p:cNvCxnSpPr>
            <p:nvPr/>
          </p:nvCxnSpPr>
          <p:spPr>
            <a:xfrm flipV="1">
              <a:off x="6668968" y="3941792"/>
              <a:ext cx="630600" cy="198552"/>
            </a:xfrm>
            <a:prstGeom prst="line">
              <a:avLst/>
            </a:prstGeom>
            <a:ln w="3810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58 Elipse"/>
            <p:cNvSpPr/>
            <p:nvPr/>
          </p:nvSpPr>
          <p:spPr>
            <a:xfrm>
              <a:off x="8676456" y="393305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D</a:t>
              </a:r>
              <a:endParaRPr lang="es-CO" dirty="0">
                <a:solidFill>
                  <a:schemeClr val="tx1"/>
                </a:solidFill>
              </a:endParaRPr>
            </a:p>
          </p:txBody>
        </p:sp>
        <p:sp>
          <p:nvSpPr>
            <p:cNvPr id="60" name="59 Elipse"/>
            <p:cNvSpPr/>
            <p:nvPr/>
          </p:nvSpPr>
          <p:spPr>
            <a:xfrm>
              <a:off x="7884368" y="472514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C</a:t>
              </a:r>
              <a:endParaRPr lang="es-CO" dirty="0">
                <a:solidFill>
                  <a:schemeClr val="tx1"/>
                </a:solidFill>
              </a:endParaRPr>
            </a:p>
          </p:txBody>
        </p:sp>
        <p:cxnSp>
          <p:nvCxnSpPr>
            <p:cNvPr id="61" name="60 Conector recto"/>
            <p:cNvCxnSpPr>
              <a:stCxn id="60" idx="1"/>
              <a:endCxn id="57" idx="5"/>
            </p:cNvCxnSpPr>
            <p:nvPr/>
          </p:nvCxnSpPr>
          <p:spPr>
            <a:xfrm flipH="1" flipV="1">
              <a:off x="6668968" y="4445848"/>
              <a:ext cx="1278672" cy="342568"/>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61 Conector recto"/>
            <p:cNvCxnSpPr>
              <a:stCxn id="56" idx="5"/>
              <a:endCxn id="59" idx="1"/>
            </p:cNvCxnSpPr>
            <p:nvPr/>
          </p:nvCxnSpPr>
          <p:spPr>
            <a:xfrm>
              <a:off x="7605072" y="3941792"/>
              <a:ext cx="1134656" cy="54536"/>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62 Conector recto"/>
            <p:cNvCxnSpPr>
              <a:stCxn id="59" idx="3"/>
              <a:endCxn id="60" idx="7"/>
            </p:cNvCxnSpPr>
            <p:nvPr/>
          </p:nvCxnSpPr>
          <p:spPr>
            <a:xfrm flipH="1">
              <a:off x="8253144" y="4301832"/>
              <a:ext cx="486584" cy="486584"/>
            </a:xfrm>
            <a:prstGeom prst="line">
              <a:avLst/>
            </a:prstGeom>
            <a:ln w="38100">
              <a:solidFill>
                <a:srgbClr val="FF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63 Conector recto"/>
            <p:cNvCxnSpPr>
              <a:stCxn id="56" idx="4"/>
              <a:endCxn id="60" idx="0"/>
            </p:cNvCxnSpPr>
            <p:nvPr/>
          </p:nvCxnSpPr>
          <p:spPr>
            <a:xfrm>
              <a:off x="7452320" y="4005064"/>
              <a:ext cx="648072" cy="720080"/>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64 CuadroTexto"/>
            <p:cNvSpPr txBox="1"/>
            <p:nvPr/>
          </p:nvSpPr>
          <p:spPr>
            <a:xfrm>
              <a:off x="6668968" y="3779748"/>
              <a:ext cx="351304" cy="369332"/>
            </a:xfrm>
            <a:prstGeom prst="rect">
              <a:avLst/>
            </a:prstGeom>
            <a:noFill/>
          </p:spPr>
          <p:txBody>
            <a:bodyPr wrap="square" rtlCol="0">
              <a:spAutoFit/>
            </a:bodyPr>
            <a:lstStyle/>
            <a:p>
              <a:pPr algn="ctr"/>
              <a:r>
                <a:rPr lang="es-MX" dirty="0" smtClean="0"/>
                <a:t>1</a:t>
              </a:r>
              <a:endParaRPr lang="es-CO" dirty="0"/>
            </a:p>
          </p:txBody>
        </p:sp>
        <p:sp>
          <p:nvSpPr>
            <p:cNvPr id="66" name="65 CuadroTexto"/>
            <p:cNvSpPr txBox="1"/>
            <p:nvPr/>
          </p:nvSpPr>
          <p:spPr>
            <a:xfrm>
              <a:off x="7389048" y="4211796"/>
              <a:ext cx="351304" cy="369332"/>
            </a:xfrm>
            <a:prstGeom prst="rect">
              <a:avLst/>
            </a:prstGeom>
            <a:noFill/>
          </p:spPr>
          <p:txBody>
            <a:bodyPr wrap="square" rtlCol="0">
              <a:spAutoFit/>
            </a:bodyPr>
            <a:lstStyle/>
            <a:p>
              <a:pPr algn="ctr"/>
              <a:r>
                <a:rPr lang="es-MX" dirty="0" smtClean="0"/>
                <a:t>3</a:t>
              </a:r>
              <a:endParaRPr lang="es-CO" dirty="0"/>
            </a:p>
          </p:txBody>
        </p:sp>
        <p:sp>
          <p:nvSpPr>
            <p:cNvPr id="67" name="66 CuadroTexto"/>
            <p:cNvSpPr txBox="1"/>
            <p:nvPr/>
          </p:nvSpPr>
          <p:spPr>
            <a:xfrm>
              <a:off x="8397160" y="4653136"/>
              <a:ext cx="351304" cy="369332"/>
            </a:xfrm>
            <a:prstGeom prst="rect">
              <a:avLst/>
            </a:prstGeom>
            <a:noFill/>
          </p:spPr>
          <p:txBody>
            <a:bodyPr wrap="square" rtlCol="0">
              <a:spAutoFit/>
            </a:bodyPr>
            <a:lstStyle/>
            <a:p>
              <a:pPr algn="ctr"/>
              <a:r>
                <a:rPr lang="es-MX" dirty="0" smtClean="0"/>
                <a:t>2</a:t>
              </a:r>
              <a:endParaRPr lang="es-CO" dirty="0"/>
            </a:p>
          </p:txBody>
        </p:sp>
        <p:sp>
          <p:nvSpPr>
            <p:cNvPr id="68" name="67 CuadroTexto"/>
            <p:cNvSpPr txBox="1"/>
            <p:nvPr/>
          </p:nvSpPr>
          <p:spPr>
            <a:xfrm>
              <a:off x="6957000" y="4581128"/>
              <a:ext cx="351304" cy="369332"/>
            </a:xfrm>
            <a:prstGeom prst="rect">
              <a:avLst/>
            </a:prstGeom>
            <a:noFill/>
          </p:spPr>
          <p:txBody>
            <a:bodyPr wrap="square" rtlCol="0">
              <a:spAutoFit/>
            </a:bodyPr>
            <a:lstStyle/>
            <a:p>
              <a:pPr algn="ctr"/>
              <a:r>
                <a:rPr lang="es-MX" dirty="0" smtClean="0"/>
                <a:t>5</a:t>
              </a:r>
              <a:endParaRPr lang="es-CO" dirty="0"/>
            </a:p>
          </p:txBody>
        </p:sp>
        <p:sp>
          <p:nvSpPr>
            <p:cNvPr id="69" name="68 CuadroTexto"/>
            <p:cNvSpPr txBox="1"/>
            <p:nvPr/>
          </p:nvSpPr>
          <p:spPr>
            <a:xfrm>
              <a:off x="8253144" y="3645024"/>
              <a:ext cx="351304" cy="369332"/>
            </a:xfrm>
            <a:prstGeom prst="rect">
              <a:avLst/>
            </a:prstGeom>
            <a:noFill/>
          </p:spPr>
          <p:txBody>
            <a:bodyPr wrap="square" rtlCol="0">
              <a:spAutoFit/>
            </a:bodyPr>
            <a:lstStyle/>
            <a:p>
              <a:pPr algn="ctr"/>
              <a:r>
                <a:rPr lang="es-MX" dirty="0" smtClean="0"/>
                <a:t>4</a:t>
              </a:r>
              <a:endParaRPr lang="es-CO" dirty="0"/>
            </a:p>
          </p:txBody>
        </p:sp>
      </p:grpSp>
      <p:grpSp>
        <p:nvGrpSpPr>
          <p:cNvPr id="3" name="2 Grupo"/>
          <p:cNvGrpSpPr/>
          <p:nvPr/>
        </p:nvGrpSpPr>
        <p:grpSpPr>
          <a:xfrm>
            <a:off x="5004048" y="4869160"/>
            <a:ext cx="2808312" cy="1584176"/>
            <a:chOff x="4716016" y="4941168"/>
            <a:chExt cx="2808312" cy="1584176"/>
          </a:xfrm>
        </p:grpSpPr>
        <p:sp>
          <p:nvSpPr>
            <p:cNvPr id="70" name="69 Elipse"/>
            <p:cNvSpPr/>
            <p:nvPr/>
          </p:nvSpPr>
          <p:spPr>
            <a:xfrm>
              <a:off x="5652120" y="494116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B</a:t>
              </a:r>
              <a:endParaRPr lang="es-CO" dirty="0">
                <a:solidFill>
                  <a:schemeClr val="tx1"/>
                </a:solidFill>
              </a:endParaRPr>
            </a:p>
          </p:txBody>
        </p:sp>
        <p:sp>
          <p:nvSpPr>
            <p:cNvPr id="71" name="70 Elipse"/>
            <p:cNvSpPr/>
            <p:nvPr/>
          </p:nvSpPr>
          <p:spPr>
            <a:xfrm>
              <a:off x="4716016" y="544522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A</a:t>
              </a:r>
              <a:endParaRPr lang="es-CO" dirty="0">
                <a:solidFill>
                  <a:schemeClr val="tx1"/>
                </a:solidFill>
              </a:endParaRPr>
            </a:p>
          </p:txBody>
        </p:sp>
        <p:cxnSp>
          <p:nvCxnSpPr>
            <p:cNvPr id="72" name="71 Conector recto"/>
            <p:cNvCxnSpPr>
              <a:stCxn id="71" idx="7"/>
              <a:endCxn id="70" idx="3"/>
            </p:cNvCxnSpPr>
            <p:nvPr/>
          </p:nvCxnSpPr>
          <p:spPr>
            <a:xfrm flipV="1">
              <a:off x="5084792" y="5309944"/>
              <a:ext cx="630600" cy="198552"/>
            </a:xfrm>
            <a:prstGeom prst="line">
              <a:avLst/>
            </a:prstGeom>
            <a:ln w="3810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72 Elipse"/>
            <p:cNvSpPr/>
            <p:nvPr/>
          </p:nvSpPr>
          <p:spPr>
            <a:xfrm>
              <a:off x="7092280" y="530120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D</a:t>
              </a:r>
              <a:endParaRPr lang="es-CO" dirty="0">
                <a:solidFill>
                  <a:schemeClr val="tx1"/>
                </a:solidFill>
              </a:endParaRPr>
            </a:p>
          </p:txBody>
        </p:sp>
        <p:sp>
          <p:nvSpPr>
            <p:cNvPr id="74" name="73 Elipse"/>
            <p:cNvSpPr/>
            <p:nvPr/>
          </p:nvSpPr>
          <p:spPr>
            <a:xfrm>
              <a:off x="6300192" y="609329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C</a:t>
              </a:r>
              <a:endParaRPr lang="es-CO" dirty="0">
                <a:solidFill>
                  <a:schemeClr val="tx1"/>
                </a:solidFill>
              </a:endParaRPr>
            </a:p>
          </p:txBody>
        </p:sp>
        <p:cxnSp>
          <p:nvCxnSpPr>
            <p:cNvPr id="75" name="74 Conector recto"/>
            <p:cNvCxnSpPr>
              <a:stCxn id="74" idx="1"/>
              <a:endCxn id="71" idx="5"/>
            </p:cNvCxnSpPr>
            <p:nvPr/>
          </p:nvCxnSpPr>
          <p:spPr>
            <a:xfrm flipH="1" flipV="1">
              <a:off x="5084792" y="5814000"/>
              <a:ext cx="1278672" cy="342568"/>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75 Conector recto"/>
            <p:cNvCxnSpPr>
              <a:stCxn id="70" idx="5"/>
              <a:endCxn id="73" idx="1"/>
            </p:cNvCxnSpPr>
            <p:nvPr/>
          </p:nvCxnSpPr>
          <p:spPr>
            <a:xfrm>
              <a:off x="6020896" y="5309944"/>
              <a:ext cx="1134656" cy="54536"/>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76 Conector recto"/>
            <p:cNvCxnSpPr>
              <a:stCxn id="73" idx="3"/>
              <a:endCxn id="74" idx="7"/>
            </p:cNvCxnSpPr>
            <p:nvPr/>
          </p:nvCxnSpPr>
          <p:spPr>
            <a:xfrm flipH="1">
              <a:off x="6668968" y="5669984"/>
              <a:ext cx="486584" cy="486584"/>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77 Conector recto"/>
            <p:cNvCxnSpPr>
              <a:stCxn id="70" idx="4"/>
              <a:endCxn id="74" idx="0"/>
            </p:cNvCxnSpPr>
            <p:nvPr/>
          </p:nvCxnSpPr>
          <p:spPr>
            <a:xfrm>
              <a:off x="5868144" y="5373216"/>
              <a:ext cx="648072" cy="72008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78 CuadroTexto"/>
            <p:cNvSpPr txBox="1"/>
            <p:nvPr/>
          </p:nvSpPr>
          <p:spPr>
            <a:xfrm>
              <a:off x="5084792" y="5147900"/>
              <a:ext cx="351304" cy="369332"/>
            </a:xfrm>
            <a:prstGeom prst="rect">
              <a:avLst/>
            </a:prstGeom>
            <a:noFill/>
          </p:spPr>
          <p:txBody>
            <a:bodyPr wrap="square" rtlCol="0">
              <a:spAutoFit/>
            </a:bodyPr>
            <a:lstStyle/>
            <a:p>
              <a:pPr algn="ctr"/>
              <a:r>
                <a:rPr lang="es-MX" dirty="0" smtClean="0"/>
                <a:t>1</a:t>
              </a:r>
              <a:endParaRPr lang="es-CO" dirty="0"/>
            </a:p>
          </p:txBody>
        </p:sp>
        <p:sp>
          <p:nvSpPr>
            <p:cNvPr id="80" name="79 CuadroTexto"/>
            <p:cNvSpPr txBox="1"/>
            <p:nvPr/>
          </p:nvSpPr>
          <p:spPr>
            <a:xfrm>
              <a:off x="5804872" y="5579948"/>
              <a:ext cx="351304" cy="369332"/>
            </a:xfrm>
            <a:prstGeom prst="rect">
              <a:avLst/>
            </a:prstGeom>
            <a:noFill/>
          </p:spPr>
          <p:txBody>
            <a:bodyPr wrap="square" rtlCol="0">
              <a:spAutoFit/>
            </a:bodyPr>
            <a:lstStyle/>
            <a:p>
              <a:pPr algn="ctr"/>
              <a:r>
                <a:rPr lang="es-MX" dirty="0" smtClean="0"/>
                <a:t>3</a:t>
              </a:r>
              <a:endParaRPr lang="es-CO" dirty="0"/>
            </a:p>
          </p:txBody>
        </p:sp>
        <p:sp>
          <p:nvSpPr>
            <p:cNvPr id="81" name="80 CuadroTexto"/>
            <p:cNvSpPr txBox="1"/>
            <p:nvPr/>
          </p:nvSpPr>
          <p:spPr>
            <a:xfrm>
              <a:off x="6812984" y="6021288"/>
              <a:ext cx="351304" cy="369332"/>
            </a:xfrm>
            <a:prstGeom prst="rect">
              <a:avLst/>
            </a:prstGeom>
            <a:noFill/>
          </p:spPr>
          <p:txBody>
            <a:bodyPr wrap="square" rtlCol="0">
              <a:spAutoFit/>
            </a:bodyPr>
            <a:lstStyle/>
            <a:p>
              <a:pPr algn="ctr"/>
              <a:r>
                <a:rPr lang="es-MX" dirty="0" smtClean="0"/>
                <a:t>2</a:t>
              </a:r>
              <a:endParaRPr lang="es-CO" dirty="0"/>
            </a:p>
          </p:txBody>
        </p:sp>
        <p:sp>
          <p:nvSpPr>
            <p:cNvPr id="82" name="81 CuadroTexto"/>
            <p:cNvSpPr txBox="1"/>
            <p:nvPr/>
          </p:nvSpPr>
          <p:spPr>
            <a:xfrm>
              <a:off x="5372824" y="5949280"/>
              <a:ext cx="351304" cy="369332"/>
            </a:xfrm>
            <a:prstGeom prst="rect">
              <a:avLst/>
            </a:prstGeom>
            <a:noFill/>
          </p:spPr>
          <p:txBody>
            <a:bodyPr wrap="square" rtlCol="0">
              <a:spAutoFit/>
            </a:bodyPr>
            <a:lstStyle/>
            <a:p>
              <a:pPr algn="ctr"/>
              <a:r>
                <a:rPr lang="es-MX" dirty="0" smtClean="0"/>
                <a:t>5</a:t>
              </a:r>
              <a:endParaRPr lang="es-CO" dirty="0"/>
            </a:p>
          </p:txBody>
        </p:sp>
        <p:sp>
          <p:nvSpPr>
            <p:cNvPr id="83" name="82 CuadroTexto"/>
            <p:cNvSpPr txBox="1"/>
            <p:nvPr/>
          </p:nvSpPr>
          <p:spPr>
            <a:xfrm>
              <a:off x="6668968" y="5013176"/>
              <a:ext cx="351304" cy="369332"/>
            </a:xfrm>
            <a:prstGeom prst="rect">
              <a:avLst/>
            </a:prstGeom>
            <a:noFill/>
          </p:spPr>
          <p:txBody>
            <a:bodyPr wrap="square" rtlCol="0">
              <a:spAutoFit/>
            </a:bodyPr>
            <a:lstStyle/>
            <a:p>
              <a:pPr algn="ctr"/>
              <a:r>
                <a:rPr lang="es-MX" dirty="0" smtClean="0"/>
                <a:t>4</a:t>
              </a:r>
              <a:endParaRPr lang="es-CO" dirty="0"/>
            </a:p>
          </p:txBody>
        </p:sp>
      </p:grpSp>
    </p:spTree>
    <p:extLst>
      <p:ext uri="{BB962C8B-B14F-4D97-AF65-F5344CB8AC3E}">
        <p14:creationId xmlns:p14="http://schemas.microsoft.com/office/powerpoint/2010/main" val="3464165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26035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dirty="0" smtClean="0"/>
              <a:t>Estructura </a:t>
            </a:r>
            <a:r>
              <a:rPr lang="es-MX" sz="4000" dirty="0" err="1" smtClean="0"/>
              <a:t>Union-Find</a:t>
            </a:r>
            <a:endParaRPr lang="es-ES" sz="4000" dirty="0"/>
          </a:p>
        </p:txBody>
      </p:sp>
      <p:sp>
        <p:nvSpPr>
          <p:cNvPr id="55" name="Rectangle 9"/>
          <p:cNvSpPr>
            <a:spLocks noChangeArrowheads="1"/>
          </p:cNvSpPr>
          <p:nvPr/>
        </p:nvSpPr>
        <p:spPr bwMode="auto">
          <a:xfrm>
            <a:off x="354343" y="1268760"/>
            <a:ext cx="8425185" cy="338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Aft>
                <a:spcPts val="300"/>
              </a:spcAft>
            </a:pPr>
            <a:r>
              <a:rPr lang="es-MX" sz="2200" b="1" dirty="0" smtClean="0"/>
              <a:t>Utilidad para el algoritmo de </a:t>
            </a:r>
            <a:r>
              <a:rPr lang="es-MX" sz="2200" b="1" dirty="0" err="1" smtClean="0"/>
              <a:t>Kruskal</a:t>
            </a:r>
            <a:r>
              <a:rPr lang="es-MX" sz="2200" b="1" dirty="0" smtClean="0"/>
              <a:t>:</a:t>
            </a:r>
            <a:r>
              <a:rPr lang="es-MX" sz="2200" dirty="0" smtClean="0"/>
              <a:t> </a:t>
            </a:r>
          </a:p>
          <a:p>
            <a:pPr algn="just">
              <a:spcAft>
                <a:spcPts val="300"/>
              </a:spcAft>
            </a:pPr>
            <a:endParaRPr lang="es-MX" sz="2200" dirty="0" smtClean="0"/>
          </a:p>
          <a:p>
            <a:pPr algn="just">
              <a:spcAft>
                <a:spcPts val="300"/>
              </a:spcAft>
            </a:pPr>
            <a:r>
              <a:rPr lang="es-MX" sz="2200" dirty="0" smtClean="0"/>
              <a:t>En el caso 2, antes de realizar cualquier fusión es necesario verificar si dicha fusión implicaría un ciclo.</a:t>
            </a:r>
          </a:p>
          <a:p>
            <a:pPr algn="just">
              <a:spcAft>
                <a:spcPts val="300"/>
              </a:spcAft>
            </a:pPr>
            <a:r>
              <a:rPr lang="es-MX" sz="2200" dirty="0" smtClean="0"/>
              <a:t>Si en la estructura </a:t>
            </a:r>
            <a:r>
              <a:rPr lang="es-MX" sz="2200" dirty="0" err="1" smtClean="0"/>
              <a:t>Union-Find</a:t>
            </a:r>
            <a:r>
              <a:rPr lang="es-MX" sz="2200" dirty="0" smtClean="0"/>
              <a:t>, el nombre del subconjunto corresponde a un nodo arbitrario (</a:t>
            </a:r>
            <a:r>
              <a:rPr lang="es-MX" sz="2200" dirty="0" err="1" smtClean="0"/>
              <a:t>lider</a:t>
            </a:r>
            <a:r>
              <a:rPr lang="es-MX" sz="2200" dirty="0" smtClean="0"/>
              <a:t>) dentro del componente conectado, entonces determinar si al agregar de una arista (</a:t>
            </a:r>
            <a:r>
              <a:rPr lang="es-MX" sz="2200" i="1" dirty="0" err="1" smtClean="0"/>
              <a:t>u,v</a:t>
            </a:r>
            <a:r>
              <a:rPr lang="es-MX" sz="2200" dirty="0" smtClean="0"/>
              <a:t>) produce un ciclo equivale a preguntar si </a:t>
            </a:r>
            <a:r>
              <a:rPr lang="es-MX" sz="2200" i="1" dirty="0" smtClean="0"/>
              <a:t>u</a:t>
            </a:r>
            <a:r>
              <a:rPr lang="es-MX" sz="2200" dirty="0" smtClean="0"/>
              <a:t> y </a:t>
            </a:r>
            <a:r>
              <a:rPr lang="es-MX" sz="2200" i="1" dirty="0" smtClean="0"/>
              <a:t>v</a:t>
            </a:r>
            <a:r>
              <a:rPr lang="es-MX" sz="2200" dirty="0" smtClean="0"/>
              <a:t> tienen el mismo </a:t>
            </a:r>
            <a:r>
              <a:rPr lang="es-MX" sz="2200" dirty="0" err="1" smtClean="0"/>
              <a:t>lider</a:t>
            </a:r>
            <a:r>
              <a:rPr lang="es-MX" sz="2200" dirty="0" smtClean="0"/>
              <a:t>, en otras palabras si FIND(</a:t>
            </a:r>
            <a:r>
              <a:rPr lang="es-MX" sz="2200" i="1" dirty="0" smtClean="0"/>
              <a:t>u</a:t>
            </a:r>
            <a:r>
              <a:rPr lang="es-MX" sz="2200" dirty="0" smtClean="0"/>
              <a:t>) = FIND(</a:t>
            </a:r>
            <a:r>
              <a:rPr lang="es-MX" sz="2200" i="1" dirty="0" smtClean="0"/>
              <a:t>v</a:t>
            </a:r>
            <a:r>
              <a:rPr lang="es-MX" sz="2200" dirty="0" smtClean="0"/>
              <a:t>) lo cual se ejecuta en O(1)</a:t>
            </a:r>
            <a:endParaRPr lang="es-MX" sz="2200" dirty="0"/>
          </a:p>
        </p:txBody>
      </p:sp>
      <p:sp>
        <p:nvSpPr>
          <p:cNvPr id="34" name="33 Elipse"/>
          <p:cNvSpPr/>
          <p:nvPr/>
        </p:nvSpPr>
        <p:spPr>
          <a:xfrm>
            <a:off x="3915192" y="501317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B</a:t>
            </a:r>
            <a:endParaRPr lang="es-CO" dirty="0">
              <a:solidFill>
                <a:schemeClr val="tx1"/>
              </a:solidFill>
            </a:endParaRPr>
          </a:p>
        </p:txBody>
      </p:sp>
      <p:sp>
        <p:nvSpPr>
          <p:cNvPr id="35" name="34 Elipse"/>
          <p:cNvSpPr/>
          <p:nvPr/>
        </p:nvSpPr>
        <p:spPr>
          <a:xfrm>
            <a:off x="2979088" y="551723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A</a:t>
            </a:r>
            <a:endParaRPr lang="es-CO" dirty="0">
              <a:solidFill>
                <a:schemeClr val="tx1"/>
              </a:solidFill>
            </a:endParaRPr>
          </a:p>
        </p:txBody>
      </p:sp>
      <p:cxnSp>
        <p:nvCxnSpPr>
          <p:cNvPr id="36" name="35 Conector recto"/>
          <p:cNvCxnSpPr>
            <a:stCxn id="35" idx="7"/>
            <a:endCxn id="34" idx="3"/>
          </p:cNvCxnSpPr>
          <p:nvPr/>
        </p:nvCxnSpPr>
        <p:spPr>
          <a:xfrm flipV="1">
            <a:off x="3347864" y="5381952"/>
            <a:ext cx="630600" cy="198552"/>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36 Elipse"/>
          <p:cNvSpPr/>
          <p:nvPr/>
        </p:nvSpPr>
        <p:spPr>
          <a:xfrm>
            <a:off x="4563264" y="616530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C</a:t>
            </a:r>
            <a:endParaRPr lang="es-CO" dirty="0">
              <a:solidFill>
                <a:schemeClr val="tx1"/>
              </a:solidFill>
            </a:endParaRPr>
          </a:p>
        </p:txBody>
      </p:sp>
      <p:cxnSp>
        <p:nvCxnSpPr>
          <p:cNvPr id="38" name="37 Conector recto"/>
          <p:cNvCxnSpPr>
            <a:stCxn id="37" idx="1"/>
            <a:endCxn id="35" idx="5"/>
          </p:cNvCxnSpPr>
          <p:nvPr/>
        </p:nvCxnSpPr>
        <p:spPr>
          <a:xfrm flipH="1" flipV="1">
            <a:off x="3347864" y="5886008"/>
            <a:ext cx="1278672" cy="342568"/>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38 Conector recto"/>
          <p:cNvCxnSpPr>
            <a:stCxn id="34" idx="5"/>
            <a:endCxn id="37" idx="0"/>
          </p:cNvCxnSpPr>
          <p:nvPr/>
        </p:nvCxnSpPr>
        <p:spPr>
          <a:xfrm>
            <a:off x="4283968" y="5381952"/>
            <a:ext cx="495320" cy="783352"/>
          </a:xfrm>
          <a:prstGeom prst="line">
            <a:avLst/>
          </a:prstGeom>
          <a:ln w="38100">
            <a:solidFill>
              <a:srgbClr val="FF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39 CuadroTexto"/>
          <p:cNvSpPr txBox="1"/>
          <p:nvPr/>
        </p:nvSpPr>
        <p:spPr>
          <a:xfrm>
            <a:off x="3347864" y="5219908"/>
            <a:ext cx="351304" cy="369332"/>
          </a:xfrm>
          <a:prstGeom prst="rect">
            <a:avLst/>
          </a:prstGeom>
          <a:noFill/>
        </p:spPr>
        <p:txBody>
          <a:bodyPr wrap="square" rtlCol="0">
            <a:spAutoFit/>
          </a:bodyPr>
          <a:lstStyle/>
          <a:p>
            <a:pPr algn="ctr"/>
            <a:r>
              <a:rPr lang="es-MX" dirty="0" smtClean="0"/>
              <a:t>1</a:t>
            </a:r>
            <a:endParaRPr lang="es-CO" dirty="0"/>
          </a:p>
        </p:txBody>
      </p:sp>
      <p:sp>
        <p:nvSpPr>
          <p:cNvPr id="41" name="40 CuadroTexto"/>
          <p:cNvSpPr txBox="1"/>
          <p:nvPr/>
        </p:nvSpPr>
        <p:spPr>
          <a:xfrm>
            <a:off x="4067944" y="5651956"/>
            <a:ext cx="351304" cy="369332"/>
          </a:xfrm>
          <a:prstGeom prst="rect">
            <a:avLst/>
          </a:prstGeom>
          <a:noFill/>
        </p:spPr>
        <p:txBody>
          <a:bodyPr wrap="square" rtlCol="0">
            <a:spAutoFit/>
          </a:bodyPr>
          <a:lstStyle/>
          <a:p>
            <a:pPr algn="ctr"/>
            <a:r>
              <a:rPr lang="es-MX" dirty="0" smtClean="0"/>
              <a:t>3</a:t>
            </a:r>
            <a:endParaRPr lang="es-CO" dirty="0"/>
          </a:p>
        </p:txBody>
      </p:sp>
      <p:sp>
        <p:nvSpPr>
          <p:cNvPr id="42" name="41 CuadroTexto"/>
          <p:cNvSpPr txBox="1"/>
          <p:nvPr/>
        </p:nvSpPr>
        <p:spPr>
          <a:xfrm>
            <a:off x="3635896" y="6021288"/>
            <a:ext cx="351304" cy="369332"/>
          </a:xfrm>
          <a:prstGeom prst="rect">
            <a:avLst/>
          </a:prstGeom>
          <a:noFill/>
        </p:spPr>
        <p:txBody>
          <a:bodyPr wrap="square" rtlCol="0">
            <a:spAutoFit/>
          </a:bodyPr>
          <a:lstStyle/>
          <a:p>
            <a:pPr algn="ctr"/>
            <a:r>
              <a:rPr lang="es-MX" dirty="0" smtClean="0"/>
              <a:t>5</a:t>
            </a:r>
            <a:endParaRPr lang="es-CO" dirty="0"/>
          </a:p>
        </p:txBody>
      </p:sp>
      <p:sp>
        <p:nvSpPr>
          <p:cNvPr id="44" name="43 CuadroTexto"/>
          <p:cNvSpPr txBox="1"/>
          <p:nvPr/>
        </p:nvSpPr>
        <p:spPr>
          <a:xfrm>
            <a:off x="1835696" y="5435932"/>
            <a:ext cx="1287408" cy="369332"/>
          </a:xfrm>
          <a:prstGeom prst="rect">
            <a:avLst/>
          </a:prstGeom>
          <a:noFill/>
        </p:spPr>
        <p:txBody>
          <a:bodyPr wrap="square" rtlCol="0">
            <a:spAutoFit/>
          </a:bodyPr>
          <a:lstStyle/>
          <a:p>
            <a:pPr algn="ctr"/>
            <a:r>
              <a:rPr lang="es-MX" dirty="0" err="1" smtClean="0"/>
              <a:t>Lider</a:t>
            </a:r>
            <a:r>
              <a:rPr lang="es-MX" dirty="0" smtClean="0"/>
              <a:t> = A</a:t>
            </a:r>
            <a:endParaRPr lang="es-CO" dirty="0"/>
          </a:p>
        </p:txBody>
      </p:sp>
      <p:sp>
        <p:nvSpPr>
          <p:cNvPr id="45" name="44 CuadroTexto"/>
          <p:cNvSpPr txBox="1"/>
          <p:nvPr/>
        </p:nvSpPr>
        <p:spPr>
          <a:xfrm>
            <a:off x="4211960" y="4941168"/>
            <a:ext cx="1287408" cy="369332"/>
          </a:xfrm>
          <a:prstGeom prst="rect">
            <a:avLst/>
          </a:prstGeom>
          <a:noFill/>
        </p:spPr>
        <p:txBody>
          <a:bodyPr wrap="square" rtlCol="0">
            <a:spAutoFit/>
          </a:bodyPr>
          <a:lstStyle/>
          <a:p>
            <a:pPr algn="ctr"/>
            <a:r>
              <a:rPr lang="es-MX" dirty="0" err="1" smtClean="0"/>
              <a:t>Lider</a:t>
            </a:r>
            <a:r>
              <a:rPr lang="es-MX" dirty="0" smtClean="0"/>
              <a:t> = A</a:t>
            </a:r>
            <a:endParaRPr lang="es-CO" dirty="0"/>
          </a:p>
        </p:txBody>
      </p:sp>
      <p:sp>
        <p:nvSpPr>
          <p:cNvPr id="46" name="45 CuadroTexto"/>
          <p:cNvSpPr txBox="1"/>
          <p:nvPr/>
        </p:nvSpPr>
        <p:spPr>
          <a:xfrm>
            <a:off x="4932040" y="6228020"/>
            <a:ext cx="1287408" cy="369332"/>
          </a:xfrm>
          <a:prstGeom prst="rect">
            <a:avLst/>
          </a:prstGeom>
          <a:noFill/>
        </p:spPr>
        <p:txBody>
          <a:bodyPr wrap="square" rtlCol="0">
            <a:spAutoFit/>
          </a:bodyPr>
          <a:lstStyle/>
          <a:p>
            <a:pPr algn="ctr"/>
            <a:r>
              <a:rPr lang="es-MX" dirty="0" err="1" smtClean="0"/>
              <a:t>Lider</a:t>
            </a:r>
            <a:r>
              <a:rPr lang="es-MX" dirty="0" smtClean="0"/>
              <a:t> = A</a:t>
            </a:r>
            <a:endParaRPr lang="es-CO" dirty="0"/>
          </a:p>
        </p:txBody>
      </p:sp>
      <p:sp>
        <p:nvSpPr>
          <p:cNvPr id="47" name="46 CuadroTexto"/>
          <p:cNvSpPr txBox="1"/>
          <p:nvPr/>
        </p:nvSpPr>
        <p:spPr>
          <a:xfrm>
            <a:off x="6061840" y="5229200"/>
            <a:ext cx="2830640" cy="923330"/>
          </a:xfrm>
          <a:prstGeom prst="rect">
            <a:avLst/>
          </a:prstGeom>
          <a:noFill/>
        </p:spPr>
        <p:txBody>
          <a:bodyPr wrap="square" rtlCol="0">
            <a:spAutoFit/>
          </a:bodyPr>
          <a:lstStyle/>
          <a:p>
            <a:pPr algn="ctr"/>
            <a:r>
              <a:rPr lang="es-MX" dirty="0" smtClean="0"/>
              <a:t>En este caso </a:t>
            </a:r>
          </a:p>
          <a:p>
            <a:pPr algn="ctr"/>
            <a:r>
              <a:rPr lang="es-MX" dirty="0" smtClean="0"/>
              <a:t>FIND(B) = FIND(C) = A, por tanto habría un ciclo</a:t>
            </a:r>
            <a:endParaRPr lang="es-CO" dirty="0"/>
          </a:p>
        </p:txBody>
      </p:sp>
      <p:sp>
        <p:nvSpPr>
          <p:cNvPr id="48" name="47 CuadroTexto"/>
          <p:cNvSpPr txBox="1"/>
          <p:nvPr/>
        </p:nvSpPr>
        <p:spPr>
          <a:xfrm>
            <a:off x="733248" y="5066600"/>
            <a:ext cx="1406936" cy="369332"/>
          </a:xfrm>
          <a:prstGeom prst="rect">
            <a:avLst/>
          </a:prstGeom>
          <a:noFill/>
        </p:spPr>
        <p:txBody>
          <a:bodyPr wrap="square" rtlCol="0">
            <a:spAutoFit/>
          </a:bodyPr>
          <a:lstStyle/>
          <a:p>
            <a:pPr algn="ctr"/>
            <a:r>
              <a:rPr lang="es-MX" b="1" dirty="0" smtClean="0"/>
              <a:t>Ejemplo:</a:t>
            </a:r>
            <a:endParaRPr lang="es-CO" b="1" dirty="0"/>
          </a:p>
        </p:txBody>
      </p:sp>
    </p:spTree>
    <p:extLst>
      <p:ext uri="{BB962C8B-B14F-4D97-AF65-F5344CB8AC3E}">
        <p14:creationId xmlns:p14="http://schemas.microsoft.com/office/powerpoint/2010/main" val="267805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7" grpId="0" animBg="1"/>
      <p:bldP spid="40" grpId="0"/>
      <p:bldP spid="41" grpId="0"/>
      <p:bldP spid="42" grpId="0"/>
      <p:bldP spid="44" grpId="0"/>
      <p:bldP spid="45" grpId="0"/>
      <p:bldP spid="46" grpId="0"/>
      <p:bldP spid="47" grpId="0"/>
      <p:bldP spid="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26035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dirty="0" smtClean="0"/>
              <a:t>Estructura </a:t>
            </a:r>
            <a:r>
              <a:rPr lang="es-MX" sz="4000" dirty="0" err="1" smtClean="0"/>
              <a:t>Union-Find</a:t>
            </a:r>
            <a:endParaRPr lang="es-ES" sz="4000" dirty="0"/>
          </a:p>
        </p:txBody>
      </p:sp>
      <p:sp>
        <p:nvSpPr>
          <p:cNvPr id="55" name="Rectangle 9"/>
          <p:cNvSpPr>
            <a:spLocks noChangeArrowheads="1"/>
          </p:cNvSpPr>
          <p:nvPr/>
        </p:nvSpPr>
        <p:spPr bwMode="auto">
          <a:xfrm>
            <a:off x="354343" y="1268760"/>
            <a:ext cx="8425185" cy="3558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Aft>
                <a:spcPts val="300"/>
              </a:spcAft>
            </a:pPr>
            <a:r>
              <a:rPr lang="es-MX" sz="2200" b="1" dirty="0" smtClean="0"/>
              <a:t>Utilidad para el algoritmo de </a:t>
            </a:r>
            <a:r>
              <a:rPr lang="es-MX" sz="2200" b="1" dirty="0" err="1" smtClean="0"/>
              <a:t>Kruskal</a:t>
            </a:r>
            <a:r>
              <a:rPr lang="es-MX" sz="2200" b="1" dirty="0" smtClean="0"/>
              <a:t>:</a:t>
            </a:r>
            <a:r>
              <a:rPr lang="es-MX" sz="2200" dirty="0" smtClean="0"/>
              <a:t> </a:t>
            </a:r>
          </a:p>
          <a:p>
            <a:pPr algn="just">
              <a:spcAft>
                <a:spcPts val="300"/>
              </a:spcAft>
            </a:pPr>
            <a:r>
              <a:rPr lang="es-MX" sz="2200" dirty="0" smtClean="0"/>
              <a:t>Como en toda estructura de datos, cuando se realiza cualquier operación es necesario garantizar que se conserve la ‘integridad’ de la estructura. En el caso de UNION, cuando se fusionan dos subconjuntos, los elementos del subconjunto resultante deben todos quedar con el mismo líder.</a:t>
            </a:r>
          </a:p>
          <a:p>
            <a:pPr algn="just">
              <a:spcAft>
                <a:spcPts val="300"/>
              </a:spcAft>
            </a:pPr>
            <a:r>
              <a:rPr lang="es-MX" sz="2200" dirty="0" smtClean="0"/>
              <a:t>¿Si al fusionar C</a:t>
            </a:r>
            <a:r>
              <a:rPr lang="es-MX" dirty="0" smtClean="0"/>
              <a:t>i</a:t>
            </a:r>
            <a:r>
              <a:rPr lang="es-MX" sz="2200" dirty="0" smtClean="0"/>
              <a:t> y </a:t>
            </a:r>
            <a:r>
              <a:rPr lang="es-MX" sz="2200" dirty="0" err="1" smtClean="0"/>
              <a:t>C</a:t>
            </a:r>
            <a:r>
              <a:rPr lang="es-MX" dirty="0" err="1" smtClean="0"/>
              <a:t>j</a:t>
            </a:r>
            <a:r>
              <a:rPr lang="es-MX" sz="2200" dirty="0" smtClean="0"/>
              <a:t> solo se cambia el líder del subconjunto con menos elementos (heredan el líder de aquel con más elementos), cuánto sería la cantidad máxima de cambios de líder que podría presentar un nodo en el algoritmo de </a:t>
            </a:r>
            <a:r>
              <a:rPr lang="es-MX" sz="2200" dirty="0" err="1" smtClean="0"/>
              <a:t>Kruskal</a:t>
            </a:r>
            <a:r>
              <a:rPr lang="es-MX" sz="2200" dirty="0" smtClean="0"/>
              <a:t>?</a:t>
            </a:r>
            <a:endParaRPr lang="es-MX" sz="2200" dirty="0"/>
          </a:p>
        </p:txBody>
      </p:sp>
      <p:sp>
        <p:nvSpPr>
          <p:cNvPr id="2" name="1 Rectángulo"/>
          <p:cNvSpPr/>
          <p:nvPr/>
        </p:nvSpPr>
        <p:spPr>
          <a:xfrm>
            <a:off x="6178960" y="4365104"/>
            <a:ext cx="1417376" cy="461665"/>
          </a:xfrm>
          <a:prstGeom prst="rect">
            <a:avLst/>
          </a:prstGeom>
        </p:spPr>
        <p:txBody>
          <a:bodyPr wrap="none">
            <a:spAutoFit/>
          </a:bodyPr>
          <a:lstStyle/>
          <a:p>
            <a:r>
              <a:rPr lang="es-MX" sz="2400" i="1" dirty="0" smtClean="0">
                <a:solidFill>
                  <a:srgbClr val="FF0000"/>
                </a:solidFill>
              </a:rPr>
              <a:t>O</a:t>
            </a:r>
            <a:r>
              <a:rPr lang="es-MX" sz="2400" dirty="0" smtClean="0">
                <a:solidFill>
                  <a:srgbClr val="FF0000"/>
                </a:solidFill>
              </a:rPr>
              <a:t>(log(</a:t>
            </a:r>
            <a:r>
              <a:rPr lang="es-MX" sz="2400" i="1" dirty="0" smtClean="0">
                <a:solidFill>
                  <a:srgbClr val="FF0000"/>
                </a:solidFill>
              </a:rPr>
              <a:t>n</a:t>
            </a:r>
            <a:r>
              <a:rPr lang="es-MX" sz="2400" dirty="0" smtClean="0">
                <a:solidFill>
                  <a:srgbClr val="FF0000"/>
                </a:solidFill>
              </a:rPr>
              <a:t>))</a:t>
            </a:r>
            <a:endParaRPr lang="es-CO" sz="2400" dirty="0"/>
          </a:p>
        </p:txBody>
      </p:sp>
      <p:sp>
        <p:nvSpPr>
          <p:cNvPr id="19" name="Rectangle 9"/>
          <p:cNvSpPr>
            <a:spLocks noChangeArrowheads="1"/>
          </p:cNvSpPr>
          <p:nvPr/>
        </p:nvSpPr>
        <p:spPr bwMode="auto">
          <a:xfrm>
            <a:off x="395287" y="4941168"/>
            <a:ext cx="8425185"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Aft>
                <a:spcPts val="300"/>
              </a:spcAft>
            </a:pPr>
            <a:r>
              <a:rPr lang="es-MX" sz="2200" b="1" dirty="0" smtClean="0"/>
              <a:t>Concretando:</a:t>
            </a:r>
            <a:r>
              <a:rPr lang="es-MX" sz="2200" dirty="0" smtClean="0"/>
              <a:t> </a:t>
            </a:r>
          </a:p>
          <a:p>
            <a:pPr algn="just">
              <a:spcAft>
                <a:spcPts val="300"/>
              </a:spcAft>
            </a:pPr>
            <a:r>
              <a:rPr lang="es-MX" sz="2200" dirty="0" smtClean="0"/>
              <a:t>O(m*log(n)) para el ordenamiento inicial de aristas +</a:t>
            </a:r>
          </a:p>
          <a:p>
            <a:pPr algn="just">
              <a:spcAft>
                <a:spcPts val="300"/>
              </a:spcAft>
            </a:pPr>
            <a:r>
              <a:rPr lang="es-MX" sz="2200" dirty="0" smtClean="0"/>
              <a:t>O(m) para el chequeo de ciclos, dado O(1) por iteración +</a:t>
            </a:r>
          </a:p>
          <a:p>
            <a:pPr algn="just">
              <a:spcAft>
                <a:spcPts val="300"/>
              </a:spcAft>
            </a:pPr>
            <a:r>
              <a:rPr lang="es-MX" sz="2200" dirty="0" smtClean="0"/>
              <a:t>O(n*log(n)) en total para las actualizaciones de </a:t>
            </a:r>
            <a:r>
              <a:rPr lang="es-MX" sz="2200" dirty="0" err="1" smtClean="0"/>
              <a:t>lider</a:t>
            </a:r>
            <a:endParaRPr lang="es-MX" sz="2200" dirty="0" smtClean="0"/>
          </a:p>
        </p:txBody>
      </p:sp>
      <p:sp>
        <p:nvSpPr>
          <p:cNvPr id="20" name="19 Rectángulo"/>
          <p:cNvSpPr/>
          <p:nvPr/>
        </p:nvSpPr>
        <p:spPr>
          <a:xfrm>
            <a:off x="6884713" y="6335192"/>
            <a:ext cx="2238113" cy="461665"/>
          </a:xfrm>
          <a:prstGeom prst="rect">
            <a:avLst/>
          </a:prstGeom>
        </p:spPr>
        <p:txBody>
          <a:bodyPr wrap="none">
            <a:spAutoFit/>
          </a:bodyPr>
          <a:lstStyle/>
          <a:p>
            <a:r>
              <a:rPr lang="es-MX" sz="2400" i="1" dirty="0" smtClean="0">
                <a:solidFill>
                  <a:srgbClr val="FF0000"/>
                </a:solidFill>
              </a:rPr>
              <a:t>=&gt; O</a:t>
            </a:r>
            <a:r>
              <a:rPr lang="es-MX" sz="2400" dirty="0" smtClean="0">
                <a:solidFill>
                  <a:srgbClr val="FF0000"/>
                </a:solidFill>
              </a:rPr>
              <a:t>(m*log(</a:t>
            </a:r>
            <a:r>
              <a:rPr lang="es-MX" sz="2400" i="1" dirty="0" smtClean="0">
                <a:solidFill>
                  <a:srgbClr val="FF0000"/>
                </a:solidFill>
              </a:rPr>
              <a:t>n</a:t>
            </a:r>
            <a:r>
              <a:rPr lang="es-MX" sz="2400" dirty="0" smtClean="0">
                <a:solidFill>
                  <a:srgbClr val="FF0000"/>
                </a:solidFill>
              </a:rPr>
              <a:t>))</a:t>
            </a:r>
            <a:endParaRPr lang="es-CO" sz="2400" dirty="0"/>
          </a:p>
        </p:txBody>
      </p:sp>
    </p:spTree>
    <p:extLst>
      <p:ext uri="{BB962C8B-B14F-4D97-AF65-F5344CB8AC3E}">
        <p14:creationId xmlns:p14="http://schemas.microsoft.com/office/powerpoint/2010/main" val="2879945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26035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dirty="0"/>
              <a:t>Tareas</a:t>
            </a:r>
            <a:endParaRPr lang="es-ES" sz="4000" dirty="0"/>
          </a:p>
        </p:txBody>
      </p:sp>
      <p:sp>
        <p:nvSpPr>
          <p:cNvPr id="13315" name="Rectangle 9"/>
          <p:cNvSpPr>
            <a:spLocks noChangeArrowheads="1"/>
          </p:cNvSpPr>
          <p:nvPr/>
        </p:nvSpPr>
        <p:spPr bwMode="auto">
          <a:xfrm>
            <a:off x="323527" y="1269702"/>
            <a:ext cx="8425185"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gn="just">
              <a:buFont typeface="+mj-lt"/>
              <a:buAutoNum type="arabicPeriod"/>
              <a:defRPr/>
            </a:pPr>
            <a:r>
              <a:rPr lang="es-MX" sz="2200" dirty="0" smtClean="0"/>
              <a:t>Leer el capítulo 23 de </a:t>
            </a:r>
            <a:r>
              <a:rPr lang="es-MX" sz="2200" i="1" dirty="0" err="1" smtClean="0"/>
              <a:t>Introduction</a:t>
            </a:r>
            <a:r>
              <a:rPr lang="es-MX" sz="2200" i="1" dirty="0" smtClean="0"/>
              <a:t> </a:t>
            </a:r>
            <a:r>
              <a:rPr lang="es-MX" sz="2200" i="1" dirty="0" err="1" smtClean="0"/>
              <a:t>to</a:t>
            </a:r>
            <a:r>
              <a:rPr lang="es-MX" sz="2200" i="1" dirty="0" smtClean="0"/>
              <a:t> </a:t>
            </a:r>
            <a:r>
              <a:rPr lang="es-MX" sz="2200" i="1" dirty="0" err="1" smtClean="0"/>
              <a:t>algorithms</a:t>
            </a:r>
            <a:endParaRPr lang="es-MX" sz="2200" dirty="0" smtClean="0"/>
          </a:p>
          <a:p>
            <a:pPr marL="457200" indent="-457200" algn="just">
              <a:buFont typeface="+mj-lt"/>
              <a:buAutoNum type="arabicPeriod"/>
              <a:defRPr/>
            </a:pPr>
            <a:endParaRPr lang="es-MX" sz="2200" dirty="0" smtClean="0"/>
          </a:p>
          <a:p>
            <a:pPr marL="457200" indent="-457200" algn="just">
              <a:buFont typeface="+mj-lt"/>
              <a:buAutoNum type="arabicPeriod"/>
              <a:defRPr/>
            </a:pPr>
            <a:r>
              <a:rPr lang="es-MX" sz="2200" dirty="0"/>
              <a:t>Programar el algoritmo </a:t>
            </a:r>
            <a:r>
              <a:rPr lang="es-MX" sz="2200" dirty="0" smtClean="0"/>
              <a:t>de Prim empleando cola con prioridad</a:t>
            </a:r>
          </a:p>
          <a:p>
            <a:pPr marL="457200" indent="-457200" algn="just">
              <a:buFont typeface="+mj-lt"/>
              <a:buAutoNum type="arabicPeriod"/>
              <a:defRPr/>
            </a:pPr>
            <a:endParaRPr lang="es-MX" sz="2200" dirty="0" smtClean="0"/>
          </a:p>
          <a:p>
            <a:pPr marL="457200" indent="-457200" algn="just">
              <a:buFont typeface="+mj-lt"/>
              <a:buAutoNum type="arabicPeriod"/>
              <a:defRPr/>
            </a:pPr>
            <a:r>
              <a:rPr lang="es-MX" sz="2200" u="sng" dirty="0" smtClean="0"/>
              <a:t>Opcional</a:t>
            </a:r>
            <a:r>
              <a:rPr lang="es-MX" sz="2200" dirty="0" smtClean="0"/>
              <a:t>: Programar </a:t>
            </a:r>
            <a:r>
              <a:rPr lang="es-MX" sz="2200" dirty="0"/>
              <a:t>el algoritmo de </a:t>
            </a:r>
            <a:r>
              <a:rPr lang="es-MX" sz="2200" dirty="0" err="1" smtClean="0"/>
              <a:t>Kruskal</a:t>
            </a:r>
            <a:r>
              <a:rPr lang="es-MX" sz="2200" dirty="0" smtClean="0"/>
              <a:t> empleando </a:t>
            </a:r>
            <a:r>
              <a:rPr lang="es-MX" sz="2200" dirty="0" err="1" smtClean="0"/>
              <a:t>Union-Find</a:t>
            </a:r>
            <a:endParaRPr lang="es-MX" sz="2200" dirty="0" smtClean="0"/>
          </a:p>
          <a:p>
            <a:pPr marL="457200" indent="-457200" algn="just">
              <a:buFont typeface="+mj-lt"/>
              <a:buAutoNum type="arabicPeriod"/>
              <a:defRPr/>
            </a:pPr>
            <a:endParaRPr lang="es-MX" sz="2200" dirty="0" smtClean="0"/>
          </a:p>
          <a:p>
            <a:pPr marL="457200" indent="-457200" algn="just">
              <a:buFont typeface="+mj-lt"/>
              <a:buAutoNum type="arabicPeriod"/>
              <a:defRPr/>
            </a:pPr>
            <a:r>
              <a:rPr lang="es-MX" sz="2200" u="sng" dirty="0" smtClean="0"/>
              <a:t>Opcional</a:t>
            </a:r>
            <a:r>
              <a:rPr lang="es-MX" sz="2200" dirty="0" smtClean="0"/>
              <a:t>: </a:t>
            </a:r>
            <a:r>
              <a:rPr lang="en-US" sz="2200" dirty="0" err="1" smtClean="0"/>
              <a:t>Karger</a:t>
            </a:r>
            <a:r>
              <a:rPr lang="en-US" sz="2200" dirty="0"/>
              <a:t>, </a:t>
            </a:r>
            <a:r>
              <a:rPr lang="en-US" sz="2200" dirty="0" smtClean="0"/>
              <a:t>Klein &amp; </a:t>
            </a:r>
            <a:r>
              <a:rPr lang="en-US" sz="2200" dirty="0" err="1" smtClean="0"/>
              <a:t>Tarjan</a:t>
            </a:r>
            <a:r>
              <a:rPr lang="en-US" sz="2200" dirty="0" smtClean="0"/>
              <a:t>, </a:t>
            </a:r>
            <a:r>
              <a:rPr lang="en-US" sz="2200" dirty="0"/>
              <a:t>(1995</a:t>
            </a:r>
            <a:r>
              <a:rPr lang="en-US" sz="2200" dirty="0" smtClean="0"/>
              <a:t>). “A </a:t>
            </a:r>
            <a:r>
              <a:rPr lang="en-US" sz="2200" dirty="0"/>
              <a:t>randomized linear-time algorithm to find minimum spanning </a:t>
            </a:r>
            <a:r>
              <a:rPr lang="en-US" sz="2200" dirty="0" smtClean="0"/>
              <a:t>trees”, </a:t>
            </a:r>
            <a:r>
              <a:rPr lang="en-US" sz="2200" i="1" dirty="0"/>
              <a:t>Journal of the Association for Computing </a:t>
            </a:r>
            <a:r>
              <a:rPr lang="en-US" sz="2200" i="1" dirty="0" smtClean="0"/>
              <a:t>Machinery,</a:t>
            </a:r>
            <a:r>
              <a:rPr lang="en-US" sz="2200" dirty="0" smtClean="0"/>
              <a:t> 42(2), </a:t>
            </a:r>
            <a:r>
              <a:rPr lang="en-US" sz="2200" dirty="0"/>
              <a:t>321–328, </a:t>
            </a:r>
            <a:r>
              <a:rPr lang="en-US" sz="2200" dirty="0">
                <a:hlinkClick r:id="rId2"/>
              </a:rPr>
              <a:t>http://</a:t>
            </a:r>
            <a:r>
              <a:rPr lang="en-US" sz="2200" dirty="0" smtClean="0">
                <a:hlinkClick r:id="rId2"/>
              </a:rPr>
              <a:t>dx.doi.org/10.1145/201019.201022</a:t>
            </a:r>
            <a:r>
              <a:rPr lang="es-MX" sz="2200" dirty="0" smtClean="0"/>
              <a:t> </a:t>
            </a:r>
            <a:endParaRPr lang="es-MX" sz="2200" dirty="0"/>
          </a:p>
          <a:p>
            <a:pPr marL="457200" indent="-457200" algn="just">
              <a:buFont typeface="+mj-lt"/>
              <a:buAutoNum type="arabicPeriod"/>
              <a:defRPr/>
            </a:pPr>
            <a:endParaRPr lang="es-MX" sz="22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26035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dirty="0" smtClean="0"/>
              <a:t>Árboles de mínima expansión</a:t>
            </a:r>
            <a:endParaRPr lang="es-ES" sz="4000" dirty="0"/>
          </a:p>
        </p:txBody>
      </p:sp>
      <p:sp>
        <p:nvSpPr>
          <p:cNvPr id="13315" name="Rectangle 9"/>
          <p:cNvSpPr>
            <a:spLocks noChangeArrowheads="1"/>
          </p:cNvSpPr>
          <p:nvPr/>
        </p:nvSpPr>
        <p:spPr bwMode="auto">
          <a:xfrm>
            <a:off x="323527" y="1269702"/>
            <a:ext cx="8425185" cy="1511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defRPr/>
            </a:pPr>
            <a:r>
              <a:rPr lang="es-CO" sz="2400" dirty="0" smtClean="0"/>
              <a:t>Consiste </a:t>
            </a:r>
            <a:r>
              <a:rPr lang="es-CO" sz="2400" dirty="0"/>
              <a:t>en </a:t>
            </a:r>
            <a:r>
              <a:rPr lang="es-CO" sz="2400" dirty="0" smtClean="0"/>
              <a:t>“conectar” todos los nodos de un grafo de la manera menos costosa posible en términos de la sumatoria de longitudes (o costos para ser mas generales) de las aristas del árbol resultante.</a:t>
            </a:r>
            <a:endParaRPr lang="es-MX" sz="2200" dirty="0"/>
          </a:p>
        </p:txBody>
      </p:sp>
      <p:sp>
        <p:nvSpPr>
          <p:cNvPr id="2" name="1 Rectángulo"/>
          <p:cNvSpPr/>
          <p:nvPr/>
        </p:nvSpPr>
        <p:spPr>
          <a:xfrm>
            <a:off x="2025353" y="6453336"/>
            <a:ext cx="5166320" cy="276999"/>
          </a:xfrm>
          <a:prstGeom prst="rect">
            <a:avLst/>
          </a:prstGeom>
        </p:spPr>
        <p:txBody>
          <a:bodyPr wrap="square">
            <a:spAutoFit/>
          </a:bodyPr>
          <a:lstStyle/>
          <a:p>
            <a:pPr algn="ctr"/>
            <a:r>
              <a:rPr lang="es-CO" sz="1200" dirty="0" smtClean="0"/>
              <a:t>Fuente: </a:t>
            </a:r>
            <a:r>
              <a:rPr lang="es-CO" sz="1200" dirty="0"/>
              <a:t>http://en.wikipedia.org/wiki/File:Minimum_spanning_tree.svg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2384" y="2780928"/>
            <a:ext cx="4691904" cy="3618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73120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26035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dirty="0"/>
              <a:t>Árboles de mínima expansión</a:t>
            </a:r>
            <a:endParaRPr lang="es-ES" sz="4000" dirty="0"/>
          </a:p>
        </p:txBody>
      </p:sp>
      <p:sp>
        <p:nvSpPr>
          <p:cNvPr id="13315" name="Rectangle 9"/>
          <p:cNvSpPr>
            <a:spLocks noChangeArrowheads="1"/>
          </p:cNvSpPr>
          <p:nvPr/>
        </p:nvSpPr>
        <p:spPr bwMode="auto">
          <a:xfrm>
            <a:off x="323527" y="1269702"/>
            <a:ext cx="8425185" cy="2375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b="1" dirty="0" smtClean="0"/>
              <a:t>Entrada</a:t>
            </a:r>
            <a:r>
              <a:rPr lang="es-MX" sz="2200" b="1" dirty="0"/>
              <a:t>:</a:t>
            </a:r>
            <a:r>
              <a:rPr lang="es-MX" sz="2200" dirty="0"/>
              <a:t> Un </a:t>
            </a:r>
            <a:r>
              <a:rPr lang="es-MX" sz="2200" dirty="0" smtClean="0"/>
              <a:t>grafo no dirigido </a:t>
            </a:r>
            <a:r>
              <a:rPr lang="es-MX" sz="2200" i="1" dirty="0" smtClean="0"/>
              <a:t>G</a:t>
            </a:r>
            <a:r>
              <a:rPr lang="es-MX" sz="2200" dirty="0" smtClean="0"/>
              <a:t> = (</a:t>
            </a:r>
            <a:r>
              <a:rPr lang="es-MX" sz="2200" i="1" dirty="0" smtClean="0"/>
              <a:t>V</a:t>
            </a:r>
            <a:r>
              <a:rPr lang="es-MX" sz="2200" dirty="0" smtClean="0"/>
              <a:t>, </a:t>
            </a:r>
            <a:r>
              <a:rPr lang="es-MX" sz="2200" i="1" dirty="0" smtClean="0"/>
              <a:t>E</a:t>
            </a:r>
            <a:r>
              <a:rPr lang="es-MX" sz="2200" dirty="0" smtClean="0"/>
              <a:t>) completamente conectado donde cada arista (</a:t>
            </a:r>
            <a:r>
              <a:rPr lang="es-MX" sz="2200" i="1" dirty="0" smtClean="0"/>
              <a:t>u</a:t>
            </a:r>
            <a:r>
              <a:rPr lang="es-MX" sz="2200" dirty="0" smtClean="0"/>
              <a:t>, </a:t>
            </a:r>
            <a:r>
              <a:rPr lang="es-MX" sz="2200" i="1" dirty="0" smtClean="0"/>
              <a:t>v</a:t>
            </a:r>
            <a:r>
              <a:rPr lang="es-MX" sz="2200" dirty="0" smtClean="0"/>
              <a:t>) tiene un costo </a:t>
            </a:r>
            <a:r>
              <a:rPr lang="es-MX" sz="2200" i="1" dirty="0" smtClean="0"/>
              <a:t>c </a:t>
            </a:r>
            <a:r>
              <a:rPr lang="es-MX" sz="2200" dirty="0" smtClean="0"/>
              <a:t>(incluso puede ser negativo).</a:t>
            </a:r>
            <a:endParaRPr lang="es-MX" sz="2200" i="1" dirty="0"/>
          </a:p>
          <a:p>
            <a:pPr algn="just"/>
            <a:endParaRPr lang="es-MX" sz="2200" dirty="0"/>
          </a:p>
          <a:p>
            <a:pPr algn="just"/>
            <a:r>
              <a:rPr lang="es-MX" sz="2200" b="1" dirty="0"/>
              <a:t>Salida:</a:t>
            </a:r>
            <a:r>
              <a:rPr lang="es-MX" sz="2200" dirty="0"/>
              <a:t> </a:t>
            </a:r>
            <a:r>
              <a:rPr lang="es-MX" sz="2200" dirty="0" smtClean="0"/>
              <a:t>Un árbol </a:t>
            </a:r>
            <a:r>
              <a:rPr lang="es-MX" sz="2200" i="1" dirty="0" smtClean="0"/>
              <a:t>T </a:t>
            </a:r>
            <a:r>
              <a:rPr lang="es-MX" sz="2200" dirty="0" smtClean="0"/>
              <a:t>de mínimo costo que “abarque” todos los nodos de </a:t>
            </a:r>
            <a:r>
              <a:rPr lang="es-MX" sz="2200" i="1" dirty="0" smtClean="0"/>
              <a:t>V</a:t>
            </a:r>
            <a:r>
              <a:rPr lang="es-MX" sz="2200" dirty="0" smtClean="0"/>
              <a:t>. Es decir, el </a:t>
            </a:r>
            <a:r>
              <a:rPr lang="es-MX" sz="2200" dirty="0"/>
              <a:t>sub-grafo (</a:t>
            </a:r>
            <a:r>
              <a:rPr lang="es-MX" sz="2200" i="1" dirty="0"/>
              <a:t>V</a:t>
            </a:r>
            <a:r>
              <a:rPr lang="es-MX" sz="2200" dirty="0"/>
              <a:t>, </a:t>
            </a:r>
            <a:r>
              <a:rPr lang="es-MX" sz="2200" i="1" dirty="0" smtClean="0"/>
              <a:t>T</a:t>
            </a:r>
            <a:r>
              <a:rPr lang="es-MX" sz="2200" dirty="0" smtClean="0"/>
              <a:t>) debe ser completamente conectado.</a:t>
            </a:r>
            <a:endParaRPr lang="es-MX" sz="2200" i="1" dirty="0"/>
          </a:p>
          <a:p>
            <a:pPr algn="just">
              <a:defRPr/>
            </a:pPr>
            <a:endParaRPr lang="es-MX" sz="2200" dirty="0"/>
          </a:p>
        </p:txBody>
      </p:sp>
      <p:sp>
        <p:nvSpPr>
          <p:cNvPr id="17" name="Rectangle 9"/>
          <p:cNvSpPr>
            <a:spLocks noChangeArrowheads="1"/>
          </p:cNvSpPr>
          <p:nvPr/>
        </p:nvSpPr>
        <p:spPr bwMode="auto">
          <a:xfrm>
            <a:off x="323528" y="3933998"/>
            <a:ext cx="8425185" cy="1799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Si </a:t>
            </a:r>
            <a:r>
              <a:rPr lang="es-MX" sz="2200" i="1" dirty="0" smtClean="0"/>
              <a:t>G</a:t>
            </a:r>
            <a:r>
              <a:rPr lang="es-MX" sz="2200" dirty="0" smtClean="0"/>
              <a:t> no es completamente conectado, lo cual se puede verificar fácilmente usando DFS</a:t>
            </a:r>
            <a:r>
              <a:rPr lang="es-MX" sz="2200" dirty="0"/>
              <a:t> por ejemplo</a:t>
            </a:r>
            <a:r>
              <a:rPr lang="es-MX" sz="2200" dirty="0" smtClean="0"/>
              <a:t>, el problema se puede convertir fácilmente a uno de “Bosques de mínima expansión”, que consiste en encontrar el conjunto de árboles de mínima expansión que abarcan todos los nodos.</a:t>
            </a:r>
            <a:endParaRPr lang="es-MX" sz="2200" dirty="0"/>
          </a:p>
        </p:txBody>
      </p:sp>
    </p:spTree>
    <p:extLst>
      <p:ext uri="{BB962C8B-B14F-4D97-AF65-F5344CB8AC3E}">
        <p14:creationId xmlns:p14="http://schemas.microsoft.com/office/powerpoint/2010/main" val="16942929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16632"/>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dirty="0"/>
              <a:t>Árboles de mínima expansión</a:t>
            </a:r>
            <a:endParaRPr lang="es-ES" sz="4000" dirty="0"/>
          </a:p>
        </p:txBody>
      </p:sp>
      <p:sp>
        <p:nvSpPr>
          <p:cNvPr id="5" name="4 Elipse"/>
          <p:cNvSpPr/>
          <p:nvPr/>
        </p:nvSpPr>
        <p:spPr>
          <a:xfrm>
            <a:off x="2843808" y="98072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B</a:t>
            </a:r>
            <a:endParaRPr lang="es-CO" dirty="0">
              <a:solidFill>
                <a:schemeClr val="tx1"/>
              </a:solidFill>
            </a:endParaRPr>
          </a:p>
        </p:txBody>
      </p:sp>
      <p:sp>
        <p:nvSpPr>
          <p:cNvPr id="6" name="5 Elipse"/>
          <p:cNvSpPr/>
          <p:nvPr/>
        </p:nvSpPr>
        <p:spPr>
          <a:xfrm>
            <a:off x="1907704" y="14847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A</a:t>
            </a:r>
            <a:endParaRPr lang="es-CO" dirty="0">
              <a:solidFill>
                <a:schemeClr val="tx1"/>
              </a:solidFill>
            </a:endParaRPr>
          </a:p>
        </p:txBody>
      </p:sp>
      <p:cxnSp>
        <p:nvCxnSpPr>
          <p:cNvPr id="7" name="6 Conector recto"/>
          <p:cNvCxnSpPr>
            <a:stCxn id="6" idx="7"/>
            <a:endCxn id="5" idx="3"/>
          </p:cNvCxnSpPr>
          <p:nvPr/>
        </p:nvCxnSpPr>
        <p:spPr>
          <a:xfrm flipV="1">
            <a:off x="2276480" y="1349504"/>
            <a:ext cx="630600" cy="198552"/>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7 Elipse"/>
          <p:cNvSpPr/>
          <p:nvPr/>
        </p:nvSpPr>
        <p:spPr>
          <a:xfrm>
            <a:off x="4283968" y="134076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D</a:t>
            </a:r>
            <a:endParaRPr lang="es-CO" dirty="0">
              <a:solidFill>
                <a:schemeClr val="tx1"/>
              </a:solidFill>
            </a:endParaRPr>
          </a:p>
        </p:txBody>
      </p:sp>
      <p:sp>
        <p:nvSpPr>
          <p:cNvPr id="9" name="8 Elipse"/>
          <p:cNvSpPr/>
          <p:nvPr/>
        </p:nvSpPr>
        <p:spPr>
          <a:xfrm>
            <a:off x="3491880" y="213285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C</a:t>
            </a:r>
            <a:endParaRPr lang="es-CO" dirty="0">
              <a:solidFill>
                <a:schemeClr val="tx1"/>
              </a:solidFill>
            </a:endParaRPr>
          </a:p>
        </p:txBody>
      </p:sp>
      <p:cxnSp>
        <p:nvCxnSpPr>
          <p:cNvPr id="10" name="9 Conector recto"/>
          <p:cNvCxnSpPr>
            <a:stCxn id="9" idx="1"/>
            <a:endCxn id="6" idx="5"/>
          </p:cNvCxnSpPr>
          <p:nvPr/>
        </p:nvCxnSpPr>
        <p:spPr>
          <a:xfrm flipH="1" flipV="1">
            <a:off x="2276480" y="1853560"/>
            <a:ext cx="1278672" cy="342568"/>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10 Conector recto"/>
          <p:cNvCxnSpPr>
            <a:stCxn id="5" idx="5"/>
            <a:endCxn id="8" idx="1"/>
          </p:cNvCxnSpPr>
          <p:nvPr/>
        </p:nvCxnSpPr>
        <p:spPr>
          <a:xfrm>
            <a:off x="3212584" y="1349504"/>
            <a:ext cx="1134656" cy="54536"/>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11 Conector recto"/>
          <p:cNvCxnSpPr>
            <a:stCxn id="8" idx="3"/>
            <a:endCxn id="9" idx="7"/>
          </p:cNvCxnSpPr>
          <p:nvPr/>
        </p:nvCxnSpPr>
        <p:spPr>
          <a:xfrm flipH="1">
            <a:off x="3860656" y="1709544"/>
            <a:ext cx="486584" cy="486584"/>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12 Conector recto"/>
          <p:cNvCxnSpPr>
            <a:stCxn id="5" idx="4"/>
            <a:endCxn id="9" idx="0"/>
          </p:cNvCxnSpPr>
          <p:nvPr/>
        </p:nvCxnSpPr>
        <p:spPr>
          <a:xfrm>
            <a:off x="3059832" y="1412776"/>
            <a:ext cx="648072" cy="720080"/>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2276480" y="1187460"/>
            <a:ext cx="351304" cy="369332"/>
          </a:xfrm>
          <a:prstGeom prst="rect">
            <a:avLst/>
          </a:prstGeom>
          <a:noFill/>
        </p:spPr>
        <p:txBody>
          <a:bodyPr wrap="square" rtlCol="0">
            <a:spAutoFit/>
          </a:bodyPr>
          <a:lstStyle/>
          <a:p>
            <a:pPr algn="ctr"/>
            <a:r>
              <a:rPr lang="es-MX" dirty="0" smtClean="0"/>
              <a:t>1</a:t>
            </a:r>
            <a:endParaRPr lang="es-CO" dirty="0"/>
          </a:p>
        </p:txBody>
      </p:sp>
      <p:sp>
        <p:nvSpPr>
          <p:cNvPr id="15" name="14 CuadroTexto"/>
          <p:cNvSpPr txBox="1"/>
          <p:nvPr/>
        </p:nvSpPr>
        <p:spPr>
          <a:xfrm>
            <a:off x="2996560" y="1619508"/>
            <a:ext cx="351304" cy="369332"/>
          </a:xfrm>
          <a:prstGeom prst="rect">
            <a:avLst/>
          </a:prstGeom>
          <a:noFill/>
        </p:spPr>
        <p:txBody>
          <a:bodyPr wrap="square" rtlCol="0">
            <a:spAutoFit/>
          </a:bodyPr>
          <a:lstStyle/>
          <a:p>
            <a:pPr algn="ctr"/>
            <a:r>
              <a:rPr lang="es-MX" dirty="0" smtClean="0"/>
              <a:t>3</a:t>
            </a:r>
            <a:endParaRPr lang="es-CO" dirty="0"/>
          </a:p>
        </p:txBody>
      </p:sp>
      <p:sp>
        <p:nvSpPr>
          <p:cNvPr id="16" name="15 CuadroTexto"/>
          <p:cNvSpPr txBox="1"/>
          <p:nvPr/>
        </p:nvSpPr>
        <p:spPr>
          <a:xfrm>
            <a:off x="4004672" y="2060848"/>
            <a:ext cx="351304" cy="369332"/>
          </a:xfrm>
          <a:prstGeom prst="rect">
            <a:avLst/>
          </a:prstGeom>
          <a:noFill/>
        </p:spPr>
        <p:txBody>
          <a:bodyPr wrap="square" rtlCol="0">
            <a:spAutoFit/>
          </a:bodyPr>
          <a:lstStyle/>
          <a:p>
            <a:pPr algn="ctr"/>
            <a:r>
              <a:rPr lang="es-MX" dirty="0" smtClean="0"/>
              <a:t>5</a:t>
            </a:r>
            <a:endParaRPr lang="es-CO" dirty="0"/>
          </a:p>
        </p:txBody>
      </p:sp>
      <p:sp>
        <p:nvSpPr>
          <p:cNvPr id="18" name="17 CuadroTexto"/>
          <p:cNvSpPr txBox="1"/>
          <p:nvPr/>
        </p:nvSpPr>
        <p:spPr>
          <a:xfrm>
            <a:off x="2564512" y="1988840"/>
            <a:ext cx="351304" cy="369332"/>
          </a:xfrm>
          <a:prstGeom prst="rect">
            <a:avLst/>
          </a:prstGeom>
          <a:noFill/>
        </p:spPr>
        <p:txBody>
          <a:bodyPr wrap="square" rtlCol="0">
            <a:spAutoFit/>
          </a:bodyPr>
          <a:lstStyle/>
          <a:p>
            <a:pPr algn="ctr"/>
            <a:r>
              <a:rPr lang="es-MX" dirty="0" smtClean="0"/>
              <a:t>2</a:t>
            </a:r>
            <a:endParaRPr lang="es-CO" dirty="0"/>
          </a:p>
        </p:txBody>
      </p:sp>
      <p:sp>
        <p:nvSpPr>
          <p:cNvPr id="19" name="18 CuadroTexto"/>
          <p:cNvSpPr txBox="1"/>
          <p:nvPr/>
        </p:nvSpPr>
        <p:spPr>
          <a:xfrm>
            <a:off x="3860656" y="1052736"/>
            <a:ext cx="351304" cy="369332"/>
          </a:xfrm>
          <a:prstGeom prst="rect">
            <a:avLst/>
          </a:prstGeom>
          <a:noFill/>
        </p:spPr>
        <p:txBody>
          <a:bodyPr wrap="square" rtlCol="0">
            <a:spAutoFit/>
          </a:bodyPr>
          <a:lstStyle/>
          <a:p>
            <a:pPr algn="ctr"/>
            <a:r>
              <a:rPr lang="es-MX" dirty="0" smtClean="0"/>
              <a:t>4</a:t>
            </a:r>
            <a:endParaRPr lang="es-CO" dirty="0"/>
          </a:p>
        </p:txBody>
      </p:sp>
      <p:sp>
        <p:nvSpPr>
          <p:cNvPr id="20" name="Rectangle 9"/>
          <p:cNvSpPr>
            <a:spLocks noChangeArrowheads="1"/>
          </p:cNvSpPr>
          <p:nvPr/>
        </p:nvSpPr>
        <p:spPr bwMode="auto">
          <a:xfrm>
            <a:off x="323527" y="1125686"/>
            <a:ext cx="1296145" cy="359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Ejemplo:</a:t>
            </a:r>
            <a:endParaRPr lang="es-MX" sz="2200" i="1" dirty="0"/>
          </a:p>
        </p:txBody>
      </p:sp>
      <p:grpSp>
        <p:nvGrpSpPr>
          <p:cNvPr id="2" name="1 Grupo"/>
          <p:cNvGrpSpPr/>
          <p:nvPr/>
        </p:nvGrpSpPr>
        <p:grpSpPr>
          <a:xfrm>
            <a:off x="35496" y="2771636"/>
            <a:ext cx="2105704" cy="1314728"/>
            <a:chOff x="107504" y="2636912"/>
            <a:chExt cx="2808312" cy="1584176"/>
          </a:xfrm>
        </p:grpSpPr>
        <p:sp>
          <p:nvSpPr>
            <p:cNvPr id="21" name="20 Elipse"/>
            <p:cNvSpPr/>
            <p:nvPr/>
          </p:nvSpPr>
          <p:spPr>
            <a:xfrm>
              <a:off x="1043608" y="263691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B</a:t>
              </a:r>
              <a:endParaRPr lang="es-CO" dirty="0">
                <a:solidFill>
                  <a:schemeClr val="tx1"/>
                </a:solidFill>
              </a:endParaRPr>
            </a:p>
          </p:txBody>
        </p:sp>
        <p:sp>
          <p:nvSpPr>
            <p:cNvPr id="22" name="21 Elipse"/>
            <p:cNvSpPr/>
            <p:nvPr/>
          </p:nvSpPr>
          <p:spPr>
            <a:xfrm>
              <a:off x="107504" y="314096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A</a:t>
              </a:r>
              <a:endParaRPr lang="es-CO" dirty="0">
                <a:solidFill>
                  <a:schemeClr val="tx1"/>
                </a:solidFill>
              </a:endParaRPr>
            </a:p>
          </p:txBody>
        </p:sp>
        <p:cxnSp>
          <p:nvCxnSpPr>
            <p:cNvPr id="23" name="22 Conector recto"/>
            <p:cNvCxnSpPr>
              <a:stCxn id="22" idx="7"/>
              <a:endCxn id="21" idx="3"/>
            </p:cNvCxnSpPr>
            <p:nvPr/>
          </p:nvCxnSpPr>
          <p:spPr>
            <a:xfrm flipV="1">
              <a:off x="476280" y="3005688"/>
              <a:ext cx="630600" cy="198552"/>
            </a:xfrm>
            <a:prstGeom prst="line">
              <a:avLst/>
            </a:prstGeom>
            <a:ln w="38100">
              <a:solidFill>
                <a:srgbClr val="FF33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23 Elipse"/>
            <p:cNvSpPr/>
            <p:nvPr/>
          </p:nvSpPr>
          <p:spPr>
            <a:xfrm>
              <a:off x="2483768" y="299695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D</a:t>
              </a:r>
              <a:endParaRPr lang="es-CO" dirty="0">
                <a:solidFill>
                  <a:schemeClr val="tx1"/>
                </a:solidFill>
              </a:endParaRPr>
            </a:p>
          </p:txBody>
        </p:sp>
        <p:sp>
          <p:nvSpPr>
            <p:cNvPr id="25" name="24 Elipse"/>
            <p:cNvSpPr/>
            <p:nvPr/>
          </p:nvSpPr>
          <p:spPr>
            <a:xfrm>
              <a:off x="1691680" y="3789040"/>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C</a:t>
              </a:r>
              <a:endParaRPr lang="es-CO" dirty="0">
                <a:solidFill>
                  <a:schemeClr val="tx1"/>
                </a:solidFill>
              </a:endParaRPr>
            </a:p>
          </p:txBody>
        </p:sp>
        <p:cxnSp>
          <p:nvCxnSpPr>
            <p:cNvPr id="26" name="25 Conector recto"/>
            <p:cNvCxnSpPr>
              <a:stCxn id="25" idx="1"/>
              <a:endCxn id="22" idx="5"/>
            </p:cNvCxnSpPr>
            <p:nvPr/>
          </p:nvCxnSpPr>
          <p:spPr>
            <a:xfrm flipH="1" flipV="1">
              <a:off x="476280" y="3509744"/>
              <a:ext cx="1278672" cy="342568"/>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26 Conector recto"/>
            <p:cNvCxnSpPr>
              <a:stCxn id="21" idx="5"/>
              <a:endCxn id="24" idx="1"/>
            </p:cNvCxnSpPr>
            <p:nvPr/>
          </p:nvCxnSpPr>
          <p:spPr>
            <a:xfrm>
              <a:off x="1412384" y="3005688"/>
              <a:ext cx="1134656" cy="54536"/>
            </a:xfrm>
            <a:prstGeom prst="line">
              <a:avLst/>
            </a:prstGeom>
            <a:ln w="38100">
              <a:solidFill>
                <a:srgbClr val="FF33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27 Conector recto"/>
            <p:cNvCxnSpPr>
              <a:stCxn id="24" idx="3"/>
              <a:endCxn id="25" idx="7"/>
            </p:cNvCxnSpPr>
            <p:nvPr/>
          </p:nvCxnSpPr>
          <p:spPr>
            <a:xfrm flipH="1">
              <a:off x="2060456" y="3365728"/>
              <a:ext cx="486584" cy="486584"/>
            </a:xfrm>
            <a:prstGeom prst="line">
              <a:avLst/>
            </a:prstGeom>
            <a:ln w="38100">
              <a:solidFill>
                <a:srgbClr val="FF33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28 Conector recto"/>
            <p:cNvCxnSpPr>
              <a:stCxn id="21" idx="4"/>
              <a:endCxn id="25" idx="0"/>
            </p:cNvCxnSpPr>
            <p:nvPr/>
          </p:nvCxnSpPr>
          <p:spPr>
            <a:xfrm>
              <a:off x="1259632" y="3068960"/>
              <a:ext cx="648072" cy="720080"/>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29 CuadroTexto"/>
            <p:cNvSpPr txBox="1"/>
            <p:nvPr/>
          </p:nvSpPr>
          <p:spPr>
            <a:xfrm>
              <a:off x="476280" y="2843644"/>
              <a:ext cx="351304" cy="369332"/>
            </a:xfrm>
            <a:prstGeom prst="rect">
              <a:avLst/>
            </a:prstGeom>
            <a:noFill/>
          </p:spPr>
          <p:txBody>
            <a:bodyPr wrap="square" rtlCol="0">
              <a:spAutoFit/>
            </a:bodyPr>
            <a:lstStyle/>
            <a:p>
              <a:pPr algn="ctr"/>
              <a:r>
                <a:rPr lang="es-MX" dirty="0" smtClean="0"/>
                <a:t>1</a:t>
              </a:r>
              <a:endParaRPr lang="es-CO" dirty="0"/>
            </a:p>
          </p:txBody>
        </p:sp>
        <p:sp>
          <p:nvSpPr>
            <p:cNvPr id="31" name="30 CuadroTexto"/>
            <p:cNvSpPr txBox="1"/>
            <p:nvPr/>
          </p:nvSpPr>
          <p:spPr>
            <a:xfrm>
              <a:off x="1196360" y="3275692"/>
              <a:ext cx="351304" cy="369332"/>
            </a:xfrm>
            <a:prstGeom prst="rect">
              <a:avLst/>
            </a:prstGeom>
            <a:noFill/>
          </p:spPr>
          <p:txBody>
            <a:bodyPr wrap="square" rtlCol="0">
              <a:spAutoFit/>
            </a:bodyPr>
            <a:lstStyle/>
            <a:p>
              <a:pPr algn="ctr"/>
              <a:r>
                <a:rPr lang="es-MX" dirty="0" smtClean="0"/>
                <a:t>3</a:t>
              </a:r>
              <a:endParaRPr lang="es-CO" dirty="0"/>
            </a:p>
          </p:txBody>
        </p:sp>
        <p:sp>
          <p:nvSpPr>
            <p:cNvPr id="32" name="31 CuadroTexto"/>
            <p:cNvSpPr txBox="1"/>
            <p:nvPr/>
          </p:nvSpPr>
          <p:spPr>
            <a:xfrm>
              <a:off x="2204472" y="3717032"/>
              <a:ext cx="351304" cy="369332"/>
            </a:xfrm>
            <a:prstGeom prst="rect">
              <a:avLst/>
            </a:prstGeom>
            <a:noFill/>
          </p:spPr>
          <p:txBody>
            <a:bodyPr wrap="square" rtlCol="0">
              <a:spAutoFit/>
            </a:bodyPr>
            <a:lstStyle/>
            <a:p>
              <a:pPr algn="ctr"/>
              <a:r>
                <a:rPr lang="es-MX" dirty="0" smtClean="0"/>
                <a:t>5</a:t>
              </a:r>
              <a:endParaRPr lang="es-CO" dirty="0"/>
            </a:p>
          </p:txBody>
        </p:sp>
        <p:sp>
          <p:nvSpPr>
            <p:cNvPr id="33" name="32 CuadroTexto"/>
            <p:cNvSpPr txBox="1"/>
            <p:nvPr/>
          </p:nvSpPr>
          <p:spPr>
            <a:xfrm>
              <a:off x="764312" y="3645024"/>
              <a:ext cx="351304" cy="369332"/>
            </a:xfrm>
            <a:prstGeom prst="rect">
              <a:avLst/>
            </a:prstGeom>
            <a:noFill/>
          </p:spPr>
          <p:txBody>
            <a:bodyPr wrap="square" rtlCol="0">
              <a:spAutoFit/>
            </a:bodyPr>
            <a:lstStyle/>
            <a:p>
              <a:pPr algn="ctr"/>
              <a:r>
                <a:rPr lang="es-MX" dirty="0" smtClean="0"/>
                <a:t>2</a:t>
              </a:r>
              <a:endParaRPr lang="es-CO" dirty="0"/>
            </a:p>
          </p:txBody>
        </p:sp>
        <p:sp>
          <p:nvSpPr>
            <p:cNvPr id="34" name="33 CuadroTexto"/>
            <p:cNvSpPr txBox="1"/>
            <p:nvPr/>
          </p:nvSpPr>
          <p:spPr>
            <a:xfrm>
              <a:off x="2060456" y="2708920"/>
              <a:ext cx="351304" cy="369332"/>
            </a:xfrm>
            <a:prstGeom prst="rect">
              <a:avLst/>
            </a:prstGeom>
            <a:noFill/>
          </p:spPr>
          <p:txBody>
            <a:bodyPr wrap="square" rtlCol="0">
              <a:spAutoFit/>
            </a:bodyPr>
            <a:lstStyle/>
            <a:p>
              <a:pPr algn="ctr"/>
              <a:r>
                <a:rPr lang="es-MX" dirty="0" smtClean="0"/>
                <a:t>4</a:t>
              </a:r>
              <a:endParaRPr lang="es-CO" dirty="0"/>
            </a:p>
          </p:txBody>
        </p:sp>
      </p:grpSp>
      <p:grpSp>
        <p:nvGrpSpPr>
          <p:cNvPr id="4" name="3 Grupo"/>
          <p:cNvGrpSpPr/>
          <p:nvPr/>
        </p:nvGrpSpPr>
        <p:grpSpPr>
          <a:xfrm>
            <a:off x="2332995" y="4540478"/>
            <a:ext cx="2077573" cy="1171964"/>
            <a:chOff x="3190200" y="2636912"/>
            <a:chExt cx="2808312" cy="1584176"/>
          </a:xfrm>
        </p:grpSpPr>
        <p:sp>
          <p:nvSpPr>
            <p:cNvPr id="35" name="34 Elipse"/>
            <p:cNvSpPr/>
            <p:nvPr/>
          </p:nvSpPr>
          <p:spPr>
            <a:xfrm>
              <a:off x="4126304" y="263691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B</a:t>
              </a:r>
              <a:endParaRPr lang="es-CO" dirty="0">
                <a:solidFill>
                  <a:schemeClr val="tx1"/>
                </a:solidFill>
              </a:endParaRPr>
            </a:p>
          </p:txBody>
        </p:sp>
        <p:sp>
          <p:nvSpPr>
            <p:cNvPr id="36" name="35 Elipse"/>
            <p:cNvSpPr/>
            <p:nvPr/>
          </p:nvSpPr>
          <p:spPr>
            <a:xfrm>
              <a:off x="3190200" y="314096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A</a:t>
              </a:r>
              <a:endParaRPr lang="es-CO" dirty="0">
                <a:solidFill>
                  <a:schemeClr val="tx1"/>
                </a:solidFill>
              </a:endParaRPr>
            </a:p>
          </p:txBody>
        </p:sp>
        <p:cxnSp>
          <p:nvCxnSpPr>
            <p:cNvPr id="37" name="36 Conector recto"/>
            <p:cNvCxnSpPr>
              <a:stCxn id="36" idx="7"/>
              <a:endCxn id="35" idx="3"/>
            </p:cNvCxnSpPr>
            <p:nvPr/>
          </p:nvCxnSpPr>
          <p:spPr>
            <a:xfrm flipV="1">
              <a:off x="3558976" y="3005688"/>
              <a:ext cx="630600" cy="198552"/>
            </a:xfrm>
            <a:prstGeom prst="line">
              <a:avLst/>
            </a:prstGeom>
            <a:ln w="38100">
              <a:solidFill>
                <a:srgbClr val="FF33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37 Elipse"/>
            <p:cNvSpPr/>
            <p:nvPr/>
          </p:nvSpPr>
          <p:spPr>
            <a:xfrm>
              <a:off x="5566464" y="299695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D</a:t>
              </a:r>
              <a:endParaRPr lang="es-CO" dirty="0">
                <a:solidFill>
                  <a:schemeClr val="tx1"/>
                </a:solidFill>
              </a:endParaRPr>
            </a:p>
          </p:txBody>
        </p:sp>
        <p:sp>
          <p:nvSpPr>
            <p:cNvPr id="39" name="38 Elipse"/>
            <p:cNvSpPr/>
            <p:nvPr/>
          </p:nvSpPr>
          <p:spPr>
            <a:xfrm>
              <a:off x="4774376" y="3789040"/>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C</a:t>
              </a:r>
              <a:endParaRPr lang="es-CO" dirty="0">
                <a:solidFill>
                  <a:schemeClr val="tx1"/>
                </a:solidFill>
              </a:endParaRPr>
            </a:p>
          </p:txBody>
        </p:sp>
        <p:cxnSp>
          <p:nvCxnSpPr>
            <p:cNvPr id="40" name="39 Conector recto"/>
            <p:cNvCxnSpPr>
              <a:stCxn id="39" idx="1"/>
              <a:endCxn id="36" idx="5"/>
            </p:cNvCxnSpPr>
            <p:nvPr/>
          </p:nvCxnSpPr>
          <p:spPr>
            <a:xfrm flipH="1" flipV="1">
              <a:off x="3558976" y="3509744"/>
              <a:ext cx="1278672" cy="342568"/>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40 Conector recto"/>
            <p:cNvCxnSpPr>
              <a:stCxn id="35" idx="5"/>
              <a:endCxn id="38" idx="1"/>
            </p:cNvCxnSpPr>
            <p:nvPr/>
          </p:nvCxnSpPr>
          <p:spPr>
            <a:xfrm>
              <a:off x="4495080" y="3005688"/>
              <a:ext cx="1134656" cy="54536"/>
            </a:xfrm>
            <a:prstGeom prst="line">
              <a:avLst/>
            </a:prstGeom>
            <a:ln w="38100">
              <a:solidFill>
                <a:srgbClr val="FF33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41 Conector recto"/>
            <p:cNvCxnSpPr>
              <a:stCxn id="38" idx="3"/>
              <a:endCxn id="39" idx="7"/>
            </p:cNvCxnSpPr>
            <p:nvPr/>
          </p:nvCxnSpPr>
          <p:spPr>
            <a:xfrm flipH="1">
              <a:off x="5143152" y="3365728"/>
              <a:ext cx="486584" cy="486584"/>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42 Conector recto"/>
            <p:cNvCxnSpPr>
              <a:stCxn id="35" idx="4"/>
              <a:endCxn id="39" idx="0"/>
            </p:cNvCxnSpPr>
            <p:nvPr/>
          </p:nvCxnSpPr>
          <p:spPr>
            <a:xfrm>
              <a:off x="4342328" y="3068960"/>
              <a:ext cx="648072" cy="720080"/>
            </a:xfrm>
            <a:prstGeom prst="line">
              <a:avLst/>
            </a:prstGeom>
            <a:ln w="38100">
              <a:solidFill>
                <a:srgbClr val="FF33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43 CuadroTexto"/>
            <p:cNvSpPr txBox="1"/>
            <p:nvPr/>
          </p:nvSpPr>
          <p:spPr>
            <a:xfrm>
              <a:off x="3558976" y="2843644"/>
              <a:ext cx="351304" cy="369332"/>
            </a:xfrm>
            <a:prstGeom prst="rect">
              <a:avLst/>
            </a:prstGeom>
            <a:noFill/>
          </p:spPr>
          <p:txBody>
            <a:bodyPr wrap="square" rtlCol="0">
              <a:spAutoFit/>
            </a:bodyPr>
            <a:lstStyle/>
            <a:p>
              <a:pPr algn="ctr"/>
              <a:r>
                <a:rPr lang="es-MX" dirty="0" smtClean="0"/>
                <a:t>1</a:t>
              </a:r>
              <a:endParaRPr lang="es-CO" dirty="0"/>
            </a:p>
          </p:txBody>
        </p:sp>
        <p:sp>
          <p:nvSpPr>
            <p:cNvPr id="45" name="44 CuadroTexto"/>
            <p:cNvSpPr txBox="1"/>
            <p:nvPr/>
          </p:nvSpPr>
          <p:spPr>
            <a:xfrm>
              <a:off x="4279056" y="3275692"/>
              <a:ext cx="351304" cy="369332"/>
            </a:xfrm>
            <a:prstGeom prst="rect">
              <a:avLst/>
            </a:prstGeom>
            <a:noFill/>
          </p:spPr>
          <p:txBody>
            <a:bodyPr wrap="square" rtlCol="0">
              <a:spAutoFit/>
            </a:bodyPr>
            <a:lstStyle/>
            <a:p>
              <a:pPr algn="ctr"/>
              <a:r>
                <a:rPr lang="es-MX" dirty="0" smtClean="0"/>
                <a:t>3</a:t>
              </a:r>
              <a:endParaRPr lang="es-CO" dirty="0"/>
            </a:p>
          </p:txBody>
        </p:sp>
        <p:sp>
          <p:nvSpPr>
            <p:cNvPr id="46" name="45 CuadroTexto"/>
            <p:cNvSpPr txBox="1"/>
            <p:nvPr/>
          </p:nvSpPr>
          <p:spPr>
            <a:xfrm>
              <a:off x="5287168" y="3717032"/>
              <a:ext cx="351304" cy="369332"/>
            </a:xfrm>
            <a:prstGeom prst="rect">
              <a:avLst/>
            </a:prstGeom>
            <a:noFill/>
          </p:spPr>
          <p:txBody>
            <a:bodyPr wrap="square" rtlCol="0">
              <a:spAutoFit/>
            </a:bodyPr>
            <a:lstStyle/>
            <a:p>
              <a:pPr algn="ctr"/>
              <a:r>
                <a:rPr lang="es-MX" dirty="0" smtClean="0"/>
                <a:t>5</a:t>
              </a:r>
              <a:endParaRPr lang="es-CO" dirty="0"/>
            </a:p>
          </p:txBody>
        </p:sp>
        <p:sp>
          <p:nvSpPr>
            <p:cNvPr id="47" name="46 CuadroTexto"/>
            <p:cNvSpPr txBox="1"/>
            <p:nvPr/>
          </p:nvSpPr>
          <p:spPr>
            <a:xfrm>
              <a:off x="3847008" y="3645024"/>
              <a:ext cx="351304" cy="369332"/>
            </a:xfrm>
            <a:prstGeom prst="rect">
              <a:avLst/>
            </a:prstGeom>
            <a:noFill/>
          </p:spPr>
          <p:txBody>
            <a:bodyPr wrap="square" rtlCol="0">
              <a:spAutoFit/>
            </a:bodyPr>
            <a:lstStyle/>
            <a:p>
              <a:pPr algn="ctr"/>
              <a:r>
                <a:rPr lang="es-MX" dirty="0" smtClean="0"/>
                <a:t>2</a:t>
              </a:r>
              <a:endParaRPr lang="es-CO" dirty="0"/>
            </a:p>
          </p:txBody>
        </p:sp>
        <p:sp>
          <p:nvSpPr>
            <p:cNvPr id="48" name="47 CuadroTexto"/>
            <p:cNvSpPr txBox="1"/>
            <p:nvPr/>
          </p:nvSpPr>
          <p:spPr>
            <a:xfrm>
              <a:off x="5143152" y="2708920"/>
              <a:ext cx="351304" cy="369332"/>
            </a:xfrm>
            <a:prstGeom prst="rect">
              <a:avLst/>
            </a:prstGeom>
            <a:noFill/>
          </p:spPr>
          <p:txBody>
            <a:bodyPr wrap="square" rtlCol="0">
              <a:spAutoFit/>
            </a:bodyPr>
            <a:lstStyle/>
            <a:p>
              <a:pPr algn="ctr"/>
              <a:r>
                <a:rPr lang="es-MX" dirty="0" smtClean="0"/>
                <a:t>4</a:t>
              </a:r>
              <a:endParaRPr lang="es-CO" dirty="0"/>
            </a:p>
          </p:txBody>
        </p:sp>
      </p:grpSp>
      <p:grpSp>
        <p:nvGrpSpPr>
          <p:cNvPr id="3" name="2 Grupo"/>
          <p:cNvGrpSpPr/>
          <p:nvPr/>
        </p:nvGrpSpPr>
        <p:grpSpPr>
          <a:xfrm>
            <a:off x="107505" y="4509120"/>
            <a:ext cx="2069650" cy="1167495"/>
            <a:chOff x="107504" y="4509120"/>
            <a:chExt cx="2808312" cy="1584176"/>
          </a:xfrm>
        </p:grpSpPr>
        <p:sp>
          <p:nvSpPr>
            <p:cNvPr id="49" name="48 Elipse"/>
            <p:cNvSpPr/>
            <p:nvPr/>
          </p:nvSpPr>
          <p:spPr>
            <a:xfrm>
              <a:off x="1043608" y="4509120"/>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B</a:t>
              </a:r>
              <a:endParaRPr lang="es-CO" dirty="0">
                <a:solidFill>
                  <a:schemeClr val="tx1"/>
                </a:solidFill>
              </a:endParaRPr>
            </a:p>
          </p:txBody>
        </p:sp>
        <p:sp>
          <p:nvSpPr>
            <p:cNvPr id="50" name="49 Elipse"/>
            <p:cNvSpPr/>
            <p:nvPr/>
          </p:nvSpPr>
          <p:spPr>
            <a:xfrm>
              <a:off x="107504" y="501317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A</a:t>
              </a:r>
              <a:endParaRPr lang="es-CO" dirty="0">
                <a:solidFill>
                  <a:schemeClr val="tx1"/>
                </a:solidFill>
              </a:endParaRPr>
            </a:p>
          </p:txBody>
        </p:sp>
        <p:cxnSp>
          <p:nvCxnSpPr>
            <p:cNvPr id="51" name="50 Conector recto"/>
            <p:cNvCxnSpPr>
              <a:stCxn id="50" idx="7"/>
              <a:endCxn id="49" idx="3"/>
            </p:cNvCxnSpPr>
            <p:nvPr/>
          </p:nvCxnSpPr>
          <p:spPr>
            <a:xfrm flipV="1">
              <a:off x="476280" y="4877896"/>
              <a:ext cx="630600" cy="198552"/>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51 Elipse"/>
            <p:cNvSpPr/>
            <p:nvPr/>
          </p:nvSpPr>
          <p:spPr>
            <a:xfrm>
              <a:off x="2483768" y="4869160"/>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D</a:t>
              </a:r>
              <a:endParaRPr lang="es-CO" dirty="0">
                <a:solidFill>
                  <a:schemeClr val="tx1"/>
                </a:solidFill>
              </a:endParaRPr>
            </a:p>
          </p:txBody>
        </p:sp>
        <p:sp>
          <p:nvSpPr>
            <p:cNvPr id="53" name="52 Elipse"/>
            <p:cNvSpPr/>
            <p:nvPr/>
          </p:nvSpPr>
          <p:spPr>
            <a:xfrm>
              <a:off x="1691680" y="566124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C</a:t>
              </a:r>
              <a:endParaRPr lang="es-CO" dirty="0">
                <a:solidFill>
                  <a:schemeClr val="tx1"/>
                </a:solidFill>
              </a:endParaRPr>
            </a:p>
          </p:txBody>
        </p:sp>
        <p:cxnSp>
          <p:nvCxnSpPr>
            <p:cNvPr id="54" name="53 Conector recto"/>
            <p:cNvCxnSpPr>
              <a:stCxn id="53" idx="1"/>
              <a:endCxn id="50" idx="5"/>
            </p:cNvCxnSpPr>
            <p:nvPr/>
          </p:nvCxnSpPr>
          <p:spPr>
            <a:xfrm flipH="1" flipV="1">
              <a:off x="476280" y="5381952"/>
              <a:ext cx="1278672" cy="342568"/>
            </a:xfrm>
            <a:prstGeom prst="line">
              <a:avLst/>
            </a:prstGeom>
            <a:ln w="38100">
              <a:solidFill>
                <a:srgbClr val="FF33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54 Conector recto"/>
            <p:cNvCxnSpPr>
              <a:stCxn id="49" idx="5"/>
              <a:endCxn id="52" idx="1"/>
            </p:cNvCxnSpPr>
            <p:nvPr/>
          </p:nvCxnSpPr>
          <p:spPr>
            <a:xfrm>
              <a:off x="1412384" y="4877896"/>
              <a:ext cx="1134656" cy="54536"/>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55 Conector recto"/>
            <p:cNvCxnSpPr>
              <a:stCxn id="52" idx="3"/>
              <a:endCxn id="53" idx="7"/>
            </p:cNvCxnSpPr>
            <p:nvPr/>
          </p:nvCxnSpPr>
          <p:spPr>
            <a:xfrm flipH="1">
              <a:off x="2060456" y="5237936"/>
              <a:ext cx="486584" cy="486584"/>
            </a:xfrm>
            <a:prstGeom prst="line">
              <a:avLst/>
            </a:prstGeom>
            <a:ln w="38100">
              <a:solidFill>
                <a:srgbClr val="FF33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56 Conector recto"/>
            <p:cNvCxnSpPr>
              <a:stCxn id="49" idx="4"/>
              <a:endCxn id="53" idx="0"/>
            </p:cNvCxnSpPr>
            <p:nvPr/>
          </p:nvCxnSpPr>
          <p:spPr>
            <a:xfrm>
              <a:off x="1259632" y="4941168"/>
              <a:ext cx="648072" cy="720080"/>
            </a:xfrm>
            <a:prstGeom prst="line">
              <a:avLst/>
            </a:prstGeom>
            <a:ln w="38100">
              <a:solidFill>
                <a:srgbClr val="FF33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57 CuadroTexto"/>
            <p:cNvSpPr txBox="1"/>
            <p:nvPr/>
          </p:nvSpPr>
          <p:spPr>
            <a:xfrm>
              <a:off x="476280" y="4715852"/>
              <a:ext cx="351304" cy="369332"/>
            </a:xfrm>
            <a:prstGeom prst="rect">
              <a:avLst/>
            </a:prstGeom>
            <a:noFill/>
          </p:spPr>
          <p:txBody>
            <a:bodyPr wrap="square" rtlCol="0">
              <a:spAutoFit/>
            </a:bodyPr>
            <a:lstStyle/>
            <a:p>
              <a:pPr algn="ctr"/>
              <a:r>
                <a:rPr lang="es-MX" dirty="0" smtClean="0"/>
                <a:t>1</a:t>
              </a:r>
              <a:endParaRPr lang="es-CO" dirty="0"/>
            </a:p>
          </p:txBody>
        </p:sp>
        <p:sp>
          <p:nvSpPr>
            <p:cNvPr id="59" name="58 CuadroTexto"/>
            <p:cNvSpPr txBox="1"/>
            <p:nvPr/>
          </p:nvSpPr>
          <p:spPr>
            <a:xfrm>
              <a:off x="1196360" y="5147900"/>
              <a:ext cx="351304" cy="369332"/>
            </a:xfrm>
            <a:prstGeom prst="rect">
              <a:avLst/>
            </a:prstGeom>
            <a:noFill/>
          </p:spPr>
          <p:txBody>
            <a:bodyPr wrap="square" rtlCol="0">
              <a:spAutoFit/>
            </a:bodyPr>
            <a:lstStyle/>
            <a:p>
              <a:pPr algn="ctr"/>
              <a:r>
                <a:rPr lang="es-MX" dirty="0" smtClean="0"/>
                <a:t>3</a:t>
              </a:r>
              <a:endParaRPr lang="es-CO" dirty="0"/>
            </a:p>
          </p:txBody>
        </p:sp>
        <p:sp>
          <p:nvSpPr>
            <p:cNvPr id="60" name="59 CuadroTexto"/>
            <p:cNvSpPr txBox="1"/>
            <p:nvPr/>
          </p:nvSpPr>
          <p:spPr>
            <a:xfrm>
              <a:off x="2204472" y="5589240"/>
              <a:ext cx="351304" cy="369332"/>
            </a:xfrm>
            <a:prstGeom prst="rect">
              <a:avLst/>
            </a:prstGeom>
            <a:noFill/>
          </p:spPr>
          <p:txBody>
            <a:bodyPr wrap="square" rtlCol="0">
              <a:spAutoFit/>
            </a:bodyPr>
            <a:lstStyle/>
            <a:p>
              <a:pPr algn="ctr"/>
              <a:r>
                <a:rPr lang="es-MX" dirty="0" smtClean="0"/>
                <a:t>5</a:t>
              </a:r>
              <a:endParaRPr lang="es-CO" dirty="0"/>
            </a:p>
          </p:txBody>
        </p:sp>
        <p:sp>
          <p:nvSpPr>
            <p:cNvPr id="61" name="60 CuadroTexto"/>
            <p:cNvSpPr txBox="1"/>
            <p:nvPr/>
          </p:nvSpPr>
          <p:spPr>
            <a:xfrm>
              <a:off x="764312" y="5517232"/>
              <a:ext cx="351304" cy="369332"/>
            </a:xfrm>
            <a:prstGeom prst="rect">
              <a:avLst/>
            </a:prstGeom>
            <a:noFill/>
          </p:spPr>
          <p:txBody>
            <a:bodyPr wrap="square" rtlCol="0">
              <a:spAutoFit/>
            </a:bodyPr>
            <a:lstStyle/>
            <a:p>
              <a:pPr algn="ctr"/>
              <a:r>
                <a:rPr lang="es-MX" dirty="0" smtClean="0"/>
                <a:t>2</a:t>
              </a:r>
              <a:endParaRPr lang="es-CO" dirty="0"/>
            </a:p>
          </p:txBody>
        </p:sp>
        <p:sp>
          <p:nvSpPr>
            <p:cNvPr id="62" name="61 CuadroTexto"/>
            <p:cNvSpPr txBox="1"/>
            <p:nvPr/>
          </p:nvSpPr>
          <p:spPr>
            <a:xfrm>
              <a:off x="2060456" y="4581128"/>
              <a:ext cx="351304" cy="369332"/>
            </a:xfrm>
            <a:prstGeom prst="rect">
              <a:avLst/>
            </a:prstGeom>
            <a:noFill/>
          </p:spPr>
          <p:txBody>
            <a:bodyPr wrap="square" rtlCol="0">
              <a:spAutoFit/>
            </a:bodyPr>
            <a:lstStyle/>
            <a:p>
              <a:pPr algn="ctr"/>
              <a:r>
                <a:rPr lang="es-MX" dirty="0" smtClean="0"/>
                <a:t>4</a:t>
              </a:r>
              <a:endParaRPr lang="es-CO" dirty="0"/>
            </a:p>
          </p:txBody>
        </p:sp>
      </p:grpSp>
      <p:grpSp>
        <p:nvGrpSpPr>
          <p:cNvPr id="135" name="134 Grupo"/>
          <p:cNvGrpSpPr/>
          <p:nvPr/>
        </p:nvGrpSpPr>
        <p:grpSpPr>
          <a:xfrm>
            <a:off x="2213152" y="2924943"/>
            <a:ext cx="2232248" cy="1259217"/>
            <a:chOff x="3190200" y="4509120"/>
            <a:chExt cx="2808312" cy="1584176"/>
          </a:xfrm>
        </p:grpSpPr>
        <p:sp>
          <p:nvSpPr>
            <p:cNvPr id="63" name="62 Elipse"/>
            <p:cNvSpPr/>
            <p:nvPr/>
          </p:nvSpPr>
          <p:spPr>
            <a:xfrm>
              <a:off x="4126304" y="4509120"/>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B</a:t>
              </a:r>
              <a:endParaRPr lang="es-CO" dirty="0">
                <a:solidFill>
                  <a:schemeClr val="tx1"/>
                </a:solidFill>
              </a:endParaRPr>
            </a:p>
          </p:txBody>
        </p:sp>
        <p:sp>
          <p:nvSpPr>
            <p:cNvPr id="64" name="63 Elipse"/>
            <p:cNvSpPr/>
            <p:nvPr/>
          </p:nvSpPr>
          <p:spPr>
            <a:xfrm>
              <a:off x="3190200" y="501317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A</a:t>
              </a:r>
              <a:endParaRPr lang="es-CO" dirty="0">
                <a:solidFill>
                  <a:schemeClr val="tx1"/>
                </a:solidFill>
              </a:endParaRPr>
            </a:p>
          </p:txBody>
        </p:sp>
        <p:cxnSp>
          <p:nvCxnSpPr>
            <p:cNvPr id="65" name="64 Conector recto"/>
            <p:cNvCxnSpPr>
              <a:stCxn id="64" idx="7"/>
              <a:endCxn id="63" idx="3"/>
            </p:cNvCxnSpPr>
            <p:nvPr/>
          </p:nvCxnSpPr>
          <p:spPr>
            <a:xfrm flipV="1">
              <a:off x="3558976" y="4877896"/>
              <a:ext cx="630600" cy="198552"/>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6" name="65 Elipse"/>
            <p:cNvSpPr/>
            <p:nvPr/>
          </p:nvSpPr>
          <p:spPr>
            <a:xfrm>
              <a:off x="5566464" y="4869160"/>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D</a:t>
              </a:r>
              <a:endParaRPr lang="es-CO" dirty="0">
                <a:solidFill>
                  <a:schemeClr val="tx1"/>
                </a:solidFill>
              </a:endParaRPr>
            </a:p>
          </p:txBody>
        </p:sp>
        <p:sp>
          <p:nvSpPr>
            <p:cNvPr id="67" name="66 Elipse"/>
            <p:cNvSpPr/>
            <p:nvPr/>
          </p:nvSpPr>
          <p:spPr>
            <a:xfrm>
              <a:off x="4774376" y="566124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C</a:t>
              </a:r>
              <a:endParaRPr lang="es-CO" dirty="0">
                <a:solidFill>
                  <a:schemeClr val="tx1"/>
                </a:solidFill>
              </a:endParaRPr>
            </a:p>
          </p:txBody>
        </p:sp>
        <p:cxnSp>
          <p:nvCxnSpPr>
            <p:cNvPr id="68" name="67 Conector recto"/>
            <p:cNvCxnSpPr>
              <a:stCxn id="67" idx="1"/>
              <a:endCxn id="64" idx="5"/>
            </p:cNvCxnSpPr>
            <p:nvPr/>
          </p:nvCxnSpPr>
          <p:spPr>
            <a:xfrm flipH="1" flipV="1">
              <a:off x="3558976" y="5381952"/>
              <a:ext cx="1278672" cy="342568"/>
            </a:xfrm>
            <a:prstGeom prst="line">
              <a:avLst/>
            </a:prstGeom>
            <a:ln w="38100">
              <a:solidFill>
                <a:srgbClr val="FF33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68 Conector recto"/>
            <p:cNvCxnSpPr>
              <a:stCxn id="63" idx="5"/>
              <a:endCxn id="66" idx="1"/>
            </p:cNvCxnSpPr>
            <p:nvPr/>
          </p:nvCxnSpPr>
          <p:spPr>
            <a:xfrm>
              <a:off x="4495080" y="4877896"/>
              <a:ext cx="1134656" cy="54536"/>
            </a:xfrm>
            <a:prstGeom prst="line">
              <a:avLst/>
            </a:prstGeom>
            <a:ln w="38100">
              <a:solidFill>
                <a:srgbClr val="FF33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69 Conector recto"/>
            <p:cNvCxnSpPr>
              <a:stCxn id="66" idx="3"/>
              <a:endCxn id="67" idx="7"/>
            </p:cNvCxnSpPr>
            <p:nvPr/>
          </p:nvCxnSpPr>
          <p:spPr>
            <a:xfrm flipH="1">
              <a:off x="5143152" y="5237936"/>
              <a:ext cx="486584" cy="486584"/>
            </a:xfrm>
            <a:prstGeom prst="line">
              <a:avLst/>
            </a:prstGeom>
            <a:ln w="38100">
              <a:solidFill>
                <a:srgbClr val="FF33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70 Conector recto"/>
            <p:cNvCxnSpPr>
              <a:stCxn id="63" idx="4"/>
              <a:endCxn id="67" idx="0"/>
            </p:cNvCxnSpPr>
            <p:nvPr/>
          </p:nvCxnSpPr>
          <p:spPr>
            <a:xfrm>
              <a:off x="4342328" y="4941168"/>
              <a:ext cx="648072" cy="720080"/>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71 CuadroTexto"/>
            <p:cNvSpPr txBox="1"/>
            <p:nvPr/>
          </p:nvSpPr>
          <p:spPr>
            <a:xfrm>
              <a:off x="3558976" y="4715852"/>
              <a:ext cx="351304" cy="369332"/>
            </a:xfrm>
            <a:prstGeom prst="rect">
              <a:avLst/>
            </a:prstGeom>
            <a:noFill/>
          </p:spPr>
          <p:txBody>
            <a:bodyPr wrap="square" rtlCol="0">
              <a:spAutoFit/>
            </a:bodyPr>
            <a:lstStyle/>
            <a:p>
              <a:pPr algn="ctr"/>
              <a:r>
                <a:rPr lang="es-MX" dirty="0" smtClean="0"/>
                <a:t>1</a:t>
              </a:r>
              <a:endParaRPr lang="es-CO" dirty="0"/>
            </a:p>
          </p:txBody>
        </p:sp>
        <p:sp>
          <p:nvSpPr>
            <p:cNvPr id="73" name="72 CuadroTexto"/>
            <p:cNvSpPr txBox="1"/>
            <p:nvPr/>
          </p:nvSpPr>
          <p:spPr>
            <a:xfrm>
              <a:off x="4279056" y="5147900"/>
              <a:ext cx="351304" cy="369332"/>
            </a:xfrm>
            <a:prstGeom prst="rect">
              <a:avLst/>
            </a:prstGeom>
            <a:noFill/>
          </p:spPr>
          <p:txBody>
            <a:bodyPr wrap="square" rtlCol="0">
              <a:spAutoFit/>
            </a:bodyPr>
            <a:lstStyle/>
            <a:p>
              <a:pPr algn="ctr"/>
              <a:r>
                <a:rPr lang="es-MX" dirty="0" smtClean="0"/>
                <a:t>3</a:t>
              </a:r>
              <a:endParaRPr lang="es-CO" dirty="0"/>
            </a:p>
          </p:txBody>
        </p:sp>
        <p:sp>
          <p:nvSpPr>
            <p:cNvPr id="74" name="73 CuadroTexto"/>
            <p:cNvSpPr txBox="1"/>
            <p:nvPr/>
          </p:nvSpPr>
          <p:spPr>
            <a:xfrm>
              <a:off x="5287168" y="5589240"/>
              <a:ext cx="351304" cy="369332"/>
            </a:xfrm>
            <a:prstGeom prst="rect">
              <a:avLst/>
            </a:prstGeom>
            <a:noFill/>
          </p:spPr>
          <p:txBody>
            <a:bodyPr wrap="square" rtlCol="0">
              <a:spAutoFit/>
            </a:bodyPr>
            <a:lstStyle/>
            <a:p>
              <a:pPr algn="ctr"/>
              <a:r>
                <a:rPr lang="es-MX" dirty="0" smtClean="0"/>
                <a:t>5</a:t>
              </a:r>
              <a:endParaRPr lang="es-CO" dirty="0"/>
            </a:p>
          </p:txBody>
        </p:sp>
        <p:sp>
          <p:nvSpPr>
            <p:cNvPr id="75" name="74 CuadroTexto"/>
            <p:cNvSpPr txBox="1"/>
            <p:nvPr/>
          </p:nvSpPr>
          <p:spPr>
            <a:xfrm>
              <a:off x="3847008" y="5517232"/>
              <a:ext cx="351304" cy="369332"/>
            </a:xfrm>
            <a:prstGeom prst="rect">
              <a:avLst/>
            </a:prstGeom>
            <a:noFill/>
          </p:spPr>
          <p:txBody>
            <a:bodyPr wrap="square" rtlCol="0">
              <a:spAutoFit/>
            </a:bodyPr>
            <a:lstStyle/>
            <a:p>
              <a:pPr algn="ctr"/>
              <a:r>
                <a:rPr lang="es-MX" dirty="0" smtClean="0"/>
                <a:t>2</a:t>
              </a:r>
              <a:endParaRPr lang="es-CO" dirty="0"/>
            </a:p>
          </p:txBody>
        </p:sp>
        <p:sp>
          <p:nvSpPr>
            <p:cNvPr id="76" name="75 CuadroTexto"/>
            <p:cNvSpPr txBox="1"/>
            <p:nvPr/>
          </p:nvSpPr>
          <p:spPr>
            <a:xfrm>
              <a:off x="5143152" y="4581128"/>
              <a:ext cx="351304" cy="369332"/>
            </a:xfrm>
            <a:prstGeom prst="rect">
              <a:avLst/>
            </a:prstGeom>
            <a:noFill/>
          </p:spPr>
          <p:txBody>
            <a:bodyPr wrap="square" rtlCol="0">
              <a:spAutoFit/>
            </a:bodyPr>
            <a:lstStyle/>
            <a:p>
              <a:pPr algn="ctr"/>
              <a:r>
                <a:rPr lang="es-MX" dirty="0" smtClean="0"/>
                <a:t>4</a:t>
              </a:r>
              <a:endParaRPr lang="es-CO" dirty="0"/>
            </a:p>
          </p:txBody>
        </p:sp>
      </p:grpSp>
      <p:grpSp>
        <p:nvGrpSpPr>
          <p:cNvPr id="17" name="16 Grupo"/>
          <p:cNvGrpSpPr/>
          <p:nvPr/>
        </p:nvGrpSpPr>
        <p:grpSpPr>
          <a:xfrm>
            <a:off x="4572000" y="2942700"/>
            <a:ext cx="2266232" cy="1278388"/>
            <a:chOff x="6228184" y="2636912"/>
            <a:chExt cx="2808312" cy="1584176"/>
          </a:xfrm>
        </p:grpSpPr>
        <p:sp>
          <p:nvSpPr>
            <p:cNvPr id="77" name="76 Elipse"/>
            <p:cNvSpPr/>
            <p:nvPr/>
          </p:nvSpPr>
          <p:spPr>
            <a:xfrm>
              <a:off x="7164288" y="263691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B</a:t>
              </a:r>
              <a:endParaRPr lang="es-CO" dirty="0">
                <a:solidFill>
                  <a:schemeClr val="tx1"/>
                </a:solidFill>
              </a:endParaRPr>
            </a:p>
          </p:txBody>
        </p:sp>
        <p:sp>
          <p:nvSpPr>
            <p:cNvPr id="78" name="77 Elipse"/>
            <p:cNvSpPr/>
            <p:nvPr/>
          </p:nvSpPr>
          <p:spPr>
            <a:xfrm>
              <a:off x="6228184" y="314096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A</a:t>
              </a:r>
              <a:endParaRPr lang="es-CO" dirty="0">
                <a:solidFill>
                  <a:schemeClr val="tx1"/>
                </a:solidFill>
              </a:endParaRPr>
            </a:p>
          </p:txBody>
        </p:sp>
        <p:cxnSp>
          <p:nvCxnSpPr>
            <p:cNvPr id="79" name="78 Conector recto"/>
            <p:cNvCxnSpPr>
              <a:stCxn id="78" idx="7"/>
              <a:endCxn id="77" idx="3"/>
            </p:cNvCxnSpPr>
            <p:nvPr/>
          </p:nvCxnSpPr>
          <p:spPr>
            <a:xfrm flipV="1">
              <a:off x="6596960" y="3005688"/>
              <a:ext cx="630600" cy="198552"/>
            </a:xfrm>
            <a:prstGeom prst="line">
              <a:avLst/>
            </a:prstGeom>
            <a:ln w="38100">
              <a:solidFill>
                <a:srgbClr val="FF33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0" name="79 Elipse"/>
            <p:cNvSpPr/>
            <p:nvPr/>
          </p:nvSpPr>
          <p:spPr>
            <a:xfrm>
              <a:off x="8604448" y="299695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D</a:t>
              </a:r>
              <a:endParaRPr lang="es-CO" dirty="0">
                <a:solidFill>
                  <a:schemeClr val="tx1"/>
                </a:solidFill>
              </a:endParaRPr>
            </a:p>
          </p:txBody>
        </p:sp>
        <p:sp>
          <p:nvSpPr>
            <p:cNvPr id="81" name="80 Elipse"/>
            <p:cNvSpPr/>
            <p:nvPr/>
          </p:nvSpPr>
          <p:spPr>
            <a:xfrm>
              <a:off x="7812360" y="3789040"/>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C</a:t>
              </a:r>
              <a:endParaRPr lang="es-CO" dirty="0">
                <a:solidFill>
                  <a:schemeClr val="tx1"/>
                </a:solidFill>
              </a:endParaRPr>
            </a:p>
          </p:txBody>
        </p:sp>
        <p:cxnSp>
          <p:nvCxnSpPr>
            <p:cNvPr id="82" name="81 Conector recto"/>
            <p:cNvCxnSpPr>
              <a:stCxn id="81" idx="1"/>
              <a:endCxn id="78" idx="5"/>
            </p:cNvCxnSpPr>
            <p:nvPr/>
          </p:nvCxnSpPr>
          <p:spPr>
            <a:xfrm flipH="1" flipV="1">
              <a:off x="6596960" y="3509744"/>
              <a:ext cx="1278672" cy="342568"/>
            </a:xfrm>
            <a:prstGeom prst="line">
              <a:avLst/>
            </a:prstGeom>
            <a:ln w="38100">
              <a:solidFill>
                <a:srgbClr val="FF33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82 Conector recto"/>
            <p:cNvCxnSpPr>
              <a:stCxn id="77" idx="5"/>
              <a:endCxn id="80" idx="1"/>
            </p:cNvCxnSpPr>
            <p:nvPr/>
          </p:nvCxnSpPr>
          <p:spPr>
            <a:xfrm>
              <a:off x="7533064" y="3005688"/>
              <a:ext cx="1134656" cy="54536"/>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83 Conector recto"/>
            <p:cNvCxnSpPr>
              <a:stCxn id="80" idx="3"/>
              <a:endCxn id="81" idx="7"/>
            </p:cNvCxnSpPr>
            <p:nvPr/>
          </p:nvCxnSpPr>
          <p:spPr>
            <a:xfrm flipH="1">
              <a:off x="8181136" y="3365728"/>
              <a:ext cx="486584" cy="486584"/>
            </a:xfrm>
            <a:prstGeom prst="line">
              <a:avLst/>
            </a:prstGeom>
            <a:ln w="38100">
              <a:solidFill>
                <a:srgbClr val="FF33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84 Conector recto"/>
            <p:cNvCxnSpPr>
              <a:stCxn id="77" idx="4"/>
              <a:endCxn id="81" idx="0"/>
            </p:cNvCxnSpPr>
            <p:nvPr/>
          </p:nvCxnSpPr>
          <p:spPr>
            <a:xfrm>
              <a:off x="7380312" y="3068960"/>
              <a:ext cx="648072" cy="720080"/>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6" name="85 CuadroTexto"/>
            <p:cNvSpPr txBox="1"/>
            <p:nvPr/>
          </p:nvSpPr>
          <p:spPr>
            <a:xfrm>
              <a:off x="6596960" y="2843644"/>
              <a:ext cx="351304" cy="369332"/>
            </a:xfrm>
            <a:prstGeom prst="rect">
              <a:avLst/>
            </a:prstGeom>
            <a:noFill/>
          </p:spPr>
          <p:txBody>
            <a:bodyPr wrap="square" rtlCol="0">
              <a:spAutoFit/>
            </a:bodyPr>
            <a:lstStyle/>
            <a:p>
              <a:pPr algn="ctr"/>
              <a:r>
                <a:rPr lang="es-MX" dirty="0" smtClean="0"/>
                <a:t>1</a:t>
              </a:r>
              <a:endParaRPr lang="es-CO" dirty="0"/>
            </a:p>
          </p:txBody>
        </p:sp>
        <p:sp>
          <p:nvSpPr>
            <p:cNvPr id="87" name="86 CuadroTexto"/>
            <p:cNvSpPr txBox="1"/>
            <p:nvPr/>
          </p:nvSpPr>
          <p:spPr>
            <a:xfrm>
              <a:off x="7317040" y="3275692"/>
              <a:ext cx="351304" cy="369332"/>
            </a:xfrm>
            <a:prstGeom prst="rect">
              <a:avLst/>
            </a:prstGeom>
            <a:noFill/>
          </p:spPr>
          <p:txBody>
            <a:bodyPr wrap="square" rtlCol="0">
              <a:spAutoFit/>
            </a:bodyPr>
            <a:lstStyle/>
            <a:p>
              <a:pPr algn="ctr"/>
              <a:r>
                <a:rPr lang="es-MX" dirty="0" smtClean="0"/>
                <a:t>3</a:t>
              </a:r>
              <a:endParaRPr lang="es-CO" dirty="0"/>
            </a:p>
          </p:txBody>
        </p:sp>
        <p:sp>
          <p:nvSpPr>
            <p:cNvPr id="88" name="87 CuadroTexto"/>
            <p:cNvSpPr txBox="1"/>
            <p:nvPr/>
          </p:nvSpPr>
          <p:spPr>
            <a:xfrm>
              <a:off x="8325152" y="3717032"/>
              <a:ext cx="351304" cy="369332"/>
            </a:xfrm>
            <a:prstGeom prst="rect">
              <a:avLst/>
            </a:prstGeom>
            <a:noFill/>
          </p:spPr>
          <p:txBody>
            <a:bodyPr wrap="square" rtlCol="0">
              <a:spAutoFit/>
            </a:bodyPr>
            <a:lstStyle/>
            <a:p>
              <a:pPr algn="ctr"/>
              <a:r>
                <a:rPr lang="es-MX" dirty="0" smtClean="0"/>
                <a:t>5</a:t>
              </a:r>
              <a:endParaRPr lang="es-CO" dirty="0"/>
            </a:p>
          </p:txBody>
        </p:sp>
        <p:sp>
          <p:nvSpPr>
            <p:cNvPr id="89" name="88 CuadroTexto"/>
            <p:cNvSpPr txBox="1"/>
            <p:nvPr/>
          </p:nvSpPr>
          <p:spPr>
            <a:xfrm>
              <a:off x="6884992" y="3645024"/>
              <a:ext cx="351304" cy="369332"/>
            </a:xfrm>
            <a:prstGeom prst="rect">
              <a:avLst/>
            </a:prstGeom>
            <a:noFill/>
          </p:spPr>
          <p:txBody>
            <a:bodyPr wrap="square" rtlCol="0">
              <a:spAutoFit/>
            </a:bodyPr>
            <a:lstStyle/>
            <a:p>
              <a:pPr algn="ctr"/>
              <a:r>
                <a:rPr lang="es-MX" dirty="0" smtClean="0"/>
                <a:t>2</a:t>
              </a:r>
              <a:endParaRPr lang="es-CO" dirty="0"/>
            </a:p>
          </p:txBody>
        </p:sp>
        <p:sp>
          <p:nvSpPr>
            <p:cNvPr id="90" name="89 CuadroTexto"/>
            <p:cNvSpPr txBox="1"/>
            <p:nvPr/>
          </p:nvSpPr>
          <p:spPr>
            <a:xfrm>
              <a:off x="8181136" y="2708920"/>
              <a:ext cx="351304" cy="369332"/>
            </a:xfrm>
            <a:prstGeom prst="rect">
              <a:avLst/>
            </a:prstGeom>
            <a:noFill/>
          </p:spPr>
          <p:txBody>
            <a:bodyPr wrap="square" rtlCol="0">
              <a:spAutoFit/>
            </a:bodyPr>
            <a:lstStyle/>
            <a:p>
              <a:pPr algn="ctr"/>
              <a:r>
                <a:rPr lang="es-MX" dirty="0" smtClean="0"/>
                <a:t>4</a:t>
              </a:r>
              <a:endParaRPr lang="es-CO" dirty="0"/>
            </a:p>
          </p:txBody>
        </p:sp>
      </p:grpSp>
      <p:grpSp>
        <p:nvGrpSpPr>
          <p:cNvPr id="136" name="135 Grupo"/>
          <p:cNvGrpSpPr/>
          <p:nvPr/>
        </p:nvGrpSpPr>
        <p:grpSpPr>
          <a:xfrm>
            <a:off x="6953931" y="3068960"/>
            <a:ext cx="2154573" cy="1215400"/>
            <a:chOff x="6228184" y="4509120"/>
            <a:chExt cx="2808312" cy="1584176"/>
          </a:xfrm>
        </p:grpSpPr>
        <p:sp>
          <p:nvSpPr>
            <p:cNvPr id="91" name="90 Elipse"/>
            <p:cNvSpPr/>
            <p:nvPr/>
          </p:nvSpPr>
          <p:spPr>
            <a:xfrm>
              <a:off x="7164288" y="4509120"/>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B</a:t>
              </a:r>
              <a:endParaRPr lang="es-CO" dirty="0">
                <a:solidFill>
                  <a:schemeClr val="tx1"/>
                </a:solidFill>
              </a:endParaRPr>
            </a:p>
          </p:txBody>
        </p:sp>
        <p:sp>
          <p:nvSpPr>
            <p:cNvPr id="92" name="91 Elipse"/>
            <p:cNvSpPr/>
            <p:nvPr/>
          </p:nvSpPr>
          <p:spPr>
            <a:xfrm>
              <a:off x="6228184" y="501317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A</a:t>
              </a:r>
              <a:endParaRPr lang="es-CO" dirty="0">
                <a:solidFill>
                  <a:schemeClr val="tx1"/>
                </a:solidFill>
              </a:endParaRPr>
            </a:p>
          </p:txBody>
        </p:sp>
        <p:cxnSp>
          <p:nvCxnSpPr>
            <p:cNvPr id="93" name="92 Conector recto"/>
            <p:cNvCxnSpPr>
              <a:stCxn id="92" idx="7"/>
              <a:endCxn id="91" idx="3"/>
            </p:cNvCxnSpPr>
            <p:nvPr/>
          </p:nvCxnSpPr>
          <p:spPr>
            <a:xfrm flipV="1">
              <a:off x="6596960" y="4877896"/>
              <a:ext cx="630600" cy="198552"/>
            </a:xfrm>
            <a:prstGeom prst="line">
              <a:avLst/>
            </a:prstGeom>
            <a:ln w="38100">
              <a:solidFill>
                <a:srgbClr val="FF33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4" name="93 Elipse"/>
            <p:cNvSpPr/>
            <p:nvPr/>
          </p:nvSpPr>
          <p:spPr>
            <a:xfrm>
              <a:off x="8604448" y="4869160"/>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D</a:t>
              </a:r>
              <a:endParaRPr lang="es-CO" dirty="0">
                <a:solidFill>
                  <a:schemeClr val="tx1"/>
                </a:solidFill>
              </a:endParaRPr>
            </a:p>
          </p:txBody>
        </p:sp>
        <p:sp>
          <p:nvSpPr>
            <p:cNvPr id="95" name="94 Elipse"/>
            <p:cNvSpPr/>
            <p:nvPr/>
          </p:nvSpPr>
          <p:spPr>
            <a:xfrm>
              <a:off x="7812360" y="566124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C</a:t>
              </a:r>
              <a:endParaRPr lang="es-CO" dirty="0">
                <a:solidFill>
                  <a:schemeClr val="tx1"/>
                </a:solidFill>
              </a:endParaRPr>
            </a:p>
          </p:txBody>
        </p:sp>
        <p:cxnSp>
          <p:nvCxnSpPr>
            <p:cNvPr id="96" name="95 Conector recto"/>
            <p:cNvCxnSpPr>
              <a:stCxn id="95" idx="1"/>
              <a:endCxn id="92" idx="5"/>
            </p:cNvCxnSpPr>
            <p:nvPr/>
          </p:nvCxnSpPr>
          <p:spPr>
            <a:xfrm flipH="1" flipV="1">
              <a:off x="6596960" y="5381952"/>
              <a:ext cx="1278672" cy="342568"/>
            </a:xfrm>
            <a:prstGeom prst="line">
              <a:avLst/>
            </a:prstGeom>
            <a:ln w="38100">
              <a:solidFill>
                <a:srgbClr val="FF33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96 Conector recto"/>
            <p:cNvCxnSpPr>
              <a:stCxn id="91" idx="5"/>
              <a:endCxn id="94" idx="1"/>
            </p:cNvCxnSpPr>
            <p:nvPr/>
          </p:nvCxnSpPr>
          <p:spPr>
            <a:xfrm>
              <a:off x="7533064" y="4877896"/>
              <a:ext cx="1134656" cy="54536"/>
            </a:xfrm>
            <a:prstGeom prst="line">
              <a:avLst/>
            </a:prstGeom>
            <a:ln w="38100">
              <a:solidFill>
                <a:srgbClr val="FF33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97 Conector recto"/>
            <p:cNvCxnSpPr>
              <a:stCxn id="94" idx="3"/>
              <a:endCxn id="95" idx="7"/>
            </p:cNvCxnSpPr>
            <p:nvPr/>
          </p:nvCxnSpPr>
          <p:spPr>
            <a:xfrm flipH="1">
              <a:off x="8181136" y="5237936"/>
              <a:ext cx="486584" cy="486584"/>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98 Conector recto"/>
            <p:cNvCxnSpPr>
              <a:stCxn id="91" idx="4"/>
              <a:endCxn id="95" idx="0"/>
            </p:cNvCxnSpPr>
            <p:nvPr/>
          </p:nvCxnSpPr>
          <p:spPr>
            <a:xfrm>
              <a:off x="7380312" y="4941168"/>
              <a:ext cx="648072" cy="720080"/>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0" name="99 CuadroTexto"/>
            <p:cNvSpPr txBox="1"/>
            <p:nvPr/>
          </p:nvSpPr>
          <p:spPr>
            <a:xfrm>
              <a:off x="6596960" y="4715852"/>
              <a:ext cx="351304" cy="369332"/>
            </a:xfrm>
            <a:prstGeom prst="rect">
              <a:avLst/>
            </a:prstGeom>
            <a:noFill/>
          </p:spPr>
          <p:txBody>
            <a:bodyPr wrap="square" rtlCol="0">
              <a:spAutoFit/>
            </a:bodyPr>
            <a:lstStyle/>
            <a:p>
              <a:pPr algn="ctr"/>
              <a:r>
                <a:rPr lang="es-MX" dirty="0" smtClean="0"/>
                <a:t>1</a:t>
              </a:r>
              <a:endParaRPr lang="es-CO" dirty="0"/>
            </a:p>
          </p:txBody>
        </p:sp>
        <p:sp>
          <p:nvSpPr>
            <p:cNvPr id="101" name="100 CuadroTexto"/>
            <p:cNvSpPr txBox="1"/>
            <p:nvPr/>
          </p:nvSpPr>
          <p:spPr>
            <a:xfrm>
              <a:off x="7317040" y="5147900"/>
              <a:ext cx="351304" cy="369332"/>
            </a:xfrm>
            <a:prstGeom prst="rect">
              <a:avLst/>
            </a:prstGeom>
            <a:noFill/>
          </p:spPr>
          <p:txBody>
            <a:bodyPr wrap="square" rtlCol="0">
              <a:spAutoFit/>
            </a:bodyPr>
            <a:lstStyle/>
            <a:p>
              <a:pPr algn="ctr"/>
              <a:r>
                <a:rPr lang="es-MX" dirty="0" smtClean="0"/>
                <a:t>3</a:t>
              </a:r>
              <a:endParaRPr lang="es-CO" dirty="0"/>
            </a:p>
          </p:txBody>
        </p:sp>
        <p:sp>
          <p:nvSpPr>
            <p:cNvPr id="102" name="101 CuadroTexto"/>
            <p:cNvSpPr txBox="1"/>
            <p:nvPr/>
          </p:nvSpPr>
          <p:spPr>
            <a:xfrm>
              <a:off x="8325152" y="5589240"/>
              <a:ext cx="351304" cy="369332"/>
            </a:xfrm>
            <a:prstGeom prst="rect">
              <a:avLst/>
            </a:prstGeom>
            <a:noFill/>
          </p:spPr>
          <p:txBody>
            <a:bodyPr wrap="square" rtlCol="0">
              <a:spAutoFit/>
            </a:bodyPr>
            <a:lstStyle/>
            <a:p>
              <a:pPr algn="ctr"/>
              <a:r>
                <a:rPr lang="es-MX" dirty="0" smtClean="0"/>
                <a:t>5</a:t>
              </a:r>
              <a:endParaRPr lang="es-CO" dirty="0"/>
            </a:p>
          </p:txBody>
        </p:sp>
        <p:sp>
          <p:nvSpPr>
            <p:cNvPr id="103" name="102 CuadroTexto"/>
            <p:cNvSpPr txBox="1"/>
            <p:nvPr/>
          </p:nvSpPr>
          <p:spPr>
            <a:xfrm>
              <a:off x="6884992" y="5517232"/>
              <a:ext cx="351304" cy="369332"/>
            </a:xfrm>
            <a:prstGeom prst="rect">
              <a:avLst/>
            </a:prstGeom>
            <a:noFill/>
          </p:spPr>
          <p:txBody>
            <a:bodyPr wrap="square" rtlCol="0">
              <a:spAutoFit/>
            </a:bodyPr>
            <a:lstStyle/>
            <a:p>
              <a:pPr algn="ctr"/>
              <a:r>
                <a:rPr lang="es-MX" dirty="0" smtClean="0"/>
                <a:t>2</a:t>
              </a:r>
              <a:endParaRPr lang="es-CO" dirty="0"/>
            </a:p>
          </p:txBody>
        </p:sp>
        <p:sp>
          <p:nvSpPr>
            <p:cNvPr id="104" name="103 CuadroTexto"/>
            <p:cNvSpPr txBox="1"/>
            <p:nvPr/>
          </p:nvSpPr>
          <p:spPr>
            <a:xfrm>
              <a:off x="8181136" y="4581128"/>
              <a:ext cx="351304" cy="369332"/>
            </a:xfrm>
            <a:prstGeom prst="rect">
              <a:avLst/>
            </a:prstGeom>
            <a:noFill/>
          </p:spPr>
          <p:txBody>
            <a:bodyPr wrap="square" rtlCol="0">
              <a:spAutoFit/>
            </a:bodyPr>
            <a:lstStyle/>
            <a:p>
              <a:pPr algn="ctr"/>
              <a:r>
                <a:rPr lang="es-MX" dirty="0" smtClean="0"/>
                <a:t>4</a:t>
              </a:r>
              <a:endParaRPr lang="es-CO" dirty="0"/>
            </a:p>
          </p:txBody>
        </p:sp>
      </p:grpSp>
      <mc:AlternateContent xmlns:mc="http://schemas.openxmlformats.org/markup-compatibility/2006" xmlns:a14="http://schemas.microsoft.com/office/drawing/2010/main">
        <mc:Choice Requires="a14">
          <p:sp>
            <p:nvSpPr>
              <p:cNvPr id="105" name="Rectangle 9"/>
              <p:cNvSpPr>
                <a:spLocks noChangeArrowheads="1"/>
              </p:cNvSpPr>
              <p:nvPr/>
            </p:nvSpPr>
            <p:spPr bwMode="auto">
              <a:xfrm>
                <a:off x="323528" y="6138008"/>
                <a:ext cx="8496944" cy="69269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algn="just"/>
                <a:r>
                  <a:rPr lang="es-MX" sz="2200" dirty="0" smtClean="0"/>
                  <a:t>En un árbol conectado (todos con todos) la cantidad de árboles es tan </a:t>
                </a:r>
                <a:r>
                  <a:rPr lang="es-MX" sz="2200" dirty="0"/>
                  <a:t>grande como </a:t>
                </a:r>
                <a14:m>
                  <m:oMath xmlns:m="http://schemas.openxmlformats.org/officeDocument/2006/math">
                    <m:sSup>
                      <m:sSupPr>
                        <m:ctrlPr>
                          <a:rPr lang="es-MX" sz="2200" b="1" i="1" smtClean="0">
                            <a:solidFill>
                              <a:srgbClr val="FF3300"/>
                            </a:solidFill>
                            <a:latin typeface="Cambria Math"/>
                          </a:rPr>
                        </m:ctrlPr>
                      </m:sSupPr>
                      <m:e>
                        <m:r>
                          <a:rPr lang="es-MX" sz="2200" b="1" i="1" smtClean="0">
                            <a:solidFill>
                              <a:srgbClr val="FF3300"/>
                            </a:solidFill>
                            <a:latin typeface="Cambria Math"/>
                          </a:rPr>
                          <m:t>𝒏</m:t>
                        </m:r>
                      </m:e>
                      <m:sup>
                        <m:r>
                          <a:rPr lang="es-MX" sz="2200" b="1" i="1" smtClean="0">
                            <a:solidFill>
                              <a:srgbClr val="FF3300"/>
                            </a:solidFill>
                            <a:latin typeface="Cambria Math"/>
                          </a:rPr>
                          <m:t>𝒏</m:t>
                        </m:r>
                        <m:r>
                          <a:rPr lang="es-MX" sz="2200" b="1" i="1" smtClean="0">
                            <a:solidFill>
                              <a:srgbClr val="FF3300"/>
                            </a:solidFill>
                            <a:latin typeface="Cambria Math"/>
                          </a:rPr>
                          <m:t>−</m:t>
                        </m:r>
                        <m:r>
                          <a:rPr lang="es-MX" sz="2200" b="1" i="1" smtClean="0">
                            <a:solidFill>
                              <a:srgbClr val="FF3300"/>
                            </a:solidFill>
                            <a:latin typeface="Cambria Math"/>
                          </a:rPr>
                          <m:t>𝟐</m:t>
                        </m:r>
                      </m:sup>
                    </m:sSup>
                  </m:oMath>
                </a14:m>
                <a:r>
                  <a:rPr lang="es-MX" sz="2200" dirty="0" smtClean="0"/>
                  <a:t> (</a:t>
                </a:r>
                <a:r>
                  <a:rPr lang="es-MX" sz="1600" dirty="0">
                    <a:hlinkClick r:id="rId2"/>
                  </a:rPr>
                  <a:t>http://en.wikipedia.org/wiki/Cayley%27s_formula</a:t>
                </a:r>
                <a:r>
                  <a:rPr lang="es-MX" sz="2200" dirty="0"/>
                  <a:t>)</a:t>
                </a:r>
                <a:endParaRPr lang="es-MX" sz="2200" i="1" dirty="0"/>
              </a:p>
            </p:txBody>
          </p:sp>
        </mc:Choice>
        <mc:Fallback xmlns="">
          <p:sp>
            <p:nvSpPr>
              <p:cNvPr id="105" name="Rectangle 9"/>
              <p:cNvSpPr>
                <a:spLocks noRot="1" noChangeAspect="1" noMove="1" noResize="1" noEditPoints="1" noAdjustHandles="1" noChangeArrowheads="1" noChangeShapeType="1" noTextEdit="1"/>
              </p:cNvSpPr>
              <p:nvPr/>
            </p:nvSpPr>
            <p:spPr bwMode="auto">
              <a:xfrm>
                <a:off x="323528" y="6138008"/>
                <a:ext cx="8496944" cy="692696"/>
              </a:xfrm>
              <a:prstGeom prst="rect">
                <a:avLst/>
              </a:prstGeom>
              <a:blipFill rotWithShape="1">
                <a:blip r:embed="rId3"/>
                <a:stretch>
                  <a:fillRect l="-861" t="-4386" r="-1004" b="-28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O">
                    <a:noFill/>
                  </a:rPr>
                  <a:t> </a:t>
                </a:r>
              </a:p>
            </p:txBody>
          </p:sp>
        </mc:Fallback>
      </mc:AlternateContent>
      <p:sp>
        <p:nvSpPr>
          <p:cNvPr id="106" name="Rectangle 9"/>
          <p:cNvSpPr>
            <a:spLocks noChangeArrowheads="1"/>
          </p:cNvSpPr>
          <p:nvPr/>
        </p:nvSpPr>
        <p:spPr bwMode="auto">
          <a:xfrm>
            <a:off x="5076055" y="1124744"/>
            <a:ext cx="3744417" cy="9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¿Cuántos árboles diferentes tiene este grafo?</a:t>
            </a:r>
            <a:endParaRPr lang="es-MX" sz="2200" i="1" dirty="0"/>
          </a:p>
        </p:txBody>
      </p:sp>
      <p:grpSp>
        <p:nvGrpSpPr>
          <p:cNvPr id="137" name="136 Grupo"/>
          <p:cNvGrpSpPr/>
          <p:nvPr/>
        </p:nvGrpSpPr>
        <p:grpSpPr>
          <a:xfrm>
            <a:off x="4640145" y="4593750"/>
            <a:ext cx="2020087" cy="1139536"/>
            <a:chOff x="8964488" y="1052736"/>
            <a:chExt cx="2808312" cy="1584176"/>
          </a:xfrm>
        </p:grpSpPr>
        <p:sp>
          <p:nvSpPr>
            <p:cNvPr id="107" name="106 Elipse"/>
            <p:cNvSpPr/>
            <p:nvPr/>
          </p:nvSpPr>
          <p:spPr>
            <a:xfrm>
              <a:off x="9900592" y="105273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B</a:t>
              </a:r>
              <a:endParaRPr lang="es-CO" dirty="0">
                <a:solidFill>
                  <a:schemeClr val="tx1"/>
                </a:solidFill>
              </a:endParaRPr>
            </a:p>
          </p:txBody>
        </p:sp>
        <p:sp>
          <p:nvSpPr>
            <p:cNvPr id="108" name="107 Elipse"/>
            <p:cNvSpPr/>
            <p:nvPr/>
          </p:nvSpPr>
          <p:spPr>
            <a:xfrm>
              <a:off x="8964488" y="155679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A</a:t>
              </a:r>
              <a:endParaRPr lang="es-CO" dirty="0">
                <a:solidFill>
                  <a:schemeClr val="tx1"/>
                </a:solidFill>
              </a:endParaRPr>
            </a:p>
          </p:txBody>
        </p:sp>
        <p:cxnSp>
          <p:nvCxnSpPr>
            <p:cNvPr id="109" name="108 Conector recto"/>
            <p:cNvCxnSpPr>
              <a:stCxn id="108" idx="7"/>
              <a:endCxn id="107" idx="3"/>
            </p:cNvCxnSpPr>
            <p:nvPr/>
          </p:nvCxnSpPr>
          <p:spPr>
            <a:xfrm flipV="1">
              <a:off x="9333264" y="1421512"/>
              <a:ext cx="630600" cy="198552"/>
            </a:xfrm>
            <a:prstGeom prst="line">
              <a:avLst/>
            </a:prstGeom>
            <a:ln w="38100">
              <a:solidFill>
                <a:srgbClr val="FF33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109 Elipse"/>
            <p:cNvSpPr/>
            <p:nvPr/>
          </p:nvSpPr>
          <p:spPr>
            <a:xfrm>
              <a:off x="11340752" y="141277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D</a:t>
              </a:r>
              <a:endParaRPr lang="es-CO" dirty="0">
                <a:solidFill>
                  <a:schemeClr val="tx1"/>
                </a:solidFill>
              </a:endParaRPr>
            </a:p>
          </p:txBody>
        </p:sp>
        <p:sp>
          <p:nvSpPr>
            <p:cNvPr id="111" name="110 Elipse"/>
            <p:cNvSpPr/>
            <p:nvPr/>
          </p:nvSpPr>
          <p:spPr>
            <a:xfrm>
              <a:off x="10548664" y="220486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C</a:t>
              </a:r>
              <a:endParaRPr lang="es-CO" dirty="0">
                <a:solidFill>
                  <a:schemeClr val="tx1"/>
                </a:solidFill>
              </a:endParaRPr>
            </a:p>
          </p:txBody>
        </p:sp>
        <p:cxnSp>
          <p:nvCxnSpPr>
            <p:cNvPr id="112" name="111 Conector recto"/>
            <p:cNvCxnSpPr>
              <a:stCxn id="111" idx="1"/>
              <a:endCxn id="108" idx="5"/>
            </p:cNvCxnSpPr>
            <p:nvPr/>
          </p:nvCxnSpPr>
          <p:spPr>
            <a:xfrm flipH="1" flipV="1">
              <a:off x="9333264" y="1925568"/>
              <a:ext cx="1278672" cy="342568"/>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112 Conector recto"/>
            <p:cNvCxnSpPr>
              <a:stCxn id="107" idx="5"/>
              <a:endCxn id="110" idx="1"/>
            </p:cNvCxnSpPr>
            <p:nvPr/>
          </p:nvCxnSpPr>
          <p:spPr>
            <a:xfrm>
              <a:off x="10269368" y="1421512"/>
              <a:ext cx="1134656" cy="54536"/>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113 Conector recto"/>
            <p:cNvCxnSpPr>
              <a:stCxn id="110" idx="3"/>
              <a:endCxn id="111" idx="7"/>
            </p:cNvCxnSpPr>
            <p:nvPr/>
          </p:nvCxnSpPr>
          <p:spPr>
            <a:xfrm flipH="1">
              <a:off x="10917440" y="1781552"/>
              <a:ext cx="486584" cy="486584"/>
            </a:xfrm>
            <a:prstGeom prst="line">
              <a:avLst/>
            </a:prstGeom>
            <a:ln w="38100">
              <a:solidFill>
                <a:srgbClr val="FF33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114 Conector recto"/>
            <p:cNvCxnSpPr>
              <a:stCxn id="107" idx="4"/>
              <a:endCxn id="111" idx="0"/>
            </p:cNvCxnSpPr>
            <p:nvPr/>
          </p:nvCxnSpPr>
          <p:spPr>
            <a:xfrm>
              <a:off x="10116616" y="1484784"/>
              <a:ext cx="648072" cy="72008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115 CuadroTexto"/>
            <p:cNvSpPr txBox="1"/>
            <p:nvPr/>
          </p:nvSpPr>
          <p:spPr>
            <a:xfrm>
              <a:off x="9333264" y="1259468"/>
              <a:ext cx="351304" cy="369332"/>
            </a:xfrm>
            <a:prstGeom prst="rect">
              <a:avLst/>
            </a:prstGeom>
            <a:noFill/>
          </p:spPr>
          <p:txBody>
            <a:bodyPr wrap="square" rtlCol="0">
              <a:spAutoFit/>
            </a:bodyPr>
            <a:lstStyle/>
            <a:p>
              <a:pPr algn="ctr"/>
              <a:r>
                <a:rPr lang="es-MX" dirty="0" smtClean="0"/>
                <a:t>1</a:t>
              </a:r>
              <a:endParaRPr lang="es-CO" dirty="0"/>
            </a:p>
          </p:txBody>
        </p:sp>
        <p:sp>
          <p:nvSpPr>
            <p:cNvPr id="117" name="116 CuadroTexto"/>
            <p:cNvSpPr txBox="1"/>
            <p:nvPr/>
          </p:nvSpPr>
          <p:spPr>
            <a:xfrm>
              <a:off x="10053344" y="1691516"/>
              <a:ext cx="351304" cy="369332"/>
            </a:xfrm>
            <a:prstGeom prst="rect">
              <a:avLst/>
            </a:prstGeom>
            <a:noFill/>
          </p:spPr>
          <p:txBody>
            <a:bodyPr wrap="square" rtlCol="0">
              <a:spAutoFit/>
            </a:bodyPr>
            <a:lstStyle/>
            <a:p>
              <a:pPr algn="ctr"/>
              <a:r>
                <a:rPr lang="es-MX" dirty="0" smtClean="0"/>
                <a:t>3</a:t>
              </a:r>
              <a:endParaRPr lang="es-CO" dirty="0"/>
            </a:p>
          </p:txBody>
        </p:sp>
        <p:sp>
          <p:nvSpPr>
            <p:cNvPr id="118" name="117 CuadroTexto"/>
            <p:cNvSpPr txBox="1"/>
            <p:nvPr/>
          </p:nvSpPr>
          <p:spPr>
            <a:xfrm>
              <a:off x="11061456" y="2132856"/>
              <a:ext cx="351304" cy="369332"/>
            </a:xfrm>
            <a:prstGeom prst="rect">
              <a:avLst/>
            </a:prstGeom>
            <a:noFill/>
          </p:spPr>
          <p:txBody>
            <a:bodyPr wrap="square" rtlCol="0">
              <a:spAutoFit/>
            </a:bodyPr>
            <a:lstStyle/>
            <a:p>
              <a:pPr algn="ctr"/>
              <a:r>
                <a:rPr lang="es-MX" dirty="0" smtClean="0"/>
                <a:t>5</a:t>
              </a:r>
              <a:endParaRPr lang="es-CO" dirty="0"/>
            </a:p>
          </p:txBody>
        </p:sp>
        <p:sp>
          <p:nvSpPr>
            <p:cNvPr id="119" name="118 CuadroTexto"/>
            <p:cNvSpPr txBox="1"/>
            <p:nvPr/>
          </p:nvSpPr>
          <p:spPr>
            <a:xfrm>
              <a:off x="9621296" y="2060848"/>
              <a:ext cx="351304" cy="369332"/>
            </a:xfrm>
            <a:prstGeom prst="rect">
              <a:avLst/>
            </a:prstGeom>
            <a:noFill/>
          </p:spPr>
          <p:txBody>
            <a:bodyPr wrap="square" rtlCol="0">
              <a:spAutoFit/>
            </a:bodyPr>
            <a:lstStyle/>
            <a:p>
              <a:pPr algn="ctr"/>
              <a:r>
                <a:rPr lang="es-MX" dirty="0" smtClean="0"/>
                <a:t>2</a:t>
              </a:r>
              <a:endParaRPr lang="es-CO" dirty="0"/>
            </a:p>
          </p:txBody>
        </p:sp>
        <p:sp>
          <p:nvSpPr>
            <p:cNvPr id="120" name="119 CuadroTexto"/>
            <p:cNvSpPr txBox="1"/>
            <p:nvPr/>
          </p:nvSpPr>
          <p:spPr>
            <a:xfrm>
              <a:off x="10917440" y="1124744"/>
              <a:ext cx="351304" cy="369332"/>
            </a:xfrm>
            <a:prstGeom prst="rect">
              <a:avLst/>
            </a:prstGeom>
            <a:noFill/>
          </p:spPr>
          <p:txBody>
            <a:bodyPr wrap="square" rtlCol="0">
              <a:spAutoFit/>
            </a:bodyPr>
            <a:lstStyle/>
            <a:p>
              <a:pPr algn="ctr"/>
              <a:r>
                <a:rPr lang="es-MX" dirty="0" smtClean="0"/>
                <a:t>4</a:t>
              </a:r>
              <a:endParaRPr lang="es-CO" dirty="0"/>
            </a:p>
          </p:txBody>
        </p:sp>
      </p:grpSp>
      <p:grpSp>
        <p:nvGrpSpPr>
          <p:cNvPr id="138" name="137 Grupo"/>
          <p:cNvGrpSpPr/>
          <p:nvPr/>
        </p:nvGrpSpPr>
        <p:grpSpPr>
          <a:xfrm>
            <a:off x="6938393" y="4509120"/>
            <a:ext cx="2170111" cy="1224166"/>
            <a:chOff x="9108504" y="2789312"/>
            <a:chExt cx="2808312" cy="1584176"/>
          </a:xfrm>
        </p:grpSpPr>
        <p:sp>
          <p:nvSpPr>
            <p:cNvPr id="121" name="120 Elipse"/>
            <p:cNvSpPr/>
            <p:nvPr/>
          </p:nvSpPr>
          <p:spPr>
            <a:xfrm>
              <a:off x="10044608" y="278931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B</a:t>
              </a:r>
              <a:endParaRPr lang="es-CO" dirty="0">
                <a:solidFill>
                  <a:schemeClr val="tx1"/>
                </a:solidFill>
              </a:endParaRPr>
            </a:p>
          </p:txBody>
        </p:sp>
        <p:sp>
          <p:nvSpPr>
            <p:cNvPr id="122" name="121 Elipse"/>
            <p:cNvSpPr/>
            <p:nvPr/>
          </p:nvSpPr>
          <p:spPr>
            <a:xfrm>
              <a:off x="9108504" y="329336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A</a:t>
              </a:r>
              <a:endParaRPr lang="es-CO" dirty="0">
                <a:solidFill>
                  <a:schemeClr val="tx1"/>
                </a:solidFill>
              </a:endParaRPr>
            </a:p>
          </p:txBody>
        </p:sp>
        <p:cxnSp>
          <p:nvCxnSpPr>
            <p:cNvPr id="123" name="122 Conector recto"/>
            <p:cNvCxnSpPr>
              <a:stCxn id="122" idx="7"/>
              <a:endCxn id="121" idx="3"/>
            </p:cNvCxnSpPr>
            <p:nvPr/>
          </p:nvCxnSpPr>
          <p:spPr>
            <a:xfrm flipV="1">
              <a:off x="9477280" y="3158088"/>
              <a:ext cx="630600" cy="198552"/>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4" name="123 Elipse"/>
            <p:cNvSpPr/>
            <p:nvPr/>
          </p:nvSpPr>
          <p:spPr>
            <a:xfrm>
              <a:off x="11484768" y="314935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D</a:t>
              </a:r>
              <a:endParaRPr lang="es-CO" dirty="0">
                <a:solidFill>
                  <a:schemeClr val="tx1"/>
                </a:solidFill>
              </a:endParaRPr>
            </a:p>
          </p:txBody>
        </p:sp>
        <p:sp>
          <p:nvSpPr>
            <p:cNvPr id="125" name="124 Elipse"/>
            <p:cNvSpPr/>
            <p:nvPr/>
          </p:nvSpPr>
          <p:spPr>
            <a:xfrm>
              <a:off x="10692680" y="3941440"/>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C</a:t>
              </a:r>
              <a:endParaRPr lang="es-CO" dirty="0">
                <a:solidFill>
                  <a:schemeClr val="tx1"/>
                </a:solidFill>
              </a:endParaRPr>
            </a:p>
          </p:txBody>
        </p:sp>
        <p:cxnSp>
          <p:nvCxnSpPr>
            <p:cNvPr id="126" name="125 Conector recto"/>
            <p:cNvCxnSpPr>
              <a:stCxn id="125" idx="1"/>
              <a:endCxn id="122" idx="5"/>
            </p:cNvCxnSpPr>
            <p:nvPr/>
          </p:nvCxnSpPr>
          <p:spPr>
            <a:xfrm flipH="1" flipV="1">
              <a:off x="9477280" y="3662144"/>
              <a:ext cx="1278672" cy="342568"/>
            </a:xfrm>
            <a:prstGeom prst="line">
              <a:avLst/>
            </a:prstGeom>
            <a:ln w="38100">
              <a:solidFill>
                <a:srgbClr val="FF33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126 Conector recto"/>
            <p:cNvCxnSpPr>
              <a:stCxn id="121" idx="5"/>
              <a:endCxn id="124" idx="1"/>
            </p:cNvCxnSpPr>
            <p:nvPr/>
          </p:nvCxnSpPr>
          <p:spPr>
            <a:xfrm>
              <a:off x="10413384" y="3158088"/>
              <a:ext cx="1134656" cy="54536"/>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127 Conector recto"/>
            <p:cNvCxnSpPr>
              <a:stCxn id="124" idx="3"/>
              <a:endCxn id="125" idx="7"/>
            </p:cNvCxnSpPr>
            <p:nvPr/>
          </p:nvCxnSpPr>
          <p:spPr>
            <a:xfrm flipH="1">
              <a:off x="11061456" y="3518128"/>
              <a:ext cx="486584" cy="486584"/>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128 Conector recto"/>
            <p:cNvCxnSpPr>
              <a:stCxn id="121" idx="4"/>
              <a:endCxn id="125" idx="0"/>
            </p:cNvCxnSpPr>
            <p:nvPr/>
          </p:nvCxnSpPr>
          <p:spPr>
            <a:xfrm>
              <a:off x="10260632" y="3221360"/>
              <a:ext cx="648072" cy="72008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0" name="129 CuadroTexto"/>
            <p:cNvSpPr txBox="1"/>
            <p:nvPr/>
          </p:nvSpPr>
          <p:spPr>
            <a:xfrm>
              <a:off x="9477280" y="2996044"/>
              <a:ext cx="351304" cy="369332"/>
            </a:xfrm>
            <a:prstGeom prst="rect">
              <a:avLst/>
            </a:prstGeom>
            <a:noFill/>
          </p:spPr>
          <p:txBody>
            <a:bodyPr wrap="square" rtlCol="0">
              <a:spAutoFit/>
            </a:bodyPr>
            <a:lstStyle/>
            <a:p>
              <a:pPr algn="ctr"/>
              <a:r>
                <a:rPr lang="es-MX" dirty="0" smtClean="0"/>
                <a:t>1</a:t>
              </a:r>
              <a:endParaRPr lang="es-CO" dirty="0"/>
            </a:p>
          </p:txBody>
        </p:sp>
        <p:sp>
          <p:nvSpPr>
            <p:cNvPr id="131" name="130 CuadroTexto"/>
            <p:cNvSpPr txBox="1"/>
            <p:nvPr/>
          </p:nvSpPr>
          <p:spPr>
            <a:xfrm>
              <a:off x="10197360" y="3428092"/>
              <a:ext cx="351304" cy="369332"/>
            </a:xfrm>
            <a:prstGeom prst="rect">
              <a:avLst/>
            </a:prstGeom>
            <a:noFill/>
          </p:spPr>
          <p:txBody>
            <a:bodyPr wrap="square" rtlCol="0">
              <a:spAutoFit/>
            </a:bodyPr>
            <a:lstStyle/>
            <a:p>
              <a:pPr algn="ctr"/>
              <a:r>
                <a:rPr lang="es-MX" dirty="0" smtClean="0"/>
                <a:t>3</a:t>
              </a:r>
              <a:endParaRPr lang="es-CO" dirty="0"/>
            </a:p>
          </p:txBody>
        </p:sp>
        <p:sp>
          <p:nvSpPr>
            <p:cNvPr id="132" name="131 CuadroTexto"/>
            <p:cNvSpPr txBox="1"/>
            <p:nvPr/>
          </p:nvSpPr>
          <p:spPr>
            <a:xfrm>
              <a:off x="11205472" y="3869432"/>
              <a:ext cx="351304" cy="369332"/>
            </a:xfrm>
            <a:prstGeom prst="rect">
              <a:avLst/>
            </a:prstGeom>
            <a:noFill/>
          </p:spPr>
          <p:txBody>
            <a:bodyPr wrap="square" rtlCol="0">
              <a:spAutoFit/>
            </a:bodyPr>
            <a:lstStyle/>
            <a:p>
              <a:pPr algn="ctr"/>
              <a:r>
                <a:rPr lang="es-MX" dirty="0" smtClean="0"/>
                <a:t>5</a:t>
              </a:r>
              <a:endParaRPr lang="es-CO" dirty="0"/>
            </a:p>
          </p:txBody>
        </p:sp>
        <p:sp>
          <p:nvSpPr>
            <p:cNvPr id="133" name="132 CuadroTexto"/>
            <p:cNvSpPr txBox="1"/>
            <p:nvPr/>
          </p:nvSpPr>
          <p:spPr>
            <a:xfrm>
              <a:off x="9765312" y="3797424"/>
              <a:ext cx="351304" cy="369332"/>
            </a:xfrm>
            <a:prstGeom prst="rect">
              <a:avLst/>
            </a:prstGeom>
            <a:noFill/>
          </p:spPr>
          <p:txBody>
            <a:bodyPr wrap="square" rtlCol="0">
              <a:spAutoFit/>
            </a:bodyPr>
            <a:lstStyle/>
            <a:p>
              <a:pPr algn="ctr"/>
              <a:r>
                <a:rPr lang="es-MX" dirty="0" smtClean="0"/>
                <a:t>2</a:t>
              </a:r>
              <a:endParaRPr lang="es-CO" dirty="0"/>
            </a:p>
          </p:txBody>
        </p:sp>
        <p:sp>
          <p:nvSpPr>
            <p:cNvPr id="134" name="133 CuadroTexto"/>
            <p:cNvSpPr txBox="1"/>
            <p:nvPr/>
          </p:nvSpPr>
          <p:spPr>
            <a:xfrm>
              <a:off x="11061456" y="2861320"/>
              <a:ext cx="351304" cy="369332"/>
            </a:xfrm>
            <a:prstGeom prst="rect">
              <a:avLst/>
            </a:prstGeom>
            <a:noFill/>
          </p:spPr>
          <p:txBody>
            <a:bodyPr wrap="square" rtlCol="0">
              <a:spAutoFit/>
            </a:bodyPr>
            <a:lstStyle/>
            <a:p>
              <a:pPr algn="ctr"/>
              <a:r>
                <a:rPr lang="es-MX" dirty="0" smtClean="0"/>
                <a:t>4</a:t>
              </a:r>
              <a:endParaRPr lang="es-CO" dirty="0"/>
            </a:p>
          </p:txBody>
        </p:sp>
      </p:grpSp>
    </p:spTree>
    <p:extLst>
      <p:ext uri="{BB962C8B-B14F-4D97-AF65-F5344CB8AC3E}">
        <p14:creationId xmlns:p14="http://schemas.microsoft.com/office/powerpoint/2010/main" val="122213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26035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dirty="0" smtClean="0"/>
              <a:t>Algoritmo de Prim</a:t>
            </a:r>
            <a:endParaRPr lang="es-ES" sz="4000" dirty="0"/>
          </a:p>
        </p:txBody>
      </p:sp>
      <p:sp>
        <p:nvSpPr>
          <p:cNvPr id="5" name="Rectangle 9"/>
          <p:cNvSpPr>
            <a:spLocks noChangeArrowheads="1"/>
          </p:cNvSpPr>
          <p:nvPr/>
        </p:nvSpPr>
        <p:spPr bwMode="auto">
          <a:xfrm>
            <a:off x="323527" y="1269702"/>
            <a:ext cx="8425185" cy="4103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Aft>
                <a:spcPts val="300"/>
              </a:spcAft>
            </a:pPr>
            <a:r>
              <a:rPr lang="es-MX" sz="2200" dirty="0" err="1"/>
              <a:t>function</a:t>
            </a:r>
            <a:r>
              <a:rPr lang="es-MX" sz="2200" dirty="0"/>
              <a:t> </a:t>
            </a:r>
            <a:r>
              <a:rPr lang="es-MX" sz="2200" dirty="0" smtClean="0"/>
              <a:t>Prim(grafo G){</a:t>
            </a:r>
            <a:endParaRPr lang="es-MX" sz="2200" dirty="0"/>
          </a:p>
          <a:p>
            <a:pPr algn="just">
              <a:spcAft>
                <a:spcPts val="300"/>
              </a:spcAft>
            </a:pPr>
            <a:r>
              <a:rPr lang="es-MX" sz="2200" dirty="0"/>
              <a:t>   </a:t>
            </a:r>
            <a:r>
              <a:rPr lang="es-MX" sz="2200" dirty="0" smtClean="0"/>
              <a:t>a = cualquier nodo </a:t>
            </a:r>
            <a:r>
              <a:rPr lang="az-Cyrl-AZ" sz="2200" dirty="0"/>
              <a:t>Є</a:t>
            </a:r>
            <a:r>
              <a:rPr lang="es-MX" sz="2200" dirty="0"/>
              <a:t> V </a:t>
            </a:r>
            <a:endParaRPr lang="es-MX" sz="2200" dirty="0" smtClean="0"/>
          </a:p>
          <a:p>
            <a:pPr algn="just">
              <a:spcAft>
                <a:spcPts val="300"/>
              </a:spcAft>
            </a:pPr>
            <a:r>
              <a:rPr lang="es-MX" sz="2200" dirty="0"/>
              <a:t> </a:t>
            </a:r>
            <a:r>
              <a:rPr lang="es-MX" sz="2200" dirty="0" smtClean="0"/>
              <a:t>  C = {a} //Nodos ya revisados</a:t>
            </a:r>
          </a:p>
          <a:p>
            <a:pPr algn="just">
              <a:spcAft>
                <a:spcPts val="300"/>
              </a:spcAft>
            </a:pPr>
            <a:r>
              <a:rPr lang="es-MX" sz="2200" dirty="0"/>
              <a:t> </a:t>
            </a:r>
            <a:r>
              <a:rPr lang="es-MX" sz="2200" dirty="0" smtClean="0"/>
              <a:t>  T = NULL</a:t>
            </a:r>
          </a:p>
          <a:p>
            <a:pPr algn="just">
              <a:spcAft>
                <a:spcPts val="300"/>
              </a:spcAft>
            </a:pPr>
            <a:r>
              <a:rPr lang="es-MX" sz="2200" dirty="0"/>
              <a:t> </a:t>
            </a:r>
            <a:r>
              <a:rPr lang="es-MX" sz="2200" dirty="0" smtClean="0"/>
              <a:t>  </a:t>
            </a:r>
            <a:r>
              <a:rPr lang="es-MX" sz="2200" dirty="0" err="1" smtClean="0"/>
              <a:t>while</a:t>
            </a:r>
            <a:r>
              <a:rPr lang="es-MX" sz="2200" dirty="0" smtClean="0"/>
              <a:t> C ≠ V{</a:t>
            </a:r>
          </a:p>
          <a:p>
            <a:pPr algn="just">
              <a:spcAft>
                <a:spcPts val="300"/>
              </a:spcAft>
            </a:pPr>
            <a:r>
              <a:rPr lang="es-MX" sz="2200" dirty="0"/>
              <a:t> </a:t>
            </a:r>
            <a:r>
              <a:rPr lang="es-MX" sz="2200" dirty="0" smtClean="0"/>
              <a:t>     entre todas las aristas (v, w) </a:t>
            </a:r>
            <a:r>
              <a:rPr lang="az-Cyrl-AZ" sz="2200" dirty="0"/>
              <a:t>Є</a:t>
            </a:r>
            <a:r>
              <a:rPr lang="es-MX" sz="2200" dirty="0"/>
              <a:t> </a:t>
            </a:r>
            <a:r>
              <a:rPr lang="es-MX" sz="2200" dirty="0" smtClean="0"/>
              <a:t>V con v </a:t>
            </a:r>
            <a:r>
              <a:rPr lang="az-Cyrl-AZ" sz="2200" dirty="0"/>
              <a:t>Є</a:t>
            </a:r>
            <a:r>
              <a:rPr lang="es-MX" sz="2200" dirty="0"/>
              <a:t> </a:t>
            </a:r>
            <a:r>
              <a:rPr lang="es-MX" sz="2200" dirty="0" smtClean="0"/>
              <a:t>C y w ¬</a:t>
            </a:r>
            <a:r>
              <a:rPr lang="az-Cyrl-AZ" sz="2200" dirty="0"/>
              <a:t> Є</a:t>
            </a:r>
            <a:r>
              <a:rPr lang="es-MX" sz="2200" dirty="0"/>
              <a:t> </a:t>
            </a:r>
            <a:r>
              <a:rPr lang="es-MX" sz="2200" dirty="0" smtClean="0"/>
              <a:t>C, escoger </a:t>
            </a:r>
          </a:p>
          <a:p>
            <a:pPr algn="just">
              <a:spcAft>
                <a:spcPts val="300"/>
              </a:spcAft>
            </a:pPr>
            <a:r>
              <a:rPr lang="es-MX" sz="2200" dirty="0"/>
              <a:t> </a:t>
            </a:r>
            <a:r>
              <a:rPr lang="es-MX" sz="2200" dirty="0" smtClean="0"/>
              <a:t>     (v,’ w’) de menor costo</a:t>
            </a:r>
          </a:p>
          <a:p>
            <a:pPr algn="just">
              <a:spcAft>
                <a:spcPts val="300"/>
              </a:spcAft>
            </a:pPr>
            <a:r>
              <a:rPr lang="es-MX" sz="2200" dirty="0" smtClean="0"/>
              <a:t>      </a:t>
            </a:r>
            <a:r>
              <a:rPr lang="es-MX" sz="2200" dirty="0" err="1" smtClean="0"/>
              <a:t>C.add</a:t>
            </a:r>
            <a:r>
              <a:rPr lang="es-MX" sz="2200" dirty="0" smtClean="0"/>
              <a:t>(w</a:t>
            </a:r>
            <a:r>
              <a:rPr lang="es-MX" sz="2200" dirty="0"/>
              <a:t>’)</a:t>
            </a:r>
            <a:endParaRPr lang="es-MX" sz="2200" dirty="0" smtClean="0"/>
          </a:p>
          <a:p>
            <a:pPr algn="just">
              <a:spcAft>
                <a:spcPts val="300"/>
              </a:spcAft>
            </a:pPr>
            <a:r>
              <a:rPr lang="es-MX" sz="2200" dirty="0"/>
              <a:t> </a:t>
            </a:r>
            <a:r>
              <a:rPr lang="es-MX" sz="2200" dirty="0" smtClean="0"/>
              <a:t>     </a:t>
            </a:r>
            <a:r>
              <a:rPr lang="es-MX" sz="2200" dirty="0" err="1"/>
              <a:t>T.add</a:t>
            </a:r>
            <a:r>
              <a:rPr lang="es-MX" sz="2200" dirty="0"/>
              <a:t>(v,’ w</a:t>
            </a:r>
            <a:r>
              <a:rPr lang="es-MX" sz="2200" dirty="0" smtClean="0"/>
              <a:t>’)</a:t>
            </a:r>
          </a:p>
          <a:p>
            <a:pPr algn="just">
              <a:spcAft>
                <a:spcPts val="300"/>
              </a:spcAft>
            </a:pPr>
            <a:r>
              <a:rPr lang="es-MX" sz="2200" dirty="0"/>
              <a:t> </a:t>
            </a:r>
            <a:r>
              <a:rPr lang="es-MX" sz="2200" dirty="0" smtClean="0"/>
              <a:t>  } </a:t>
            </a:r>
            <a:endParaRPr lang="es-MX" sz="2200" dirty="0"/>
          </a:p>
          <a:p>
            <a:pPr algn="just">
              <a:spcAft>
                <a:spcPts val="300"/>
              </a:spcAft>
            </a:pPr>
            <a:r>
              <a:rPr lang="es-MX" sz="2200" dirty="0"/>
              <a:t>}</a:t>
            </a:r>
          </a:p>
        </p:txBody>
      </p:sp>
      <p:sp>
        <p:nvSpPr>
          <p:cNvPr id="6" name="5 Elipse"/>
          <p:cNvSpPr/>
          <p:nvPr/>
        </p:nvSpPr>
        <p:spPr>
          <a:xfrm>
            <a:off x="3203848" y="5229200"/>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B</a:t>
            </a:r>
            <a:endParaRPr lang="es-CO" dirty="0">
              <a:solidFill>
                <a:schemeClr val="tx1"/>
              </a:solidFill>
            </a:endParaRPr>
          </a:p>
        </p:txBody>
      </p:sp>
      <p:sp>
        <p:nvSpPr>
          <p:cNvPr id="7" name="6 Elipse"/>
          <p:cNvSpPr/>
          <p:nvPr/>
        </p:nvSpPr>
        <p:spPr>
          <a:xfrm>
            <a:off x="2267744" y="573325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A</a:t>
            </a:r>
            <a:endParaRPr lang="es-CO" dirty="0">
              <a:solidFill>
                <a:schemeClr val="tx1"/>
              </a:solidFill>
            </a:endParaRPr>
          </a:p>
        </p:txBody>
      </p:sp>
      <p:cxnSp>
        <p:nvCxnSpPr>
          <p:cNvPr id="8" name="7 Conector recto"/>
          <p:cNvCxnSpPr>
            <a:stCxn id="7" idx="7"/>
            <a:endCxn id="6" idx="3"/>
          </p:cNvCxnSpPr>
          <p:nvPr/>
        </p:nvCxnSpPr>
        <p:spPr>
          <a:xfrm flipV="1">
            <a:off x="2636520" y="5597976"/>
            <a:ext cx="630600" cy="198552"/>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8 Elipse"/>
          <p:cNvSpPr/>
          <p:nvPr/>
        </p:nvSpPr>
        <p:spPr>
          <a:xfrm>
            <a:off x="4644008" y="5589240"/>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D</a:t>
            </a:r>
            <a:endParaRPr lang="es-CO" dirty="0">
              <a:solidFill>
                <a:schemeClr val="tx1"/>
              </a:solidFill>
            </a:endParaRPr>
          </a:p>
        </p:txBody>
      </p:sp>
      <p:sp>
        <p:nvSpPr>
          <p:cNvPr id="10" name="9 Elipse"/>
          <p:cNvSpPr/>
          <p:nvPr/>
        </p:nvSpPr>
        <p:spPr>
          <a:xfrm>
            <a:off x="3851920" y="638132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C</a:t>
            </a:r>
            <a:endParaRPr lang="es-CO" dirty="0">
              <a:solidFill>
                <a:schemeClr val="tx1"/>
              </a:solidFill>
            </a:endParaRPr>
          </a:p>
        </p:txBody>
      </p:sp>
      <p:cxnSp>
        <p:nvCxnSpPr>
          <p:cNvPr id="11" name="10 Conector recto"/>
          <p:cNvCxnSpPr>
            <a:stCxn id="10" idx="1"/>
            <a:endCxn id="7" idx="5"/>
          </p:cNvCxnSpPr>
          <p:nvPr/>
        </p:nvCxnSpPr>
        <p:spPr>
          <a:xfrm flipH="1" flipV="1">
            <a:off x="2636520" y="6102032"/>
            <a:ext cx="1278672" cy="342568"/>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11 Conector recto"/>
          <p:cNvCxnSpPr>
            <a:stCxn id="6" idx="5"/>
            <a:endCxn id="9" idx="1"/>
          </p:cNvCxnSpPr>
          <p:nvPr/>
        </p:nvCxnSpPr>
        <p:spPr>
          <a:xfrm>
            <a:off x="3572624" y="5597976"/>
            <a:ext cx="1134656" cy="54536"/>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12 Conector recto"/>
          <p:cNvCxnSpPr>
            <a:stCxn id="9" idx="3"/>
            <a:endCxn id="10" idx="7"/>
          </p:cNvCxnSpPr>
          <p:nvPr/>
        </p:nvCxnSpPr>
        <p:spPr>
          <a:xfrm flipH="1">
            <a:off x="4220696" y="5958016"/>
            <a:ext cx="486584" cy="486584"/>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13 Conector recto"/>
          <p:cNvCxnSpPr>
            <a:stCxn id="6" idx="4"/>
            <a:endCxn id="10" idx="0"/>
          </p:cNvCxnSpPr>
          <p:nvPr/>
        </p:nvCxnSpPr>
        <p:spPr>
          <a:xfrm>
            <a:off x="3419872" y="5661248"/>
            <a:ext cx="648072" cy="720080"/>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14 CuadroTexto"/>
          <p:cNvSpPr txBox="1"/>
          <p:nvPr/>
        </p:nvSpPr>
        <p:spPr>
          <a:xfrm>
            <a:off x="2636520" y="5435932"/>
            <a:ext cx="351304" cy="369332"/>
          </a:xfrm>
          <a:prstGeom prst="rect">
            <a:avLst/>
          </a:prstGeom>
          <a:noFill/>
        </p:spPr>
        <p:txBody>
          <a:bodyPr wrap="square" rtlCol="0">
            <a:spAutoFit/>
          </a:bodyPr>
          <a:lstStyle/>
          <a:p>
            <a:pPr algn="ctr"/>
            <a:r>
              <a:rPr lang="es-MX" dirty="0" smtClean="0"/>
              <a:t>1</a:t>
            </a:r>
            <a:endParaRPr lang="es-CO" dirty="0"/>
          </a:p>
        </p:txBody>
      </p:sp>
      <p:sp>
        <p:nvSpPr>
          <p:cNvPr id="16" name="15 CuadroTexto"/>
          <p:cNvSpPr txBox="1"/>
          <p:nvPr/>
        </p:nvSpPr>
        <p:spPr>
          <a:xfrm>
            <a:off x="3356600" y="5867980"/>
            <a:ext cx="351304" cy="369332"/>
          </a:xfrm>
          <a:prstGeom prst="rect">
            <a:avLst/>
          </a:prstGeom>
          <a:noFill/>
        </p:spPr>
        <p:txBody>
          <a:bodyPr wrap="square" rtlCol="0">
            <a:spAutoFit/>
          </a:bodyPr>
          <a:lstStyle/>
          <a:p>
            <a:pPr algn="ctr"/>
            <a:r>
              <a:rPr lang="es-MX" dirty="0" smtClean="0"/>
              <a:t>3</a:t>
            </a:r>
            <a:endParaRPr lang="es-CO" dirty="0"/>
          </a:p>
        </p:txBody>
      </p:sp>
      <p:sp>
        <p:nvSpPr>
          <p:cNvPr id="18" name="17 CuadroTexto"/>
          <p:cNvSpPr txBox="1"/>
          <p:nvPr/>
        </p:nvSpPr>
        <p:spPr>
          <a:xfrm>
            <a:off x="4364712" y="6309320"/>
            <a:ext cx="351304" cy="369332"/>
          </a:xfrm>
          <a:prstGeom prst="rect">
            <a:avLst/>
          </a:prstGeom>
          <a:noFill/>
        </p:spPr>
        <p:txBody>
          <a:bodyPr wrap="square" rtlCol="0">
            <a:spAutoFit/>
          </a:bodyPr>
          <a:lstStyle/>
          <a:p>
            <a:pPr algn="ctr"/>
            <a:r>
              <a:rPr lang="es-MX" dirty="0" smtClean="0"/>
              <a:t>5</a:t>
            </a:r>
            <a:endParaRPr lang="es-CO" dirty="0"/>
          </a:p>
        </p:txBody>
      </p:sp>
      <p:sp>
        <p:nvSpPr>
          <p:cNvPr id="19" name="18 CuadroTexto"/>
          <p:cNvSpPr txBox="1"/>
          <p:nvPr/>
        </p:nvSpPr>
        <p:spPr>
          <a:xfrm>
            <a:off x="2924552" y="6237312"/>
            <a:ext cx="351304" cy="369332"/>
          </a:xfrm>
          <a:prstGeom prst="rect">
            <a:avLst/>
          </a:prstGeom>
          <a:noFill/>
        </p:spPr>
        <p:txBody>
          <a:bodyPr wrap="square" rtlCol="0">
            <a:spAutoFit/>
          </a:bodyPr>
          <a:lstStyle/>
          <a:p>
            <a:pPr algn="ctr"/>
            <a:r>
              <a:rPr lang="es-MX" dirty="0" smtClean="0"/>
              <a:t>2</a:t>
            </a:r>
            <a:endParaRPr lang="es-CO" dirty="0"/>
          </a:p>
        </p:txBody>
      </p:sp>
      <p:sp>
        <p:nvSpPr>
          <p:cNvPr id="20" name="19 CuadroTexto"/>
          <p:cNvSpPr txBox="1"/>
          <p:nvPr/>
        </p:nvSpPr>
        <p:spPr>
          <a:xfrm>
            <a:off x="4220696" y="5301208"/>
            <a:ext cx="351304" cy="369332"/>
          </a:xfrm>
          <a:prstGeom prst="rect">
            <a:avLst/>
          </a:prstGeom>
          <a:noFill/>
        </p:spPr>
        <p:txBody>
          <a:bodyPr wrap="square" rtlCol="0">
            <a:spAutoFit/>
          </a:bodyPr>
          <a:lstStyle/>
          <a:p>
            <a:pPr algn="ctr"/>
            <a:r>
              <a:rPr lang="es-MX" dirty="0" smtClean="0"/>
              <a:t>4</a:t>
            </a:r>
            <a:endParaRPr lang="es-CO" dirty="0"/>
          </a:p>
        </p:txBody>
      </p:sp>
      <p:sp>
        <p:nvSpPr>
          <p:cNvPr id="21" name="Rectangle 9"/>
          <p:cNvSpPr>
            <a:spLocks noChangeArrowheads="1"/>
          </p:cNvSpPr>
          <p:nvPr/>
        </p:nvSpPr>
        <p:spPr bwMode="auto">
          <a:xfrm>
            <a:off x="691951" y="5661248"/>
            <a:ext cx="1431777" cy="440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Aft>
                <a:spcPts val="300"/>
              </a:spcAft>
            </a:pPr>
            <a:r>
              <a:rPr lang="es-MX" sz="2200" dirty="0" smtClean="0"/>
              <a:t>Ejemplo:</a:t>
            </a:r>
            <a:endParaRPr lang="es-MX" sz="2200" dirty="0"/>
          </a:p>
        </p:txBody>
      </p:sp>
    </p:spTree>
    <p:extLst>
      <p:ext uri="{BB962C8B-B14F-4D97-AF65-F5344CB8AC3E}">
        <p14:creationId xmlns:p14="http://schemas.microsoft.com/office/powerpoint/2010/main" val="81564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5" grpId="0"/>
      <p:bldP spid="16" grpId="0"/>
      <p:bldP spid="18" grpId="0"/>
      <p:bldP spid="19" grpId="0"/>
      <p:bldP spid="20"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26035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dirty="0" smtClean="0"/>
              <a:t>Algoritmo de Prim</a:t>
            </a:r>
            <a:endParaRPr lang="es-ES" sz="4000" dirty="0"/>
          </a:p>
        </p:txBody>
      </p:sp>
      <p:sp>
        <p:nvSpPr>
          <p:cNvPr id="13315" name="Rectangle 9"/>
          <p:cNvSpPr>
            <a:spLocks noChangeArrowheads="1"/>
          </p:cNvSpPr>
          <p:nvPr/>
        </p:nvSpPr>
        <p:spPr bwMode="auto">
          <a:xfrm>
            <a:off x="323527" y="1124744"/>
            <a:ext cx="8425185" cy="1079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Aft>
                <a:spcPts val="300"/>
              </a:spcAft>
            </a:pPr>
            <a:r>
              <a:rPr lang="es-MX" sz="2200" dirty="0" smtClean="0"/>
              <a:t>¿Cuál es la eficiencia del algoritmo tal como aparece en la diapositiva anterior?</a:t>
            </a:r>
            <a:endParaRPr lang="es-MX" sz="2200" dirty="0"/>
          </a:p>
        </p:txBody>
      </p:sp>
      <p:sp>
        <p:nvSpPr>
          <p:cNvPr id="21" name="Rectangle 9"/>
          <p:cNvSpPr>
            <a:spLocks noChangeArrowheads="1"/>
          </p:cNvSpPr>
          <p:nvPr/>
        </p:nvSpPr>
        <p:spPr bwMode="auto">
          <a:xfrm>
            <a:off x="350824" y="2060848"/>
            <a:ext cx="8425185" cy="316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Aft>
                <a:spcPts val="300"/>
              </a:spcAft>
            </a:pPr>
            <a:r>
              <a:rPr lang="es-MX" sz="2200" dirty="0" smtClean="0"/>
              <a:t>Haciendo un análisis idéntico al del algoritmo de </a:t>
            </a:r>
            <a:r>
              <a:rPr lang="es-MX" sz="2200" dirty="0" err="1" smtClean="0"/>
              <a:t>Dijkstra</a:t>
            </a:r>
            <a:r>
              <a:rPr lang="es-MX" sz="2200" dirty="0" smtClean="0"/>
              <a:t> llegamos a que la eficiencia resultante es </a:t>
            </a:r>
            <a:r>
              <a:rPr lang="es-MX" sz="2200" i="1" dirty="0" smtClean="0"/>
              <a:t>O</a:t>
            </a:r>
            <a:r>
              <a:rPr lang="es-MX" sz="2200" dirty="0" smtClean="0"/>
              <a:t>(</a:t>
            </a:r>
            <a:r>
              <a:rPr lang="es-MX" sz="2200" i="1" dirty="0" smtClean="0"/>
              <a:t>n*m)</a:t>
            </a:r>
            <a:r>
              <a:rPr lang="es-MX" sz="2200" dirty="0" smtClean="0"/>
              <a:t>, sin duda mejor que exponencial</a:t>
            </a:r>
            <a:r>
              <a:rPr lang="es-MX" sz="2200" i="1" dirty="0" smtClean="0"/>
              <a:t>.</a:t>
            </a:r>
          </a:p>
          <a:p>
            <a:pPr algn="just">
              <a:spcAft>
                <a:spcPts val="300"/>
              </a:spcAft>
            </a:pPr>
            <a:endParaRPr lang="es-MX" sz="2200" i="1" dirty="0"/>
          </a:p>
          <a:p>
            <a:pPr algn="just">
              <a:spcAft>
                <a:spcPts val="300"/>
              </a:spcAft>
            </a:pPr>
            <a:r>
              <a:rPr lang="es-MX" sz="2200" dirty="0" smtClean="0"/>
              <a:t>Sin embargo, también de manera idéntica que con </a:t>
            </a:r>
            <a:r>
              <a:rPr lang="es-MX" sz="2200" dirty="0" err="1" smtClean="0"/>
              <a:t>Dijkstra</a:t>
            </a:r>
            <a:r>
              <a:rPr lang="es-MX" sz="2200" dirty="0"/>
              <a:t>, </a:t>
            </a:r>
            <a:r>
              <a:rPr lang="es-MX" sz="2200" dirty="0" smtClean="0"/>
              <a:t>podemos mejorar esta eficiencia pero </a:t>
            </a:r>
            <a:r>
              <a:rPr lang="es-MX" sz="2200" dirty="0"/>
              <a:t>no cambiando el algoritmo como tal si no empleando una estructura de datos </a:t>
            </a:r>
            <a:r>
              <a:rPr lang="es-MX" sz="2200" dirty="0" smtClean="0"/>
              <a:t>apropiada que viene siendo la misma cola con prioridad, que como ya vimos ya se encuentra implementada </a:t>
            </a:r>
            <a:r>
              <a:rPr lang="es-MX" sz="2200" dirty="0"/>
              <a:t>en el caso de </a:t>
            </a:r>
            <a:r>
              <a:rPr lang="es-MX" sz="2200" dirty="0" smtClean="0"/>
              <a:t>Java y C++ mediante un </a:t>
            </a:r>
            <a:r>
              <a:rPr lang="es-MX" sz="2200" dirty="0" err="1" smtClean="0"/>
              <a:t>heap</a:t>
            </a:r>
            <a:r>
              <a:rPr lang="es-MX" sz="2200" dirty="0" smtClean="0"/>
              <a:t>.</a:t>
            </a:r>
            <a:endParaRPr lang="es-CO" sz="2200" dirty="0"/>
          </a:p>
          <a:p>
            <a:pPr algn="just">
              <a:spcAft>
                <a:spcPts val="300"/>
              </a:spcAft>
            </a:pPr>
            <a:endParaRPr lang="es-MX" sz="2200" dirty="0"/>
          </a:p>
        </p:txBody>
      </p:sp>
      <p:pic>
        <p:nvPicPr>
          <p:cNvPr id="1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8024" y="5297384"/>
            <a:ext cx="1484313"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Llamada de nube"/>
          <p:cNvSpPr/>
          <p:nvPr/>
        </p:nvSpPr>
        <p:spPr>
          <a:xfrm>
            <a:off x="6272337" y="5297384"/>
            <a:ext cx="1972071" cy="774700"/>
          </a:xfrm>
          <a:prstGeom prst="cloudCallout">
            <a:avLst>
              <a:gd name="adj1" fmla="val -55436"/>
              <a:gd name="adj2" fmla="val 448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Coronamos otra vez!</a:t>
            </a:r>
            <a:endParaRPr lang="es-CO" dirty="0">
              <a:solidFill>
                <a:schemeClr val="tx1"/>
              </a:solidFill>
            </a:endParaRPr>
          </a:p>
        </p:txBody>
      </p:sp>
    </p:spTree>
    <p:extLst>
      <p:ext uri="{BB962C8B-B14F-4D97-AF65-F5344CB8AC3E}">
        <p14:creationId xmlns:p14="http://schemas.microsoft.com/office/powerpoint/2010/main" val="2317005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19 Conector recto"/>
          <p:cNvCxnSpPr/>
          <p:nvPr/>
        </p:nvCxnSpPr>
        <p:spPr>
          <a:xfrm flipH="1">
            <a:off x="4427984" y="4005064"/>
            <a:ext cx="1944216" cy="360040"/>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flipH="1" flipV="1">
            <a:off x="4427984" y="4365104"/>
            <a:ext cx="1944216" cy="391398"/>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Rectangle 9"/>
          <p:cNvSpPr>
            <a:spLocks noChangeArrowheads="1"/>
          </p:cNvSpPr>
          <p:nvPr/>
        </p:nvSpPr>
        <p:spPr bwMode="auto">
          <a:xfrm>
            <a:off x="179512" y="188640"/>
            <a:ext cx="8856983" cy="6669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Aft>
                <a:spcPts val="0"/>
              </a:spcAft>
            </a:pPr>
            <a:r>
              <a:rPr lang="es-MX" dirty="0" err="1"/>
              <a:t>function</a:t>
            </a:r>
            <a:r>
              <a:rPr lang="es-MX" dirty="0"/>
              <a:t> </a:t>
            </a:r>
            <a:r>
              <a:rPr lang="es-MX" dirty="0" smtClean="0"/>
              <a:t>Prim(grafo G){</a:t>
            </a:r>
          </a:p>
          <a:p>
            <a:pPr algn="just">
              <a:spcAft>
                <a:spcPts val="0"/>
              </a:spcAft>
            </a:pPr>
            <a:r>
              <a:rPr lang="es-MX" dirty="0"/>
              <a:t> </a:t>
            </a:r>
            <a:r>
              <a:rPr lang="es-MX" dirty="0" smtClean="0"/>
              <a:t>  </a:t>
            </a:r>
            <a:r>
              <a:rPr lang="es-MX" dirty="0"/>
              <a:t>a = cualquier nodo </a:t>
            </a:r>
            <a:r>
              <a:rPr lang="az-Cyrl-AZ" dirty="0"/>
              <a:t>Є</a:t>
            </a:r>
            <a:r>
              <a:rPr lang="es-MX" dirty="0"/>
              <a:t> V </a:t>
            </a:r>
          </a:p>
          <a:p>
            <a:pPr algn="just">
              <a:spcAft>
                <a:spcPts val="0"/>
              </a:spcAft>
            </a:pPr>
            <a:r>
              <a:rPr lang="es-MX" dirty="0"/>
              <a:t>   C = {a} //Nodos ya revisados</a:t>
            </a:r>
          </a:p>
          <a:p>
            <a:pPr algn="just">
              <a:spcAft>
                <a:spcPts val="0"/>
              </a:spcAft>
            </a:pPr>
            <a:r>
              <a:rPr lang="es-MX" dirty="0"/>
              <a:t>   T = </a:t>
            </a:r>
            <a:r>
              <a:rPr lang="es-MX" dirty="0" smtClean="0"/>
              <a:t>NULL</a:t>
            </a:r>
          </a:p>
          <a:p>
            <a:pPr algn="just">
              <a:spcAft>
                <a:spcPts val="0"/>
              </a:spcAft>
            </a:pPr>
            <a:r>
              <a:rPr lang="es-MX" dirty="0"/>
              <a:t> </a:t>
            </a:r>
            <a:r>
              <a:rPr lang="es-MX" dirty="0" smtClean="0"/>
              <a:t>  </a:t>
            </a:r>
            <a:r>
              <a:rPr lang="es-MX" dirty="0" err="1"/>
              <a:t>For</a:t>
            </a:r>
            <a:r>
              <a:rPr lang="es-MX" dirty="0"/>
              <a:t>  v</a:t>
            </a:r>
            <a:r>
              <a:rPr lang="es-MX" dirty="0" smtClean="0"/>
              <a:t> </a:t>
            </a:r>
            <a:r>
              <a:rPr lang="az-Cyrl-AZ" dirty="0"/>
              <a:t>Є</a:t>
            </a:r>
            <a:r>
              <a:rPr lang="es-MX" dirty="0"/>
              <a:t> </a:t>
            </a:r>
            <a:r>
              <a:rPr lang="es-MX" dirty="0" smtClean="0"/>
              <a:t>V-C: </a:t>
            </a:r>
          </a:p>
          <a:p>
            <a:pPr algn="just">
              <a:spcAft>
                <a:spcPts val="0"/>
              </a:spcAft>
            </a:pPr>
            <a:r>
              <a:rPr lang="es-MX" dirty="0"/>
              <a:t> </a:t>
            </a:r>
            <a:r>
              <a:rPr lang="es-MX" dirty="0" smtClean="0"/>
              <a:t>     v.lc = menor costo de la arista (</a:t>
            </a:r>
            <a:r>
              <a:rPr lang="es-MX" dirty="0" err="1" smtClean="0"/>
              <a:t>u,v</a:t>
            </a:r>
            <a:r>
              <a:rPr lang="es-MX" dirty="0" smtClean="0"/>
              <a:t>) con u </a:t>
            </a:r>
            <a:r>
              <a:rPr lang="az-Cyrl-AZ" dirty="0"/>
              <a:t>Є</a:t>
            </a:r>
            <a:r>
              <a:rPr lang="es-MX" dirty="0"/>
              <a:t> </a:t>
            </a:r>
            <a:r>
              <a:rPr lang="es-MX" dirty="0" smtClean="0"/>
              <a:t>C </a:t>
            </a:r>
            <a:r>
              <a:rPr lang="es-MX" dirty="0" err="1" smtClean="0"/>
              <a:t>ó</a:t>
            </a:r>
            <a:r>
              <a:rPr lang="es-MX" dirty="0" smtClean="0"/>
              <a:t> INF si tal arista no existe</a:t>
            </a:r>
          </a:p>
          <a:p>
            <a:pPr algn="just">
              <a:spcAft>
                <a:spcPts val="0"/>
              </a:spcAft>
            </a:pPr>
            <a:r>
              <a:rPr lang="es-MX" dirty="0"/>
              <a:t> </a:t>
            </a:r>
            <a:r>
              <a:rPr lang="es-MX" dirty="0" smtClean="0"/>
              <a:t>     v.be = </a:t>
            </a:r>
            <a:r>
              <a:rPr lang="es-MX" dirty="0"/>
              <a:t>(</a:t>
            </a:r>
            <a:r>
              <a:rPr lang="es-MX" dirty="0" err="1"/>
              <a:t>u,v</a:t>
            </a:r>
            <a:r>
              <a:rPr lang="es-MX" dirty="0" smtClean="0"/>
              <a:t>) </a:t>
            </a:r>
            <a:r>
              <a:rPr lang="es-MX" dirty="0" err="1" smtClean="0"/>
              <a:t>ó</a:t>
            </a:r>
            <a:r>
              <a:rPr lang="es-MX" dirty="0" smtClean="0"/>
              <a:t> v.be = NULL en los mismos casos</a:t>
            </a:r>
            <a:endParaRPr lang="es-MX" dirty="0"/>
          </a:p>
          <a:p>
            <a:pPr algn="just">
              <a:spcAft>
                <a:spcPts val="0"/>
              </a:spcAft>
            </a:pPr>
            <a:r>
              <a:rPr lang="es-MX" dirty="0"/>
              <a:t>   </a:t>
            </a:r>
            <a:r>
              <a:rPr lang="es-MX" dirty="0" err="1" smtClean="0"/>
              <a:t>Q.add</a:t>
            </a:r>
            <a:r>
              <a:rPr lang="es-MX" dirty="0" smtClean="0"/>
              <a:t>(V-C) //Cola con prioridad</a:t>
            </a:r>
          </a:p>
          <a:p>
            <a:pPr algn="just">
              <a:spcAft>
                <a:spcPts val="0"/>
              </a:spcAft>
            </a:pPr>
            <a:r>
              <a:rPr lang="es-MX" dirty="0"/>
              <a:t> </a:t>
            </a:r>
            <a:r>
              <a:rPr lang="es-MX" dirty="0" smtClean="0"/>
              <a:t>  </a:t>
            </a:r>
            <a:r>
              <a:rPr lang="es-MX" dirty="0" err="1"/>
              <a:t>while</a:t>
            </a:r>
            <a:r>
              <a:rPr lang="es-MX" dirty="0"/>
              <a:t> C ≠ V{</a:t>
            </a:r>
          </a:p>
          <a:p>
            <a:pPr algn="just">
              <a:spcAft>
                <a:spcPts val="0"/>
              </a:spcAft>
            </a:pPr>
            <a:r>
              <a:rPr lang="es-MX" dirty="0" smtClean="0"/>
              <a:t>      u = </a:t>
            </a:r>
            <a:r>
              <a:rPr lang="es-MX" dirty="0" err="1" smtClean="0"/>
              <a:t>Q.pop</a:t>
            </a:r>
            <a:r>
              <a:rPr lang="es-MX" dirty="0" smtClean="0"/>
              <a:t>()</a:t>
            </a:r>
          </a:p>
          <a:p>
            <a:pPr algn="just">
              <a:spcAft>
                <a:spcPts val="0"/>
              </a:spcAft>
            </a:pPr>
            <a:r>
              <a:rPr lang="es-MX" dirty="0" smtClean="0"/>
              <a:t>      </a:t>
            </a:r>
            <a:r>
              <a:rPr lang="es-MX" dirty="0" err="1" smtClean="0"/>
              <a:t>C.add</a:t>
            </a:r>
            <a:r>
              <a:rPr lang="es-MX" dirty="0" smtClean="0"/>
              <a:t>(u)</a:t>
            </a:r>
          </a:p>
          <a:p>
            <a:pPr algn="just">
              <a:spcAft>
                <a:spcPts val="0"/>
              </a:spcAft>
            </a:pPr>
            <a:r>
              <a:rPr lang="es-MX" dirty="0" smtClean="0"/>
              <a:t>      </a:t>
            </a:r>
            <a:r>
              <a:rPr lang="es-MX" dirty="0" err="1" smtClean="0"/>
              <a:t>T.add</a:t>
            </a:r>
            <a:r>
              <a:rPr lang="es-MX" dirty="0" smtClean="0"/>
              <a:t>(u.be) </a:t>
            </a:r>
          </a:p>
          <a:p>
            <a:pPr algn="just">
              <a:spcAft>
                <a:spcPts val="0"/>
              </a:spcAft>
            </a:pPr>
            <a:r>
              <a:rPr lang="es-MX" dirty="0"/>
              <a:t> </a:t>
            </a:r>
            <a:r>
              <a:rPr lang="es-MX" dirty="0" smtClean="0"/>
              <a:t>     </a:t>
            </a:r>
            <a:r>
              <a:rPr lang="es-MX" dirty="0" err="1" smtClean="0"/>
              <a:t>For</a:t>
            </a:r>
            <a:r>
              <a:rPr lang="es-MX" dirty="0" smtClean="0"/>
              <a:t>  (u, v) </a:t>
            </a:r>
            <a:r>
              <a:rPr lang="az-Cyrl-AZ" dirty="0"/>
              <a:t>Є</a:t>
            </a:r>
            <a:r>
              <a:rPr lang="es-MX" dirty="0"/>
              <a:t> </a:t>
            </a:r>
            <a:r>
              <a:rPr lang="es-MX" dirty="0" smtClean="0"/>
              <a:t>E{</a:t>
            </a:r>
          </a:p>
          <a:p>
            <a:pPr algn="just">
              <a:spcAft>
                <a:spcPts val="0"/>
              </a:spcAft>
            </a:pPr>
            <a:r>
              <a:rPr lang="es-MX" dirty="0"/>
              <a:t> </a:t>
            </a:r>
            <a:r>
              <a:rPr lang="es-MX" dirty="0" smtClean="0"/>
              <a:t>        </a:t>
            </a:r>
            <a:r>
              <a:rPr lang="es-MX" dirty="0" err="1" smtClean="0"/>
              <a:t>If</a:t>
            </a:r>
            <a:r>
              <a:rPr lang="es-MX" dirty="0" smtClean="0"/>
              <a:t> v </a:t>
            </a:r>
            <a:r>
              <a:rPr lang="az-Cyrl-AZ" dirty="0"/>
              <a:t>Є</a:t>
            </a:r>
            <a:r>
              <a:rPr lang="es-MX" dirty="0"/>
              <a:t> V-C </a:t>
            </a:r>
            <a:r>
              <a:rPr lang="es-MX" dirty="0" smtClean="0"/>
              <a:t>{</a:t>
            </a:r>
          </a:p>
          <a:p>
            <a:pPr algn="just">
              <a:spcAft>
                <a:spcPts val="0"/>
              </a:spcAft>
            </a:pPr>
            <a:r>
              <a:rPr lang="es-MX" dirty="0" smtClean="0"/>
              <a:t>            </a:t>
            </a:r>
            <a:r>
              <a:rPr lang="es-MX" u="sng" dirty="0" err="1" smtClean="0"/>
              <a:t>If</a:t>
            </a:r>
            <a:r>
              <a:rPr lang="es-MX" u="sng" dirty="0" smtClean="0"/>
              <a:t> </a:t>
            </a:r>
            <a:r>
              <a:rPr lang="es-MX" u="sng" dirty="0"/>
              <a:t>(</a:t>
            </a:r>
            <a:r>
              <a:rPr lang="es-MX" u="sng" dirty="0" err="1"/>
              <a:t>u,v</a:t>
            </a:r>
            <a:r>
              <a:rPr lang="es-MX" u="sng" dirty="0"/>
              <a:t>).</a:t>
            </a:r>
            <a:r>
              <a:rPr lang="es-MX" u="sng" dirty="0" smtClean="0"/>
              <a:t>le &lt; v.lc</a:t>
            </a:r>
            <a:r>
              <a:rPr lang="es-MX" dirty="0" smtClean="0"/>
              <a:t>{</a:t>
            </a:r>
          </a:p>
          <a:p>
            <a:pPr algn="just">
              <a:spcAft>
                <a:spcPts val="0"/>
              </a:spcAft>
            </a:pPr>
            <a:r>
              <a:rPr lang="es-MX" dirty="0"/>
              <a:t> </a:t>
            </a:r>
            <a:r>
              <a:rPr lang="es-MX" dirty="0" smtClean="0"/>
              <a:t>             </a:t>
            </a:r>
            <a:r>
              <a:rPr lang="es-MX" dirty="0" err="1" smtClean="0"/>
              <a:t>Q.delete</a:t>
            </a:r>
            <a:r>
              <a:rPr lang="es-MX" dirty="0" smtClean="0"/>
              <a:t>(v)</a:t>
            </a:r>
          </a:p>
          <a:p>
            <a:pPr algn="just">
              <a:spcAft>
                <a:spcPts val="0"/>
              </a:spcAft>
            </a:pPr>
            <a:r>
              <a:rPr lang="es-MX" dirty="0"/>
              <a:t> </a:t>
            </a:r>
            <a:r>
              <a:rPr lang="es-MX" dirty="0" smtClean="0"/>
              <a:t>              v.lc = (</a:t>
            </a:r>
            <a:r>
              <a:rPr lang="es-MX" dirty="0" err="1" smtClean="0"/>
              <a:t>u,v</a:t>
            </a:r>
            <a:r>
              <a:rPr lang="es-MX" dirty="0" smtClean="0"/>
              <a:t>).le</a:t>
            </a:r>
          </a:p>
          <a:p>
            <a:pPr algn="just">
              <a:spcAft>
                <a:spcPts val="0"/>
              </a:spcAft>
            </a:pPr>
            <a:r>
              <a:rPr lang="es-MX" dirty="0"/>
              <a:t> </a:t>
            </a:r>
            <a:r>
              <a:rPr lang="es-MX" dirty="0" smtClean="0"/>
              <a:t>              v.be = (</a:t>
            </a:r>
            <a:r>
              <a:rPr lang="es-MX" dirty="0" err="1" smtClean="0"/>
              <a:t>u,v</a:t>
            </a:r>
            <a:r>
              <a:rPr lang="es-MX" dirty="0" smtClean="0"/>
              <a:t>)</a:t>
            </a:r>
          </a:p>
          <a:p>
            <a:pPr algn="just">
              <a:spcAft>
                <a:spcPts val="0"/>
              </a:spcAft>
            </a:pPr>
            <a:r>
              <a:rPr lang="es-MX" dirty="0"/>
              <a:t> </a:t>
            </a:r>
            <a:r>
              <a:rPr lang="es-MX" dirty="0" smtClean="0"/>
              <a:t>              </a:t>
            </a:r>
            <a:r>
              <a:rPr lang="es-MX" dirty="0" err="1" smtClean="0"/>
              <a:t>Q.add</a:t>
            </a:r>
            <a:r>
              <a:rPr lang="es-MX" dirty="0" smtClean="0"/>
              <a:t>(v)</a:t>
            </a:r>
          </a:p>
          <a:p>
            <a:pPr algn="just">
              <a:spcAft>
                <a:spcPts val="0"/>
              </a:spcAft>
            </a:pPr>
            <a:r>
              <a:rPr lang="es-MX" dirty="0"/>
              <a:t> </a:t>
            </a:r>
            <a:r>
              <a:rPr lang="es-MX" dirty="0" smtClean="0"/>
              <a:t>           }</a:t>
            </a:r>
          </a:p>
          <a:p>
            <a:pPr algn="just">
              <a:spcAft>
                <a:spcPts val="0"/>
              </a:spcAft>
            </a:pPr>
            <a:r>
              <a:rPr lang="es-MX" dirty="0" smtClean="0"/>
              <a:t>         }</a:t>
            </a:r>
          </a:p>
          <a:p>
            <a:pPr algn="just">
              <a:spcAft>
                <a:spcPts val="0"/>
              </a:spcAft>
            </a:pPr>
            <a:r>
              <a:rPr lang="es-MX" dirty="0"/>
              <a:t> </a:t>
            </a:r>
            <a:r>
              <a:rPr lang="es-MX" dirty="0" smtClean="0"/>
              <a:t>     }</a:t>
            </a:r>
          </a:p>
          <a:p>
            <a:pPr algn="just">
              <a:spcAft>
                <a:spcPts val="0"/>
              </a:spcAft>
            </a:pPr>
            <a:r>
              <a:rPr lang="es-MX" dirty="0" smtClean="0"/>
              <a:t>   } </a:t>
            </a:r>
            <a:endParaRPr lang="es-MX" dirty="0"/>
          </a:p>
          <a:p>
            <a:pPr algn="just">
              <a:spcAft>
                <a:spcPts val="0"/>
              </a:spcAft>
            </a:pPr>
            <a:r>
              <a:rPr lang="es-MX" dirty="0"/>
              <a:t>}</a:t>
            </a:r>
          </a:p>
        </p:txBody>
      </p:sp>
      <p:sp>
        <p:nvSpPr>
          <p:cNvPr id="14" name="13 CuadroTexto"/>
          <p:cNvSpPr txBox="1">
            <a:spLocks noChangeArrowheads="1"/>
          </p:cNvSpPr>
          <p:nvPr/>
        </p:nvSpPr>
        <p:spPr bwMode="auto">
          <a:xfrm>
            <a:off x="6833888" y="6310481"/>
            <a:ext cx="208823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sz="2200" i="1" dirty="0" smtClean="0">
                <a:solidFill>
                  <a:srgbClr val="FF0000"/>
                </a:solidFill>
              </a:rPr>
              <a:t>O</a:t>
            </a:r>
            <a:r>
              <a:rPr lang="es-MX" sz="2200" dirty="0" smtClean="0">
                <a:solidFill>
                  <a:srgbClr val="FF0000"/>
                </a:solidFill>
              </a:rPr>
              <a:t>(</a:t>
            </a:r>
            <a:r>
              <a:rPr lang="es-MX" sz="2200" i="1" dirty="0" smtClean="0">
                <a:solidFill>
                  <a:srgbClr val="FF0000"/>
                </a:solidFill>
              </a:rPr>
              <a:t>n*</a:t>
            </a:r>
            <a:r>
              <a:rPr lang="es-MX" sz="2200" dirty="0" smtClean="0">
                <a:solidFill>
                  <a:srgbClr val="FF0000"/>
                </a:solidFill>
              </a:rPr>
              <a:t>log(</a:t>
            </a:r>
            <a:r>
              <a:rPr lang="es-MX" sz="2200" i="1" dirty="0">
                <a:solidFill>
                  <a:srgbClr val="FF0000"/>
                </a:solidFill>
              </a:rPr>
              <a:t>m</a:t>
            </a:r>
            <a:r>
              <a:rPr lang="es-MX" sz="2200" dirty="0" smtClean="0">
                <a:solidFill>
                  <a:srgbClr val="FF0000"/>
                </a:solidFill>
              </a:rPr>
              <a:t>))</a:t>
            </a:r>
            <a:endParaRPr lang="es-CO" sz="2200" dirty="0">
              <a:solidFill>
                <a:srgbClr val="FF0000"/>
              </a:solidFill>
            </a:endParaRPr>
          </a:p>
        </p:txBody>
      </p:sp>
      <p:sp>
        <p:nvSpPr>
          <p:cNvPr id="15" name="14 Rectángulo"/>
          <p:cNvSpPr/>
          <p:nvPr/>
        </p:nvSpPr>
        <p:spPr>
          <a:xfrm>
            <a:off x="2555776" y="6310481"/>
            <a:ext cx="4344459" cy="430887"/>
          </a:xfrm>
          <a:prstGeom prst="rect">
            <a:avLst/>
          </a:prstGeom>
        </p:spPr>
        <p:txBody>
          <a:bodyPr wrap="none">
            <a:spAutoFit/>
          </a:bodyPr>
          <a:lstStyle/>
          <a:p>
            <a:pPr algn="just"/>
            <a:r>
              <a:rPr lang="es-MX" sz="2200" dirty="0"/>
              <a:t>¿Cuál es la </a:t>
            </a:r>
            <a:r>
              <a:rPr lang="es-MX" sz="2200" dirty="0" smtClean="0"/>
              <a:t>eficiencia resultante?</a:t>
            </a:r>
            <a:endParaRPr lang="es-MX" sz="2200" dirty="0"/>
          </a:p>
        </p:txBody>
      </p:sp>
      <p:sp>
        <p:nvSpPr>
          <p:cNvPr id="11" name="10 Elipse"/>
          <p:cNvSpPr/>
          <p:nvPr/>
        </p:nvSpPr>
        <p:spPr>
          <a:xfrm>
            <a:off x="6372200" y="3789040"/>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12" name="11 Elipse"/>
          <p:cNvSpPr/>
          <p:nvPr/>
        </p:nvSpPr>
        <p:spPr>
          <a:xfrm>
            <a:off x="3995936" y="4149080"/>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16" name="15 Elipse"/>
          <p:cNvSpPr/>
          <p:nvPr/>
        </p:nvSpPr>
        <p:spPr>
          <a:xfrm>
            <a:off x="6372200" y="4509120"/>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17" name="16 Elipse"/>
          <p:cNvSpPr/>
          <p:nvPr/>
        </p:nvSpPr>
        <p:spPr>
          <a:xfrm>
            <a:off x="5604091" y="4173909"/>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u</a:t>
            </a:r>
            <a:endParaRPr lang="es-CO" dirty="0">
              <a:solidFill>
                <a:schemeClr val="tx1"/>
              </a:solidFill>
            </a:endParaRPr>
          </a:p>
        </p:txBody>
      </p:sp>
      <p:cxnSp>
        <p:nvCxnSpPr>
          <p:cNvPr id="18" name="17 Conector recto"/>
          <p:cNvCxnSpPr>
            <a:stCxn id="17" idx="2"/>
            <a:endCxn id="12" idx="6"/>
          </p:cNvCxnSpPr>
          <p:nvPr/>
        </p:nvCxnSpPr>
        <p:spPr>
          <a:xfrm flipH="1" flipV="1">
            <a:off x="4427984" y="4365104"/>
            <a:ext cx="1176107" cy="24829"/>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18 Conector recto"/>
          <p:cNvCxnSpPr>
            <a:stCxn id="11" idx="2"/>
            <a:endCxn id="17" idx="7"/>
          </p:cNvCxnSpPr>
          <p:nvPr/>
        </p:nvCxnSpPr>
        <p:spPr>
          <a:xfrm flipH="1">
            <a:off x="5972867" y="4005064"/>
            <a:ext cx="399333" cy="232117"/>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20 Conector recto"/>
          <p:cNvCxnSpPr>
            <a:stCxn id="16" idx="2"/>
            <a:endCxn id="17" idx="5"/>
          </p:cNvCxnSpPr>
          <p:nvPr/>
        </p:nvCxnSpPr>
        <p:spPr>
          <a:xfrm flipH="1" flipV="1">
            <a:off x="5972867" y="4542685"/>
            <a:ext cx="399333" cy="182459"/>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25 Elipse"/>
          <p:cNvSpPr/>
          <p:nvPr/>
        </p:nvSpPr>
        <p:spPr>
          <a:xfrm>
            <a:off x="3383867" y="3501009"/>
            <a:ext cx="1548173" cy="1894144"/>
          </a:xfrm>
          <a:prstGeom prst="ellipse">
            <a:avLst/>
          </a:prstGeom>
          <a:solidFill>
            <a:srgbClr val="7C9DDE">
              <a:alpha val="50196"/>
            </a:srgbClr>
          </a:solidFill>
          <a:ln>
            <a:solidFill>
              <a:srgbClr val="33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26 CuadroTexto"/>
          <p:cNvSpPr txBox="1"/>
          <p:nvPr/>
        </p:nvSpPr>
        <p:spPr>
          <a:xfrm>
            <a:off x="3834504" y="5373216"/>
            <a:ext cx="792088" cy="369332"/>
          </a:xfrm>
          <a:prstGeom prst="rect">
            <a:avLst/>
          </a:prstGeom>
          <a:noFill/>
        </p:spPr>
        <p:txBody>
          <a:bodyPr wrap="square" rtlCol="0">
            <a:spAutoFit/>
          </a:bodyPr>
          <a:lstStyle/>
          <a:p>
            <a:pPr algn="ctr"/>
            <a:r>
              <a:rPr lang="es-MX" dirty="0" smtClean="0"/>
              <a:t>C</a:t>
            </a:r>
            <a:endParaRPr lang="es-CO" dirty="0"/>
          </a:p>
        </p:txBody>
      </p:sp>
      <p:sp>
        <p:nvSpPr>
          <p:cNvPr id="28" name="27 Elipse"/>
          <p:cNvSpPr/>
          <p:nvPr/>
        </p:nvSpPr>
        <p:spPr>
          <a:xfrm>
            <a:off x="5364088" y="3501008"/>
            <a:ext cx="1772502" cy="1944216"/>
          </a:xfrm>
          <a:prstGeom prst="ellipse">
            <a:avLst/>
          </a:prstGeom>
          <a:solidFill>
            <a:srgbClr val="FF33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28 CuadroTexto"/>
          <p:cNvSpPr txBox="1"/>
          <p:nvPr/>
        </p:nvSpPr>
        <p:spPr>
          <a:xfrm>
            <a:off x="5868144" y="5435932"/>
            <a:ext cx="792088" cy="369332"/>
          </a:xfrm>
          <a:prstGeom prst="rect">
            <a:avLst/>
          </a:prstGeom>
          <a:noFill/>
        </p:spPr>
        <p:txBody>
          <a:bodyPr wrap="square" rtlCol="0">
            <a:spAutoFit/>
          </a:bodyPr>
          <a:lstStyle/>
          <a:p>
            <a:pPr algn="ctr"/>
            <a:r>
              <a:rPr lang="es-MX" dirty="0" smtClean="0"/>
              <a:t>V-C</a:t>
            </a:r>
            <a:endParaRPr lang="es-CO" dirty="0"/>
          </a:p>
        </p:txBody>
      </p:sp>
      <p:sp>
        <p:nvSpPr>
          <p:cNvPr id="30" name="29 CuadroTexto"/>
          <p:cNvSpPr txBox="1"/>
          <p:nvPr/>
        </p:nvSpPr>
        <p:spPr>
          <a:xfrm>
            <a:off x="3910704" y="4756502"/>
            <a:ext cx="639688" cy="369332"/>
          </a:xfrm>
          <a:prstGeom prst="rect">
            <a:avLst/>
          </a:prstGeom>
          <a:noFill/>
        </p:spPr>
        <p:txBody>
          <a:bodyPr wrap="square" rtlCol="0">
            <a:spAutoFit/>
          </a:bodyPr>
          <a:lstStyle/>
          <a:p>
            <a:pPr algn="ctr"/>
            <a:r>
              <a:rPr lang="es-MX" b="1" dirty="0" smtClean="0"/>
              <a:t>…</a:t>
            </a:r>
            <a:endParaRPr lang="es-CO" b="1" dirty="0"/>
          </a:p>
        </p:txBody>
      </p:sp>
      <p:sp>
        <p:nvSpPr>
          <p:cNvPr id="31" name="30 CuadroTexto"/>
          <p:cNvSpPr txBox="1"/>
          <p:nvPr/>
        </p:nvSpPr>
        <p:spPr>
          <a:xfrm>
            <a:off x="6016871" y="4927618"/>
            <a:ext cx="639688" cy="369332"/>
          </a:xfrm>
          <a:prstGeom prst="rect">
            <a:avLst/>
          </a:prstGeom>
          <a:noFill/>
        </p:spPr>
        <p:txBody>
          <a:bodyPr wrap="square" rtlCol="0">
            <a:spAutoFit/>
          </a:bodyPr>
          <a:lstStyle/>
          <a:p>
            <a:pPr algn="ctr"/>
            <a:r>
              <a:rPr lang="es-MX" b="1" dirty="0" smtClean="0"/>
              <a:t>…</a:t>
            </a:r>
            <a:endParaRPr lang="es-CO" b="1" dirty="0"/>
          </a:p>
        </p:txBody>
      </p:sp>
      <p:sp>
        <p:nvSpPr>
          <p:cNvPr id="23" name="22 Cerrar llave"/>
          <p:cNvSpPr/>
          <p:nvPr/>
        </p:nvSpPr>
        <p:spPr>
          <a:xfrm>
            <a:off x="2843808" y="3577009"/>
            <a:ext cx="382904" cy="2589456"/>
          </a:xfrm>
          <a:prstGeom prst="rightBrace">
            <a:avLst>
              <a:gd name="adj1" fmla="val 79618"/>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Tree>
    <p:extLst>
      <p:ext uri="{BB962C8B-B14F-4D97-AF65-F5344CB8AC3E}">
        <p14:creationId xmlns:p14="http://schemas.microsoft.com/office/powerpoint/2010/main" val="573485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26035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dirty="0" smtClean="0"/>
              <a:t>Algoritmo de </a:t>
            </a:r>
            <a:r>
              <a:rPr lang="es-MX" sz="4000" dirty="0" err="1" smtClean="0"/>
              <a:t>Kruskal</a:t>
            </a:r>
            <a:endParaRPr lang="es-ES" sz="4000" dirty="0"/>
          </a:p>
        </p:txBody>
      </p:sp>
      <p:sp>
        <p:nvSpPr>
          <p:cNvPr id="6" name="5 Elipse"/>
          <p:cNvSpPr/>
          <p:nvPr/>
        </p:nvSpPr>
        <p:spPr>
          <a:xfrm>
            <a:off x="1115616" y="134076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B</a:t>
            </a:r>
            <a:endParaRPr lang="es-CO" dirty="0">
              <a:solidFill>
                <a:schemeClr val="tx1"/>
              </a:solidFill>
            </a:endParaRPr>
          </a:p>
        </p:txBody>
      </p:sp>
      <p:sp>
        <p:nvSpPr>
          <p:cNvPr id="7" name="6 Elipse"/>
          <p:cNvSpPr/>
          <p:nvPr/>
        </p:nvSpPr>
        <p:spPr>
          <a:xfrm>
            <a:off x="179512" y="184482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A</a:t>
            </a:r>
            <a:endParaRPr lang="es-CO" dirty="0">
              <a:solidFill>
                <a:schemeClr val="tx1"/>
              </a:solidFill>
            </a:endParaRPr>
          </a:p>
        </p:txBody>
      </p:sp>
      <p:cxnSp>
        <p:nvCxnSpPr>
          <p:cNvPr id="8" name="7 Conector recto"/>
          <p:cNvCxnSpPr>
            <a:stCxn id="7" idx="7"/>
            <a:endCxn id="6" idx="3"/>
          </p:cNvCxnSpPr>
          <p:nvPr/>
        </p:nvCxnSpPr>
        <p:spPr>
          <a:xfrm flipV="1">
            <a:off x="548288" y="1709544"/>
            <a:ext cx="630600" cy="198552"/>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8 Elipse"/>
          <p:cNvSpPr/>
          <p:nvPr/>
        </p:nvSpPr>
        <p:spPr>
          <a:xfrm>
            <a:off x="2555776" y="170080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D</a:t>
            </a:r>
            <a:endParaRPr lang="es-CO" dirty="0">
              <a:solidFill>
                <a:schemeClr val="tx1"/>
              </a:solidFill>
            </a:endParaRPr>
          </a:p>
        </p:txBody>
      </p:sp>
      <p:sp>
        <p:nvSpPr>
          <p:cNvPr id="10" name="9 Elipse"/>
          <p:cNvSpPr/>
          <p:nvPr/>
        </p:nvSpPr>
        <p:spPr>
          <a:xfrm>
            <a:off x="1763688" y="249289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C</a:t>
            </a:r>
            <a:endParaRPr lang="es-CO" dirty="0">
              <a:solidFill>
                <a:schemeClr val="tx1"/>
              </a:solidFill>
            </a:endParaRPr>
          </a:p>
        </p:txBody>
      </p:sp>
      <p:cxnSp>
        <p:nvCxnSpPr>
          <p:cNvPr id="11" name="10 Conector recto"/>
          <p:cNvCxnSpPr>
            <a:stCxn id="10" idx="1"/>
            <a:endCxn id="7" idx="5"/>
          </p:cNvCxnSpPr>
          <p:nvPr/>
        </p:nvCxnSpPr>
        <p:spPr>
          <a:xfrm flipH="1" flipV="1">
            <a:off x="548288" y="2213600"/>
            <a:ext cx="1278672" cy="342568"/>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11 Conector recto"/>
          <p:cNvCxnSpPr>
            <a:stCxn id="6" idx="5"/>
            <a:endCxn id="9" idx="1"/>
          </p:cNvCxnSpPr>
          <p:nvPr/>
        </p:nvCxnSpPr>
        <p:spPr>
          <a:xfrm>
            <a:off x="1484392" y="1709544"/>
            <a:ext cx="1134656" cy="54536"/>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12 Conector recto"/>
          <p:cNvCxnSpPr>
            <a:stCxn id="9" idx="3"/>
            <a:endCxn id="10" idx="7"/>
          </p:cNvCxnSpPr>
          <p:nvPr/>
        </p:nvCxnSpPr>
        <p:spPr>
          <a:xfrm flipH="1">
            <a:off x="2132464" y="2069584"/>
            <a:ext cx="486584" cy="486584"/>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13 Conector recto"/>
          <p:cNvCxnSpPr>
            <a:stCxn id="6" idx="4"/>
            <a:endCxn id="10" idx="0"/>
          </p:cNvCxnSpPr>
          <p:nvPr/>
        </p:nvCxnSpPr>
        <p:spPr>
          <a:xfrm>
            <a:off x="1331640" y="1772816"/>
            <a:ext cx="648072" cy="720080"/>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14 CuadroTexto"/>
          <p:cNvSpPr txBox="1"/>
          <p:nvPr/>
        </p:nvSpPr>
        <p:spPr>
          <a:xfrm>
            <a:off x="548288" y="1547500"/>
            <a:ext cx="351304" cy="369332"/>
          </a:xfrm>
          <a:prstGeom prst="rect">
            <a:avLst/>
          </a:prstGeom>
          <a:noFill/>
        </p:spPr>
        <p:txBody>
          <a:bodyPr wrap="square" rtlCol="0">
            <a:spAutoFit/>
          </a:bodyPr>
          <a:lstStyle/>
          <a:p>
            <a:pPr algn="ctr"/>
            <a:r>
              <a:rPr lang="es-MX" dirty="0" smtClean="0"/>
              <a:t>1</a:t>
            </a:r>
            <a:endParaRPr lang="es-CO" dirty="0"/>
          </a:p>
        </p:txBody>
      </p:sp>
      <p:sp>
        <p:nvSpPr>
          <p:cNvPr id="16" name="15 CuadroTexto"/>
          <p:cNvSpPr txBox="1"/>
          <p:nvPr/>
        </p:nvSpPr>
        <p:spPr>
          <a:xfrm>
            <a:off x="1268368" y="1979548"/>
            <a:ext cx="351304" cy="369332"/>
          </a:xfrm>
          <a:prstGeom prst="rect">
            <a:avLst/>
          </a:prstGeom>
          <a:noFill/>
        </p:spPr>
        <p:txBody>
          <a:bodyPr wrap="square" rtlCol="0">
            <a:spAutoFit/>
          </a:bodyPr>
          <a:lstStyle/>
          <a:p>
            <a:pPr algn="ctr"/>
            <a:r>
              <a:rPr lang="es-MX" dirty="0" smtClean="0"/>
              <a:t>3</a:t>
            </a:r>
            <a:endParaRPr lang="es-CO" dirty="0"/>
          </a:p>
        </p:txBody>
      </p:sp>
      <p:sp>
        <p:nvSpPr>
          <p:cNvPr id="18" name="17 CuadroTexto"/>
          <p:cNvSpPr txBox="1"/>
          <p:nvPr/>
        </p:nvSpPr>
        <p:spPr>
          <a:xfrm>
            <a:off x="2276480" y="2420888"/>
            <a:ext cx="351304" cy="369332"/>
          </a:xfrm>
          <a:prstGeom prst="rect">
            <a:avLst/>
          </a:prstGeom>
          <a:noFill/>
        </p:spPr>
        <p:txBody>
          <a:bodyPr wrap="square" rtlCol="0">
            <a:spAutoFit/>
          </a:bodyPr>
          <a:lstStyle/>
          <a:p>
            <a:pPr algn="ctr"/>
            <a:r>
              <a:rPr lang="es-MX" dirty="0" smtClean="0"/>
              <a:t>2</a:t>
            </a:r>
            <a:endParaRPr lang="es-CO" dirty="0"/>
          </a:p>
        </p:txBody>
      </p:sp>
      <p:sp>
        <p:nvSpPr>
          <p:cNvPr id="19" name="18 CuadroTexto"/>
          <p:cNvSpPr txBox="1"/>
          <p:nvPr/>
        </p:nvSpPr>
        <p:spPr>
          <a:xfrm>
            <a:off x="836320" y="2348880"/>
            <a:ext cx="351304" cy="369332"/>
          </a:xfrm>
          <a:prstGeom prst="rect">
            <a:avLst/>
          </a:prstGeom>
          <a:noFill/>
        </p:spPr>
        <p:txBody>
          <a:bodyPr wrap="square" rtlCol="0">
            <a:spAutoFit/>
          </a:bodyPr>
          <a:lstStyle/>
          <a:p>
            <a:pPr algn="ctr"/>
            <a:r>
              <a:rPr lang="es-MX" dirty="0" smtClean="0"/>
              <a:t>5</a:t>
            </a:r>
            <a:endParaRPr lang="es-CO" dirty="0"/>
          </a:p>
        </p:txBody>
      </p:sp>
      <p:sp>
        <p:nvSpPr>
          <p:cNvPr id="20" name="19 CuadroTexto"/>
          <p:cNvSpPr txBox="1"/>
          <p:nvPr/>
        </p:nvSpPr>
        <p:spPr>
          <a:xfrm>
            <a:off x="2132464" y="1412776"/>
            <a:ext cx="351304" cy="369332"/>
          </a:xfrm>
          <a:prstGeom prst="rect">
            <a:avLst/>
          </a:prstGeom>
          <a:noFill/>
        </p:spPr>
        <p:txBody>
          <a:bodyPr wrap="square" rtlCol="0">
            <a:spAutoFit/>
          </a:bodyPr>
          <a:lstStyle/>
          <a:p>
            <a:pPr algn="ctr"/>
            <a:r>
              <a:rPr lang="es-MX" dirty="0" smtClean="0"/>
              <a:t>4</a:t>
            </a:r>
            <a:endParaRPr lang="es-CO" dirty="0"/>
          </a:p>
        </p:txBody>
      </p:sp>
      <p:sp>
        <p:nvSpPr>
          <p:cNvPr id="22" name="21 Elipse"/>
          <p:cNvSpPr/>
          <p:nvPr/>
        </p:nvSpPr>
        <p:spPr>
          <a:xfrm>
            <a:off x="4139952" y="141277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B</a:t>
            </a:r>
            <a:endParaRPr lang="es-CO" dirty="0">
              <a:solidFill>
                <a:schemeClr val="tx1"/>
              </a:solidFill>
            </a:endParaRPr>
          </a:p>
        </p:txBody>
      </p:sp>
      <p:sp>
        <p:nvSpPr>
          <p:cNvPr id="23" name="22 Elipse"/>
          <p:cNvSpPr/>
          <p:nvPr/>
        </p:nvSpPr>
        <p:spPr>
          <a:xfrm>
            <a:off x="3203848" y="191683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A</a:t>
            </a:r>
            <a:endParaRPr lang="es-CO" dirty="0">
              <a:solidFill>
                <a:schemeClr val="tx1"/>
              </a:solidFill>
            </a:endParaRPr>
          </a:p>
        </p:txBody>
      </p:sp>
      <p:cxnSp>
        <p:nvCxnSpPr>
          <p:cNvPr id="24" name="23 Conector recto"/>
          <p:cNvCxnSpPr>
            <a:stCxn id="23" idx="7"/>
            <a:endCxn id="22" idx="3"/>
          </p:cNvCxnSpPr>
          <p:nvPr/>
        </p:nvCxnSpPr>
        <p:spPr>
          <a:xfrm flipV="1">
            <a:off x="3572624" y="1781552"/>
            <a:ext cx="630600" cy="198552"/>
          </a:xfrm>
          <a:prstGeom prst="line">
            <a:avLst/>
          </a:prstGeom>
          <a:ln w="38100">
            <a:solidFill>
              <a:srgbClr val="FF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24 Elipse"/>
          <p:cNvSpPr/>
          <p:nvPr/>
        </p:nvSpPr>
        <p:spPr>
          <a:xfrm>
            <a:off x="5580112" y="177281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D</a:t>
            </a:r>
            <a:endParaRPr lang="es-CO" dirty="0">
              <a:solidFill>
                <a:schemeClr val="tx1"/>
              </a:solidFill>
            </a:endParaRPr>
          </a:p>
        </p:txBody>
      </p:sp>
      <p:sp>
        <p:nvSpPr>
          <p:cNvPr id="26" name="25 Elipse"/>
          <p:cNvSpPr/>
          <p:nvPr/>
        </p:nvSpPr>
        <p:spPr>
          <a:xfrm>
            <a:off x="4788024" y="256490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C</a:t>
            </a:r>
            <a:endParaRPr lang="es-CO" dirty="0">
              <a:solidFill>
                <a:schemeClr val="tx1"/>
              </a:solidFill>
            </a:endParaRPr>
          </a:p>
        </p:txBody>
      </p:sp>
      <p:cxnSp>
        <p:nvCxnSpPr>
          <p:cNvPr id="27" name="26 Conector recto"/>
          <p:cNvCxnSpPr>
            <a:stCxn id="26" idx="1"/>
            <a:endCxn id="23" idx="5"/>
          </p:cNvCxnSpPr>
          <p:nvPr/>
        </p:nvCxnSpPr>
        <p:spPr>
          <a:xfrm flipH="1" flipV="1">
            <a:off x="3572624" y="2285608"/>
            <a:ext cx="1278672" cy="342568"/>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27 Conector recto"/>
          <p:cNvCxnSpPr>
            <a:stCxn id="22" idx="5"/>
            <a:endCxn id="25" idx="1"/>
          </p:cNvCxnSpPr>
          <p:nvPr/>
        </p:nvCxnSpPr>
        <p:spPr>
          <a:xfrm>
            <a:off x="4508728" y="1781552"/>
            <a:ext cx="1134656" cy="54536"/>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28 Conector recto"/>
          <p:cNvCxnSpPr>
            <a:stCxn id="25" idx="3"/>
            <a:endCxn id="26" idx="7"/>
          </p:cNvCxnSpPr>
          <p:nvPr/>
        </p:nvCxnSpPr>
        <p:spPr>
          <a:xfrm flipH="1">
            <a:off x="5156800" y="2141592"/>
            <a:ext cx="486584" cy="486584"/>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29 Conector recto"/>
          <p:cNvCxnSpPr>
            <a:stCxn id="22" idx="4"/>
            <a:endCxn id="26" idx="0"/>
          </p:cNvCxnSpPr>
          <p:nvPr/>
        </p:nvCxnSpPr>
        <p:spPr>
          <a:xfrm>
            <a:off x="4355976" y="1844824"/>
            <a:ext cx="648072" cy="720080"/>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30 CuadroTexto"/>
          <p:cNvSpPr txBox="1"/>
          <p:nvPr/>
        </p:nvSpPr>
        <p:spPr>
          <a:xfrm>
            <a:off x="3572624" y="1619508"/>
            <a:ext cx="351304" cy="369332"/>
          </a:xfrm>
          <a:prstGeom prst="rect">
            <a:avLst/>
          </a:prstGeom>
          <a:noFill/>
        </p:spPr>
        <p:txBody>
          <a:bodyPr wrap="square" rtlCol="0">
            <a:spAutoFit/>
          </a:bodyPr>
          <a:lstStyle/>
          <a:p>
            <a:pPr algn="ctr"/>
            <a:r>
              <a:rPr lang="es-MX" dirty="0" smtClean="0"/>
              <a:t>1</a:t>
            </a:r>
            <a:endParaRPr lang="es-CO" dirty="0"/>
          </a:p>
        </p:txBody>
      </p:sp>
      <p:sp>
        <p:nvSpPr>
          <p:cNvPr id="32" name="31 CuadroTexto"/>
          <p:cNvSpPr txBox="1"/>
          <p:nvPr/>
        </p:nvSpPr>
        <p:spPr>
          <a:xfrm>
            <a:off x="4292704" y="2051556"/>
            <a:ext cx="351304" cy="369332"/>
          </a:xfrm>
          <a:prstGeom prst="rect">
            <a:avLst/>
          </a:prstGeom>
          <a:noFill/>
        </p:spPr>
        <p:txBody>
          <a:bodyPr wrap="square" rtlCol="0">
            <a:spAutoFit/>
          </a:bodyPr>
          <a:lstStyle/>
          <a:p>
            <a:pPr algn="ctr"/>
            <a:r>
              <a:rPr lang="es-MX" dirty="0" smtClean="0"/>
              <a:t>3</a:t>
            </a:r>
            <a:endParaRPr lang="es-CO" dirty="0"/>
          </a:p>
        </p:txBody>
      </p:sp>
      <p:sp>
        <p:nvSpPr>
          <p:cNvPr id="33" name="32 CuadroTexto"/>
          <p:cNvSpPr txBox="1"/>
          <p:nvPr/>
        </p:nvSpPr>
        <p:spPr>
          <a:xfrm>
            <a:off x="5300816" y="2492896"/>
            <a:ext cx="351304" cy="369332"/>
          </a:xfrm>
          <a:prstGeom prst="rect">
            <a:avLst/>
          </a:prstGeom>
          <a:noFill/>
        </p:spPr>
        <p:txBody>
          <a:bodyPr wrap="square" rtlCol="0">
            <a:spAutoFit/>
          </a:bodyPr>
          <a:lstStyle/>
          <a:p>
            <a:pPr algn="ctr"/>
            <a:r>
              <a:rPr lang="es-MX" dirty="0" smtClean="0"/>
              <a:t>2</a:t>
            </a:r>
            <a:endParaRPr lang="es-CO" dirty="0"/>
          </a:p>
        </p:txBody>
      </p:sp>
      <p:sp>
        <p:nvSpPr>
          <p:cNvPr id="34" name="33 CuadroTexto"/>
          <p:cNvSpPr txBox="1"/>
          <p:nvPr/>
        </p:nvSpPr>
        <p:spPr>
          <a:xfrm>
            <a:off x="3860656" y="2420888"/>
            <a:ext cx="351304" cy="369332"/>
          </a:xfrm>
          <a:prstGeom prst="rect">
            <a:avLst/>
          </a:prstGeom>
          <a:noFill/>
        </p:spPr>
        <p:txBody>
          <a:bodyPr wrap="square" rtlCol="0">
            <a:spAutoFit/>
          </a:bodyPr>
          <a:lstStyle/>
          <a:p>
            <a:pPr algn="ctr"/>
            <a:r>
              <a:rPr lang="es-MX" dirty="0" smtClean="0"/>
              <a:t>5</a:t>
            </a:r>
            <a:endParaRPr lang="es-CO" dirty="0"/>
          </a:p>
        </p:txBody>
      </p:sp>
      <p:sp>
        <p:nvSpPr>
          <p:cNvPr id="35" name="34 CuadroTexto"/>
          <p:cNvSpPr txBox="1"/>
          <p:nvPr/>
        </p:nvSpPr>
        <p:spPr>
          <a:xfrm>
            <a:off x="5156800" y="1484784"/>
            <a:ext cx="351304" cy="369332"/>
          </a:xfrm>
          <a:prstGeom prst="rect">
            <a:avLst/>
          </a:prstGeom>
          <a:noFill/>
        </p:spPr>
        <p:txBody>
          <a:bodyPr wrap="square" rtlCol="0">
            <a:spAutoFit/>
          </a:bodyPr>
          <a:lstStyle/>
          <a:p>
            <a:pPr algn="ctr"/>
            <a:r>
              <a:rPr lang="es-MX" dirty="0" smtClean="0"/>
              <a:t>4</a:t>
            </a:r>
            <a:endParaRPr lang="es-CO" dirty="0"/>
          </a:p>
        </p:txBody>
      </p:sp>
      <p:sp>
        <p:nvSpPr>
          <p:cNvPr id="36" name="35 Elipse"/>
          <p:cNvSpPr/>
          <p:nvPr/>
        </p:nvSpPr>
        <p:spPr>
          <a:xfrm>
            <a:off x="7164288" y="141277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B</a:t>
            </a:r>
            <a:endParaRPr lang="es-CO" dirty="0">
              <a:solidFill>
                <a:schemeClr val="tx1"/>
              </a:solidFill>
            </a:endParaRPr>
          </a:p>
        </p:txBody>
      </p:sp>
      <p:sp>
        <p:nvSpPr>
          <p:cNvPr id="37" name="36 Elipse"/>
          <p:cNvSpPr/>
          <p:nvPr/>
        </p:nvSpPr>
        <p:spPr>
          <a:xfrm>
            <a:off x="6228184" y="191683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A</a:t>
            </a:r>
            <a:endParaRPr lang="es-CO" dirty="0">
              <a:solidFill>
                <a:schemeClr val="tx1"/>
              </a:solidFill>
            </a:endParaRPr>
          </a:p>
        </p:txBody>
      </p:sp>
      <p:cxnSp>
        <p:nvCxnSpPr>
          <p:cNvPr id="38" name="37 Conector recto"/>
          <p:cNvCxnSpPr>
            <a:stCxn id="37" idx="7"/>
            <a:endCxn id="36" idx="3"/>
          </p:cNvCxnSpPr>
          <p:nvPr/>
        </p:nvCxnSpPr>
        <p:spPr>
          <a:xfrm flipV="1">
            <a:off x="6596960" y="1781552"/>
            <a:ext cx="630600" cy="198552"/>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38 Elipse"/>
          <p:cNvSpPr/>
          <p:nvPr/>
        </p:nvSpPr>
        <p:spPr>
          <a:xfrm>
            <a:off x="8604448" y="177281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D</a:t>
            </a:r>
            <a:endParaRPr lang="es-CO" dirty="0">
              <a:solidFill>
                <a:schemeClr val="tx1"/>
              </a:solidFill>
            </a:endParaRPr>
          </a:p>
        </p:txBody>
      </p:sp>
      <p:sp>
        <p:nvSpPr>
          <p:cNvPr id="40" name="39 Elipse"/>
          <p:cNvSpPr/>
          <p:nvPr/>
        </p:nvSpPr>
        <p:spPr>
          <a:xfrm>
            <a:off x="7812360" y="256490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C</a:t>
            </a:r>
            <a:endParaRPr lang="es-CO" dirty="0">
              <a:solidFill>
                <a:schemeClr val="tx1"/>
              </a:solidFill>
            </a:endParaRPr>
          </a:p>
        </p:txBody>
      </p:sp>
      <p:cxnSp>
        <p:nvCxnSpPr>
          <p:cNvPr id="41" name="40 Conector recto"/>
          <p:cNvCxnSpPr>
            <a:stCxn id="40" idx="1"/>
            <a:endCxn id="37" idx="5"/>
          </p:cNvCxnSpPr>
          <p:nvPr/>
        </p:nvCxnSpPr>
        <p:spPr>
          <a:xfrm flipH="1" flipV="1">
            <a:off x="6596960" y="2285608"/>
            <a:ext cx="1278672" cy="342568"/>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41 Conector recto"/>
          <p:cNvCxnSpPr>
            <a:stCxn id="36" idx="5"/>
            <a:endCxn id="39" idx="1"/>
          </p:cNvCxnSpPr>
          <p:nvPr/>
        </p:nvCxnSpPr>
        <p:spPr>
          <a:xfrm>
            <a:off x="7533064" y="1781552"/>
            <a:ext cx="1134656" cy="54536"/>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42 Conector recto"/>
          <p:cNvCxnSpPr>
            <a:stCxn id="39" idx="3"/>
            <a:endCxn id="40" idx="7"/>
          </p:cNvCxnSpPr>
          <p:nvPr/>
        </p:nvCxnSpPr>
        <p:spPr>
          <a:xfrm flipH="1">
            <a:off x="8181136" y="2141592"/>
            <a:ext cx="486584" cy="486584"/>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43 Conector recto"/>
          <p:cNvCxnSpPr>
            <a:stCxn id="36" idx="4"/>
            <a:endCxn id="40" idx="0"/>
          </p:cNvCxnSpPr>
          <p:nvPr/>
        </p:nvCxnSpPr>
        <p:spPr>
          <a:xfrm>
            <a:off x="7380312" y="1844824"/>
            <a:ext cx="648072" cy="720080"/>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44 CuadroTexto"/>
          <p:cNvSpPr txBox="1"/>
          <p:nvPr/>
        </p:nvSpPr>
        <p:spPr>
          <a:xfrm>
            <a:off x="6596960" y="1619508"/>
            <a:ext cx="351304" cy="369332"/>
          </a:xfrm>
          <a:prstGeom prst="rect">
            <a:avLst/>
          </a:prstGeom>
          <a:noFill/>
        </p:spPr>
        <p:txBody>
          <a:bodyPr wrap="square" rtlCol="0">
            <a:spAutoFit/>
          </a:bodyPr>
          <a:lstStyle/>
          <a:p>
            <a:pPr algn="ctr"/>
            <a:r>
              <a:rPr lang="es-MX" dirty="0" smtClean="0"/>
              <a:t>1</a:t>
            </a:r>
            <a:endParaRPr lang="es-CO" dirty="0"/>
          </a:p>
        </p:txBody>
      </p:sp>
      <p:sp>
        <p:nvSpPr>
          <p:cNvPr id="46" name="45 CuadroTexto"/>
          <p:cNvSpPr txBox="1"/>
          <p:nvPr/>
        </p:nvSpPr>
        <p:spPr>
          <a:xfrm>
            <a:off x="7317040" y="2051556"/>
            <a:ext cx="351304" cy="369332"/>
          </a:xfrm>
          <a:prstGeom prst="rect">
            <a:avLst/>
          </a:prstGeom>
          <a:noFill/>
        </p:spPr>
        <p:txBody>
          <a:bodyPr wrap="square" rtlCol="0">
            <a:spAutoFit/>
          </a:bodyPr>
          <a:lstStyle/>
          <a:p>
            <a:pPr algn="ctr"/>
            <a:r>
              <a:rPr lang="es-MX" dirty="0" smtClean="0"/>
              <a:t>3</a:t>
            </a:r>
            <a:endParaRPr lang="es-CO" dirty="0"/>
          </a:p>
        </p:txBody>
      </p:sp>
      <p:sp>
        <p:nvSpPr>
          <p:cNvPr id="47" name="46 CuadroTexto"/>
          <p:cNvSpPr txBox="1"/>
          <p:nvPr/>
        </p:nvSpPr>
        <p:spPr>
          <a:xfrm>
            <a:off x="8325152" y="2492896"/>
            <a:ext cx="351304" cy="369332"/>
          </a:xfrm>
          <a:prstGeom prst="rect">
            <a:avLst/>
          </a:prstGeom>
          <a:noFill/>
        </p:spPr>
        <p:txBody>
          <a:bodyPr wrap="square" rtlCol="0">
            <a:spAutoFit/>
          </a:bodyPr>
          <a:lstStyle/>
          <a:p>
            <a:pPr algn="ctr"/>
            <a:r>
              <a:rPr lang="es-MX" dirty="0" smtClean="0"/>
              <a:t>2</a:t>
            </a:r>
            <a:endParaRPr lang="es-CO" dirty="0"/>
          </a:p>
        </p:txBody>
      </p:sp>
      <p:sp>
        <p:nvSpPr>
          <p:cNvPr id="48" name="47 CuadroTexto"/>
          <p:cNvSpPr txBox="1"/>
          <p:nvPr/>
        </p:nvSpPr>
        <p:spPr>
          <a:xfrm>
            <a:off x="6884992" y="2420888"/>
            <a:ext cx="351304" cy="369332"/>
          </a:xfrm>
          <a:prstGeom prst="rect">
            <a:avLst/>
          </a:prstGeom>
          <a:noFill/>
        </p:spPr>
        <p:txBody>
          <a:bodyPr wrap="square" rtlCol="0">
            <a:spAutoFit/>
          </a:bodyPr>
          <a:lstStyle/>
          <a:p>
            <a:pPr algn="ctr"/>
            <a:r>
              <a:rPr lang="es-MX" dirty="0" smtClean="0"/>
              <a:t>5</a:t>
            </a:r>
            <a:endParaRPr lang="es-CO" dirty="0"/>
          </a:p>
        </p:txBody>
      </p:sp>
      <p:sp>
        <p:nvSpPr>
          <p:cNvPr id="49" name="48 CuadroTexto"/>
          <p:cNvSpPr txBox="1"/>
          <p:nvPr/>
        </p:nvSpPr>
        <p:spPr>
          <a:xfrm>
            <a:off x="8181136" y="1484784"/>
            <a:ext cx="351304" cy="369332"/>
          </a:xfrm>
          <a:prstGeom prst="rect">
            <a:avLst/>
          </a:prstGeom>
          <a:noFill/>
        </p:spPr>
        <p:txBody>
          <a:bodyPr wrap="square" rtlCol="0">
            <a:spAutoFit/>
          </a:bodyPr>
          <a:lstStyle/>
          <a:p>
            <a:pPr algn="ctr"/>
            <a:r>
              <a:rPr lang="es-MX" dirty="0" smtClean="0"/>
              <a:t>4</a:t>
            </a:r>
            <a:endParaRPr lang="es-CO" dirty="0"/>
          </a:p>
        </p:txBody>
      </p:sp>
      <p:sp>
        <p:nvSpPr>
          <p:cNvPr id="64" name="63 Elipse"/>
          <p:cNvSpPr/>
          <p:nvPr/>
        </p:nvSpPr>
        <p:spPr>
          <a:xfrm>
            <a:off x="1115616" y="32849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B</a:t>
            </a:r>
            <a:endParaRPr lang="es-CO" dirty="0">
              <a:solidFill>
                <a:schemeClr val="tx1"/>
              </a:solidFill>
            </a:endParaRPr>
          </a:p>
        </p:txBody>
      </p:sp>
      <p:sp>
        <p:nvSpPr>
          <p:cNvPr id="65" name="64 Elipse"/>
          <p:cNvSpPr/>
          <p:nvPr/>
        </p:nvSpPr>
        <p:spPr>
          <a:xfrm>
            <a:off x="179512" y="3789040"/>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A</a:t>
            </a:r>
            <a:endParaRPr lang="es-CO" dirty="0">
              <a:solidFill>
                <a:schemeClr val="tx1"/>
              </a:solidFill>
            </a:endParaRPr>
          </a:p>
        </p:txBody>
      </p:sp>
      <p:cxnSp>
        <p:nvCxnSpPr>
          <p:cNvPr id="66" name="65 Conector recto"/>
          <p:cNvCxnSpPr>
            <a:stCxn id="65" idx="7"/>
            <a:endCxn id="64" idx="3"/>
          </p:cNvCxnSpPr>
          <p:nvPr/>
        </p:nvCxnSpPr>
        <p:spPr>
          <a:xfrm flipV="1">
            <a:off x="548288" y="3653760"/>
            <a:ext cx="630600" cy="198552"/>
          </a:xfrm>
          <a:prstGeom prst="line">
            <a:avLst/>
          </a:prstGeom>
          <a:ln w="3810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66 Elipse"/>
          <p:cNvSpPr/>
          <p:nvPr/>
        </p:nvSpPr>
        <p:spPr>
          <a:xfrm>
            <a:off x="2555776" y="364502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D</a:t>
            </a:r>
            <a:endParaRPr lang="es-CO" dirty="0">
              <a:solidFill>
                <a:schemeClr val="tx1"/>
              </a:solidFill>
            </a:endParaRPr>
          </a:p>
        </p:txBody>
      </p:sp>
      <p:sp>
        <p:nvSpPr>
          <p:cNvPr id="68" name="67 Elipse"/>
          <p:cNvSpPr/>
          <p:nvPr/>
        </p:nvSpPr>
        <p:spPr>
          <a:xfrm>
            <a:off x="1763688" y="443711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C</a:t>
            </a:r>
            <a:endParaRPr lang="es-CO" dirty="0">
              <a:solidFill>
                <a:schemeClr val="tx1"/>
              </a:solidFill>
            </a:endParaRPr>
          </a:p>
        </p:txBody>
      </p:sp>
      <p:cxnSp>
        <p:nvCxnSpPr>
          <p:cNvPr id="69" name="68 Conector recto"/>
          <p:cNvCxnSpPr>
            <a:stCxn id="68" idx="1"/>
            <a:endCxn id="65" idx="5"/>
          </p:cNvCxnSpPr>
          <p:nvPr/>
        </p:nvCxnSpPr>
        <p:spPr>
          <a:xfrm flipH="1" flipV="1">
            <a:off x="548288" y="4157816"/>
            <a:ext cx="1278672" cy="342568"/>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69 Conector recto"/>
          <p:cNvCxnSpPr>
            <a:stCxn id="64" idx="5"/>
            <a:endCxn id="67" idx="1"/>
          </p:cNvCxnSpPr>
          <p:nvPr/>
        </p:nvCxnSpPr>
        <p:spPr>
          <a:xfrm>
            <a:off x="1484392" y="3653760"/>
            <a:ext cx="1134656" cy="54536"/>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70 Conector recto"/>
          <p:cNvCxnSpPr>
            <a:stCxn id="67" idx="3"/>
            <a:endCxn id="68" idx="7"/>
          </p:cNvCxnSpPr>
          <p:nvPr/>
        </p:nvCxnSpPr>
        <p:spPr>
          <a:xfrm flipH="1">
            <a:off x="2132464" y="4013800"/>
            <a:ext cx="486584" cy="486584"/>
          </a:xfrm>
          <a:prstGeom prst="line">
            <a:avLst/>
          </a:prstGeom>
          <a:ln w="38100">
            <a:solidFill>
              <a:srgbClr val="FF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71 Conector recto"/>
          <p:cNvCxnSpPr>
            <a:stCxn id="64" idx="4"/>
            <a:endCxn id="68" idx="0"/>
          </p:cNvCxnSpPr>
          <p:nvPr/>
        </p:nvCxnSpPr>
        <p:spPr>
          <a:xfrm>
            <a:off x="1331640" y="3717032"/>
            <a:ext cx="648072" cy="720080"/>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72 CuadroTexto"/>
          <p:cNvSpPr txBox="1"/>
          <p:nvPr/>
        </p:nvSpPr>
        <p:spPr>
          <a:xfrm>
            <a:off x="548288" y="3491716"/>
            <a:ext cx="351304" cy="369332"/>
          </a:xfrm>
          <a:prstGeom prst="rect">
            <a:avLst/>
          </a:prstGeom>
          <a:noFill/>
        </p:spPr>
        <p:txBody>
          <a:bodyPr wrap="square" rtlCol="0">
            <a:spAutoFit/>
          </a:bodyPr>
          <a:lstStyle/>
          <a:p>
            <a:pPr algn="ctr"/>
            <a:r>
              <a:rPr lang="es-MX" dirty="0" smtClean="0"/>
              <a:t>1</a:t>
            </a:r>
            <a:endParaRPr lang="es-CO" dirty="0"/>
          </a:p>
        </p:txBody>
      </p:sp>
      <p:sp>
        <p:nvSpPr>
          <p:cNvPr id="74" name="73 CuadroTexto"/>
          <p:cNvSpPr txBox="1"/>
          <p:nvPr/>
        </p:nvSpPr>
        <p:spPr>
          <a:xfrm>
            <a:off x="1268368" y="3923764"/>
            <a:ext cx="351304" cy="369332"/>
          </a:xfrm>
          <a:prstGeom prst="rect">
            <a:avLst/>
          </a:prstGeom>
          <a:noFill/>
        </p:spPr>
        <p:txBody>
          <a:bodyPr wrap="square" rtlCol="0">
            <a:spAutoFit/>
          </a:bodyPr>
          <a:lstStyle/>
          <a:p>
            <a:pPr algn="ctr"/>
            <a:r>
              <a:rPr lang="es-MX" dirty="0" smtClean="0"/>
              <a:t>3</a:t>
            </a:r>
            <a:endParaRPr lang="es-CO" dirty="0"/>
          </a:p>
        </p:txBody>
      </p:sp>
      <p:sp>
        <p:nvSpPr>
          <p:cNvPr id="75" name="74 CuadroTexto"/>
          <p:cNvSpPr txBox="1"/>
          <p:nvPr/>
        </p:nvSpPr>
        <p:spPr>
          <a:xfrm>
            <a:off x="2276480" y="4365104"/>
            <a:ext cx="351304" cy="369332"/>
          </a:xfrm>
          <a:prstGeom prst="rect">
            <a:avLst/>
          </a:prstGeom>
          <a:noFill/>
        </p:spPr>
        <p:txBody>
          <a:bodyPr wrap="square" rtlCol="0">
            <a:spAutoFit/>
          </a:bodyPr>
          <a:lstStyle/>
          <a:p>
            <a:pPr algn="ctr"/>
            <a:r>
              <a:rPr lang="es-MX" dirty="0" smtClean="0"/>
              <a:t>2</a:t>
            </a:r>
            <a:endParaRPr lang="es-CO" dirty="0"/>
          </a:p>
        </p:txBody>
      </p:sp>
      <p:sp>
        <p:nvSpPr>
          <p:cNvPr id="76" name="75 CuadroTexto"/>
          <p:cNvSpPr txBox="1"/>
          <p:nvPr/>
        </p:nvSpPr>
        <p:spPr>
          <a:xfrm>
            <a:off x="836320" y="4293096"/>
            <a:ext cx="351304" cy="369332"/>
          </a:xfrm>
          <a:prstGeom prst="rect">
            <a:avLst/>
          </a:prstGeom>
          <a:noFill/>
        </p:spPr>
        <p:txBody>
          <a:bodyPr wrap="square" rtlCol="0">
            <a:spAutoFit/>
          </a:bodyPr>
          <a:lstStyle/>
          <a:p>
            <a:pPr algn="ctr"/>
            <a:r>
              <a:rPr lang="es-MX" dirty="0" smtClean="0"/>
              <a:t>5</a:t>
            </a:r>
            <a:endParaRPr lang="es-CO" dirty="0"/>
          </a:p>
        </p:txBody>
      </p:sp>
      <p:sp>
        <p:nvSpPr>
          <p:cNvPr id="77" name="76 CuadroTexto"/>
          <p:cNvSpPr txBox="1"/>
          <p:nvPr/>
        </p:nvSpPr>
        <p:spPr>
          <a:xfrm>
            <a:off x="2132464" y="3356992"/>
            <a:ext cx="351304" cy="369332"/>
          </a:xfrm>
          <a:prstGeom prst="rect">
            <a:avLst/>
          </a:prstGeom>
          <a:noFill/>
        </p:spPr>
        <p:txBody>
          <a:bodyPr wrap="square" rtlCol="0">
            <a:spAutoFit/>
          </a:bodyPr>
          <a:lstStyle/>
          <a:p>
            <a:pPr algn="ctr"/>
            <a:r>
              <a:rPr lang="es-MX" dirty="0" smtClean="0"/>
              <a:t>4</a:t>
            </a:r>
            <a:endParaRPr lang="es-CO" dirty="0"/>
          </a:p>
        </p:txBody>
      </p:sp>
      <p:sp>
        <p:nvSpPr>
          <p:cNvPr id="78" name="77 Elipse"/>
          <p:cNvSpPr/>
          <p:nvPr/>
        </p:nvSpPr>
        <p:spPr>
          <a:xfrm>
            <a:off x="4139952" y="335699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B</a:t>
            </a:r>
            <a:endParaRPr lang="es-CO" dirty="0">
              <a:solidFill>
                <a:schemeClr val="tx1"/>
              </a:solidFill>
            </a:endParaRPr>
          </a:p>
        </p:txBody>
      </p:sp>
      <p:sp>
        <p:nvSpPr>
          <p:cNvPr id="79" name="78 Elipse"/>
          <p:cNvSpPr/>
          <p:nvPr/>
        </p:nvSpPr>
        <p:spPr>
          <a:xfrm>
            <a:off x="3203848" y="386104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A</a:t>
            </a:r>
            <a:endParaRPr lang="es-CO" dirty="0">
              <a:solidFill>
                <a:schemeClr val="tx1"/>
              </a:solidFill>
            </a:endParaRPr>
          </a:p>
        </p:txBody>
      </p:sp>
      <p:cxnSp>
        <p:nvCxnSpPr>
          <p:cNvPr id="80" name="79 Conector recto"/>
          <p:cNvCxnSpPr>
            <a:stCxn id="79" idx="7"/>
            <a:endCxn id="78" idx="3"/>
          </p:cNvCxnSpPr>
          <p:nvPr/>
        </p:nvCxnSpPr>
        <p:spPr>
          <a:xfrm flipV="1">
            <a:off x="3572624" y="3725768"/>
            <a:ext cx="630600" cy="198552"/>
          </a:xfrm>
          <a:prstGeom prst="line">
            <a:avLst/>
          </a:prstGeom>
          <a:ln w="3810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80 Elipse"/>
          <p:cNvSpPr/>
          <p:nvPr/>
        </p:nvSpPr>
        <p:spPr>
          <a:xfrm>
            <a:off x="5580112" y="371703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D</a:t>
            </a:r>
            <a:endParaRPr lang="es-CO" dirty="0">
              <a:solidFill>
                <a:schemeClr val="tx1"/>
              </a:solidFill>
            </a:endParaRPr>
          </a:p>
        </p:txBody>
      </p:sp>
      <p:sp>
        <p:nvSpPr>
          <p:cNvPr id="82" name="81 Elipse"/>
          <p:cNvSpPr/>
          <p:nvPr/>
        </p:nvSpPr>
        <p:spPr>
          <a:xfrm>
            <a:off x="4788024" y="4509120"/>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C</a:t>
            </a:r>
            <a:endParaRPr lang="es-CO" dirty="0">
              <a:solidFill>
                <a:schemeClr val="tx1"/>
              </a:solidFill>
            </a:endParaRPr>
          </a:p>
        </p:txBody>
      </p:sp>
      <p:cxnSp>
        <p:nvCxnSpPr>
          <p:cNvPr id="83" name="82 Conector recto"/>
          <p:cNvCxnSpPr>
            <a:stCxn id="82" idx="1"/>
            <a:endCxn id="79" idx="5"/>
          </p:cNvCxnSpPr>
          <p:nvPr/>
        </p:nvCxnSpPr>
        <p:spPr>
          <a:xfrm flipH="1" flipV="1">
            <a:off x="3572624" y="4229824"/>
            <a:ext cx="1278672" cy="342568"/>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83 Conector recto"/>
          <p:cNvCxnSpPr>
            <a:stCxn id="78" idx="5"/>
            <a:endCxn id="81" idx="1"/>
          </p:cNvCxnSpPr>
          <p:nvPr/>
        </p:nvCxnSpPr>
        <p:spPr>
          <a:xfrm>
            <a:off x="4508728" y="3725768"/>
            <a:ext cx="1134656" cy="54536"/>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84 Conector recto"/>
          <p:cNvCxnSpPr>
            <a:stCxn id="81" idx="3"/>
            <a:endCxn id="82" idx="7"/>
          </p:cNvCxnSpPr>
          <p:nvPr/>
        </p:nvCxnSpPr>
        <p:spPr>
          <a:xfrm flipH="1">
            <a:off x="5156800" y="4085808"/>
            <a:ext cx="486584" cy="486584"/>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85 Conector recto"/>
          <p:cNvCxnSpPr>
            <a:stCxn id="78" idx="4"/>
            <a:endCxn id="82" idx="0"/>
          </p:cNvCxnSpPr>
          <p:nvPr/>
        </p:nvCxnSpPr>
        <p:spPr>
          <a:xfrm>
            <a:off x="4355976" y="3789040"/>
            <a:ext cx="648072" cy="720080"/>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7" name="86 CuadroTexto"/>
          <p:cNvSpPr txBox="1"/>
          <p:nvPr/>
        </p:nvSpPr>
        <p:spPr>
          <a:xfrm>
            <a:off x="3572624" y="3563724"/>
            <a:ext cx="351304" cy="369332"/>
          </a:xfrm>
          <a:prstGeom prst="rect">
            <a:avLst/>
          </a:prstGeom>
          <a:noFill/>
        </p:spPr>
        <p:txBody>
          <a:bodyPr wrap="square" rtlCol="0">
            <a:spAutoFit/>
          </a:bodyPr>
          <a:lstStyle/>
          <a:p>
            <a:pPr algn="ctr"/>
            <a:r>
              <a:rPr lang="es-MX" dirty="0" smtClean="0"/>
              <a:t>1</a:t>
            </a:r>
            <a:endParaRPr lang="es-CO" dirty="0"/>
          </a:p>
        </p:txBody>
      </p:sp>
      <p:sp>
        <p:nvSpPr>
          <p:cNvPr id="88" name="87 CuadroTexto"/>
          <p:cNvSpPr txBox="1"/>
          <p:nvPr/>
        </p:nvSpPr>
        <p:spPr>
          <a:xfrm>
            <a:off x="4292704" y="3995772"/>
            <a:ext cx="351304" cy="369332"/>
          </a:xfrm>
          <a:prstGeom prst="rect">
            <a:avLst/>
          </a:prstGeom>
          <a:noFill/>
        </p:spPr>
        <p:txBody>
          <a:bodyPr wrap="square" rtlCol="0">
            <a:spAutoFit/>
          </a:bodyPr>
          <a:lstStyle/>
          <a:p>
            <a:pPr algn="ctr"/>
            <a:r>
              <a:rPr lang="es-MX" dirty="0" smtClean="0"/>
              <a:t>3</a:t>
            </a:r>
            <a:endParaRPr lang="es-CO" dirty="0"/>
          </a:p>
        </p:txBody>
      </p:sp>
      <p:sp>
        <p:nvSpPr>
          <p:cNvPr id="89" name="88 CuadroTexto"/>
          <p:cNvSpPr txBox="1"/>
          <p:nvPr/>
        </p:nvSpPr>
        <p:spPr>
          <a:xfrm>
            <a:off x="5300816" y="4437112"/>
            <a:ext cx="351304" cy="369332"/>
          </a:xfrm>
          <a:prstGeom prst="rect">
            <a:avLst/>
          </a:prstGeom>
          <a:noFill/>
        </p:spPr>
        <p:txBody>
          <a:bodyPr wrap="square" rtlCol="0">
            <a:spAutoFit/>
          </a:bodyPr>
          <a:lstStyle/>
          <a:p>
            <a:pPr algn="ctr"/>
            <a:r>
              <a:rPr lang="es-MX" dirty="0" smtClean="0"/>
              <a:t>2</a:t>
            </a:r>
            <a:endParaRPr lang="es-CO" dirty="0"/>
          </a:p>
        </p:txBody>
      </p:sp>
      <p:sp>
        <p:nvSpPr>
          <p:cNvPr id="90" name="89 CuadroTexto"/>
          <p:cNvSpPr txBox="1"/>
          <p:nvPr/>
        </p:nvSpPr>
        <p:spPr>
          <a:xfrm>
            <a:off x="3860656" y="4365104"/>
            <a:ext cx="351304" cy="369332"/>
          </a:xfrm>
          <a:prstGeom prst="rect">
            <a:avLst/>
          </a:prstGeom>
          <a:noFill/>
        </p:spPr>
        <p:txBody>
          <a:bodyPr wrap="square" rtlCol="0">
            <a:spAutoFit/>
          </a:bodyPr>
          <a:lstStyle/>
          <a:p>
            <a:pPr algn="ctr"/>
            <a:r>
              <a:rPr lang="es-MX" dirty="0" smtClean="0"/>
              <a:t>5</a:t>
            </a:r>
            <a:endParaRPr lang="es-CO" dirty="0"/>
          </a:p>
        </p:txBody>
      </p:sp>
      <p:sp>
        <p:nvSpPr>
          <p:cNvPr id="91" name="90 CuadroTexto"/>
          <p:cNvSpPr txBox="1"/>
          <p:nvPr/>
        </p:nvSpPr>
        <p:spPr>
          <a:xfrm>
            <a:off x="5156800" y="3429000"/>
            <a:ext cx="351304" cy="369332"/>
          </a:xfrm>
          <a:prstGeom prst="rect">
            <a:avLst/>
          </a:prstGeom>
          <a:noFill/>
        </p:spPr>
        <p:txBody>
          <a:bodyPr wrap="square" rtlCol="0">
            <a:spAutoFit/>
          </a:bodyPr>
          <a:lstStyle/>
          <a:p>
            <a:pPr algn="ctr"/>
            <a:r>
              <a:rPr lang="es-MX" dirty="0" smtClean="0"/>
              <a:t>4</a:t>
            </a:r>
            <a:endParaRPr lang="es-CO" dirty="0"/>
          </a:p>
        </p:txBody>
      </p:sp>
      <p:sp>
        <p:nvSpPr>
          <p:cNvPr id="92" name="91 Elipse"/>
          <p:cNvSpPr/>
          <p:nvPr/>
        </p:nvSpPr>
        <p:spPr>
          <a:xfrm>
            <a:off x="7164288" y="335699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B</a:t>
            </a:r>
            <a:endParaRPr lang="es-CO" dirty="0">
              <a:solidFill>
                <a:schemeClr val="tx1"/>
              </a:solidFill>
            </a:endParaRPr>
          </a:p>
        </p:txBody>
      </p:sp>
      <p:sp>
        <p:nvSpPr>
          <p:cNvPr id="93" name="92 Elipse"/>
          <p:cNvSpPr/>
          <p:nvPr/>
        </p:nvSpPr>
        <p:spPr>
          <a:xfrm>
            <a:off x="6228184" y="386104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A</a:t>
            </a:r>
            <a:endParaRPr lang="es-CO" dirty="0">
              <a:solidFill>
                <a:schemeClr val="tx1"/>
              </a:solidFill>
            </a:endParaRPr>
          </a:p>
        </p:txBody>
      </p:sp>
      <p:cxnSp>
        <p:nvCxnSpPr>
          <p:cNvPr id="94" name="93 Conector recto"/>
          <p:cNvCxnSpPr>
            <a:stCxn id="93" idx="7"/>
            <a:endCxn id="92" idx="3"/>
          </p:cNvCxnSpPr>
          <p:nvPr/>
        </p:nvCxnSpPr>
        <p:spPr>
          <a:xfrm flipV="1">
            <a:off x="6596960" y="3725768"/>
            <a:ext cx="630600" cy="198552"/>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5" name="94 Elipse"/>
          <p:cNvSpPr/>
          <p:nvPr/>
        </p:nvSpPr>
        <p:spPr>
          <a:xfrm>
            <a:off x="8604448" y="371703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D</a:t>
            </a:r>
            <a:endParaRPr lang="es-CO" dirty="0">
              <a:solidFill>
                <a:schemeClr val="tx1"/>
              </a:solidFill>
            </a:endParaRPr>
          </a:p>
        </p:txBody>
      </p:sp>
      <p:sp>
        <p:nvSpPr>
          <p:cNvPr id="96" name="95 Elipse"/>
          <p:cNvSpPr/>
          <p:nvPr/>
        </p:nvSpPr>
        <p:spPr>
          <a:xfrm>
            <a:off x="7812360" y="4509120"/>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C</a:t>
            </a:r>
            <a:endParaRPr lang="es-CO" dirty="0">
              <a:solidFill>
                <a:schemeClr val="tx1"/>
              </a:solidFill>
            </a:endParaRPr>
          </a:p>
        </p:txBody>
      </p:sp>
      <p:cxnSp>
        <p:nvCxnSpPr>
          <p:cNvPr id="97" name="96 Conector recto"/>
          <p:cNvCxnSpPr>
            <a:stCxn id="96" idx="1"/>
            <a:endCxn id="93" idx="5"/>
          </p:cNvCxnSpPr>
          <p:nvPr/>
        </p:nvCxnSpPr>
        <p:spPr>
          <a:xfrm flipH="1" flipV="1">
            <a:off x="6596960" y="4229824"/>
            <a:ext cx="1278672" cy="342568"/>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97 Conector recto"/>
          <p:cNvCxnSpPr>
            <a:stCxn id="92" idx="5"/>
            <a:endCxn id="95" idx="1"/>
          </p:cNvCxnSpPr>
          <p:nvPr/>
        </p:nvCxnSpPr>
        <p:spPr>
          <a:xfrm>
            <a:off x="7533064" y="3725768"/>
            <a:ext cx="1134656" cy="54536"/>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98 Conector recto"/>
          <p:cNvCxnSpPr>
            <a:stCxn id="95" idx="3"/>
            <a:endCxn id="96" idx="7"/>
          </p:cNvCxnSpPr>
          <p:nvPr/>
        </p:nvCxnSpPr>
        <p:spPr>
          <a:xfrm flipH="1">
            <a:off x="8181136" y="4085808"/>
            <a:ext cx="486584" cy="486584"/>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99 Conector recto"/>
          <p:cNvCxnSpPr>
            <a:stCxn id="92" idx="4"/>
            <a:endCxn id="96" idx="0"/>
          </p:cNvCxnSpPr>
          <p:nvPr/>
        </p:nvCxnSpPr>
        <p:spPr>
          <a:xfrm>
            <a:off x="7380312" y="3789040"/>
            <a:ext cx="648072" cy="720080"/>
          </a:xfrm>
          <a:prstGeom prst="line">
            <a:avLst/>
          </a:prstGeom>
          <a:ln w="38100">
            <a:solidFill>
              <a:srgbClr val="FF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1" name="100 CuadroTexto"/>
          <p:cNvSpPr txBox="1"/>
          <p:nvPr/>
        </p:nvSpPr>
        <p:spPr>
          <a:xfrm>
            <a:off x="6596960" y="3563724"/>
            <a:ext cx="351304" cy="369332"/>
          </a:xfrm>
          <a:prstGeom prst="rect">
            <a:avLst/>
          </a:prstGeom>
          <a:noFill/>
        </p:spPr>
        <p:txBody>
          <a:bodyPr wrap="square" rtlCol="0">
            <a:spAutoFit/>
          </a:bodyPr>
          <a:lstStyle/>
          <a:p>
            <a:pPr algn="ctr"/>
            <a:r>
              <a:rPr lang="es-MX" dirty="0" smtClean="0"/>
              <a:t>1</a:t>
            </a:r>
            <a:endParaRPr lang="es-CO" dirty="0"/>
          </a:p>
        </p:txBody>
      </p:sp>
      <p:sp>
        <p:nvSpPr>
          <p:cNvPr id="102" name="101 CuadroTexto"/>
          <p:cNvSpPr txBox="1"/>
          <p:nvPr/>
        </p:nvSpPr>
        <p:spPr>
          <a:xfrm>
            <a:off x="7317040" y="3995772"/>
            <a:ext cx="351304" cy="369332"/>
          </a:xfrm>
          <a:prstGeom prst="rect">
            <a:avLst/>
          </a:prstGeom>
          <a:noFill/>
        </p:spPr>
        <p:txBody>
          <a:bodyPr wrap="square" rtlCol="0">
            <a:spAutoFit/>
          </a:bodyPr>
          <a:lstStyle/>
          <a:p>
            <a:pPr algn="ctr"/>
            <a:r>
              <a:rPr lang="es-MX" dirty="0" smtClean="0"/>
              <a:t>3</a:t>
            </a:r>
            <a:endParaRPr lang="es-CO" dirty="0"/>
          </a:p>
        </p:txBody>
      </p:sp>
      <p:sp>
        <p:nvSpPr>
          <p:cNvPr id="103" name="102 CuadroTexto"/>
          <p:cNvSpPr txBox="1"/>
          <p:nvPr/>
        </p:nvSpPr>
        <p:spPr>
          <a:xfrm>
            <a:off x="8325152" y="4437112"/>
            <a:ext cx="351304" cy="369332"/>
          </a:xfrm>
          <a:prstGeom prst="rect">
            <a:avLst/>
          </a:prstGeom>
          <a:noFill/>
        </p:spPr>
        <p:txBody>
          <a:bodyPr wrap="square" rtlCol="0">
            <a:spAutoFit/>
          </a:bodyPr>
          <a:lstStyle/>
          <a:p>
            <a:pPr algn="ctr"/>
            <a:r>
              <a:rPr lang="es-MX" dirty="0" smtClean="0"/>
              <a:t>2</a:t>
            </a:r>
            <a:endParaRPr lang="es-CO" dirty="0"/>
          </a:p>
        </p:txBody>
      </p:sp>
      <p:sp>
        <p:nvSpPr>
          <p:cNvPr id="104" name="103 CuadroTexto"/>
          <p:cNvSpPr txBox="1"/>
          <p:nvPr/>
        </p:nvSpPr>
        <p:spPr>
          <a:xfrm>
            <a:off x="6884992" y="4365104"/>
            <a:ext cx="351304" cy="369332"/>
          </a:xfrm>
          <a:prstGeom prst="rect">
            <a:avLst/>
          </a:prstGeom>
          <a:noFill/>
        </p:spPr>
        <p:txBody>
          <a:bodyPr wrap="square" rtlCol="0">
            <a:spAutoFit/>
          </a:bodyPr>
          <a:lstStyle/>
          <a:p>
            <a:pPr algn="ctr"/>
            <a:r>
              <a:rPr lang="es-MX" dirty="0" smtClean="0"/>
              <a:t>5</a:t>
            </a:r>
            <a:endParaRPr lang="es-CO" dirty="0"/>
          </a:p>
        </p:txBody>
      </p:sp>
      <p:sp>
        <p:nvSpPr>
          <p:cNvPr id="105" name="104 CuadroTexto"/>
          <p:cNvSpPr txBox="1"/>
          <p:nvPr/>
        </p:nvSpPr>
        <p:spPr>
          <a:xfrm>
            <a:off x="8181136" y="3429000"/>
            <a:ext cx="351304" cy="369332"/>
          </a:xfrm>
          <a:prstGeom prst="rect">
            <a:avLst/>
          </a:prstGeom>
          <a:noFill/>
        </p:spPr>
        <p:txBody>
          <a:bodyPr wrap="square" rtlCol="0">
            <a:spAutoFit/>
          </a:bodyPr>
          <a:lstStyle/>
          <a:p>
            <a:pPr algn="ctr"/>
            <a:r>
              <a:rPr lang="es-MX" dirty="0" smtClean="0"/>
              <a:t>4</a:t>
            </a:r>
            <a:endParaRPr lang="es-CO" dirty="0"/>
          </a:p>
        </p:txBody>
      </p:sp>
      <p:sp>
        <p:nvSpPr>
          <p:cNvPr id="109" name="108 Elipse"/>
          <p:cNvSpPr/>
          <p:nvPr/>
        </p:nvSpPr>
        <p:spPr>
          <a:xfrm>
            <a:off x="1115616" y="508518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B</a:t>
            </a:r>
            <a:endParaRPr lang="es-CO" dirty="0">
              <a:solidFill>
                <a:schemeClr val="tx1"/>
              </a:solidFill>
            </a:endParaRPr>
          </a:p>
        </p:txBody>
      </p:sp>
      <p:sp>
        <p:nvSpPr>
          <p:cNvPr id="110" name="109 Elipse"/>
          <p:cNvSpPr/>
          <p:nvPr/>
        </p:nvSpPr>
        <p:spPr>
          <a:xfrm>
            <a:off x="179512" y="5589240"/>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A</a:t>
            </a:r>
            <a:endParaRPr lang="es-CO" dirty="0">
              <a:solidFill>
                <a:schemeClr val="tx1"/>
              </a:solidFill>
            </a:endParaRPr>
          </a:p>
        </p:txBody>
      </p:sp>
      <p:cxnSp>
        <p:nvCxnSpPr>
          <p:cNvPr id="111" name="110 Conector recto"/>
          <p:cNvCxnSpPr>
            <a:stCxn id="110" idx="7"/>
            <a:endCxn id="109" idx="3"/>
          </p:cNvCxnSpPr>
          <p:nvPr/>
        </p:nvCxnSpPr>
        <p:spPr>
          <a:xfrm flipV="1">
            <a:off x="548288" y="5453960"/>
            <a:ext cx="630600" cy="198552"/>
          </a:xfrm>
          <a:prstGeom prst="line">
            <a:avLst/>
          </a:prstGeom>
          <a:ln w="3810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2" name="111 Elipse"/>
          <p:cNvSpPr/>
          <p:nvPr/>
        </p:nvSpPr>
        <p:spPr>
          <a:xfrm>
            <a:off x="2555776" y="544522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D</a:t>
            </a:r>
            <a:endParaRPr lang="es-CO" dirty="0">
              <a:solidFill>
                <a:schemeClr val="tx1"/>
              </a:solidFill>
            </a:endParaRPr>
          </a:p>
        </p:txBody>
      </p:sp>
      <p:sp>
        <p:nvSpPr>
          <p:cNvPr id="113" name="112 Elipse"/>
          <p:cNvSpPr/>
          <p:nvPr/>
        </p:nvSpPr>
        <p:spPr>
          <a:xfrm>
            <a:off x="1763688" y="623731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C</a:t>
            </a:r>
            <a:endParaRPr lang="es-CO" dirty="0">
              <a:solidFill>
                <a:schemeClr val="tx1"/>
              </a:solidFill>
            </a:endParaRPr>
          </a:p>
        </p:txBody>
      </p:sp>
      <p:cxnSp>
        <p:nvCxnSpPr>
          <p:cNvPr id="114" name="113 Conector recto"/>
          <p:cNvCxnSpPr>
            <a:stCxn id="113" idx="1"/>
            <a:endCxn id="110" idx="5"/>
          </p:cNvCxnSpPr>
          <p:nvPr/>
        </p:nvCxnSpPr>
        <p:spPr>
          <a:xfrm flipH="1" flipV="1">
            <a:off x="548288" y="5958016"/>
            <a:ext cx="1278672" cy="342568"/>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114 Conector recto"/>
          <p:cNvCxnSpPr>
            <a:stCxn id="109" idx="5"/>
            <a:endCxn id="112" idx="1"/>
          </p:cNvCxnSpPr>
          <p:nvPr/>
        </p:nvCxnSpPr>
        <p:spPr>
          <a:xfrm>
            <a:off x="1484392" y="5453960"/>
            <a:ext cx="1134656" cy="54536"/>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115 Conector recto"/>
          <p:cNvCxnSpPr>
            <a:stCxn id="112" idx="3"/>
            <a:endCxn id="113" idx="7"/>
          </p:cNvCxnSpPr>
          <p:nvPr/>
        </p:nvCxnSpPr>
        <p:spPr>
          <a:xfrm flipH="1">
            <a:off x="2132464" y="5814000"/>
            <a:ext cx="486584" cy="486584"/>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116 Conector recto"/>
          <p:cNvCxnSpPr>
            <a:stCxn id="109" idx="4"/>
            <a:endCxn id="113" idx="0"/>
          </p:cNvCxnSpPr>
          <p:nvPr/>
        </p:nvCxnSpPr>
        <p:spPr>
          <a:xfrm>
            <a:off x="1331640" y="5517232"/>
            <a:ext cx="648072" cy="72008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8" name="117 CuadroTexto"/>
          <p:cNvSpPr txBox="1"/>
          <p:nvPr/>
        </p:nvSpPr>
        <p:spPr>
          <a:xfrm>
            <a:off x="548288" y="5291916"/>
            <a:ext cx="351304" cy="369332"/>
          </a:xfrm>
          <a:prstGeom prst="rect">
            <a:avLst/>
          </a:prstGeom>
          <a:noFill/>
        </p:spPr>
        <p:txBody>
          <a:bodyPr wrap="square" rtlCol="0">
            <a:spAutoFit/>
          </a:bodyPr>
          <a:lstStyle/>
          <a:p>
            <a:pPr algn="ctr"/>
            <a:r>
              <a:rPr lang="es-MX" dirty="0" smtClean="0"/>
              <a:t>1</a:t>
            </a:r>
            <a:endParaRPr lang="es-CO" dirty="0"/>
          </a:p>
        </p:txBody>
      </p:sp>
      <p:sp>
        <p:nvSpPr>
          <p:cNvPr id="119" name="118 CuadroTexto"/>
          <p:cNvSpPr txBox="1"/>
          <p:nvPr/>
        </p:nvSpPr>
        <p:spPr>
          <a:xfrm>
            <a:off x="1268368" y="5723964"/>
            <a:ext cx="351304" cy="369332"/>
          </a:xfrm>
          <a:prstGeom prst="rect">
            <a:avLst/>
          </a:prstGeom>
          <a:noFill/>
        </p:spPr>
        <p:txBody>
          <a:bodyPr wrap="square" rtlCol="0">
            <a:spAutoFit/>
          </a:bodyPr>
          <a:lstStyle/>
          <a:p>
            <a:pPr algn="ctr"/>
            <a:r>
              <a:rPr lang="es-MX" dirty="0" smtClean="0"/>
              <a:t>3</a:t>
            </a:r>
            <a:endParaRPr lang="es-CO" dirty="0"/>
          </a:p>
        </p:txBody>
      </p:sp>
      <p:sp>
        <p:nvSpPr>
          <p:cNvPr id="120" name="119 CuadroTexto"/>
          <p:cNvSpPr txBox="1"/>
          <p:nvPr/>
        </p:nvSpPr>
        <p:spPr>
          <a:xfrm>
            <a:off x="2276480" y="6165304"/>
            <a:ext cx="351304" cy="369332"/>
          </a:xfrm>
          <a:prstGeom prst="rect">
            <a:avLst/>
          </a:prstGeom>
          <a:noFill/>
        </p:spPr>
        <p:txBody>
          <a:bodyPr wrap="square" rtlCol="0">
            <a:spAutoFit/>
          </a:bodyPr>
          <a:lstStyle/>
          <a:p>
            <a:pPr algn="ctr"/>
            <a:r>
              <a:rPr lang="es-MX" dirty="0" smtClean="0"/>
              <a:t>2</a:t>
            </a:r>
            <a:endParaRPr lang="es-CO" dirty="0"/>
          </a:p>
        </p:txBody>
      </p:sp>
      <p:sp>
        <p:nvSpPr>
          <p:cNvPr id="121" name="120 CuadroTexto"/>
          <p:cNvSpPr txBox="1"/>
          <p:nvPr/>
        </p:nvSpPr>
        <p:spPr>
          <a:xfrm>
            <a:off x="836320" y="6093296"/>
            <a:ext cx="351304" cy="369332"/>
          </a:xfrm>
          <a:prstGeom prst="rect">
            <a:avLst/>
          </a:prstGeom>
          <a:noFill/>
        </p:spPr>
        <p:txBody>
          <a:bodyPr wrap="square" rtlCol="0">
            <a:spAutoFit/>
          </a:bodyPr>
          <a:lstStyle/>
          <a:p>
            <a:pPr algn="ctr"/>
            <a:r>
              <a:rPr lang="es-MX" dirty="0" smtClean="0"/>
              <a:t>5</a:t>
            </a:r>
            <a:endParaRPr lang="es-CO" dirty="0"/>
          </a:p>
        </p:txBody>
      </p:sp>
      <p:sp>
        <p:nvSpPr>
          <p:cNvPr id="122" name="121 CuadroTexto"/>
          <p:cNvSpPr txBox="1"/>
          <p:nvPr/>
        </p:nvSpPr>
        <p:spPr>
          <a:xfrm>
            <a:off x="2132464" y="5157192"/>
            <a:ext cx="351304" cy="369332"/>
          </a:xfrm>
          <a:prstGeom prst="rect">
            <a:avLst/>
          </a:prstGeom>
          <a:noFill/>
        </p:spPr>
        <p:txBody>
          <a:bodyPr wrap="square" rtlCol="0">
            <a:spAutoFit/>
          </a:bodyPr>
          <a:lstStyle/>
          <a:p>
            <a:pPr algn="ctr"/>
            <a:r>
              <a:rPr lang="es-MX" dirty="0" smtClean="0"/>
              <a:t>4</a:t>
            </a:r>
            <a:endParaRPr lang="es-CO" dirty="0"/>
          </a:p>
        </p:txBody>
      </p:sp>
      <p:sp>
        <p:nvSpPr>
          <p:cNvPr id="123" name="122 Elipse"/>
          <p:cNvSpPr/>
          <p:nvPr/>
        </p:nvSpPr>
        <p:spPr>
          <a:xfrm>
            <a:off x="4139952" y="515719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B</a:t>
            </a:r>
            <a:endParaRPr lang="es-CO" dirty="0">
              <a:solidFill>
                <a:schemeClr val="tx1"/>
              </a:solidFill>
            </a:endParaRPr>
          </a:p>
        </p:txBody>
      </p:sp>
      <p:sp>
        <p:nvSpPr>
          <p:cNvPr id="124" name="123 Elipse"/>
          <p:cNvSpPr/>
          <p:nvPr/>
        </p:nvSpPr>
        <p:spPr>
          <a:xfrm>
            <a:off x="3203848" y="566124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A</a:t>
            </a:r>
            <a:endParaRPr lang="es-CO" dirty="0">
              <a:solidFill>
                <a:schemeClr val="tx1"/>
              </a:solidFill>
            </a:endParaRPr>
          </a:p>
        </p:txBody>
      </p:sp>
      <p:cxnSp>
        <p:nvCxnSpPr>
          <p:cNvPr id="125" name="124 Conector recto"/>
          <p:cNvCxnSpPr>
            <a:stCxn id="124" idx="7"/>
            <a:endCxn id="123" idx="3"/>
          </p:cNvCxnSpPr>
          <p:nvPr/>
        </p:nvCxnSpPr>
        <p:spPr>
          <a:xfrm flipV="1">
            <a:off x="3572624" y="5525968"/>
            <a:ext cx="630600" cy="198552"/>
          </a:xfrm>
          <a:prstGeom prst="line">
            <a:avLst/>
          </a:prstGeom>
          <a:ln w="3810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6" name="125 Elipse"/>
          <p:cNvSpPr/>
          <p:nvPr/>
        </p:nvSpPr>
        <p:spPr>
          <a:xfrm>
            <a:off x="5580112" y="551723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D</a:t>
            </a:r>
            <a:endParaRPr lang="es-CO" dirty="0">
              <a:solidFill>
                <a:schemeClr val="tx1"/>
              </a:solidFill>
            </a:endParaRPr>
          </a:p>
        </p:txBody>
      </p:sp>
      <p:sp>
        <p:nvSpPr>
          <p:cNvPr id="127" name="126 Elipse"/>
          <p:cNvSpPr/>
          <p:nvPr/>
        </p:nvSpPr>
        <p:spPr>
          <a:xfrm>
            <a:off x="4788024" y="6309320"/>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C</a:t>
            </a:r>
            <a:endParaRPr lang="es-CO" dirty="0">
              <a:solidFill>
                <a:schemeClr val="tx1"/>
              </a:solidFill>
            </a:endParaRPr>
          </a:p>
        </p:txBody>
      </p:sp>
      <p:cxnSp>
        <p:nvCxnSpPr>
          <p:cNvPr id="128" name="127 Conector recto"/>
          <p:cNvCxnSpPr>
            <a:stCxn id="127" idx="1"/>
            <a:endCxn id="124" idx="5"/>
          </p:cNvCxnSpPr>
          <p:nvPr/>
        </p:nvCxnSpPr>
        <p:spPr>
          <a:xfrm flipH="1" flipV="1">
            <a:off x="3572624" y="6030024"/>
            <a:ext cx="1278672" cy="342568"/>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128 Conector recto"/>
          <p:cNvCxnSpPr>
            <a:stCxn id="123" idx="5"/>
            <a:endCxn id="126" idx="1"/>
          </p:cNvCxnSpPr>
          <p:nvPr/>
        </p:nvCxnSpPr>
        <p:spPr>
          <a:xfrm>
            <a:off x="4508728" y="5525968"/>
            <a:ext cx="1134656" cy="54536"/>
          </a:xfrm>
          <a:prstGeom prst="line">
            <a:avLst/>
          </a:prstGeom>
          <a:ln w="38100">
            <a:solidFill>
              <a:srgbClr val="FF33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129 Conector recto"/>
          <p:cNvCxnSpPr>
            <a:stCxn id="126" idx="3"/>
            <a:endCxn id="127" idx="7"/>
          </p:cNvCxnSpPr>
          <p:nvPr/>
        </p:nvCxnSpPr>
        <p:spPr>
          <a:xfrm flipH="1">
            <a:off x="5156800" y="5886008"/>
            <a:ext cx="486584" cy="486584"/>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130 Conector recto"/>
          <p:cNvCxnSpPr>
            <a:stCxn id="123" idx="4"/>
            <a:endCxn id="127" idx="0"/>
          </p:cNvCxnSpPr>
          <p:nvPr/>
        </p:nvCxnSpPr>
        <p:spPr>
          <a:xfrm>
            <a:off x="4355976" y="5589240"/>
            <a:ext cx="648072" cy="72008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2" name="131 CuadroTexto"/>
          <p:cNvSpPr txBox="1"/>
          <p:nvPr/>
        </p:nvSpPr>
        <p:spPr>
          <a:xfrm>
            <a:off x="3572624" y="5363924"/>
            <a:ext cx="351304" cy="369332"/>
          </a:xfrm>
          <a:prstGeom prst="rect">
            <a:avLst/>
          </a:prstGeom>
          <a:noFill/>
        </p:spPr>
        <p:txBody>
          <a:bodyPr wrap="square" rtlCol="0">
            <a:spAutoFit/>
          </a:bodyPr>
          <a:lstStyle/>
          <a:p>
            <a:pPr algn="ctr"/>
            <a:r>
              <a:rPr lang="es-MX" dirty="0" smtClean="0"/>
              <a:t>1</a:t>
            </a:r>
            <a:endParaRPr lang="es-CO" dirty="0"/>
          </a:p>
        </p:txBody>
      </p:sp>
      <p:sp>
        <p:nvSpPr>
          <p:cNvPr id="133" name="132 CuadroTexto"/>
          <p:cNvSpPr txBox="1"/>
          <p:nvPr/>
        </p:nvSpPr>
        <p:spPr>
          <a:xfrm>
            <a:off x="4292704" y="5795972"/>
            <a:ext cx="351304" cy="369332"/>
          </a:xfrm>
          <a:prstGeom prst="rect">
            <a:avLst/>
          </a:prstGeom>
          <a:noFill/>
        </p:spPr>
        <p:txBody>
          <a:bodyPr wrap="square" rtlCol="0">
            <a:spAutoFit/>
          </a:bodyPr>
          <a:lstStyle/>
          <a:p>
            <a:pPr algn="ctr"/>
            <a:r>
              <a:rPr lang="es-MX" dirty="0" smtClean="0"/>
              <a:t>3</a:t>
            </a:r>
            <a:endParaRPr lang="es-CO" dirty="0"/>
          </a:p>
        </p:txBody>
      </p:sp>
      <p:sp>
        <p:nvSpPr>
          <p:cNvPr id="134" name="133 CuadroTexto"/>
          <p:cNvSpPr txBox="1"/>
          <p:nvPr/>
        </p:nvSpPr>
        <p:spPr>
          <a:xfrm>
            <a:off x="5300816" y="6237312"/>
            <a:ext cx="351304" cy="369332"/>
          </a:xfrm>
          <a:prstGeom prst="rect">
            <a:avLst/>
          </a:prstGeom>
          <a:noFill/>
        </p:spPr>
        <p:txBody>
          <a:bodyPr wrap="square" rtlCol="0">
            <a:spAutoFit/>
          </a:bodyPr>
          <a:lstStyle/>
          <a:p>
            <a:pPr algn="ctr"/>
            <a:r>
              <a:rPr lang="es-MX" dirty="0" smtClean="0"/>
              <a:t>2</a:t>
            </a:r>
            <a:endParaRPr lang="es-CO" dirty="0"/>
          </a:p>
        </p:txBody>
      </p:sp>
      <p:sp>
        <p:nvSpPr>
          <p:cNvPr id="135" name="134 CuadroTexto"/>
          <p:cNvSpPr txBox="1"/>
          <p:nvPr/>
        </p:nvSpPr>
        <p:spPr>
          <a:xfrm>
            <a:off x="3860656" y="6165304"/>
            <a:ext cx="351304" cy="369332"/>
          </a:xfrm>
          <a:prstGeom prst="rect">
            <a:avLst/>
          </a:prstGeom>
          <a:noFill/>
        </p:spPr>
        <p:txBody>
          <a:bodyPr wrap="square" rtlCol="0">
            <a:spAutoFit/>
          </a:bodyPr>
          <a:lstStyle/>
          <a:p>
            <a:pPr algn="ctr"/>
            <a:r>
              <a:rPr lang="es-MX" dirty="0" smtClean="0"/>
              <a:t>5</a:t>
            </a:r>
            <a:endParaRPr lang="es-CO" dirty="0"/>
          </a:p>
        </p:txBody>
      </p:sp>
      <p:sp>
        <p:nvSpPr>
          <p:cNvPr id="136" name="135 CuadroTexto"/>
          <p:cNvSpPr txBox="1"/>
          <p:nvPr/>
        </p:nvSpPr>
        <p:spPr>
          <a:xfrm>
            <a:off x="5156800" y="5229200"/>
            <a:ext cx="351304" cy="369332"/>
          </a:xfrm>
          <a:prstGeom prst="rect">
            <a:avLst/>
          </a:prstGeom>
          <a:noFill/>
        </p:spPr>
        <p:txBody>
          <a:bodyPr wrap="square" rtlCol="0">
            <a:spAutoFit/>
          </a:bodyPr>
          <a:lstStyle/>
          <a:p>
            <a:pPr algn="ctr"/>
            <a:r>
              <a:rPr lang="es-MX" dirty="0" smtClean="0"/>
              <a:t>4</a:t>
            </a:r>
            <a:endParaRPr lang="es-CO" dirty="0"/>
          </a:p>
        </p:txBody>
      </p:sp>
      <p:sp>
        <p:nvSpPr>
          <p:cNvPr id="137" name="136 Elipse"/>
          <p:cNvSpPr/>
          <p:nvPr/>
        </p:nvSpPr>
        <p:spPr>
          <a:xfrm>
            <a:off x="7164288" y="515719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B</a:t>
            </a:r>
            <a:endParaRPr lang="es-CO" dirty="0">
              <a:solidFill>
                <a:schemeClr val="tx1"/>
              </a:solidFill>
            </a:endParaRPr>
          </a:p>
        </p:txBody>
      </p:sp>
      <p:sp>
        <p:nvSpPr>
          <p:cNvPr id="138" name="137 Elipse"/>
          <p:cNvSpPr/>
          <p:nvPr/>
        </p:nvSpPr>
        <p:spPr>
          <a:xfrm>
            <a:off x="6228184" y="566124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A</a:t>
            </a:r>
            <a:endParaRPr lang="es-CO" dirty="0">
              <a:solidFill>
                <a:schemeClr val="tx1"/>
              </a:solidFill>
            </a:endParaRPr>
          </a:p>
        </p:txBody>
      </p:sp>
      <p:cxnSp>
        <p:nvCxnSpPr>
          <p:cNvPr id="139" name="138 Conector recto"/>
          <p:cNvCxnSpPr>
            <a:stCxn id="138" idx="7"/>
            <a:endCxn id="137" idx="3"/>
          </p:cNvCxnSpPr>
          <p:nvPr/>
        </p:nvCxnSpPr>
        <p:spPr>
          <a:xfrm flipV="1">
            <a:off x="6596960" y="5525968"/>
            <a:ext cx="630600" cy="198552"/>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0" name="139 Elipse"/>
          <p:cNvSpPr/>
          <p:nvPr/>
        </p:nvSpPr>
        <p:spPr>
          <a:xfrm>
            <a:off x="8604448" y="551723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D</a:t>
            </a:r>
            <a:endParaRPr lang="es-CO" dirty="0">
              <a:solidFill>
                <a:schemeClr val="tx1"/>
              </a:solidFill>
            </a:endParaRPr>
          </a:p>
        </p:txBody>
      </p:sp>
      <p:sp>
        <p:nvSpPr>
          <p:cNvPr id="141" name="140 Elipse"/>
          <p:cNvSpPr/>
          <p:nvPr/>
        </p:nvSpPr>
        <p:spPr>
          <a:xfrm>
            <a:off x="7812360" y="6309320"/>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C</a:t>
            </a:r>
            <a:endParaRPr lang="es-CO" dirty="0">
              <a:solidFill>
                <a:schemeClr val="tx1"/>
              </a:solidFill>
            </a:endParaRPr>
          </a:p>
        </p:txBody>
      </p:sp>
      <p:cxnSp>
        <p:nvCxnSpPr>
          <p:cNvPr id="142" name="141 Conector recto"/>
          <p:cNvCxnSpPr>
            <a:stCxn id="141" idx="1"/>
            <a:endCxn id="138" idx="5"/>
          </p:cNvCxnSpPr>
          <p:nvPr/>
        </p:nvCxnSpPr>
        <p:spPr>
          <a:xfrm flipH="1" flipV="1">
            <a:off x="6596960" y="6030024"/>
            <a:ext cx="1278672" cy="342568"/>
          </a:xfrm>
          <a:prstGeom prst="line">
            <a:avLst/>
          </a:prstGeom>
          <a:ln w="38100">
            <a:solidFill>
              <a:srgbClr val="FF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142 Conector recto"/>
          <p:cNvCxnSpPr>
            <a:stCxn id="137" idx="5"/>
            <a:endCxn id="140" idx="1"/>
          </p:cNvCxnSpPr>
          <p:nvPr/>
        </p:nvCxnSpPr>
        <p:spPr>
          <a:xfrm>
            <a:off x="7533064" y="5525968"/>
            <a:ext cx="1134656" cy="54536"/>
          </a:xfrm>
          <a:prstGeom prst="line">
            <a:avLst/>
          </a:prstGeom>
          <a:ln w="38100">
            <a:solidFill>
              <a:srgbClr val="FF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143 Conector recto"/>
          <p:cNvCxnSpPr>
            <a:stCxn id="140" idx="3"/>
            <a:endCxn id="141" idx="7"/>
          </p:cNvCxnSpPr>
          <p:nvPr/>
        </p:nvCxnSpPr>
        <p:spPr>
          <a:xfrm flipH="1">
            <a:off x="8181136" y="5886008"/>
            <a:ext cx="486584" cy="486584"/>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144 Conector recto"/>
          <p:cNvCxnSpPr>
            <a:stCxn id="137" idx="4"/>
            <a:endCxn id="141" idx="0"/>
          </p:cNvCxnSpPr>
          <p:nvPr/>
        </p:nvCxnSpPr>
        <p:spPr>
          <a:xfrm>
            <a:off x="7380312" y="5589240"/>
            <a:ext cx="648072" cy="72008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145 CuadroTexto"/>
          <p:cNvSpPr txBox="1"/>
          <p:nvPr/>
        </p:nvSpPr>
        <p:spPr>
          <a:xfrm>
            <a:off x="6596960" y="5363924"/>
            <a:ext cx="351304" cy="369332"/>
          </a:xfrm>
          <a:prstGeom prst="rect">
            <a:avLst/>
          </a:prstGeom>
          <a:noFill/>
        </p:spPr>
        <p:txBody>
          <a:bodyPr wrap="square" rtlCol="0">
            <a:spAutoFit/>
          </a:bodyPr>
          <a:lstStyle/>
          <a:p>
            <a:pPr algn="ctr"/>
            <a:r>
              <a:rPr lang="es-MX" dirty="0" smtClean="0"/>
              <a:t>1</a:t>
            </a:r>
            <a:endParaRPr lang="es-CO" dirty="0"/>
          </a:p>
        </p:txBody>
      </p:sp>
      <p:sp>
        <p:nvSpPr>
          <p:cNvPr id="147" name="146 CuadroTexto"/>
          <p:cNvSpPr txBox="1"/>
          <p:nvPr/>
        </p:nvSpPr>
        <p:spPr>
          <a:xfrm>
            <a:off x="7317040" y="5795972"/>
            <a:ext cx="351304" cy="369332"/>
          </a:xfrm>
          <a:prstGeom prst="rect">
            <a:avLst/>
          </a:prstGeom>
          <a:noFill/>
        </p:spPr>
        <p:txBody>
          <a:bodyPr wrap="square" rtlCol="0">
            <a:spAutoFit/>
          </a:bodyPr>
          <a:lstStyle/>
          <a:p>
            <a:pPr algn="ctr"/>
            <a:r>
              <a:rPr lang="es-MX" dirty="0" smtClean="0"/>
              <a:t>3</a:t>
            </a:r>
            <a:endParaRPr lang="es-CO" dirty="0"/>
          </a:p>
        </p:txBody>
      </p:sp>
      <p:sp>
        <p:nvSpPr>
          <p:cNvPr id="148" name="147 CuadroTexto"/>
          <p:cNvSpPr txBox="1"/>
          <p:nvPr/>
        </p:nvSpPr>
        <p:spPr>
          <a:xfrm>
            <a:off x="8325152" y="6237312"/>
            <a:ext cx="351304" cy="369332"/>
          </a:xfrm>
          <a:prstGeom prst="rect">
            <a:avLst/>
          </a:prstGeom>
          <a:noFill/>
        </p:spPr>
        <p:txBody>
          <a:bodyPr wrap="square" rtlCol="0">
            <a:spAutoFit/>
          </a:bodyPr>
          <a:lstStyle/>
          <a:p>
            <a:pPr algn="ctr"/>
            <a:r>
              <a:rPr lang="es-MX" dirty="0" smtClean="0"/>
              <a:t>2</a:t>
            </a:r>
            <a:endParaRPr lang="es-CO" dirty="0"/>
          </a:p>
        </p:txBody>
      </p:sp>
      <p:sp>
        <p:nvSpPr>
          <p:cNvPr id="149" name="148 CuadroTexto"/>
          <p:cNvSpPr txBox="1"/>
          <p:nvPr/>
        </p:nvSpPr>
        <p:spPr>
          <a:xfrm>
            <a:off x="6884992" y="6165304"/>
            <a:ext cx="351304" cy="369332"/>
          </a:xfrm>
          <a:prstGeom prst="rect">
            <a:avLst/>
          </a:prstGeom>
          <a:noFill/>
        </p:spPr>
        <p:txBody>
          <a:bodyPr wrap="square" rtlCol="0">
            <a:spAutoFit/>
          </a:bodyPr>
          <a:lstStyle/>
          <a:p>
            <a:pPr algn="ctr"/>
            <a:r>
              <a:rPr lang="es-MX" dirty="0" smtClean="0"/>
              <a:t>5</a:t>
            </a:r>
            <a:endParaRPr lang="es-CO" dirty="0"/>
          </a:p>
        </p:txBody>
      </p:sp>
      <p:sp>
        <p:nvSpPr>
          <p:cNvPr id="150" name="149 CuadroTexto"/>
          <p:cNvSpPr txBox="1"/>
          <p:nvPr/>
        </p:nvSpPr>
        <p:spPr>
          <a:xfrm>
            <a:off x="8181136" y="5229200"/>
            <a:ext cx="351304" cy="369332"/>
          </a:xfrm>
          <a:prstGeom prst="rect">
            <a:avLst/>
          </a:prstGeom>
          <a:noFill/>
        </p:spPr>
        <p:txBody>
          <a:bodyPr wrap="square" rtlCol="0">
            <a:spAutoFit/>
          </a:bodyPr>
          <a:lstStyle/>
          <a:p>
            <a:pPr algn="ctr"/>
            <a:r>
              <a:rPr lang="es-MX" dirty="0" smtClean="0"/>
              <a:t>4</a:t>
            </a:r>
            <a:endParaRPr lang="es-CO" dirty="0"/>
          </a:p>
        </p:txBody>
      </p:sp>
    </p:spTree>
    <p:extLst>
      <p:ext uri="{BB962C8B-B14F-4D97-AF65-F5344CB8AC3E}">
        <p14:creationId xmlns:p14="http://schemas.microsoft.com/office/powerpoint/2010/main" val="386789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7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9"/>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2"/>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8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84"/>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85"/>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8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7"/>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8"/>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89"/>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9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91"/>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92"/>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9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94"/>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95"/>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9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9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98"/>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99"/>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100"/>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01"/>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02"/>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03"/>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04"/>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05"/>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109"/>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10"/>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111"/>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12"/>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13"/>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114"/>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115"/>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116"/>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117"/>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18"/>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19"/>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120"/>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21"/>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122"/>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123"/>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124"/>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125"/>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126"/>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27"/>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128"/>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129"/>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130"/>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131"/>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32"/>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33"/>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134"/>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135"/>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136"/>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grpId="0" nodeType="clickEffect">
                                  <p:stCondLst>
                                    <p:cond delay="0"/>
                                  </p:stCondLst>
                                  <p:childTnLst>
                                    <p:set>
                                      <p:cBhvr>
                                        <p:cTn id="216" dur="1" fill="hold">
                                          <p:stCondLst>
                                            <p:cond delay="0"/>
                                          </p:stCondLst>
                                        </p:cTn>
                                        <p:tgtEl>
                                          <p:spTgt spid="137"/>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138"/>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139"/>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140"/>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141"/>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142"/>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43"/>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144"/>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45"/>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146"/>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147"/>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148"/>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149"/>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5" grpId="0" animBg="1"/>
      <p:bldP spid="26" grpId="0" animBg="1"/>
      <p:bldP spid="31" grpId="0"/>
      <p:bldP spid="32" grpId="0"/>
      <p:bldP spid="33" grpId="0"/>
      <p:bldP spid="34" grpId="0"/>
      <p:bldP spid="35" grpId="0"/>
      <p:bldP spid="36" grpId="0" animBg="1"/>
      <p:bldP spid="37" grpId="0" animBg="1"/>
      <p:bldP spid="39" grpId="0" animBg="1"/>
      <p:bldP spid="40" grpId="0" animBg="1"/>
      <p:bldP spid="45" grpId="0"/>
      <p:bldP spid="46" grpId="0"/>
      <p:bldP spid="47" grpId="0"/>
      <p:bldP spid="48" grpId="0"/>
      <p:bldP spid="49" grpId="0"/>
      <p:bldP spid="64" grpId="0" animBg="1"/>
      <p:bldP spid="65" grpId="0" animBg="1"/>
      <p:bldP spid="67" grpId="0" animBg="1"/>
      <p:bldP spid="68" grpId="0" animBg="1"/>
      <p:bldP spid="73" grpId="0"/>
      <p:bldP spid="74" grpId="0"/>
      <p:bldP spid="75" grpId="0"/>
      <p:bldP spid="76" grpId="0"/>
      <p:bldP spid="77" grpId="0"/>
      <p:bldP spid="78" grpId="0" animBg="1"/>
      <p:bldP spid="79" grpId="0" animBg="1"/>
      <p:bldP spid="81" grpId="0" animBg="1"/>
      <p:bldP spid="82" grpId="0" animBg="1"/>
      <p:bldP spid="87" grpId="0"/>
      <p:bldP spid="88" grpId="0"/>
      <p:bldP spid="89" grpId="0"/>
      <p:bldP spid="90" grpId="0"/>
      <p:bldP spid="91" grpId="0"/>
      <p:bldP spid="92" grpId="0" animBg="1"/>
      <p:bldP spid="93" grpId="0" animBg="1"/>
      <p:bldP spid="95" grpId="0" animBg="1"/>
      <p:bldP spid="96" grpId="0" animBg="1"/>
      <p:bldP spid="101" grpId="0"/>
      <p:bldP spid="102" grpId="0"/>
      <p:bldP spid="103" grpId="0"/>
      <p:bldP spid="104" grpId="0"/>
      <p:bldP spid="105" grpId="0"/>
      <p:bldP spid="109" grpId="0" animBg="1"/>
      <p:bldP spid="110" grpId="0" animBg="1"/>
      <p:bldP spid="112" grpId="0" animBg="1"/>
      <p:bldP spid="113" grpId="0" animBg="1"/>
      <p:bldP spid="118" grpId="0"/>
      <p:bldP spid="119" grpId="0"/>
      <p:bldP spid="120" grpId="0"/>
      <p:bldP spid="121" grpId="0"/>
      <p:bldP spid="122" grpId="0"/>
      <p:bldP spid="123" grpId="0" animBg="1"/>
      <p:bldP spid="124" grpId="0" animBg="1"/>
      <p:bldP spid="126" grpId="0" animBg="1"/>
      <p:bldP spid="127" grpId="0" animBg="1"/>
      <p:bldP spid="132" grpId="0"/>
      <p:bldP spid="133" grpId="0"/>
      <p:bldP spid="134" grpId="0"/>
      <p:bldP spid="135" grpId="0"/>
      <p:bldP spid="136" grpId="0"/>
      <p:bldP spid="137" grpId="0" animBg="1"/>
      <p:bldP spid="138" grpId="0" animBg="1"/>
      <p:bldP spid="140" grpId="0" animBg="1"/>
      <p:bldP spid="141" grpId="0" animBg="1"/>
      <p:bldP spid="146" grpId="0"/>
      <p:bldP spid="147" grpId="0"/>
      <p:bldP spid="148" grpId="0"/>
      <p:bldP spid="149" grpId="0"/>
      <p:bldP spid="15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26035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dirty="0" smtClean="0"/>
              <a:t>Algoritmo de </a:t>
            </a:r>
            <a:r>
              <a:rPr lang="es-MX" sz="4000" dirty="0" err="1" smtClean="0"/>
              <a:t>Kruskal</a:t>
            </a:r>
            <a:endParaRPr lang="es-ES" sz="4000" dirty="0"/>
          </a:p>
        </p:txBody>
      </p:sp>
      <p:sp>
        <p:nvSpPr>
          <p:cNvPr id="5" name="Rectangle 9"/>
          <p:cNvSpPr>
            <a:spLocks noChangeArrowheads="1"/>
          </p:cNvSpPr>
          <p:nvPr/>
        </p:nvSpPr>
        <p:spPr bwMode="auto">
          <a:xfrm>
            <a:off x="323527" y="1269702"/>
            <a:ext cx="8425185" cy="3815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Aft>
                <a:spcPts val="300"/>
              </a:spcAft>
            </a:pPr>
            <a:r>
              <a:rPr lang="es-MX" sz="2200" dirty="0" err="1"/>
              <a:t>function</a:t>
            </a:r>
            <a:r>
              <a:rPr lang="es-MX" sz="2200" dirty="0"/>
              <a:t> </a:t>
            </a:r>
            <a:r>
              <a:rPr lang="es-MX" sz="2200" dirty="0" err="1" smtClean="0"/>
              <a:t>Kruskal</a:t>
            </a:r>
            <a:r>
              <a:rPr lang="es-MX" sz="2200" dirty="0" smtClean="0"/>
              <a:t>(grafo G){</a:t>
            </a:r>
            <a:endParaRPr lang="es-MX" sz="2200" dirty="0"/>
          </a:p>
          <a:p>
            <a:pPr algn="just">
              <a:spcAft>
                <a:spcPts val="300"/>
              </a:spcAft>
            </a:pPr>
            <a:r>
              <a:rPr lang="es-MX" sz="2200" dirty="0"/>
              <a:t>   </a:t>
            </a:r>
            <a:r>
              <a:rPr lang="es-MX" sz="2200" dirty="0" smtClean="0"/>
              <a:t>Ordenar las aristas en orden ascendente por costo</a:t>
            </a:r>
          </a:p>
          <a:p>
            <a:pPr algn="just">
              <a:spcAft>
                <a:spcPts val="300"/>
              </a:spcAft>
            </a:pPr>
            <a:r>
              <a:rPr lang="es-MX" sz="2200" dirty="0"/>
              <a:t> </a:t>
            </a:r>
            <a:r>
              <a:rPr lang="es-MX" sz="2200" dirty="0" smtClean="0"/>
              <a:t>  Renombrar las aristas 1,2,…,m para que le</a:t>
            </a:r>
            <a:r>
              <a:rPr lang="es-MX" dirty="0" smtClean="0"/>
              <a:t>1</a:t>
            </a:r>
            <a:r>
              <a:rPr lang="es-MX" sz="2200" dirty="0" smtClean="0"/>
              <a:t>&lt;le</a:t>
            </a:r>
            <a:r>
              <a:rPr lang="es-MX" dirty="0" smtClean="0"/>
              <a:t>2</a:t>
            </a:r>
            <a:r>
              <a:rPr lang="es-MX" sz="2200" dirty="0" smtClean="0"/>
              <a:t>&lt;….&lt;</a:t>
            </a:r>
            <a:r>
              <a:rPr lang="es-MX" sz="2200" dirty="0" err="1" smtClean="0"/>
              <a:t>le</a:t>
            </a:r>
            <a:r>
              <a:rPr lang="es-MX" dirty="0" err="1" smtClean="0"/>
              <a:t>m</a:t>
            </a:r>
            <a:endParaRPr lang="es-MX" sz="2200" dirty="0" smtClean="0"/>
          </a:p>
          <a:p>
            <a:pPr algn="just">
              <a:spcAft>
                <a:spcPts val="300"/>
              </a:spcAft>
            </a:pPr>
            <a:r>
              <a:rPr lang="es-MX" sz="2200" dirty="0" smtClean="0"/>
              <a:t>   T = NULL</a:t>
            </a:r>
          </a:p>
          <a:p>
            <a:pPr algn="just">
              <a:spcAft>
                <a:spcPts val="300"/>
              </a:spcAft>
            </a:pPr>
            <a:r>
              <a:rPr lang="es-MX" sz="2200" dirty="0"/>
              <a:t> </a:t>
            </a:r>
            <a:r>
              <a:rPr lang="es-MX" sz="2200" dirty="0" smtClean="0"/>
              <a:t>  </a:t>
            </a:r>
            <a:r>
              <a:rPr lang="es-MX" sz="2200" dirty="0" err="1" smtClean="0"/>
              <a:t>for</a:t>
            </a:r>
            <a:r>
              <a:rPr lang="es-MX" sz="2200" dirty="0" smtClean="0"/>
              <a:t> i=1:m{</a:t>
            </a:r>
          </a:p>
          <a:p>
            <a:pPr algn="just">
              <a:spcAft>
                <a:spcPts val="300"/>
              </a:spcAft>
            </a:pPr>
            <a:r>
              <a:rPr lang="es-MX" sz="2200" dirty="0"/>
              <a:t> </a:t>
            </a:r>
            <a:r>
              <a:rPr lang="es-MX" sz="2200" dirty="0" smtClean="0"/>
              <a:t>     </a:t>
            </a:r>
            <a:r>
              <a:rPr lang="es-MX" sz="2200" dirty="0" err="1" smtClean="0"/>
              <a:t>if</a:t>
            </a:r>
            <a:r>
              <a:rPr lang="es-MX" sz="2200" dirty="0" smtClean="0"/>
              <a:t> T U i no tiene ciclos</a:t>
            </a:r>
          </a:p>
          <a:p>
            <a:pPr algn="just">
              <a:spcAft>
                <a:spcPts val="300"/>
              </a:spcAft>
            </a:pPr>
            <a:r>
              <a:rPr lang="es-MX" sz="2200" dirty="0"/>
              <a:t> </a:t>
            </a:r>
            <a:r>
              <a:rPr lang="es-MX" sz="2200" dirty="0" smtClean="0"/>
              <a:t>        </a:t>
            </a:r>
            <a:r>
              <a:rPr lang="es-MX" sz="2200" dirty="0" err="1" smtClean="0"/>
              <a:t>T.add</a:t>
            </a:r>
            <a:r>
              <a:rPr lang="es-MX" sz="2200" dirty="0" smtClean="0"/>
              <a:t>(i)</a:t>
            </a:r>
          </a:p>
          <a:p>
            <a:pPr algn="just">
              <a:spcAft>
                <a:spcPts val="300"/>
              </a:spcAft>
            </a:pPr>
            <a:r>
              <a:rPr lang="es-MX" sz="2200" dirty="0"/>
              <a:t> </a:t>
            </a:r>
            <a:r>
              <a:rPr lang="es-MX" sz="2200" dirty="0" smtClean="0"/>
              <a:t>  } </a:t>
            </a:r>
          </a:p>
          <a:p>
            <a:pPr algn="just">
              <a:spcAft>
                <a:spcPts val="300"/>
              </a:spcAft>
            </a:pPr>
            <a:r>
              <a:rPr lang="es-MX" sz="2200" dirty="0"/>
              <a:t> </a:t>
            </a:r>
            <a:r>
              <a:rPr lang="es-MX" sz="2200" dirty="0" smtClean="0"/>
              <a:t>  </a:t>
            </a:r>
            <a:r>
              <a:rPr lang="es-MX" sz="2200" dirty="0" err="1" smtClean="0"/>
              <a:t>return</a:t>
            </a:r>
            <a:r>
              <a:rPr lang="es-MX" sz="2200" dirty="0" smtClean="0"/>
              <a:t> T</a:t>
            </a:r>
            <a:endParaRPr lang="es-MX" sz="2200" dirty="0"/>
          </a:p>
          <a:p>
            <a:pPr algn="just">
              <a:spcAft>
                <a:spcPts val="300"/>
              </a:spcAft>
            </a:pPr>
            <a:r>
              <a:rPr lang="es-MX" sz="2200" dirty="0"/>
              <a:t>}</a:t>
            </a:r>
          </a:p>
        </p:txBody>
      </p:sp>
      <p:sp>
        <p:nvSpPr>
          <p:cNvPr id="22" name="21 CuadroTexto"/>
          <p:cNvSpPr txBox="1">
            <a:spLocks noChangeArrowheads="1"/>
          </p:cNvSpPr>
          <p:nvPr/>
        </p:nvSpPr>
        <p:spPr bwMode="auto">
          <a:xfrm>
            <a:off x="7236297" y="1628800"/>
            <a:ext cx="172819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sz="2200" i="1" dirty="0" smtClean="0">
                <a:solidFill>
                  <a:srgbClr val="FF0000"/>
                </a:solidFill>
              </a:rPr>
              <a:t>O</a:t>
            </a:r>
            <a:r>
              <a:rPr lang="es-MX" sz="2200" dirty="0" smtClean="0">
                <a:solidFill>
                  <a:srgbClr val="FF0000"/>
                </a:solidFill>
              </a:rPr>
              <a:t>(</a:t>
            </a:r>
            <a:r>
              <a:rPr lang="es-MX" sz="2200" i="1" dirty="0" smtClean="0">
                <a:solidFill>
                  <a:srgbClr val="FF0000"/>
                </a:solidFill>
              </a:rPr>
              <a:t>m*</a:t>
            </a:r>
            <a:r>
              <a:rPr lang="es-MX" sz="2200" dirty="0" smtClean="0">
                <a:solidFill>
                  <a:srgbClr val="FF0000"/>
                </a:solidFill>
              </a:rPr>
              <a:t>log(</a:t>
            </a:r>
            <a:r>
              <a:rPr lang="es-MX" sz="2200" i="1" dirty="0" smtClean="0">
                <a:solidFill>
                  <a:srgbClr val="FF0000"/>
                </a:solidFill>
              </a:rPr>
              <a:t>m</a:t>
            </a:r>
            <a:r>
              <a:rPr lang="es-MX" sz="2200" dirty="0" smtClean="0">
                <a:solidFill>
                  <a:srgbClr val="FF0000"/>
                </a:solidFill>
              </a:rPr>
              <a:t>))</a:t>
            </a:r>
            <a:endParaRPr lang="es-CO" sz="2200" dirty="0">
              <a:solidFill>
                <a:srgbClr val="FF0000"/>
              </a:solidFill>
            </a:endParaRPr>
          </a:p>
        </p:txBody>
      </p:sp>
      <p:sp>
        <p:nvSpPr>
          <p:cNvPr id="23" name="22 Rectángulo"/>
          <p:cNvSpPr/>
          <p:nvPr/>
        </p:nvSpPr>
        <p:spPr>
          <a:xfrm>
            <a:off x="1374008" y="5301208"/>
            <a:ext cx="4344459" cy="430887"/>
          </a:xfrm>
          <a:prstGeom prst="rect">
            <a:avLst/>
          </a:prstGeom>
        </p:spPr>
        <p:txBody>
          <a:bodyPr wrap="none">
            <a:spAutoFit/>
          </a:bodyPr>
          <a:lstStyle/>
          <a:p>
            <a:pPr algn="just"/>
            <a:r>
              <a:rPr lang="es-MX" sz="2200" dirty="0"/>
              <a:t>¿Cuál es la </a:t>
            </a:r>
            <a:r>
              <a:rPr lang="es-MX" sz="2200" dirty="0" smtClean="0"/>
              <a:t>eficiencia resultante?</a:t>
            </a:r>
            <a:endParaRPr lang="es-MX" sz="2200" dirty="0"/>
          </a:p>
        </p:txBody>
      </p:sp>
      <p:sp>
        <p:nvSpPr>
          <p:cNvPr id="24" name="23 CuadroTexto"/>
          <p:cNvSpPr txBox="1">
            <a:spLocks noChangeArrowheads="1"/>
          </p:cNvSpPr>
          <p:nvPr/>
        </p:nvSpPr>
        <p:spPr bwMode="auto">
          <a:xfrm>
            <a:off x="1979712" y="2768441"/>
            <a:ext cx="100811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sz="2200" i="1" dirty="0" smtClean="0">
                <a:solidFill>
                  <a:srgbClr val="FF0000"/>
                </a:solidFill>
              </a:rPr>
              <a:t>O</a:t>
            </a:r>
            <a:r>
              <a:rPr lang="es-MX" sz="2200" dirty="0" smtClean="0">
                <a:solidFill>
                  <a:srgbClr val="FF0000"/>
                </a:solidFill>
              </a:rPr>
              <a:t>(</a:t>
            </a:r>
            <a:r>
              <a:rPr lang="es-MX" sz="2200" i="1" dirty="0" smtClean="0">
                <a:solidFill>
                  <a:srgbClr val="FF0000"/>
                </a:solidFill>
              </a:rPr>
              <a:t>m</a:t>
            </a:r>
            <a:r>
              <a:rPr lang="es-MX" sz="2200" dirty="0" smtClean="0">
                <a:solidFill>
                  <a:srgbClr val="FF0000"/>
                </a:solidFill>
              </a:rPr>
              <a:t>)</a:t>
            </a:r>
            <a:endParaRPr lang="es-CO" sz="2200" dirty="0">
              <a:solidFill>
                <a:srgbClr val="FF0000"/>
              </a:solidFill>
            </a:endParaRPr>
          </a:p>
        </p:txBody>
      </p:sp>
      <p:sp>
        <p:nvSpPr>
          <p:cNvPr id="25" name="24 CuadroTexto"/>
          <p:cNvSpPr txBox="1">
            <a:spLocks noChangeArrowheads="1"/>
          </p:cNvSpPr>
          <p:nvPr/>
        </p:nvSpPr>
        <p:spPr bwMode="auto">
          <a:xfrm>
            <a:off x="3707903" y="3140968"/>
            <a:ext cx="388843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sz="2200" i="1" dirty="0" smtClean="0">
                <a:solidFill>
                  <a:srgbClr val="FF0000"/>
                </a:solidFill>
              </a:rPr>
              <a:t>O</a:t>
            </a:r>
            <a:r>
              <a:rPr lang="es-MX" sz="2200" dirty="0" smtClean="0">
                <a:solidFill>
                  <a:srgbClr val="FF0000"/>
                </a:solidFill>
              </a:rPr>
              <a:t>(</a:t>
            </a:r>
            <a:r>
              <a:rPr lang="es-MX" sz="2200" dirty="0" err="1" smtClean="0">
                <a:solidFill>
                  <a:srgbClr val="FF0000"/>
                </a:solidFill>
              </a:rPr>
              <a:t>m+</a:t>
            </a:r>
            <a:r>
              <a:rPr lang="es-MX" sz="2200" i="1" dirty="0" err="1" smtClean="0">
                <a:solidFill>
                  <a:srgbClr val="FF0000"/>
                </a:solidFill>
              </a:rPr>
              <a:t>n</a:t>
            </a:r>
            <a:r>
              <a:rPr lang="es-MX" sz="2200" dirty="0" smtClean="0">
                <a:solidFill>
                  <a:srgbClr val="FF0000"/>
                </a:solidFill>
              </a:rPr>
              <a:t>) usando BFS o DFS</a:t>
            </a:r>
            <a:endParaRPr lang="es-CO" sz="2200" dirty="0">
              <a:solidFill>
                <a:srgbClr val="FF0000"/>
              </a:solidFill>
            </a:endParaRPr>
          </a:p>
        </p:txBody>
      </p:sp>
      <p:sp>
        <p:nvSpPr>
          <p:cNvPr id="26" name="25 CuadroTexto"/>
          <p:cNvSpPr txBox="1">
            <a:spLocks noChangeArrowheads="1"/>
          </p:cNvSpPr>
          <p:nvPr/>
        </p:nvSpPr>
        <p:spPr bwMode="auto">
          <a:xfrm>
            <a:off x="5796136" y="5302369"/>
            <a:ext cx="122413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sz="2200" i="1" dirty="0" smtClean="0">
                <a:solidFill>
                  <a:srgbClr val="FF0000"/>
                </a:solidFill>
              </a:rPr>
              <a:t>O</a:t>
            </a:r>
            <a:r>
              <a:rPr lang="es-MX" sz="2200" dirty="0" smtClean="0">
                <a:solidFill>
                  <a:srgbClr val="FF0000"/>
                </a:solidFill>
              </a:rPr>
              <a:t>(</a:t>
            </a:r>
            <a:r>
              <a:rPr lang="es-MX" sz="2200" i="1" dirty="0" smtClean="0">
                <a:solidFill>
                  <a:srgbClr val="FF0000"/>
                </a:solidFill>
              </a:rPr>
              <a:t>m*n</a:t>
            </a:r>
            <a:r>
              <a:rPr lang="es-MX" sz="2200" dirty="0" smtClean="0">
                <a:solidFill>
                  <a:srgbClr val="FF0000"/>
                </a:solidFill>
              </a:rPr>
              <a:t>)</a:t>
            </a:r>
            <a:endParaRPr lang="es-CO" sz="2200" dirty="0">
              <a:solidFill>
                <a:srgbClr val="FF0000"/>
              </a:solidFill>
            </a:endParaRPr>
          </a:p>
        </p:txBody>
      </p:sp>
    </p:spTree>
    <p:extLst>
      <p:ext uri="{BB962C8B-B14F-4D97-AF65-F5344CB8AC3E}">
        <p14:creationId xmlns:p14="http://schemas.microsoft.com/office/powerpoint/2010/main" val="216599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Lst>
  </p:timing>
</p:sld>
</file>

<file path=ppt/theme/theme1.xml><?xml version="1.0" encoding="utf-8"?>
<a:theme xmlns:a="http://schemas.openxmlformats.org/drawingml/2006/main" name="Tema de Office">
  <a:themeElements>
    <a:clrScheme name="Escala de grise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41949</TotalTime>
  <Words>1394</Words>
  <Application>Microsoft Office PowerPoint</Application>
  <PresentationFormat>Presentación en pantalla (4:3)</PresentationFormat>
  <Paragraphs>340</Paragraphs>
  <Slides>15</Slides>
  <Notes>1</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Tema de Office</vt:lpstr>
      <vt:lpstr>Análisis y diseño de algoritmos – Clase 21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Universidad Nacional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Julian Moreno</dc:creator>
  <cp:lastModifiedBy>jmoreno</cp:lastModifiedBy>
  <cp:revision>960</cp:revision>
  <dcterms:created xsi:type="dcterms:W3CDTF">2005-07-02T15:39:33Z</dcterms:created>
  <dcterms:modified xsi:type="dcterms:W3CDTF">2014-05-23T14:58:14Z</dcterms:modified>
</cp:coreProperties>
</file>