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4"/>
  </p:notesMasterIdLst>
  <p:handoutMasterIdLst>
    <p:handoutMasterId r:id="rId15"/>
  </p:handoutMasterIdLst>
  <p:sldIdLst>
    <p:sldId id="353" r:id="rId2"/>
    <p:sldId id="305" r:id="rId3"/>
    <p:sldId id="375" r:id="rId4"/>
    <p:sldId id="374" r:id="rId5"/>
    <p:sldId id="372" r:id="rId6"/>
    <p:sldId id="377" r:id="rId7"/>
    <p:sldId id="378" r:id="rId8"/>
    <p:sldId id="379" r:id="rId9"/>
    <p:sldId id="382" r:id="rId10"/>
    <p:sldId id="383" r:id="rId11"/>
    <p:sldId id="376" r:id="rId12"/>
    <p:sldId id="343" r:id="rId1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CCFF"/>
    <a:srgbClr val="0033CC"/>
    <a:srgbClr val="006600"/>
    <a:srgbClr val="3366CC"/>
    <a:srgbClr val="003300"/>
    <a:srgbClr val="003366"/>
    <a:srgbClr val="003399"/>
    <a:srgbClr val="669900"/>
    <a:srgbClr val="FFF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691" autoAdjust="0"/>
  </p:normalViewPr>
  <p:slideViewPr>
    <p:cSldViewPr>
      <p:cViewPr varScale="1">
        <p:scale>
          <a:sx n="68" d="100"/>
          <a:sy n="68" d="100"/>
        </p:scale>
        <p:origin x="-13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804524E7-B45B-4CAE-9DFB-82D62547A67D}" type="slidenum">
              <a:rPr lang="es-ES"/>
              <a:pPr>
                <a:defRPr/>
              </a:pPr>
              <a:t>‹Nº›</a:t>
            </a:fld>
            <a:endParaRPr lang="es-ES"/>
          </a:p>
        </p:txBody>
      </p:sp>
    </p:spTree>
    <p:extLst>
      <p:ext uri="{BB962C8B-B14F-4D97-AF65-F5344CB8AC3E}">
        <p14:creationId xmlns:p14="http://schemas.microsoft.com/office/powerpoint/2010/main" val="138155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2E13234C-2C42-46E2-A7E0-9AD10736E67E}" type="slidenum">
              <a:rPr lang="es-ES_tradnl"/>
              <a:pPr>
                <a:defRPr/>
              </a:pPr>
              <a:t>‹Nº›</a:t>
            </a:fld>
            <a:endParaRPr lang="es-ES_tradnl"/>
          </a:p>
        </p:txBody>
      </p:sp>
    </p:spTree>
    <p:extLst>
      <p:ext uri="{BB962C8B-B14F-4D97-AF65-F5344CB8AC3E}">
        <p14:creationId xmlns:p14="http://schemas.microsoft.com/office/powerpoint/2010/main" val="1878792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4526F5F4-059B-4739-8B79-0131570739A0}" type="slidenum">
              <a:rPr lang="es-ES" sz="1300"/>
              <a:pPr algn="r" eaLnBrk="1" hangingPunct="1"/>
              <a:t>1</a:t>
            </a:fld>
            <a:endParaRPr lang="es-ES" sz="1300"/>
          </a:p>
        </p:txBody>
      </p:sp>
      <p:sp>
        <p:nvSpPr>
          <p:cNvPr id="15363" name="Rectangle 2"/>
          <p:cNvSpPr>
            <a:spLocks noGrp="1" noRot="1" noChangeAspect="1" noChangeArrowheads="1" noTextEdit="1"/>
          </p:cNvSpPr>
          <p:nvPr>
            <p:ph type="sldImg"/>
          </p:nvPr>
        </p:nvSpPr>
        <p:spPr>
          <a:xfrm>
            <a:off x="992188" y="768350"/>
            <a:ext cx="5116512" cy="3836988"/>
          </a:xfrm>
          <a:ln/>
        </p:spPr>
      </p:sp>
      <p:sp>
        <p:nvSpPr>
          <p:cNvPr id="15364"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3AF5BB36-D377-47D1-9625-948FFB22682C}" type="datetime1">
              <a:rPr lang="es-ES"/>
              <a:pPr>
                <a:defRPr/>
              </a:pPr>
              <a:t>19/02/2014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FCC0BE-E129-414A-BA31-FFCE33181843}" type="slidenum">
              <a:rPr lang="es-ES"/>
              <a:pPr>
                <a:defRPr/>
              </a:pPr>
              <a:t>‹Nº›</a:t>
            </a:fld>
            <a:endParaRPr lang="es-ES"/>
          </a:p>
        </p:txBody>
      </p:sp>
    </p:spTree>
    <p:extLst>
      <p:ext uri="{BB962C8B-B14F-4D97-AF65-F5344CB8AC3E}">
        <p14:creationId xmlns:p14="http://schemas.microsoft.com/office/powerpoint/2010/main" val="19796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B12257D8-44A4-4596-8E53-0A0EAE58719D}" type="datetime1">
              <a:rPr lang="es-ES"/>
              <a:pPr>
                <a:defRPr/>
              </a:pPr>
              <a:t>19/02/2014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6803D37-29E6-4F19-9357-49279EC0E3C7}" type="slidenum">
              <a:rPr lang="es-ES"/>
              <a:pPr>
                <a:defRPr/>
              </a:pPr>
              <a:t>‹Nº›</a:t>
            </a:fld>
            <a:endParaRPr lang="es-ES"/>
          </a:p>
        </p:txBody>
      </p:sp>
    </p:spTree>
    <p:extLst>
      <p:ext uri="{BB962C8B-B14F-4D97-AF65-F5344CB8AC3E}">
        <p14:creationId xmlns:p14="http://schemas.microsoft.com/office/powerpoint/2010/main" val="28154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8837BB61-B6D4-4879-AE0A-B95CA03F0829}" type="datetime1">
              <a:rPr lang="es-ES"/>
              <a:pPr>
                <a:defRPr/>
              </a:pPr>
              <a:t>19/02/2014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790194-2E56-431F-A8C0-9514472691BB}" type="slidenum">
              <a:rPr lang="es-ES"/>
              <a:pPr>
                <a:defRPr/>
              </a:pPr>
              <a:t>‹Nº›</a:t>
            </a:fld>
            <a:endParaRPr lang="es-ES"/>
          </a:p>
        </p:txBody>
      </p:sp>
    </p:spTree>
    <p:extLst>
      <p:ext uri="{BB962C8B-B14F-4D97-AF65-F5344CB8AC3E}">
        <p14:creationId xmlns:p14="http://schemas.microsoft.com/office/powerpoint/2010/main" val="209156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17DD784-9F29-4D26-B7FB-78F4F5F34311}" type="datetime1">
              <a:rPr lang="es-ES"/>
              <a:pPr>
                <a:defRPr/>
              </a:pPr>
              <a:t>19/02/2014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6B6204C-5F71-4D53-84AA-3104994A321D}" type="slidenum">
              <a:rPr lang="es-ES"/>
              <a:pPr>
                <a:defRPr/>
              </a:pPr>
              <a:t>‹Nº›</a:t>
            </a:fld>
            <a:endParaRPr lang="es-ES"/>
          </a:p>
        </p:txBody>
      </p:sp>
    </p:spTree>
    <p:extLst>
      <p:ext uri="{BB962C8B-B14F-4D97-AF65-F5344CB8AC3E}">
        <p14:creationId xmlns:p14="http://schemas.microsoft.com/office/powerpoint/2010/main" val="156954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139DA60-A5BB-4C0B-85EA-CC23F90007A3}" type="datetime1">
              <a:rPr lang="es-ES"/>
              <a:pPr>
                <a:defRPr/>
              </a:pPr>
              <a:t>19/02/2014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D55A681-C882-49FB-B405-67FAF93211C9}" type="slidenum">
              <a:rPr lang="es-ES"/>
              <a:pPr>
                <a:defRPr/>
              </a:pPr>
              <a:t>‹Nº›</a:t>
            </a:fld>
            <a:endParaRPr lang="es-ES"/>
          </a:p>
        </p:txBody>
      </p:sp>
    </p:spTree>
    <p:extLst>
      <p:ext uri="{BB962C8B-B14F-4D97-AF65-F5344CB8AC3E}">
        <p14:creationId xmlns:p14="http://schemas.microsoft.com/office/powerpoint/2010/main" val="160111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AFC6C34A-EFF0-4126-8C3B-0EDE4965D51A}" type="datetime1">
              <a:rPr lang="es-ES"/>
              <a:pPr>
                <a:defRPr/>
              </a:pPr>
              <a:t>19/02/2014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C8E7DD85-7567-4848-A5E3-D99904EE5308}" type="slidenum">
              <a:rPr lang="es-ES"/>
              <a:pPr>
                <a:defRPr/>
              </a:pPr>
              <a:t>‹Nº›</a:t>
            </a:fld>
            <a:endParaRPr lang="es-ES"/>
          </a:p>
        </p:txBody>
      </p:sp>
    </p:spTree>
    <p:extLst>
      <p:ext uri="{BB962C8B-B14F-4D97-AF65-F5344CB8AC3E}">
        <p14:creationId xmlns:p14="http://schemas.microsoft.com/office/powerpoint/2010/main" val="63644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FABA2CF2-C22A-476C-877D-E7F749FD5F68}" type="datetime1">
              <a:rPr lang="es-ES"/>
              <a:pPr>
                <a:defRPr/>
              </a:pPr>
              <a:t>19/02/2014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05E7EB42-D015-4A5E-B46A-3AAFAD066923}" type="slidenum">
              <a:rPr lang="es-ES"/>
              <a:pPr>
                <a:defRPr/>
              </a:pPr>
              <a:t>‹Nº›</a:t>
            </a:fld>
            <a:endParaRPr lang="es-ES"/>
          </a:p>
        </p:txBody>
      </p:sp>
    </p:spTree>
    <p:extLst>
      <p:ext uri="{BB962C8B-B14F-4D97-AF65-F5344CB8AC3E}">
        <p14:creationId xmlns:p14="http://schemas.microsoft.com/office/powerpoint/2010/main" val="235255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AD16323E-A8B9-41B4-B896-460EE3A11EA2}" type="datetime1">
              <a:rPr lang="es-ES"/>
              <a:pPr>
                <a:defRPr/>
              </a:pPr>
              <a:t>19/02/2014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9E42107A-E099-491D-BBB9-A3A4FE7C2F87}" type="slidenum">
              <a:rPr lang="es-ES"/>
              <a:pPr>
                <a:defRPr/>
              </a:pPr>
              <a:t>‹Nº›</a:t>
            </a:fld>
            <a:endParaRPr lang="es-ES"/>
          </a:p>
        </p:txBody>
      </p:sp>
    </p:spTree>
    <p:extLst>
      <p:ext uri="{BB962C8B-B14F-4D97-AF65-F5344CB8AC3E}">
        <p14:creationId xmlns:p14="http://schemas.microsoft.com/office/powerpoint/2010/main" val="6479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462F2100-1187-4DB0-87FA-C90D3B4CFD80}" type="datetime1">
              <a:rPr lang="es-ES"/>
              <a:pPr>
                <a:defRPr/>
              </a:pPr>
              <a:t>19/02/2014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4C373F2E-2877-4FDE-B0F3-3E63B8643890}" type="slidenum">
              <a:rPr lang="es-ES"/>
              <a:pPr>
                <a:defRPr/>
              </a:pPr>
              <a:t>‹Nº›</a:t>
            </a:fld>
            <a:endParaRPr lang="es-ES"/>
          </a:p>
        </p:txBody>
      </p:sp>
    </p:spTree>
    <p:extLst>
      <p:ext uri="{BB962C8B-B14F-4D97-AF65-F5344CB8AC3E}">
        <p14:creationId xmlns:p14="http://schemas.microsoft.com/office/powerpoint/2010/main" val="127282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520906-8EA4-44B1-9169-4B034A490B2A}" type="datetime1">
              <a:rPr lang="es-ES"/>
              <a:pPr>
                <a:defRPr/>
              </a:pPr>
              <a:t>19/02/2014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F139696-5493-4438-ABE4-CB8D97B4B581}" type="slidenum">
              <a:rPr lang="es-ES"/>
              <a:pPr>
                <a:defRPr/>
              </a:pPr>
              <a:t>‹Nº›</a:t>
            </a:fld>
            <a:endParaRPr lang="es-ES"/>
          </a:p>
        </p:txBody>
      </p:sp>
    </p:spTree>
    <p:extLst>
      <p:ext uri="{BB962C8B-B14F-4D97-AF65-F5344CB8AC3E}">
        <p14:creationId xmlns:p14="http://schemas.microsoft.com/office/powerpoint/2010/main" val="411538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C5FA0EA-A58F-4A39-B385-9A6A36BA8480}" type="datetime1">
              <a:rPr lang="es-ES"/>
              <a:pPr>
                <a:defRPr/>
              </a:pPr>
              <a:t>19/02/2014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C197A7AE-29D0-4CFB-A1E5-26D638E47AAA}" type="slidenum">
              <a:rPr lang="es-ES"/>
              <a:pPr>
                <a:defRPr/>
              </a:pPr>
              <a:t>‹Nº›</a:t>
            </a:fld>
            <a:endParaRPr lang="es-ES"/>
          </a:p>
        </p:txBody>
      </p:sp>
    </p:spTree>
    <p:extLst>
      <p:ext uri="{BB962C8B-B14F-4D97-AF65-F5344CB8AC3E}">
        <p14:creationId xmlns:p14="http://schemas.microsoft.com/office/powerpoint/2010/main" val="144002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6F7DD6-FECC-48DF-9B1C-D6BD9D62814F}" type="datetime1">
              <a:rPr lang="es-ES"/>
              <a:pPr>
                <a:defRPr/>
              </a:pPr>
              <a:t>19/02/2014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F37E2C-7F8A-4C21-A53E-F3CDE7F76F7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guiame.medellin.unal.edu.co/cp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intl/es/insidesearch/howsearchworks/thestory/"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Why%20study%20algorithms.wm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ocw.mit.edu/courses"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hyperlink" Target="http://codeforces.com/" TargetMode="External"/><Relationship Id="rId7" Type="http://schemas.openxmlformats.org/officeDocument/2006/relationships/hyperlink" Target="http://icpc.baylor.edu/" TargetMode="External"/><Relationship Id="rId12" Type="http://schemas.openxmlformats.org/officeDocument/2006/relationships/image" Target="../media/image7.png"/><Relationship Id="rId2" Type="http://schemas.openxmlformats.org/officeDocument/2006/relationships/hyperlink" Target="http://uva.onlinejudge.org/" TargetMode="External"/><Relationship Id="rId1" Type="http://schemas.openxmlformats.org/officeDocument/2006/relationships/slideLayout" Target="../slideLayouts/slideLayout7.xml"/><Relationship Id="rId6" Type="http://schemas.openxmlformats.org/officeDocument/2006/relationships/hyperlink" Target="http://www.programmingleague.org/" TargetMode="External"/><Relationship Id="rId11" Type="http://schemas.openxmlformats.org/officeDocument/2006/relationships/image" Target="../media/image6.png"/><Relationship Id="rId5" Type="http://schemas.openxmlformats.org/officeDocument/2006/relationships/hyperlink" Target="https://www.hackerrank.com/" TargetMode="External"/><Relationship Id="rId10" Type="http://schemas.openxmlformats.org/officeDocument/2006/relationships/image" Target="../media/image5.png"/><Relationship Id="rId4" Type="http://schemas.openxmlformats.org/officeDocument/2006/relationships/hyperlink" Target="http://www.topcoder.com/"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smtClean="0">
                <a:latin typeface="Arial" charset="0"/>
              </a:rPr>
              <a:t>Análisis y diseño de algoritmos – Clase 1</a:t>
            </a:r>
            <a:endParaRPr lang="es-ES" sz="4000" smtClean="0">
              <a:latin typeface="Arial" charset="0"/>
            </a:endParaRPr>
          </a:p>
        </p:txBody>
      </p:sp>
      <p:sp>
        <p:nvSpPr>
          <p:cNvPr id="2051" name="Rectangle 3"/>
          <p:cNvSpPr>
            <a:spLocks noGrp="1" noChangeArrowheads="1"/>
          </p:cNvSpPr>
          <p:nvPr>
            <p:ph idx="1"/>
          </p:nvPr>
        </p:nvSpPr>
        <p:spPr>
          <a:xfrm>
            <a:off x="914400" y="1901825"/>
            <a:ext cx="7772400" cy="3543300"/>
          </a:xfrm>
        </p:spPr>
        <p:txBody>
          <a:bodyPr wrap="none"/>
          <a:lstStyle/>
          <a:p>
            <a:pPr eaLnBrk="1" hangingPunct="1">
              <a:buFont typeface="Wingdings" pitchFamily="2" charset="2"/>
              <a:buNone/>
            </a:pPr>
            <a:r>
              <a:rPr lang="es-CO" sz="2400" b="1" smtClean="0">
                <a:latin typeface="Arial" charset="0"/>
                <a:cs typeface="Arial" charset="0"/>
              </a:rPr>
              <a:t>Contenido</a:t>
            </a:r>
          </a:p>
          <a:p>
            <a:pPr eaLnBrk="1" hangingPunct="1">
              <a:buFont typeface="Wingdings" pitchFamily="2" charset="2"/>
              <a:buNone/>
            </a:pPr>
            <a:endParaRPr lang="es-CO" sz="2400" b="1" smtClean="0">
              <a:latin typeface="Arial" charset="0"/>
              <a:cs typeface="Arial" charset="0"/>
            </a:endParaRPr>
          </a:p>
          <a:p>
            <a:pPr eaLnBrk="1" hangingPunct="1"/>
            <a:r>
              <a:rPr lang="es-MX" sz="2400" smtClean="0">
                <a:latin typeface="Arial" charset="0"/>
                <a:cs typeface="Arial" charset="0"/>
              </a:rPr>
              <a:t>Introducción</a:t>
            </a:r>
            <a:endParaRPr lang="es-CO" sz="2400" smtClean="0">
              <a:latin typeface="Arial" charset="0"/>
              <a:cs typeface="Arial" charset="0"/>
            </a:endParaRPr>
          </a:p>
          <a:p>
            <a:pPr eaLnBrk="1" hangingPunct="1"/>
            <a:r>
              <a:rPr lang="es-CO" sz="2400" smtClean="0">
                <a:latin typeface="Arial" charset="0"/>
                <a:cs typeface="Arial" charset="0"/>
              </a:rPr>
              <a:t>Contenido del curso</a:t>
            </a:r>
            <a:endParaRPr lang="es-ES" sz="2400" smtClean="0">
              <a:latin typeface="Arial" charset="0"/>
              <a:cs typeface="Arial" charset="0"/>
            </a:endParaRPr>
          </a:p>
          <a:p>
            <a:pPr eaLnBrk="1" hangingPunct="1"/>
            <a:r>
              <a:rPr lang="es-CO" sz="2400" smtClean="0">
                <a:latin typeface="Arial" charset="0"/>
                <a:cs typeface="Arial" charset="0"/>
              </a:rPr>
              <a:t>Metodología de trabajo</a:t>
            </a:r>
          </a:p>
          <a:p>
            <a:pPr eaLnBrk="1" hangingPunct="1"/>
            <a:r>
              <a:rPr lang="es-CO" sz="2400" smtClean="0">
                <a:latin typeface="Arial" charset="0"/>
                <a:cs typeface="Arial" charset="0"/>
              </a:rPr>
              <a:t>Evaluación y cronograma del semestre</a:t>
            </a: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ChangeArrowheads="1"/>
          </p:cNvSpPr>
          <p:nvPr/>
        </p:nvSpPr>
        <p:spPr bwMode="auto">
          <a:xfrm>
            <a:off x="395536" y="980728"/>
            <a:ext cx="6746453" cy="432643"/>
          </a:xfrm>
          <a:prstGeom prst="rect">
            <a:avLst/>
          </a:prstGeom>
          <a:noFill/>
          <a:ln w="9525">
            <a:noFill/>
            <a:miter lim="800000"/>
            <a:headEnd/>
            <a:tailEnd/>
          </a:ln>
          <a:effectLst/>
        </p:spPr>
        <p:txBody>
          <a:bodyPr/>
          <a:lstStyle/>
          <a:p>
            <a:pPr algn="just">
              <a:lnSpc>
                <a:spcPct val="90000"/>
              </a:lnSpc>
              <a:spcBef>
                <a:spcPct val="50000"/>
              </a:spcBef>
              <a:buClr>
                <a:schemeClr val="hlink"/>
              </a:buClr>
              <a:buSzPct val="80000"/>
              <a:buFont typeface="Wingdings" pitchFamily="2" charset="2"/>
              <a:buNone/>
              <a:tabLst>
                <a:tab pos="381000" algn="l"/>
              </a:tabLst>
              <a:defRPr/>
            </a:pPr>
            <a:r>
              <a:rPr lang="en-US" sz="2400" dirty="0">
                <a:solidFill>
                  <a:srgbClr val="0033CC"/>
                </a:solidFill>
                <a:hlinkClick r:id="rId2"/>
              </a:rPr>
              <a:t>http://</a:t>
            </a:r>
            <a:r>
              <a:rPr lang="en-US" sz="2400" dirty="0" smtClean="0">
                <a:solidFill>
                  <a:srgbClr val="0033CC"/>
                </a:solidFill>
                <a:hlinkClick r:id="rId2"/>
              </a:rPr>
              <a:t>guiame.medellin.unal.edu.co/cpp</a:t>
            </a:r>
            <a:r>
              <a:rPr lang="en-US" sz="2400" dirty="0" smtClean="0">
                <a:solidFill>
                  <a:srgbClr val="0033CC"/>
                </a:solidFill>
              </a:rPr>
              <a:t> </a:t>
            </a:r>
          </a:p>
        </p:txBody>
      </p:sp>
      <p:sp>
        <p:nvSpPr>
          <p:cNvPr id="9219" name="Rectangle 6"/>
          <p:cNvSpPr>
            <a:spLocks noChangeArrowheads="1"/>
          </p:cNvSpPr>
          <p:nvPr/>
        </p:nvSpPr>
        <p:spPr bwMode="auto">
          <a:xfrm>
            <a:off x="1243013" y="260648"/>
            <a:ext cx="68580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a:solidFill>
                  <a:schemeClr val="tx2"/>
                </a:solidFill>
              </a:rPr>
              <a:t>Página </a:t>
            </a:r>
            <a:r>
              <a:rPr lang="es-ES_tradnl" sz="4000" dirty="0" smtClean="0">
                <a:solidFill>
                  <a:schemeClr val="tx2"/>
                </a:solidFill>
              </a:rPr>
              <a:t>del </a:t>
            </a:r>
            <a:r>
              <a:rPr lang="es-ES_tradnl" sz="4000" dirty="0">
                <a:solidFill>
                  <a:schemeClr val="tx2"/>
                </a:solidFill>
              </a:rPr>
              <a:t>curso</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3" y="1484784"/>
            <a:ext cx="8370887" cy="513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17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755650" y="105900"/>
            <a:ext cx="7848600" cy="6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Metodología</a:t>
            </a:r>
            <a:endParaRPr lang="es-ES" sz="4000" dirty="0"/>
          </a:p>
        </p:txBody>
      </p:sp>
      <p:sp>
        <p:nvSpPr>
          <p:cNvPr id="3075" name="Rectangle 9"/>
          <p:cNvSpPr>
            <a:spLocks noChangeArrowheads="1"/>
          </p:cNvSpPr>
          <p:nvPr/>
        </p:nvSpPr>
        <p:spPr bwMode="auto">
          <a:xfrm>
            <a:off x="467544" y="797844"/>
            <a:ext cx="8208912" cy="6060156"/>
          </a:xfrm>
          <a:prstGeom prst="rect">
            <a:avLst/>
          </a:prstGeom>
          <a:noFill/>
          <a:ln w="9525">
            <a:noFill/>
            <a:miter lim="800000"/>
            <a:headEnd/>
            <a:tailEnd/>
          </a:ln>
        </p:spPr>
        <p:txBody>
          <a:bodyPr/>
          <a:lstStyle/>
          <a:p>
            <a:pPr marL="342900" indent="-342900" algn="just">
              <a:buFont typeface="Arial" pitchFamily="34" charset="0"/>
              <a:buChar char="•"/>
              <a:defRPr/>
            </a:pPr>
            <a:r>
              <a:rPr lang="es-MX" sz="2400" dirty="0"/>
              <a:t>Clases magistrales, 2 veces por semana. No hay práctica y este no es un curso de programación.</a:t>
            </a:r>
            <a:endParaRPr lang="es-MX" sz="2400" dirty="0">
              <a:effectLst>
                <a:outerShdw blurRad="38100" dist="38100" dir="2700000" algn="tl">
                  <a:srgbClr val="FFFFFF"/>
                </a:outerShdw>
              </a:effectLst>
            </a:endParaRPr>
          </a:p>
          <a:p>
            <a:pPr marL="342900" indent="-342900" algn="just">
              <a:buFont typeface="Arial" pitchFamily="34" charset="0"/>
              <a:buChar char="•"/>
              <a:defRPr/>
            </a:pPr>
            <a:endParaRPr lang="es-MX" sz="2400" dirty="0">
              <a:effectLst>
                <a:outerShdw blurRad="38100" dist="38100" dir="2700000" algn="tl">
                  <a:srgbClr val="FFFFFF"/>
                </a:outerShdw>
              </a:effectLst>
            </a:endParaRPr>
          </a:p>
          <a:p>
            <a:pPr marL="342900" indent="-342900" algn="just">
              <a:buFont typeface="Arial" pitchFamily="34" charset="0"/>
              <a:buChar char="•"/>
              <a:defRPr/>
            </a:pPr>
            <a:r>
              <a:rPr lang="es-MX" sz="2400" dirty="0" smtClean="0">
                <a:effectLst>
                  <a:outerShdw blurRad="38100" dist="38100" dir="2700000" algn="tl">
                    <a:srgbClr val="FFFFFF"/>
                  </a:outerShdw>
                </a:effectLst>
              </a:rPr>
              <a:t>Evaluación </a:t>
            </a: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Talleres prácticos, </a:t>
            </a:r>
            <a:r>
              <a:rPr lang="es-MX" sz="2000" dirty="0">
                <a:effectLst>
                  <a:outerShdw blurRad="38100" dist="38100" dir="2700000" algn="tl">
                    <a:srgbClr val="FFFFFF"/>
                  </a:outerShdw>
                </a:effectLst>
              </a:rPr>
              <a:t>individuales y continuos con </a:t>
            </a:r>
            <a:r>
              <a:rPr lang="es-MX" sz="2000" dirty="0" smtClean="0">
                <a:effectLst>
                  <a:outerShdw blurRad="38100" dist="38100" dir="2700000" algn="tl">
                    <a:srgbClr val="FFFFFF"/>
                  </a:outerShdw>
                </a:effectLst>
              </a:rPr>
              <a:t>4 </a:t>
            </a:r>
            <a:r>
              <a:rPr lang="es-MX" sz="2000" dirty="0">
                <a:effectLst>
                  <a:outerShdw blurRad="38100" dist="38100" dir="2700000" algn="tl">
                    <a:srgbClr val="FFFFFF"/>
                  </a:outerShdw>
                </a:effectLst>
              </a:rPr>
              <a:t>fechas de </a:t>
            </a:r>
            <a:r>
              <a:rPr lang="es-MX" sz="2000" dirty="0" smtClean="0">
                <a:effectLst>
                  <a:outerShdw blurRad="38100" dist="38100" dir="2700000" algn="tl">
                    <a:srgbClr val="FFFFFF"/>
                  </a:outerShdw>
                </a:effectLst>
              </a:rPr>
              <a:t>corte, </a:t>
            </a:r>
            <a:r>
              <a:rPr lang="es-MX" sz="2000" dirty="0">
                <a:effectLst>
                  <a:outerShdw blurRad="38100" dist="38100" dir="2700000" algn="tl">
                    <a:srgbClr val="FFFFFF"/>
                  </a:outerShdw>
                </a:effectLst>
              </a:rPr>
              <a:t>de </a:t>
            </a:r>
            <a:r>
              <a:rPr lang="es-MX" sz="2000" dirty="0" smtClean="0">
                <a:effectLst>
                  <a:outerShdw blurRad="38100" dist="38100" dir="2700000" algn="tl">
                    <a:srgbClr val="FFFFFF"/>
                  </a:outerShdw>
                </a:effectLst>
              </a:rPr>
              <a:t>15% </a:t>
            </a:r>
            <a:r>
              <a:rPr lang="es-MX" sz="2000" dirty="0">
                <a:effectLst>
                  <a:outerShdw blurRad="38100" dist="38100" dir="2700000" algn="tl">
                    <a:srgbClr val="FFFFFF"/>
                  </a:outerShdw>
                </a:effectLst>
              </a:rPr>
              <a:t>cada </a:t>
            </a:r>
            <a:r>
              <a:rPr lang="es-MX" sz="2000" dirty="0" smtClean="0">
                <a:effectLst>
                  <a:outerShdw blurRad="38100" dist="38100" dir="2700000" algn="tl">
                    <a:srgbClr val="FFFFFF"/>
                  </a:outerShdw>
                </a:effectLst>
              </a:rPr>
              <a:t>uno</a:t>
            </a:r>
          </a:p>
          <a:p>
            <a:pPr lvl="2" algn="just">
              <a:defRPr/>
            </a:pPr>
            <a:r>
              <a:rPr lang="es-MX" dirty="0" smtClean="0"/>
              <a:t>     Calificación en cada fecha de corte </a:t>
            </a:r>
            <a:r>
              <a:rPr lang="es-MX" i="1" dirty="0" smtClean="0"/>
              <a:t>i</a:t>
            </a:r>
            <a:r>
              <a:rPr lang="es-MX" dirty="0" smtClean="0"/>
              <a:t> =</a:t>
            </a:r>
          </a:p>
          <a:p>
            <a:pPr lvl="2" algn="just">
              <a:defRPr/>
            </a:pPr>
            <a:r>
              <a:rPr lang="es-MX" dirty="0" smtClean="0"/>
              <a:t>     5*MAX(8, ejercicios </a:t>
            </a:r>
            <a:r>
              <a:rPr lang="es-MX" dirty="0"/>
              <a:t>realizados del tema </a:t>
            </a:r>
            <a:r>
              <a:rPr lang="es-MX" i="1" dirty="0" smtClean="0"/>
              <a:t>i</a:t>
            </a:r>
            <a:r>
              <a:rPr lang="es-MX" dirty="0" smtClean="0"/>
              <a:t>)/8</a:t>
            </a:r>
            <a:endParaRPr lang="es-MX" i="1" dirty="0" smtClean="0"/>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4 </a:t>
            </a:r>
            <a:r>
              <a:rPr lang="es-MX" sz="2000" dirty="0" err="1" smtClean="0">
                <a:effectLst>
                  <a:outerShdw blurRad="38100" dist="38100" dir="2700000" algn="tl">
                    <a:srgbClr val="FFFFFF"/>
                  </a:outerShdw>
                </a:effectLst>
              </a:rPr>
              <a:t>quizzes</a:t>
            </a:r>
            <a:r>
              <a:rPr lang="es-MX" sz="2000" dirty="0" smtClean="0">
                <a:effectLst>
                  <a:outerShdw blurRad="38100" dist="38100" dir="2700000" algn="tl">
                    <a:srgbClr val="FFFFFF"/>
                  </a:outerShdw>
                </a:effectLst>
              </a:rPr>
              <a:t> de 10% </a:t>
            </a:r>
            <a:r>
              <a:rPr lang="es-MX" sz="2000" dirty="0">
                <a:effectLst>
                  <a:outerShdw blurRad="38100" dist="38100" dir="2700000" algn="tl">
                    <a:srgbClr val="FFFFFF"/>
                  </a:outerShdw>
                </a:effectLst>
              </a:rPr>
              <a:t>cada </a:t>
            </a:r>
            <a:r>
              <a:rPr lang="es-MX" sz="2000" dirty="0" smtClean="0">
                <a:effectLst>
                  <a:outerShdw blurRad="38100" dist="38100" dir="2700000" algn="tl">
                    <a:srgbClr val="FFFFFF"/>
                  </a:outerShdw>
                </a:effectLst>
              </a:rPr>
              <a:t>uno</a:t>
            </a:r>
            <a:endParaRPr lang="es-MX" dirty="0"/>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Monitoreo aleatorio con opción de aumento de 5 décimas en la nota del módulo correspondiente</a:t>
            </a:r>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Nota final de 5.0 al estudiante o equipo que acumule al menos </a:t>
            </a:r>
            <a:r>
              <a:rPr lang="es-MX" sz="2000" dirty="0" smtClean="0">
                <a:effectLst>
                  <a:outerShdw blurRad="38100" dist="38100" dir="2700000" algn="tl">
                    <a:srgbClr val="FFFFFF"/>
                  </a:outerShdw>
                </a:effectLst>
              </a:rPr>
              <a:t>5 </a:t>
            </a:r>
            <a:r>
              <a:rPr lang="es-MX" sz="2000" dirty="0" smtClean="0">
                <a:effectLst>
                  <a:outerShdw blurRad="38100" dist="38100" dir="2700000" algn="tl">
                    <a:srgbClr val="FFFFFF"/>
                  </a:outerShdw>
                </a:effectLst>
              </a:rPr>
              <a:t>ejercicios durante los primeros 5 encuentros de CCPL.</a:t>
            </a:r>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Competencia &lt;opcional&gt; de fin de semestre</a:t>
            </a:r>
            <a:endParaRPr lang="es-MX" sz="2000" dirty="0">
              <a:effectLst>
                <a:outerShdw blurRad="38100" dist="38100" dir="2700000" algn="tl">
                  <a:srgbClr val="FFFFFF"/>
                </a:outerShdw>
              </a:effectLst>
            </a:endParaRPr>
          </a:p>
          <a:p>
            <a:pPr lvl="2" algn="just">
              <a:defRPr/>
            </a:pPr>
            <a:r>
              <a:rPr lang="es-MX" dirty="0" smtClean="0"/>
              <a:t>     </a:t>
            </a:r>
            <a:r>
              <a:rPr lang="es-MX" dirty="0" err="1" smtClean="0"/>
              <a:t>Quiz</a:t>
            </a:r>
            <a:r>
              <a:rPr lang="es-MX" dirty="0" smtClean="0"/>
              <a:t> menor </a:t>
            </a:r>
            <a:r>
              <a:rPr lang="es-MX" dirty="0"/>
              <a:t>+= </a:t>
            </a:r>
            <a:r>
              <a:rPr lang="es-MX" dirty="0" err="1"/>
              <a:t>bonus</a:t>
            </a:r>
            <a:r>
              <a:rPr lang="es-MX" dirty="0"/>
              <a:t>, donde </a:t>
            </a:r>
            <a:r>
              <a:rPr lang="es-MX" dirty="0" err="1"/>
              <a:t>bonus</a:t>
            </a:r>
            <a:r>
              <a:rPr lang="es-MX" dirty="0"/>
              <a:t> = </a:t>
            </a:r>
            <a:r>
              <a:rPr lang="es-MX" i="1" dirty="0" smtClean="0"/>
              <a:t>MAX(0, </a:t>
            </a:r>
            <a:r>
              <a:rPr lang="es-MX" i="1" dirty="0"/>
              <a:t>(11-puesto)*0.1</a:t>
            </a:r>
            <a:r>
              <a:rPr lang="es-MX" i="1" dirty="0" smtClean="0"/>
              <a:t>)</a:t>
            </a:r>
            <a:endParaRPr lang="es-MX"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9"/>
          <p:cNvSpPr txBox="1">
            <a:spLocks noChangeArrowheads="1"/>
          </p:cNvSpPr>
          <p:nvPr/>
        </p:nvSpPr>
        <p:spPr bwMode="auto">
          <a:xfrm>
            <a:off x="467544" y="1571625"/>
            <a:ext cx="828092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buFontTx/>
              <a:buAutoNum type="arabicPeriod"/>
            </a:pPr>
            <a:r>
              <a:rPr lang="es-CO" sz="2400" dirty="0"/>
              <a:t>Matricularse en la página del curso </a:t>
            </a:r>
            <a:r>
              <a:rPr lang="es-CO" sz="2400" dirty="0" smtClean="0"/>
              <a:t>y realizar los ejercicios de calentamiento</a:t>
            </a:r>
          </a:p>
          <a:p>
            <a:pPr algn="just">
              <a:spcBef>
                <a:spcPct val="50000"/>
              </a:spcBef>
              <a:buFontTx/>
              <a:buAutoNum type="arabicPeriod"/>
            </a:pPr>
            <a:endParaRPr lang="es-CO" sz="2400" dirty="0"/>
          </a:p>
          <a:p>
            <a:pPr algn="just">
              <a:spcBef>
                <a:spcPct val="50000"/>
              </a:spcBef>
              <a:buFontTx/>
              <a:buAutoNum type="arabicPeriod"/>
            </a:pPr>
            <a:r>
              <a:rPr lang="es-CO" sz="2400" dirty="0" smtClean="0"/>
              <a:t>Leer </a:t>
            </a:r>
            <a:r>
              <a:rPr lang="es-CO" sz="2400" dirty="0"/>
              <a:t>el capítulo 1.1 de </a:t>
            </a:r>
            <a:r>
              <a:rPr lang="es-CO" sz="2400" i="1" dirty="0" err="1"/>
              <a:t>Introduction</a:t>
            </a:r>
            <a:r>
              <a:rPr lang="es-CO" sz="2400" i="1" dirty="0"/>
              <a:t> to </a:t>
            </a:r>
            <a:r>
              <a:rPr lang="es-CO" sz="2400" i="1" dirty="0" err="1"/>
              <a:t>algorithms</a:t>
            </a:r>
            <a:endParaRPr lang="es-CO" sz="2400" i="1" dirty="0"/>
          </a:p>
        </p:txBody>
      </p:sp>
      <p:sp>
        <p:nvSpPr>
          <p:cNvPr id="12291" name="Rectangle 5"/>
          <p:cNvSpPr>
            <a:spLocks noChangeArrowheads="1"/>
          </p:cNvSpPr>
          <p:nvPr/>
        </p:nvSpPr>
        <p:spPr bwMode="auto">
          <a:xfrm>
            <a:off x="1017588" y="520700"/>
            <a:ext cx="7010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smtClean="0">
                <a:solidFill>
                  <a:schemeClr val="tx2"/>
                </a:solidFill>
              </a:rPr>
              <a:t>Tareas</a:t>
            </a:r>
            <a:endParaRPr lang="es-ES_tradnl" sz="40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611188" y="404813"/>
            <a:ext cx="65532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Objetivo del curso</a:t>
            </a:r>
            <a:endParaRPr lang="es-ES" sz="4000"/>
          </a:p>
        </p:txBody>
      </p:sp>
      <p:sp>
        <p:nvSpPr>
          <p:cNvPr id="3075" name="Rectangle 9"/>
          <p:cNvSpPr>
            <a:spLocks noChangeArrowheads="1"/>
          </p:cNvSpPr>
          <p:nvPr/>
        </p:nvSpPr>
        <p:spPr bwMode="auto">
          <a:xfrm>
            <a:off x="468313" y="1524000"/>
            <a:ext cx="8135937"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hlink"/>
              </a:buClr>
              <a:buSzPct val="80000"/>
            </a:pPr>
            <a:r>
              <a:rPr lang="es-CO" sz="2400"/>
              <a:t>Cualquiera con una experiencia mínima en algoritmos y programación sabe que para un mismo problema pueden existir innumerables algoritmos de solución. Tales soluciones pueden variar en diversos aspectos, siendo de particular interés la eficiencia en términos de su costo computacional. </a:t>
            </a:r>
          </a:p>
          <a:p>
            <a:pPr algn="just">
              <a:spcBef>
                <a:spcPct val="20000"/>
              </a:spcBef>
              <a:buClr>
                <a:schemeClr val="hlink"/>
              </a:buClr>
              <a:buSzPct val="80000"/>
            </a:pPr>
            <a:endParaRPr lang="es-CO" sz="2400"/>
          </a:p>
          <a:p>
            <a:pPr algn="just">
              <a:spcBef>
                <a:spcPct val="20000"/>
              </a:spcBef>
              <a:buClr>
                <a:schemeClr val="hlink"/>
              </a:buClr>
              <a:buSzPct val="80000"/>
            </a:pPr>
            <a:r>
              <a:rPr lang="es-CO" sz="2400"/>
              <a:t>En el contexto de dicha eficiencia se puede hablar de algoritmos "mejores" que otros, siendo el objetivo principal de esta asignatura brindarle elementos al estudiante para analizar y diseñar algoritmos eficientes.</a:t>
            </a:r>
          </a:p>
        </p:txBody>
      </p:sp>
      <p:sp>
        <p:nvSpPr>
          <p:cNvPr id="3076" name="AutoShape 8" descr="http://cdn.memegenerator.co/images/116x116/984.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4" name="3 CuadroTexto"/>
          <p:cNvSpPr txBox="1">
            <a:spLocks noChangeArrowheads="1"/>
          </p:cNvSpPr>
          <p:nvPr/>
        </p:nvSpPr>
        <p:spPr bwMode="auto">
          <a:xfrm>
            <a:off x="6084888" y="457200"/>
            <a:ext cx="1943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4000"/>
              <a:t>(oficial)</a:t>
            </a:r>
            <a:endParaRPr lang="es-CO"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l="23785" t="24615" r="22678" b="22954"/>
          <a:stretch>
            <a:fillRect/>
          </a:stretch>
        </p:blipFill>
        <p:spPr bwMode="auto">
          <a:xfrm>
            <a:off x="7700963" y="0"/>
            <a:ext cx="1443037" cy="141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5" name="Rectangle 9"/>
          <p:cNvSpPr>
            <a:spLocks noChangeArrowheads="1"/>
          </p:cNvSpPr>
          <p:nvPr/>
        </p:nvSpPr>
        <p:spPr bwMode="auto">
          <a:xfrm>
            <a:off x="468313" y="1292225"/>
            <a:ext cx="8135937"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hlink"/>
              </a:buClr>
              <a:buSzPct val="80000"/>
              <a:buFont typeface="Arial" charset="0"/>
              <a:buChar char="•"/>
            </a:pPr>
            <a:r>
              <a:rPr lang="es-MX" sz="2200" dirty="0"/>
              <a:t>Ofertar una asignatura dentro del componente disciplinar de Ingeniería de Sistemas, más específicamente en la línea de computación</a:t>
            </a:r>
            <a:endParaRPr lang="es-CO" sz="2200" dirty="0"/>
          </a:p>
          <a:p>
            <a:pPr marL="342900" indent="-342900" algn="just">
              <a:spcBef>
                <a:spcPct val="20000"/>
              </a:spcBef>
              <a:buClr>
                <a:schemeClr val="hlink"/>
              </a:buClr>
              <a:buSzPct val="80000"/>
              <a:buFont typeface="Arial" charset="0"/>
              <a:buChar char="•"/>
            </a:pPr>
            <a:r>
              <a:rPr lang="es-CO" sz="2200" dirty="0"/>
              <a:t>Brindar un espacio para que los estudiantes gomosos de la programación mejoren sus habilidades</a:t>
            </a:r>
          </a:p>
          <a:p>
            <a:pPr marL="342900" indent="-342900" algn="just">
              <a:spcBef>
                <a:spcPct val="20000"/>
              </a:spcBef>
              <a:buClr>
                <a:schemeClr val="hlink"/>
              </a:buClr>
              <a:buSzPct val="80000"/>
              <a:buFont typeface="Arial" charset="0"/>
              <a:buChar char="•"/>
            </a:pPr>
            <a:r>
              <a:rPr lang="es-CO" sz="2200" dirty="0"/>
              <a:t>Prepararse para participar en </a:t>
            </a:r>
            <a:r>
              <a:rPr lang="es-CO" sz="2200" dirty="0" smtClean="0"/>
              <a:t>el circuito colombiano de  </a:t>
            </a:r>
            <a:r>
              <a:rPr lang="es-CO" sz="2200" dirty="0"/>
              <a:t>maratones de </a:t>
            </a:r>
            <a:r>
              <a:rPr lang="es-CO" sz="2200" dirty="0" smtClean="0"/>
              <a:t>programación y llevar a la Sede </a:t>
            </a:r>
            <a:r>
              <a:rPr lang="es-CO" sz="2200" dirty="0" smtClean="0"/>
              <a:t>Medellín a </a:t>
            </a:r>
            <a:r>
              <a:rPr lang="es-CO" sz="2200" dirty="0" smtClean="0"/>
              <a:t>los primeros lugares</a:t>
            </a:r>
            <a:endParaRPr lang="es-CO" sz="2200" dirty="0"/>
          </a:p>
          <a:p>
            <a:pPr marL="342900" indent="-342900" algn="just">
              <a:spcBef>
                <a:spcPct val="20000"/>
              </a:spcBef>
              <a:buClr>
                <a:schemeClr val="hlink"/>
              </a:buClr>
              <a:buSzPct val="80000"/>
              <a:buFont typeface="Arial" charset="0"/>
              <a:buChar char="•"/>
            </a:pPr>
            <a:r>
              <a:rPr lang="es-MX" sz="2200" dirty="0"/>
              <a:t>Mejorar las probabilidades de vinculación laboral en empresas de tecnología importantes, o por qué no, de creación de nuevas empresas</a:t>
            </a:r>
            <a:endParaRPr lang="es-CO" sz="2200" dirty="0"/>
          </a:p>
        </p:txBody>
      </p:sp>
      <p:sp>
        <p:nvSpPr>
          <p:cNvPr id="4100" name="Rectangle 8"/>
          <p:cNvSpPr>
            <a:spLocks noChangeArrowheads="1"/>
          </p:cNvSpPr>
          <p:nvPr/>
        </p:nvSpPr>
        <p:spPr bwMode="auto">
          <a:xfrm>
            <a:off x="611188" y="404813"/>
            <a:ext cx="619283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Objetivos del curso</a:t>
            </a:r>
            <a:endParaRPr lang="es-ES" sz="4000"/>
          </a:p>
        </p:txBody>
      </p:sp>
      <p:sp>
        <p:nvSpPr>
          <p:cNvPr id="4101" name="AutoShape 8" descr="http://cdn.memegenerator.co/images/116x116/984.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8" name="7 CuadroTexto"/>
          <p:cNvSpPr txBox="1">
            <a:spLocks noChangeArrowheads="1"/>
          </p:cNvSpPr>
          <p:nvPr/>
        </p:nvSpPr>
        <p:spPr bwMode="auto">
          <a:xfrm>
            <a:off x="5867400" y="549275"/>
            <a:ext cx="2520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800"/>
              <a:t>(extra-oficial)</a:t>
            </a:r>
            <a:endParaRPr lang="es-CO" sz="2800"/>
          </a:p>
        </p:txBody>
      </p:sp>
      <p:sp>
        <p:nvSpPr>
          <p:cNvPr id="2" name="1 CuadroTexto"/>
          <p:cNvSpPr txBox="1">
            <a:spLocks noChangeArrowheads="1"/>
          </p:cNvSpPr>
          <p:nvPr/>
        </p:nvSpPr>
        <p:spPr bwMode="auto">
          <a:xfrm>
            <a:off x="827088" y="5253038"/>
            <a:ext cx="7777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t>“Nuestros algoritmos cambian constantemente. Estos cambios comienzan como ideas en las mentes de nuestros ingenieros.</a:t>
            </a:r>
            <a:r>
              <a:rPr lang="en-US"/>
              <a:t> Ellos toman estas ideas y corren experimentos, analizan los resultados, los modifican, </a:t>
            </a:r>
            <a:r>
              <a:rPr lang="es-MX"/>
              <a:t>y los corren una y otra vez.”</a:t>
            </a:r>
            <a:endParaRPr lang="es-CO"/>
          </a:p>
        </p:txBody>
      </p:sp>
      <p:sp>
        <p:nvSpPr>
          <p:cNvPr id="9" name="8 CuadroTexto"/>
          <p:cNvSpPr txBox="1">
            <a:spLocks noChangeArrowheads="1"/>
          </p:cNvSpPr>
          <p:nvPr/>
        </p:nvSpPr>
        <p:spPr bwMode="auto">
          <a:xfrm>
            <a:off x="2376488" y="6076950"/>
            <a:ext cx="6767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t>- Google </a:t>
            </a:r>
            <a:r>
              <a:rPr lang="es-MX" sz="1600"/>
              <a:t>[</a:t>
            </a:r>
            <a:r>
              <a:rPr lang="es-MX" sz="1400">
                <a:hlinkClick r:id="rId3"/>
              </a:rPr>
              <a:t>http://www.google.com/intl/es/insidesearch/howsearchworks/thestory/</a:t>
            </a:r>
            <a:r>
              <a:rPr lang="es-MX" sz="1600"/>
              <a:t>]</a:t>
            </a:r>
            <a:endParaRPr lang="es-CO"/>
          </a:p>
        </p:txBody>
      </p:sp>
      <p:sp>
        <p:nvSpPr>
          <p:cNvPr id="3" name="2 CuadroTexto"/>
          <p:cNvSpPr txBox="1">
            <a:spLocks noChangeArrowheads="1"/>
          </p:cNvSpPr>
          <p:nvPr/>
        </p:nvSpPr>
        <p:spPr bwMode="auto">
          <a:xfrm>
            <a:off x="827088" y="6453188"/>
            <a:ext cx="806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i="1">
                <a:hlinkClick r:id="rId4" action="ppaction://hlinkfile"/>
              </a:rPr>
              <a:t>Why study algorithms?</a:t>
            </a:r>
            <a:r>
              <a:rPr lang="es-MX"/>
              <a:t> </a:t>
            </a:r>
            <a:r>
              <a:rPr lang="es-MX" sz="1400"/>
              <a:t>[extraído del curso </a:t>
            </a:r>
            <a:r>
              <a:rPr lang="en-US" sz="1400"/>
              <a:t>- </a:t>
            </a:r>
            <a:r>
              <a:rPr lang="en-US" sz="1400" i="1"/>
              <a:t>algorithms design and analysis part 1, Stanford</a:t>
            </a:r>
            <a:r>
              <a:rPr lang="es-MX" sz="1400"/>
              <a:t>]</a:t>
            </a:r>
            <a:endParaRPr lang="es-CO"/>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100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ChangeArrowheads="1"/>
          </p:cNvSpPr>
          <p:nvPr/>
        </p:nvSpPr>
        <p:spPr bwMode="auto">
          <a:xfrm>
            <a:off x="611188" y="404813"/>
            <a:ext cx="799306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Pre-requisitos del curso</a:t>
            </a:r>
            <a:endParaRPr lang="es-ES" sz="4000"/>
          </a:p>
        </p:txBody>
      </p:sp>
      <p:sp>
        <p:nvSpPr>
          <p:cNvPr id="3075" name="Rectangle 9"/>
          <p:cNvSpPr>
            <a:spLocks noChangeArrowheads="1"/>
          </p:cNvSpPr>
          <p:nvPr/>
        </p:nvSpPr>
        <p:spPr bwMode="auto">
          <a:xfrm>
            <a:off x="468313" y="1524000"/>
            <a:ext cx="8135937" cy="1041400"/>
          </a:xfrm>
          <a:prstGeom prst="rect">
            <a:avLst/>
          </a:prstGeom>
          <a:noFill/>
          <a:ln w="9525">
            <a:noFill/>
            <a:miter lim="800000"/>
            <a:headEnd/>
            <a:tailEnd/>
          </a:ln>
        </p:spPr>
        <p:txBody>
          <a:bodyPr/>
          <a:lstStyle/>
          <a:p>
            <a:pPr algn="just">
              <a:spcBef>
                <a:spcPct val="20000"/>
              </a:spcBef>
              <a:buClr>
                <a:schemeClr val="hlink"/>
              </a:buClr>
              <a:buSzPct val="80000"/>
              <a:defRPr/>
            </a:pPr>
            <a:r>
              <a:rPr lang="es-CO" sz="2400" b="1" dirty="0"/>
              <a:t>Oficiales</a:t>
            </a:r>
            <a:endParaRPr lang="es-CO" sz="2400" dirty="0"/>
          </a:p>
          <a:p>
            <a:pPr marL="342900" indent="-342900" algn="just">
              <a:spcBef>
                <a:spcPct val="20000"/>
              </a:spcBef>
              <a:buClr>
                <a:schemeClr val="hlink"/>
              </a:buClr>
              <a:buSzPct val="80000"/>
              <a:buFont typeface="Arial" pitchFamily="34" charset="0"/>
              <a:buChar char="•"/>
              <a:defRPr/>
            </a:pPr>
            <a:r>
              <a:rPr lang="es-CO" sz="2400" dirty="0"/>
              <a:t>Estructura de datos (3007741)</a:t>
            </a:r>
          </a:p>
        </p:txBody>
      </p:sp>
      <p:sp>
        <p:nvSpPr>
          <p:cNvPr id="4" name="Rectangle 9"/>
          <p:cNvSpPr>
            <a:spLocks noChangeArrowheads="1"/>
          </p:cNvSpPr>
          <p:nvPr/>
        </p:nvSpPr>
        <p:spPr bwMode="auto">
          <a:xfrm>
            <a:off x="468313" y="3611563"/>
            <a:ext cx="8135937" cy="1689100"/>
          </a:xfrm>
          <a:prstGeom prst="rect">
            <a:avLst/>
          </a:prstGeom>
          <a:noFill/>
          <a:ln w="9525">
            <a:noFill/>
            <a:miter lim="800000"/>
            <a:headEnd/>
            <a:tailEnd/>
          </a:ln>
        </p:spPr>
        <p:txBody>
          <a:bodyPr/>
          <a:lstStyle/>
          <a:p>
            <a:pPr algn="just">
              <a:spcBef>
                <a:spcPct val="20000"/>
              </a:spcBef>
              <a:buClr>
                <a:schemeClr val="hlink"/>
              </a:buClr>
              <a:buSzPct val="80000"/>
              <a:defRPr/>
            </a:pPr>
            <a:r>
              <a:rPr lang="es-CO" sz="2400" b="1" dirty="0"/>
              <a:t>Extraoficiales</a:t>
            </a:r>
            <a:endParaRPr lang="es-CO" sz="2400" dirty="0"/>
          </a:p>
          <a:p>
            <a:pPr marL="342900" indent="-342900" algn="just">
              <a:spcBef>
                <a:spcPct val="20000"/>
              </a:spcBef>
              <a:buClr>
                <a:schemeClr val="hlink"/>
              </a:buClr>
              <a:buSzPct val="80000"/>
              <a:buFont typeface="Arial" pitchFamily="34" charset="0"/>
              <a:buChar char="•"/>
              <a:defRPr/>
            </a:pPr>
            <a:r>
              <a:rPr lang="es-CO" sz="2400" u="sng" dirty="0"/>
              <a:t>Excelentes</a:t>
            </a:r>
            <a:r>
              <a:rPr lang="es-CO" sz="2400" dirty="0"/>
              <a:t> bases de programación</a:t>
            </a:r>
          </a:p>
          <a:p>
            <a:pPr marL="342900" indent="-342900" algn="just">
              <a:spcBef>
                <a:spcPct val="20000"/>
              </a:spcBef>
              <a:buClr>
                <a:schemeClr val="hlink"/>
              </a:buClr>
              <a:buSzPct val="80000"/>
              <a:buFont typeface="Arial" pitchFamily="34" charset="0"/>
              <a:buChar char="•"/>
              <a:defRPr/>
            </a:pPr>
            <a:r>
              <a:rPr lang="es-MX" sz="2400" dirty="0"/>
              <a:t>Buen manejo de al menos un lenguaje imperativo/objetual (C++ o Java)</a:t>
            </a:r>
            <a:endParaRPr lang="es-CO"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755650" y="5492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Dedicación horaria</a:t>
            </a:r>
            <a:endParaRPr lang="es-ES" sz="4000"/>
          </a:p>
        </p:txBody>
      </p:sp>
      <p:sp>
        <p:nvSpPr>
          <p:cNvPr id="3075" name="Rectangle 9"/>
          <p:cNvSpPr>
            <a:spLocks noChangeArrowheads="1"/>
          </p:cNvSpPr>
          <p:nvPr/>
        </p:nvSpPr>
        <p:spPr bwMode="auto">
          <a:xfrm>
            <a:off x="609600" y="1524000"/>
            <a:ext cx="7994650" cy="5073650"/>
          </a:xfrm>
          <a:prstGeom prst="rect">
            <a:avLst/>
          </a:prstGeom>
          <a:noFill/>
          <a:ln w="9525">
            <a:noFill/>
            <a:miter lim="800000"/>
            <a:headEnd/>
            <a:tailEnd/>
          </a:ln>
        </p:spPr>
        <p:txBody>
          <a:bodyPr/>
          <a:lstStyle/>
          <a:p>
            <a:pPr algn="just">
              <a:defRPr/>
            </a:pPr>
            <a:r>
              <a:rPr lang="es-CO" sz="2000" dirty="0"/>
              <a:t>“Un crédito es la unidad que mide el tiempo que el estudiante requiere para cumplir a cabalidad los objetivos de formación de cada asignatura y equivale a 48 horas de trabajo del estudiante. Éste incluirá las actividades presenciales que se desarrollan en las aulas con el profesor, las actividades con orientación docente realizadas fuera de las aulas y las actividades autónomas llevadas a cabo por el estudiante, además de prácticas, preparación de exámenes y todas aquellas que sean necesarias para alcanzar las metas de aprendizaje.”</a:t>
            </a:r>
          </a:p>
          <a:p>
            <a:pPr algn="r">
              <a:defRPr/>
            </a:pPr>
            <a:r>
              <a:rPr lang="es-CO" sz="2000" dirty="0">
                <a:effectLst>
                  <a:outerShdw blurRad="38100" dist="38100" dir="2700000" algn="tl">
                    <a:srgbClr val="FFFFFF"/>
                  </a:outerShdw>
                </a:effectLst>
              </a:rPr>
              <a:t>Art. 6, Acuerdo CSU 033 de 2007</a:t>
            </a:r>
          </a:p>
          <a:p>
            <a:pPr algn="r">
              <a:defRPr/>
            </a:pPr>
            <a:endParaRPr lang="es-MX" sz="2000" dirty="0">
              <a:effectLst>
                <a:outerShdw blurRad="38100" dist="38100" dir="2700000" algn="tl">
                  <a:srgbClr val="FFFFFF"/>
                </a:outerShdw>
              </a:effectLst>
            </a:endParaRPr>
          </a:p>
          <a:p>
            <a:pPr algn="just">
              <a:defRPr/>
            </a:pPr>
            <a:r>
              <a:rPr lang="es-CO" sz="2000" dirty="0"/>
              <a:t>48 x 3 = 144 horas totales de dedicación al curso</a:t>
            </a:r>
          </a:p>
          <a:p>
            <a:pPr algn="just">
              <a:defRPr/>
            </a:pPr>
            <a:endParaRPr lang="es-CO" sz="2000" dirty="0"/>
          </a:p>
          <a:p>
            <a:pPr algn="just">
              <a:defRPr/>
            </a:pPr>
            <a:r>
              <a:rPr lang="es-CO" sz="2000" dirty="0"/>
              <a:t>15 x 4 = 60 horas presenciales</a:t>
            </a:r>
            <a:endParaRPr lang="es-ES" sz="2000" dirty="0"/>
          </a:p>
          <a:p>
            <a:pPr marL="342900" indent="-342900" algn="just">
              <a:buClr>
                <a:schemeClr val="hlink"/>
              </a:buClr>
              <a:buSzPct val="80000"/>
              <a:defRPr/>
            </a:pPr>
            <a:endParaRPr lang="es-MX" sz="2000" dirty="0"/>
          </a:p>
          <a:p>
            <a:pPr marL="342900" indent="-342900" algn="just">
              <a:buClr>
                <a:schemeClr val="hlink"/>
              </a:buClr>
              <a:buSzPct val="80000"/>
              <a:defRPr/>
            </a:pPr>
            <a:r>
              <a:rPr lang="es-MX" sz="2000" dirty="0"/>
              <a:t>144 – 60 = 84 horas de trabajo personal </a:t>
            </a:r>
            <a:r>
              <a:rPr lang="es-MX" sz="2000" u="sng" dirty="0"/>
              <a:t>como mínimo</a:t>
            </a:r>
          </a:p>
          <a:p>
            <a:pPr>
              <a:defRPr/>
            </a:pPr>
            <a:endParaRPr lang="es-ES" sz="2000" dirty="0">
              <a:effectLst>
                <a:outerShdw blurRad="38100" dist="38100" dir="2700000" algn="tl">
                  <a:srgbClr val="FFFFFF"/>
                </a:outerShdw>
              </a:effectLst>
            </a:endParaRPr>
          </a:p>
          <a:p>
            <a:pPr marL="342900" indent="-342900" algn="just">
              <a:spcBef>
                <a:spcPct val="20000"/>
              </a:spcBef>
              <a:buClr>
                <a:schemeClr val="hlink"/>
              </a:buClr>
              <a:buSzPct val="80000"/>
              <a:defRPr/>
            </a:pPr>
            <a:endParaRPr lang="es-MX"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ChangeArrowheads="1"/>
          </p:cNvSpPr>
          <p:nvPr/>
        </p:nvSpPr>
        <p:spPr bwMode="auto">
          <a:xfrm>
            <a:off x="755650" y="236190"/>
            <a:ext cx="7848600" cy="6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Contenido</a:t>
            </a:r>
            <a:endParaRPr lang="es-ES" sz="4000" dirty="0"/>
          </a:p>
        </p:txBody>
      </p:sp>
      <p:graphicFrame>
        <p:nvGraphicFramePr>
          <p:cNvPr id="2" name="1 Tabla"/>
          <p:cNvGraphicFramePr>
            <a:graphicFrameLocks noGrp="1"/>
          </p:cNvGraphicFramePr>
          <p:nvPr>
            <p:extLst>
              <p:ext uri="{D42A27DB-BD31-4B8C-83A1-F6EECF244321}">
                <p14:modId xmlns:p14="http://schemas.microsoft.com/office/powerpoint/2010/main" val="854264895"/>
              </p:ext>
            </p:extLst>
          </p:nvPr>
        </p:nvGraphicFramePr>
        <p:xfrm>
          <a:off x="395536" y="1124744"/>
          <a:ext cx="8424936" cy="37084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Introducción</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400" b="0" dirty="0" smtClean="0">
                          <a:solidFill>
                            <a:schemeClr val="tx1"/>
                          </a:solidFill>
                          <a:latin typeface="Arial" panose="020B0604020202020204" pitchFamily="34" charset="0"/>
                          <a:cs typeface="Arial" panose="020B0604020202020204" pitchFamily="34" charset="0"/>
                        </a:rPr>
                        <a:t>Orden de complejidad de algoritmos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700120467"/>
              </p:ext>
            </p:extLst>
          </p:nvPr>
        </p:nvGraphicFramePr>
        <p:xfrm>
          <a:off x="395536" y="1764040"/>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Divide y vencerás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s-CO" sz="1400" b="0" dirty="0" err="1" smtClean="0">
                          <a:solidFill>
                            <a:schemeClr val="tx1"/>
                          </a:solidFill>
                          <a:latin typeface="Arial" panose="020B0604020202020204" pitchFamily="34" charset="0"/>
                          <a:cs typeface="Arial" panose="020B0604020202020204" pitchFamily="34" charset="0"/>
                        </a:rPr>
                        <a:t>MergeSort</a:t>
                      </a:r>
                      <a:r>
                        <a:rPr lang="es-CO" sz="1400" b="0" dirty="0" smtClean="0">
                          <a:solidFill>
                            <a:schemeClr val="tx1"/>
                          </a:solidFill>
                          <a:latin typeface="Arial" panose="020B0604020202020204" pitchFamily="34" charset="0"/>
                          <a:cs typeface="Arial" panose="020B0604020202020204" pitchFamily="34" charset="0"/>
                        </a:rPr>
                        <a:t>, Método maestro, </a:t>
                      </a:r>
                      <a:r>
                        <a:rPr lang="es-CO" sz="1400" b="0" dirty="0" err="1" smtClean="0">
                          <a:solidFill>
                            <a:schemeClr val="tx1"/>
                          </a:solidFill>
                          <a:latin typeface="Arial" panose="020B0604020202020204" pitchFamily="34" charset="0"/>
                          <a:cs typeface="Arial" panose="020B0604020202020204" pitchFamily="34" charset="0"/>
                        </a:rPr>
                        <a:t>QuickSort</a:t>
                      </a:r>
                      <a:r>
                        <a:rPr lang="es-CO" sz="1400" b="0" dirty="0" smtClean="0">
                          <a:solidFill>
                            <a:schemeClr val="tx1"/>
                          </a:solidFill>
                          <a:latin typeface="Arial" panose="020B0604020202020204" pitchFamily="34" charset="0"/>
                          <a:cs typeface="Arial" panose="020B0604020202020204" pitchFamily="34" charset="0"/>
                        </a:rPr>
                        <a:t>, Cantidad de inversiones de un arreglo, Pares más cercanos,  Máximo sub-arreglo, Multiplicación de </a:t>
                      </a:r>
                      <a:r>
                        <a:rPr lang="es-CO" sz="1400" b="0" dirty="0" err="1" smtClean="0">
                          <a:solidFill>
                            <a:schemeClr val="tx1"/>
                          </a:solidFill>
                          <a:latin typeface="Arial" panose="020B0604020202020204" pitchFamily="34" charset="0"/>
                          <a:cs typeface="Arial" panose="020B0604020202020204" pitchFamily="34" charset="0"/>
                        </a:rPr>
                        <a:t>Karatusuba</a:t>
                      </a:r>
                      <a:r>
                        <a:rPr lang="es-CO" sz="1400" b="0" dirty="0" smtClean="0">
                          <a:solidFill>
                            <a:schemeClr val="tx1"/>
                          </a:solidFill>
                          <a:latin typeface="Arial" panose="020B0604020202020204" pitchFamily="34" charset="0"/>
                          <a:cs typeface="Arial" panose="020B0604020202020204" pitchFamily="34" charset="0"/>
                        </a:rPr>
                        <a:t>, Multiplicación de matrices de </a:t>
                      </a:r>
                      <a:r>
                        <a:rPr lang="es-CO" sz="1400" b="0" dirty="0" err="1" smtClean="0">
                          <a:solidFill>
                            <a:schemeClr val="tx1"/>
                          </a:solidFill>
                          <a:latin typeface="Arial" panose="020B0604020202020204" pitchFamily="34" charset="0"/>
                          <a:cs typeface="Arial" panose="020B0604020202020204" pitchFamily="34" charset="0"/>
                        </a:rPr>
                        <a:t>Strassen</a:t>
                      </a:r>
                      <a:r>
                        <a:rPr lang="es-CO" sz="1400" b="0" dirty="0" smtClean="0">
                          <a:solidFill>
                            <a:schemeClr val="tx1"/>
                          </a:solidFill>
                          <a:latin typeface="Arial" panose="020B0604020202020204" pitchFamily="34" charset="0"/>
                          <a:cs typeface="Arial" panose="020B0604020202020204" pitchFamily="34" charset="0"/>
                        </a:rPr>
                        <a:t>, Estadístico de orden k, Potenciación recursiva, Fibonacci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331522731"/>
              </p:ext>
            </p:extLst>
          </p:nvPr>
        </p:nvGraphicFramePr>
        <p:xfrm>
          <a:off x="395536" y="2968816"/>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Programación</a:t>
                      </a:r>
                      <a:r>
                        <a:rPr lang="es-MX" sz="1400" b="0" baseline="0" dirty="0" smtClean="0">
                          <a:solidFill>
                            <a:schemeClr val="tx1"/>
                          </a:solidFill>
                          <a:latin typeface="Arial" panose="020B0604020202020204" pitchFamily="34" charset="0"/>
                          <a:cs typeface="Arial" panose="020B0604020202020204" pitchFamily="34" charset="0"/>
                        </a:rPr>
                        <a:t> dinámica</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Fibonacci en O(n), Conjuntos independientes en grafos lineales, Paradigma de programación dinámica, Problema de corte de cable, Problema </a:t>
                      </a:r>
                      <a:r>
                        <a:rPr lang="es-CO" sz="1400" b="0" dirty="0" err="1" smtClean="0">
                          <a:solidFill>
                            <a:schemeClr val="tx1"/>
                          </a:solidFill>
                          <a:latin typeface="Arial" panose="020B0604020202020204" pitchFamily="34" charset="0"/>
                          <a:cs typeface="Arial" panose="020B0604020202020204" pitchFamily="34" charset="0"/>
                        </a:rPr>
                        <a:t>Knapsack</a:t>
                      </a:r>
                      <a:r>
                        <a:rPr lang="es-CO" sz="1400" b="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Alineacion</a:t>
                      </a:r>
                      <a:r>
                        <a:rPr lang="es-CO" sz="1400" b="0" dirty="0" smtClean="0">
                          <a:solidFill>
                            <a:schemeClr val="tx1"/>
                          </a:solidFill>
                          <a:latin typeface="Arial" panose="020B0604020202020204" pitchFamily="34" charset="0"/>
                          <a:cs typeface="Arial" panose="020B0604020202020204" pitchFamily="34" charset="0"/>
                        </a:rPr>
                        <a:t> de secuencias, Mayor </a:t>
                      </a:r>
                      <a:r>
                        <a:rPr lang="es-CO" sz="1400" b="0" dirty="0" err="1" smtClean="0">
                          <a:solidFill>
                            <a:schemeClr val="tx1"/>
                          </a:solidFill>
                          <a:latin typeface="Arial" panose="020B0604020202020204" pitchFamily="34" charset="0"/>
                          <a:cs typeface="Arial" panose="020B0604020202020204" pitchFamily="34" charset="0"/>
                        </a:rPr>
                        <a:t>subsecuencia</a:t>
                      </a:r>
                      <a:r>
                        <a:rPr lang="es-CO" sz="1400" b="0" dirty="0" smtClean="0">
                          <a:solidFill>
                            <a:schemeClr val="tx1"/>
                          </a:solidFill>
                          <a:latin typeface="Arial" panose="020B0604020202020204" pitchFamily="34" charset="0"/>
                          <a:cs typeface="Arial" panose="020B0604020202020204" pitchFamily="34" charset="0"/>
                        </a:rPr>
                        <a:t> común, </a:t>
                      </a:r>
                      <a:r>
                        <a:rPr lang="es-CO" sz="1400" b="0" dirty="0" err="1" smtClean="0">
                          <a:solidFill>
                            <a:schemeClr val="tx1"/>
                          </a:solidFill>
                          <a:latin typeface="Arial" panose="020B0604020202020204" pitchFamily="34" charset="0"/>
                          <a:cs typeface="Arial" panose="020B0604020202020204" pitchFamily="34" charset="0"/>
                        </a:rPr>
                        <a:t>Multiplicacion</a:t>
                      </a:r>
                      <a:r>
                        <a:rPr lang="es-CO" sz="1400" b="0" dirty="0" smtClean="0">
                          <a:solidFill>
                            <a:schemeClr val="tx1"/>
                          </a:solidFill>
                          <a:latin typeface="Arial" panose="020B0604020202020204" pitchFamily="34" charset="0"/>
                          <a:cs typeface="Arial" panose="020B0604020202020204" pitchFamily="34" charset="0"/>
                        </a:rPr>
                        <a:t> en cadena de matrices, Arboles binarios de </a:t>
                      </a:r>
                      <a:r>
                        <a:rPr lang="es-CO" sz="1400" b="0" dirty="0" err="1" smtClean="0">
                          <a:solidFill>
                            <a:schemeClr val="tx1"/>
                          </a:solidFill>
                          <a:latin typeface="Arial" panose="020B0604020202020204" pitchFamily="34" charset="0"/>
                          <a:cs typeface="Arial" panose="020B0604020202020204" pitchFamily="34" charset="0"/>
                        </a:rPr>
                        <a:t>busqueda</a:t>
                      </a:r>
                      <a:r>
                        <a:rPr lang="es-CO" sz="1400" b="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optimos</a:t>
                      </a:r>
                      <a:endParaRPr lang="es-CO" sz="1400" b="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042494186"/>
              </p:ext>
            </p:extLst>
          </p:nvPr>
        </p:nvGraphicFramePr>
        <p:xfrm>
          <a:off x="395536" y="5369768"/>
          <a:ext cx="8424936" cy="137160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Grafos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0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Representación de grafos, contracción aleatorizada, Introducción a la búsqueda en grafos,</a:t>
                      </a:r>
                      <a:r>
                        <a:rPr lang="es-CO" sz="1400" b="0" baseline="0" dirty="0" smtClean="0">
                          <a:solidFill>
                            <a:schemeClr val="tx1"/>
                          </a:solidFill>
                          <a:latin typeface="Arial" panose="020B0604020202020204" pitchFamily="34" charset="0"/>
                          <a:cs typeface="Arial" panose="020B0604020202020204" pitchFamily="34" charset="0"/>
                        </a:rPr>
                        <a:t> BFS, Cantidad mínima de saltos, Componentes conectados en grafos no dirigidos, DFS, Ordenamiento topológico, Componentes fuertemente conectados en grafos dirigidos, Cálculo de caminos más cortos desde un único punto, Algoritmo de </a:t>
                      </a:r>
                      <a:r>
                        <a:rPr lang="es-CO" sz="1400" b="0" baseline="0" dirty="0" err="1" smtClean="0">
                          <a:solidFill>
                            <a:schemeClr val="tx1"/>
                          </a:solidFill>
                          <a:latin typeface="Arial" panose="020B0604020202020204" pitchFamily="34" charset="0"/>
                          <a:cs typeface="Arial" panose="020B0604020202020204" pitchFamily="34" charset="0"/>
                        </a:rPr>
                        <a:t>Dijkstra</a:t>
                      </a:r>
                      <a:r>
                        <a:rPr lang="es-CO" sz="1400" b="0" baseline="0" dirty="0" smtClean="0">
                          <a:solidFill>
                            <a:schemeClr val="tx1"/>
                          </a:solidFill>
                          <a:latin typeface="Arial" panose="020B0604020202020204" pitchFamily="34" charset="0"/>
                          <a:cs typeface="Arial" panose="020B0604020202020204" pitchFamily="34" charset="0"/>
                        </a:rPr>
                        <a:t>, Algoritmo de </a:t>
                      </a:r>
                      <a:r>
                        <a:rPr lang="es-CO" sz="1400" b="0" baseline="0" dirty="0" err="1" smtClean="0">
                          <a:solidFill>
                            <a:schemeClr val="tx1"/>
                          </a:solidFill>
                          <a:latin typeface="Arial" panose="020B0604020202020204" pitchFamily="34" charset="0"/>
                          <a:cs typeface="Arial" panose="020B0604020202020204" pitchFamily="34" charset="0"/>
                        </a:rPr>
                        <a:t>Bellman</a:t>
                      </a:r>
                      <a:r>
                        <a:rPr lang="es-CO" sz="1400" b="0" baseline="0" dirty="0" smtClean="0">
                          <a:solidFill>
                            <a:schemeClr val="tx1"/>
                          </a:solidFill>
                          <a:latin typeface="Arial" panose="020B0604020202020204" pitchFamily="34" charset="0"/>
                          <a:cs typeface="Arial" panose="020B0604020202020204" pitchFamily="34" charset="0"/>
                        </a:rPr>
                        <a:t>-Ford, Árboles de mínima </a:t>
                      </a:r>
                      <a:r>
                        <a:rPr lang="es-CO" sz="1400" b="0" baseline="0" dirty="0" err="1" smtClean="0">
                          <a:solidFill>
                            <a:schemeClr val="tx1"/>
                          </a:solidFill>
                          <a:latin typeface="Arial" panose="020B0604020202020204" pitchFamily="34" charset="0"/>
                          <a:cs typeface="Arial" panose="020B0604020202020204" pitchFamily="34" charset="0"/>
                        </a:rPr>
                        <a:t>expansion</a:t>
                      </a:r>
                      <a:r>
                        <a:rPr lang="es-CO" sz="1400" b="0" baseline="0" dirty="0" smtClean="0">
                          <a:solidFill>
                            <a:schemeClr val="tx1"/>
                          </a:solidFill>
                          <a:latin typeface="Arial" panose="020B0604020202020204" pitchFamily="34" charset="0"/>
                          <a:cs typeface="Arial" panose="020B0604020202020204" pitchFamily="34" charset="0"/>
                        </a:rPr>
                        <a:t>, Algoritmo de Prim, Algoritmo de </a:t>
                      </a:r>
                      <a:r>
                        <a:rPr lang="es-CO" sz="1400" b="0" baseline="0" dirty="0" err="1" smtClean="0">
                          <a:solidFill>
                            <a:schemeClr val="tx1"/>
                          </a:solidFill>
                          <a:latin typeface="Arial" panose="020B0604020202020204" pitchFamily="34" charset="0"/>
                          <a:cs typeface="Arial" panose="020B0604020202020204" pitchFamily="34" charset="0"/>
                        </a:rPr>
                        <a:t>Kruskal</a:t>
                      </a:r>
                      <a:endParaRPr lang="es-CO" sz="1400" b="0" baseline="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00"/>
                    </a:solid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2973242182"/>
              </p:ext>
            </p:extLst>
          </p:nvPr>
        </p:nvGraphicFramePr>
        <p:xfrm>
          <a:off x="395536" y="4170108"/>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Algoritmos “</a:t>
                      </a:r>
                      <a:r>
                        <a:rPr lang="es-MX" sz="1400" b="0" dirty="0" err="1" smtClean="0">
                          <a:solidFill>
                            <a:schemeClr val="tx1"/>
                          </a:solidFill>
                          <a:latin typeface="Arial" panose="020B0604020202020204" pitchFamily="34" charset="0"/>
                          <a:cs typeface="Arial" panose="020B0604020202020204" pitchFamily="34" charset="0"/>
                        </a:rPr>
                        <a:t>greedy</a:t>
                      </a:r>
                      <a:r>
                        <a:rPr lang="es-MX" sz="1400" b="0" dirty="0" smtClean="0">
                          <a:solidFill>
                            <a:schemeClr val="tx1"/>
                          </a:solidFill>
                          <a:latin typeface="Arial" panose="020B0604020202020204" pitchFamily="34" charset="0"/>
                          <a:cs typeface="Arial" panose="020B0604020202020204" pitchFamily="34" charset="0"/>
                        </a:rPr>
                        <a:t>” y </a:t>
                      </a:r>
                      <a:r>
                        <a:rPr lang="es-MX" sz="1400" b="0" dirty="0" err="1" smtClean="0">
                          <a:solidFill>
                            <a:schemeClr val="tx1"/>
                          </a:solidFill>
                          <a:latin typeface="Arial" panose="020B0604020202020204" pitchFamily="34" charset="0"/>
                          <a:cs typeface="Arial" panose="020B0604020202020204" pitchFamily="34" charset="0"/>
                        </a:rPr>
                        <a:t>hashing</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Algoritmos '</a:t>
                      </a:r>
                      <a:r>
                        <a:rPr lang="es-CO" sz="1400" b="0" dirty="0" err="1" smtClean="0">
                          <a:solidFill>
                            <a:schemeClr val="tx1"/>
                          </a:solidFill>
                          <a:latin typeface="Arial" panose="020B0604020202020204" pitchFamily="34" charset="0"/>
                          <a:cs typeface="Arial" panose="020B0604020202020204" pitchFamily="34" charset="0"/>
                        </a:rPr>
                        <a:t>greedy</a:t>
                      </a:r>
                      <a:r>
                        <a:rPr lang="es-CO" sz="1400" b="0" dirty="0" smtClean="0">
                          <a:solidFill>
                            <a:schemeClr val="tx1"/>
                          </a:solidFill>
                          <a:latin typeface="Arial" panose="020B0604020202020204" pitchFamily="34" charset="0"/>
                          <a:cs typeface="Arial" panose="020B0604020202020204" pitchFamily="34" charset="0"/>
                        </a:rPr>
                        <a:t>', Planificación de tareas, Selección de actividades, Código de </a:t>
                      </a:r>
                      <a:r>
                        <a:rPr lang="es-CO" sz="1400" b="0" dirty="0" err="1" smtClean="0">
                          <a:solidFill>
                            <a:schemeClr val="tx1"/>
                          </a:solidFill>
                          <a:latin typeface="Arial" panose="020B0604020202020204" pitchFamily="34" charset="0"/>
                          <a:cs typeface="Arial" panose="020B0604020202020204" pitchFamily="34" charset="0"/>
                        </a:rPr>
                        <a:t>Huffman</a:t>
                      </a:r>
                      <a:r>
                        <a:rPr lang="es-CO" sz="1400" b="0" dirty="0" smtClean="0">
                          <a:solidFill>
                            <a:schemeClr val="tx1"/>
                          </a:solidFill>
                          <a:latin typeface="Arial" panose="020B0604020202020204" pitchFamily="34" charset="0"/>
                          <a:cs typeface="Arial" panose="020B0604020202020204" pitchFamily="34" charset="0"/>
                        </a:rPr>
                        <a:t>,</a:t>
                      </a:r>
                      <a:r>
                        <a:rPr lang="es-CO" sz="1400" b="0" baseline="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Programacion</a:t>
                      </a:r>
                      <a:r>
                        <a:rPr lang="es-CO" sz="1400" b="0" dirty="0" smtClean="0">
                          <a:solidFill>
                            <a:schemeClr val="tx1"/>
                          </a:solidFill>
                          <a:latin typeface="Arial" panose="020B0604020202020204" pitchFamily="34" charset="0"/>
                          <a:cs typeface="Arial" panose="020B0604020202020204" pitchFamily="34" charset="0"/>
                        </a:rPr>
                        <a:t> de actividades unitarias, Ubicación de recursos en centros de producción, Tablas hash, problema de contar ocurrencias, Problema de la suma de 2, Problema de la suma de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755650" y="116632"/>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Bibliografía</a:t>
            </a:r>
            <a:endParaRPr lang="es-ES" sz="4000" dirty="0"/>
          </a:p>
        </p:txBody>
      </p:sp>
      <p:sp>
        <p:nvSpPr>
          <p:cNvPr id="3075" name="Rectangle 9"/>
          <p:cNvSpPr>
            <a:spLocks noChangeArrowheads="1"/>
          </p:cNvSpPr>
          <p:nvPr/>
        </p:nvSpPr>
        <p:spPr bwMode="auto">
          <a:xfrm>
            <a:off x="609600" y="1052736"/>
            <a:ext cx="7994650" cy="5544616"/>
          </a:xfrm>
          <a:prstGeom prst="rect">
            <a:avLst/>
          </a:prstGeom>
          <a:noFill/>
          <a:ln w="9525">
            <a:noFill/>
            <a:miter lim="800000"/>
            <a:headEnd/>
            <a:tailEnd/>
          </a:ln>
        </p:spPr>
        <p:txBody>
          <a:bodyPr/>
          <a:lstStyle/>
          <a:p>
            <a:pPr algn="just">
              <a:defRPr/>
            </a:pPr>
            <a:r>
              <a:rPr lang="es-MX" sz="2000" b="1" dirty="0" smtClean="0"/>
              <a:t>Cursos en línea:</a:t>
            </a:r>
          </a:p>
          <a:p>
            <a:pPr marL="342900" indent="-342900">
              <a:buFont typeface="Arial" pitchFamily="34" charset="0"/>
              <a:buChar char="•"/>
              <a:defRPr/>
            </a:pPr>
            <a:r>
              <a:rPr lang="en-US" sz="2000" dirty="0" err="1" smtClean="0"/>
              <a:t>Standford</a:t>
            </a:r>
            <a:r>
              <a:rPr lang="en-US" sz="2000" dirty="0" smtClean="0"/>
              <a:t> </a:t>
            </a:r>
            <a:r>
              <a:rPr lang="en-US" sz="2000" dirty="0"/>
              <a:t>- </a:t>
            </a:r>
            <a:r>
              <a:rPr lang="en-US" sz="2000" i="1" dirty="0"/>
              <a:t>Algorithms design and analysis part </a:t>
            </a:r>
            <a:r>
              <a:rPr lang="en-US" sz="2000" i="1" dirty="0" smtClean="0"/>
              <a:t>1 and 2</a:t>
            </a:r>
          </a:p>
          <a:p>
            <a:pPr marL="717550">
              <a:defRPr/>
            </a:pPr>
            <a:r>
              <a:rPr lang="en-US" sz="2000" dirty="0" smtClean="0">
                <a:hlinkClick r:id="rId2"/>
              </a:rPr>
              <a:t>https</a:t>
            </a:r>
            <a:r>
              <a:rPr lang="en-US" sz="2000" dirty="0">
                <a:hlinkClick r:id="rId2"/>
              </a:rPr>
              <a:t>://</a:t>
            </a:r>
            <a:r>
              <a:rPr lang="en-US" sz="2000" dirty="0" smtClean="0">
                <a:hlinkClick r:id="rId2"/>
              </a:rPr>
              <a:t>www.coursera.org</a:t>
            </a:r>
            <a:endParaRPr lang="en-US" sz="2000" dirty="0" smtClean="0"/>
          </a:p>
          <a:p>
            <a:pPr marL="342900" indent="-342900">
              <a:buFont typeface="Arial" pitchFamily="34" charset="0"/>
              <a:buChar char="•"/>
              <a:defRPr/>
            </a:pPr>
            <a:r>
              <a:rPr lang="en-US" sz="2000" dirty="0" smtClean="0"/>
              <a:t>MIT – </a:t>
            </a:r>
            <a:r>
              <a:rPr lang="en-US" sz="2000" i="1" dirty="0" smtClean="0"/>
              <a:t>Introduction </a:t>
            </a:r>
            <a:r>
              <a:rPr lang="en-US" sz="2000" i="1" dirty="0"/>
              <a:t>to algorithms</a:t>
            </a:r>
            <a:r>
              <a:rPr lang="en-US" sz="2000" dirty="0"/>
              <a:t> </a:t>
            </a:r>
            <a:endParaRPr lang="en-US" sz="2000" dirty="0" smtClean="0"/>
          </a:p>
          <a:p>
            <a:pPr marL="717550">
              <a:defRPr/>
            </a:pPr>
            <a:r>
              <a:rPr lang="en-US" sz="2000" dirty="0">
                <a:hlinkClick r:id="rId3"/>
              </a:rPr>
              <a:t>http://</a:t>
            </a:r>
            <a:r>
              <a:rPr lang="en-US" sz="2000" dirty="0" smtClean="0">
                <a:hlinkClick r:id="rId3"/>
              </a:rPr>
              <a:t>ocw.mit.edu/courses</a:t>
            </a:r>
            <a:endParaRPr lang="en-US" sz="2000" dirty="0"/>
          </a:p>
          <a:p>
            <a:pPr>
              <a:defRPr/>
            </a:pPr>
            <a:endParaRPr lang="es-MX" sz="2000" dirty="0"/>
          </a:p>
          <a:p>
            <a:pPr>
              <a:defRPr/>
            </a:pPr>
            <a:r>
              <a:rPr lang="es-MX" sz="2000" b="1" dirty="0" smtClean="0"/>
              <a:t>Libros (todos fácilmente accesibles en internet):</a:t>
            </a:r>
          </a:p>
          <a:p>
            <a:pPr marL="342900" indent="-342900">
              <a:buFont typeface="Arial" pitchFamily="34" charset="0"/>
              <a:buChar char="•"/>
              <a:defRPr/>
            </a:pPr>
            <a:r>
              <a:rPr lang="es-MX" sz="2000" i="1" dirty="0" err="1" smtClean="0"/>
              <a:t>Introduction</a:t>
            </a:r>
            <a:r>
              <a:rPr lang="es-MX" sz="2000" i="1" dirty="0" smtClean="0"/>
              <a:t> </a:t>
            </a:r>
            <a:r>
              <a:rPr lang="es-MX" sz="2000" i="1" dirty="0" err="1"/>
              <a:t>to</a:t>
            </a:r>
            <a:r>
              <a:rPr lang="es-MX" sz="2000" i="1" dirty="0"/>
              <a:t> </a:t>
            </a:r>
            <a:r>
              <a:rPr lang="es-MX" sz="2000" i="1" dirty="0" err="1"/>
              <a:t>algorithms</a:t>
            </a:r>
            <a:endParaRPr lang="es-MX" sz="2000" dirty="0"/>
          </a:p>
          <a:p>
            <a:pPr marL="717550">
              <a:defRPr/>
            </a:pPr>
            <a:r>
              <a:rPr lang="es-MX" sz="2000" dirty="0" err="1" smtClean="0"/>
              <a:t>Cormen</a:t>
            </a:r>
            <a:r>
              <a:rPr lang="es-MX" sz="2000" dirty="0"/>
              <a:t>, Thomas; </a:t>
            </a:r>
            <a:r>
              <a:rPr lang="es-MX" sz="2000" dirty="0" err="1"/>
              <a:t>Leiserson</a:t>
            </a:r>
            <a:r>
              <a:rPr lang="es-MX" sz="2000" dirty="0"/>
              <a:t>, Charles; Rivest, </a:t>
            </a:r>
            <a:r>
              <a:rPr lang="es-MX" sz="2000" dirty="0" smtClean="0"/>
              <a:t>Ronald</a:t>
            </a:r>
            <a:r>
              <a:rPr lang="es-MX" sz="2000" dirty="0"/>
              <a:t>; </a:t>
            </a:r>
            <a:r>
              <a:rPr lang="es-MX" sz="2000" dirty="0" err="1" smtClean="0"/>
              <a:t>Stein</a:t>
            </a:r>
            <a:r>
              <a:rPr lang="es-MX" sz="2000" dirty="0"/>
              <a:t>, </a:t>
            </a:r>
            <a:r>
              <a:rPr lang="es-MX" sz="2000" dirty="0" err="1"/>
              <a:t>Clifford</a:t>
            </a:r>
            <a:r>
              <a:rPr lang="es-MX" sz="2000" dirty="0"/>
              <a:t>. MIT </a:t>
            </a:r>
            <a:r>
              <a:rPr lang="es-MX" sz="2000" dirty="0" err="1"/>
              <a:t>Press</a:t>
            </a:r>
            <a:r>
              <a:rPr lang="es-MX" sz="2000" dirty="0"/>
              <a:t>, 2009</a:t>
            </a:r>
          </a:p>
          <a:p>
            <a:pPr marL="342900" indent="-342900">
              <a:buFont typeface="Arial" pitchFamily="34" charset="0"/>
              <a:buChar char="•"/>
              <a:defRPr/>
            </a:pPr>
            <a:r>
              <a:rPr lang="es-MX" sz="2000" i="1" dirty="0" err="1"/>
              <a:t>Algorithms</a:t>
            </a:r>
            <a:endParaRPr lang="es-MX" sz="2000" dirty="0"/>
          </a:p>
          <a:p>
            <a:pPr marL="717550">
              <a:defRPr/>
            </a:pPr>
            <a:r>
              <a:rPr lang="es-MX" sz="2000" dirty="0" err="1" smtClean="0"/>
              <a:t>Dasgupta</a:t>
            </a:r>
            <a:r>
              <a:rPr lang="es-MX" sz="2000" dirty="0"/>
              <a:t>, S.; </a:t>
            </a:r>
            <a:r>
              <a:rPr lang="es-MX" sz="2000" dirty="0" err="1"/>
              <a:t>Papadimitriou</a:t>
            </a:r>
            <a:r>
              <a:rPr lang="es-MX" sz="2000" dirty="0"/>
              <a:t>, C. H.; </a:t>
            </a:r>
            <a:r>
              <a:rPr lang="es-MX" sz="2000" dirty="0" err="1"/>
              <a:t>Vazirani</a:t>
            </a:r>
            <a:r>
              <a:rPr lang="es-MX" sz="2000" dirty="0"/>
              <a:t>, U. V. 	McGraw-Hill, 2006</a:t>
            </a:r>
          </a:p>
          <a:p>
            <a:pPr marL="342900" indent="-342900">
              <a:buFont typeface="Arial" pitchFamily="34" charset="0"/>
              <a:buChar char="•"/>
              <a:defRPr/>
            </a:pPr>
            <a:r>
              <a:rPr lang="es-MX" sz="2000" i="1" dirty="0"/>
              <a:t>Art of </a:t>
            </a:r>
            <a:r>
              <a:rPr lang="es-MX" sz="2000" i="1" dirty="0" err="1"/>
              <a:t>programming</a:t>
            </a:r>
            <a:r>
              <a:rPr lang="es-MX" sz="2000" i="1" dirty="0"/>
              <a:t> </a:t>
            </a:r>
            <a:r>
              <a:rPr lang="es-MX" sz="2000" i="1" dirty="0" err="1"/>
              <a:t>Contest</a:t>
            </a:r>
            <a:endParaRPr lang="es-MX" sz="2000" i="1" dirty="0"/>
          </a:p>
          <a:p>
            <a:pPr marL="717550" lvl="1">
              <a:defRPr/>
            </a:pPr>
            <a:r>
              <a:rPr lang="es-MX" sz="2000" dirty="0" err="1" smtClean="0"/>
              <a:t>Shamsul</a:t>
            </a:r>
            <a:r>
              <a:rPr lang="es-MX" sz="2000" dirty="0" smtClean="0"/>
              <a:t> </a:t>
            </a:r>
            <a:r>
              <a:rPr lang="es-MX" sz="2000" dirty="0" err="1"/>
              <a:t>Arefin</a:t>
            </a:r>
            <a:r>
              <a:rPr lang="es-MX" sz="2000" dirty="0"/>
              <a:t>, Ahmed. ACM, 2006</a:t>
            </a:r>
          </a:p>
          <a:p>
            <a:pPr marL="342900" indent="-342900">
              <a:buFont typeface="Arial" pitchFamily="34" charset="0"/>
              <a:buChar char="•"/>
              <a:defRPr/>
            </a:pPr>
            <a:r>
              <a:rPr lang="es-MX" sz="2000" i="1" dirty="0" err="1"/>
              <a:t>Mathematics</a:t>
            </a:r>
            <a:r>
              <a:rPr lang="es-MX" sz="2000" i="1" dirty="0"/>
              <a:t> </a:t>
            </a:r>
            <a:r>
              <a:rPr lang="es-MX" sz="2000" i="1" dirty="0" err="1"/>
              <a:t>for</a:t>
            </a:r>
            <a:r>
              <a:rPr lang="es-MX" sz="2000" i="1" dirty="0"/>
              <a:t> </a:t>
            </a:r>
            <a:r>
              <a:rPr lang="es-MX" sz="2000" i="1" dirty="0" err="1"/>
              <a:t>Computer</a:t>
            </a:r>
            <a:r>
              <a:rPr lang="es-MX" sz="2000" i="1" dirty="0"/>
              <a:t> </a:t>
            </a:r>
            <a:r>
              <a:rPr lang="es-MX" sz="2000" i="1" dirty="0" err="1"/>
              <a:t>Science</a:t>
            </a:r>
            <a:r>
              <a:rPr lang="es-MX" sz="2000" i="1" dirty="0"/>
              <a:t> </a:t>
            </a:r>
          </a:p>
          <a:p>
            <a:pPr marL="717550" lvl="1">
              <a:defRPr/>
            </a:pPr>
            <a:r>
              <a:rPr lang="es-MX" sz="2000" dirty="0" err="1" smtClean="0"/>
              <a:t>Lehman</a:t>
            </a:r>
            <a:r>
              <a:rPr lang="es-MX" sz="2000" dirty="0"/>
              <a:t>, Eric; </a:t>
            </a:r>
            <a:r>
              <a:rPr lang="es-MX" sz="2000" dirty="0" err="1"/>
              <a:t>Leighton</a:t>
            </a:r>
            <a:r>
              <a:rPr lang="es-MX" sz="2000" dirty="0"/>
              <a:t>, F. Thomson; Meyer, </a:t>
            </a:r>
            <a:r>
              <a:rPr lang="es-MX" sz="2000" dirty="0" smtClean="0"/>
              <a:t> Albert R. MIT </a:t>
            </a:r>
            <a:r>
              <a:rPr lang="es-MX" sz="2000" dirty="0" err="1"/>
              <a:t>Press</a:t>
            </a:r>
            <a:r>
              <a:rPr lang="es-MX" sz="2000" dirty="0"/>
              <a:t>, 2004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Consideraciones importantes</a:t>
            </a:r>
            <a:endParaRPr lang="es-ES" sz="4000"/>
          </a:p>
        </p:txBody>
      </p:sp>
      <p:sp>
        <p:nvSpPr>
          <p:cNvPr id="3075" name="Rectangle 9"/>
          <p:cNvSpPr>
            <a:spLocks noChangeArrowheads="1"/>
          </p:cNvSpPr>
          <p:nvPr/>
        </p:nvSpPr>
        <p:spPr bwMode="auto">
          <a:xfrm>
            <a:off x="323850" y="1268413"/>
            <a:ext cx="84963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buFont typeface="Arial" charset="0"/>
              <a:buChar char="•"/>
            </a:pPr>
            <a:r>
              <a:rPr lang="es-MX" sz="2000" dirty="0"/>
              <a:t>La motivación para tomar este curso debería ser una sola: aprender</a:t>
            </a:r>
          </a:p>
          <a:p>
            <a:pPr marL="342900" indent="-342900" algn="just">
              <a:buFont typeface="Arial" charset="0"/>
              <a:buChar char="•"/>
            </a:pPr>
            <a:endParaRPr lang="es-MX" sz="2000" dirty="0"/>
          </a:p>
          <a:p>
            <a:pPr marL="342900" indent="-342900" algn="just">
              <a:buFont typeface="Arial" charset="0"/>
              <a:buChar char="•"/>
            </a:pPr>
            <a:r>
              <a:rPr lang="es-MX" sz="2000" dirty="0"/>
              <a:t>Relación de confianza profesor-estudiante</a:t>
            </a:r>
          </a:p>
          <a:p>
            <a:pPr marL="342900" indent="-342900" algn="just">
              <a:buFont typeface="Arial" charset="0"/>
              <a:buChar char="•"/>
            </a:pPr>
            <a:endParaRPr lang="es-MX" sz="2000" dirty="0"/>
          </a:p>
          <a:p>
            <a:pPr marL="342900" indent="-342900" algn="just">
              <a:buFont typeface="Arial" charset="0"/>
              <a:buChar char="•"/>
            </a:pPr>
            <a:r>
              <a:rPr lang="es-MX" sz="2000" dirty="0"/>
              <a:t>El profesor no se las sabe todas</a:t>
            </a:r>
          </a:p>
          <a:p>
            <a:pPr marL="342900" indent="-342900" algn="just">
              <a:buFont typeface="Arial" charset="0"/>
              <a:buChar char="•"/>
            </a:pPr>
            <a:endParaRPr lang="es-MX" sz="2000" dirty="0"/>
          </a:p>
          <a:p>
            <a:pPr marL="342900" indent="-342900" algn="just">
              <a:buFont typeface="Arial" charset="0"/>
              <a:buChar char="•"/>
            </a:pPr>
            <a:r>
              <a:rPr lang="es-MX" sz="2000" dirty="0"/>
              <a:t>Casi nada del contenido del curso es original</a:t>
            </a:r>
          </a:p>
          <a:p>
            <a:pPr marL="342900" indent="-342900" algn="just">
              <a:buFont typeface="Arial" charset="0"/>
              <a:buChar char="•"/>
            </a:pPr>
            <a:endParaRPr lang="es-MX" sz="2000" dirty="0"/>
          </a:p>
          <a:p>
            <a:pPr marL="342900" indent="-342900" algn="just">
              <a:buFont typeface="Arial" charset="0"/>
              <a:buChar char="•"/>
            </a:pPr>
            <a:r>
              <a:rPr lang="es-MX" sz="2000" dirty="0"/>
              <a:t>Las ayudas del curso son para aprovecharlas: monitor, foro, asesorías, etc.</a:t>
            </a:r>
          </a:p>
          <a:p>
            <a:pPr marL="342900" indent="-342900" algn="just">
              <a:buFont typeface="Arial" charset="0"/>
              <a:buChar char="•"/>
            </a:pPr>
            <a:endParaRPr lang="es-MX" sz="2000" dirty="0"/>
          </a:p>
          <a:p>
            <a:pPr marL="342900" indent="-342900" algn="just">
              <a:buFont typeface="Arial" charset="0"/>
              <a:buChar char="•"/>
            </a:pPr>
            <a:r>
              <a:rPr lang="es-MX" sz="2000" dirty="0"/>
              <a:t>Haremos uso de conceptos, teoremas, y métodos probados, más no nos vamos a concentrar </a:t>
            </a:r>
            <a:r>
              <a:rPr lang="es-MX" sz="2000" dirty="0" smtClean="0"/>
              <a:t>necesariamente en </a:t>
            </a:r>
            <a:r>
              <a:rPr lang="es-MX" sz="2000" dirty="0"/>
              <a:t>su demostración</a:t>
            </a:r>
          </a:p>
          <a:p>
            <a:pPr marL="342900" indent="-342900" algn="just">
              <a:buFont typeface="Arial" charset="0"/>
              <a:buChar char="•"/>
            </a:pPr>
            <a:endParaRPr lang="es-MX" sz="2000" dirty="0"/>
          </a:p>
          <a:p>
            <a:pPr marL="342900" indent="-342900" algn="just">
              <a:buFont typeface="Arial" charset="0"/>
              <a:buChar char="•"/>
            </a:pPr>
            <a:r>
              <a:rPr lang="es-MX" sz="2000" dirty="0"/>
              <a:t>Este curso es un punto de partida, el perfeccionamiento de las habilidades de programación depende de cada uno. De hecho, aún quedarían muchos temas por cubrir (geometría computacional, estructuras de datos “avanzadas”,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ChangeArrowheads="1"/>
          </p:cNvSpPr>
          <p:nvPr/>
        </p:nvSpPr>
        <p:spPr bwMode="auto">
          <a:xfrm>
            <a:off x="1017588" y="520700"/>
            <a:ext cx="7010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smtClean="0">
                <a:solidFill>
                  <a:schemeClr val="tx2"/>
                </a:solidFill>
              </a:rPr>
              <a:t>Programación competitiva</a:t>
            </a:r>
            <a:endParaRPr lang="es-ES_tradnl" sz="4000" dirty="0">
              <a:solidFill>
                <a:schemeClr val="tx2"/>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2687429092"/>
              </p:ext>
            </p:extLst>
          </p:nvPr>
        </p:nvGraphicFramePr>
        <p:xfrm>
          <a:off x="683568" y="1521296"/>
          <a:ext cx="8064896" cy="4572000"/>
        </p:xfrm>
        <a:graphic>
          <a:graphicData uri="http://schemas.openxmlformats.org/drawingml/2006/table">
            <a:tbl>
              <a:tblPr firstRow="1" bandRow="1">
                <a:tableStyleId>{5C22544A-7EE6-4342-B048-85BDC9FD1C3A}</a:tableStyleId>
              </a:tblPr>
              <a:tblGrid>
                <a:gridCol w="1512168"/>
                <a:gridCol w="2376264"/>
                <a:gridCol w="4176464"/>
              </a:tblGrid>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Uva Online </a:t>
                      </a:r>
                      <a:r>
                        <a:rPr lang="es-MX" b="0" dirty="0" err="1" smtClean="0">
                          <a:solidFill>
                            <a:schemeClr val="tx1"/>
                          </a:solidFill>
                          <a:latin typeface="Arial" panose="020B0604020202020204" pitchFamily="34" charset="0"/>
                          <a:cs typeface="Arial" panose="020B0604020202020204" pitchFamily="34" charset="0"/>
                        </a:rPr>
                        <a:t>Judge</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2"/>
                        </a:rPr>
                        <a:t>http://uva.onlinejudge.org/</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err="1" smtClean="0">
                          <a:solidFill>
                            <a:schemeClr val="tx1"/>
                          </a:solidFill>
                          <a:latin typeface="Arial" panose="020B0604020202020204" pitchFamily="34" charset="0"/>
                          <a:cs typeface="Arial" panose="020B0604020202020204" pitchFamily="34" charset="0"/>
                        </a:rPr>
                        <a:t>Codeforces</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3"/>
                        </a:rPr>
                        <a:t>http://codeforces.com/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err="1" smtClean="0">
                          <a:solidFill>
                            <a:schemeClr val="tx1"/>
                          </a:solidFill>
                          <a:latin typeface="Arial" panose="020B0604020202020204" pitchFamily="34" charset="0"/>
                          <a:cs typeface="Arial" panose="020B0604020202020204" pitchFamily="34" charset="0"/>
                        </a:rPr>
                        <a:t>TopCoder</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4"/>
                        </a:rPr>
                        <a:t>http://www.topcoder.com/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HackerRank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5"/>
                        </a:rPr>
                        <a:t>https://www.hackerrank.com/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CCPL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6"/>
                        </a:rPr>
                        <a:t>http://www.programmingleague.org</a:t>
                      </a:r>
                      <a:r>
                        <a:rPr lang="es-CO" b="0" dirty="0" smtClean="0">
                          <a:solidFill>
                            <a:schemeClr val="tx1"/>
                          </a:solidFill>
                          <a:latin typeface="Arial" panose="020B0604020202020204" pitchFamily="34" charset="0"/>
                          <a:cs typeface="Arial" panose="020B0604020202020204" pitchFamily="34" charset="0"/>
                          <a:hlinkClick r:id="rId6"/>
                        </a:rPr>
                        <a:t>/</a:t>
                      </a:r>
                      <a:endParaRPr lang="es-CO" b="0" dirty="0" smtClean="0">
                        <a:solidFill>
                          <a:schemeClr val="tx1"/>
                        </a:solidFill>
                        <a:latin typeface="Arial" panose="020B0604020202020204" pitchFamily="34" charset="0"/>
                        <a:cs typeface="Arial" panose="020B0604020202020204" pitchFamily="34" charset="0"/>
                      </a:endParaRPr>
                    </a:p>
                    <a:p>
                      <a:r>
                        <a:rPr lang="es-CO" b="0" dirty="0" smtClean="0">
                          <a:solidFill>
                            <a:schemeClr val="tx1"/>
                          </a:solidFill>
                          <a:latin typeface="Arial" panose="020B0604020202020204" pitchFamily="34" charset="0"/>
                          <a:cs typeface="Arial" panose="020B0604020202020204" pitchFamily="34" charset="0"/>
                          <a:hlinkClick r:id="rId7"/>
                        </a:rPr>
                        <a:t>http://icpc.baylor.edu/</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6794" y="1601503"/>
            <a:ext cx="104258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6793" y="5195412"/>
            <a:ext cx="1042587" cy="886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773" y="2737207"/>
            <a:ext cx="1440160" cy="31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5773" y="3679727"/>
            <a:ext cx="1452868"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569" y="4561408"/>
            <a:ext cx="1336351" cy="352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95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5503</TotalTime>
  <Words>1025</Words>
  <Application>Microsoft Office PowerPoint</Application>
  <PresentationFormat>Presentación en pantalla (4:3)</PresentationFormat>
  <Paragraphs>120</Paragraphs>
  <Slides>12</Slides>
  <Notes>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Análisis y diseño de algoritmos – Clase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584</cp:revision>
  <dcterms:created xsi:type="dcterms:W3CDTF">2005-07-02T15:39:33Z</dcterms:created>
  <dcterms:modified xsi:type="dcterms:W3CDTF">2014-02-19T14:49:54Z</dcterms:modified>
</cp:coreProperties>
</file>