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16"/>
  </p:notesMasterIdLst>
  <p:handoutMasterIdLst>
    <p:handoutMasterId r:id="rId17"/>
  </p:handoutMasterIdLst>
  <p:sldIdLst>
    <p:sldId id="353" r:id="rId2"/>
    <p:sldId id="376" r:id="rId3"/>
    <p:sldId id="375" r:id="rId4"/>
    <p:sldId id="377" r:id="rId5"/>
    <p:sldId id="378" r:id="rId6"/>
    <p:sldId id="379" r:id="rId7"/>
    <p:sldId id="380" r:id="rId8"/>
    <p:sldId id="385" r:id="rId9"/>
    <p:sldId id="383" r:id="rId10"/>
    <p:sldId id="382" r:id="rId11"/>
    <p:sldId id="381" r:id="rId12"/>
    <p:sldId id="384" r:id="rId13"/>
    <p:sldId id="386" r:id="rId14"/>
    <p:sldId id="387" r:id="rId15"/>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0033CC"/>
    <a:srgbClr val="006600"/>
    <a:srgbClr val="003300"/>
    <a:srgbClr val="003366"/>
    <a:srgbClr val="003399"/>
    <a:srgbClr val="669900"/>
    <a:srgbClr val="FFF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7691" autoAdjust="0"/>
  </p:normalViewPr>
  <p:slideViewPr>
    <p:cSldViewPr>
      <p:cViewPr>
        <p:scale>
          <a:sx n="70" d="100"/>
          <a:sy n="70" d="100"/>
        </p:scale>
        <p:origin x="-74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C5A75C73-AD8E-4B12-ACD0-BCB44D71A262}" type="slidenum">
              <a:rPr lang="es-ES"/>
              <a:pPr>
                <a:defRPr/>
              </a:pPr>
              <a:t>‹Nº›</a:t>
            </a:fld>
            <a:endParaRPr lang="es-ES"/>
          </a:p>
        </p:txBody>
      </p:sp>
    </p:spTree>
    <p:extLst>
      <p:ext uri="{BB962C8B-B14F-4D97-AF65-F5344CB8AC3E}">
        <p14:creationId xmlns:p14="http://schemas.microsoft.com/office/powerpoint/2010/main" val="2660459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1638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35AD6546-CBBD-4259-B825-D296AD25737B}" type="slidenum">
              <a:rPr lang="es-ES_tradnl"/>
              <a:pPr>
                <a:defRPr/>
              </a:pPr>
              <a:t>‹Nº›</a:t>
            </a:fld>
            <a:endParaRPr lang="es-ES_tradnl"/>
          </a:p>
        </p:txBody>
      </p:sp>
    </p:spTree>
    <p:extLst>
      <p:ext uri="{BB962C8B-B14F-4D97-AF65-F5344CB8AC3E}">
        <p14:creationId xmlns:p14="http://schemas.microsoft.com/office/powerpoint/2010/main" val="20104050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B3C8D674-1C3B-4C34-871F-F2AAFF38FC82}" type="slidenum">
              <a:rPr lang="es-ES" sz="1300"/>
              <a:pPr algn="r" eaLnBrk="1" hangingPunct="1"/>
              <a:t>1</a:t>
            </a:fld>
            <a:endParaRPr lang="es-ES" sz="1300"/>
          </a:p>
        </p:txBody>
      </p:sp>
      <p:sp>
        <p:nvSpPr>
          <p:cNvPr id="17411" name="Rectangle 2"/>
          <p:cNvSpPr>
            <a:spLocks noGrp="1" noRot="1" noChangeAspect="1" noChangeArrowheads="1" noTextEdit="1"/>
          </p:cNvSpPr>
          <p:nvPr>
            <p:ph type="sldImg"/>
          </p:nvPr>
        </p:nvSpPr>
        <p:spPr>
          <a:xfrm>
            <a:off x="992188" y="768350"/>
            <a:ext cx="5116512" cy="3836988"/>
          </a:xfrm>
          <a:ln/>
        </p:spPr>
      </p:sp>
      <p:sp>
        <p:nvSpPr>
          <p:cNvPr id="17412"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Marcador de imagen de diapositiva"/>
          <p:cNvSpPr>
            <a:spLocks noGrp="1" noRot="1" noChangeAspect="1" noTextEdit="1"/>
          </p:cNvSpPr>
          <p:nvPr>
            <p:ph type="sldImg"/>
          </p:nvPr>
        </p:nvSpPr>
        <p:spPr>
          <a:xfrm>
            <a:off x="992188" y="768350"/>
            <a:ext cx="5114925" cy="3836988"/>
          </a:xfrm>
          <a:ln/>
        </p:spPr>
      </p:sp>
      <p:sp>
        <p:nvSpPr>
          <p:cNvPr id="1843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smtClean="0">
              <a:latin typeface="Arial" charset="0"/>
            </a:endParaRPr>
          </a:p>
        </p:txBody>
      </p:sp>
      <p:sp>
        <p:nvSpPr>
          <p:cNvPr id="1843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defRPr>
            </a:lvl1pPr>
            <a:lvl2pPr marL="742950" indent="-285750" defTabSz="990600" eaLnBrk="0" hangingPunct="0">
              <a:defRPr>
                <a:solidFill>
                  <a:schemeClr val="tx1"/>
                </a:solidFill>
                <a:latin typeface="Arial" charset="0"/>
              </a:defRPr>
            </a:lvl2pPr>
            <a:lvl3pPr marL="1143000" indent="-228600" defTabSz="990600" eaLnBrk="0" hangingPunct="0">
              <a:defRPr>
                <a:solidFill>
                  <a:schemeClr val="tx1"/>
                </a:solidFill>
                <a:latin typeface="Arial" charset="0"/>
              </a:defRPr>
            </a:lvl3pPr>
            <a:lvl4pPr marL="1600200" indent="-228600" defTabSz="990600" eaLnBrk="0" hangingPunct="0">
              <a:defRPr>
                <a:solidFill>
                  <a:schemeClr val="tx1"/>
                </a:solidFill>
                <a:latin typeface="Arial" charset="0"/>
              </a:defRPr>
            </a:lvl4pPr>
            <a:lvl5pPr marL="2057400" indent="-228600" defTabSz="990600" eaLnBrk="0" hangingPunct="0">
              <a:defRPr>
                <a:solidFill>
                  <a:schemeClr val="tx1"/>
                </a:solidFill>
                <a:latin typeface="Arial" charset="0"/>
              </a:defRPr>
            </a:lvl5pPr>
            <a:lvl6pPr marL="2514600" indent="-228600" defTabSz="990600" eaLnBrk="0" fontAlgn="base" hangingPunct="0">
              <a:spcBef>
                <a:spcPct val="0"/>
              </a:spcBef>
              <a:spcAft>
                <a:spcPct val="0"/>
              </a:spcAft>
              <a:defRPr>
                <a:solidFill>
                  <a:schemeClr val="tx1"/>
                </a:solidFill>
                <a:latin typeface="Arial" charset="0"/>
              </a:defRPr>
            </a:lvl6pPr>
            <a:lvl7pPr marL="2971800" indent="-228600" defTabSz="990600" eaLnBrk="0" fontAlgn="base" hangingPunct="0">
              <a:spcBef>
                <a:spcPct val="0"/>
              </a:spcBef>
              <a:spcAft>
                <a:spcPct val="0"/>
              </a:spcAft>
              <a:defRPr>
                <a:solidFill>
                  <a:schemeClr val="tx1"/>
                </a:solidFill>
                <a:latin typeface="Arial" charset="0"/>
              </a:defRPr>
            </a:lvl7pPr>
            <a:lvl8pPr marL="3429000" indent="-228600" defTabSz="990600" eaLnBrk="0" fontAlgn="base" hangingPunct="0">
              <a:spcBef>
                <a:spcPct val="0"/>
              </a:spcBef>
              <a:spcAft>
                <a:spcPct val="0"/>
              </a:spcAft>
              <a:defRPr>
                <a:solidFill>
                  <a:schemeClr val="tx1"/>
                </a:solidFill>
                <a:latin typeface="Arial" charset="0"/>
              </a:defRPr>
            </a:lvl8pPr>
            <a:lvl9pPr marL="3886200" indent="-228600" defTabSz="990600" eaLnBrk="0" fontAlgn="base" hangingPunct="0">
              <a:spcBef>
                <a:spcPct val="0"/>
              </a:spcBef>
              <a:spcAft>
                <a:spcPct val="0"/>
              </a:spcAft>
              <a:defRPr>
                <a:solidFill>
                  <a:schemeClr val="tx1"/>
                </a:solidFill>
                <a:latin typeface="Arial" charset="0"/>
              </a:defRPr>
            </a:lvl9pPr>
          </a:lstStyle>
          <a:p>
            <a:pPr eaLnBrk="1" hangingPunct="1"/>
            <a:fld id="{D8810164-D5DE-4C58-AB46-4B65D9E2B738}" type="slidenum">
              <a:rPr lang="es-ES_tradnl" smtClean="0"/>
              <a:pPr eaLnBrk="1" hangingPunct="1"/>
              <a:t>5</a:t>
            </a:fld>
            <a:endParaRPr lang="es-ES_tradn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D14B94FD-9622-43D3-80B8-AC98F3379965}" type="datetime1">
              <a:rPr lang="es-ES"/>
              <a:pPr>
                <a:defRPr/>
              </a:pPr>
              <a:t>21/02/2014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070FB01B-EE48-408A-8FB9-D59D5C2C340B}" type="slidenum">
              <a:rPr lang="es-ES"/>
              <a:pPr>
                <a:defRPr/>
              </a:pPr>
              <a:t>‹Nº›</a:t>
            </a:fld>
            <a:endParaRPr lang="es-ES"/>
          </a:p>
        </p:txBody>
      </p:sp>
    </p:spTree>
    <p:extLst>
      <p:ext uri="{BB962C8B-B14F-4D97-AF65-F5344CB8AC3E}">
        <p14:creationId xmlns:p14="http://schemas.microsoft.com/office/powerpoint/2010/main" val="84068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5F55E4A9-5CA8-48F6-BC78-56B7F5372791}" type="datetime1">
              <a:rPr lang="es-ES"/>
              <a:pPr>
                <a:defRPr/>
              </a:pPr>
              <a:t>21/02/2014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107EDDC-87DC-4E82-B168-0D9C1A6C5121}" type="slidenum">
              <a:rPr lang="es-ES"/>
              <a:pPr>
                <a:defRPr/>
              </a:pPr>
              <a:t>‹Nº›</a:t>
            </a:fld>
            <a:endParaRPr lang="es-ES"/>
          </a:p>
        </p:txBody>
      </p:sp>
    </p:spTree>
    <p:extLst>
      <p:ext uri="{BB962C8B-B14F-4D97-AF65-F5344CB8AC3E}">
        <p14:creationId xmlns:p14="http://schemas.microsoft.com/office/powerpoint/2010/main" val="221137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E1113E06-7D3A-4B61-A87D-0BE070EF27A8}" type="datetime1">
              <a:rPr lang="es-ES"/>
              <a:pPr>
                <a:defRPr/>
              </a:pPr>
              <a:t>21/02/2014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2E145AF-F0AC-441F-9F6F-057FD663903B}" type="slidenum">
              <a:rPr lang="es-ES"/>
              <a:pPr>
                <a:defRPr/>
              </a:pPr>
              <a:t>‹Nº›</a:t>
            </a:fld>
            <a:endParaRPr lang="es-ES"/>
          </a:p>
        </p:txBody>
      </p:sp>
    </p:spTree>
    <p:extLst>
      <p:ext uri="{BB962C8B-B14F-4D97-AF65-F5344CB8AC3E}">
        <p14:creationId xmlns:p14="http://schemas.microsoft.com/office/powerpoint/2010/main" val="90305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FE7680AD-CC6B-4C03-9535-39C8E6224972}" type="datetime1">
              <a:rPr lang="es-ES"/>
              <a:pPr>
                <a:defRPr/>
              </a:pPr>
              <a:t>21/02/2014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31DC8787-5581-4C70-AD81-7075AB21E953}" type="slidenum">
              <a:rPr lang="es-ES"/>
              <a:pPr>
                <a:defRPr/>
              </a:pPr>
              <a:t>‹Nº›</a:t>
            </a:fld>
            <a:endParaRPr lang="es-ES"/>
          </a:p>
        </p:txBody>
      </p:sp>
    </p:spTree>
    <p:extLst>
      <p:ext uri="{BB962C8B-B14F-4D97-AF65-F5344CB8AC3E}">
        <p14:creationId xmlns:p14="http://schemas.microsoft.com/office/powerpoint/2010/main" val="415239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6F592F9-E817-4D64-9DEC-95EAAB5D6276}" type="datetime1">
              <a:rPr lang="es-ES"/>
              <a:pPr>
                <a:defRPr/>
              </a:pPr>
              <a:t>21/02/2014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A0496F6-78B1-4257-BFCE-8360C9B490E6}" type="slidenum">
              <a:rPr lang="es-ES"/>
              <a:pPr>
                <a:defRPr/>
              </a:pPr>
              <a:t>‹Nº›</a:t>
            </a:fld>
            <a:endParaRPr lang="es-ES"/>
          </a:p>
        </p:txBody>
      </p:sp>
    </p:spTree>
    <p:extLst>
      <p:ext uri="{BB962C8B-B14F-4D97-AF65-F5344CB8AC3E}">
        <p14:creationId xmlns:p14="http://schemas.microsoft.com/office/powerpoint/2010/main" val="355063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4F2D981A-D555-4CEE-9ADB-9756D7E39B21}" type="datetime1">
              <a:rPr lang="es-ES"/>
              <a:pPr>
                <a:defRPr/>
              </a:pPr>
              <a:t>21/02/2014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D684BB5F-E81F-4FD1-8E4B-2DC59A4289F8}" type="slidenum">
              <a:rPr lang="es-ES"/>
              <a:pPr>
                <a:defRPr/>
              </a:pPr>
              <a:t>‹Nº›</a:t>
            </a:fld>
            <a:endParaRPr lang="es-ES"/>
          </a:p>
        </p:txBody>
      </p:sp>
    </p:spTree>
    <p:extLst>
      <p:ext uri="{BB962C8B-B14F-4D97-AF65-F5344CB8AC3E}">
        <p14:creationId xmlns:p14="http://schemas.microsoft.com/office/powerpoint/2010/main" val="251216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AE9962D5-3AEE-45AD-A59D-0C5C048AF29A}" type="datetime1">
              <a:rPr lang="es-ES"/>
              <a:pPr>
                <a:defRPr/>
              </a:pPr>
              <a:t>21/02/2014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1258A138-1489-4FE3-8B72-8D62F3AD6AE5}" type="slidenum">
              <a:rPr lang="es-ES"/>
              <a:pPr>
                <a:defRPr/>
              </a:pPr>
              <a:t>‹Nº›</a:t>
            </a:fld>
            <a:endParaRPr lang="es-ES"/>
          </a:p>
        </p:txBody>
      </p:sp>
    </p:spTree>
    <p:extLst>
      <p:ext uri="{BB962C8B-B14F-4D97-AF65-F5344CB8AC3E}">
        <p14:creationId xmlns:p14="http://schemas.microsoft.com/office/powerpoint/2010/main" val="419639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D9111FBD-C7FE-46F8-A92C-510116941CA0}" type="datetime1">
              <a:rPr lang="es-ES"/>
              <a:pPr>
                <a:defRPr/>
              </a:pPr>
              <a:t>21/02/2014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FC029A81-A891-4B31-B8A8-7FABE64E6364}" type="slidenum">
              <a:rPr lang="es-ES"/>
              <a:pPr>
                <a:defRPr/>
              </a:pPr>
              <a:t>‹Nº›</a:t>
            </a:fld>
            <a:endParaRPr lang="es-ES"/>
          </a:p>
        </p:txBody>
      </p:sp>
    </p:spTree>
    <p:extLst>
      <p:ext uri="{BB962C8B-B14F-4D97-AF65-F5344CB8AC3E}">
        <p14:creationId xmlns:p14="http://schemas.microsoft.com/office/powerpoint/2010/main" val="173416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9A0C1A8A-D265-49B3-A3E3-684734604FF3}" type="datetime1">
              <a:rPr lang="es-ES"/>
              <a:pPr>
                <a:defRPr/>
              </a:pPr>
              <a:t>21/02/2014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76739846-4D1E-47F4-BD7D-BAB5A7C7CF1A}" type="slidenum">
              <a:rPr lang="es-ES"/>
              <a:pPr>
                <a:defRPr/>
              </a:pPr>
              <a:t>‹Nº›</a:t>
            </a:fld>
            <a:endParaRPr lang="es-ES"/>
          </a:p>
        </p:txBody>
      </p:sp>
    </p:spTree>
    <p:extLst>
      <p:ext uri="{BB962C8B-B14F-4D97-AF65-F5344CB8AC3E}">
        <p14:creationId xmlns:p14="http://schemas.microsoft.com/office/powerpoint/2010/main" val="138267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0C933FC-F4F0-4EF3-9C36-0D6896FC8C63}" type="datetime1">
              <a:rPr lang="es-ES"/>
              <a:pPr>
                <a:defRPr/>
              </a:pPr>
              <a:t>21/02/2014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57DF834-49C0-41B5-8D78-26060EF61EAD}" type="slidenum">
              <a:rPr lang="es-ES"/>
              <a:pPr>
                <a:defRPr/>
              </a:pPr>
              <a:t>‹Nº›</a:t>
            </a:fld>
            <a:endParaRPr lang="es-ES"/>
          </a:p>
        </p:txBody>
      </p:sp>
    </p:spTree>
    <p:extLst>
      <p:ext uri="{BB962C8B-B14F-4D97-AF65-F5344CB8AC3E}">
        <p14:creationId xmlns:p14="http://schemas.microsoft.com/office/powerpoint/2010/main" val="120162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D163485-EF39-43A0-A909-0CB3ECAA586F}" type="datetime1">
              <a:rPr lang="es-ES"/>
              <a:pPr>
                <a:defRPr/>
              </a:pPr>
              <a:t>21/02/2014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4D38C788-691B-4674-9F57-D9D8E8B39100}" type="slidenum">
              <a:rPr lang="es-ES"/>
              <a:pPr>
                <a:defRPr/>
              </a:pPr>
              <a:t>‹Nº›</a:t>
            </a:fld>
            <a:endParaRPr lang="es-ES"/>
          </a:p>
        </p:txBody>
      </p:sp>
    </p:spTree>
    <p:extLst>
      <p:ext uri="{BB962C8B-B14F-4D97-AF65-F5344CB8AC3E}">
        <p14:creationId xmlns:p14="http://schemas.microsoft.com/office/powerpoint/2010/main" val="153499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8FDD2DB-1F3F-4EF7-B3DA-10893BB377AE}" type="datetime1">
              <a:rPr lang="es-ES"/>
              <a:pPr>
                <a:defRPr/>
              </a:pPr>
              <a:t>21/02/2014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DBBF156-96B5-4A62-B49F-46E05A2CAB97}"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smtClean="0">
                <a:latin typeface="Arial" charset="0"/>
              </a:rPr>
              <a:t>Análisis y diseño de algoritmos – Clase 2</a:t>
            </a:r>
            <a:endParaRPr lang="es-ES" sz="4000" smtClean="0">
              <a:latin typeface="Arial" charset="0"/>
            </a:endParaRPr>
          </a:p>
        </p:txBody>
      </p:sp>
      <p:sp>
        <p:nvSpPr>
          <p:cNvPr id="2051" name="Rectangle 3"/>
          <p:cNvSpPr>
            <a:spLocks noGrp="1" noChangeArrowheads="1"/>
          </p:cNvSpPr>
          <p:nvPr>
            <p:ph idx="1"/>
          </p:nvPr>
        </p:nvSpPr>
        <p:spPr>
          <a:xfrm>
            <a:off x="914400" y="1901825"/>
            <a:ext cx="7772400" cy="3398838"/>
          </a:xfrm>
        </p:spPr>
        <p:txBody>
          <a:bodyPr wrap="none"/>
          <a:lstStyle/>
          <a:p>
            <a:pPr eaLnBrk="1" hangingPunct="1">
              <a:buFont typeface="Wingdings" pitchFamily="2" charset="2"/>
              <a:buNone/>
            </a:pPr>
            <a:r>
              <a:rPr lang="es-CO" sz="2400" b="1" smtClean="0">
                <a:latin typeface="Arial" charset="0"/>
                <a:cs typeface="Arial" charset="0"/>
              </a:rPr>
              <a:t>Contenido</a:t>
            </a:r>
          </a:p>
          <a:p>
            <a:pPr eaLnBrk="1" hangingPunct="1">
              <a:buFont typeface="Wingdings" pitchFamily="2" charset="2"/>
              <a:buNone/>
            </a:pPr>
            <a:endParaRPr lang="es-CO" sz="2400" b="1" smtClean="0">
              <a:latin typeface="Arial" charset="0"/>
              <a:cs typeface="Arial" charset="0"/>
            </a:endParaRPr>
          </a:p>
          <a:p>
            <a:pPr eaLnBrk="1" hangingPunct="1"/>
            <a:r>
              <a:rPr lang="es-MX" sz="2400" smtClean="0">
                <a:latin typeface="Arial" charset="0"/>
                <a:cs typeface="Arial" charset="0"/>
              </a:rPr>
              <a:t>Eficiencia algorítmica</a:t>
            </a:r>
          </a:p>
          <a:p>
            <a:pPr eaLnBrk="1" hangingPunct="1"/>
            <a:r>
              <a:rPr lang="es-MX" sz="2400" smtClean="0">
                <a:latin typeface="Arial" charset="0"/>
                <a:cs typeface="Arial" charset="0"/>
              </a:rPr>
              <a:t>Notación “Big Oh”</a:t>
            </a:r>
            <a:endParaRPr lang="es-CO" sz="2400" smtClean="0">
              <a:latin typeface="Arial" charset="0"/>
              <a:cs typeface="Arial" charset="0"/>
            </a:endParaRP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07504" y="1125538"/>
            <a:ext cx="799465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a:t>Ejercicio: Considerando la notación Big O, determinemos cuál de los dos siguientes algoritmos es mejor.</a:t>
            </a:r>
          </a:p>
          <a:p>
            <a:pPr algn="just"/>
            <a:endParaRPr lang="es-MX" sz="2400" dirty="0"/>
          </a:p>
          <a:p>
            <a:r>
              <a:rPr lang="es-CO" sz="2000" dirty="0" err="1"/>
              <a:t>function</a:t>
            </a:r>
            <a:r>
              <a:rPr lang="es-CO" sz="2000" dirty="0"/>
              <a:t> fib1(n){</a:t>
            </a:r>
          </a:p>
          <a:p>
            <a:pPr lvl="1"/>
            <a:r>
              <a:rPr lang="en-US" sz="2000" dirty="0"/>
              <a:t>if n </a:t>
            </a:r>
            <a:r>
              <a:rPr lang="en-US" sz="2000" dirty="0" smtClean="0"/>
              <a:t>&lt;= 1: </a:t>
            </a:r>
            <a:r>
              <a:rPr lang="en-US" sz="2000" dirty="0"/>
              <a:t>return </a:t>
            </a:r>
            <a:r>
              <a:rPr lang="en-US" sz="2000" dirty="0" smtClean="0"/>
              <a:t>n</a:t>
            </a:r>
            <a:endParaRPr lang="en-US" sz="2000" dirty="0"/>
          </a:p>
          <a:p>
            <a:pPr lvl="1"/>
            <a:r>
              <a:rPr lang="pt-BR" sz="2000" dirty="0" err="1"/>
              <a:t>e</a:t>
            </a:r>
            <a:r>
              <a:rPr lang="pt-BR" sz="2000" dirty="0" err="1" smtClean="0"/>
              <a:t>lse</a:t>
            </a:r>
            <a:r>
              <a:rPr lang="pt-BR" sz="2000" dirty="0" smtClean="0"/>
              <a:t> </a:t>
            </a:r>
            <a:r>
              <a:rPr lang="pt-BR" sz="2000" dirty="0" err="1" smtClean="0"/>
              <a:t>return</a:t>
            </a:r>
            <a:r>
              <a:rPr lang="pt-BR" sz="2000" dirty="0" smtClean="0"/>
              <a:t> </a:t>
            </a:r>
            <a:r>
              <a:rPr lang="pt-BR" sz="2000" dirty="0"/>
              <a:t>fib1(n-1) + fib1(n-2)</a:t>
            </a:r>
          </a:p>
          <a:p>
            <a:r>
              <a:rPr lang="pt-BR" sz="2000" dirty="0"/>
              <a:t>}</a:t>
            </a:r>
          </a:p>
          <a:p>
            <a:endParaRPr lang="pt-BR" sz="2000" dirty="0"/>
          </a:p>
          <a:p>
            <a:endParaRPr lang="es-CO" sz="2000" dirty="0" smtClean="0"/>
          </a:p>
          <a:p>
            <a:r>
              <a:rPr lang="es-CO" sz="2000" dirty="0" err="1" smtClean="0"/>
              <a:t>function</a:t>
            </a:r>
            <a:r>
              <a:rPr lang="es-CO" sz="2000" dirty="0" smtClean="0"/>
              <a:t> </a:t>
            </a:r>
            <a:r>
              <a:rPr lang="es-CO" sz="2000" dirty="0"/>
              <a:t>fib2(n){</a:t>
            </a:r>
          </a:p>
          <a:p>
            <a:pPr lvl="1"/>
            <a:r>
              <a:rPr lang="es-CO" sz="2000" dirty="0" smtClean="0"/>
              <a:t>f[0</a:t>
            </a:r>
            <a:r>
              <a:rPr lang="es-CO" sz="2000" dirty="0"/>
              <a:t>] = 0, f[1] = 1</a:t>
            </a:r>
          </a:p>
          <a:p>
            <a:pPr lvl="1"/>
            <a:r>
              <a:rPr lang="es-CO" sz="2000" dirty="0" err="1"/>
              <a:t>for</a:t>
            </a:r>
            <a:r>
              <a:rPr lang="es-CO" sz="2000" dirty="0"/>
              <a:t> i = 2:n{</a:t>
            </a:r>
          </a:p>
          <a:p>
            <a:pPr lvl="1"/>
            <a:r>
              <a:rPr lang="nn-NO" sz="2000" dirty="0"/>
              <a:t>	f[i] = f[i-1] + f[i-2]</a:t>
            </a:r>
          </a:p>
          <a:p>
            <a:pPr lvl="1"/>
            <a:r>
              <a:rPr lang="nn-NO" sz="2000" dirty="0"/>
              <a:t>}</a:t>
            </a:r>
          </a:p>
          <a:p>
            <a:pPr lvl="1"/>
            <a:r>
              <a:rPr lang="es-CO" sz="2000" dirty="0" err="1"/>
              <a:t>return</a:t>
            </a:r>
            <a:r>
              <a:rPr lang="es-CO" sz="2000" dirty="0"/>
              <a:t> f[n]</a:t>
            </a:r>
          </a:p>
          <a:p>
            <a:r>
              <a:rPr lang="es-MX" sz="2000" dirty="0"/>
              <a:t>}</a:t>
            </a:r>
          </a:p>
        </p:txBody>
      </p:sp>
      <p:sp>
        <p:nvSpPr>
          <p:cNvPr id="11267" name="Rectangle 8"/>
          <p:cNvSpPr>
            <a:spLocks noChangeArrowheads="1"/>
          </p:cNvSpPr>
          <p:nvPr/>
        </p:nvSpPr>
        <p:spPr bwMode="auto">
          <a:xfrm>
            <a:off x="755650" y="163513"/>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Comparación de eficiencias</a:t>
            </a:r>
            <a:endParaRPr lang="es-ES" sz="4000"/>
          </a:p>
        </p:txBody>
      </p:sp>
      <p:sp>
        <p:nvSpPr>
          <p:cNvPr id="2" name="1 Cerrar llave"/>
          <p:cNvSpPr/>
          <p:nvPr/>
        </p:nvSpPr>
        <p:spPr>
          <a:xfrm>
            <a:off x="3995936" y="2276475"/>
            <a:ext cx="431800" cy="136854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CO"/>
          </a:p>
        </p:txBody>
      </p:sp>
      <p:sp>
        <p:nvSpPr>
          <p:cNvPr id="6" name="5 Cerrar llave"/>
          <p:cNvSpPr/>
          <p:nvPr/>
        </p:nvSpPr>
        <p:spPr>
          <a:xfrm>
            <a:off x="3995936" y="4077072"/>
            <a:ext cx="431800" cy="223938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CO"/>
          </a:p>
        </p:txBody>
      </p:sp>
      <mc:AlternateContent xmlns:mc="http://schemas.openxmlformats.org/markup-compatibility/2006">
        <mc:Choice xmlns:a14="http://schemas.microsoft.com/office/drawing/2010/main" Requires="a14">
          <p:sp>
            <p:nvSpPr>
              <p:cNvPr id="3" name="2 CuadroTexto"/>
              <p:cNvSpPr txBox="1">
                <a:spLocks noChangeArrowheads="1"/>
              </p:cNvSpPr>
              <p:nvPr/>
            </p:nvSpPr>
            <p:spPr bwMode="auto">
              <a:xfrm>
                <a:off x="4427984" y="2802700"/>
                <a:ext cx="1008063"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dirty="0" smtClean="0">
                    <a:solidFill>
                      <a:srgbClr val="FF0000"/>
                    </a:solidFill>
                  </a:rPr>
                  <a:t>≈ O(</a:t>
                </a:r>
                <a14:m>
                  <m:oMath xmlns:m="http://schemas.openxmlformats.org/officeDocument/2006/math">
                    <m:sSup>
                      <m:sSupPr>
                        <m:ctrlPr>
                          <a:rPr lang="es-MX" i="1" dirty="0" smtClean="0">
                            <a:solidFill>
                              <a:srgbClr val="FF0000"/>
                            </a:solidFill>
                            <a:latin typeface="Cambria Math"/>
                          </a:rPr>
                        </m:ctrlPr>
                      </m:sSupPr>
                      <m:e>
                        <m:r>
                          <a:rPr lang="es-MX" b="0" i="1" dirty="0" smtClean="0">
                            <a:solidFill>
                              <a:srgbClr val="FF0000"/>
                            </a:solidFill>
                            <a:latin typeface="Cambria Math"/>
                          </a:rPr>
                          <m:t>2</m:t>
                        </m:r>
                      </m:e>
                      <m:sup>
                        <m:r>
                          <a:rPr lang="es-MX" b="0" i="1" dirty="0" smtClean="0">
                            <a:solidFill>
                              <a:srgbClr val="FF0000"/>
                            </a:solidFill>
                            <a:latin typeface="Cambria Math"/>
                          </a:rPr>
                          <m:t>𝑛</m:t>
                        </m:r>
                      </m:sup>
                    </m:sSup>
                  </m:oMath>
                </a14:m>
                <a:r>
                  <a:rPr lang="es-MX" dirty="0">
                    <a:solidFill>
                      <a:srgbClr val="FF0000"/>
                    </a:solidFill>
                  </a:rPr>
                  <a:t>)</a:t>
                </a:r>
                <a:endParaRPr lang="es-CO" dirty="0">
                  <a:solidFill>
                    <a:srgbClr val="FF0000"/>
                  </a:solidFill>
                </a:endParaRPr>
              </a:p>
            </p:txBody>
          </p:sp>
        </mc:Choice>
        <mc:Fallback>
          <p:sp>
            <p:nvSpPr>
              <p:cNvPr id="3" name="2 CuadroTexto"/>
              <p:cNvSpPr txBox="1">
                <a:spLocks noRot="1" noChangeAspect="1" noMove="1" noResize="1" noEditPoints="1" noAdjustHandles="1" noChangeArrowheads="1" noChangeShapeType="1" noTextEdit="1"/>
              </p:cNvSpPr>
              <p:nvPr/>
            </p:nvSpPr>
            <p:spPr bwMode="auto">
              <a:xfrm>
                <a:off x="4427984" y="2802700"/>
                <a:ext cx="1008063" cy="369332"/>
              </a:xfrm>
              <a:prstGeom prst="rect">
                <a:avLst/>
              </a:prstGeom>
              <a:blipFill rotWithShape="1">
                <a:blip r:embed="rId2"/>
                <a:stretch>
                  <a:fillRect l="-4819" t="-8333" r="-602" b="-2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8" name="7 CuadroTexto"/>
          <p:cNvSpPr txBox="1">
            <a:spLocks noChangeArrowheads="1"/>
          </p:cNvSpPr>
          <p:nvPr/>
        </p:nvSpPr>
        <p:spPr bwMode="auto">
          <a:xfrm>
            <a:off x="4499173" y="4973404"/>
            <a:ext cx="1008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dirty="0">
                <a:solidFill>
                  <a:srgbClr val="FF0000"/>
                </a:solidFill>
              </a:rPr>
              <a:t>O(n)</a:t>
            </a:r>
            <a:endParaRPr lang="es-CO" dirty="0">
              <a:solidFill>
                <a:srgbClr val="FF0000"/>
              </a:solidFill>
            </a:endParaRPr>
          </a:p>
        </p:txBody>
      </p:sp>
      <p:pic>
        <p:nvPicPr>
          <p:cNvPr id="1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1336" y="4741629"/>
            <a:ext cx="8286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9" name="8 CuadroTexto"/>
              <p:cNvSpPr txBox="1">
                <a:spLocks noChangeArrowheads="1"/>
              </p:cNvSpPr>
              <p:nvPr/>
            </p:nvSpPr>
            <p:spPr bwMode="auto">
              <a:xfrm>
                <a:off x="5291509" y="2667571"/>
                <a:ext cx="4177035" cy="6174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dirty="0" smtClean="0">
                    <a:solidFill>
                      <a:srgbClr val="FF0000"/>
                    </a:solidFill>
                  </a:rPr>
                  <a:t>en realidad O(</a:t>
                </a:r>
                <a14:m>
                  <m:oMath xmlns:m="http://schemas.openxmlformats.org/officeDocument/2006/math">
                    <m:sSup>
                      <m:sSupPr>
                        <m:ctrlPr>
                          <a:rPr lang="es-MX" i="1" smtClean="0">
                            <a:solidFill>
                              <a:srgbClr val="FF0000"/>
                            </a:solidFill>
                            <a:latin typeface="Cambria Math"/>
                          </a:rPr>
                        </m:ctrlPr>
                      </m:sSupPr>
                      <m:e>
                        <m:r>
                          <m:rPr>
                            <m:sty m:val="p"/>
                          </m:rPr>
                          <a:rPr lang="el-GR" i="1" smtClean="0">
                            <a:solidFill>
                              <a:srgbClr val="FF0000"/>
                            </a:solidFill>
                            <a:latin typeface="Cambria Math"/>
                          </a:rPr>
                          <m:t>φ</m:t>
                        </m:r>
                      </m:e>
                      <m:sup>
                        <m:r>
                          <a:rPr lang="es-MX" b="0" i="1" smtClean="0">
                            <a:solidFill>
                              <a:srgbClr val="FF0000"/>
                            </a:solidFill>
                            <a:latin typeface="Cambria Math"/>
                          </a:rPr>
                          <m:t>𝑛</m:t>
                        </m:r>
                      </m:sup>
                    </m:sSup>
                  </m:oMath>
                </a14:m>
                <a:r>
                  <a:rPr lang="es-MX" dirty="0" smtClean="0">
                    <a:solidFill>
                      <a:srgbClr val="FF0000"/>
                    </a:solidFill>
                  </a:rPr>
                  <a:t>) </a:t>
                </a:r>
                <a:r>
                  <a:rPr lang="es-MX" dirty="0" smtClean="0">
                    <a:solidFill>
                      <a:srgbClr val="FF0000"/>
                    </a:solidFill>
                  </a:rPr>
                  <a:t>siendo </a:t>
                </a:r>
                <a14:m>
                  <m:oMath xmlns:m="http://schemas.openxmlformats.org/officeDocument/2006/math">
                    <m:r>
                      <m:rPr>
                        <m:sty m:val="p"/>
                      </m:rPr>
                      <a:rPr lang="el-GR" i="1">
                        <a:solidFill>
                          <a:srgbClr val="FF0000"/>
                        </a:solidFill>
                        <a:latin typeface="Cambria Math"/>
                      </a:rPr>
                      <m:t>φ</m:t>
                    </m:r>
                  </m:oMath>
                </a14:m>
                <a:r>
                  <a:rPr lang="es-MX" dirty="0" smtClean="0">
                    <a:solidFill>
                      <a:srgbClr val="FF0000"/>
                    </a:solidFill>
                  </a:rPr>
                  <a:t> = </a:t>
                </a:r>
                <a14:m>
                  <m:oMath xmlns:m="http://schemas.openxmlformats.org/officeDocument/2006/math">
                    <m:sSup>
                      <m:sSupPr>
                        <m:ctrlPr>
                          <a:rPr lang="es-MX" i="1" dirty="0" smtClean="0">
                            <a:solidFill>
                              <a:srgbClr val="FF0000"/>
                            </a:solidFill>
                            <a:latin typeface="Cambria Math"/>
                          </a:rPr>
                        </m:ctrlPr>
                      </m:sSupPr>
                      <m:e>
                        <m:d>
                          <m:dPr>
                            <m:begChr m:val="["/>
                            <m:endChr m:val="]"/>
                            <m:ctrlPr>
                              <a:rPr lang="es-MX" i="1" dirty="0" smtClean="0">
                                <a:solidFill>
                                  <a:srgbClr val="FF0000"/>
                                </a:solidFill>
                                <a:latin typeface="Cambria Math"/>
                              </a:rPr>
                            </m:ctrlPr>
                          </m:dPr>
                          <m:e>
                            <m:f>
                              <m:fPr>
                                <m:ctrlPr>
                                  <a:rPr lang="es-MX" i="1" dirty="0">
                                    <a:solidFill>
                                      <a:srgbClr val="FF0000"/>
                                    </a:solidFill>
                                    <a:latin typeface="Cambria Math"/>
                                  </a:rPr>
                                </m:ctrlPr>
                              </m:fPr>
                              <m:num>
                                <m:r>
                                  <a:rPr lang="es-MX" i="1" dirty="0">
                                    <a:solidFill>
                                      <a:srgbClr val="FF0000"/>
                                    </a:solidFill>
                                    <a:latin typeface="Cambria Math"/>
                                  </a:rPr>
                                  <m:t>1+</m:t>
                                </m:r>
                                <m:rad>
                                  <m:radPr>
                                    <m:degHide m:val="on"/>
                                    <m:ctrlPr>
                                      <a:rPr lang="es-MX" i="1" dirty="0">
                                        <a:solidFill>
                                          <a:srgbClr val="FF0000"/>
                                        </a:solidFill>
                                        <a:latin typeface="Cambria Math"/>
                                      </a:rPr>
                                    </m:ctrlPr>
                                  </m:radPr>
                                  <m:deg/>
                                  <m:e>
                                    <m:r>
                                      <a:rPr lang="es-MX" b="0" i="1" dirty="0" smtClean="0">
                                        <a:solidFill>
                                          <a:srgbClr val="FF0000"/>
                                        </a:solidFill>
                                        <a:latin typeface="Cambria Math"/>
                                      </a:rPr>
                                      <m:t>5</m:t>
                                    </m:r>
                                  </m:e>
                                </m:rad>
                              </m:num>
                              <m:den>
                                <m:r>
                                  <a:rPr lang="es-MX" i="1" dirty="0">
                                    <a:solidFill>
                                      <a:srgbClr val="FF0000"/>
                                    </a:solidFill>
                                    <a:latin typeface="Cambria Math"/>
                                  </a:rPr>
                                  <m:t>2</m:t>
                                </m:r>
                              </m:den>
                            </m:f>
                          </m:e>
                        </m:d>
                      </m:e>
                      <m:sup>
                        <m:r>
                          <a:rPr lang="es-MX" b="0" i="1" dirty="0" smtClean="0">
                            <a:solidFill>
                              <a:srgbClr val="FF0000"/>
                            </a:solidFill>
                            <a:latin typeface="Cambria Math"/>
                          </a:rPr>
                          <m:t>𝑛</m:t>
                        </m:r>
                      </m:sup>
                    </m:sSup>
                  </m:oMath>
                </a14:m>
                <a:endParaRPr lang="es-CO" dirty="0">
                  <a:solidFill>
                    <a:srgbClr val="FF0000"/>
                  </a:solidFill>
                </a:endParaRPr>
              </a:p>
            </p:txBody>
          </p:sp>
        </mc:Choice>
        <mc:Fallback>
          <p:sp>
            <p:nvSpPr>
              <p:cNvPr id="9" name="8 CuadroTexto"/>
              <p:cNvSpPr txBox="1">
                <a:spLocks noRot="1" noChangeAspect="1" noMove="1" noResize="1" noEditPoints="1" noAdjustHandles="1" noChangeArrowheads="1" noChangeShapeType="1" noTextEdit="1"/>
              </p:cNvSpPr>
              <p:nvPr/>
            </p:nvSpPr>
            <p:spPr bwMode="auto">
              <a:xfrm>
                <a:off x="5291509" y="2667571"/>
                <a:ext cx="4177035" cy="617413"/>
              </a:xfrm>
              <a:prstGeom prst="rect">
                <a:avLst/>
              </a:prstGeom>
              <a:blipFill rotWithShape="1">
                <a:blip r:embed="rId4"/>
                <a:stretch>
                  <a:fillRect l="-11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ChangeArrowheads="1"/>
          </p:cNvSpPr>
          <p:nvPr/>
        </p:nvSpPr>
        <p:spPr bwMode="auto">
          <a:xfrm>
            <a:off x="755650" y="44450"/>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Comparación de eficiencias</a:t>
            </a:r>
            <a:endParaRPr lang="es-ES" sz="4000"/>
          </a:p>
        </p:txBody>
      </p:sp>
      <p:sp>
        <p:nvSpPr>
          <p:cNvPr id="12291" name="Rectangle 9"/>
          <p:cNvSpPr>
            <a:spLocks noChangeArrowheads="1"/>
          </p:cNvSpPr>
          <p:nvPr/>
        </p:nvSpPr>
        <p:spPr bwMode="auto">
          <a:xfrm>
            <a:off x="250825" y="836613"/>
            <a:ext cx="87788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a:t>Supongamos que estamos trabajando en un computador con procesador de un solo núcleo a 3,2Ghz lo que nos da un aproximado de </a:t>
            </a:r>
            <a:r>
              <a:rPr lang="es-CO"/>
              <a:t>1,000,000,000 operaciones por segundo. En la siguiente tabla vamos a relacionar el tamaño de un problema determinado con lo que demorarían en resolverlo una serie de algoritmos con eficiencias diferentes.</a:t>
            </a:r>
            <a:endParaRPr lang="es-MX"/>
          </a:p>
        </p:txBody>
      </p:sp>
      <p:pic>
        <p:nvPicPr>
          <p:cNvPr id="122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76475"/>
            <a:ext cx="7364412" cy="455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636838"/>
            <a:ext cx="5772150"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fade">
                                      <p:cBhvr>
                                        <p:cTn id="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Notaciones Big Omega y Big Theta</a:t>
            </a:r>
            <a:endParaRPr lang="es-ES" sz="4000"/>
          </a:p>
        </p:txBody>
      </p:sp>
      <p:sp>
        <p:nvSpPr>
          <p:cNvPr id="13315" name="Rectangle 9"/>
          <p:cNvSpPr>
            <a:spLocks noChangeArrowheads="1"/>
          </p:cNvSpPr>
          <p:nvPr/>
        </p:nvSpPr>
        <p:spPr bwMode="auto">
          <a:xfrm>
            <a:off x="609600" y="1196975"/>
            <a:ext cx="799465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a:t>Definiciones formales:</a:t>
            </a:r>
          </a:p>
          <a:p>
            <a:pPr algn="just"/>
            <a:r>
              <a:rPr lang="es-MX" sz="2400" dirty="0"/>
              <a:t> </a:t>
            </a:r>
          </a:p>
          <a:p>
            <a:pPr algn="just"/>
            <a:r>
              <a:rPr lang="es-MX" sz="2400" i="1" dirty="0"/>
              <a:t>T(n) = </a:t>
            </a:r>
            <a:r>
              <a:rPr lang="el-GR" sz="2400" i="1" dirty="0"/>
              <a:t>Ω</a:t>
            </a:r>
            <a:r>
              <a:rPr lang="es-MX" sz="2400" i="1" dirty="0"/>
              <a:t>(f(n))</a:t>
            </a:r>
            <a:r>
              <a:rPr lang="es-MX" sz="2400" dirty="0"/>
              <a:t>, si y solo si existen dos constantes </a:t>
            </a:r>
            <a:r>
              <a:rPr lang="es-MX" sz="2400" i="1" dirty="0"/>
              <a:t>c, n</a:t>
            </a:r>
            <a:r>
              <a:rPr lang="es-MX" sz="1600" i="1" dirty="0"/>
              <a:t>0</a:t>
            </a:r>
            <a:r>
              <a:rPr lang="es-MX" sz="2400" i="1" dirty="0"/>
              <a:t> &gt; 0 </a:t>
            </a:r>
            <a:r>
              <a:rPr lang="es-MX" sz="2400" dirty="0"/>
              <a:t>de forma que </a:t>
            </a:r>
            <a:r>
              <a:rPr lang="es-MX" sz="2400" i="1" dirty="0"/>
              <a:t>T(n) ≥ c*f(n) </a:t>
            </a:r>
            <a:r>
              <a:rPr lang="es-MX" sz="2400" dirty="0"/>
              <a:t>para todo </a:t>
            </a:r>
            <a:r>
              <a:rPr lang="es-MX" sz="2400" i="1" dirty="0"/>
              <a:t>n&gt;n0</a:t>
            </a:r>
          </a:p>
          <a:p>
            <a:pPr algn="just"/>
            <a:endParaRPr lang="es-MX" sz="2400" dirty="0"/>
          </a:p>
          <a:p>
            <a:pPr algn="just"/>
            <a:r>
              <a:rPr lang="es-MX" sz="2400" i="1" dirty="0"/>
              <a:t>T(n) = </a:t>
            </a:r>
            <a:r>
              <a:rPr lang="el-GR" sz="2400" i="1" dirty="0"/>
              <a:t>θ</a:t>
            </a:r>
            <a:r>
              <a:rPr lang="es-MX" sz="2400" i="1" dirty="0"/>
              <a:t>(f(n))</a:t>
            </a:r>
            <a:r>
              <a:rPr lang="es-MX" sz="2400" dirty="0"/>
              <a:t>, si y solo si existen tres constantes </a:t>
            </a:r>
            <a:r>
              <a:rPr lang="es-MX" sz="2400" i="1" dirty="0"/>
              <a:t>c1, c2, n</a:t>
            </a:r>
            <a:r>
              <a:rPr lang="es-MX" sz="1600" i="1" dirty="0"/>
              <a:t>0</a:t>
            </a:r>
            <a:r>
              <a:rPr lang="es-MX" sz="2400" i="1" dirty="0"/>
              <a:t> &gt; 0 </a:t>
            </a:r>
            <a:r>
              <a:rPr lang="es-MX" sz="2400" dirty="0"/>
              <a:t>de forma que </a:t>
            </a:r>
            <a:r>
              <a:rPr lang="es-MX" sz="2400" i="1" dirty="0"/>
              <a:t>c2*f(n) ≤ T(n) ≤ c2*f(n) </a:t>
            </a:r>
            <a:r>
              <a:rPr lang="es-MX" sz="2400" dirty="0"/>
              <a:t>para todo </a:t>
            </a:r>
            <a:r>
              <a:rPr lang="es-MX" sz="2400" i="1" dirty="0"/>
              <a:t>n&gt;n0 </a:t>
            </a:r>
          </a:p>
          <a:p>
            <a:pPr algn="just"/>
            <a:endParaRPr lang="es-MX" sz="2400" dirty="0"/>
          </a:p>
          <a:p>
            <a:pPr algn="just"/>
            <a:r>
              <a:rPr lang="es-MX" sz="2400" dirty="0"/>
              <a:t>Así como la notación Big O puede considerarse como un límite superior, la notación Big Omega puede considerarse como un límite inferior.</a:t>
            </a:r>
          </a:p>
          <a:p>
            <a:pPr algn="just"/>
            <a:endParaRPr lang="es-MX" sz="2400" dirty="0"/>
          </a:p>
          <a:p>
            <a:pPr algn="just"/>
            <a:r>
              <a:rPr lang="es-MX" sz="2400" dirty="0"/>
              <a:t>La notación Big Theta implica que </a:t>
            </a:r>
            <a:r>
              <a:rPr lang="es-MX" sz="2400" i="1" dirty="0"/>
              <a:t>T(n)</a:t>
            </a:r>
            <a:r>
              <a:rPr lang="es-MX" sz="2400" dirty="0"/>
              <a:t> es al mismo </a:t>
            </a:r>
            <a:r>
              <a:rPr lang="es-MX" sz="2400" i="1" dirty="0"/>
              <a:t>O(f(n</a:t>
            </a:r>
            <a:r>
              <a:rPr lang="es-MX" sz="2400" i="1" dirty="0" smtClean="0"/>
              <a:t>))</a:t>
            </a:r>
            <a:r>
              <a:rPr lang="es-MX" sz="2400" dirty="0" smtClean="0"/>
              <a:t> </a:t>
            </a:r>
            <a:r>
              <a:rPr lang="es-MX" sz="2400" dirty="0"/>
              <a:t>y </a:t>
            </a:r>
            <a:r>
              <a:rPr lang="el-GR" sz="2400" i="1" dirty="0"/>
              <a:t>Ω</a:t>
            </a:r>
            <a:r>
              <a:rPr lang="es-MX" sz="2400" i="1" dirty="0"/>
              <a:t>(f(n))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Tareas</a:t>
            </a:r>
            <a:endParaRPr lang="es-ES" sz="4000"/>
          </a:p>
        </p:txBody>
      </p:sp>
      <p:sp>
        <p:nvSpPr>
          <p:cNvPr id="13315" name="Rectangle 9"/>
          <p:cNvSpPr>
            <a:spLocks noChangeArrowheads="1"/>
          </p:cNvSpPr>
          <p:nvPr/>
        </p:nvSpPr>
        <p:spPr bwMode="auto">
          <a:xfrm>
            <a:off x="609600" y="1196975"/>
            <a:ext cx="799465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mj-lt"/>
              <a:buAutoNum type="arabicPeriod"/>
              <a:defRPr/>
            </a:pPr>
            <a:r>
              <a:rPr lang="es-MX" sz="2400" dirty="0"/>
              <a:t>Para calentar motores en lo que a programar se refiere, codificar los tres algoritmos de ordenamiento mencionados (</a:t>
            </a:r>
            <a:r>
              <a:rPr lang="es-MX" sz="2400" i="1" dirty="0" err="1"/>
              <a:t>selectSort</a:t>
            </a:r>
            <a:r>
              <a:rPr lang="es-MX" sz="2400" dirty="0"/>
              <a:t>, </a:t>
            </a:r>
            <a:r>
              <a:rPr lang="es-MX" sz="2400" i="1" dirty="0" err="1"/>
              <a:t>insertSort</a:t>
            </a:r>
            <a:r>
              <a:rPr lang="es-MX" sz="2400" dirty="0"/>
              <a:t>, </a:t>
            </a:r>
            <a:r>
              <a:rPr lang="es-MX" sz="2400" i="1" dirty="0" err="1"/>
              <a:t>bubbleSort</a:t>
            </a:r>
            <a:r>
              <a:rPr lang="es-MX" sz="2400" i="1" dirty="0"/>
              <a:t>)</a:t>
            </a:r>
            <a:r>
              <a:rPr lang="es-MX" sz="2400" dirty="0"/>
              <a:t> en el lenguaje que deseen. Luego probarlos con diferentes tamaños de arreglos (100, 1.000, 10.000, 100.000, 1’000.000). Hacer un gráfico tamaño vs tiempo de ejecución. Comprobar </a:t>
            </a:r>
            <a:r>
              <a:rPr lang="es-MX" sz="2400"/>
              <a:t>si tienen </a:t>
            </a:r>
            <a:r>
              <a:rPr lang="es-MX" sz="2400" dirty="0"/>
              <a:t>la forma </a:t>
            </a:r>
            <a:r>
              <a:rPr lang="es-MX" sz="2400" i="1" dirty="0"/>
              <a:t>n^2</a:t>
            </a:r>
            <a:r>
              <a:rPr lang="es-MX" sz="2400" dirty="0"/>
              <a:t>.</a:t>
            </a:r>
          </a:p>
          <a:p>
            <a:pPr marL="457200" indent="-457200" algn="just">
              <a:buFont typeface="+mj-lt"/>
              <a:buAutoNum type="arabicPeriod"/>
              <a:defRPr/>
            </a:pPr>
            <a:endParaRPr lang="es-MX" sz="2400" dirty="0"/>
          </a:p>
          <a:p>
            <a:pPr marL="457200" indent="-457200" algn="just">
              <a:buFont typeface="+mj-lt"/>
              <a:buAutoNum type="arabicPeriod"/>
              <a:defRPr/>
            </a:pPr>
            <a:r>
              <a:rPr lang="es-MX" sz="2400" dirty="0"/>
              <a:t>Hacer lo mismo con las funciones fib1 y fib2 pero para los valores de </a:t>
            </a:r>
            <a:r>
              <a:rPr lang="es-MX" sz="2400" i="1" dirty="0"/>
              <a:t>n</a:t>
            </a:r>
            <a:r>
              <a:rPr lang="es-MX" sz="2400" dirty="0"/>
              <a:t> entre 5 y 13.</a:t>
            </a:r>
          </a:p>
          <a:p>
            <a:pPr algn="just">
              <a:defRPr/>
            </a:pPr>
            <a:endParaRPr lang="es-MX" sz="2400" i="1" dirty="0"/>
          </a:p>
          <a:p>
            <a:pPr algn="just">
              <a:defRPr/>
            </a:pPr>
            <a:endParaRPr lang="es-MX" sz="24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ChangeArrowheads="1"/>
          </p:cNvSpPr>
          <p:nvPr/>
        </p:nvSpPr>
        <p:spPr bwMode="auto">
          <a:xfrm>
            <a:off x="179513" y="188640"/>
            <a:ext cx="288032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s-MX" sz="2400" dirty="0" smtClean="0"/>
              <a:t>Por cierto, ¿Cómo vamos en CPP?</a:t>
            </a:r>
            <a:endParaRPr lang="es-E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855" y="116632"/>
            <a:ext cx="5610633" cy="6624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3417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755650" y="3333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¿Qué es un algoritmo?</a:t>
            </a:r>
            <a:endParaRPr lang="es-ES" sz="4000"/>
          </a:p>
        </p:txBody>
      </p:sp>
      <p:sp>
        <p:nvSpPr>
          <p:cNvPr id="3075" name="Rectangle 9"/>
          <p:cNvSpPr>
            <a:spLocks noChangeArrowheads="1"/>
          </p:cNvSpPr>
          <p:nvPr/>
        </p:nvSpPr>
        <p:spPr bwMode="auto">
          <a:xfrm>
            <a:off x="609600" y="1341438"/>
            <a:ext cx="799465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dirty="0"/>
              <a:t>Un algoritmo es </a:t>
            </a:r>
            <a:r>
              <a:rPr lang="es-CO" sz="2400" dirty="0"/>
              <a:t>un conjunto ordenado de instrucciones bien definidas, </a:t>
            </a:r>
            <a:r>
              <a:rPr lang="es-CO" sz="2400" dirty="0" err="1"/>
              <a:t>inambiguas</a:t>
            </a:r>
            <a:r>
              <a:rPr lang="es-CO" sz="2400" dirty="0"/>
              <a:t> y finitas que permite resolver un determinado problema computacional.</a:t>
            </a:r>
          </a:p>
          <a:p>
            <a:pPr algn="just"/>
            <a:endParaRPr lang="es-MX" sz="2400" dirty="0"/>
          </a:p>
          <a:p>
            <a:pPr algn="just"/>
            <a:r>
              <a:rPr lang="es-MX" sz="2400" dirty="0"/>
              <a:t>Un corolario de esta definición es que un determinado problema computacional puede ser resuelto por diversos (infinitos) algoritmos.</a:t>
            </a:r>
          </a:p>
          <a:p>
            <a:pPr algn="just"/>
            <a:endParaRPr lang="es-MX" sz="2400" dirty="0"/>
          </a:p>
          <a:p>
            <a:pPr algn="just"/>
            <a:r>
              <a:rPr lang="es-MX" sz="2400" dirty="0"/>
              <a:t>Veamos una demostración de esto …</a:t>
            </a:r>
          </a:p>
          <a:p>
            <a:pPr algn="just"/>
            <a:endParaRPr lang="es-MX" sz="2400" dirty="0"/>
          </a:p>
          <a:p>
            <a:pPr algn="just"/>
            <a:r>
              <a:rPr lang="es-MX" sz="2400" b="1" dirty="0" smtClean="0"/>
              <a:t>Nota</a:t>
            </a:r>
          </a:p>
          <a:p>
            <a:pPr algn="just"/>
            <a:r>
              <a:rPr lang="es-MX" sz="2400" i="1" dirty="0" smtClean="0"/>
              <a:t>Para </a:t>
            </a:r>
            <a:r>
              <a:rPr lang="es-MX" sz="2400" i="1" dirty="0"/>
              <a:t>este y todos los ejercicios que veremos en clase: </a:t>
            </a:r>
            <a:r>
              <a:rPr lang="es-MX" sz="2400" i="1" dirty="0" smtClean="0"/>
              <a:t>paciencia </a:t>
            </a:r>
            <a:r>
              <a:rPr lang="es-MX" sz="2400" i="1" dirty="0"/>
              <a:t>para los que ya saben y mucha concentración para los que se sientan perdidos.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ChangeArrowheads="1"/>
          </p:cNvSpPr>
          <p:nvPr/>
        </p:nvSpPr>
        <p:spPr bwMode="auto">
          <a:xfrm>
            <a:off x="468313" y="1292225"/>
            <a:ext cx="8135937"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2200"/>
              <a:t>A computer programmer lives in a street with houses numbered consecutively (from 1) down one side of the street. Every evening she walks her dog by leaving her house and randomly turning left or right and walking to the end of the street and back. One night she adds up the street numbers of the houses she passes (excluding her own). The next time she walks the other way she repeats this and finds, to her astonishment, that the two sums are the same. Although this is determined in part by her house number and in part by the number of houses in the street, she nevertheless feels that this is a desirable property for her house to have and decides that all her subsequent houses should exhibit it. </a:t>
            </a:r>
          </a:p>
          <a:p>
            <a:pPr algn="just"/>
            <a:endParaRPr lang="es-CO" sz="2200"/>
          </a:p>
          <a:p>
            <a:pPr algn="just"/>
            <a:r>
              <a:rPr lang="en-US" sz="2200"/>
              <a:t>Write a program that, given the quantity of houses in a street, prints the number of the house that satisfy this condition; print -1 if none. (exs: if n=5 it should print -1, if n=8 it should print 6)</a:t>
            </a:r>
            <a:endParaRPr lang="es-CO" sz="2200"/>
          </a:p>
        </p:txBody>
      </p:sp>
      <p:sp>
        <p:nvSpPr>
          <p:cNvPr id="4099" name="Rectangle 8"/>
          <p:cNvSpPr>
            <a:spLocks noChangeArrowheads="1"/>
          </p:cNvSpPr>
          <p:nvPr/>
        </p:nvSpPr>
        <p:spPr bwMode="auto">
          <a:xfrm>
            <a:off x="611188" y="333375"/>
            <a:ext cx="7993062"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3600"/>
              <a:t>Ejemplo: ACM138 “Street Numbers”*</a:t>
            </a:r>
            <a:endParaRPr lang="es-ES" sz="4000"/>
          </a:p>
        </p:txBody>
      </p:sp>
      <p:sp>
        <p:nvSpPr>
          <p:cNvPr id="4100" name="AutoShape 8" descr="http://cdn.memegenerator.co/images/116x116/984.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ChangeArrowheads="1"/>
          </p:cNvSpPr>
          <p:nvPr/>
        </p:nvSpPr>
        <p:spPr bwMode="auto">
          <a:xfrm>
            <a:off x="755650" y="3333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¿Qué es un algoritmo?</a:t>
            </a:r>
            <a:endParaRPr lang="es-ES" sz="4000"/>
          </a:p>
        </p:txBody>
      </p:sp>
      <p:sp>
        <p:nvSpPr>
          <p:cNvPr id="5123" name="Rectangle 9"/>
          <p:cNvSpPr>
            <a:spLocks noChangeArrowheads="1"/>
          </p:cNvSpPr>
          <p:nvPr/>
        </p:nvSpPr>
        <p:spPr bwMode="auto">
          <a:xfrm>
            <a:off x="609600" y="1341438"/>
            <a:ext cx="799465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Esta característica (múltiples alternativas para resolver un mismo problema) es la motivación de este curso: diseñar buenos (si no los mejores) algoritmos para solucionar determinados problemas.</a:t>
            </a:r>
          </a:p>
        </p:txBody>
      </p:sp>
      <p:sp>
        <p:nvSpPr>
          <p:cNvPr id="4" name="Rectangle 9"/>
          <p:cNvSpPr>
            <a:spLocks noChangeArrowheads="1"/>
          </p:cNvSpPr>
          <p:nvPr/>
        </p:nvSpPr>
        <p:spPr bwMode="auto">
          <a:xfrm>
            <a:off x="609600" y="3213100"/>
            <a:ext cx="7994650" cy="64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s-MX" sz="2000" i="1" dirty="0"/>
              <a:t>“Quizá el principio más importante para el buen diseñador de algoritmos es negarse a estar satisfecho” </a:t>
            </a:r>
            <a:endParaRPr lang="es-MX" sz="2000" i="1" dirty="0" smtClean="0"/>
          </a:p>
        </p:txBody>
      </p:sp>
      <p:sp>
        <p:nvSpPr>
          <p:cNvPr id="5" name="Rectangle 9"/>
          <p:cNvSpPr>
            <a:spLocks noChangeArrowheads="1"/>
          </p:cNvSpPr>
          <p:nvPr/>
        </p:nvSpPr>
        <p:spPr bwMode="auto">
          <a:xfrm>
            <a:off x="609600" y="4365625"/>
            <a:ext cx="7994650" cy="71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s-MX" sz="2000" i="1" dirty="0"/>
              <a:t>“Si deseas ser un buen diseñador de algoritmos debes preguntarte siempre a manera de mantra: </a:t>
            </a:r>
            <a:r>
              <a:rPr lang="es-MX" sz="2000" i="1" dirty="0" smtClean="0"/>
              <a:t>‘¿se </a:t>
            </a:r>
            <a:r>
              <a:rPr lang="es-MX" sz="2000" i="1" dirty="0"/>
              <a:t>puede hacer mejor?’” </a:t>
            </a:r>
            <a:endParaRPr lang="es-ES" sz="2000" dirty="0"/>
          </a:p>
          <a:p>
            <a:pPr algn="just"/>
            <a:endParaRPr lang="es-ES" sz="2000" dirty="0"/>
          </a:p>
        </p:txBody>
      </p:sp>
      <p:sp>
        <p:nvSpPr>
          <p:cNvPr id="6" name="Rectangle 9"/>
          <p:cNvSpPr>
            <a:spLocks noChangeArrowheads="1"/>
          </p:cNvSpPr>
          <p:nvPr/>
        </p:nvSpPr>
        <p:spPr bwMode="auto">
          <a:xfrm>
            <a:off x="611188" y="5589588"/>
            <a:ext cx="79946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s-MX" sz="2000" i="1" dirty="0"/>
              <a:t>“La primera solución que se nos ocurre o la solución más obvia generalmente no es la mejor </a:t>
            </a:r>
            <a:endParaRPr lang="es-ES" sz="2000" dirty="0"/>
          </a:p>
          <a:p>
            <a:pPr algn="just"/>
            <a:endParaRPr lang="es-ES" sz="2000" dirty="0"/>
          </a:p>
        </p:txBody>
      </p:sp>
      <p:sp>
        <p:nvSpPr>
          <p:cNvPr id="2" name="1 Rectángulo"/>
          <p:cNvSpPr/>
          <p:nvPr/>
        </p:nvSpPr>
        <p:spPr>
          <a:xfrm>
            <a:off x="917848" y="3829984"/>
            <a:ext cx="7614592" cy="369332"/>
          </a:xfrm>
          <a:prstGeom prst="rect">
            <a:avLst/>
          </a:prstGeom>
        </p:spPr>
        <p:txBody>
          <a:bodyPr wrap="square">
            <a:spAutoFit/>
          </a:bodyPr>
          <a:lstStyle/>
          <a:p>
            <a:pPr algn="r"/>
            <a:r>
              <a:rPr lang="es-MX" dirty="0" err="1"/>
              <a:t>Aho</a:t>
            </a:r>
            <a:r>
              <a:rPr lang="es-MX" dirty="0"/>
              <a:t> et al. (1974) </a:t>
            </a:r>
            <a:r>
              <a:rPr lang="es-MX" dirty="0" err="1"/>
              <a:t>The</a:t>
            </a:r>
            <a:r>
              <a:rPr lang="es-MX" dirty="0"/>
              <a:t> </a:t>
            </a:r>
            <a:r>
              <a:rPr lang="es-MX" dirty="0" err="1"/>
              <a:t>design</a:t>
            </a:r>
            <a:r>
              <a:rPr lang="es-MX" dirty="0"/>
              <a:t> and </a:t>
            </a:r>
            <a:r>
              <a:rPr lang="es-MX" dirty="0" err="1"/>
              <a:t>analysis</a:t>
            </a:r>
            <a:r>
              <a:rPr lang="es-MX" dirty="0"/>
              <a:t> of </a:t>
            </a:r>
            <a:r>
              <a:rPr lang="es-MX" dirty="0" err="1"/>
              <a:t>computer</a:t>
            </a:r>
            <a:r>
              <a:rPr lang="es-MX" dirty="0"/>
              <a:t> </a:t>
            </a:r>
            <a:r>
              <a:rPr lang="es-MX" dirty="0" err="1"/>
              <a:t>algorithms</a:t>
            </a:r>
            <a:endParaRPr lang="es-MX" dirty="0"/>
          </a:p>
        </p:txBody>
      </p:sp>
      <p:sp>
        <p:nvSpPr>
          <p:cNvPr id="3" name="2 Rectángulo"/>
          <p:cNvSpPr/>
          <p:nvPr/>
        </p:nvSpPr>
        <p:spPr>
          <a:xfrm>
            <a:off x="845840" y="5003884"/>
            <a:ext cx="7614592" cy="369332"/>
          </a:xfrm>
          <a:prstGeom prst="rect">
            <a:avLst/>
          </a:prstGeom>
        </p:spPr>
        <p:txBody>
          <a:bodyPr wrap="square">
            <a:spAutoFit/>
          </a:bodyPr>
          <a:lstStyle/>
          <a:p>
            <a:pPr algn="r"/>
            <a:r>
              <a:rPr lang="es-MX" i="1" dirty="0"/>
              <a:t> </a:t>
            </a:r>
            <a:r>
              <a:rPr lang="es-MX" i="1" dirty="0" err="1"/>
              <a:t>Roughgarden</a:t>
            </a:r>
            <a:r>
              <a:rPr lang="es-MX" i="1" dirty="0"/>
              <a:t>, T. (2012) </a:t>
            </a:r>
            <a:r>
              <a:rPr lang="en-US" i="1" dirty="0"/>
              <a:t>Algorithms design and analysis part 1</a:t>
            </a:r>
            <a:endParaRPr lang="es-MX" i="1" dirty="0"/>
          </a:p>
        </p:txBody>
      </p:sp>
      <p:sp>
        <p:nvSpPr>
          <p:cNvPr id="7" name="6 Rectángulo"/>
          <p:cNvSpPr/>
          <p:nvPr/>
        </p:nvSpPr>
        <p:spPr>
          <a:xfrm>
            <a:off x="7705685" y="6236652"/>
            <a:ext cx="813107" cy="369332"/>
          </a:xfrm>
          <a:prstGeom prst="rect">
            <a:avLst/>
          </a:prstGeom>
        </p:spPr>
        <p:txBody>
          <a:bodyPr wrap="none">
            <a:spAutoFit/>
          </a:bodyPr>
          <a:lstStyle/>
          <a:p>
            <a:pPr algn="r"/>
            <a:r>
              <a:rPr lang="es-MX" i="1" dirty="0"/>
              <a:t>Yo :D </a:t>
            </a:r>
            <a:endParaRPr lang="es-MX"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755650" y="3333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¿Cómo se mide un algoritmo?</a:t>
            </a:r>
            <a:endParaRPr lang="es-ES" sz="4000"/>
          </a:p>
        </p:txBody>
      </p:sp>
      <p:sp>
        <p:nvSpPr>
          <p:cNvPr id="6147" name="Rectangle 9"/>
          <p:cNvSpPr>
            <a:spLocks noChangeArrowheads="1"/>
          </p:cNvSpPr>
          <p:nvPr/>
        </p:nvSpPr>
        <p:spPr bwMode="auto">
          <a:xfrm>
            <a:off x="609600" y="1196975"/>
            <a:ext cx="799465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Una manera objetiva de determinar que tan “bueno” es un algoritmo es por medio del número de operaciones básicas que este debe realizar para resolver un problema cuya entrada tiene un tamaño </a:t>
            </a:r>
            <a:r>
              <a:rPr lang="es-MX" sz="2400" i="1"/>
              <a:t>n. </a:t>
            </a:r>
            <a:r>
              <a:rPr lang="es-MX" sz="2400"/>
              <a:t>Es decir, calcular un </a:t>
            </a:r>
            <a:r>
              <a:rPr lang="es-MX" sz="2400" i="1"/>
              <a:t>f(n)</a:t>
            </a:r>
          </a:p>
          <a:p>
            <a:pPr algn="just"/>
            <a:endParaRPr lang="es-MX" sz="2400" i="1"/>
          </a:p>
          <a:p>
            <a:pPr algn="just"/>
            <a:r>
              <a:rPr lang="es-MX" sz="2400"/>
              <a:t>Ejemplo: cuantas comparaciones debe realizar el selectSort dado un arreglo </a:t>
            </a:r>
            <a:r>
              <a:rPr lang="es-MX" sz="2400" i="1"/>
              <a:t>n </a:t>
            </a:r>
            <a:r>
              <a:rPr lang="es-MX" sz="2400"/>
              <a:t>de números enteros diferentes. </a:t>
            </a:r>
            <a:r>
              <a:rPr lang="es-MX" sz="2400" i="1"/>
              <a:t>f(n)=?</a:t>
            </a:r>
          </a:p>
        </p:txBody>
      </p:sp>
      <p:sp>
        <p:nvSpPr>
          <p:cNvPr id="7" name="Rectangle 9"/>
          <p:cNvSpPr>
            <a:spLocks noChangeArrowheads="1"/>
          </p:cNvSpPr>
          <p:nvPr/>
        </p:nvSpPr>
        <p:spPr bwMode="auto">
          <a:xfrm>
            <a:off x="611188" y="4437063"/>
            <a:ext cx="79946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f(n)= n*(n-1)/2 - 1</a:t>
            </a:r>
            <a:endParaRPr lang="es-MX" sz="2400"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ChangeArrowheads="1"/>
          </p:cNvSpPr>
          <p:nvPr/>
        </p:nvSpPr>
        <p:spPr bwMode="auto">
          <a:xfrm>
            <a:off x="755650" y="3333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Notación “Big Oh”</a:t>
            </a:r>
            <a:endParaRPr lang="es-ES" sz="4000"/>
          </a:p>
        </p:txBody>
      </p:sp>
      <mc:AlternateContent xmlns:mc="http://schemas.openxmlformats.org/markup-compatibility/2006">
        <mc:Choice xmlns:a14="http://schemas.microsoft.com/office/drawing/2010/main" Requires="a14">
          <p:sp>
            <p:nvSpPr>
              <p:cNvPr id="7171" name="Rectangle 9"/>
              <p:cNvSpPr>
                <a:spLocks noChangeArrowheads="1"/>
              </p:cNvSpPr>
              <p:nvPr/>
            </p:nvSpPr>
            <p:spPr bwMode="auto">
              <a:xfrm>
                <a:off x="609798" y="1196975"/>
                <a:ext cx="7994650" cy="55451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400" dirty="0" smtClean="0"/>
                  <a:t>Definición formal: </a:t>
                </a:r>
              </a:p>
              <a:p>
                <a:pPr algn="just"/>
                <a:r>
                  <a:rPr lang="es-MX" sz="2400" i="1" dirty="0"/>
                  <a:t>T(n) = O(f(n))</a:t>
                </a:r>
                <a:r>
                  <a:rPr lang="es-MX" sz="2400" dirty="0"/>
                  <a:t>, si y solo si existen dos constantes </a:t>
                </a:r>
                <a:r>
                  <a:rPr lang="es-MX" sz="2400" i="1" dirty="0"/>
                  <a:t>c, n</a:t>
                </a:r>
                <a:r>
                  <a:rPr lang="es-MX" sz="1600" i="1" dirty="0"/>
                  <a:t>0</a:t>
                </a:r>
                <a:r>
                  <a:rPr lang="es-MX" sz="2400" i="1" dirty="0"/>
                  <a:t> &gt; 0 </a:t>
                </a:r>
                <a:r>
                  <a:rPr lang="es-MX" sz="2400" dirty="0"/>
                  <a:t>de forma que </a:t>
                </a:r>
                <a:r>
                  <a:rPr lang="es-MX" sz="2400" i="1" dirty="0"/>
                  <a:t>T(n) ≤ c*f(n) </a:t>
                </a:r>
                <a:r>
                  <a:rPr lang="es-MX" sz="2400" dirty="0"/>
                  <a:t>para todo </a:t>
                </a:r>
                <a:r>
                  <a:rPr lang="es-MX" sz="2400" i="1" dirty="0"/>
                  <a:t>n&gt;n</a:t>
                </a:r>
                <a:r>
                  <a:rPr lang="es-MX" i="1" dirty="0"/>
                  <a:t>0</a:t>
                </a:r>
                <a:r>
                  <a:rPr lang="es-MX" sz="2400" i="1" dirty="0"/>
                  <a:t> </a:t>
                </a:r>
              </a:p>
              <a:p>
                <a:pPr algn="just"/>
                <a:endParaRPr lang="es-MX" sz="2400" dirty="0"/>
              </a:p>
              <a:p>
                <a:pPr algn="just"/>
                <a:r>
                  <a:rPr lang="es-MX" sz="2400" dirty="0" smtClean="0"/>
                  <a:t>En </a:t>
                </a:r>
                <a:r>
                  <a:rPr lang="es-MX" sz="2400" dirty="0"/>
                  <a:t>términos prácticos:</a:t>
                </a:r>
              </a:p>
              <a:p>
                <a:pPr marL="800100" lvl="1" indent="-342900" algn="just">
                  <a:buFont typeface="Arial" charset="0"/>
                  <a:buChar char="•"/>
                </a:pPr>
                <a:r>
                  <a:rPr lang="es-MX" sz="2400" dirty="0"/>
                  <a:t>Considerar el peor escenario</a:t>
                </a:r>
              </a:p>
              <a:p>
                <a:pPr marL="800100" lvl="1" indent="-342900" algn="just">
                  <a:buFont typeface="Arial" charset="0"/>
                  <a:buChar char="•"/>
                </a:pPr>
                <a:r>
                  <a:rPr lang="es-MX" sz="2400" dirty="0"/>
                  <a:t>Realizar un análisis asintótico (enfocarse en valores grandes de n)</a:t>
                </a:r>
              </a:p>
              <a:p>
                <a:pPr marL="800100" lvl="1" indent="-342900" algn="just">
                  <a:buFont typeface="Arial" charset="0"/>
                  <a:buChar char="•"/>
                </a:pPr>
                <a:r>
                  <a:rPr lang="es-MX" sz="2400" dirty="0"/>
                  <a:t>No prestar atención a términos constantes o de orden menor </a:t>
                </a:r>
              </a:p>
              <a:p>
                <a:pPr algn="just"/>
                <a:endParaRPr lang="es-MX" sz="2400" dirty="0"/>
              </a:p>
              <a:p>
                <a:pPr algn="just"/>
                <a:r>
                  <a:rPr lang="es-MX" sz="2400" dirty="0"/>
                  <a:t>En el ejemplo del </a:t>
                </a:r>
                <a:r>
                  <a:rPr lang="es-MX" sz="2400" i="1" dirty="0" err="1"/>
                  <a:t>selectSort</a:t>
                </a:r>
                <a:r>
                  <a:rPr lang="es-MX" sz="2400" dirty="0"/>
                  <a:t> podemos decir entonces que </a:t>
                </a:r>
                <a:r>
                  <a:rPr lang="es-MX" sz="2400" i="1" dirty="0"/>
                  <a:t>T(n) </a:t>
                </a:r>
                <a:r>
                  <a:rPr lang="es-MX" sz="2400" i="1" dirty="0" smtClean="0"/>
                  <a:t>=</a:t>
                </a:r>
                <a14:m>
                  <m:oMath xmlns:m="http://schemas.openxmlformats.org/officeDocument/2006/math">
                    <m:sSup>
                      <m:sSupPr>
                        <m:ctrlPr>
                          <a:rPr lang="es-MX" sz="2400" i="1" dirty="0">
                            <a:latin typeface="Cambria Math"/>
                          </a:rPr>
                        </m:ctrlPr>
                      </m:sSupPr>
                      <m:e>
                        <m:r>
                          <a:rPr lang="es-MX" sz="2400" b="0" i="1" dirty="0" smtClean="0">
                            <a:latin typeface="Cambria Math"/>
                          </a:rPr>
                          <m:t> </m:t>
                        </m:r>
                        <m:r>
                          <a:rPr lang="es-MX" sz="2400" i="1" dirty="0">
                            <a:latin typeface="Cambria Math"/>
                          </a:rPr>
                          <m:t>𝑛</m:t>
                        </m:r>
                      </m:e>
                      <m:sup>
                        <m:r>
                          <a:rPr lang="es-MX" sz="2400" i="1" dirty="0">
                            <a:latin typeface="Cambria Math"/>
                          </a:rPr>
                          <m:t>2</m:t>
                        </m:r>
                      </m:sup>
                    </m:sSup>
                  </m:oMath>
                </a14:m>
                <a:r>
                  <a:rPr lang="es-MX" sz="2400" dirty="0" smtClean="0"/>
                  <a:t>, </a:t>
                </a:r>
                <a:r>
                  <a:rPr lang="es-MX" sz="2400" dirty="0"/>
                  <a:t>o lo que es lo mismo, que es </a:t>
                </a:r>
                <a:r>
                  <a:rPr lang="es-MX" sz="2400" i="1" dirty="0"/>
                  <a:t>O</a:t>
                </a:r>
                <a:r>
                  <a:rPr lang="es-MX" sz="2400" i="1" dirty="0" smtClean="0"/>
                  <a:t>(</a:t>
                </a:r>
                <a14:m>
                  <m:oMath xmlns:m="http://schemas.openxmlformats.org/officeDocument/2006/math">
                    <m:sSup>
                      <m:sSupPr>
                        <m:ctrlPr>
                          <a:rPr lang="es-MX" sz="2400" i="1" dirty="0">
                            <a:latin typeface="Cambria Math"/>
                          </a:rPr>
                        </m:ctrlPr>
                      </m:sSupPr>
                      <m:e>
                        <m:r>
                          <a:rPr lang="es-MX" sz="2400" i="1" dirty="0">
                            <a:latin typeface="Cambria Math"/>
                          </a:rPr>
                          <m:t>𝑛</m:t>
                        </m:r>
                      </m:e>
                      <m:sup>
                        <m:r>
                          <a:rPr lang="es-MX" sz="2400" i="1" dirty="0">
                            <a:latin typeface="Cambria Math"/>
                          </a:rPr>
                          <m:t>2</m:t>
                        </m:r>
                      </m:sup>
                    </m:sSup>
                  </m:oMath>
                </a14:m>
                <a:r>
                  <a:rPr lang="es-MX" sz="2400" i="1" dirty="0" smtClean="0"/>
                  <a:t>)</a:t>
                </a:r>
                <a:endParaRPr lang="es-MX" sz="2400" i="1" dirty="0"/>
              </a:p>
            </p:txBody>
          </p:sp>
        </mc:Choice>
        <mc:Fallback>
          <p:sp>
            <p:nvSpPr>
              <p:cNvPr id="7171" name="Rectangle 9"/>
              <p:cNvSpPr>
                <a:spLocks noRot="1" noChangeAspect="1" noMove="1" noResize="1" noEditPoints="1" noAdjustHandles="1" noChangeArrowheads="1" noChangeShapeType="1" noTextEdit="1"/>
              </p:cNvSpPr>
              <p:nvPr/>
            </p:nvSpPr>
            <p:spPr bwMode="auto">
              <a:xfrm>
                <a:off x="609798" y="1196975"/>
                <a:ext cx="7994650" cy="5545138"/>
              </a:xfrm>
              <a:prstGeom prst="rect">
                <a:avLst/>
              </a:prstGeom>
              <a:blipFill rotWithShape="1">
                <a:blip r:embed="rId2"/>
                <a:stretch>
                  <a:fillRect l="-1144" t="-769" r="-12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ChangeArrowheads="1"/>
          </p:cNvSpPr>
          <p:nvPr/>
        </p:nvSpPr>
        <p:spPr bwMode="auto">
          <a:xfrm>
            <a:off x="755650" y="333375"/>
            <a:ext cx="78486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Utilidad de la notación “Big Oh”</a:t>
            </a:r>
            <a:endParaRPr lang="es-ES" sz="4000"/>
          </a:p>
        </p:txBody>
      </p:sp>
      <p:sp>
        <p:nvSpPr>
          <p:cNvPr id="8195" name="Rectangle 9"/>
          <p:cNvSpPr>
            <a:spLocks noChangeArrowheads="1"/>
          </p:cNvSpPr>
          <p:nvPr/>
        </p:nvSpPr>
        <p:spPr bwMode="auto">
          <a:xfrm>
            <a:off x="609600" y="1196975"/>
            <a:ext cx="7994650"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Aunque esta notación no es exacta, si es un buen predictor del rendimiento de un algoritmo.</a:t>
            </a:r>
          </a:p>
          <a:p>
            <a:pPr algn="just"/>
            <a:endParaRPr lang="es-MX" sz="2400"/>
          </a:p>
          <a:p>
            <a:pPr algn="just"/>
            <a:r>
              <a:rPr lang="es-MX" sz="2400"/>
              <a:t>Podemos decir que un algoritmo es mejor (más eficiente) que otro si su “O” es menor. En otras palabras si su tiempo de ejecución (determinado por la cantidad de operaciones básicas) considerando el peor escenario crece más lentamente a medida que se aumenta el tamaño de la entrada.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ChangeArrowheads="1"/>
          </p:cNvSpPr>
          <p:nvPr/>
        </p:nvSpPr>
        <p:spPr bwMode="auto">
          <a:xfrm>
            <a:off x="323850" y="1052513"/>
            <a:ext cx="84963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Habiendo comprendido el concepto de la notación Big O, ¿cuál es el orden de complejidad o eficiencia del </a:t>
            </a:r>
            <a:r>
              <a:rPr lang="es-MX" sz="2400" i="1"/>
              <a:t>bubbleSort</a:t>
            </a:r>
            <a:r>
              <a:rPr lang="es-MX" sz="2400"/>
              <a:t>?, ¿por qué?</a:t>
            </a:r>
          </a:p>
        </p:txBody>
      </p:sp>
      <p:sp>
        <p:nvSpPr>
          <p:cNvPr id="9219" name="Rectangle 8"/>
          <p:cNvSpPr>
            <a:spLocks noChangeArrowheads="1"/>
          </p:cNvSpPr>
          <p:nvPr/>
        </p:nvSpPr>
        <p:spPr bwMode="auto">
          <a:xfrm>
            <a:off x="755650" y="115888"/>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Comparación de eficiencias</a:t>
            </a:r>
            <a:endParaRPr lang="es-ES" sz="4000"/>
          </a:p>
        </p:txBody>
      </p:sp>
      <p:sp>
        <p:nvSpPr>
          <p:cNvPr id="9220" name="10 Rectángulo"/>
          <p:cNvSpPr>
            <a:spLocks noChangeArrowheads="1"/>
          </p:cNvSpPr>
          <p:nvPr/>
        </p:nvSpPr>
        <p:spPr bwMode="auto">
          <a:xfrm>
            <a:off x="468313" y="2627313"/>
            <a:ext cx="3887787"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s-MX"/>
              <a:t>function bubbleSort(X[], n){</a:t>
            </a:r>
          </a:p>
          <a:p>
            <a:pPr algn="just"/>
            <a:r>
              <a:rPr lang="es-MX"/>
              <a:t>   for i=n-1:1 {</a:t>
            </a:r>
          </a:p>
          <a:p>
            <a:pPr algn="just"/>
            <a:r>
              <a:rPr lang="es-MX"/>
              <a:t>        ordenado = true;</a:t>
            </a:r>
          </a:p>
          <a:p>
            <a:pPr algn="just"/>
            <a:r>
              <a:rPr lang="es-MX"/>
              <a:t>        for j=0:i-1 {            </a:t>
            </a:r>
          </a:p>
          <a:p>
            <a:pPr algn="just"/>
            <a:r>
              <a:rPr lang="es-MX"/>
              <a:t>           if (X[j] &gt; X[j+1]){</a:t>
            </a:r>
          </a:p>
          <a:p>
            <a:pPr algn="just"/>
            <a:r>
              <a:rPr lang="es-MX"/>
              <a:t>                switch(X[j], X[j+1])</a:t>
            </a:r>
          </a:p>
          <a:p>
            <a:pPr algn="just"/>
            <a:r>
              <a:rPr lang="es-MX"/>
              <a:t>                ordenado = false;</a:t>
            </a:r>
          </a:p>
          <a:p>
            <a:pPr algn="just"/>
            <a:r>
              <a:rPr lang="es-MX"/>
              <a:t>            }</a:t>
            </a:r>
          </a:p>
          <a:p>
            <a:pPr algn="just"/>
            <a:r>
              <a:rPr lang="es-MX"/>
              <a:t>        }</a:t>
            </a:r>
          </a:p>
          <a:p>
            <a:pPr algn="just"/>
            <a:r>
              <a:rPr lang="es-MX"/>
              <a:t>        if ordenado = true: break</a:t>
            </a:r>
          </a:p>
          <a:p>
            <a:pPr algn="just"/>
            <a:r>
              <a:rPr lang="es-MX"/>
              <a:t>    }</a:t>
            </a:r>
          </a:p>
          <a:p>
            <a:pPr algn="just"/>
            <a:r>
              <a:rPr lang="es-MX"/>
              <a:t>}</a:t>
            </a:r>
          </a:p>
        </p:txBody>
      </p:sp>
      <mc:AlternateContent xmlns:mc="http://schemas.openxmlformats.org/markup-compatibility/2006">
        <mc:Choice xmlns:a14="http://schemas.microsoft.com/office/drawing/2010/main" Requires="a14">
          <p:sp>
            <p:nvSpPr>
              <p:cNvPr id="15" name="14 CuadroTexto"/>
              <p:cNvSpPr txBox="1">
                <a:spLocks noChangeArrowheads="1"/>
              </p:cNvSpPr>
              <p:nvPr/>
            </p:nvSpPr>
            <p:spPr bwMode="auto">
              <a:xfrm>
                <a:off x="4643438" y="4140200"/>
                <a:ext cx="3313112" cy="923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b="1" dirty="0">
                    <a:solidFill>
                      <a:srgbClr val="FF0000"/>
                    </a:solidFill>
                  </a:rPr>
                  <a:t>O(</a:t>
                </a:r>
                <a14:m>
                  <m:oMath xmlns:m="http://schemas.openxmlformats.org/officeDocument/2006/math">
                    <m:sSup>
                      <m:sSupPr>
                        <m:ctrlPr>
                          <a:rPr lang="es-MX" i="1" dirty="0" smtClean="0">
                            <a:solidFill>
                              <a:srgbClr val="FF0000"/>
                            </a:solidFill>
                            <a:latin typeface="Cambria Math"/>
                          </a:rPr>
                        </m:ctrlPr>
                      </m:sSupPr>
                      <m:e>
                        <m:r>
                          <a:rPr lang="es-MX" i="1" dirty="0">
                            <a:solidFill>
                              <a:srgbClr val="FF0000"/>
                            </a:solidFill>
                            <a:latin typeface="Cambria Math"/>
                          </a:rPr>
                          <m:t>𝑛</m:t>
                        </m:r>
                      </m:e>
                      <m:sup>
                        <m:r>
                          <a:rPr lang="es-MX" i="1" dirty="0">
                            <a:solidFill>
                              <a:srgbClr val="FF0000"/>
                            </a:solidFill>
                            <a:latin typeface="Cambria Math"/>
                          </a:rPr>
                          <m:t>2</m:t>
                        </m:r>
                      </m:sup>
                    </m:sSup>
                  </m:oMath>
                </a14:m>
                <a:r>
                  <a:rPr lang="es-MX" b="1" dirty="0">
                    <a:solidFill>
                      <a:srgbClr val="FF0000"/>
                    </a:solidFill>
                  </a:rPr>
                  <a:t>) </a:t>
                </a:r>
                <a:r>
                  <a:rPr lang="es-MX" dirty="0">
                    <a:solidFill>
                      <a:srgbClr val="FF0000"/>
                    </a:solidFill>
                  </a:rPr>
                  <a:t>al igual que </a:t>
                </a:r>
                <a:r>
                  <a:rPr lang="es-MX" i="1" dirty="0" err="1">
                    <a:solidFill>
                      <a:srgbClr val="FF0000"/>
                    </a:solidFill>
                  </a:rPr>
                  <a:t>selectSort</a:t>
                </a:r>
                <a:r>
                  <a:rPr lang="es-MX" dirty="0">
                    <a:solidFill>
                      <a:srgbClr val="FF0000"/>
                    </a:solidFill>
                  </a:rPr>
                  <a:t> es cuadrática (lo mismo sucede con el </a:t>
                </a:r>
                <a:r>
                  <a:rPr lang="es-MX" i="1" dirty="0" err="1">
                    <a:solidFill>
                      <a:srgbClr val="FF0000"/>
                    </a:solidFill>
                  </a:rPr>
                  <a:t>insertSort</a:t>
                </a:r>
                <a:r>
                  <a:rPr lang="es-MX" dirty="0">
                    <a:solidFill>
                      <a:srgbClr val="FF0000"/>
                    </a:solidFill>
                  </a:rPr>
                  <a:t>)</a:t>
                </a:r>
                <a:endParaRPr lang="es-CO" dirty="0">
                  <a:solidFill>
                    <a:srgbClr val="FF0000"/>
                  </a:solidFill>
                </a:endParaRPr>
              </a:p>
            </p:txBody>
          </p:sp>
        </mc:Choice>
        <mc:Fallback>
          <p:sp>
            <p:nvSpPr>
              <p:cNvPr id="15" name="14 CuadroTexto"/>
              <p:cNvSpPr txBox="1">
                <a:spLocks noRot="1" noChangeAspect="1" noMove="1" noResize="1" noEditPoints="1" noAdjustHandles="1" noChangeArrowheads="1" noChangeShapeType="1" noTextEdit="1"/>
              </p:cNvSpPr>
              <p:nvPr/>
            </p:nvSpPr>
            <p:spPr bwMode="auto">
              <a:xfrm>
                <a:off x="4643438" y="4140200"/>
                <a:ext cx="3313112" cy="923330"/>
              </a:xfrm>
              <a:prstGeom prst="rect">
                <a:avLst/>
              </a:prstGeom>
              <a:blipFill rotWithShape="1">
                <a:blip r:embed="rId2"/>
                <a:stretch>
                  <a:fillRect t="-3289" b="-92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ChangeArrowheads="1"/>
          </p:cNvSpPr>
          <p:nvPr/>
        </p:nvSpPr>
        <p:spPr bwMode="auto">
          <a:xfrm>
            <a:off x="323850" y="908050"/>
            <a:ext cx="84963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400"/>
              <a:t>Volviendo al ejercicio de “street numbers”, determinemos cuál de los siguientes algoritmos es mejor.</a:t>
            </a:r>
          </a:p>
        </p:txBody>
      </p:sp>
      <p:sp>
        <p:nvSpPr>
          <p:cNvPr id="10243" name="Rectangle 8"/>
          <p:cNvSpPr>
            <a:spLocks noChangeArrowheads="1"/>
          </p:cNvSpPr>
          <p:nvPr/>
        </p:nvSpPr>
        <p:spPr bwMode="auto">
          <a:xfrm>
            <a:off x="755650" y="115888"/>
            <a:ext cx="784860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a:t>Comparación de eficiencias</a:t>
            </a:r>
            <a:endParaRPr lang="es-ES" sz="4000"/>
          </a:p>
        </p:txBody>
      </p:sp>
      <mc:AlternateContent xmlns:mc="http://schemas.openxmlformats.org/markup-compatibility/2006">
        <mc:Choice xmlns:a14="http://schemas.microsoft.com/office/drawing/2010/main" Requires="a14">
          <p:sp>
            <p:nvSpPr>
              <p:cNvPr id="3" name="2 CuadroTexto"/>
              <p:cNvSpPr txBox="1">
                <a:spLocks noChangeArrowheads="1"/>
              </p:cNvSpPr>
              <p:nvPr/>
            </p:nvSpPr>
            <p:spPr bwMode="auto">
              <a:xfrm>
                <a:off x="584200" y="6165850"/>
                <a:ext cx="2087563"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b="1" dirty="0">
                    <a:solidFill>
                      <a:srgbClr val="FF0000"/>
                    </a:solidFill>
                  </a:rPr>
                  <a:t>O(</a:t>
                </a:r>
                <a14:m>
                  <m:oMath xmlns:m="http://schemas.openxmlformats.org/officeDocument/2006/math">
                    <m:sSup>
                      <m:sSupPr>
                        <m:ctrlPr>
                          <a:rPr lang="es-MX" i="1" dirty="0" smtClean="0">
                            <a:solidFill>
                              <a:srgbClr val="FF0000"/>
                            </a:solidFill>
                            <a:latin typeface="Cambria Math"/>
                          </a:rPr>
                        </m:ctrlPr>
                      </m:sSupPr>
                      <m:e>
                        <m:r>
                          <a:rPr lang="es-MX" i="1" dirty="0">
                            <a:solidFill>
                              <a:srgbClr val="FF0000"/>
                            </a:solidFill>
                            <a:latin typeface="Cambria Math"/>
                          </a:rPr>
                          <m:t>𝑛</m:t>
                        </m:r>
                      </m:e>
                      <m:sup>
                        <m:r>
                          <a:rPr lang="es-MX" i="1" dirty="0">
                            <a:solidFill>
                              <a:srgbClr val="FF0000"/>
                            </a:solidFill>
                            <a:latin typeface="Cambria Math"/>
                          </a:rPr>
                          <m:t>2</m:t>
                        </m:r>
                      </m:sup>
                    </m:sSup>
                  </m:oMath>
                </a14:m>
                <a:r>
                  <a:rPr lang="es-MX" b="1" dirty="0">
                    <a:solidFill>
                      <a:srgbClr val="FF0000"/>
                    </a:solidFill>
                  </a:rPr>
                  <a:t>) </a:t>
                </a:r>
                <a:r>
                  <a:rPr lang="es-MX" dirty="0">
                    <a:solidFill>
                      <a:srgbClr val="FF0000"/>
                    </a:solidFill>
                  </a:rPr>
                  <a:t>cuadrática</a:t>
                </a:r>
                <a:endParaRPr lang="es-CO" dirty="0">
                  <a:solidFill>
                    <a:srgbClr val="FF0000"/>
                  </a:solidFill>
                </a:endParaRPr>
              </a:p>
            </p:txBody>
          </p:sp>
        </mc:Choice>
        <mc:Fallback>
          <p:sp>
            <p:nvSpPr>
              <p:cNvPr id="3" name="2 CuadroTexto"/>
              <p:cNvSpPr txBox="1">
                <a:spLocks noRot="1" noChangeAspect="1" noMove="1" noResize="1" noEditPoints="1" noAdjustHandles="1" noChangeArrowheads="1" noChangeShapeType="1" noTextEdit="1"/>
              </p:cNvSpPr>
              <p:nvPr/>
            </p:nvSpPr>
            <p:spPr bwMode="auto">
              <a:xfrm>
                <a:off x="584200" y="6165850"/>
                <a:ext cx="2087563" cy="369332"/>
              </a:xfrm>
              <a:prstGeom prst="rect">
                <a:avLst/>
              </a:prstGeom>
              <a:blipFill rotWithShape="1">
                <a:blip r:embed="rId2"/>
                <a:stretch>
                  <a:fillRect t="-8197" b="-245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5" name="4 Rectángulo"/>
          <p:cNvSpPr>
            <a:spLocks noChangeArrowheads="1"/>
          </p:cNvSpPr>
          <p:nvPr/>
        </p:nvSpPr>
        <p:spPr bwMode="auto">
          <a:xfrm>
            <a:off x="468313" y="1844675"/>
            <a:ext cx="2303462" cy="4248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s-CO"/>
              <a:t>function sn1(n){</a:t>
            </a:r>
          </a:p>
          <a:p>
            <a:r>
              <a:rPr lang="es-MX"/>
              <a:t>   if n&lt;3: return -1</a:t>
            </a:r>
            <a:endParaRPr lang="es-CO"/>
          </a:p>
          <a:p>
            <a:r>
              <a:rPr lang="es-CO"/>
              <a:t>   </a:t>
            </a:r>
            <a:r>
              <a:rPr lang="en-US"/>
              <a:t>for i=2:n{</a:t>
            </a:r>
          </a:p>
          <a:p>
            <a:r>
              <a:rPr lang="en-US"/>
              <a:t>      s1 = 0</a:t>
            </a:r>
          </a:p>
          <a:p>
            <a:r>
              <a:rPr lang="en-US"/>
              <a:t>      for j=1:i-1{</a:t>
            </a:r>
          </a:p>
          <a:p>
            <a:r>
              <a:rPr lang="en-US"/>
              <a:t>         s1 += j</a:t>
            </a:r>
          </a:p>
          <a:p>
            <a:r>
              <a:rPr lang="en-US"/>
              <a:t>      }</a:t>
            </a:r>
          </a:p>
          <a:p>
            <a:r>
              <a:rPr lang="en-US"/>
              <a:t>      s2 = 0</a:t>
            </a:r>
          </a:p>
          <a:p>
            <a:r>
              <a:rPr lang="en-US"/>
              <a:t>      for k=i+1:n{</a:t>
            </a:r>
          </a:p>
          <a:p>
            <a:r>
              <a:rPr lang="en-US"/>
              <a:t>         s2 += k</a:t>
            </a:r>
          </a:p>
          <a:p>
            <a:r>
              <a:rPr lang="en-US"/>
              <a:t>      }</a:t>
            </a:r>
          </a:p>
          <a:p>
            <a:pPr lvl="1"/>
            <a:r>
              <a:rPr lang="en-US"/>
              <a:t>if s1=s2: return i</a:t>
            </a:r>
          </a:p>
          <a:p>
            <a:r>
              <a:rPr lang="pt-BR"/>
              <a:t>   }</a:t>
            </a:r>
          </a:p>
          <a:p>
            <a:r>
              <a:rPr lang="pt-BR"/>
              <a:t>   return -1</a:t>
            </a:r>
          </a:p>
          <a:p>
            <a:r>
              <a:rPr lang="pt-BR"/>
              <a:t>}</a:t>
            </a:r>
          </a:p>
        </p:txBody>
      </p:sp>
      <p:sp>
        <p:nvSpPr>
          <p:cNvPr id="10" name="9 Rectángulo"/>
          <p:cNvSpPr>
            <a:spLocks noChangeArrowheads="1"/>
          </p:cNvSpPr>
          <p:nvPr/>
        </p:nvSpPr>
        <p:spPr bwMode="auto">
          <a:xfrm>
            <a:off x="2987675" y="1844675"/>
            <a:ext cx="2879725" cy="2586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s-CO"/>
              <a:t>function sn2(n){</a:t>
            </a:r>
          </a:p>
          <a:p>
            <a:r>
              <a:rPr lang="es-MX"/>
              <a:t>   if n&lt;3: return -1</a:t>
            </a:r>
            <a:endParaRPr lang="es-CO"/>
          </a:p>
          <a:p>
            <a:r>
              <a:rPr lang="es-CO"/>
              <a:t>   </a:t>
            </a:r>
            <a:r>
              <a:rPr lang="en-US"/>
              <a:t>for i=2:n{</a:t>
            </a:r>
          </a:p>
          <a:p>
            <a:r>
              <a:rPr lang="en-US"/>
              <a:t>      s1 = i*(i-1)/2</a:t>
            </a:r>
          </a:p>
          <a:p>
            <a:r>
              <a:rPr lang="en-US"/>
              <a:t>      s2 = (n*(n+1)-i*(i+1))/2</a:t>
            </a:r>
          </a:p>
          <a:p>
            <a:r>
              <a:rPr lang="en-US"/>
              <a:t>      if s1=s2: return i</a:t>
            </a:r>
          </a:p>
          <a:p>
            <a:r>
              <a:rPr lang="pt-BR"/>
              <a:t>   }</a:t>
            </a:r>
          </a:p>
          <a:p>
            <a:r>
              <a:rPr lang="pt-BR"/>
              <a:t>   return -1</a:t>
            </a:r>
          </a:p>
          <a:p>
            <a:r>
              <a:rPr lang="pt-BR"/>
              <a:t>}</a:t>
            </a:r>
          </a:p>
        </p:txBody>
      </p:sp>
      <p:sp>
        <p:nvSpPr>
          <p:cNvPr id="12" name="11 Rectángulo"/>
          <p:cNvSpPr>
            <a:spLocks noChangeArrowheads="1"/>
          </p:cNvSpPr>
          <p:nvPr/>
        </p:nvSpPr>
        <p:spPr bwMode="auto">
          <a:xfrm>
            <a:off x="6084888" y="1844675"/>
            <a:ext cx="2519362" cy="1754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s-CO"/>
              <a:t>function sn3(n){</a:t>
            </a:r>
          </a:p>
          <a:p>
            <a:r>
              <a:rPr lang="es-MX"/>
              <a:t>   if n&lt;3: return -1</a:t>
            </a:r>
            <a:endParaRPr lang="es-CO"/>
          </a:p>
          <a:p>
            <a:r>
              <a:rPr lang="es-MX"/>
              <a:t>   i = sqrt((n^2+n)/2)</a:t>
            </a:r>
          </a:p>
          <a:p>
            <a:r>
              <a:rPr lang="es-MX"/>
              <a:t>   if i = INT(i): return i</a:t>
            </a:r>
            <a:endParaRPr lang="pt-BR"/>
          </a:p>
          <a:p>
            <a:r>
              <a:rPr lang="pt-BR"/>
              <a:t>   return -1</a:t>
            </a:r>
          </a:p>
          <a:p>
            <a:r>
              <a:rPr lang="pt-BR"/>
              <a:t>}</a:t>
            </a:r>
          </a:p>
        </p:txBody>
      </p:sp>
      <p:sp>
        <p:nvSpPr>
          <p:cNvPr id="13" name="12 CuadroTexto"/>
          <p:cNvSpPr txBox="1">
            <a:spLocks noChangeArrowheads="1"/>
          </p:cNvSpPr>
          <p:nvPr/>
        </p:nvSpPr>
        <p:spPr bwMode="auto">
          <a:xfrm>
            <a:off x="6372225" y="3644900"/>
            <a:ext cx="2016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b="1" dirty="0" smtClean="0">
                <a:solidFill>
                  <a:srgbClr val="FF0000"/>
                </a:solidFill>
              </a:rPr>
              <a:t>O(1) </a:t>
            </a:r>
            <a:r>
              <a:rPr lang="es-MX" dirty="0">
                <a:solidFill>
                  <a:srgbClr val="FF0000"/>
                </a:solidFill>
              </a:rPr>
              <a:t>constante</a:t>
            </a:r>
            <a:endParaRPr lang="es-CO" b="1" dirty="0">
              <a:solidFill>
                <a:srgbClr val="FF0000"/>
              </a:solidFill>
            </a:endParaRPr>
          </a:p>
        </p:txBody>
      </p:sp>
      <p:sp>
        <p:nvSpPr>
          <p:cNvPr id="14" name="13 CuadroTexto"/>
          <p:cNvSpPr txBox="1">
            <a:spLocks noChangeArrowheads="1"/>
          </p:cNvSpPr>
          <p:nvPr/>
        </p:nvSpPr>
        <p:spPr bwMode="auto">
          <a:xfrm>
            <a:off x="3403600" y="4500563"/>
            <a:ext cx="2089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b="1">
                <a:solidFill>
                  <a:srgbClr val="FF0000"/>
                </a:solidFill>
              </a:rPr>
              <a:t>O(n) </a:t>
            </a:r>
            <a:r>
              <a:rPr lang="es-MX">
                <a:solidFill>
                  <a:srgbClr val="FF0000"/>
                </a:solidFill>
              </a:rPr>
              <a:t>lineal</a:t>
            </a:r>
            <a:endParaRPr lang="es-CO">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049" y="4014788"/>
            <a:ext cx="15144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0" grpId="0" animBg="1"/>
      <p:bldP spid="12" grpId="0" animBg="1"/>
      <p:bldP spid="13" grpId="0"/>
      <p:bldP spid="14" grpId="0"/>
    </p:bld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9824</TotalTime>
  <Words>1318</Words>
  <Application>Microsoft Office PowerPoint</Application>
  <PresentationFormat>Presentación en pantalla (4:3)</PresentationFormat>
  <Paragraphs>136</Paragraphs>
  <Slides>14</Slides>
  <Notes>2</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Análisis y diseño de algoritmos – Clase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604</cp:revision>
  <dcterms:created xsi:type="dcterms:W3CDTF">2005-07-02T15:39:33Z</dcterms:created>
  <dcterms:modified xsi:type="dcterms:W3CDTF">2014-02-21T13:03:34Z</dcterms:modified>
</cp:coreProperties>
</file>