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3"/>
  </p:notesMasterIdLst>
  <p:sldIdLst>
    <p:sldId id="256" r:id="rId2"/>
    <p:sldId id="294" r:id="rId3"/>
    <p:sldId id="257" r:id="rId4"/>
    <p:sldId id="258" r:id="rId5"/>
    <p:sldId id="259" r:id="rId6"/>
    <p:sldId id="261" r:id="rId7"/>
    <p:sldId id="260" r:id="rId8"/>
    <p:sldId id="262" r:id="rId9"/>
    <p:sldId id="295" r:id="rId10"/>
    <p:sldId id="263" r:id="rId11"/>
    <p:sldId id="299" r:id="rId12"/>
    <p:sldId id="268" r:id="rId13"/>
    <p:sldId id="269" r:id="rId14"/>
    <p:sldId id="264" r:id="rId15"/>
    <p:sldId id="265" r:id="rId16"/>
    <p:sldId id="274" r:id="rId17"/>
    <p:sldId id="271" r:id="rId18"/>
    <p:sldId id="270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92" r:id="rId28"/>
    <p:sldId id="291" r:id="rId29"/>
    <p:sldId id="293" r:id="rId30"/>
    <p:sldId id="283" r:id="rId31"/>
    <p:sldId id="284" r:id="rId32"/>
    <p:sldId id="285" r:id="rId33"/>
    <p:sldId id="288" r:id="rId34"/>
    <p:sldId id="296" r:id="rId35"/>
    <p:sldId id="297" r:id="rId36"/>
    <p:sldId id="298" r:id="rId37"/>
    <p:sldId id="266" r:id="rId38"/>
    <p:sldId id="267" r:id="rId39"/>
    <p:sldId id="281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D63"/>
    <a:srgbClr val="006600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4.10.2021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Tx/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302463" y="4478669"/>
            <a:ext cx="6119371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files/webgl/webgl-reference-card-1_0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adebyevan.com/webgl-water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lteredqualia.com/three/examples/webgl_terrain_dynamic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vel.it.fmi.uni-sofia.bg/axolotl/cubi/cubi.html?x=2&amp;y=13&amp;a=-50&amp;b=-35&amp;l=200&amp;d=13.13F.3y.3y.3y.FO.KF.HLF.IPF.3y.3y.3y.FJL.F.PIF3.F.3y.3y.3y.F.H.F3.FM.LF13.13F.3y.3y.3y.F2.LFP2.F2.NF.3y.3y.3y.FKN.F3.F.PMF.3y.3y.3y.FP2.F2.OFJ2.F13.13F.3y.3y.3y.FL.HF3.F.M.F.3y.3y.3y.F3.FIL.F.NHF.3y.3y.3y.FNO.FKM.FP.JF13.13F&amp;s=1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Examples/Lecture%20-%20Jumping/Example%202313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://localhost/Examples/Lecture%20-%20Ocean%20waves/Example%202009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/Examples/Lecture%20-%20Neon%20tori/Example%201211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localhost/Examples/Lecture%20-%20Geyser%20of%20bricks/Example%201409.html" TargetMode="External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Examples/Exercise%20-%20I%20see%20you/Solution%201103.html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://localhost/Examples/Exercise%20-%20Bioluminescent%20creature/Solution%200906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/Examples/Exercise%20-%20Steampunk%20cubes/Solution%201009.html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localhost/Examples/Exercise%20-%20Gestures/Solution%200806.html" TargetMode="External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Examples/Homework%20-%20The%20wave/Solution.html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://localhost/Examples/Homework%20-%20The%20ball/Solut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/Examples/Homework%20-%20The%20bay/Solution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localhost/Examples/Homework%20-%20The%20knot/Solution.html" TargetMode="External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hader" TargetMode="External"/><Relationship Id="rId3" Type="http://schemas.openxmlformats.org/officeDocument/2006/relationships/hyperlink" Target="http://get.webgl.org/" TargetMode="External"/><Relationship Id="rId7" Type="http://schemas.openxmlformats.org/officeDocument/2006/relationships/hyperlink" Target="http://www.opengl.org/documentation/glsl" TargetMode="External"/><Relationship Id="rId2" Type="http://schemas.openxmlformats.org/officeDocument/2006/relationships/hyperlink" Target="https://www.khronos.org/webg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hronos.org/webgl/wiki/User_Contributions" TargetMode="External"/><Relationship Id="rId5" Type="http://schemas.openxmlformats.org/officeDocument/2006/relationships/hyperlink" Target="http://www.chromeexperiments.com/webgl" TargetMode="External"/><Relationship Id="rId4" Type="http://schemas.openxmlformats.org/officeDocument/2006/relationships/hyperlink" Target="http://en.wikipedia.org/wiki/WebG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opengles/" TargetMode="External"/><Relationship Id="rId2" Type="http://schemas.openxmlformats.org/officeDocument/2006/relationships/hyperlink" Target="http://www.openg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OpenGL_ES" TargetMode="External"/><Relationship Id="rId4" Type="http://schemas.openxmlformats.org/officeDocument/2006/relationships/hyperlink" Target="http://en.wikipedia.org/wiki/OpenG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Въведение и история на </a:t>
            </a:r>
            <a:r>
              <a:rPr lang="en-US" dirty="0" err="1"/>
              <a:t>WebGL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№1</a:t>
            </a:r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Точки</a:t>
            </a:r>
          </a:p>
          <a:p>
            <a:pPr lvl="1"/>
            <a:r>
              <a:rPr lang="bg-BG" dirty="0"/>
              <a:t>11 домашни по 4т. всяка (3т. за изпълнение, 1т. за срок)</a:t>
            </a:r>
          </a:p>
          <a:p>
            <a:pPr lvl="1"/>
            <a:r>
              <a:rPr lang="bg-BG" dirty="0"/>
              <a:t>1 проект за 20 т. </a:t>
            </a:r>
          </a:p>
          <a:p>
            <a:pPr lvl="1"/>
            <a:r>
              <a:rPr lang="bg-BG" dirty="0"/>
              <a:t>Бонус – максимум 6 т.</a:t>
            </a:r>
          </a:p>
          <a:p>
            <a:pPr lvl="1"/>
            <a:endParaRPr lang="bg-BG" dirty="0"/>
          </a:p>
          <a:p>
            <a:r>
              <a:rPr lang="bg-BG" dirty="0"/>
              <a:t>Оценка</a:t>
            </a:r>
          </a:p>
          <a:p>
            <a:pPr lvl="1"/>
            <a:r>
              <a:rPr lang="bg-BG" dirty="0"/>
              <a:t>(Брой точки)/10</a:t>
            </a:r>
          </a:p>
          <a:p>
            <a:pPr lvl="1"/>
            <a:r>
              <a:rPr lang="bg-BG" dirty="0"/>
              <a:t>За минаване с тройка са нужни поне 30 точки</a:t>
            </a:r>
          </a:p>
          <a:p>
            <a:pPr lvl="1"/>
            <a:r>
              <a:rPr lang="bg-BG" dirty="0"/>
              <a:t>Максималната достижима оценка е „</a:t>
            </a:r>
            <a:r>
              <a:rPr lang="bg-BG" dirty="0" err="1"/>
              <a:t>Свръхотличен</a:t>
            </a:r>
            <a:r>
              <a:rPr lang="bg-BG" dirty="0"/>
              <a:t> 7.00“</a:t>
            </a:r>
          </a:p>
        </p:txBody>
      </p:sp>
    </p:spTree>
    <p:extLst>
      <p:ext uri="{BB962C8B-B14F-4D97-AF65-F5344CB8AC3E}">
        <p14:creationId xmlns:p14="http://schemas.microsoft.com/office/powerpoint/2010/main" val="183086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Студенти от минали години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Оценяване</a:t>
            </a:r>
          </a:p>
          <a:p>
            <a:pPr lvl="1"/>
            <a:r>
              <a:rPr lang="bg-BG" dirty="0"/>
              <a:t>Само проект за 40 т. </a:t>
            </a:r>
          </a:p>
          <a:p>
            <a:pPr lvl="1"/>
            <a:r>
              <a:rPr lang="bg-BG" dirty="0"/>
              <a:t>Стари точки не важат</a:t>
            </a:r>
          </a:p>
          <a:p>
            <a:pPr lvl="1"/>
            <a:r>
              <a:rPr lang="bg-BG" dirty="0"/>
              <a:t>Трябва да ми се обадят, за да не им отчитам липсата на предадени домашни</a:t>
            </a:r>
          </a:p>
          <a:p>
            <a:pPr lvl="1"/>
            <a:endParaRPr lang="bg-BG" dirty="0"/>
          </a:p>
          <a:p>
            <a:r>
              <a:rPr lang="bg-BG" dirty="0"/>
              <a:t>Оценка</a:t>
            </a:r>
          </a:p>
          <a:p>
            <a:pPr lvl="1"/>
            <a:r>
              <a:rPr lang="bg-BG" dirty="0"/>
              <a:t>2+(Брой точки)/10</a:t>
            </a:r>
          </a:p>
          <a:p>
            <a:pPr lvl="1"/>
            <a:r>
              <a:rPr lang="bg-BG" dirty="0"/>
              <a:t>За минаване с тройка са нужни поне 10 точки</a:t>
            </a:r>
          </a:p>
        </p:txBody>
      </p:sp>
    </p:spTree>
    <p:extLst>
      <p:ext uri="{BB962C8B-B14F-4D97-AF65-F5344CB8AC3E}">
        <p14:creationId xmlns:p14="http://schemas.microsoft.com/office/powerpoint/2010/main" val="15485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  <a:r>
              <a:rPr lang="en-US" b="0" dirty="0"/>
              <a:t> (1/2)</a:t>
            </a:r>
            <a:endParaRPr lang="bg-BG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Kouichi</a:t>
            </a:r>
            <a:r>
              <a:rPr lang="en-US" dirty="0"/>
              <a:t> Matsuda, Rodger Lea</a:t>
            </a:r>
            <a:r>
              <a:rPr lang="en-US" b="0" dirty="0"/>
              <a:t> (2013)</a:t>
            </a:r>
          </a:p>
          <a:p>
            <a:pPr lvl="1"/>
            <a:r>
              <a:rPr lang="en-US" dirty="0" err="1"/>
              <a:t>WebGL</a:t>
            </a:r>
            <a:r>
              <a:rPr lang="en-US" dirty="0"/>
              <a:t> Programming Guide: Interactive 3D Graphics Programming with </a:t>
            </a:r>
            <a:r>
              <a:rPr lang="en-US" dirty="0" err="1"/>
              <a:t>WebGL</a:t>
            </a:r>
            <a:r>
              <a:rPr lang="en-US" dirty="0"/>
              <a:t>, Addison-Wesley, ISBN 978-0-321-90292-4</a:t>
            </a:r>
          </a:p>
          <a:p>
            <a:pPr lvl="1"/>
            <a:endParaRPr lang="en-US" dirty="0"/>
          </a:p>
          <a:p>
            <a:r>
              <a:rPr lang="en-US" dirty="0"/>
              <a:t>Andreas </a:t>
            </a:r>
            <a:r>
              <a:rPr lang="en-US" dirty="0" err="1"/>
              <a:t>Anyuru</a:t>
            </a:r>
            <a:r>
              <a:rPr lang="en-US" b="0" dirty="0"/>
              <a:t> (2012)</a:t>
            </a:r>
          </a:p>
          <a:p>
            <a:pPr lvl="1"/>
            <a:r>
              <a:rPr lang="en-US" dirty="0"/>
              <a:t>Professional </a:t>
            </a:r>
            <a:r>
              <a:rPr lang="en-US" dirty="0" err="1"/>
              <a:t>WebGL</a:t>
            </a:r>
            <a:r>
              <a:rPr lang="en-US" dirty="0"/>
              <a:t> Programming: Developing 3D Graphics for the Web, John Wiley &amp; Sons, ISBN 978-1-119-96886-3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469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  <a:r>
              <a:rPr lang="en-US" b="0" dirty="0"/>
              <a:t> (2/2)</a:t>
            </a:r>
            <a:endParaRPr lang="bg-BG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Jacob </a:t>
            </a:r>
            <a:r>
              <a:rPr lang="en-US" dirty="0" err="1"/>
              <a:t>Seidelin</a:t>
            </a:r>
            <a:r>
              <a:rPr lang="en-US" b="0" dirty="0"/>
              <a:t> (2012)</a:t>
            </a:r>
          </a:p>
          <a:p>
            <a:pPr lvl="1"/>
            <a:r>
              <a:rPr lang="en-US" dirty="0"/>
              <a:t>HTML5 Games: Creating Fun with HTML5, CSS3, and </a:t>
            </a:r>
            <a:r>
              <a:rPr lang="en-US" dirty="0" err="1"/>
              <a:t>WebGL</a:t>
            </a:r>
            <a:r>
              <a:rPr lang="en-US" dirty="0"/>
              <a:t>, John Wiley &amp; Sons, ISBN 978-1-119-97508-3</a:t>
            </a:r>
          </a:p>
          <a:p>
            <a:pPr lvl="1"/>
            <a:endParaRPr lang="en-US" dirty="0"/>
          </a:p>
          <a:p>
            <a:r>
              <a:rPr lang="en-US" dirty="0"/>
              <a:t>David Wolff</a:t>
            </a:r>
            <a:r>
              <a:rPr lang="en-US" b="0" dirty="0"/>
              <a:t> (2011)</a:t>
            </a:r>
          </a:p>
          <a:p>
            <a:pPr lvl="1"/>
            <a:r>
              <a:rPr lang="en-US" dirty="0"/>
              <a:t>OpenGL 4.0 Shading Language Cookbook, </a:t>
            </a:r>
            <a:r>
              <a:rPr lang="en-US" dirty="0" err="1"/>
              <a:t>Packt</a:t>
            </a:r>
            <a:r>
              <a:rPr lang="en-US" dirty="0"/>
              <a:t> </a:t>
            </a:r>
            <a:r>
              <a:rPr lang="en-US" dirty="0" err="1"/>
              <a:t>Publising</a:t>
            </a:r>
            <a:r>
              <a:rPr lang="en-US" dirty="0"/>
              <a:t>, ISBN 978-1-849514-76-7</a:t>
            </a:r>
          </a:p>
          <a:p>
            <a:pPr lvl="1"/>
            <a:endParaRPr lang="en-US" dirty="0"/>
          </a:p>
          <a:p>
            <a:r>
              <a:rPr lang="en-GB" dirty="0"/>
              <a:t>Miller</a:t>
            </a:r>
            <a:r>
              <a:rPr lang="en-GB" b="0" dirty="0"/>
              <a:t>, </a:t>
            </a:r>
            <a:r>
              <a:rPr lang="en-GB" dirty="0"/>
              <a:t>Mattson</a:t>
            </a:r>
            <a:r>
              <a:rPr lang="en-GB" b="0" dirty="0"/>
              <a:t> (2011)</a:t>
            </a:r>
          </a:p>
          <a:p>
            <a:pPr lvl="1"/>
            <a:r>
              <a:rPr lang="en-GB" dirty="0" err="1"/>
              <a:t>WebGL</a:t>
            </a:r>
            <a:r>
              <a:rPr lang="en-GB" dirty="0"/>
              <a:t> 1.0 API Quick Reference Card, </a:t>
            </a:r>
            <a:r>
              <a:rPr lang="en-GB" dirty="0" err="1"/>
              <a:t>Khronos</a:t>
            </a:r>
            <a:r>
              <a:rPr lang="en-GB" dirty="0"/>
              <a:t> Group, </a:t>
            </a:r>
            <a:r>
              <a:rPr lang="en-GB" sz="1800" dirty="0">
                <a:hlinkClick r:id="rId2"/>
              </a:rPr>
              <a:t>https://www.khronos.org/files/webgl/webgl-reference-card-1_0.pdf</a:t>
            </a:r>
            <a:endParaRPr lang="en-GB" dirty="0"/>
          </a:p>
          <a:p>
            <a:pPr lvl="1"/>
            <a:endParaRPr lang="en-GB" b="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07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en-US" dirty="0" err="1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304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Основите на </a:t>
            </a:r>
            <a:r>
              <a:rPr lang="en-US" dirty="0"/>
              <a:t>WebGL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Приложен програмен интерфейс (</a:t>
            </a:r>
            <a:r>
              <a:rPr lang="en-US" dirty="0"/>
              <a:t>API)</a:t>
            </a:r>
          </a:p>
          <a:p>
            <a:pPr lvl="1"/>
            <a:r>
              <a:rPr lang="en-US" dirty="0"/>
              <a:t>3D</a:t>
            </a:r>
            <a:r>
              <a:rPr lang="bg-BG" dirty="0"/>
              <a:t> графика директно в браузър</a:t>
            </a:r>
          </a:p>
          <a:p>
            <a:pPr lvl="1"/>
            <a:endParaRPr lang="bg-BG" dirty="0"/>
          </a:p>
          <a:p>
            <a:r>
              <a:rPr lang="bg-BG" dirty="0"/>
              <a:t>Защо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pPr lvl="1"/>
            <a:r>
              <a:rPr lang="bg-BG" dirty="0"/>
              <a:t>Платформено независим</a:t>
            </a:r>
          </a:p>
          <a:p>
            <a:pPr lvl="1"/>
            <a:r>
              <a:rPr lang="bg-BG" dirty="0"/>
              <a:t>Тръгва директно в браузър</a:t>
            </a:r>
          </a:p>
          <a:p>
            <a:pPr lvl="1"/>
            <a:r>
              <a:rPr lang="bg-BG" dirty="0"/>
              <a:t>Използва графичния хардуер</a:t>
            </a:r>
          </a:p>
          <a:p>
            <a:pPr lvl="1"/>
            <a:r>
              <a:rPr lang="bg-BG" dirty="0"/>
              <a:t>Без специализирана работна среда</a:t>
            </a:r>
          </a:p>
        </p:txBody>
      </p:sp>
    </p:spTree>
    <p:extLst>
      <p:ext uri="{BB962C8B-B14F-4D97-AF65-F5344CB8AC3E}">
        <p14:creationId xmlns:p14="http://schemas.microsoft.com/office/powerpoint/2010/main" val="269853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 на </a:t>
            </a:r>
            <a:r>
              <a:rPr lang="en-US"/>
              <a:t>WebGL</a:t>
            </a:r>
            <a:endParaRPr lang="bg-BG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2590800" y="2209798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2.0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4724400" y="2209798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3.3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6858000" y="2209798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4.3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457200" y="3433482"/>
            <a:ext cx="18288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ES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1.1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590800" y="3433482"/>
            <a:ext cx="18288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ES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2.0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4724400" y="3429000"/>
            <a:ext cx="1828800" cy="914400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</a:t>
            </a:r>
            <a:r>
              <a:rPr lang="en-US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ES</a:t>
            </a:r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3.0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2590800" y="4648200"/>
            <a:ext cx="1828800" cy="914400"/>
          </a:xfrm>
          <a:prstGeom prst="snip2DiagRect">
            <a:avLst/>
          </a:prstGeom>
          <a:solidFill>
            <a:srgbClr val="A1BD63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r>
              <a:rPr lang="en-US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 1.0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86000" y="2516022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Snip Diagonal Corner Rectangle 3"/>
          <p:cNvSpPr/>
          <p:nvPr/>
        </p:nvSpPr>
        <p:spPr>
          <a:xfrm>
            <a:off x="457200" y="2209798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OpenGL 1.5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419600" y="2516022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ight Arrow 16"/>
          <p:cNvSpPr/>
          <p:nvPr/>
        </p:nvSpPr>
        <p:spPr>
          <a:xfrm>
            <a:off x="6553200" y="2516022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ight Arrow 17"/>
          <p:cNvSpPr/>
          <p:nvPr/>
        </p:nvSpPr>
        <p:spPr>
          <a:xfrm>
            <a:off x="4419600" y="373970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ight Arrow 18"/>
          <p:cNvSpPr/>
          <p:nvPr/>
        </p:nvSpPr>
        <p:spPr>
          <a:xfrm rot="5400000">
            <a:off x="1219199" y="312562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Arrow 19"/>
          <p:cNvSpPr/>
          <p:nvPr/>
        </p:nvSpPr>
        <p:spPr>
          <a:xfrm rot="5400000">
            <a:off x="3352799" y="312562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ight Arrow 20"/>
          <p:cNvSpPr/>
          <p:nvPr/>
        </p:nvSpPr>
        <p:spPr>
          <a:xfrm rot="5400000">
            <a:off x="5486399" y="312562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ight Arrow 21"/>
          <p:cNvSpPr/>
          <p:nvPr/>
        </p:nvSpPr>
        <p:spPr>
          <a:xfrm rot="5400000">
            <a:off x="3352798" y="434930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Snip Diagonal Corner Rectangle 10">
            <a:extLst>
              <a:ext uri="{FF2B5EF4-FFF2-40B4-BE49-F238E27FC236}">
                <a16:creationId xmlns:a16="http://schemas.microsoft.com/office/drawing/2014/main" id="{962DCB0C-FCB6-4112-8F78-7ECDF08DFE96}"/>
              </a:ext>
            </a:extLst>
          </p:cNvPr>
          <p:cNvSpPr/>
          <p:nvPr/>
        </p:nvSpPr>
        <p:spPr>
          <a:xfrm>
            <a:off x="4724400" y="4645152"/>
            <a:ext cx="1828800" cy="914400"/>
          </a:xfrm>
          <a:prstGeom prst="snip2DiagRect">
            <a:avLst/>
          </a:prstGeom>
          <a:solidFill>
            <a:srgbClr val="A1BD63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 2.0</a:t>
            </a:r>
            <a:endParaRPr lang="bg-BG" b="1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ight Arrow 17">
            <a:extLst>
              <a:ext uri="{FF2B5EF4-FFF2-40B4-BE49-F238E27FC236}">
                <a16:creationId xmlns:a16="http://schemas.microsoft.com/office/drawing/2014/main" id="{0F6417D4-C57B-4193-9FFE-A9D32850852F}"/>
              </a:ext>
            </a:extLst>
          </p:cNvPr>
          <p:cNvSpPr/>
          <p:nvPr/>
        </p:nvSpPr>
        <p:spPr>
          <a:xfrm>
            <a:off x="4428744" y="496338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ight Arrow 20">
            <a:extLst>
              <a:ext uri="{FF2B5EF4-FFF2-40B4-BE49-F238E27FC236}">
                <a16:creationId xmlns:a16="http://schemas.microsoft.com/office/drawing/2014/main" id="{20646843-4146-4714-89C8-8BAEFD0171D4}"/>
              </a:ext>
            </a:extLst>
          </p:cNvPr>
          <p:cNvSpPr/>
          <p:nvPr/>
        </p:nvSpPr>
        <p:spPr>
          <a:xfrm rot="5400000">
            <a:off x="5495543" y="434930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758F9-6965-40B3-87FA-66B7AC1EC51F}"/>
              </a:ext>
            </a:extLst>
          </p:cNvPr>
          <p:cNvSpPr txBox="1"/>
          <p:nvPr/>
        </p:nvSpPr>
        <p:spPr>
          <a:xfrm>
            <a:off x="196277" y="4963387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A1BD63"/>
                </a:solidFill>
              </a:rPr>
              <a:t>Embedded</a:t>
            </a:r>
            <a:br>
              <a:rPr lang="en-US" sz="1400" dirty="0">
                <a:solidFill>
                  <a:srgbClr val="A1BD63"/>
                </a:solidFill>
              </a:rPr>
            </a:br>
            <a:r>
              <a:rPr lang="en-US" sz="1400" dirty="0">
                <a:solidFill>
                  <a:srgbClr val="A1BD63"/>
                </a:solidFill>
              </a:rPr>
              <a:t>Systems</a:t>
            </a:r>
            <a:endParaRPr lang="bg-BG" sz="1400" dirty="0">
              <a:solidFill>
                <a:srgbClr val="A1BD63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3C7D83-89C3-40F9-8F12-DBD21AD53BCE}"/>
              </a:ext>
            </a:extLst>
          </p:cNvPr>
          <p:cNvSpPr/>
          <p:nvPr/>
        </p:nvSpPr>
        <p:spPr>
          <a:xfrm>
            <a:off x="1317498" y="4040124"/>
            <a:ext cx="355025" cy="1202436"/>
          </a:xfrm>
          <a:custGeom>
            <a:avLst/>
            <a:gdLst>
              <a:gd name="connsiteX0" fmla="*/ 0 w 274320"/>
              <a:gd name="connsiteY0" fmla="*/ 2322576 h 2322576"/>
              <a:gd name="connsiteX1" fmla="*/ 274320 w 274320"/>
              <a:gd name="connsiteY1" fmla="*/ 0 h 2322576"/>
              <a:gd name="connsiteX0" fmla="*/ 0 w 346710"/>
              <a:gd name="connsiteY0" fmla="*/ 1164336 h 1164336"/>
              <a:gd name="connsiteX1" fmla="*/ 346710 w 346710"/>
              <a:gd name="connsiteY1" fmla="*/ 0 h 1164336"/>
              <a:gd name="connsiteX0" fmla="*/ 0 w 363729"/>
              <a:gd name="connsiteY0" fmla="*/ 1164336 h 1164336"/>
              <a:gd name="connsiteX1" fmla="*/ 346710 w 363729"/>
              <a:gd name="connsiteY1" fmla="*/ 0 h 1164336"/>
              <a:gd name="connsiteX0" fmla="*/ 0 w 355025"/>
              <a:gd name="connsiteY0" fmla="*/ 1202436 h 1202436"/>
              <a:gd name="connsiteX1" fmla="*/ 327660 w 355025"/>
              <a:gd name="connsiteY1" fmla="*/ 0 h 120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25" h="1202436">
                <a:moveTo>
                  <a:pt x="0" y="1202436"/>
                </a:moveTo>
                <a:cubicBezTo>
                  <a:pt x="622300" y="1195324"/>
                  <a:pt x="212090" y="388112"/>
                  <a:pt x="327660" y="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A0A07F-1B44-4A4B-BABD-AD202CBE85F8}"/>
              </a:ext>
            </a:extLst>
          </p:cNvPr>
          <p:cNvSpPr txBox="1"/>
          <p:nvPr/>
        </p:nvSpPr>
        <p:spPr>
          <a:xfrm>
            <a:off x="2063059" y="1054608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A1BD63"/>
                </a:solidFill>
              </a:rPr>
              <a:t>Graphics</a:t>
            </a:r>
          </a:p>
          <a:p>
            <a:pPr algn="ctr"/>
            <a:r>
              <a:rPr lang="en-US" sz="1400" dirty="0">
                <a:solidFill>
                  <a:srgbClr val="A1BD63"/>
                </a:solidFill>
              </a:rPr>
              <a:t>Library</a:t>
            </a:r>
            <a:endParaRPr lang="bg-BG" sz="1400" dirty="0">
              <a:solidFill>
                <a:srgbClr val="A1BD63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9042172-8C9E-4E3F-9A1F-37BFD9CFABA4}"/>
              </a:ext>
            </a:extLst>
          </p:cNvPr>
          <p:cNvSpPr/>
          <p:nvPr/>
        </p:nvSpPr>
        <p:spPr>
          <a:xfrm flipH="1" flipV="1">
            <a:off x="1480498" y="1315120"/>
            <a:ext cx="613478" cy="1221716"/>
          </a:xfrm>
          <a:custGeom>
            <a:avLst/>
            <a:gdLst>
              <a:gd name="connsiteX0" fmla="*/ 0 w 274320"/>
              <a:gd name="connsiteY0" fmla="*/ 2322576 h 2322576"/>
              <a:gd name="connsiteX1" fmla="*/ 274320 w 274320"/>
              <a:gd name="connsiteY1" fmla="*/ 0 h 2322576"/>
              <a:gd name="connsiteX0" fmla="*/ 0 w 346710"/>
              <a:gd name="connsiteY0" fmla="*/ 1164336 h 1164336"/>
              <a:gd name="connsiteX1" fmla="*/ 346710 w 346710"/>
              <a:gd name="connsiteY1" fmla="*/ 0 h 1164336"/>
              <a:gd name="connsiteX0" fmla="*/ 0 w 363729"/>
              <a:gd name="connsiteY0" fmla="*/ 1164336 h 1164336"/>
              <a:gd name="connsiteX1" fmla="*/ 346710 w 363729"/>
              <a:gd name="connsiteY1" fmla="*/ 0 h 1164336"/>
              <a:gd name="connsiteX0" fmla="*/ 0 w 355025"/>
              <a:gd name="connsiteY0" fmla="*/ 1202436 h 1202436"/>
              <a:gd name="connsiteX1" fmla="*/ 327660 w 355025"/>
              <a:gd name="connsiteY1" fmla="*/ 0 h 120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25" h="1202436">
                <a:moveTo>
                  <a:pt x="0" y="1202436"/>
                </a:moveTo>
                <a:cubicBezTo>
                  <a:pt x="622300" y="1195324"/>
                  <a:pt x="212090" y="388112"/>
                  <a:pt x="327660" y="0"/>
                </a:cubicBez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740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bg-BG" dirty="0"/>
              <a:t> и </a:t>
            </a:r>
            <a:r>
              <a:rPr lang="en-US" dirty="0"/>
              <a:t>OpenGL </a:t>
            </a:r>
            <a:r>
              <a:rPr lang="en-US" dirty="0" err="1"/>
              <a:t>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OpenGL: </a:t>
            </a:r>
            <a:r>
              <a:rPr lang="bg-BG" dirty="0"/>
              <a:t>десктоп технологии за 3</a:t>
            </a:r>
            <a:r>
              <a:rPr lang="en-US" dirty="0"/>
              <a:t>D </a:t>
            </a:r>
            <a:r>
              <a:rPr lang="bg-BG" dirty="0"/>
              <a:t>графика</a:t>
            </a:r>
          </a:p>
          <a:p>
            <a:pPr lvl="1"/>
            <a:r>
              <a:rPr lang="bg-BG" dirty="0"/>
              <a:t>Създадена от </a:t>
            </a:r>
            <a:r>
              <a:rPr lang="en-US" dirty="0"/>
              <a:t>Silicon Graphics</a:t>
            </a:r>
            <a:r>
              <a:rPr lang="bg-BG" dirty="0"/>
              <a:t> през 1992</a:t>
            </a:r>
          </a:p>
          <a:p>
            <a:pPr lvl="1"/>
            <a:r>
              <a:rPr lang="bg-BG" dirty="0"/>
              <a:t>Платформено независим</a:t>
            </a:r>
            <a:endParaRPr lang="en-US" dirty="0"/>
          </a:p>
          <a:p>
            <a:pPr lvl="1"/>
            <a:r>
              <a:rPr lang="bg-BG" dirty="0"/>
              <a:t>Поддържа програмируеми </a:t>
            </a:r>
            <a:r>
              <a:rPr lang="bg-BG" dirty="0" err="1"/>
              <a:t>шейдъри</a:t>
            </a:r>
            <a:endParaRPr lang="en-US" dirty="0"/>
          </a:p>
          <a:p>
            <a:pPr lvl="1"/>
            <a:r>
              <a:rPr lang="bg-BG" dirty="0"/>
              <a:t>Поддържа се от </a:t>
            </a:r>
            <a:r>
              <a:rPr lang="en-US" dirty="0" err="1"/>
              <a:t>Khronos</a:t>
            </a:r>
            <a:r>
              <a:rPr lang="en-US" dirty="0"/>
              <a:t> Group</a:t>
            </a:r>
            <a:endParaRPr lang="bg-BG" dirty="0"/>
          </a:p>
          <a:p>
            <a:pPr lvl="1"/>
            <a:endParaRPr lang="bg-BG" dirty="0"/>
          </a:p>
          <a:p>
            <a:r>
              <a:rPr lang="en-US" dirty="0"/>
              <a:t>OpenGL</a:t>
            </a:r>
            <a:r>
              <a:rPr lang="bg-BG" dirty="0"/>
              <a:t> </a:t>
            </a:r>
            <a:r>
              <a:rPr lang="en-US" dirty="0" err="1"/>
              <a:t>ES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OpenGL </a:t>
            </a:r>
            <a:r>
              <a:rPr lang="bg-BG" dirty="0"/>
              <a:t>за вградени системи</a:t>
            </a:r>
          </a:p>
          <a:p>
            <a:pPr lvl="1"/>
            <a:r>
              <a:rPr lang="bg-BG" dirty="0"/>
              <a:t>Отворен стандарт</a:t>
            </a:r>
          </a:p>
          <a:p>
            <a:pPr lvl="1"/>
            <a:r>
              <a:rPr lang="bg-BG" dirty="0"/>
              <a:t>Вариант на </a:t>
            </a:r>
            <a:r>
              <a:rPr lang="en-US" dirty="0"/>
              <a:t>OpenGL</a:t>
            </a:r>
            <a:r>
              <a:rPr lang="bg-BG" dirty="0"/>
              <a:t> за </a:t>
            </a:r>
            <a:r>
              <a:rPr lang="bg-BG" dirty="0" err="1"/>
              <a:t>смартфони</a:t>
            </a:r>
            <a:endParaRPr lang="bg-BG" dirty="0"/>
          </a:p>
          <a:p>
            <a:pPr lvl="1"/>
            <a:r>
              <a:rPr lang="bg-BG" dirty="0"/>
              <a:t>Много близък с </a:t>
            </a:r>
            <a:r>
              <a:rPr lang="en-US" dirty="0" err="1"/>
              <a:t>WebGL</a:t>
            </a:r>
            <a:endParaRPr lang="bg-BG" dirty="0"/>
          </a:p>
          <a:p>
            <a:pPr lvl="1"/>
            <a:r>
              <a:rPr lang="bg-BG" dirty="0"/>
              <a:t>Поддържа се пак от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649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Алтернативни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8504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Direct3D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Част от </a:t>
            </a:r>
            <a:r>
              <a:rPr lang="en-US" dirty="0"/>
              <a:t>DirectX</a:t>
            </a:r>
          </a:p>
          <a:p>
            <a:pPr lvl="1"/>
            <a:r>
              <a:rPr lang="bg-BG" dirty="0"/>
              <a:t>Предложен от </a:t>
            </a:r>
            <a:r>
              <a:rPr lang="en-US" dirty="0"/>
              <a:t>Microsoft</a:t>
            </a:r>
            <a:r>
              <a:rPr lang="bg-BG" dirty="0"/>
              <a:t> през 1995</a:t>
            </a:r>
          </a:p>
          <a:p>
            <a:pPr lvl="1"/>
            <a:r>
              <a:rPr lang="bg-BG" dirty="0"/>
              <a:t>Работи само в </a:t>
            </a:r>
            <a:r>
              <a:rPr lang="en-US" dirty="0"/>
              <a:t>Windows</a:t>
            </a:r>
          </a:p>
          <a:p>
            <a:pPr lvl="1"/>
            <a:r>
              <a:rPr lang="bg-BG" dirty="0"/>
              <a:t>Използва </a:t>
            </a:r>
            <a:r>
              <a:rPr lang="bg-BG" dirty="0" err="1"/>
              <a:t>шейдъри</a:t>
            </a:r>
            <a:r>
              <a:rPr lang="bg-BG" dirty="0"/>
              <a:t> едва от </a:t>
            </a:r>
            <a:r>
              <a:rPr lang="en-US" dirty="0"/>
              <a:t>DirectX 8.0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en-US" dirty="0"/>
              <a:t>DirectX 9.0 </a:t>
            </a:r>
            <a:r>
              <a:rPr lang="bg-BG" dirty="0"/>
              <a:t>въвежда </a:t>
            </a:r>
            <a:r>
              <a:rPr lang="en-US" dirty="0" err="1"/>
              <a:t>HLSL</a:t>
            </a:r>
            <a:r>
              <a:rPr lang="bg-BG" dirty="0"/>
              <a:t> (</a:t>
            </a:r>
            <a:r>
              <a:rPr lang="en-US" dirty="0"/>
              <a:t>High Level SL)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5" name="Snip Diagonal Corner Rectangle 4"/>
          <p:cNvSpPr/>
          <p:nvPr/>
        </p:nvSpPr>
        <p:spPr>
          <a:xfrm>
            <a:off x="313765" y="3429000"/>
            <a:ext cx="8534400" cy="3124200"/>
          </a:xfrm>
          <a:prstGeom prst="snip2DiagRect">
            <a:avLst>
              <a:gd name="adj1" fmla="val 0"/>
              <a:gd name="adj2" fmla="val 547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228600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g_pD3D-&gt;</a:t>
            </a:r>
            <a:r>
              <a:rPr lang="en-GB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CreateDevice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D3DADAPTER_DEFAULT, D3DDEVTYPE_HAL,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/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g_hWnd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D3DCREATE_SOFTWARE_VERTEXPROCESSING,</a:t>
            </a:r>
          </a:p>
          <a:p>
            <a:pPr marL="228600" lvl="1"/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&amp;d3dpp, &amp;g_pd3dDevice );</a:t>
            </a:r>
          </a:p>
          <a:p>
            <a:pPr marL="228600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g_pd3dDevice-&gt;</a:t>
            </a:r>
            <a:r>
              <a:rPr lang="en-GB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SetRenderState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D3DRS_LIGHTING, FALSE );</a:t>
            </a:r>
          </a:p>
          <a:p>
            <a:pPr marL="228600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g_pd3dDevice-&gt;</a:t>
            </a:r>
            <a:r>
              <a:rPr lang="en-GB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SetRenderState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D3DRS_ZENABLE, TRUE );</a:t>
            </a:r>
          </a:p>
          <a:p>
            <a:pPr marL="228600"/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/>
            <a:r>
              <a:rPr lang="en-GB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D3DXMatrixPerspectiveFovLH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&amp;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matProj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D3DXToRadian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( 45.0f ), </a:t>
            </a:r>
          </a:p>
          <a:p>
            <a:pPr marL="228600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640.0f / 480.0f, 0.1f, 100.0f );</a:t>
            </a:r>
          </a:p>
          <a:p>
            <a:pPr marL="228600"/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/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g_pd3dDevice-&gt;</a:t>
            </a:r>
            <a:r>
              <a:rPr lang="en-GB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SetTransform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D3DTS_PROJECTION, &amp;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matProj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3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тази лекция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 за курса</a:t>
            </a:r>
          </a:p>
          <a:p>
            <a:pPr lvl="1"/>
            <a:r>
              <a:rPr lang="bg-BG" dirty="0"/>
              <a:t>Цели и изисквания</a:t>
            </a:r>
          </a:p>
          <a:p>
            <a:pPr lvl="1"/>
            <a:r>
              <a:rPr lang="bg-BG" dirty="0"/>
              <a:t>Начин на провеждане</a:t>
            </a:r>
          </a:p>
          <a:p>
            <a:pPr lvl="1"/>
            <a:r>
              <a:rPr lang="bg-BG" dirty="0"/>
              <a:t>Оформяне на оценката</a:t>
            </a:r>
          </a:p>
          <a:p>
            <a:pPr lvl="1"/>
            <a:endParaRPr lang="bg-BG" dirty="0"/>
          </a:p>
          <a:p>
            <a:r>
              <a:rPr lang="bg-BG" dirty="0"/>
              <a:t>История на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OpenGL, OpenGL </a:t>
            </a:r>
            <a:r>
              <a:rPr lang="en-US" dirty="0" err="1"/>
              <a:t>ES</a:t>
            </a:r>
            <a:r>
              <a:rPr lang="bg-BG" dirty="0"/>
              <a:t> и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Архитектура на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bg-BG" dirty="0"/>
              <a:t>Демонстрация на </a:t>
            </a:r>
            <a:r>
              <a:rPr lang="en-US" dirty="0" err="1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384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Scalable Vector Graphics</a:t>
            </a:r>
          </a:p>
          <a:p>
            <a:pPr lvl="1"/>
            <a:r>
              <a:rPr lang="bg-BG" dirty="0"/>
              <a:t>През 1998 </a:t>
            </a:r>
            <a:r>
              <a:rPr lang="en-US" dirty="0"/>
              <a:t>Microsoft </a:t>
            </a:r>
            <a:r>
              <a:rPr lang="bg-BG" dirty="0"/>
              <a:t>и</a:t>
            </a:r>
            <a:r>
              <a:rPr lang="en-US" dirty="0"/>
              <a:t> Macromedia </a:t>
            </a:r>
            <a:r>
              <a:rPr lang="bg-BG" dirty="0"/>
              <a:t>предлагат </a:t>
            </a:r>
            <a:r>
              <a:rPr lang="en-US" dirty="0" err="1"/>
              <a:t>VML</a:t>
            </a:r>
            <a:r>
              <a:rPr lang="en-US" dirty="0"/>
              <a:t> (Vector Markup Language)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Adobe</a:t>
            </a:r>
            <a:r>
              <a:rPr lang="bg-BG" dirty="0"/>
              <a:t> и </a:t>
            </a:r>
            <a:r>
              <a:rPr lang="en-US" dirty="0"/>
              <a:t>Sun </a:t>
            </a:r>
            <a:r>
              <a:rPr lang="bg-BG" dirty="0"/>
              <a:t>предлагат </a:t>
            </a:r>
            <a:r>
              <a:rPr lang="en-US" dirty="0" err="1"/>
              <a:t>PGML</a:t>
            </a:r>
            <a:r>
              <a:rPr lang="en-US" dirty="0"/>
              <a:t> (Precision Graphics Markup Language)</a:t>
            </a:r>
          </a:p>
          <a:p>
            <a:pPr lvl="1"/>
            <a:r>
              <a:rPr lang="en-US" dirty="0" err="1"/>
              <a:t>SVG</a:t>
            </a:r>
            <a:r>
              <a:rPr lang="bg-BG" dirty="0"/>
              <a:t> е комбинация от </a:t>
            </a:r>
            <a:r>
              <a:rPr lang="en-US" dirty="0" err="1"/>
              <a:t>VML</a:t>
            </a:r>
            <a:r>
              <a:rPr lang="bg-BG" dirty="0"/>
              <a:t> и </a:t>
            </a:r>
            <a:r>
              <a:rPr lang="en-US" dirty="0" err="1"/>
              <a:t>PGML</a:t>
            </a:r>
            <a:endParaRPr lang="en-US" dirty="0"/>
          </a:p>
          <a:p>
            <a:pPr lvl="1"/>
            <a:r>
              <a:rPr lang="bg-BG" dirty="0"/>
              <a:t>Изходният код е в </a:t>
            </a:r>
            <a:r>
              <a:rPr lang="en-US" dirty="0"/>
              <a:t>XML </a:t>
            </a:r>
            <a:r>
              <a:rPr lang="bg-BG" dirty="0"/>
              <a:t>формат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4114800"/>
            <a:ext cx="8534400" cy="1905000"/>
          </a:xfrm>
          <a:prstGeom prst="snip2DiagRect">
            <a:avLst>
              <a:gd name="adj1" fmla="val 0"/>
              <a:gd name="adj2" fmla="val 1004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228600">
              <a:tabLst>
                <a:tab pos="577850" algn="l"/>
                <a:tab pos="914400" algn="l"/>
              </a:tabLst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width="500" height="500"&gt;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lvl="1">
              <a:tabLst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x="10" y="120" width="90" height="60"&gt;</a:t>
            </a:r>
          </a:p>
          <a:p>
            <a:pPr marL="228600">
              <a:tabLst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id="a2"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="fill" from="blue"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>
              <a:tabLst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to="yellow"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="3s" /&gt;</a:t>
            </a:r>
          </a:p>
          <a:p>
            <a:pPr marL="228600">
              <a:tabLst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>
              <a:tabLst>
                <a:tab pos="577850" algn="l"/>
                <a:tab pos="914400" algn="l"/>
              </a:tabLst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1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VRML / X3D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Reality Modeling Language</a:t>
            </a:r>
          </a:p>
          <a:p>
            <a:pPr lvl="1"/>
            <a:r>
              <a:rPr lang="bg-BG" dirty="0"/>
              <a:t>Предложен през 1994</a:t>
            </a:r>
          </a:p>
          <a:p>
            <a:pPr lvl="1"/>
            <a:r>
              <a:rPr lang="bg-BG" dirty="0"/>
              <a:t>Файлов формат за </a:t>
            </a:r>
            <a:r>
              <a:rPr lang="en-US" dirty="0"/>
              <a:t>3D</a:t>
            </a:r>
            <a:r>
              <a:rPr lang="bg-BG" dirty="0"/>
              <a:t> векторна графика</a:t>
            </a:r>
          </a:p>
          <a:p>
            <a:pPr lvl="1"/>
            <a:r>
              <a:rPr lang="bg-BG" dirty="0"/>
              <a:t>Структуриран като </a:t>
            </a:r>
            <a:r>
              <a:rPr lang="en-US" dirty="0"/>
              <a:t>XML</a:t>
            </a:r>
            <a:endParaRPr lang="bg-BG" dirty="0"/>
          </a:p>
          <a:p>
            <a:pPr lvl="1"/>
            <a:r>
              <a:rPr lang="bg-BG" dirty="0"/>
              <a:t>Новите версии са под името </a:t>
            </a:r>
            <a:r>
              <a:rPr lang="en-US" dirty="0"/>
              <a:t>X3D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13765" y="3581400"/>
            <a:ext cx="8534400" cy="2971800"/>
          </a:xfrm>
          <a:prstGeom prst="snip2DiagRect">
            <a:avLst>
              <a:gd name="adj1" fmla="val 0"/>
              <a:gd name="adj2" fmla="val 807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IndexedFaceSet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coordIndex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='0 1 2 -1 1 3 2 -1 2 3 0 -1 3 1 0'&gt;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Coordinate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point='0 0 0 10 0 0 5 0 8.3 5 8.3 2.8'/&gt;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IndexedFaceSet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diffuseColor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0.8 0.2'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='0 0 </a:t>
            </a: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Appearance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bg-BG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228600" algn="l"/>
                <a:tab pos="577850" algn="l"/>
                <a:tab pos="914400" algn="l"/>
              </a:tabLst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87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Архитектура на </a:t>
            </a:r>
            <a:r>
              <a:rPr lang="en-US" dirty="0" err="1"/>
              <a:t>WebGL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3684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(поглед отвън)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352800" y="2058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Snip Diagonal Corner Rectangle 4"/>
          <p:cNvSpPr/>
          <p:nvPr/>
        </p:nvSpPr>
        <p:spPr>
          <a:xfrm>
            <a:off x="1524000" y="1752601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4419599" y="2668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Snip Diagonal Corner Rectangle 6"/>
          <p:cNvSpPr/>
          <p:nvPr/>
        </p:nvSpPr>
        <p:spPr>
          <a:xfrm>
            <a:off x="3657600" y="1752601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5791200" y="1752600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GLSL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5486400" y="2058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Diagonal Corner Rectangle 9"/>
          <p:cNvSpPr/>
          <p:nvPr/>
        </p:nvSpPr>
        <p:spPr>
          <a:xfrm>
            <a:off x="3657600" y="4191004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657599" y="2971801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Browser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4419599" y="3887628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Snip Diagonal Corner Rectangle 12"/>
          <p:cNvSpPr/>
          <p:nvPr/>
        </p:nvSpPr>
        <p:spPr>
          <a:xfrm>
            <a:off x="3657600" y="5410200"/>
            <a:ext cx="1828800" cy="9144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GPU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4419599" y="51068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027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Шейдър</a:t>
            </a:r>
            <a:r>
              <a:rPr lang="bg-BG" dirty="0"/>
              <a:t> (</a:t>
            </a:r>
            <a:r>
              <a:rPr lang="en-US" dirty="0" err="1"/>
              <a:t>Shader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История</a:t>
            </a:r>
          </a:p>
          <a:p>
            <a:pPr lvl="1"/>
            <a:r>
              <a:rPr lang="bg-BG" dirty="0"/>
              <a:t>Отначало пълната функционалност е била вградена хардуерно</a:t>
            </a:r>
          </a:p>
          <a:p>
            <a:pPr lvl="1"/>
            <a:r>
              <a:rPr lang="bg-BG" dirty="0"/>
              <a:t>Висока скорост, но фиксирани възможности</a:t>
            </a:r>
          </a:p>
          <a:p>
            <a:pPr lvl="1"/>
            <a:endParaRPr lang="bg-BG" dirty="0"/>
          </a:p>
          <a:p>
            <a:pPr marL="0" indent="-205740"/>
            <a:r>
              <a:rPr lang="bg-BG" dirty="0" err="1"/>
              <a:t>Шейдъри</a:t>
            </a:r>
            <a:endParaRPr lang="bg-BG" dirty="0"/>
          </a:p>
          <a:p>
            <a:pPr marL="571500" lvl="1" indent="-205740"/>
            <a:r>
              <a:rPr lang="bg-BG" dirty="0"/>
              <a:t>Въведени от </a:t>
            </a:r>
            <a:r>
              <a:rPr lang="en-US" dirty="0"/>
              <a:t>Pixar</a:t>
            </a:r>
            <a:r>
              <a:rPr lang="bg-BG" dirty="0"/>
              <a:t> през 1988</a:t>
            </a:r>
          </a:p>
          <a:p>
            <a:pPr marL="571500" lvl="1" indent="-205740"/>
            <a:r>
              <a:rPr lang="bg-BG" dirty="0"/>
              <a:t>Малки програми, които се изпълняват паралелно от графичния процесор</a:t>
            </a:r>
          </a:p>
          <a:p>
            <a:pPr marL="571500" lvl="1" indent="-205740"/>
            <a:r>
              <a:rPr lang="en-US" dirty="0" err="1"/>
              <a:t>GLSL</a:t>
            </a:r>
            <a:r>
              <a:rPr lang="bg-BG" dirty="0"/>
              <a:t> – език за </a:t>
            </a:r>
            <a:r>
              <a:rPr lang="bg-BG" dirty="0" err="1"/>
              <a:t>шейдъри</a:t>
            </a:r>
            <a:r>
              <a:rPr lang="bg-BG" dirty="0"/>
              <a:t> за </a:t>
            </a:r>
            <a:r>
              <a:rPr lang="en-US" dirty="0"/>
              <a:t>OpenGL (</a:t>
            </a:r>
            <a:r>
              <a:rPr lang="bg-BG" dirty="0"/>
              <a:t>подобен на </a:t>
            </a:r>
            <a:r>
              <a:rPr lang="en-US" dirty="0"/>
              <a:t>C)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809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/>
        </p:nvSpPr>
        <p:spPr>
          <a:xfrm>
            <a:off x="268941" y="3749950"/>
            <a:ext cx="8534400" cy="2225488"/>
          </a:xfrm>
          <a:prstGeom prst="snip2DiagRect">
            <a:avLst>
              <a:gd name="adj1" fmla="val 0"/>
              <a:gd name="adj2" fmla="val 820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dirty="0">
              <a:solidFill>
                <a:sysClr val="windowText" lastClr="000000"/>
              </a:solidFill>
            </a:endParaRP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1219200"/>
            <a:ext cx="8534400" cy="2362200"/>
          </a:xfrm>
          <a:prstGeom prst="snip2DiagRect">
            <a:avLst>
              <a:gd name="adj1" fmla="val 0"/>
              <a:gd name="adj2" fmla="val 869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bg-BG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bg-BG" dirty="0" err="1"/>
              <a:t>шейдъри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Vertex</a:t>
            </a:r>
            <a:r>
              <a:rPr lang="bg-BG" dirty="0"/>
              <a:t>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Прилага се върху всеки връх на обектите</a:t>
            </a:r>
          </a:p>
          <a:p>
            <a:pPr lvl="1"/>
            <a:endParaRPr lang="bg-BG" dirty="0"/>
          </a:p>
          <a:p>
            <a:r>
              <a:rPr lang="en-US" dirty="0"/>
              <a:t>Fragment </a:t>
            </a:r>
            <a:r>
              <a:rPr lang="bg-BG" dirty="0"/>
              <a:t>(</a:t>
            </a:r>
            <a:r>
              <a:rPr lang="en-US" dirty="0"/>
              <a:t>Pixel</a:t>
            </a:r>
            <a:r>
              <a:rPr lang="bg-BG" dirty="0"/>
              <a:t>)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Прилага се върху всеки пиксел</a:t>
            </a:r>
          </a:p>
          <a:p>
            <a:pPr lvl="1"/>
            <a:endParaRPr lang="bg-BG" dirty="0"/>
          </a:p>
          <a:p>
            <a:r>
              <a:rPr lang="en-US" dirty="0"/>
              <a:t>Geometry</a:t>
            </a:r>
            <a:r>
              <a:rPr lang="bg-BG" dirty="0"/>
              <a:t> </a:t>
            </a:r>
            <a:r>
              <a:rPr lang="bg-BG" dirty="0" err="1"/>
              <a:t>шейдър</a:t>
            </a:r>
            <a:endParaRPr lang="bg-BG" dirty="0"/>
          </a:p>
          <a:p>
            <a:pPr lvl="1"/>
            <a:r>
              <a:rPr lang="bg-BG" dirty="0"/>
              <a:t>Прилага се върху всеки обект</a:t>
            </a:r>
          </a:p>
          <a:p>
            <a:pPr lvl="1"/>
            <a:endParaRPr lang="bg-BG" dirty="0"/>
          </a:p>
          <a:p>
            <a:r>
              <a:rPr lang="en-US" dirty="0"/>
              <a:t>Tessellation (Hull</a:t>
            </a:r>
            <a:r>
              <a:rPr lang="bg-BG" dirty="0"/>
              <a:t> и </a:t>
            </a:r>
            <a:r>
              <a:rPr lang="en-US" dirty="0"/>
              <a:t>Domain) </a:t>
            </a:r>
            <a:r>
              <a:rPr lang="bg-BG" dirty="0" err="1"/>
              <a:t>шейдър</a:t>
            </a:r>
            <a:endParaRPr lang="en-US" dirty="0"/>
          </a:p>
          <a:p>
            <a:pPr lvl="1"/>
            <a:r>
              <a:rPr lang="bg-BG" dirty="0"/>
              <a:t>Прилага се върху всеки обект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6284259" y="1240688"/>
            <a:ext cx="2438400" cy="433009"/>
          </a:xfrm>
          <a:prstGeom prst="round2Diag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OpenGL &amp;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WebGL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6248400" y="3747247"/>
            <a:ext cx="2438400" cy="433009"/>
          </a:xfrm>
          <a:prstGeom prst="round2Diag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OpenGL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2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(поглед отвътре)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352800" y="1322739"/>
            <a:ext cx="2438400" cy="708209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Vertex </a:t>
            </a:r>
            <a:r>
              <a:rPr lang="bg-BG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4419599" y="203641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Diagonal Corner Rectangle 5"/>
          <p:cNvSpPr/>
          <p:nvPr/>
        </p:nvSpPr>
        <p:spPr>
          <a:xfrm>
            <a:off x="3380509" y="2339791"/>
            <a:ext cx="2438400" cy="708209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Асемблиране</a:t>
            </a:r>
          </a:p>
          <a:p>
            <a:pPr marL="68580"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на примитиви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8909" y="2401507"/>
            <a:ext cx="23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68580">
              <a:spcBef>
                <a:spcPct val="20000"/>
              </a:spcBef>
              <a:buClr>
                <a:schemeClr val="accent1"/>
              </a:buClr>
              <a:buSzPct val="76000"/>
              <a:defRPr sz="16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bg-BG" sz="1400" dirty="0"/>
              <a:t>Сглобява графични примитиви от върхове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8909" y="1384455"/>
            <a:ext cx="23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14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Обработва върховете един по един</a:t>
            </a:r>
          </a:p>
        </p:txBody>
      </p:sp>
      <p:sp>
        <p:nvSpPr>
          <p:cNvPr id="10" name="Right Arrow 9"/>
          <p:cNvSpPr/>
          <p:nvPr/>
        </p:nvSpPr>
        <p:spPr>
          <a:xfrm rot="5400000">
            <a:off x="4419599" y="3049425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Snip Diagonal Corner Rectangle 10"/>
          <p:cNvSpPr/>
          <p:nvPr/>
        </p:nvSpPr>
        <p:spPr>
          <a:xfrm>
            <a:off x="3380509" y="3352801"/>
            <a:ext cx="2438400" cy="728361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Растеризация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8909" y="3414517"/>
            <a:ext cx="261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68580">
              <a:spcBef>
                <a:spcPct val="20000"/>
              </a:spcBef>
              <a:buClr>
                <a:schemeClr val="accent1"/>
              </a:buClr>
              <a:buSzPct val="76000"/>
              <a:defRPr sz="16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bg-BG" sz="1400" dirty="0"/>
              <a:t>Получава пиксели от графичните примитиви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4391890" y="408258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Snip Diagonal Corner Rectangle 13"/>
          <p:cNvSpPr/>
          <p:nvPr/>
        </p:nvSpPr>
        <p:spPr>
          <a:xfrm>
            <a:off x="3352800" y="4385963"/>
            <a:ext cx="2438400" cy="708209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Fragment/Pixel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"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шейдър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4447679"/>
            <a:ext cx="23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68580">
              <a:spcBef>
                <a:spcPct val="20000"/>
              </a:spcBef>
              <a:buClr>
                <a:schemeClr val="accent1"/>
              </a:buClr>
              <a:buSzPct val="76000"/>
              <a:defRPr sz="160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bg-BG" sz="1400" dirty="0"/>
              <a:t>Обработва пикселите един по един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4391890" y="5095597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Snip Diagonal Corner Rectangle 16"/>
          <p:cNvSpPr/>
          <p:nvPr/>
        </p:nvSpPr>
        <p:spPr>
          <a:xfrm>
            <a:off x="914400" y="5398973"/>
            <a:ext cx="7315200" cy="1154227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Други операции с пиксели</a:t>
            </a:r>
          </a:p>
        </p:txBody>
      </p:sp>
      <p:sp>
        <p:nvSpPr>
          <p:cNvPr id="18" name="Snip Diagonal Corner Rectangle 17"/>
          <p:cNvSpPr/>
          <p:nvPr/>
        </p:nvSpPr>
        <p:spPr>
          <a:xfrm>
            <a:off x="2147451" y="5922632"/>
            <a:ext cx="1530928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Multisample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1059867" y="5922632"/>
            <a:ext cx="1032164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Scissor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Snip Diagonal Corner Rectangle 19"/>
          <p:cNvSpPr/>
          <p:nvPr/>
        </p:nvSpPr>
        <p:spPr>
          <a:xfrm>
            <a:off x="3747652" y="5922632"/>
            <a:ext cx="1032164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Stencil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Snip Diagonal Corner Rectangle 20"/>
          <p:cNvSpPr/>
          <p:nvPr/>
        </p:nvSpPr>
        <p:spPr>
          <a:xfrm>
            <a:off x="4856016" y="5922632"/>
            <a:ext cx="1032164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Depth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5971307" y="5922632"/>
            <a:ext cx="1032164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Blend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7065816" y="5922632"/>
            <a:ext cx="1032164" cy="478168"/>
          </a:xfrm>
          <a:prstGeom prst="snip2DiagRect">
            <a:avLst/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Dither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90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bg-BG" dirty="0"/>
              <a:t> в практиката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3353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Изходен код на 4 езика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GLSL</a:t>
            </a:r>
            <a:endParaRPr lang="en-US" dirty="0"/>
          </a:p>
          <a:p>
            <a:pPr lvl="1"/>
            <a:r>
              <a:rPr lang="bg-BG" dirty="0"/>
              <a:t>Изходен код на </a:t>
            </a:r>
            <a:r>
              <a:rPr lang="en-US" dirty="0"/>
              <a:t>vertex</a:t>
            </a:r>
            <a:r>
              <a:rPr lang="bg-BG" dirty="0"/>
              <a:t> и </a:t>
            </a:r>
            <a:r>
              <a:rPr lang="en-US" dirty="0"/>
              <a:t>fragment</a:t>
            </a:r>
            <a:r>
              <a:rPr lang="bg-BG" dirty="0"/>
              <a:t> </a:t>
            </a:r>
            <a:r>
              <a:rPr lang="bg-BG" dirty="0" err="1"/>
              <a:t>шейдъри</a:t>
            </a:r>
            <a:endParaRPr lang="bg-BG" dirty="0"/>
          </a:p>
          <a:p>
            <a:pPr lvl="1"/>
            <a:endParaRPr lang="en-US" dirty="0"/>
          </a:p>
          <a:p>
            <a:r>
              <a:rPr lang="en-US" dirty="0"/>
              <a:t>JavaScript</a:t>
            </a:r>
            <a:endParaRPr lang="bg-BG" dirty="0"/>
          </a:p>
          <a:p>
            <a:pPr lvl="1"/>
            <a:r>
              <a:rPr lang="bg-BG" dirty="0"/>
              <a:t>Код за </a:t>
            </a:r>
            <a:r>
              <a:rPr lang="en-US" dirty="0" err="1"/>
              <a:t>WebGL</a:t>
            </a:r>
            <a:r>
              <a:rPr lang="bg-BG" dirty="0"/>
              <a:t> команди, достъп до елементи през </a:t>
            </a:r>
            <a:r>
              <a:rPr lang="en-US" dirty="0"/>
              <a:t>DOM</a:t>
            </a:r>
            <a:r>
              <a:rPr lang="bg-BG" dirty="0"/>
              <a:t>, обработване на събития, допълнителни библиотеки</a:t>
            </a:r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pPr lvl="1"/>
            <a:r>
              <a:rPr lang="bg-BG" dirty="0"/>
              <a:t>Съдържание на уеб страницата с графика, добавяне</a:t>
            </a:r>
          </a:p>
          <a:p>
            <a:pPr lvl="1"/>
            <a:endParaRPr lang="en-US" dirty="0"/>
          </a:p>
          <a:p>
            <a:r>
              <a:rPr lang="en-US" dirty="0" err="1"/>
              <a:t>CSS</a:t>
            </a:r>
            <a:endParaRPr lang="bg-BG" dirty="0"/>
          </a:p>
          <a:p>
            <a:pPr lvl="1"/>
            <a:r>
              <a:rPr lang="bg-BG" dirty="0"/>
              <a:t>Форматиране на уеб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2289939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Библиотеки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/>
              <a:t>в практиката</a:t>
            </a:r>
          </a:p>
          <a:p>
            <a:pPr lvl="1"/>
            <a:r>
              <a:rPr lang="bg-BG" dirty="0"/>
              <a:t>Използват се 30+ библиотеки за моделиране</a:t>
            </a:r>
            <a:endParaRPr lang="en-US" dirty="0"/>
          </a:p>
          <a:p>
            <a:pPr lvl="1"/>
            <a:r>
              <a:rPr lang="bg-BG" dirty="0"/>
              <a:t>Използват се 10+ помощни математически библиотеки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/>
              <a:t>в курса</a:t>
            </a:r>
          </a:p>
          <a:p>
            <a:pPr lvl="1"/>
            <a:r>
              <a:rPr lang="bg-BG" dirty="0"/>
              <a:t>Колкото се може по-чист </a:t>
            </a:r>
            <a:r>
              <a:rPr lang="en-US" dirty="0" err="1"/>
              <a:t>WebGL</a:t>
            </a:r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914400" y="2971800"/>
            <a:ext cx="2286000" cy="708209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Библиотеки за моделиране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1953489" y="3685476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Diagonal Corner Rectangle 5"/>
          <p:cNvSpPr/>
          <p:nvPr/>
        </p:nvSpPr>
        <p:spPr>
          <a:xfrm>
            <a:off x="914400" y="3988852"/>
            <a:ext cx="7315200" cy="708209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68580"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WebGL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943600" y="2975842"/>
            <a:ext cx="2286000" cy="708209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Помощни библиотеки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7010399" y="368143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Snip Diagonal Corner Rectangle 12"/>
          <p:cNvSpPr/>
          <p:nvPr/>
        </p:nvSpPr>
        <p:spPr>
          <a:xfrm>
            <a:off x="3401290" y="2971799"/>
            <a:ext cx="2313710" cy="708209"/>
          </a:xfrm>
          <a:prstGeom prst="snip2Diag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Чист код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468089" y="3677391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154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курса</a:t>
            </a:r>
          </a:p>
        </p:txBody>
      </p:sp>
    </p:spTree>
    <p:extLst>
      <p:ext uri="{BB962C8B-B14F-4D97-AF65-F5344CB8AC3E}">
        <p14:creationId xmlns:p14="http://schemas.microsoft.com/office/powerpoint/2010/main" val="36871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Избрани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347871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</a:t>
            </a:r>
            <a:r>
              <a:rPr lang="bg-BG" dirty="0"/>
              <a:t>вода на </a:t>
            </a:r>
            <a:r>
              <a:rPr lang="en-US" dirty="0"/>
              <a:t>Evan Wallace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1600199"/>
            <a:ext cx="7287491" cy="4578927"/>
          </a:xfrm>
          <a:prstGeom prst="snip2DiagRect">
            <a:avLst>
              <a:gd name="adj1" fmla="val 0"/>
              <a:gd name="adj2" fmla="val 6976"/>
            </a:avLst>
          </a:prstGeom>
          <a:solidFill>
            <a:srgbClr val="FFFFFF">
              <a:shade val="85000"/>
            </a:srgbClr>
          </a:solidFill>
          <a:ln w="127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60611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Терен на </a:t>
            </a:r>
            <a:r>
              <a:rPr lang="en-US" dirty="0" err="1"/>
              <a:t>AlteredQualia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0545" y="1600200"/>
            <a:ext cx="7315200" cy="4572000"/>
          </a:xfrm>
          <a:prstGeom prst="snip2DiagRect">
            <a:avLst>
              <a:gd name="adj1" fmla="val 0"/>
              <a:gd name="adj2" fmla="val 7255"/>
            </a:avLst>
          </a:prstGeom>
          <a:solidFill>
            <a:srgbClr val="FFFFFF">
              <a:shade val="85000"/>
            </a:srgbClr>
          </a:solidFill>
          <a:ln w="127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5182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Куби</a:t>
            </a:r>
            <a:r>
              <a:rPr lang="bg-BG" dirty="0"/>
              <a:t> (първият ми опит с </a:t>
            </a:r>
            <a:r>
              <a:rPr lang="en-US" dirty="0" err="1"/>
              <a:t>WebGL</a:t>
            </a:r>
            <a:r>
              <a:rPr lang="bg-BG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1574121"/>
            <a:ext cx="7301754" cy="4598079"/>
          </a:xfrm>
          <a:prstGeom prst="snip2DiagRect">
            <a:avLst>
              <a:gd name="adj1" fmla="val 0"/>
              <a:gd name="adj2" fmla="val 7309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08579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от лекциите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3353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8282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1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от упражненията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41" y="1066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41" y="3733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439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от домашните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8282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53353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3353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8282"/>
            <a:ext cx="2743200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13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Литература и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 и ресурси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WebGL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https://www.khronos.org/webgl/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http://get.webgl.org/</a:t>
            </a:r>
          </a:p>
          <a:p>
            <a:pPr lvl="1"/>
            <a:r>
              <a:rPr lang="en-GB" dirty="0">
                <a:hlinkClick r:id="rId4"/>
              </a:rPr>
              <a:t>http://en.wikipedia.org/wiki/WebGL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http://www.chromeexperiments.com/webgl</a:t>
            </a:r>
            <a:endParaRPr lang="en-GB" dirty="0"/>
          </a:p>
          <a:p>
            <a:pPr lvl="1"/>
            <a:endParaRPr lang="en-GB" dirty="0"/>
          </a:p>
          <a:p>
            <a:r>
              <a:rPr lang="bg-BG" dirty="0"/>
              <a:t>Библиотеки за </a:t>
            </a:r>
            <a:r>
              <a:rPr lang="en-US" dirty="0" err="1"/>
              <a:t>WebGL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https://www.khronos.org/webgl/wiki/User_Contributions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 err="1"/>
              <a:t>GLSL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http://www.opengl.org/documentation/glsl</a:t>
            </a:r>
          </a:p>
          <a:p>
            <a:pPr lvl="1"/>
            <a:r>
              <a:rPr lang="en-GB" dirty="0">
                <a:hlinkClick r:id="rId8"/>
              </a:rPr>
              <a:t>http://en.wikipedia.org/wiki/Shader</a:t>
            </a:r>
            <a:endParaRPr lang="en-GB" dirty="0"/>
          </a:p>
          <a:p>
            <a:pPr lvl="1"/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OpenGL/OpenGL </a:t>
            </a:r>
            <a:r>
              <a:rPr lang="en-US" dirty="0" err="1"/>
              <a:t>ES</a:t>
            </a:r>
            <a:endParaRPr lang="bg-BG" dirty="0"/>
          </a:p>
          <a:p>
            <a:pPr lvl="1"/>
            <a:r>
              <a:rPr lang="en-GB" dirty="0">
                <a:hlinkClick r:id="rId2"/>
              </a:rPr>
              <a:t>http://www.opengl.org/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https://www.khronos.org/opengles/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http://en.wikipedia.org/wiki/OpenGL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http://en.wikipedia.org/wiki/OpenGL_ES</a:t>
            </a:r>
            <a:endParaRPr lang="en-GB" dirty="0"/>
          </a:p>
          <a:p>
            <a:endParaRPr lang="bg-BG" dirty="0"/>
          </a:p>
          <a:p>
            <a:pPr lvl="1"/>
            <a:endParaRPr lang="en-GB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724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Преподавател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Проф. д-р. Павел Бойчев</a:t>
            </a:r>
          </a:p>
          <a:p>
            <a:pPr lvl="1"/>
            <a:r>
              <a:rPr lang="bg-BG" dirty="0"/>
              <a:t>Катедра Информационни Технологии</a:t>
            </a:r>
          </a:p>
          <a:p>
            <a:pPr lvl="1"/>
            <a:r>
              <a:rPr lang="bg-BG" dirty="0" err="1"/>
              <a:t>ФМИ</a:t>
            </a:r>
            <a:r>
              <a:rPr lang="bg-BG" dirty="0"/>
              <a:t>, </a:t>
            </a:r>
            <a:r>
              <a:rPr lang="bg-BG" dirty="0" err="1"/>
              <a:t>каб</a:t>
            </a:r>
            <a:r>
              <a:rPr lang="bg-BG" dirty="0"/>
              <a:t>. 512</a:t>
            </a:r>
          </a:p>
          <a:p>
            <a:pPr lvl="1"/>
            <a:r>
              <a:rPr lang="en-US" dirty="0" err="1"/>
              <a:t>boytchev</a:t>
            </a:r>
            <a:r>
              <a:rPr lang="en-US" dirty="0"/>
              <a:t> [at] fmi.uni-sofia.bg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8910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Теоретични цели</a:t>
            </a:r>
          </a:p>
          <a:p>
            <a:pPr lvl="1"/>
            <a:r>
              <a:rPr lang="bg-BG" dirty="0"/>
              <a:t>Запознаване с </a:t>
            </a:r>
            <a:r>
              <a:rPr lang="en-US" dirty="0" err="1"/>
              <a:t>WebGL</a:t>
            </a:r>
            <a:r>
              <a:rPr lang="bg-BG" dirty="0"/>
              <a:t>, </a:t>
            </a:r>
            <a:r>
              <a:rPr lang="en-US" dirty="0" err="1"/>
              <a:t>GLSL</a:t>
            </a:r>
            <a:r>
              <a:rPr lang="bg-BG" dirty="0"/>
              <a:t> и малко </a:t>
            </a:r>
            <a:r>
              <a:rPr lang="en-US" dirty="0"/>
              <a:t>HTML5</a:t>
            </a:r>
          </a:p>
          <a:p>
            <a:pPr lvl="1"/>
            <a:r>
              <a:rPr lang="bg-BG" dirty="0"/>
              <a:t>Алгоритми в компютърната графика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Практически цели</a:t>
            </a:r>
            <a:endParaRPr lang="ru-RU" dirty="0"/>
          </a:p>
          <a:p>
            <a:pPr lvl="1"/>
            <a:r>
              <a:rPr lang="bg-BG" dirty="0"/>
              <a:t>Създаване на интерактивна онлайн 3</a:t>
            </a:r>
            <a:r>
              <a:rPr lang="en-US" dirty="0"/>
              <a:t>D</a:t>
            </a:r>
            <a:r>
              <a:rPr lang="bg-BG" dirty="0"/>
              <a:t> графика</a:t>
            </a:r>
          </a:p>
          <a:p>
            <a:pPr lvl="1"/>
            <a:r>
              <a:rPr lang="bg-BG" dirty="0"/>
              <a:t>Анимации, симулации, игри</a:t>
            </a:r>
          </a:p>
        </p:txBody>
      </p:sp>
    </p:spTree>
    <p:extLst>
      <p:ext uri="{BB962C8B-B14F-4D97-AF65-F5344CB8AC3E}">
        <p14:creationId xmlns:p14="http://schemas.microsoft.com/office/powerpoint/2010/main" val="49377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Изисквания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Опит в програмиране</a:t>
            </a:r>
          </a:p>
          <a:p>
            <a:pPr lvl="1"/>
            <a:r>
              <a:rPr lang="bg-BG" dirty="0"/>
              <a:t>Езици от високо ниво </a:t>
            </a:r>
            <a:r>
              <a:rPr lang="en-US" dirty="0"/>
              <a:t>JavaScript, Java, C</a:t>
            </a:r>
            <a:r>
              <a:rPr lang="bg-BG" dirty="0"/>
              <a:t>, …</a:t>
            </a:r>
          </a:p>
          <a:p>
            <a:pPr lvl="1"/>
            <a:endParaRPr lang="bg-BG" dirty="0"/>
          </a:p>
          <a:p>
            <a:r>
              <a:rPr lang="bg-BG" dirty="0"/>
              <a:t>Аналитична геометрия и физика</a:t>
            </a:r>
            <a:endParaRPr lang="en-US" dirty="0"/>
          </a:p>
          <a:p>
            <a:pPr lvl="1"/>
            <a:r>
              <a:rPr lang="bg-BG" dirty="0"/>
              <a:t>Стереометрия, уравнения, матрици, движения</a:t>
            </a:r>
          </a:p>
          <a:p>
            <a:pPr lvl="1"/>
            <a:endParaRPr lang="bg-BG" dirty="0"/>
          </a:p>
          <a:p>
            <a:r>
              <a:rPr lang="bg-BG" dirty="0"/>
              <a:t>Технологии</a:t>
            </a:r>
            <a:endParaRPr lang="en-US" dirty="0"/>
          </a:p>
          <a:p>
            <a:pPr lvl="1"/>
            <a:r>
              <a:rPr lang="bg-BG" dirty="0"/>
              <a:t>Онлайн технологии </a:t>
            </a:r>
            <a:r>
              <a:rPr lang="en-US" dirty="0"/>
              <a:t>DOM, HTML</a:t>
            </a:r>
            <a:r>
              <a:rPr lang="bg-BG" dirty="0"/>
              <a:t> и малко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70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Средства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Платформа</a:t>
            </a:r>
          </a:p>
          <a:p>
            <a:pPr lvl="1"/>
            <a:r>
              <a:rPr lang="bg-BG" dirty="0"/>
              <a:t>Почти всяка съвременна ОС</a:t>
            </a:r>
          </a:p>
          <a:p>
            <a:pPr lvl="1"/>
            <a:r>
              <a:rPr lang="bg-BG" dirty="0"/>
              <a:t>Графичен процесор</a:t>
            </a:r>
          </a:p>
          <a:p>
            <a:endParaRPr lang="bg-BG" dirty="0"/>
          </a:p>
          <a:p>
            <a:r>
              <a:rPr lang="bg-BG" dirty="0"/>
              <a:t>Софтуер</a:t>
            </a:r>
          </a:p>
          <a:p>
            <a:pPr lvl="1"/>
            <a:r>
              <a:rPr lang="bg-BG" dirty="0"/>
              <a:t>Обикновен текстов редактор</a:t>
            </a:r>
          </a:p>
          <a:p>
            <a:pPr lvl="1"/>
            <a:r>
              <a:rPr lang="bg-BG" dirty="0"/>
              <a:t>Браузър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JavaScript, </a:t>
            </a:r>
            <a:r>
              <a:rPr lang="en-US" dirty="0" err="1"/>
              <a:t>WebGL</a:t>
            </a:r>
            <a:r>
              <a:rPr lang="bg-BG" dirty="0"/>
              <a:t> и </a:t>
            </a:r>
            <a:r>
              <a:rPr lang="en-US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261061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Провеждане на курса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Лекции</a:t>
            </a:r>
          </a:p>
          <a:p>
            <a:pPr lvl="1"/>
            <a:r>
              <a:rPr lang="bg-BG" dirty="0"/>
              <a:t>Седмично по 2 часа</a:t>
            </a:r>
          </a:p>
          <a:p>
            <a:pPr lvl="1"/>
            <a:r>
              <a:rPr lang="bg-BG" dirty="0"/>
              <a:t>Избрани са </a:t>
            </a:r>
            <a:r>
              <a:rPr lang="en-US" dirty="0"/>
              <a:t>2</a:t>
            </a:r>
            <a:r>
              <a:rPr lang="bg-BG" dirty="0"/>
              <a:t>4 теми от </a:t>
            </a:r>
            <a:r>
              <a:rPr lang="en-US" dirty="0"/>
              <a:t>WebGL</a:t>
            </a:r>
            <a:r>
              <a:rPr lang="bg-BG" dirty="0"/>
              <a:t> + 4 други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Упражнения</a:t>
            </a:r>
          </a:p>
          <a:p>
            <a:pPr lvl="1"/>
            <a:r>
              <a:rPr lang="bg-BG" dirty="0"/>
              <a:t>Седмично по 2 часа</a:t>
            </a:r>
          </a:p>
          <a:p>
            <a:pPr lvl="1"/>
            <a:endParaRPr lang="bg-BG" dirty="0"/>
          </a:p>
          <a:p>
            <a:r>
              <a:rPr lang="bg-BG" dirty="0"/>
              <a:t>Домашни</a:t>
            </a:r>
          </a:p>
          <a:p>
            <a:pPr lvl="1"/>
            <a:r>
              <a:rPr lang="bg-BG" dirty="0"/>
              <a:t>Задачи за самостоятелна работа</a:t>
            </a:r>
            <a:endParaRPr lang="en-US" dirty="0"/>
          </a:p>
          <a:p>
            <a:pPr lvl="1"/>
            <a:r>
              <a:rPr lang="bg-BG" dirty="0"/>
              <a:t>Всяка седмица до края на годината</a:t>
            </a:r>
          </a:p>
        </p:txBody>
      </p:sp>
    </p:spTree>
    <p:extLst>
      <p:ext uri="{BB962C8B-B14F-4D97-AF65-F5344CB8AC3E}">
        <p14:creationId xmlns:p14="http://schemas.microsoft.com/office/powerpoint/2010/main" val="221784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Теми в курса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Октомври</a:t>
            </a:r>
          </a:p>
          <a:p>
            <a:pPr lvl="1"/>
            <a:r>
              <a:rPr lang="bg-BG" dirty="0"/>
              <a:t>Първа и относително скромна </a:t>
            </a:r>
            <a:r>
              <a:rPr lang="en-US" dirty="0"/>
              <a:t>WebGL</a:t>
            </a:r>
            <a:r>
              <a:rPr lang="bg-BG" dirty="0"/>
              <a:t> програма, начални опити в 2</a:t>
            </a:r>
            <a:r>
              <a:rPr lang="en-US" dirty="0"/>
              <a:t>D</a:t>
            </a:r>
            <a:r>
              <a:rPr lang="bg-BG" dirty="0"/>
              <a:t> и </a:t>
            </a:r>
            <a:r>
              <a:rPr lang="en-US" dirty="0"/>
              <a:t>3D</a:t>
            </a:r>
            <a:r>
              <a:rPr lang="bg-BG" dirty="0"/>
              <a:t> графика, а също и в анимацията</a:t>
            </a:r>
          </a:p>
          <a:p>
            <a:r>
              <a:rPr lang="bg-BG" dirty="0"/>
              <a:t>Ноември</a:t>
            </a:r>
          </a:p>
          <a:p>
            <a:pPr lvl="1"/>
            <a:r>
              <a:rPr lang="bg-BG" dirty="0"/>
              <a:t>Моделиране на геометрични </a:t>
            </a:r>
            <a:r>
              <a:rPr lang="en-US" dirty="0"/>
              <a:t>3D</a:t>
            </a:r>
            <a:r>
              <a:rPr lang="bg-BG" dirty="0"/>
              <a:t> обекти и тяхното движение, системи от свързани обекти, процедурни обекти</a:t>
            </a:r>
          </a:p>
          <a:p>
            <a:r>
              <a:rPr lang="bg-BG" dirty="0"/>
              <a:t>Декември</a:t>
            </a:r>
          </a:p>
          <a:p>
            <a:pPr lvl="1"/>
            <a:r>
              <a:rPr lang="bg-BG" dirty="0"/>
              <a:t>Текстури и малко реализъм в графиката, интерактивност и динамичност в анимацията</a:t>
            </a:r>
          </a:p>
          <a:p>
            <a:r>
              <a:rPr lang="bg-BG" dirty="0"/>
              <a:t>Януари</a:t>
            </a:r>
          </a:p>
          <a:p>
            <a:pPr lvl="1"/>
            <a:r>
              <a:rPr lang="bg-BG" dirty="0"/>
              <a:t>Запознаване с библиотеки от по-високо ниво, използващи </a:t>
            </a:r>
            <a:r>
              <a:rPr lang="en-US" dirty="0"/>
              <a:t>WebGL</a:t>
            </a:r>
            <a:r>
              <a:rPr lang="bg-BG" dirty="0"/>
              <a:t> като основа</a:t>
            </a:r>
          </a:p>
        </p:txBody>
      </p:sp>
    </p:spTree>
    <p:extLst>
      <p:ext uri="{BB962C8B-B14F-4D97-AF65-F5344CB8AC3E}">
        <p14:creationId xmlns:p14="http://schemas.microsoft.com/office/powerpoint/2010/main" val="199461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1328</Words>
  <Application>Microsoft Office PowerPoint</Application>
  <PresentationFormat>On-screen Show (4:3)</PresentationFormat>
  <Paragraphs>289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Calibri</vt:lpstr>
      <vt:lpstr>Century Gothic</vt:lpstr>
      <vt:lpstr>Consolas</vt:lpstr>
      <vt:lpstr>Times New Roman</vt:lpstr>
      <vt:lpstr>Wingdings 2</vt:lpstr>
      <vt:lpstr>Austin</vt:lpstr>
      <vt:lpstr>Въведение и история на WebGL</vt:lpstr>
      <vt:lpstr>В тази лекция</vt:lpstr>
      <vt:lpstr>PowerPoint Presentation</vt:lpstr>
      <vt:lpstr>Преподавател</vt:lpstr>
      <vt:lpstr>Цели</vt:lpstr>
      <vt:lpstr>Изисквания</vt:lpstr>
      <vt:lpstr>Средства</vt:lpstr>
      <vt:lpstr>Провеждане на курса</vt:lpstr>
      <vt:lpstr>Теми в курса</vt:lpstr>
      <vt:lpstr>Оценяване</vt:lpstr>
      <vt:lpstr>Студенти от минали години</vt:lpstr>
      <vt:lpstr>Литература (1/2)</vt:lpstr>
      <vt:lpstr>Литература (2/2)</vt:lpstr>
      <vt:lpstr>PowerPoint Presentation</vt:lpstr>
      <vt:lpstr>Основите на WebGL</vt:lpstr>
      <vt:lpstr>История на WebGL</vt:lpstr>
      <vt:lpstr>OpenGL и OpenGL ES</vt:lpstr>
      <vt:lpstr>PowerPoint Presentation</vt:lpstr>
      <vt:lpstr>Direct3D</vt:lpstr>
      <vt:lpstr>SVG</vt:lpstr>
      <vt:lpstr>VRML / X3D</vt:lpstr>
      <vt:lpstr>PowerPoint Presentation</vt:lpstr>
      <vt:lpstr>Архитектура (поглед отвън)</vt:lpstr>
      <vt:lpstr>Шейдър (Shader)</vt:lpstr>
      <vt:lpstr>Видове шейдъри</vt:lpstr>
      <vt:lpstr>Архитектура (поглед отвътре)</vt:lpstr>
      <vt:lpstr>PowerPoint Presentation</vt:lpstr>
      <vt:lpstr>Изходен код на 4 езика</vt:lpstr>
      <vt:lpstr>Библиотеки</vt:lpstr>
      <vt:lpstr>PowerPoint Presentation</vt:lpstr>
      <vt:lpstr>WebGL вода на Evan Wallace</vt:lpstr>
      <vt:lpstr>Терен на AlteredQualia</vt:lpstr>
      <vt:lpstr>Куби (първият ми опит с WebGL)</vt:lpstr>
      <vt:lpstr>Примери от лекциите</vt:lpstr>
      <vt:lpstr>Примери от упражненията</vt:lpstr>
      <vt:lpstr>Примери от домашните</vt:lpstr>
      <vt:lpstr>PowerPoint Presentation</vt:lpstr>
      <vt:lpstr>Литература и ресурси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325</cp:revision>
  <dcterms:created xsi:type="dcterms:W3CDTF">2013-12-13T09:03:57Z</dcterms:created>
  <dcterms:modified xsi:type="dcterms:W3CDTF">2021-10-04T06:35:57Z</dcterms:modified>
</cp:coreProperties>
</file>