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lueprint Pla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g-BG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bg-BG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124D0FE-D83A-4F40-9286-9BFE4B4454E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bg-BG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По подразбиран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CC1CC96-8699-487E-81BB-94D3E4D1BFB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bg-BG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По подразбиране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g-BG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g-BG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003AA30-EB79-4084-9E76-E6412B2B9F9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bg-BG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g-BG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bg-BG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9A57747-9FF8-49CA-87FB-BF7097FD615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bg-BG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79280" cy="5669280"/>
          </a:xfrm>
          <a:prstGeom prst="rect">
            <a:avLst/>
          </a:prstGeom>
          <a:ln w="1800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bg-BG" sz="1800" spc="-1" strike="noStrike">
                <a:solidFill>
                  <a:srgbClr val="ffffff"/>
                </a:solidFill>
                <a:latin typeface="Arial"/>
              </a:rPr>
              <a:t>Щракнете, за да редактирате формата на заглавието</a:t>
            </a:r>
            <a:endParaRPr b="0" lang="bg-BG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bg-BG" sz="1800" spc="-1" strike="noStrike">
                <a:solidFill>
                  <a:srgbClr val="ffffff"/>
                </a:solidFill>
                <a:latin typeface="Arial"/>
              </a:rPr>
              <a:t>Щракнете, за да редактирате формата на плана</a:t>
            </a:r>
            <a:endParaRPr b="0" lang="bg-BG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bg-BG" sz="1800" spc="-1" strike="noStrike">
                <a:solidFill>
                  <a:srgbClr val="ffffff"/>
                </a:solidFill>
                <a:latin typeface="Arial"/>
              </a:rPr>
              <a:t>Второ ниво на плана</a:t>
            </a:r>
            <a:endParaRPr b="0" lang="bg-BG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bg-BG" sz="1800" spc="-1" strike="noStrike">
                <a:solidFill>
                  <a:srgbClr val="ffffff"/>
                </a:solidFill>
                <a:latin typeface="Arial"/>
              </a:rPr>
              <a:t>Трето ниво на плана</a:t>
            </a:r>
            <a:endParaRPr b="0" lang="bg-BG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bg-BG" sz="1800" spc="-1" strike="noStrike">
                <a:solidFill>
                  <a:srgbClr val="ffffff"/>
                </a:solidFill>
                <a:latin typeface="Arial"/>
              </a:rPr>
              <a:t>Четвърто ниво на плана</a:t>
            </a:r>
            <a:endParaRPr b="0" lang="bg-BG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bg-BG" sz="1800" spc="-1" strike="noStrike">
                <a:solidFill>
                  <a:srgbClr val="ffffff"/>
                </a:solidFill>
                <a:latin typeface="Arial"/>
              </a:rPr>
              <a:t>Пето ниво на плана</a:t>
            </a:r>
            <a:endParaRPr b="0" lang="bg-BG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bg-BG" sz="1800" spc="-1" strike="noStrike">
                <a:solidFill>
                  <a:srgbClr val="ffffff"/>
                </a:solidFill>
                <a:latin typeface="Arial"/>
              </a:rPr>
              <a:t>Шесто ниво на плана</a:t>
            </a:r>
            <a:endParaRPr b="0" lang="bg-BG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bg-BG" sz="1800" spc="-1" strike="noStrike">
                <a:solidFill>
                  <a:srgbClr val="ffffff"/>
                </a:solidFill>
                <a:latin typeface="Arial"/>
              </a:rPr>
              <a:t>Седмо ниво на плана</a:t>
            </a:r>
            <a:endParaRPr b="0" lang="bg-BG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1"/>
          </p:nvPr>
        </p:nvSpPr>
        <p:spPr>
          <a:xfrm>
            <a:off x="3447360" y="516492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bg-BG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bg-BG" sz="1400" spc="-1" strike="noStrike">
                <a:solidFill>
                  <a:srgbClr val="ffffff"/>
                </a:solidFill>
                <a:latin typeface="Arial"/>
              </a:rPr>
              <a:t>&lt;долен колонтитул&gt;</a:t>
            </a:r>
            <a:endParaRPr b="0" lang="bg-BG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2"/>
          </p:nvPr>
        </p:nvSpPr>
        <p:spPr>
          <a:xfrm>
            <a:off x="7227360" y="516492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bg-BG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76CF3B9-58FE-4C0F-A89A-4B9CEBAE9FC1}" type="slidenum">
              <a:rPr b="0" lang="bg-BG" sz="1400" spc="-1" strike="noStrike">
                <a:solidFill>
                  <a:srgbClr val="ffffff"/>
                </a:solidFill>
                <a:latin typeface="Arial"/>
              </a:rPr>
              <a:t>&lt;число&gt;</a:t>
            </a:fld>
            <a:endParaRPr b="0" lang="bg-BG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dt" idx="3"/>
          </p:nvPr>
        </p:nvSpPr>
        <p:spPr>
          <a:xfrm>
            <a:off x="504000" y="516492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bg-BG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bg-BG" sz="1400" spc="-1" strike="noStrike">
                <a:solidFill>
                  <a:srgbClr val="ffffff"/>
                </a:solidFill>
                <a:latin typeface="Times New Roman"/>
              </a:rPr>
              <a:t>&lt;дата/час&gt;</a:t>
            </a:r>
            <a:endParaRPr b="0" lang="bg-BG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79280" cy="5669280"/>
          </a:xfrm>
          <a:prstGeom prst="rect">
            <a:avLst/>
          </a:prstGeom>
          <a:ln w="18000">
            <a:noFill/>
          </a:ln>
        </p:spPr>
      </p:pic>
      <p:sp>
        <p:nvSpPr>
          <p:cNvPr id="9" name="PlaceHolder 1"/>
          <p:cNvSpPr>
            <a:spLocks noGrp="1"/>
          </p:cNvSpPr>
          <p:nvPr>
            <p:ph type="ftr" idx="4"/>
          </p:nvPr>
        </p:nvSpPr>
        <p:spPr>
          <a:xfrm>
            <a:off x="3447360" y="516492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bg-BG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bg-BG" sz="1400" spc="-1" strike="noStrike">
                <a:solidFill>
                  <a:srgbClr val="ffffff"/>
                </a:solidFill>
                <a:latin typeface="Arial"/>
              </a:rPr>
              <a:t>&lt;долен колонтитул&gt;</a:t>
            </a:r>
            <a:endParaRPr b="0" lang="bg-BG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5"/>
          </p:nvPr>
        </p:nvSpPr>
        <p:spPr>
          <a:xfrm>
            <a:off x="7227360" y="516492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bg-BG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EE2D094-E303-498A-A434-C0DCBD794197}" type="slidenum">
              <a:rPr b="0" lang="bg-BG" sz="1400" spc="-1" strike="noStrike">
                <a:solidFill>
                  <a:srgbClr val="ffffff"/>
                </a:solidFill>
                <a:latin typeface="Arial"/>
              </a:rPr>
              <a:t>&lt;число&gt;</a:t>
            </a:fld>
            <a:endParaRPr b="0" lang="bg-BG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6"/>
          </p:nvPr>
        </p:nvSpPr>
        <p:spPr>
          <a:xfrm>
            <a:off x="504000" y="516492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bg-BG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bg-BG" sz="1400" spc="-1" strike="noStrike">
                <a:solidFill>
                  <a:srgbClr val="ffffff"/>
                </a:solidFill>
                <a:latin typeface="Times New Roman"/>
              </a:rPr>
              <a:t>&lt;дата/час&gt;</a:t>
            </a:r>
            <a:endParaRPr b="0" lang="bg-BG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g-BG" sz="4400" spc="-1" strike="noStrike">
                <a:solidFill>
                  <a:srgbClr val="ffffff"/>
                </a:solidFill>
                <a:latin typeface="Arial"/>
              </a:rPr>
              <a:t>Щракнете, за да редактирате формата на заглавието</a:t>
            </a:r>
            <a:endParaRPr b="0" lang="bg-BG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bg-BG" sz="3200" spc="-1" strike="noStrike">
                <a:solidFill>
                  <a:srgbClr val="ffffff"/>
                </a:solidFill>
                <a:latin typeface="Arial"/>
              </a:rPr>
              <a:t>Щракнете, за да редактирате формата на плана</a:t>
            </a:r>
            <a:endParaRPr b="0" lang="bg-BG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bg-BG" sz="2800" spc="-1" strike="noStrike">
                <a:solidFill>
                  <a:srgbClr val="ffffff"/>
                </a:solidFill>
                <a:latin typeface="Arial"/>
              </a:rPr>
              <a:t>Второ ниво на плана</a:t>
            </a:r>
            <a:endParaRPr b="0" lang="bg-BG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bg-BG" sz="2400" spc="-1" strike="noStrike">
                <a:solidFill>
                  <a:srgbClr val="ffffff"/>
                </a:solidFill>
                <a:latin typeface="Arial"/>
              </a:rPr>
              <a:t>Трето ниво на плана</a:t>
            </a:r>
            <a:endParaRPr b="0" lang="bg-BG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bg-BG" sz="2000" spc="-1" strike="noStrike">
                <a:solidFill>
                  <a:srgbClr val="ffffff"/>
                </a:solidFill>
                <a:latin typeface="Arial"/>
              </a:rPr>
              <a:t>Четвърто ниво на плана</a:t>
            </a:r>
            <a:endParaRPr b="0" lang="bg-BG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ffffff"/>
                </a:solidFill>
                <a:latin typeface="Arial"/>
              </a:rPr>
              <a:t>Пето ниво на плана</a:t>
            </a:r>
            <a:endParaRPr b="0" lang="bg-BG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ffffff"/>
                </a:solidFill>
                <a:latin typeface="Arial"/>
              </a:rPr>
              <a:t>Шесто ниво на плана</a:t>
            </a:r>
            <a:endParaRPr b="0" lang="bg-BG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ffffff"/>
                </a:solidFill>
                <a:latin typeface="Arial"/>
              </a:rPr>
              <a:t>Седмо ниво на плана</a:t>
            </a:r>
            <a:endParaRPr b="0" lang="bg-BG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79280" cy="5669280"/>
          </a:xfrm>
          <a:prstGeom prst="rect">
            <a:avLst/>
          </a:prstGeom>
          <a:ln w="18000">
            <a:noFill/>
          </a:ln>
        </p:spPr>
      </p:pic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bg-BG" sz="1800" spc="-1" strike="noStrike">
                <a:solidFill>
                  <a:srgbClr val="ffffff"/>
                </a:solidFill>
                <a:latin typeface="Arial"/>
              </a:rPr>
              <a:t>Щракнете, за да редактирате формата на заглавието</a:t>
            </a:r>
            <a:endParaRPr b="0" lang="bg-BG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ftr" idx="7"/>
          </p:nvPr>
        </p:nvSpPr>
        <p:spPr>
          <a:xfrm>
            <a:off x="3447360" y="516492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bg-BG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bg-BG" sz="1400" spc="-1" strike="noStrike">
                <a:solidFill>
                  <a:srgbClr val="ffffff"/>
                </a:solidFill>
                <a:latin typeface="Arial"/>
              </a:rPr>
              <a:t>&lt;долен колонтитул&gt;</a:t>
            </a:r>
            <a:endParaRPr b="0" lang="bg-BG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sldNum" idx="8"/>
          </p:nvPr>
        </p:nvSpPr>
        <p:spPr>
          <a:xfrm>
            <a:off x="7227360" y="516492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bg-BG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6255024-2DBB-4BA6-9E77-6B82277A31D3}" type="slidenum">
              <a:rPr b="0" lang="bg-BG" sz="1400" spc="-1" strike="noStrike">
                <a:solidFill>
                  <a:srgbClr val="ffffff"/>
                </a:solidFill>
                <a:latin typeface="Arial"/>
              </a:rPr>
              <a:t>&lt;число&gt;</a:t>
            </a:fld>
            <a:endParaRPr b="0" lang="bg-BG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dt" idx="9"/>
          </p:nvPr>
        </p:nvSpPr>
        <p:spPr>
          <a:xfrm>
            <a:off x="504000" y="516492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bg-BG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bg-BG" sz="1400" spc="-1" strike="noStrike">
                <a:solidFill>
                  <a:srgbClr val="ffffff"/>
                </a:solidFill>
                <a:latin typeface="Times New Roman"/>
              </a:rPr>
              <a:t>&lt;дата/час&gt;</a:t>
            </a:r>
            <a:endParaRPr b="0" lang="bg-BG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bg-BG" sz="3200" spc="-1" strike="noStrike">
                <a:solidFill>
                  <a:srgbClr val="ffffff"/>
                </a:solidFill>
                <a:latin typeface="Arial"/>
              </a:rPr>
              <a:t>Щракнете, за да редактирате формата на плана</a:t>
            </a:r>
            <a:endParaRPr b="0" lang="bg-BG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bg-BG" sz="2800" spc="-1" strike="noStrike">
                <a:solidFill>
                  <a:srgbClr val="ffffff"/>
                </a:solidFill>
                <a:latin typeface="Arial"/>
              </a:rPr>
              <a:t>Второ ниво на плана</a:t>
            </a:r>
            <a:endParaRPr b="0" lang="bg-BG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bg-BG" sz="2400" spc="-1" strike="noStrike">
                <a:solidFill>
                  <a:srgbClr val="ffffff"/>
                </a:solidFill>
                <a:latin typeface="Arial"/>
              </a:rPr>
              <a:t>Трето ниво на плана</a:t>
            </a:r>
            <a:endParaRPr b="0" lang="bg-BG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bg-BG" sz="2000" spc="-1" strike="noStrike">
                <a:solidFill>
                  <a:srgbClr val="ffffff"/>
                </a:solidFill>
                <a:latin typeface="Arial"/>
              </a:rPr>
              <a:t>Четвърто ниво на плана</a:t>
            </a:r>
            <a:endParaRPr b="0" lang="bg-BG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ffffff"/>
                </a:solidFill>
                <a:latin typeface="Arial"/>
              </a:rPr>
              <a:t>Пето ниво на плана</a:t>
            </a:r>
            <a:endParaRPr b="0" lang="bg-BG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ffffff"/>
                </a:solidFill>
                <a:latin typeface="Arial"/>
              </a:rPr>
              <a:t>Шесто ниво на плана</a:t>
            </a:r>
            <a:endParaRPr b="0" lang="bg-BG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ffffff"/>
                </a:solidFill>
                <a:latin typeface="Arial"/>
              </a:rPr>
              <a:t>Седмо ниво на плана</a:t>
            </a:r>
            <a:endParaRPr b="0" lang="bg-BG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bg-BG" sz="1800" spc="-1" strike="noStrike">
                <a:solidFill>
                  <a:srgbClr val="000000"/>
                </a:solidFill>
                <a:latin typeface="Arial"/>
              </a:rPr>
              <a:t>Щракнете, за да редактирате формата на заглавието</a:t>
            </a:r>
            <a:endParaRPr b="0" lang="bg-BG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1800" spc="-1" strike="noStrike">
                <a:solidFill>
                  <a:srgbClr val="000000"/>
                </a:solidFill>
                <a:latin typeface="Arial"/>
              </a:rPr>
              <a:t>Щракнете, за да редактирате формата на плана</a:t>
            </a:r>
            <a:endParaRPr b="0" lang="bg-BG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1800" spc="-1" strike="noStrike">
                <a:solidFill>
                  <a:srgbClr val="000000"/>
                </a:solidFill>
                <a:latin typeface="Arial"/>
              </a:rPr>
              <a:t>Второ ниво на плана</a:t>
            </a:r>
            <a:endParaRPr b="0" lang="bg-BG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1800" spc="-1" strike="noStrike">
                <a:solidFill>
                  <a:srgbClr val="000000"/>
                </a:solidFill>
                <a:latin typeface="Arial"/>
              </a:rPr>
              <a:t>Трето ниво на плана</a:t>
            </a:r>
            <a:endParaRPr b="0" lang="bg-BG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1800" spc="-1" strike="noStrike">
                <a:solidFill>
                  <a:srgbClr val="000000"/>
                </a:solidFill>
                <a:latin typeface="Arial"/>
              </a:rPr>
              <a:t>Четвърто ниво на плана</a:t>
            </a:r>
            <a:endParaRPr b="0" lang="bg-BG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1800" spc="-1" strike="noStrike">
                <a:solidFill>
                  <a:srgbClr val="000000"/>
                </a:solidFill>
                <a:latin typeface="Arial"/>
              </a:rPr>
              <a:t>Пето ниво на плана</a:t>
            </a:r>
            <a:endParaRPr b="0" lang="bg-BG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1800" spc="-1" strike="noStrike">
                <a:solidFill>
                  <a:srgbClr val="000000"/>
                </a:solidFill>
                <a:latin typeface="Arial"/>
              </a:rPr>
              <a:t>Шесто ниво на плана</a:t>
            </a:r>
            <a:endParaRPr b="0" lang="bg-BG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1800" spc="-1" strike="noStrike">
                <a:solidFill>
                  <a:srgbClr val="000000"/>
                </a:solidFill>
                <a:latin typeface="Arial"/>
              </a:rPr>
              <a:t>Седмо ниво на плана</a:t>
            </a:r>
            <a:endParaRPr b="0" lang="bg-BG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ftr" idx="10"/>
          </p:nvPr>
        </p:nvSpPr>
        <p:spPr>
          <a:xfrm>
            <a:off x="3447360" y="5165280"/>
            <a:ext cx="319428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bg-BG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bg-BG" sz="1400" spc="-1" strike="noStrike">
                <a:solidFill>
                  <a:srgbClr val="000000"/>
                </a:solidFill>
                <a:latin typeface="Arial"/>
              </a:rPr>
              <a:t>&lt;долен колонтитул&gt;</a:t>
            </a:r>
            <a:endParaRPr b="0" lang="bg-BG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sldNum" idx="11"/>
          </p:nvPr>
        </p:nvSpPr>
        <p:spPr>
          <a:xfrm>
            <a:off x="722736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bg-BG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1B09AAE-B2E4-4A73-B66E-240A229C4417}" type="slidenum">
              <a:rPr b="0" lang="bg-BG" sz="1400" spc="-1" strike="noStrike">
                <a:solidFill>
                  <a:srgbClr val="000000"/>
                </a:solidFill>
                <a:latin typeface="Arial"/>
              </a:rPr>
              <a:t>&lt;число&gt;</a:t>
            </a:fld>
            <a:endParaRPr b="0" lang="bg-BG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dt" idx="12"/>
          </p:nvPr>
        </p:nvSpPr>
        <p:spPr>
          <a:xfrm>
            <a:off x="50400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bg-B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bg-BG" sz="1400" spc="-1" strike="noStrike">
                <a:solidFill>
                  <a:srgbClr val="000000"/>
                </a:solidFill>
                <a:latin typeface="Times New Roman"/>
              </a:rPr>
              <a:t>&lt;дата/час&gt;</a:t>
            </a:r>
            <a:endParaRPr b="0" lang="bg-BG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react.dev/reference/react/useCallback" TargetMode="External"/><Relationship Id="rId2" Type="http://schemas.openxmlformats.org/officeDocument/2006/relationships/hyperlink" Target="https://www.youtube.com/watch?v=_AyFP5s69N4" TargetMode="External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749160"/>
            <a:ext cx="9070920" cy="141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bg-BG" sz="5000" spc="-1" strike="noStrike">
                <a:solidFill>
                  <a:srgbClr val="ffffff"/>
                </a:solidFill>
                <a:latin typeface="Arial"/>
              </a:rPr>
              <a:t>Оптимизация на изобразяването</a:t>
            </a:r>
            <a:endParaRPr b="0" lang="bg-BG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0920" cy="275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bg-BG" sz="3200" spc="-1" strike="noStrike">
                <a:solidFill>
                  <a:srgbClr val="ffffff"/>
                </a:solidFill>
                <a:latin typeface="Arial"/>
              </a:rPr>
              <a:t>Автори: ***</a:t>
            </a:r>
            <a:endParaRPr b="0" lang="bg-BG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bg-BG" sz="3300" spc="-1" strike="noStrike">
                <a:solidFill>
                  <a:srgbClr val="000000"/>
                </a:solidFill>
                <a:latin typeface="Arial"/>
              </a:rPr>
              <a:t>Въведение</a:t>
            </a:r>
            <a:endParaRPr b="0" lang="bg-BG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000000"/>
                </a:solidFill>
                <a:latin typeface="Arial"/>
              </a:rPr>
              <a:t>В React всеки път, когато компонент промени своето състояние, се извършва процесът на изобразяване (rendering).</a:t>
            </a:r>
            <a:endParaRPr b="0" lang="bg-BG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000000"/>
                </a:solidFill>
                <a:latin typeface="Arial"/>
              </a:rPr>
              <a:t>При големи приложения и често обновяващи се компоненти това може да доведе до спад в производителността.</a:t>
            </a:r>
            <a:endParaRPr b="0" lang="bg-BG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bg-BG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bg-BG" sz="3300" spc="-1" strike="noStrike">
                <a:solidFill>
                  <a:srgbClr val="000000"/>
                </a:solidFill>
                <a:latin typeface="Arial"/>
              </a:rPr>
              <a:t>Излишни render-и</a:t>
            </a:r>
            <a:endParaRPr b="0" lang="bg-BG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000000"/>
                </a:solidFill>
                <a:latin typeface="Arial"/>
              </a:rPr>
              <a:t>Rendering в React е процесът, при който компонентите създават или обновяват своята визуална структура (DOM дървото) </a:t>
            </a:r>
            <a:endParaRPr b="0" lang="bg-BG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000000"/>
                </a:solidFill>
                <a:latin typeface="Arial"/>
              </a:rPr>
              <a:t>При всеки render на компонент, всички функции вътре в него се създават отново. Когато тези функции се подават като (props) на деца-компоненти, дори обвити с React.memo, те пак ще се рендерират, защото получават нова версия на функцията при всяко изобразяване.</a:t>
            </a:r>
            <a:endParaRPr b="0" lang="bg-BG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g-BG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bg-BG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1"/>
          <a:stretch/>
        </p:blipFill>
        <p:spPr>
          <a:xfrm>
            <a:off x="-23760" y="0"/>
            <a:ext cx="10125720" cy="56692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bg-BG" sz="3300" spc="-1" strike="noStrike">
                <a:solidFill>
                  <a:srgbClr val="000000"/>
                </a:solidFill>
                <a:latin typeface="Arial"/>
              </a:rPr>
              <a:t>Какво е useCallback</a:t>
            </a:r>
            <a:endParaRPr b="0" lang="bg-BG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000000"/>
                </a:solidFill>
                <a:latin typeface="Arial"/>
              </a:rPr>
              <a:t>useCallback е hook в React, който връща запазена версия на функцията, така че тя да остане същата между рендерите, докато не се промени някоя от нейните зависимости. Това спомага за предотвратяване на ненужни рендери.</a:t>
            </a:r>
            <a:endParaRPr b="0" lang="bg-BG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bg-BG" sz="3300" spc="-1" strike="noStrike">
                <a:solidFill>
                  <a:srgbClr val="000000"/>
                </a:solidFill>
                <a:latin typeface="Arial"/>
              </a:rPr>
              <a:t>Начин на употреба</a:t>
            </a:r>
            <a:endParaRPr b="0" lang="bg-BG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000000"/>
                </a:solidFill>
                <a:latin typeface="Arial"/>
              </a:rPr>
              <a:t>useCallback се използва за създаване на "запазена" (мемоизирана) версия на функция, която ще се промени само ако някоя от зададените зависимости се промени.</a:t>
            </a:r>
            <a:endParaRPr b="0" lang="bg-BG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000000"/>
                </a:solidFill>
                <a:latin typeface="Arial"/>
              </a:rPr>
              <a:t>Така функцията не се създава наново при всяко рендериране на компонента.</a:t>
            </a:r>
            <a:endParaRPr b="0" lang="bg-BG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bg-BG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09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bg-BG" sz="3300" spc="-1" strike="noStrike">
                <a:solidFill>
                  <a:srgbClr val="000000"/>
                </a:solidFill>
                <a:latin typeface="Arial"/>
              </a:rPr>
              <a:t>Синтаксис и Примери</a:t>
            </a:r>
            <a:endParaRPr b="0" lang="bg-BG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bg-BG" sz="2000" spc="-1" strike="noStrike">
                <a:solidFill>
                  <a:srgbClr val="000000"/>
                </a:solidFill>
                <a:latin typeface="Arial"/>
              </a:rPr>
              <a:t>Аргументи</a:t>
            </a:r>
            <a:r>
              <a:rPr b="0" lang="bg-BG" sz="20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bg-BG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000000"/>
                </a:solidFill>
                <a:latin typeface="Arial"/>
              </a:rPr>
              <a:t>Първи аргумент: самата функция, която искаме да мемоизираме.</a:t>
            </a:r>
            <a:endParaRPr b="0" lang="bg-BG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000000"/>
                </a:solidFill>
                <a:latin typeface="Arial"/>
              </a:rPr>
              <a:t>Втори аргумент: масив със зависимости (dependencies), при чиято промяна функцията ще бъде създадена наново.</a:t>
            </a:r>
            <a:endParaRPr b="0" lang="bg-BG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1590480" y="3240000"/>
            <a:ext cx="6509160" cy="1444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2376000" y="2376000"/>
            <a:ext cx="719892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bg-BG" sz="2200" spc="-1" strike="noStrike">
                <a:solidFill>
                  <a:srgbClr val="ffffff"/>
                </a:solidFill>
                <a:latin typeface="Arial"/>
              </a:rPr>
              <a:t>Източници: </a:t>
            </a:r>
            <a:br>
              <a:rPr sz="2200"/>
            </a:br>
            <a:r>
              <a:rPr b="0" lang="bg-BG" sz="2200" spc="-1" strike="noStrike" u="sng">
                <a:solidFill>
                  <a:srgbClr val="0000ee"/>
                </a:solidFill>
                <a:uFillTx/>
                <a:latin typeface="Arial"/>
                <a:hlinkClick r:id="rId1"/>
              </a:rPr>
              <a:t>https://react.dev/reference/react/useCallback</a:t>
            </a:r>
            <a:br>
              <a:rPr sz="2200"/>
            </a:br>
            <a:r>
              <a:rPr b="0" lang="bg-BG" sz="2200" spc="-1" strike="noStrike">
                <a:solidFill>
                  <a:srgbClr val="ffffff"/>
                </a:solidFill>
                <a:latin typeface="Arial"/>
                <a:hlinkClick r:id="rId2"/>
              </a:rPr>
              <a:t>https://www.youtube.com/watch?v=_AyFP5s69N4</a:t>
            </a:r>
            <a:br>
              <a:rPr sz="2200"/>
            </a:br>
            <a:r>
              <a:rPr b="0" lang="bg-BG" sz="2200" spc="-1" strike="noStrike">
                <a:solidFill>
                  <a:srgbClr val="ffffff"/>
                </a:solidFill>
                <a:latin typeface="Arial"/>
              </a:rPr>
              <a:t>https://blog.webdevsimplified.com/2020-05/memoization-in-react/</a:t>
            </a:r>
            <a:endParaRPr b="0" lang="bg-BG" sz="2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3"/>
          <a:stretch/>
        </p:blipFill>
        <p:spPr>
          <a:xfrm>
            <a:off x="816120" y="2716200"/>
            <a:ext cx="837000" cy="29412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2025-04-24T16:27:55Z</dcterms:created>
  <dc:creator/>
  <dc:description/>
  <dc:language>bg-BG</dc:language>
  <cp:lastModifiedBy/>
  <dcterms:modified xsi:type="dcterms:W3CDTF">2025-04-28T11:55:06Z</dcterms:modified>
  <cp:revision>9</cp:revision>
  <dc:subject/>
  <dc:title>Blueprint Plans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