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10.png" ContentType="image/png"/>
  <Override PartName="/ppt/media/image2.jpeg" ContentType="image/jpeg"/>
  <Override PartName="/ppt/media/image13.png" ContentType="image/png"/>
  <Override PartName="/ppt/media/image4.png" ContentType="image/png"/>
  <Override PartName="/ppt/media/image14.png" ContentType="image/png"/>
  <Override PartName="/ppt/media/image5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9.png" ContentType="image/png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6E20B8-BDAC-46F0-9E23-F0336F14E72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По подразбира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D57357-B035-4F20-9669-7B695D6CAC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 подразбиран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0AC449-79A4-4F63-9FF5-D633777D1A9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bg-BG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79280" cy="755928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</a:t>
            </a: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заглавието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1"/>
          </p:nvPr>
        </p:nvSpPr>
        <p:spPr>
          <a:xfrm>
            <a:off x="3447360" y="7200000"/>
            <a:ext cx="3194280" cy="171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000000"/>
                </a:solidFill>
                <a:latin typeface="Arial"/>
              </a:rPr>
              <a:t>&lt;долен колонтитул&gt;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2"/>
          </p:nvPr>
        </p:nvSpPr>
        <p:spPr>
          <a:xfrm>
            <a:off x="9288000" y="7236000"/>
            <a:ext cx="647280" cy="28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B56A64-B88B-4D90-B079-7DC85EFFB7B3}" type="slidenum">
              <a:rPr b="0" lang="bg-BG" sz="1400" spc="-1" strike="noStrike">
                <a:solidFill>
                  <a:srgbClr val="000000"/>
                </a:solidFill>
                <a:latin typeface="Arial"/>
              </a:rPr>
              <a:t>&lt;число&gt;</a:t>
            </a:fld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dt" idx="3"/>
          </p:nvPr>
        </p:nvSpPr>
        <p:spPr>
          <a:xfrm>
            <a:off x="0" y="7200000"/>
            <a:ext cx="2347560" cy="23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79640" cy="75582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2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4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97920"/>
            <a:ext cx="9072000" cy="166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заглавието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3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Щракнете, за да редактирате формата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Второ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Трето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Четвърто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Пето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Шесто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1800" spc="-1" strike="noStrike">
                <a:solidFill>
                  <a:srgbClr val="000000"/>
                </a:solidFill>
                <a:latin typeface="Arial"/>
              </a:rPr>
              <a:t>Седмо ниво на плана</a:t>
            </a:r>
            <a:endParaRPr b="0" lang="bg-BG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ftr" idx="4"/>
          </p:nvPr>
        </p:nvSpPr>
        <p:spPr>
          <a:xfrm>
            <a:off x="3447360" y="6886440"/>
            <a:ext cx="319500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1400" spc="-1" strike="noStrike">
                <a:solidFill>
                  <a:srgbClr val="000000"/>
                </a:solidFill>
                <a:latin typeface="Times New Roman"/>
              </a:rPr>
              <a:t>&lt;долен колонтитул&gt;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sldNum" idx="5"/>
          </p:nvPr>
        </p:nvSpPr>
        <p:spPr>
          <a:xfrm>
            <a:off x="7227720" y="6886440"/>
            <a:ext cx="234792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bg-B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0DF5A4-74EB-4FB5-AA8B-D701DE70E683}" type="slidenum">
              <a:rPr b="0" lang="bg-BG" sz="1400" spc="-1" strike="noStrike">
                <a:solidFill>
                  <a:srgbClr val="000000"/>
                </a:solidFill>
                <a:latin typeface="Times New Roman"/>
              </a:rPr>
              <a:t>&lt;число&gt;</a:t>
            </a:fld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dt" idx="6"/>
          </p:nvPr>
        </p:nvSpPr>
        <p:spPr>
          <a:xfrm>
            <a:off x="504000" y="6886440"/>
            <a:ext cx="2347920" cy="52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g-BG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bg-BG" sz="1400" spc="-1" strike="noStrike">
                <a:solidFill>
                  <a:srgbClr val="000000"/>
                </a:solidFill>
                <a:latin typeface="Times New Roman"/>
              </a:rPr>
              <a:t>&lt;дата/час&gt;</a:t>
            </a:r>
            <a:endParaRPr b="0" lang="bg-BG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  <p:sldLayoutId id="214748365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6920" cy="1785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Canvas SVG и WebGL – алтернатива на HTML + CSS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4888080" y="2993400"/>
            <a:ext cx="2875680" cy="327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Въведение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Когато създаваме уеб страници, обикновено използваме HTML и CSS. Но какво става, когато искаме да направим нещо по-динамично – като игра, визуализация или интерактивен редактор? Тогава на помощ идват технологии като Canvas, SVG и WebGL. 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" name="" descr=""/>
          <p:cNvPicPr/>
          <p:nvPr/>
        </p:nvPicPr>
        <p:blipFill>
          <a:blip r:embed="rId1"/>
          <a:stretch/>
        </p:blipFill>
        <p:spPr>
          <a:xfrm>
            <a:off x="4023360" y="4214520"/>
            <a:ext cx="5006880" cy="28033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990C9D-CF7C-4527-8A09-519F5743B75E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Традиционният подход – HTML + CSS + DOM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DOM (Document Object Model) представлява дървовидна структура от HTML елементи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CSS се използва за стилизиране и оформление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Подходящ за статични и семи-динамични сайтове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Предимства: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Семантика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Достъпност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SEO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4025520" y="3722400"/>
            <a:ext cx="5068800" cy="3492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85EFCF-BD58-471C-87BB-E26B68656CF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/>
          </p:nvPr>
        </p:nvSpPr>
        <p:spPr>
          <a:xfrm>
            <a:off x="432000" y="304200"/>
            <a:ext cx="9070920" cy="485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bg-BG" sz="2000" spc="-1" strike="noStrike">
                <a:solidFill>
                  <a:srgbClr val="000000"/>
                </a:solidFill>
                <a:latin typeface="Arial"/>
              </a:rPr>
              <a:t>Ограничения: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Лоша производителност при сложни анимации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Трудно управление на много движещи се елементи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Не е предназначен за пикселна графика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" name="" descr=""/>
          <p:cNvPicPr/>
          <p:nvPr/>
        </p:nvPicPr>
        <p:blipFill>
          <a:blip r:embed="rId1"/>
          <a:stretch/>
        </p:blipFill>
        <p:spPr>
          <a:xfrm>
            <a:off x="305640" y="2655720"/>
            <a:ext cx="4950720" cy="3879720"/>
          </a:xfrm>
          <a:prstGeom prst="rect">
            <a:avLst/>
          </a:prstGeom>
          <a:ln w="0">
            <a:noFill/>
          </a:ln>
        </p:spPr>
      </p:pic>
      <p:pic>
        <p:nvPicPr>
          <p:cNvPr id="32" name="" descr=""/>
          <p:cNvPicPr/>
          <p:nvPr/>
        </p:nvPicPr>
        <p:blipFill>
          <a:blip r:embed="rId2"/>
          <a:stretch/>
        </p:blipFill>
        <p:spPr>
          <a:xfrm>
            <a:off x="5796000" y="2917800"/>
            <a:ext cx="3863520" cy="2757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72D681B-FAFA-4A52-8786-73360D658B46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bg-BG" sz="3000" spc="-1" strike="noStrike">
                <a:solidFill>
                  <a:srgbClr val="000000"/>
                </a:solidFill>
                <a:latin typeface="Arial"/>
              </a:rPr>
              <a:t>Какво е HTML Canvas?</a:t>
            </a:r>
            <a:br>
              <a:rPr sz="3000"/>
            </a:b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HTML елементът &lt;canvas&gt; се използва за рисуване на графики в реално време чрез JavaScript.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Елементът &lt;canvas&gt; е само контейнер за графики — необходимо е да използвате JavaScript, за да нарисувате самите графики.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Canvas предоставя няколко метода за рисуване на пътища, правоъгълници, кръгове, текст и добавяне на изображения.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2000" spc="-1" strike="noStrike">
                <a:solidFill>
                  <a:srgbClr val="000000"/>
                </a:solidFill>
                <a:latin typeface="Arial"/>
              </a:rPr>
              <a:t>Canvas се поддържа от всички основни браузъри.</a:t>
            </a: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bg-BG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" name="" descr=""/>
          <p:cNvPicPr/>
          <p:nvPr/>
        </p:nvPicPr>
        <p:blipFill>
          <a:blip r:embed="rId1"/>
          <a:stretch/>
        </p:blipFill>
        <p:spPr>
          <a:xfrm>
            <a:off x="4052520" y="4789800"/>
            <a:ext cx="4608720" cy="25923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85C348-5A2F-49CB-BAAD-0839F4846412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Приложения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0920" cy="48542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Игри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Визуализации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Графични редактори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bg-BG" sz="3000" spc="-1" strike="noStrike">
                <a:solidFill>
                  <a:srgbClr val="000000"/>
                </a:solidFill>
                <a:latin typeface="Arial"/>
              </a:rPr>
              <a:t>Анимации</a:t>
            </a: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bg-BG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4978080" y="1884240"/>
            <a:ext cx="4869360" cy="2738880"/>
          </a:xfrm>
          <a:prstGeom prst="rect">
            <a:avLst/>
          </a:prstGeom>
          <a:ln w="0">
            <a:noFill/>
          </a:ln>
        </p:spPr>
      </p:pic>
      <p:pic>
        <p:nvPicPr>
          <p:cNvPr id="39" name="" descr=""/>
          <p:cNvPicPr/>
          <p:nvPr/>
        </p:nvPicPr>
        <p:blipFill>
          <a:blip r:embed="rId2"/>
          <a:stretch/>
        </p:blipFill>
        <p:spPr>
          <a:xfrm>
            <a:off x="5601240" y="5075280"/>
            <a:ext cx="2761920" cy="1657080"/>
          </a:xfrm>
          <a:prstGeom prst="rect">
            <a:avLst/>
          </a:prstGeom>
          <a:ln w="0">
            <a:noFill/>
          </a:ln>
        </p:spPr>
      </p:pic>
      <p:pic>
        <p:nvPicPr>
          <p:cNvPr id="40" name="" descr=""/>
          <p:cNvPicPr/>
          <p:nvPr/>
        </p:nvPicPr>
        <p:blipFill>
          <a:blip r:embed="rId3"/>
          <a:stretch/>
        </p:blipFill>
        <p:spPr>
          <a:xfrm>
            <a:off x="409680" y="4708080"/>
            <a:ext cx="4571640" cy="2571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F3DAE2-7A9D-4D94-A5FF-762B0CDE646C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Сравнение с DOM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2" name=""/>
          <p:cNvGraphicFramePr/>
          <p:nvPr/>
        </p:nvGraphicFramePr>
        <p:xfrm>
          <a:off x="504000" y="1769040"/>
          <a:ext cx="9071280" cy="141408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bg-BG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HTML+CSS (DOM)</a:t>
                      </a:r>
                      <a:endParaRPr b="0" lang="bg-BG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bg-BG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Canvas</a:t>
                      </a:r>
                      <a:endParaRPr b="0" lang="bg-BG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 с елементи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Работа с пиксели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Достъпност и семантика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Висока производителност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По-лесен за поддръжка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bg-BG" sz="1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По-гъвкав, но по-сложен</a:t>
                      </a:r>
                      <a:endParaRPr b="0" lang="bg-BG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1231200" y="3307320"/>
            <a:ext cx="7619760" cy="38095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4F8824-B2FF-45B9-BB6A-2C3446F16A1B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bg-BG" sz="4400" spc="-1" strike="noStrike">
                <a:solidFill>
                  <a:srgbClr val="000000"/>
                </a:solidFill>
                <a:latin typeface="Arial"/>
              </a:rPr>
              <a:t>Бързи примери</a:t>
            </a:r>
            <a:endParaRPr b="0" lang="bg-BG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180000" y="1800000"/>
            <a:ext cx="3779280" cy="2570760"/>
          </a:xfrm>
          <a:prstGeom prst="rect">
            <a:avLst/>
          </a:prstGeom>
          <a:ln w="0">
            <a:noFill/>
          </a:ln>
        </p:spPr>
      </p:pic>
      <p:pic>
        <p:nvPicPr>
          <p:cNvPr id="46" name="" descr=""/>
          <p:cNvPicPr/>
          <p:nvPr/>
        </p:nvPicPr>
        <p:blipFill>
          <a:blip r:embed="rId2"/>
          <a:stretch/>
        </p:blipFill>
        <p:spPr>
          <a:xfrm>
            <a:off x="4140000" y="3097440"/>
            <a:ext cx="5939280" cy="28418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A0651EA-4169-4D98-BBFB-683662587159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2025-05-31T12:20:51Z</dcterms:created>
  <dc:creator/>
  <dc:description/>
  <dc:language>bg-BG</dc:language>
  <cp:lastModifiedBy/>
  <dcterms:modified xsi:type="dcterms:W3CDTF">2025-06-05T22:35:44Z</dcterms:modified>
  <cp:revision>5</cp:revision>
  <dc:subject/>
  <dc:title>Nature Illustration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