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League Spartan" charset="1" panose="00000800000000000000"/>
      <p:regular r:id="rId11"/>
    </p:embeddedFont>
    <p:embeddedFont>
      <p:font typeface="Arimo" charset="1" panose="020B0604020202020204"/>
      <p:regular r:id="rId12"/>
    </p:embeddedFont>
    <p:embeddedFont>
      <p:font typeface="Canva Sans Bold" charset="1" panose="020B0803030501040103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81354" y="1028700"/>
            <a:ext cx="4282420" cy="8229600"/>
          </a:xfrm>
          <a:custGeom>
            <a:avLst/>
            <a:gdLst/>
            <a:ahLst/>
            <a:cxnLst/>
            <a:rect r="r" b="b" t="t" l="l"/>
            <a:pathLst>
              <a:path h="8229600" w="428242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0" y="1028700"/>
            <a:ext cx="4282420" cy="8229600"/>
          </a:xfrm>
          <a:custGeom>
            <a:avLst/>
            <a:gdLst/>
            <a:ahLst/>
            <a:cxnLst/>
            <a:rect r="r" b="b" t="t" l="l"/>
            <a:pathLst>
              <a:path h="8229600" w="4282420">
                <a:moveTo>
                  <a:pt x="4282420" y="0"/>
                </a:moveTo>
                <a:lnTo>
                  <a:pt x="0" y="0"/>
                </a:lnTo>
                <a:lnTo>
                  <a:pt x="0" y="8229600"/>
                </a:lnTo>
                <a:lnTo>
                  <a:pt x="4282420" y="8229600"/>
                </a:lnTo>
                <a:lnTo>
                  <a:pt x="428242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29103" y="3434794"/>
            <a:ext cx="7904501" cy="6852206"/>
          </a:xfrm>
          <a:custGeom>
            <a:avLst/>
            <a:gdLst/>
            <a:ahLst/>
            <a:cxnLst/>
            <a:rect r="r" b="b" t="t" l="l"/>
            <a:pathLst>
              <a:path h="6852206" w="7904501">
                <a:moveTo>
                  <a:pt x="0" y="0"/>
                </a:moveTo>
                <a:lnTo>
                  <a:pt x="7904501" y="0"/>
                </a:lnTo>
                <a:lnTo>
                  <a:pt x="7904501" y="6852206"/>
                </a:lnTo>
                <a:lnTo>
                  <a:pt x="0" y="68522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17" t="0" r="-617" b="-700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521780"/>
            <a:ext cx="13574416" cy="4621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49"/>
              </a:lnSpc>
            </a:pPr>
            <a:r>
              <a:rPr lang="en-US" sz="11367" spc="1136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SOFTWARE ENGINEERING DISCIPLINE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5400000">
            <a:off x="15177010" y="-1253949"/>
            <a:ext cx="2720897" cy="5228794"/>
          </a:xfrm>
          <a:custGeom>
            <a:avLst/>
            <a:gdLst/>
            <a:ahLst/>
            <a:cxnLst/>
            <a:rect r="r" b="b" t="t" l="l"/>
            <a:pathLst>
              <a:path h="5228794" w="2720897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50541" y="2608153"/>
            <a:ext cx="14786917" cy="1135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55"/>
              </a:lnSpc>
            </a:pPr>
            <a:r>
              <a:rPr lang="en-US" sz="8165" spc="816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DEFINITION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56967" y="4037441"/>
            <a:ext cx="13774065" cy="3089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0"/>
              </a:lnSpc>
            </a:pPr>
            <a:r>
              <a:rPr lang="en-US" sz="3812" spc="38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Software engineering is a systematic, disciplined approach to designing, developing, testing, and maintaining software applications. It focuses on creating high-quality, reliable, and maintainable software that meets user requirements.</a:t>
            </a:r>
          </a:p>
          <a:p>
            <a:pPr algn="ctr">
              <a:lnSpc>
                <a:spcPts val="404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-5400000">
            <a:off x="390093" y="-1471468"/>
            <a:ext cx="2720897" cy="5228794"/>
          </a:xfrm>
          <a:custGeom>
            <a:avLst/>
            <a:gdLst/>
            <a:ahLst/>
            <a:cxnLst/>
            <a:rect r="r" b="b" t="t" l="l"/>
            <a:pathLst>
              <a:path h="5228794" w="2720897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8788436" y="-316726"/>
            <a:ext cx="7886994" cy="10920453"/>
          </a:xfrm>
          <a:custGeom>
            <a:avLst/>
            <a:gdLst/>
            <a:ahLst/>
            <a:cxnLst/>
            <a:rect r="r" b="b" t="t" l="l"/>
            <a:pathLst>
              <a:path h="10920453" w="7886994">
                <a:moveTo>
                  <a:pt x="7886994" y="0"/>
                </a:moveTo>
                <a:lnTo>
                  <a:pt x="0" y="0"/>
                </a:lnTo>
                <a:lnTo>
                  <a:pt x="0" y="10920452"/>
                </a:lnTo>
                <a:lnTo>
                  <a:pt x="7886994" y="10920452"/>
                </a:lnTo>
                <a:lnTo>
                  <a:pt x="7886994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144000" y="0"/>
            <a:ext cx="9144000" cy="10287000"/>
            <a:chOff x="0" y="0"/>
            <a:chExt cx="2408296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408296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9887054" y="2475592"/>
            <a:ext cx="7372246" cy="4186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53868" indent="-476934" lvl="1">
              <a:lnSpc>
                <a:spcPts val="8438"/>
              </a:lnSpc>
              <a:buFont typeface="Arial"/>
              <a:buChar char="•"/>
            </a:pPr>
            <a:r>
              <a:rPr lang="en-US" sz="4418" spc="441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Few prefabricated parts</a:t>
            </a:r>
          </a:p>
          <a:p>
            <a:pPr algn="l" marL="953868" indent="-476934" lvl="1">
              <a:lnSpc>
                <a:spcPts val="8438"/>
              </a:lnSpc>
              <a:buFont typeface="Arial"/>
              <a:buChar char="•"/>
            </a:pPr>
            <a:r>
              <a:rPr lang="en-US" sz="4418" spc="441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Hard to measure software quality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4590" y="3507740"/>
            <a:ext cx="7621298" cy="3268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05"/>
              </a:lnSpc>
            </a:pPr>
            <a:r>
              <a:rPr lang="en-US" sz="621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Different from other engineering fields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33877" y="-554823"/>
            <a:ext cx="19639468" cy="5698323"/>
            <a:chOff x="0" y="0"/>
            <a:chExt cx="5172535" cy="15007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72535" cy="1500793"/>
            </a:xfrm>
            <a:custGeom>
              <a:avLst/>
              <a:gdLst/>
              <a:ahLst/>
              <a:cxnLst/>
              <a:rect r="r" b="b" t="t" l="l"/>
              <a:pathLst>
                <a:path h="1500793" w="5172535">
                  <a:moveTo>
                    <a:pt x="0" y="0"/>
                  </a:moveTo>
                  <a:lnTo>
                    <a:pt x="5172535" y="0"/>
                  </a:lnTo>
                  <a:lnTo>
                    <a:pt x="5172535" y="1500793"/>
                  </a:lnTo>
                  <a:lnTo>
                    <a:pt x="0" y="150079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172535" cy="1548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97830" y="-1579357"/>
            <a:ext cx="19484227" cy="12835235"/>
          </a:xfrm>
          <a:custGeom>
            <a:avLst/>
            <a:gdLst/>
            <a:ahLst/>
            <a:cxnLst/>
            <a:rect r="r" b="b" t="t" l="l"/>
            <a:pathLst>
              <a:path h="12835235" w="19484227">
                <a:moveTo>
                  <a:pt x="0" y="0"/>
                </a:moveTo>
                <a:lnTo>
                  <a:pt x="19484227" y="0"/>
                </a:lnTo>
                <a:lnTo>
                  <a:pt x="19484227" y="12835234"/>
                </a:lnTo>
                <a:lnTo>
                  <a:pt x="0" y="12835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187324" y="2115944"/>
            <a:ext cx="7956676" cy="5452123"/>
            <a:chOff x="0" y="0"/>
            <a:chExt cx="2095586" cy="14359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95585" cy="1435950"/>
            </a:xfrm>
            <a:custGeom>
              <a:avLst/>
              <a:gdLst/>
              <a:ahLst/>
              <a:cxnLst/>
              <a:rect r="r" b="b" t="t" l="l"/>
              <a:pathLst>
                <a:path h="1435950" w="2095585">
                  <a:moveTo>
                    <a:pt x="0" y="0"/>
                  </a:moveTo>
                  <a:lnTo>
                    <a:pt x="2095585" y="0"/>
                  </a:lnTo>
                  <a:lnTo>
                    <a:pt x="2095585" y="1435950"/>
                  </a:lnTo>
                  <a:lnTo>
                    <a:pt x="0" y="1435950"/>
                  </a:lnTo>
                  <a:close/>
                </a:path>
              </a:pathLst>
            </a:custGeom>
            <a:solidFill>
              <a:srgbClr val="6299E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095586" cy="1483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9928189" y="2399113"/>
            <a:ext cx="6988865" cy="1135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55"/>
              </a:lnSpc>
            </a:pPr>
            <a:r>
              <a:rPr lang="en-US" sz="8165" spc="816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VISION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444283" y="2115944"/>
            <a:ext cx="7956676" cy="5452123"/>
            <a:chOff x="0" y="0"/>
            <a:chExt cx="2095586" cy="14359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95585" cy="1435950"/>
            </a:xfrm>
            <a:custGeom>
              <a:avLst/>
              <a:gdLst/>
              <a:ahLst/>
              <a:cxnLst/>
              <a:rect r="r" b="b" t="t" l="l"/>
              <a:pathLst>
                <a:path h="1435950" w="2095585">
                  <a:moveTo>
                    <a:pt x="0" y="0"/>
                  </a:moveTo>
                  <a:lnTo>
                    <a:pt x="2095585" y="0"/>
                  </a:lnTo>
                  <a:lnTo>
                    <a:pt x="2095585" y="1435950"/>
                  </a:lnTo>
                  <a:lnTo>
                    <a:pt x="0" y="1435950"/>
                  </a:lnTo>
                  <a:close/>
                </a:path>
              </a:pathLst>
            </a:custGeom>
            <a:solidFill>
              <a:srgbClr val="6299E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095586" cy="1483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229288" y="5398781"/>
            <a:ext cx="6349330" cy="916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4"/>
              </a:lnSpc>
              <a:spcBef>
                <a:spcPct val="0"/>
              </a:spcBef>
            </a:pPr>
            <a:r>
              <a:rPr lang="en-US" sz="261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Create practical solutions for real world problems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186761" y="5382400"/>
            <a:ext cx="6471720" cy="932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5"/>
              </a:lnSpc>
              <a:spcBef>
                <a:spcPct val="0"/>
              </a:spcBef>
            </a:pPr>
            <a:r>
              <a:rPr lang="en-US" sz="266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Develop principles and theories  for long-term use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0" y="-171450"/>
            <a:ext cx="1639229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Practitioners vs Theorticians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450520" y="2647802"/>
            <a:ext cx="419442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Practitioners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549420" y="2647802"/>
            <a:ext cx="574640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Theorticians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0" y="8196717"/>
            <a:ext cx="17259300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CASE tools &amp; IDEs help streamline and simplify software development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81354" y="1028700"/>
            <a:ext cx="4282420" cy="8229600"/>
          </a:xfrm>
          <a:custGeom>
            <a:avLst/>
            <a:gdLst/>
            <a:ahLst/>
            <a:cxnLst/>
            <a:rect r="r" b="b" t="t" l="l"/>
            <a:pathLst>
              <a:path h="8229600" w="428242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0" y="1028700"/>
            <a:ext cx="4282420" cy="8229600"/>
          </a:xfrm>
          <a:custGeom>
            <a:avLst/>
            <a:gdLst/>
            <a:ahLst/>
            <a:cxnLst/>
            <a:rect r="r" b="b" t="t" l="l"/>
            <a:pathLst>
              <a:path h="8229600" w="4282420">
                <a:moveTo>
                  <a:pt x="4282420" y="0"/>
                </a:moveTo>
                <a:lnTo>
                  <a:pt x="0" y="0"/>
                </a:lnTo>
                <a:lnTo>
                  <a:pt x="0" y="8229600"/>
                </a:lnTo>
                <a:lnTo>
                  <a:pt x="4282420" y="8229600"/>
                </a:lnTo>
                <a:lnTo>
                  <a:pt x="428242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28749" y="3858064"/>
            <a:ext cx="9030502" cy="3396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84"/>
              </a:lnSpc>
            </a:pPr>
            <a:r>
              <a:rPr lang="en-US" sz="12438" spc="1243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270706" y="6637609"/>
            <a:ext cx="8572348" cy="4043501"/>
          </a:xfrm>
          <a:custGeom>
            <a:avLst/>
            <a:gdLst/>
            <a:ahLst/>
            <a:cxnLst/>
            <a:rect r="r" b="b" t="t" l="l"/>
            <a:pathLst>
              <a:path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DAG1x0UHD5Y</dc:identifier>
  <dcterms:modified xsi:type="dcterms:W3CDTF">2011-08-01T06:04:30Z</dcterms:modified>
  <cp:revision>1</cp:revision>
  <dc:title>Business Plan</dc:title>
</cp:coreProperties>
</file>