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88" r:id="rId2"/>
    <p:sldId id="296" r:id="rId3"/>
    <p:sldId id="276" r:id="rId4"/>
    <p:sldId id="291" r:id="rId5"/>
    <p:sldId id="292" r:id="rId6"/>
    <p:sldId id="293" r:id="rId7"/>
    <p:sldId id="273" r:id="rId8"/>
    <p:sldId id="294" r:id="rId9"/>
    <p:sldId id="29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8038" autoAdjust="0"/>
    <p:restoredTop sz="94660"/>
  </p:normalViewPr>
  <p:slideViewPr>
    <p:cSldViewPr snapToGrid="0">
      <p:cViewPr>
        <p:scale>
          <a:sx n="130" d="100"/>
          <a:sy n="130" d="100"/>
        </p:scale>
        <p:origin x="58" y="189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87741952"/>
        <c:axId val="1787742496"/>
      </c:barChart>
      <c:catAx>
        <c:axId val="1787741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800" b="0" i="0" u="none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787742496"/>
        <c:crosses val="autoZero"/>
        <c:auto val="1"/>
        <c:lblAlgn val="ctr"/>
        <c:lblOffset val="100"/>
        <c:tickMarkSkip val="1"/>
        <c:noMultiLvlLbl val="0"/>
      </c:catAx>
      <c:valAx>
        <c:axId val="178774249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87741952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9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47-4949-9701-66E475249C82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47-4949-9701-66E475249C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B47-4949-9701-66E475249C82}"/>
              </c:ext>
            </c:extLst>
          </c:dPt>
          <c:dPt>
            <c:idx val="3"/>
            <c:invertIfNegative val="0"/>
            <c:bubble3D val="0"/>
            <c:spPr>
              <a:solidFill>
                <a:srgbClr val="5FD0D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B47-4949-9701-66E475249C82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B47-4949-9701-66E475249C82}"/>
              </c:ext>
            </c:extLst>
          </c:dPt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0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ea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오이소박이</c:v>
                </c:pt>
                <c:pt idx="1">
                  <c:v>김치찌개</c:v>
                </c:pt>
                <c:pt idx="2">
                  <c:v>명란파스타</c:v>
                </c:pt>
                <c:pt idx="3">
                  <c:v>소시지볶음</c:v>
                </c:pt>
                <c:pt idx="4">
                  <c:v>미역국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B47-4949-9701-66E475249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87741952"/>
        <c:axId val="1787742496"/>
      </c:barChart>
      <c:catAx>
        <c:axId val="1787741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800" b="0" i="0" u="none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787742496"/>
        <c:crosses val="autoZero"/>
        <c:auto val="1"/>
        <c:lblAlgn val="ctr"/>
        <c:lblOffset val="100"/>
        <c:tickMarkSkip val="1"/>
        <c:noMultiLvlLbl val="0"/>
      </c:catAx>
      <c:valAx>
        <c:axId val="178774249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87741952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87741952"/>
        <c:axId val="1787742496"/>
      </c:barChart>
      <c:catAx>
        <c:axId val="1787741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800" b="0" i="0" u="none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787742496"/>
        <c:crosses val="autoZero"/>
        <c:auto val="1"/>
        <c:lblAlgn val="ctr"/>
        <c:lblOffset val="100"/>
        <c:tickMarkSkip val="1"/>
        <c:noMultiLvlLbl val="0"/>
      </c:catAx>
      <c:valAx>
        <c:axId val="178774249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8774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9525">
      <a:noFill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0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9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2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3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1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8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2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0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4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1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B0C-A4BE-48B4-B30A-8543741380C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9992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7B0C-A4BE-48B4-B30A-8543741380C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DBCB-0EC8-4FD5-A030-6CCDDCA2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6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3.xml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rot="19800000">
            <a:off x="1777197" y="-686646"/>
            <a:ext cx="8084930" cy="5769040"/>
          </a:xfrm>
          <a:custGeom>
            <a:avLst/>
            <a:gdLst>
              <a:gd name="connsiteX0" fmla="*/ 10856675 w 10856675"/>
              <a:gd name="connsiteY0" fmla="*/ 6096001 h 7746832"/>
              <a:gd name="connsiteX1" fmla="*/ 9903567 w 10856675"/>
              <a:gd name="connsiteY1" fmla="*/ 7746832 h 7746832"/>
              <a:gd name="connsiteX2" fmla="*/ 1092096 w 10856675"/>
              <a:gd name="connsiteY2" fmla="*/ 7746832 h 7746832"/>
              <a:gd name="connsiteX3" fmla="*/ 0 w 10856675"/>
              <a:gd name="connsiteY3" fmla="*/ 6654737 h 7746832"/>
              <a:gd name="connsiteX4" fmla="*/ 0 w 10856675"/>
              <a:gd name="connsiteY4" fmla="*/ 516310 h 7746832"/>
              <a:gd name="connsiteX5" fmla="*/ 298092 w 10856675"/>
              <a:gd name="connsiteY5" fmla="*/ 0 h 77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6675" h="7746832">
                <a:moveTo>
                  <a:pt x="10856675" y="6096001"/>
                </a:moveTo>
                <a:lnTo>
                  <a:pt x="9903567" y="7746832"/>
                </a:lnTo>
                <a:lnTo>
                  <a:pt x="1092096" y="7746832"/>
                </a:lnTo>
                <a:cubicBezTo>
                  <a:pt x="488949" y="7746832"/>
                  <a:pt x="0" y="7257884"/>
                  <a:pt x="0" y="6654737"/>
                </a:cubicBezTo>
                <a:lnTo>
                  <a:pt x="0" y="516310"/>
                </a:lnTo>
                <a:lnTo>
                  <a:pt x="298092" y="0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sysDot"/>
          </a:ln>
          <a:effectLst>
            <a:outerShdw blurRad="2794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 rot="19800000">
            <a:off x="951294" y="-3084061"/>
            <a:ext cx="10856675" cy="7746832"/>
          </a:xfrm>
          <a:custGeom>
            <a:avLst/>
            <a:gdLst>
              <a:gd name="connsiteX0" fmla="*/ 10856675 w 10856675"/>
              <a:gd name="connsiteY0" fmla="*/ 6096001 h 7746832"/>
              <a:gd name="connsiteX1" fmla="*/ 9903567 w 10856675"/>
              <a:gd name="connsiteY1" fmla="*/ 7746832 h 7746832"/>
              <a:gd name="connsiteX2" fmla="*/ 1092096 w 10856675"/>
              <a:gd name="connsiteY2" fmla="*/ 7746832 h 7746832"/>
              <a:gd name="connsiteX3" fmla="*/ 0 w 10856675"/>
              <a:gd name="connsiteY3" fmla="*/ 6654737 h 7746832"/>
              <a:gd name="connsiteX4" fmla="*/ 0 w 10856675"/>
              <a:gd name="connsiteY4" fmla="*/ 516310 h 7746832"/>
              <a:gd name="connsiteX5" fmla="*/ 298092 w 10856675"/>
              <a:gd name="connsiteY5" fmla="*/ 0 h 77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6675" h="7746832">
                <a:moveTo>
                  <a:pt x="10856675" y="6096001"/>
                </a:moveTo>
                <a:lnTo>
                  <a:pt x="9903567" y="7746832"/>
                </a:lnTo>
                <a:lnTo>
                  <a:pt x="1092096" y="7746832"/>
                </a:lnTo>
                <a:cubicBezTo>
                  <a:pt x="488949" y="7746832"/>
                  <a:pt x="0" y="7257884"/>
                  <a:pt x="0" y="6654737"/>
                </a:cubicBezTo>
                <a:lnTo>
                  <a:pt x="0" y="516310"/>
                </a:lnTo>
                <a:lnTo>
                  <a:pt x="298092" y="0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sysDot"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9800000">
            <a:off x="2867552" y="2766106"/>
            <a:ext cx="7800513" cy="202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r>
              <a:rPr lang="ko-KR" altLang="en-US" sz="3200" i="1" dirty="0">
                <a:solidFill>
                  <a:srgbClr val="5C7392"/>
                </a:solidFill>
                <a:latin typeface="여기어때 잘난체 2 TTF" pitchFamily="2" charset="-127"/>
                <a:ea typeface="야놀자 야체 B" panose="02020603020101020101"/>
                <a:cs typeface="Aharoni" panose="02010803020104030203" pitchFamily="2" charset="-79"/>
              </a:rPr>
              <a:t>요리 레시피 추천 사이트</a:t>
            </a:r>
            <a:endParaRPr lang="en-US" altLang="ko-KR" sz="3200" i="1" dirty="0">
              <a:solidFill>
                <a:srgbClr val="5C7392"/>
              </a:solidFill>
              <a:latin typeface="여기어때 잘난체 2 TTF" pitchFamily="2" charset="-127"/>
              <a:ea typeface="야놀자 야체 B" panose="02020603020101020101"/>
              <a:cs typeface="Aharoni" panose="02010803020104030203" pitchFamily="2" charset="-79"/>
            </a:endParaRPr>
          </a:p>
          <a:p>
            <a:pPr algn="r">
              <a:lnSpc>
                <a:spcPct val="200000"/>
              </a:lnSpc>
            </a:pPr>
            <a:r>
              <a:rPr lang="ko-KR" altLang="en-US" sz="1100" dirty="0">
                <a:solidFill>
                  <a:srgbClr val="8EA0B8"/>
                </a:solidFill>
                <a:latin typeface="여기어때 잘난체 2 TTF" pitchFamily="2" charset="-127"/>
                <a:ea typeface="야놀자 야체 B" panose="02020603020101020101"/>
              </a:rPr>
              <a:t>컴퓨터공학과 </a:t>
            </a:r>
            <a:r>
              <a:rPr lang="en-US" altLang="ko-KR" sz="1100" dirty="0">
                <a:solidFill>
                  <a:srgbClr val="8EA0B8"/>
                </a:solidFill>
                <a:latin typeface="여기어때 잘난체 2 TTF" pitchFamily="2" charset="-127"/>
                <a:ea typeface="야놀자 야체 B" panose="02020603020101020101"/>
              </a:rPr>
              <a:t>2021084047 </a:t>
            </a:r>
            <a:r>
              <a:rPr lang="ko-KR" altLang="en-US" sz="1100" dirty="0">
                <a:solidFill>
                  <a:srgbClr val="8EA0B8"/>
                </a:solidFill>
                <a:latin typeface="여기어때 잘난체 2 TTF" pitchFamily="2" charset="-127"/>
                <a:ea typeface="야놀자 야체 B" panose="02020603020101020101"/>
              </a:rPr>
              <a:t>최진아</a:t>
            </a:r>
            <a:endParaRPr lang="en-US" altLang="ko-KR" sz="1100" dirty="0">
              <a:solidFill>
                <a:srgbClr val="8EA0B8"/>
              </a:solidFill>
              <a:latin typeface="여기어때 잘난체 2 TTF" pitchFamily="2" charset="-127"/>
              <a:ea typeface="야놀자 야체 B" panose="02020603020101020101"/>
            </a:endParaRPr>
          </a:p>
          <a:p>
            <a:pPr algn="r">
              <a:lnSpc>
                <a:spcPct val="200000"/>
              </a:lnSpc>
            </a:pPr>
            <a:r>
              <a:rPr lang="ko-KR" altLang="en-US" sz="1100" dirty="0">
                <a:solidFill>
                  <a:srgbClr val="8EA0B8"/>
                </a:solidFill>
                <a:latin typeface="여기어때 잘난체 2 TTF" pitchFamily="2" charset="-127"/>
                <a:ea typeface="야놀자 야체 B" panose="02020603020101020101"/>
              </a:rPr>
              <a:t>소프트웨어학부 </a:t>
            </a:r>
            <a:r>
              <a:rPr lang="en-US" altLang="ko-KR" sz="1100" dirty="0">
                <a:solidFill>
                  <a:srgbClr val="8EA0B8"/>
                </a:solidFill>
                <a:latin typeface="여기어때 잘난체 2 TTF" pitchFamily="2" charset="-127"/>
                <a:ea typeface="야놀자 야체 B" panose="02020603020101020101"/>
              </a:rPr>
              <a:t>2022041052 </a:t>
            </a:r>
            <a:r>
              <a:rPr lang="ko-KR" altLang="en-US" sz="1100" dirty="0" err="1">
                <a:solidFill>
                  <a:srgbClr val="8EA0B8"/>
                </a:solidFill>
                <a:latin typeface="여기어때 잘난체 2 TTF" pitchFamily="2" charset="-127"/>
                <a:ea typeface="야놀자 야체 B" panose="02020603020101020101"/>
              </a:rPr>
              <a:t>김금영</a:t>
            </a:r>
            <a:endParaRPr lang="en-US" altLang="ko-KR" sz="1100" dirty="0">
              <a:solidFill>
                <a:srgbClr val="8EA0B8"/>
              </a:solidFill>
              <a:latin typeface="여기어때 잘난체 2 TTF" pitchFamily="2" charset="-127"/>
              <a:ea typeface="야놀자 야체 B" panose="02020603020101020101"/>
            </a:endParaRPr>
          </a:p>
          <a:p>
            <a:pPr algn="r">
              <a:lnSpc>
                <a:spcPct val="200000"/>
              </a:lnSpc>
            </a:pPr>
            <a:r>
              <a:rPr lang="ko-KR" altLang="en-US" sz="1100" dirty="0">
                <a:solidFill>
                  <a:srgbClr val="8EA0B8"/>
                </a:solidFill>
                <a:latin typeface="여기어때 잘난체 2 TTF" pitchFamily="2" charset="-127"/>
                <a:ea typeface="야놀자 야체 B" panose="02020603020101020101"/>
              </a:rPr>
              <a:t>소프트웨어학부 </a:t>
            </a:r>
            <a:r>
              <a:rPr lang="en-US" altLang="ko-KR" sz="1100" dirty="0">
                <a:solidFill>
                  <a:srgbClr val="8EA0B8"/>
                </a:solidFill>
                <a:latin typeface="여기어때 잘난체 2 TTF" pitchFamily="2" charset="-127"/>
                <a:ea typeface="야놀자 야체 B" panose="02020603020101020101"/>
              </a:rPr>
              <a:t>2022041046 </a:t>
            </a:r>
            <a:r>
              <a:rPr lang="ko-KR" altLang="en-US" sz="1100" dirty="0" err="1">
                <a:solidFill>
                  <a:srgbClr val="8EA0B8"/>
                </a:solidFill>
                <a:latin typeface="여기어때 잘난체 2 TTF" pitchFamily="2" charset="-127"/>
                <a:ea typeface="야놀자 야체 B" panose="02020603020101020101"/>
              </a:rPr>
              <a:t>변재윤</a:t>
            </a:r>
            <a:endParaRPr lang="ko-KR" altLang="en-US" sz="1100" dirty="0">
              <a:solidFill>
                <a:srgbClr val="8EA0B8"/>
              </a:solidFill>
              <a:latin typeface="여기어때 잘난체 2 TTF" pitchFamily="2" charset="-127"/>
              <a:ea typeface="야놀자 야체 B" panose="02020603020101020101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1C4D1B-8F3B-65B5-972D-D98EB8BED537}"/>
              </a:ext>
            </a:extLst>
          </p:cNvPr>
          <p:cNvSpPr txBox="1"/>
          <p:nvPr/>
        </p:nvSpPr>
        <p:spPr>
          <a:xfrm rot="19800000">
            <a:off x="7219072" y="2137653"/>
            <a:ext cx="318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>
                <a:solidFill>
                  <a:srgbClr val="5C7392"/>
                </a:solidFill>
                <a:latin typeface="여기어때 잘난체 2 TTF" pitchFamily="2" charset="-127"/>
                <a:ea typeface="야놀자 야체 B" panose="02020603020101020101"/>
                <a:cs typeface="Aharoni" panose="02010803020104030203" pitchFamily="2" charset="-79"/>
              </a:rPr>
              <a:t>오픈소스 웹소프트웨어 </a:t>
            </a:r>
            <a:r>
              <a:rPr lang="en-US" altLang="ko-KR" i="1" dirty="0">
                <a:solidFill>
                  <a:srgbClr val="5C7392"/>
                </a:solidFill>
                <a:latin typeface="여기어때 잘난체 2 TTF" pitchFamily="2" charset="-127"/>
                <a:ea typeface="야놀자 야체 B" panose="02020603020101020101"/>
                <a:cs typeface="Aharoni" panose="02010803020104030203" pitchFamily="2" charset="-79"/>
              </a:rPr>
              <a:t>14</a:t>
            </a:r>
            <a:r>
              <a:rPr lang="ko-KR" altLang="en-US" i="1" dirty="0">
                <a:solidFill>
                  <a:srgbClr val="5C7392"/>
                </a:solidFill>
                <a:latin typeface="여기어때 잘난체 2 TTF" pitchFamily="2" charset="-127"/>
                <a:ea typeface="야놀자 야체 B" panose="02020603020101020101"/>
                <a:cs typeface="Aharoni" panose="02010803020104030203" pitchFamily="2" charset="-79"/>
              </a:rPr>
              <a:t>조</a:t>
            </a:r>
            <a:endParaRPr lang="en-US" altLang="ko-KR" i="1" dirty="0">
              <a:solidFill>
                <a:srgbClr val="5C7392"/>
              </a:solidFill>
              <a:latin typeface="여기어때 잘난체 2 TTF" pitchFamily="2" charset="-127"/>
              <a:ea typeface="야놀자 야체 B" panose="02020603020101020101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6713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" y="1"/>
            <a:ext cx="12191999" cy="1003299"/>
          </a:xfrm>
          <a:prstGeom prst="roundRect">
            <a:avLst>
              <a:gd name="adj" fmla="val 0"/>
            </a:avLst>
          </a:prstGeom>
          <a:solidFill>
            <a:srgbClr val="FFF7F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3A3A3A"/>
                </a:solidFill>
                <a:ea typeface="야놀자 야체 B" panose="02020603020101020101"/>
              </a:rPr>
              <a:t>프로젝트 개발 계기</a:t>
            </a:r>
            <a:endParaRPr lang="en-US" altLang="ko-KR" sz="2400" b="1" dirty="0">
              <a:solidFill>
                <a:srgbClr val="3A3A3A"/>
              </a:solidFill>
              <a:ea typeface="야놀자 야체 B" panose="02020603020101020101"/>
            </a:endParaRPr>
          </a:p>
        </p:txBody>
      </p:sp>
      <p:sp>
        <p:nvSpPr>
          <p:cNvPr id="3" name="모서리가 둥근 직사각형 46">
            <a:extLst>
              <a:ext uri="{FF2B5EF4-FFF2-40B4-BE49-F238E27FC236}">
                <a16:creationId xmlns:a16="http://schemas.microsoft.com/office/drawing/2014/main" id="{113109A0-9DE5-32E2-56BB-C6BABBDC3C03}"/>
              </a:ext>
            </a:extLst>
          </p:cNvPr>
          <p:cNvSpPr/>
          <p:nvPr/>
        </p:nvSpPr>
        <p:spPr>
          <a:xfrm>
            <a:off x="517585" y="1397479"/>
            <a:ext cx="11214339" cy="50033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FB6C6F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2000">
              <a:solidFill>
                <a:schemeClr val="bg1"/>
              </a:solidFill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C421899-B334-3796-2692-B851667A8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233658"/>
              </p:ext>
            </p:extLst>
          </p:nvPr>
        </p:nvGraphicFramePr>
        <p:xfrm>
          <a:off x="1636986" y="3510470"/>
          <a:ext cx="3061140" cy="204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CE87645-297F-0574-3C59-673A76C413CC}"/>
              </a:ext>
            </a:extLst>
          </p:cNvPr>
          <p:cNvSpPr/>
          <p:nvPr/>
        </p:nvSpPr>
        <p:spPr>
          <a:xfrm>
            <a:off x="1217331" y="2124577"/>
            <a:ext cx="4822422" cy="3829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3F4042"/>
                </a:solidFill>
                <a:ea typeface="야놀자 야체 B" panose="02020603020101020101"/>
              </a:rPr>
              <a:t>냉장고의 재료로 만들 수 있는 요리가 있을까</a:t>
            </a:r>
            <a:r>
              <a:rPr lang="en-US" altLang="ko-KR" sz="1600" b="1" dirty="0">
                <a:solidFill>
                  <a:srgbClr val="3F4042"/>
                </a:solidFill>
                <a:ea typeface="야놀자 야체 B" panose="02020603020101020101"/>
              </a:rPr>
              <a:t>?</a:t>
            </a:r>
          </a:p>
          <a:p>
            <a:pPr lvl="0" algn="ctr">
              <a:lnSpc>
                <a:spcPct val="150000"/>
              </a:lnSpc>
              <a:defRPr/>
            </a:pPr>
            <a:endParaRPr lang="en-US" altLang="ko-KR" sz="1600" b="1" dirty="0">
              <a:solidFill>
                <a:srgbClr val="3F4042"/>
              </a:solidFill>
              <a:ea typeface="야놀자 야체 B" panose="02020603020101020101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3F4042"/>
                </a:solidFill>
                <a:ea typeface="야놀자 야체 B" panose="02020603020101020101"/>
              </a:rPr>
              <a:t>오늘 어떤 요리를 만들어 먹지</a:t>
            </a:r>
            <a:r>
              <a:rPr lang="en-US" altLang="ko-KR" sz="1600" b="1" dirty="0">
                <a:solidFill>
                  <a:srgbClr val="3F4042"/>
                </a:solidFill>
                <a:ea typeface="야놀자 야체 B" panose="02020603020101020101"/>
              </a:rPr>
              <a:t>?</a:t>
            </a:r>
          </a:p>
          <a:p>
            <a:pPr lvl="0" algn="ctr">
              <a:lnSpc>
                <a:spcPct val="150000"/>
              </a:lnSpc>
              <a:defRPr/>
            </a:pPr>
            <a:endParaRPr lang="en-US" altLang="ko-KR" sz="1600" b="1" dirty="0">
              <a:solidFill>
                <a:srgbClr val="3F4042"/>
              </a:solidFill>
              <a:ea typeface="야놀자 야체 B" panose="02020603020101020101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3F4042"/>
                </a:solidFill>
                <a:ea typeface="야놀자 야체 B" panose="02020603020101020101"/>
              </a:rPr>
              <a:t>불고기가 먹고 싶은데 어떻게 해야 할지 모르겠어</a:t>
            </a:r>
            <a:r>
              <a:rPr lang="en-US" altLang="ko-KR" sz="1600" b="1" dirty="0">
                <a:solidFill>
                  <a:srgbClr val="3F4042"/>
                </a:solidFill>
                <a:ea typeface="야놀자 야체 B" panose="02020603020101020101"/>
              </a:rPr>
              <a:t>...</a:t>
            </a:r>
            <a:endParaRPr lang="ko-KR" altLang="en-US" sz="1600" dirty="0">
              <a:solidFill>
                <a:srgbClr val="3F4042"/>
              </a:solidFill>
              <a:ea typeface="야놀자 야체 B" panose="02020603020101020101"/>
            </a:endParaRPr>
          </a:p>
          <a:p>
            <a:pPr lvl="0" algn="ctr">
              <a:lnSpc>
                <a:spcPct val="150000"/>
              </a:lnSpc>
              <a:defRPr/>
            </a:pPr>
            <a:endParaRPr lang="ko-KR" altLang="en-US" sz="1600" dirty="0">
              <a:solidFill>
                <a:srgbClr val="3F4042"/>
              </a:solidFill>
              <a:ea typeface="야놀자 야체 B" panose="02020603020101020101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427090-E5AD-F86E-B7D8-696FEA507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83490" y="1772531"/>
            <a:ext cx="1682750" cy="21208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525565-1B64-F566-0CBD-478EA87E4F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79607" y="4287609"/>
            <a:ext cx="1851891" cy="1614239"/>
          </a:xfrm>
          <a:prstGeom prst="rect">
            <a:avLst/>
          </a:prstGeom>
        </p:spPr>
      </p:pic>
      <p:sp>
        <p:nvSpPr>
          <p:cNvPr id="10" name="구름 9">
            <a:extLst>
              <a:ext uri="{FF2B5EF4-FFF2-40B4-BE49-F238E27FC236}">
                <a16:creationId xmlns:a16="http://schemas.microsoft.com/office/drawing/2014/main" id="{DA1130E0-C57D-EF49-35C9-BACCB049E339}"/>
              </a:ext>
            </a:extLst>
          </p:cNvPr>
          <p:cNvSpPr/>
          <p:nvPr/>
        </p:nvSpPr>
        <p:spPr>
          <a:xfrm>
            <a:off x="615351" y="1972574"/>
            <a:ext cx="6303033" cy="4025660"/>
          </a:xfrm>
          <a:prstGeom prst="cloud">
            <a:avLst/>
          </a:prstGeom>
          <a:noFill/>
          <a:ln>
            <a:solidFill>
              <a:srgbClr val="ED6A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0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" y="1"/>
            <a:ext cx="12191999" cy="1003299"/>
          </a:xfrm>
          <a:prstGeom prst="roundRect">
            <a:avLst>
              <a:gd name="adj" fmla="val 0"/>
            </a:avLst>
          </a:prstGeom>
          <a:solidFill>
            <a:srgbClr val="FFF7F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3A3A3A"/>
                </a:solidFill>
                <a:latin typeface="여기어때 잘난체 2 TTF" pitchFamily="2" charset="-127"/>
                <a:ea typeface="야놀자 야체 B" panose="02020603020101020101"/>
              </a:rPr>
              <a:t>프로젝트 개요</a:t>
            </a:r>
            <a:endParaRPr lang="en-US" altLang="ko-KR" sz="2400" b="1" dirty="0">
              <a:solidFill>
                <a:srgbClr val="3A3A3A"/>
              </a:solidFill>
              <a:latin typeface="여기어때 잘난체 2 TTF" pitchFamily="2" charset="-127"/>
              <a:ea typeface="야놀자 야체 B" panose="02020603020101020101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75419F-50B6-25FB-9D20-4C164BD9E91E}"/>
              </a:ext>
            </a:extLst>
          </p:cNvPr>
          <p:cNvSpPr/>
          <p:nvPr/>
        </p:nvSpPr>
        <p:spPr>
          <a:xfrm>
            <a:off x="248890" y="1148641"/>
            <a:ext cx="11694220" cy="2418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u="sng" dirty="0">
                <a:solidFill>
                  <a:srgbClr val="3F4042"/>
                </a:solidFill>
                <a:latin typeface="여기어때 잘난체 2 TTF" pitchFamily="2" charset="-127"/>
                <a:ea typeface="야놀자 야체 B" panose="02020603020101020101"/>
              </a:rPr>
              <a:t>‘</a:t>
            </a:r>
            <a:r>
              <a:rPr lang="ko-KR" altLang="en-US" sz="2000" b="1" u="sng" dirty="0">
                <a:solidFill>
                  <a:srgbClr val="3F4042"/>
                </a:solidFill>
                <a:latin typeface="여기어때 잘난체 2 TTF" pitchFamily="2" charset="-127"/>
                <a:ea typeface="야놀자 야체 B" panose="02020603020101020101"/>
              </a:rPr>
              <a:t>요리보고 조리보고</a:t>
            </a:r>
            <a:r>
              <a:rPr lang="en-US" altLang="ko-KR" sz="2000" b="1" u="sng" dirty="0">
                <a:solidFill>
                  <a:srgbClr val="3F4042"/>
                </a:solidFill>
                <a:latin typeface="여기어때 잘난체 2 TTF" pitchFamily="2" charset="-127"/>
                <a:ea typeface="야놀자 야체 B" panose="02020603020101020101"/>
              </a:rPr>
              <a:t>’</a:t>
            </a:r>
            <a:r>
              <a:rPr lang="en-US" altLang="ko-KR" sz="2000" b="1" dirty="0">
                <a:solidFill>
                  <a:srgbClr val="3F4042"/>
                </a:solidFill>
                <a:latin typeface="여기어때 잘난체 2 TTF" pitchFamily="2" charset="-127"/>
                <a:ea typeface="야놀자 야체 B" panose="02020603020101020101"/>
              </a:rPr>
              <a:t> </a:t>
            </a:r>
            <a:r>
              <a:rPr lang="ko-KR" altLang="en-US" sz="2000" b="1" dirty="0">
                <a:solidFill>
                  <a:srgbClr val="3F4042"/>
                </a:solidFill>
                <a:latin typeface="여기어때 잘난체 2 TTF" pitchFamily="2" charset="-127"/>
                <a:ea typeface="야놀자 야체 B" panose="02020603020101020101"/>
              </a:rPr>
              <a:t>사이트는 집에서 무엇을 만들어 먹어야 할지 고민되는 사용자들을 위한</a:t>
            </a:r>
            <a:endParaRPr lang="en-US" altLang="ko-KR" sz="2000" b="1" dirty="0">
              <a:solidFill>
                <a:srgbClr val="3F4042"/>
              </a:solidFill>
              <a:latin typeface="여기어때 잘난체 2 TTF" pitchFamily="2" charset="-127"/>
              <a:ea typeface="야놀자 야체 B" panose="0202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3F4042"/>
                </a:solidFill>
                <a:latin typeface="여기어때 잘난체 2 TTF" pitchFamily="2" charset="-127"/>
                <a:ea typeface="야놀자 야체 B" panose="02020603020101020101"/>
              </a:rPr>
              <a:t>요리 레시피 추천 사이트입니다</a:t>
            </a:r>
            <a:r>
              <a:rPr lang="en-US" altLang="ko-KR" sz="2000" b="1" dirty="0">
                <a:solidFill>
                  <a:srgbClr val="3F4042"/>
                </a:solidFill>
                <a:latin typeface="여기어때 잘난체 2 TTF" pitchFamily="2" charset="-127"/>
                <a:ea typeface="야놀자 야체 B" panose="02020603020101020101"/>
              </a:rPr>
              <a:t>. </a:t>
            </a:r>
          </a:p>
          <a:p>
            <a:pPr algn="ctr">
              <a:lnSpc>
                <a:spcPct val="250000"/>
              </a:lnSpc>
            </a:pPr>
            <a:r>
              <a:rPr lang="ko-KR" altLang="en-US" sz="2000" b="1" dirty="0">
                <a:solidFill>
                  <a:srgbClr val="3F4042"/>
                </a:solidFill>
                <a:latin typeface="여기어때 잘난체 2 TTF" pitchFamily="2" charset="-127"/>
                <a:ea typeface="야놀자 야체 B" panose="02020603020101020101"/>
              </a:rPr>
              <a:t>이 사이트에서 다양한 요리 레시피를 찾을 수 있습니다</a:t>
            </a:r>
            <a:r>
              <a:rPr lang="en-US" altLang="ko-KR" sz="2000" b="1" dirty="0">
                <a:solidFill>
                  <a:srgbClr val="3F4042"/>
                </a:solidFill>
                <a:latin typeface="여기어때 잘난체 2 TTF" pitchFamily="2" charset="-127"/>
                <a:ea typeface="야놀자 야체 B" panose="02020603020101020101"/>
              </a:rPr>
              <a:t>.</a:t>
            </a:r>
          </a:p>
          <a:p>
            <a:pPr algn="ctr">
              <a:lnSpc>
                <a:spcPct val="250000"/>
              </a:lnSpc>
            </a:pPr>
            <a:r>
              <a:rPr lang="ko-KR" altLang="en-US" sz="2000" b="1" dirty="0">
                <a:solidFill>
                  <a:srgbClr val="3F4042"/>
                </a:solidFill>
                <a:latin typeface="여기어때 잘난체 2 TTF" pitchFamily="2" charset="-127"/>
                <a:ea typeface="야놀자 야체 B" panose="02020603020101020101"/>
              </a:rPr>
              <a:t>또한</a:t>
            </a:r>
            <a:r>
              <a:rPr lang="en-US" altLang="ko-KR" sz="2000" b="1" dirty="0">
                <a:solidFill>
                  <a:srgbClr val="3F4042"/>
                </a:solidFill>
                <a:latin typeface="여기어때 잘난체 2 TTF" pitchFamily="2" charset="-127"/>
                <a:ea typeface="야놀자 야체 B" panose="02020603020101020101"/>
              </a:rPr>
              <a:t>, </a:t>
            </a:r>
            <a:r>
              <a:rPr lang="ko-KR" altLang="en-US" sz="2000" b="1" dirty="0">
                <a:solidFill>
                  <a:srgbClr val="3F4042"/>
                </a:solidFill>
                <a:latin typeface="여기어때 잘난체 2 TTF" pitchFamily="2" charset="-127"/>
                <a:ea typeface="야놀자 야체 B" panose="02020603020101020101"/>
              </a:rPr>
              <a:t>보유한 재료를 활용한 레시피들을 확인할 수도 있습니다</a:t>
            </a:r>
            <a:r>
              <a:rPr lang="en-US" altLang="ko-KR" sz="2000" b="1" dirty="0">
                <a:solidFill>
                  <a:srgbClr val="3F4042"/>
                </a:solidFill>
                <a:latin typeface="여기어때 잘난체 2 TTF" pitchFamily="2" charset="-127"/>
                <a:ea typeface="야놀자 야체 B" panose="02020603020101020101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2C5B519-1505-A07F-CB96-D231D1D36EA5}"/>
              </a:ext>
            </a:extLst>
          </p:cNvPr>
          <p:cNvGrpSpPr/>
          <p:nvPr/>
        </p:nvGrpSpPr>
        <p:grpSpPr>
          <a:xfrm>
            <a:off x="1971380" y="3712080"/>
            <a:ext cx="7672474" cy="3010517"/>
            <a:chOff x="1577337" y="3248699"/>
            <a:chExt cx="7672474" cy="3010517"/>
          </a:xfrm>
        </p:grpSpPr>
        <p:sp>
          <p:nvSpPr>
            <p:cNvPr id="4" name="모서리가 둥근 직사각형 47">
              <a:extLst>
                <a:ext uri="{FF2B5EF4-FFF2-40B4-BE49-F238E27FC236}">
                  <a16:creationId xmlns:a16="http://schemas.microsoft.com/office/drawing/2014/main" id="{976C1BD5-2B96-A32B-BEE3-5B1DF9228E9F}"/>
                </a:ext>
              </a:extLst>
            </p:cNvPr>
            <p:cNvSpPr/>
            <p:nvPr/>
          </p:nvSpPr>
          <p:spPr>
            <a:xfrm>
              <a:off x="2102342" y="3499784"/>
              <a:ext cx="7147469" cy="275943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FB6C6F"/>
              </a:solidFill>
              <a:prstDash val="sys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  <a:latin typeface="여기어때 잘난체 2 TTF" pitchFamily="2" charset="-127"/>
                <a:ea typeface="야놀자 야체 B" panose="02020603020101020101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FA621F-0418-823A-AC85-BDF9F858A762}"/>
                </a:ext>
              </a:extLst>
            </p:cNvPr>
            <p:cNvGrpSpPr/>
            <p:nvPr/>
          </p:nvGrpSpPr>
          <p:grpSpPr>
            <a:xfrm>
              <a:off x="2964106" y="4142965"/>
              <a:ext cx="5764637" cy="1410673"/>
              <a:chOff x="4944663" y="2812755"/>
              <a:chExt cx="3914368" cy="102007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1032BB6-BEF4-7D67-A24A-06AF360435AA}"/>
                  </a:ext>
                </a:extLst>
              </p:cNvPr>
              <p:cNvSpPr/>
              <p:nvPr/>
            </p:nvSpPr>
            <p:spPr>
              <a:xfrm>
                <a:off x="4944663" y="2812755"/>
                <a:ext cx="1020068" cy="1020070"/>
              </a:xfrm>
              <a:prstGeom prst="ellipse">
                <a:avLst/>
              </a:prstGeom>
              <a:noFill/>
              <a:ln>
                <a:solidFill>
                  <a:srgbClr val="FB6C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rgbClr val="3A3A3A"/>
                  </a:solidFill>
                  <a:latin typeface="여기어때 잘난체 2 TTF" pitchFamily="2" charset="-127"/>
                  <a:ea typeface="야놀자 야체 B" panose="02020603020101020101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0200868-E31D-7A09-F3D7-A3A171F3BAB4}"/>
                  </a:ext>
                </a:extLst>
              </p:cNvPr>
              <p:cNvSpPr/>
              <p:nvPr/>
            </p:nvSpPr>
            <p:spPr>
              <a:xfrm>
                <a:off x="4987153" y="3183412"/>
                <a:ext cx="909527" cy="311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srgbClr val="3A3A3A"/>
                    </a:solidFill>
                    <a:latin typeface="여기어때 잘난체 2 TTF" pitchFamily="2" charset="-127"/>
                    <a:ea typeface="야놀자 야체 B" panose="02020603020101020101"/>
                  </a:rPr>
                  <a:t>레시피 정보</a:t>
                </a:r>
                <a:endParaRPr lang="en-US" altLang="ko-KR" sz="1600" b="1" dirty="0">
                  <a:solidFill>
                    <a:srgbClr val="3A3A3A"/>
                  </a:solidFill>
                  <a:latin typeface="여기어때 잘난체 2 TTF" pitchFamily="2" charset="-127"/>
                  <a:ea typeface="야놀자 야체 B" panose="02020603020101020101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3762EBA-00EE-89D2-58CD-D2585143E6FA}"/>
                  </a:ext>
                </a:extLst>
              </p:cNvPr>
              <p:cNvSpPr/>
              <p:nvPr/>
            </p:nvSpPr>
            <p:spPr>
              <a:xfrm>
                <a:off x="6276142" y="2812755"/>
                <a:ext cx="1020068" cy="1020070"/>
              </a:xfrm>
              <a:prstGeom prst="ellipse">
                <a:avLst/>
              </a:prstGeom>
              <a:noFill/>
              <a:ln>
                <a:solidFill>
                  <a:srgbClr val="FB6C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rgbClr val="3A3A3A"/>
                  </a:solidFill>
                  <a:latin typeface="여기어때 잘난체 2 TTF" pitchFamily="2" charset="-127"/>
                  <a:ea typeface="야놀자 야체 B" panose="02020603020101020101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AE85AD7-CA17-2B33-5187-393968731972}"/>
                  </a:ext>
                </a:extLst>
              </p:cNvPr>
              <p:cNvSpPr/>
              <p:nvPr/>
            </p:nvSpPr>
            <p:spPr>
              <a:xfrm>
                <a:off x="6331970" y="3183412"/>
                <a:ext cx="909527" cy="311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srgbClr val="3A3A3A"/>
                    </a:solidFill>
                    <a:latin typeface="여기어때 잘난체 2 TTF" pitchFamily="2" charset="-127"/>
                    <a:ea typeface="야놀자 야체 B" panose="02020603020101020101"/>
                  </a:rPr>
                  <a:t>레시피 랭킹</a:t>
                </a:r>
                <a:endParaRPr lang="en-US" altLang="ko-KR" sz="1600" b="1" dirty="0">
                  <a:solidFill>
                    <a:srgbClr val="3A3A3A"/>
                  </a:solidFill>
                  <a:latin typeface="여기어때 잘난체 2 TTF" pitchFamily="2" charset="-127"/>
                  <a:ea typeface="야놀자 야체 B" panose="02020603020101020101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643B43A-F63B-B560-0E89-BD6B03BF9BAA}"/>
                  </a:ext>
                </a:extLst>
              </p:cNvPr>
              <p:cNvSpPr/>
              <p:nvPr/>
            </p:nvSpPr>
            <p:spPr>
              <a:xfrm>
                <a:off x="7607620" y="2812755"/>
                <a:ext cx="1020068" cy="1020070"/>
              </a:xfrm>
              <a:prstGeom prst="ellipse">
                <a:avLst/>
              </a:prstGeom>
              <a:noFill/>
              <a:ln>
                <a:solidFill>
                  <a:srgbClr val="FB6C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rgbClr val="3A3A3A"/>
                  </a:solidFill>
                  <a:latin typeface="여기어때 잘난체 2 TTF" pitchFamily="2" charset="-127"/>
                  <a:ea typeface="야놀자 야체 B" panose="02020603020101020101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9778FB3-01C1-7EE9-B549-D294E19AF945}"/>
                  </a:ext>
                </a:extLst>
              </p:cNvPr>
              <p:cNvSpPr/>
              <p:nvPr/>
            </p:nvSpPr>
            <p:spPr>
              <a:xfrm>
                <a:off x="7662890" y="3167944"/>
                <a:ext cx="909527" cy="311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srgbClr val="3A3A3A"/>
                    </a:solidFill>
                    <a:latin typeface="여기어때 잘난체 2 TTF" pitchFamily="2" charset="-127"/>
                    <a:ea typeface="야놀자 야체 B" panose="02020603020101020101"/>
                  </a:rPr>
                  <a:t>냉장고 털기</a:t>
                </a:r>
                <a:endParaRPr lang="en-US" altLang="ko-KR" sz="1600" b="1" dirty="0">
                  <a:solidFill>
                    <a:srgbClr val="3A3A3A"/>
                  </a:solidFill>
                  <a:latin typeface="여기어때 잘난체 2 TTF" pitchFamily="2" charset="-127"/>
                  <a:ea typeface="야놀자 야체 B" panose="02020603020101020101"/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C596FA35-15F1-1876-BBEF-68959110A8BE}"/>
                  </a:ext>
                </a:extLst>
              </p:cNvPr>
              <p:cNvGrpSpPr/>
              <p:nvPr/>
            </p:nvGrpSpPr>
            <p:grpSpPr>
              <a:xfrm>
                <a:off x="7372282" y="3214374"/>
                <a:ext cx="159267" cy="204474"/>
                <a:chOff x="4371840" y="2318350"/>
                <a:chExt cx="252000" cy="323529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D45FBAD8-E5C3-C963-5429-BE190D2B6DCF}"/>
                    </a:ext>
                  </a:extLst>
                </p:cNvPr>
                <p:cNvSpPr/>
                <p:nvPr/>
              </p:nvSpPr>
              <p:spPr>
                <a:xfrm>
                  <a:off x="4371840" y="2389745"/>
                  <a:ext cx="252000" cy="25200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prstClr val="white"/>
                    </a:solidFill>
                    <a:latin typeface="여기어때 잘난체 2 TTF" pitchFamily="2" charset="-127"/>
                    <a:ea typeface="야놀자 야체 B" panose="02020603020101020101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69B6426-D301-5D55-E2F6-79BC319BC3F9}"/>
                    </a:ext>
                  </a:extLst>
                </p:cNvPr>
                <p:cNvSpPr/>
                <p:nvPr/>
              </p:nvSpPr>
              <p:spPr>
                <a:xfrm>
                  <a:off x="4405043" y="2318350"/>
                  <a:ext cx="199552" cy="3235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900" b="1" dirty="0">
                      <a:solidFill>
                        <a:prstClr val="white"/>
                      </a:solidFill>
                      <a:latin typeface="여기어때 잘난체 2 TTF" pitchFamily="2" charset="-127"/>
                      <a:ea typeface="야놀자 야체 B" panose="02020603020101020101"/>
                    </a:rPr>
                    <a:t>▶</a:t>
                  </a:r>
                  <a:endParaRPr lang="ko-KR" altLang="en-US" sz="300" dirty="0">
                    <a:solidFill>
                      <a:prstClr val="white"/>
                    </a:solidFill>
                    <a:latin typeface="여기어때 잘난체 2 TTF" pitchFamily="2" charset="-127"/>
                    <a:ea typeface="야놀자 야체 B" panose="02020603020101020101"/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6C7003F-07AF-FD21-691B-61B43354EE9A}"/>
                  </a:ext>
                </a:extLst>
              </p:cNvPr>
              <p:cNvGrpSpPr/>
              <p:nvPr/>
            </p:nvGrpSpPr>
            <p:grpSpPr>
              <a:xfrm>
                <a:off x="6036471" y="3220598"/>
                <a:ext cx="159267" cy="204474"/>
                <a:chOff x="4371840" y="2318350"/>
                <a:chExt cx="252000" cy="323529"/>
              </a:xfrm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50F15D9A-0510-600B-D9B1-8F71EB2414A7}"/>
                    </a:ext>
                  </a:extLst>
                </p:cNvPr>
                <p:cNvSpPr/>
                <p:nvPr/>
              </p:nvSpPr>
              <p:spPr>
                <a:xfrm>
                  <a:off x="4371840" y="2389745"/>
                  <a:ext cx="252000" cy="25200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prstClr val="white"/>
                    </a:solidFill>
                    <a:latin typeface="여기어때 잘난체 2 TTF" pitchFamily="2" charset="-127"/>
                    <a:ea typeface="야놀자 야체 B" panose="02020603020101020101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96068BF-C73B-BA69-3C57-5965C7994E69}"/>
                    </a:ext>
                  </a:extLst>
                </p:cNvPr>
                <p:cNvSpPr/>
                <p:nvPr/>
              </p:nvSpPr>
              <p:spPr>
                <a:xfrm>
                  <a:off x="4405043" y="2318350"/>
                  <a:ext cx="199552" cy="3235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900" b="1" dirty="0">
                      <a:solidFill>
                        <a:prstClr val="white"/>
                      </a:solidFill>
                      <a:latin typeface="여기어때 잘난체 2 TTF" pitchFamily="2" charset="-127"/>
                      <a:ea typeface="야놀자 야체 B" panose="02020603020101020101"/>
                    </a:rPr>
                    <a:t>▶</a:t>
                  </a:r>
                  <a:endParaRPr lang="ko-KR" altLang="en-US" sz="300" dirty="0">
                    <a:solidFill>
                      <a:prstClr val="white"/>
                    </a:solidFill>
                    <a:latin typeface="여기어때 잘난체 2 TTF" pitchFamily="2" charset="-127"/>
                    <a:ea typeface="야놀자 야체 B" panose="02020603020101020101"/>
                  </a:endParaRPr>
                </a:p>
              </p:txBody>
            </p:sp>
          </p:grp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D5F1FCD-DBF8-27ED-0699-15BE44CB26FF}"/>
                  </a:ext>
                </a:extLst>
              </p:cNvPr>
              <p:cNvSpPr/>
              <p:nvPr/>
            </p:nvSpPr>
            <p:spPr>
              <a:xfrm>
                <a:off x="8732912" y="3208147"/>
                <a:ext cx="126119" cy="173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prstClr val="white"/>
                    </a:solidFill>
                    <a:latin typeface="여기어때 잘난체 2 TTF" pitchFamily="2" charset="-127"/>
                    <a:ea typeface="야놀자 야체 B" panose="02020603020101020101"/>
                  </a:rPr>
                  <a:t>▶</a:t>
                </a:r>
                <a:endParaRPr lang="ko-KR" altLang="en-US" sz="100" dirty="0">
                  <a:solidFill>
                    <a:prstClr val="white"/>
                  </a:solidFill>
                  <a:latin typeface="여기어때 잘난체 2 TTF" pitchFamily="2" charset="-127"/>
                  <a:ea typeface="야놀자 야체 B" panose="02020603020101020101"/>
                </a:endParaRPr>
              </a:p>
            </p:txBody>
          </p:sp>
        </p:grp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2CF5EC8-848F-7CF2-8920-B2EB41E7A92F}"/>
                </a:ext>
              </a:extLst>
            </p:cNvPr>
            <p:cNvSpPr/>
            <p:nvPr/>
          </p:nvSpPr>
          <p:spPr>
            <a:xfrm>
              <a:off x="1577337" y="3248699"/>
              <a:ext cx="2119067" cy="767040"/>
            </a:xfrm>
            <a:prstGeom prst="ellipse">
              <a:avLst/>
            </a:prstGeom>
            <a:solidFill>
              <a:srgbClr val="FB6C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여기어때 잘난체 2 TTF" pitchFamily="2" charset="-127"/>
                  <a:ea typeface="야놀자 야체 B" panose="02020603020101020101"/>
                </a:rPr>
                <a:t>contents</a:t>
              </a:r>
              <a:endParaRPr lang="ko-KR" altLang="en-US" sz="1600" b="1" dirty="0">
                <a:solidFill>
                  <a:prstClr val="white"/>
                </a:solidFill>
                <a:latin typeface="여기어때 잘난체 2 TTF" pitchFamily="2" charset="-127"/>
                <a:ea typeface="야놀자 야체 B" panose="0202060302010102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46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" y="1"/>
            <a:ext cx="12191999" cy="1003299"/>
          </a:xfrm>
          <a:prstGeom prst="roundRect">
            <a:avLst>
              <a:gd name="adj" fmla="val 0"/>
            </a:avLst>
          </a:prstGeom>
          <a:solidFill>
            <a:srgbClr val="FFF7F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3A3A3A"/>
                </a:solidFill>
                <a:ea typeface="야놀자 야체 B" panose="02020603020101020101"/>
              </a:rPr>
              <a:t>기대 효과</a:t>
            </a:r>
            <a:endParaRPr lang="en-US" altLang="ko-KR" sz="2400" b="1" dirty="0">
              <a:solidFill>
                <a:srgbClr val="3A3A3A"/>
              </a:solidFill>
              <a:ea typeface="야놀자 야체 B" panose="02020603020101020101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75419F-50B6-25FB-9D20-4C164BD9E91E}"/>
              </a:ext>
            </a:extLst>
          </p:cNvPr>
          <p:cNvSpPr/>
          <p:nvPr/>
        </p:nvSpPr>
        <p:spPr>
          <a:xfrm>
            <a:off x="173141" y="1286984"/>
            <a:ext cx="11943110" cy="4796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100" b="1" dirty="0">
                <a:solidFill>
                  <a:srgbClr val="3F4042"/>
                </a:solidFill>
                <a:ea typeface="야놀자 야체 B" panose="02020603020101020101"/>
              </a:rPr>
              <a:t>레시피를 빠르게 찾을 수 있어 요리에 드는 시간을 단축시킬 수 있다</a:t>
            </a:r>
            <a:r>
              <a:rPr lang="en-US" altLang="ko-KR" sz="2100" b="1" dirty="0">
                <a:solidFill>
                  <a:srgbClr val="3F4042"/>
                </a:solidFill>
                <a:ea typeface="야놀자 야체 B" panose="02020603020101020101"/>
              </a:rPr>
              <a:t>.</a:t>
            </a: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100" b="1" dirty="0">
                <a:solidFill>
                  <a:srgbClr val="3F4042"/>
                </a:solidFill>
                <a:ea typeface="야놀자 야체 B" panose="02020603020101020101"/>
              </a:rPr>
              <a:t>사용자가 직접 재료를 선택하고</a:t>
            </a:r>
            <a:r>
              <a:rPr lang="en-US" altLang="ko-KR" sz="2100" b="1" dirty="0">
                <a:solidFill>
                  <a:srgbClr val="3F4042"/>
                </a:solidFill>
                <a:ea typeface="야놀자 야체 B" panose="02020603020101020101"/>
              </a:rPr>
              <a:t>,</a:t>
            </a:r>
            <a:r>
              <a:rPr lang="ko-KR" altLang="en-US" sz="2100" b="1" dirty="0">
                <a:solidFill>
                  <a:srgbClr val="3F4042"/>
                </a:solidFill>
                <a:ea typeface="야놀자 야체 B" panose="02020603020101020101"/>
              </a:rPr>
              <a:t> 해당 재료로 만들 수 있는 다양한 레시피를 </a:t>
            </a:r>
            <a:r>
              <a:rPr lang="ko-KR" altLang="en-US" sz="2100" b="1" dirty="0" err="1">
                <a:solidFill>
                  <a:srgbClr val="3F4042"/>
                </a:solidFill>
                <a:ea typeface="야놀자 야체 B" panose="02020603020101020101"/>
              </a:rPr>
              <a:t>추천받을</a:t>
            </a:r>
            <a:r>
              <a:rPr lang="ko-KR" altLang="en-US" sz="2100" b="1" dirty="0">
                <a:solidFill>
                  <a:srgbClr val="3F4042"/>
                </a:solidFill>
                <a:ea typeface="야놀자 야체 B" panose="02020603020101020101"/>
              </a:rPr>
              <a:t> 수 있어 요리 준비가 </a:t>
            </a:r>
            <a:r>
              <a:rPr lang="ko-KR" altLang="en-US" sz="2100" b="1" dirty="0" err="1">
                <a:solidFill>
                  <a:srgbClr val="3F4042"/>
                </a:solidFill>
                <a:ea typeface="야놀자 야체 B" panose="02020603020101020101"/>
              </a:rPr>
              <a:t>간단해진다</a:t>
            </a:r>
            <a:r>
              <a:rPr lang="en-US" altLang="ko-KR" sz="2100" b="1" dirty="0">
                <a:solidFill>
                  <a:srgbClr val="3F4042"/>
                </a:solidFill>
                <a:ea typeface="야놀자 야체 B" panose="02020603020101020101"/>
              </a:rPr>
              <a:t>.</a:t>
            </a: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100" b="1" dirty="0">
                <a:solidFill>
                  <a:srgbClr val="3F4042"/>
                </a:solidFill>
                <a:ea typeface="야놀자 야체 B" panose="02020603020101020101"/>
              </a:rPr>
              <a:t>집에 있는 재료를 효율적으로 활용하여 음식을 만들 수 있도록 도와주어 음식물 낭비를 줄이고 비용 절감 효과를 가져올 수 있다</a:t>
            </a:r>
            <a:r>
              <a:rPr lang="en-US" altLang="ko-KR" sz="2100" b="1" dirty="0">
                <a:solidFill>
                  <a:srgbClr val="3F4042"/>
                </a:solidFill>
                <a:ea typeface="야놀자 야체 B" panose="02020603020101020101"/>
              </a:rPr>
              <a:t>.</a:t>
            </a: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100" b="1" dirty="0">
                <a:solidFill>
                  <a:srgbClr val="3F4042"/>
                </a:solidFill>
                <a:ea typeface="야놀자 야체 B" panose="02020603020101020101"/>
              </a:rPr>
              <a:t>다양한 요리 아이디어를 제공하여 사용자가 새로운 요리를 시도해 볼 수 있다</a:t>
            </a:r>
            <a:r>
              <a:rPr lang="en-US" altLang="ko-KR" sz="2100" b="1" dirty="0">
                <a:solidFill>
                  <a:srgbClr val="3F4042"/>
                </a:solidFill>
                <a:ea typeface="야놀자 야체 B" panose="0202060302010102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52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767493" y="3429000"/>
            <a:ext cx="7030805" cy="25682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FB6C6F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200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767494" y="1182452"/>
            <a:ext cx="7030805" cy="199536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FB6C6F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defRPr/>
            </a:pPr>
            <a:endParaRPr lang="ko-KR" altLang="en-US" sz="200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32169" y="1171221"/>
            <a:ext cx="4138230" cy="482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FB6C6F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2000">
              <a:solidFill>
                <a:schemeClr val="bg1"/>
              </a:solidFill>
              <a:ea typeface="야놀자 야체 B" panose="02020603020101020101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5020863" y="1462375"/>
            <a:ext cx="6374065" cy="1305002"/>
            <a:chOff x="4944663" y="2527823"/>
            <a:chExt cx="6374065" cy="1305002"/>
          </a:xfrm>
        </p:grpSpPr>
        <p:sp>
          <p:nvSpPr>
            <p:cNvPr id="75" name="타원 74"/>
            <p:cNvSpPr/>
            <p:nvPr/>
          </p:nvSpPr>
          <p:spPr>
            <a:xfrm>
              <a:off x="4944663" y="2812755"/>
              <a:ext cx="1020068" cy="1020070"/>
            </a:xfrm>
            <a:prstGeom prst="ellipse">
              <a:avLst/>
            </a:prstGeom>
            <a:noFill/>
            <a:ln>
              <a:solidFill>
                <a:srgbClr val="FB6C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050">
                <a:solidFill>
                  <a:srgbClr val="3A3A3A"/>
                </a:solidFill>
                <a:ea typeface="야놀자 야체 B" panose="02020603020101020101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987153" y="3215162"/>
              <a:ext cx="1032647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000" b="1" dirty="0" err="1">
                  <a:solidFill>
                    <a:srgbClr val="3A3A3A"/>
                  </a:solidFill>
                  <a:ea typeface="야놀자 야체 B" panose="02020603020101020101"/>
                </a:rPr>
                <a:t>내정보</a:t>
              </a:r>
              <a:r>
                <a:rPr lang="en-US" altLang="ko-KR" sz="1000" b="1" dirty="0">
                  <a:solidFill>
                    <a:srgbClr val="3A3A3A"/>
                  </a:solidFill>
                  <a:ea typeface="야놀자 야체 B" panose="02020603020101020101"/>
                </a:rPr>
                <a:t>/</a:t>
              </a:r>
              <a:r>
                <a:rPr lang="ko-KR" altLang="en-US" sz="1000" b="1" dirty="0">
                  <a:solidFill>
                    <a:srgbClr val="3A3A3A"/>
                  </a:solidFill>
                  <a:ea typeface="야놀자 야체 B" panose="02020603020101020101"/>
                </a:rPr>
                <a:t>로그인</a:t>
              </a:r>
            </a:p>
          </p:txBody>
        </p:sp>
        <p:sp>
          <p:nvSpPr>
            <p:cNvPr id="77" name="타원 76"/>
            <p:cNvSpPr/>
            <p:nvPr/>
          </p:nvSpPr>
          <p:spPr>
            <a:xfrm>
              <a:off x="6276142" y="2812755"/>
              <a:ext cx="1020068" cy="1020070"/>
            </a:xfrm>
            <a:prstGeom prst="ellipse">
              <a:avLst/>
            </a:prstGeom>
            <a:noFill/>
            <a:ln>
              <a:solidFill>
                <a:srgbClr val="FB6C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050">
                <a:solidFill>
                  <a:srgbClr val="3A3A3A"/>
                </a:solidFill>
                <a:ea typeface="야놀자 야체 B" panose="02020603020101020101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31970" y="3183412"/>
              <a:ext cx="909527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000" b="1" dirty="0" err="1">
                  <a:solidFill>
                    <a:srgbClr val="3A3A3A"/>
                  </a:solidFill>
                  <a:ea typeface="야놀자 야체 B" panose="02020603020101020101"/>
                </a:rPr>
                <a:t>메거진</a:t>
              </a:r>
              <a:endParaRPr lang="ko-KR" altLang="en-US" sz="1000" b="1" dirty="0">
                <a:solidFill>
                  <a:srgbClr val="3A3A3A"/>
                </a:solidFill>
                <a:ea typeface="야놀자 야체 B" panose="02020603020101020101"/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7607620" y="2812755"/>
              <a:ext cx="1020068" cy="1020070"/>
            </a:xfrm>
            <a:prstGeom prst="ellipse">
              <a:avLst/>
            </a:prstGeom>
            <a:noFill/>
            <a:ln>
              <a:solidFill>
                <a:srgbClr val="FB6C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050">
                <a:solidFill>
                  <a:srgbClr val="3A3A3A"/>
                </a:solidFill>
                <a:ea typeface="야놀자 야체 B" panose="02020603020101020101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684058" y="3189111"/>
              <a:ext cx="909527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000" b="1" dirty="0">
                  <a:solidFill>
                    <a:srgbClr val="3A3A3A"/>
                  </a:solidFill>
                  <a:ea typeface="야놀자 야체 B" panose="02020603020101020101"/>
                </a:rPr>
                <a:t>레시피 분류</a:t>
              </a:r>
            </a:p>
          </p:txBody>
        </p:sp>
        <p:sp>
          <p:nvSpPr>
            <p:cNvPr id="81" name="타원 80"/>
            <p:cNvSpPr/>
            <p:nvPr/>
          </p:nvSpPr>
          <p:spPr>
            <a:xfrm>
              <a:off x="8939099" y="2812755"/>
              <a:ext cx="1020068" cy="1020070"/>
            </a:xfrm>
            <a:prstGeom prst="ellipse">
              <a:avLst/>
            </a:prstGeom>
            <a:noFill/>
            <a:ln>
              <a:solidFill>
                <a:srgbClr val="FB6C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050">
                <a:solidFill>
                  <a:srgbClr val="3A3A3A"/>
                </a:solidFill>
                <a:ea typeface="야놀자 야체 B" panose="02020603020101020101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927412" y="3171910"/>
              <a:ext cx="1065588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000" b="1" dirty="0">
                  <a:solidFill>
                    <a:srgbClr val="3A3A3A"/>
                  </a:solidFill>
                  <a:ea typeface="야놀자 야체 B" panose="02020603020101020101"/>
                </a:rPr>
                <a:t>실시간 레시피 랭킹</a:t>
              </a:r>
            </a:p>
          </p:txBody>
        </p:sp>
        <p:sp>
          <p:nvSpPr>
            <p:cNvPr id="83" name="타원 82"/>
            <p:cNvSpPr/>
            <p:nvPr/>
          </p:nvSpPr>
          <p:spPr>
            <a:xfrm>
              <a:off x="10270578" y="2812755"/>
              <a:ext cx="1020068" cy="1020070"/>
            </a:xfrm>
            <a:prstGeom prst="ellipse">
              <a:avLst/>
            </a:prstGeom>
            <a:noFill/>
            <a:ln>
              <a:solidFill>
                <a:srgbClr val="FB6C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050">
                <a:solidFill>
                  <a:srgbClr val="3A3A3A"/>
                </a:solidFill>
                <a:ea typeface="야놀자 야체 B" panose="02020603020101020101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0298660" y="3183412"/>
              <a:ext cx="1020068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000" b="1" dirty="0">
                  <a:solidFill>
                    <a:srgbClr val="3A3A3A"/>
                  </a:solidFill>
                  <a:ea typeface="야놀자 야체 B" panose="02020603020101020101"/>
                </a:rPr>
                <a:t>오늘의 식재료</a:t>
              </a:r>
            </a:p>
          </p:txBody>
        </p:sp>
        <p:sp>
          <p:nvSpPr>
            <p:cNvPr id="97" name="타원 96"/>
            <p:cNvSpPr/>
            <p:nvPr/>
          </p:nvSpPr>
          <p:spPr>
            <a:xfrm>
              <a:off x="9398172" y="2527823"/>
              <a:ext cx="477800" cy="477800"/>
            </a:xfrm>
            <a:prstGeom prst="ellipse">
              <a:avLst/>
            </a:prstGeom>
            <a:solidFill>
              <a:srgbClr val="FB6C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500">
                <a:solidFill>
                  <a:prstClr val="white"/>
                </a:solidFill>
                <a:ea typeface="야놀자 야체 B" panose="02020603020101020101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333919" y="2578582"/>
              <a:ext cx="608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  <a:ea typeface="야놀자 야체 B" panose="02020603020101020101"/>
                </a:rPr>
                <a:t>main content</a:t>
              </a:r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5150313" y="3453666"/>
            <a:ext cx="6265163" cy="1629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3A3A3A"/>
                </a:solidFill>
                <a:ea typeface="야놀자 야체 B" panose="02020603020101020101"/>
              </a:rPr>
              <a:t>레시피 분류</a:t>
            </a:r>
          </a:p>
          <a:p>
            <a:pPr lvl="0" algn="ctr">
              <a:lnSpc>
                <a:spcPct val="250000"/>
              </a:lnSpc>
              <a:defRPr/>
            </a:pPr>
            <a:r>
              <a:rPr lang="ko-KR" altLang="en-US" sz="1600" dirty="0">
                <a:solidFill>
                  <a:srgbClr val="3F4042"/>
                </a:solidFill>
                <a:ea typeface="야놀자 야체 B" panose="02020603020101020101"/>
              </a:rPr>
              <a:t>오늘 </a:t>
            </a:r>
            <a:r>
              <a:rPr lang="ko-KR" altLang="en-US" sz="1600" dirty="0" err="1">
                <a:solidFill>
                  <a:srgbClr val="3F4042"/>
                </a:solidFill>
                <a:ea typeface="야놀자 야체 B" panose="02020603020101020101"/>
              </a:rPr>
              <a:t>땡기는</a:t>
            </a:r>
            <a:r>
              <a:rPr lang="ko-KR" altLang="en-US" sz="1600" dirty="0">
                <a:solidFill>
                  <a:srgbClr val="3F4042"/>
                </a:solidFill>
                <a:ea typeface="야놀자 야체 B" panose="02020603020101020101"/>
              </a:rPr>
              <a:t> 요리가 있나요</a:t>
            </a:r>
            <a:r>
              <a:rPr lang="en-US" altLang="ko-KR" sz="1600" dirty="0">
                <a:solidFill>
                  <a:srgbClr val="3F4042"/>
                </a:solidFill>
                <a:ea typeface="야놀자 야체 B" panose="02020603020101020101"/>
              </a:rPr>
              <a:t>?</a:t>
            </a:r>
            <a:r>
              <a:rPr lang="ko-KR" altLang="en-US" sz="1600" dirty="0">
                <a:solidFill>
                  <a:srgbClr val="3F4042"/>
                </a:solidFill>
                <a:ea typeface="야놀자 야체 B" panose="02020603020101020101"/>
              </a:rPr>
              <a:t> 한식</a:t>
            </a:r>
            <a:r>
              <a:rPr lang="en-US" altLang="ko-KR" sz="1600" dirty="0">
                <a:solidFill>
                  <a:srgbClr val="3F4042"/>
                </a:solidFill>
                <a:ea typeface="야놀자 야체 B" panose="02020603020101020101"/>
              </a:rPr>
              <a:t>?</a:t>
            </a:r>
            <a:r>
              <a:rPr lang="ko-KR" altLang="en-US" sz="1600" dirty="0">
                <a:solidFill>
                  <a:srgbClr val="3F4042"/>
                </a:solidFill>
                <a:ea typeface="야놀자 야체 B" panose="02020603020101020101"/>
              </a:rPr>
              <a:t> 중식</a:t>
            </a:r>
            <a:r>
              <a:rPr lang="en-US" altLang="ko-KR" sz="1600" dirty="0">
                <a:solidFill>
                  <a:srgbClr val="3F4042"/>
                </a:solidFill>
                <a:ea typeface="야놀자 야체 B" panose="02020603020101020101"/>
              </a:rPr>
              <a:t>?</a:t>
            </a:r>
            <a:r>
              <a:rPr lang="ko-KR" altLang="en-US" sz="1600" dirty="0">
                <a:solidFill>
                  <a:srgbClr val="3F4042"/>
                </a:solidFill>
                <a:ea typeface="야놀자 야체 B" panose="02020603020101020101"/>
              </a:rPr>
              <a:t> 아니면 술안주</a:t>
            </a:r>
            <a:r>
              <a:rPr lang="en-US" altLang="ko-KR" sz="1600" dirty="0">
                <a:solidFill>
                  <a:srgbClr val="3F4042"/>
                </a:solidFill>
                <a:ea typeface="야놀자 야체 B" panose="02020603020101020101"/>
              </a:rPr>
              <a:t>?</a:t>
            </a:r>
            <a:br>
              <a:rPr lang="en-US" altLang="ko-KR" sz="1600" dirty="0">
                <a:solidFill>
                  <a:srgbClr val="3F4042"/>
                </a:solidFill>
                <a:ea typeface="야놀자 야체 B" panose="02020603020101020101"/>
              </a:rPr>
            </a:br>
            <a:r>
              <a:rPr lang="ko-KR" altLang="en-US" sz="1600" dirty="0">
                <a:solidFill>
                  <a:srgbClr val="3F4042"/>
                </a:solidFill>
                <a:ea typeface="야놀자 야체 B" panose="02020603020101020101"/>
              </a:rPr>
              <a:t>카테고리별 요리법을 한번에 찾아볼 수 있습니다</a:t>
            </a:r>
            <a:r>
              <a:rPr lang="en-US" altLang="ko-KR" sz="1600" dirty="0">
                <a:solidFill>
                  <a:srgbClr val="3F4042"/>
                </a:solidFill>
                <a:ea typeface="야놀자 야체 B" panose="02020603020101020101"/>
              </a:rPr>
              <a:t>.</a:t>
            </a:r>
            <a:endParaRPr lang="ko-KR" altLang="en-US" sz="1600" dirty="0">
              <a:solidFill>
                <a:srgbClr val="3F4042"/>
              </a:solidFill>
              <a:ea typeface="야놀자 야체 B" panose="02020603020101020101"/>
            </a:endParaRPr>
          </a:p>
        </p:txBody>
      </p:sp>
      <p:graphicFrame>
        <p:nvGraphicFramePr>
          <p:cNvPr id="114" name="차트 113"/>
          <p:cNvGraphicFramePr/>
          <p:nvPr>
            <p:extLst>
              <p:ext uri="{D42A27DB-BD31-4B8C-83A1-F6EECF244321}">
                <p14:modId xmlns:p14="http://schemas.microsoft.com/office/powerpoint/2010/main" val="1738603880"/>
              </p:ext>
            </p:extLst>
          </p:nvPr>
        </p:nvGraphicFramePr>
        <p:xfrm>
          <a:off x="814602" y="3171559"/>
          <a:ext cx="3061140" cy="204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5" name="직사각형 114"/>
          <p:cNvSpPr/>
          <p:nvPr/>
        </p:nvSpPr>
        <p:spPr>
          <a:xfrm>
            <a:off x="350663" y="1705339"/>
            <a:ext cx="3985377" cy="116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ea typeface="야놀자 야체 B" panose="02020603020101020101"/>
              </a:rPr>
              <a:t>실시간 레시피 랭킹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rgbClr val="3F4042"/>
                </a:solidFill>
                <a:ea typeface="야놀자 야체 B" panose="02020603020101020101"/>
              </a:rPr>
              <a:t>사용자들이 가장 많이 조회한 레시피들을 모아 한눈에 알아볼 수 있습니다</a:t>
            </a:r>
            <a:r>
              <a:rPr lang="en-US" altLang="ko-KR" sz="1600" dirty="0">
                <a:solidFill>
                  <a:srgbClr val="3F4042"/>
                </a:solidFill>
                <a:ea typeface="야놀자 야체 B" panose="02020603020101020101"/>
              </a:rPr>
              <a:t>.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767493" y="534753"/>
            <a:ext cx="7030805" cy="453088"/>
          </a:xfrm>
          <a:prstGeom prst="roundRect">
            <a:avLst>
              <a:gd name="adj" fmla="val 0"/>
            </a:avLst>
          </a:prstGeom>
          <a:solidFill>
            <a:srgbClr val="8EA0B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 b="1" dirty="0" err="1">
                <a:solidFill>
                  <a:schemeClr val="bg1"/>
                </a:solidFill>
                <a:ea typeface="야놀자 야체 B" panose="02020603020101020101"/>
              </a:rPr>
              <a:t>메인페이지</a:t>
            </a:r>
            <a:r>
              <a:rPr lang="ko-KR" altLang="en-US" sz="1600" b="1" dirty="0">
                <a:solidFill>
                  <a:schemeClr val="bg1"/>
                </a:solidFill>
                <a:ea typeface="야놀자 야체 B" panose="02020603020101020101"/>
              </a:rPr>
              <a:t> 컨텐츠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32170" y="534753"/>
            <a:ext cx="4138230" cy="453088"/>
          </a:xfrm>
          <a:prstGeom prst="roundRect">
            <a:avLst>
              <a:gd name="adj" fmla="val 0"/>
            </a:avLst>
          </a:prstGeom>
          <a:solidFill>
            <a:srgbClr val="8EA0B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 b="1" i="1">
                <a:solidFill>
                  <a:prstClr val="white"/>
                </a:solidFill>
                <a:latin typeface="야놀자 야체 B" panose="02020603020101020101"/>
                <a:ea typeface="야놀자 야체 B" panose="02020603020101020101"/>
                <a:cs typeface="Aharoni"/>
              </a:rPr>
              <a:t>메인 페이지</a:t>
            </a: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7459" y="5053631"/>
            <a:ext cx="5588287" cy="762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801999" y="1239840"/>
            <a:ext cx="7030805" cy="482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FB6C6F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66676" y="1239839"/>
            <a:ext cx="4138230" cy="482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FB6C6F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bg1"/>
              </a:solidFill>
              <a:ea typeface="야놀자 야체 B" panose="02020603020101020101"/>
            </a:endParaRPr>
          </a:p>
        </p:txBody>
      </p:sp>
      <p:graphicFrame>
        <p:nvGraphicFramePr>
          <p:cNvPr id="114" name="차트 113"/>
          <p:cNvGraphicFramePr/>
          <p:nvPr>
            <p:extLst>
              <p:ext uri="{D42A27DB-BD31-4B8C-83A1-F6EECF244321}">
                <p14:modId xmlns:p14="http://schemas.microsoft.com/office/powerpoint/2010/main" val="3582169266"/>
              </p:ext>
            </p:extLst>
          </p:nvPr>
        </p:nvGraphicFramePr>
        <p:xfrm>
          <a:off x="849108" y="3240177"/>
          <a:ext cx="3061140" cy="204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5" name="직사각형 114"/>
          <p:cNvSpPr/>
          <p:nvPr/>
        </p:nvSpPr>
        <p:spPr>
          <a:xfrm>
            <a:off x="350807" y="1739264"/>
            <a:ext cx="4138230" cy="3829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rgbClr val="3F4042"/>
                </a:solidFill>
                <a:ea typeface="야놀자 야체 B" panose="02020603020101020101"/>
              </a:rPr>
              <a:t>다양한 음식을 만드는 방법을 배우고,</a:t>
            </a:r>
            <a:endParaRPr lang="en-US" altLang="ko-KR" sz="1600" dirty="0">
              <a:solidFill>
                <a:srgbClr val="3F4042"/>
              </a:solidFill>
              <a:ea typeface="야놀자 야체 B" panose="02020603020101020101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rgbClr val="3F4042"/>
                </a:solidFill>
                <a:ea typeface="야놀자 야체 B" panose="02020603020101020101"/>
              </a:rPr>
              <a:t>필요한 재료와 조리 과정을 단계별로 확인할 수 있습니다.</a:t>
            </a:r>
            <a:endParaRPr lang="en-US" altLang="ko-KR" sz="1600" dirty="0">
              <a:solidFill>
                <a:srgbClr val="3F4042"/>
              </a:solidFill>
              <a:ea typeface="야놀자 야체 B" panose="02020603020101020101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rgbClr val="3F4042"/>
                </a:solidFill>
                <a:ea typeface="야놀자 야체 B" panose="02020603020101020101"/>
              </a:rPr>
              <a:t>음식 이미지를 클릭하면 사용자가 특정</a:t>
            </a:r>
            <a:endParaRPr lang="en-US" altLang="ko-KR" sz="1600" dirty="0">
              <a:solidFill>
                <a:srgbClr val="3F4042"/>
              </a:solidFill>
              <a:ea typeface="야놀자 야체 B" panose="02020603020101020101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rgbClr val="3F4042"/>
                </a:solidFill>
                <a:ea typeface="야놀자 야체 B" panose="02020603020101020101"/>
              </a:rPr>
              <a:t>요리에 대한 재료</a:t>
            </a:r>
            <a:r>
              <a:rPr lang="en-US" altLang="ko-KR" sz="1600" dirty="0">
                <a:solidFill>
                  <a:srgbClr val="3F4042"/>
                </a:solidFill>
                <a:ea typeface="야놀자 야체 B" panose="02020603020101020101"/>
              </a:rPr>
              <a:t>,</a:t>
            </a:r>
            <a:r>
              <a:rPr lang="ko-KR" altLang="en-US" sz="1600" dirty="0">
                <a:solidFill>
                  <a:srgbClr val="3F4042"/>
                </a:solidFill>
                <a:ea typeface="야놀자 야체 B" panose="02020603020101020101"/>
              </a:rPr>
              <a:t> 레시피 정보를 얻을 수</a:t>
            </a:r>
            <a:endParaRPr lang="en-US" altLang="ko-KR" sz="1600" dirty="0">
              <a:solidFill>
                <a:srgbClr val="3F4042"/>
              </a:solidFill>
              <a:ea typeface="야놀자 야체 B" panose="02020603020101020101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rgbClr val="3F4042"/>
                </a:solidFill>
                <a:ea typeface="야놀자 야체 B" panose="02020603020101020101"/>
              </a:rPr>
              <a:t>있도록 도와줍니다.</a:t>
            </a:r>
          </a:p>
          <a:p>
            <a:pPr algn="ctr">
              <a:lnSpc>
                <a:spcPct val="150000"/>
              </a:lnSpc>
              <a:defRPr/>
            </a:pPr>
            <a:endParaRPr lang="ko-KR" altLang="en-US" sz="1600" dirty="0">
              <a:solidFill>
                <a:srgbClr val="3F4042"/>
              </a:solidFill>
              <a:ea typeface="야놀자 야체 B" panose="02020603020101020101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01999" y="603371"/>
            <a:ext cx="7030805" cy="453088"/>
          </a:xfrm>
          <a:prstGeom prst="roundRect">
            <a:avLst>
              <a:gd name="adj" fmla="val 0"/>
            </a:avLst>
          </a:prstGeom>
          <a:solidFill>
            <a:srgbClr val="8EA0B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bg1"/>
                </a:solidFill>
                <a:ea typeface="야놀자 야체 B" panose="02020603020101020101"/>
              </a:rPr>
              <a:t>레시피 페이지 예시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6677" y="603371"/>
            <a:ext cx="4138230" cy="453088"/>
          </a:xfrm>
          <a:prstGeom prst="roundRect">
            <a:avLst>
              <a:gd name="adj" fmla="val 0"/>
            </a:avLst>
          </a:prstGeom>
          <a:solidFill>
            <a:srgbClr val="8EA0B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i="1" dirty="0">
                <a:solidFill>
                  <a:prstClr val="white"/>
                </a:solidFill>
                <a:latin typeface="야놀자 야체 B" panose="02020603020101020101"/>
                <a:ea typeface="야놀자 야체 B" panose="02020603020101020101"/>
                <a:cs typeface="Aharoni"/>
              </a:rPr>
              <a:t>레시피</a:t>
            </a:r>
            <a:endParaRPr lang="ko-KR" altLang="en-US" sz="1600" b="1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18E86D-82E3-DDAF-1CE2-357581604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09" y="1347492"/>
            <a:ext cx="5588287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575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52">
            <a:extLst>
              <a:ext uri="{FF2B5EF4-FFF2-40B4-BE49-F238E27FC236}">
                <a16:creationId xmlns:a16="http://schemas.microsoft.com/office/drawing/2014/main" id="{919A055C-A5BC-EBEE-8F2E-A22E7459EAFA}"/>
              </a:ext>
            </a:extLst>
          </p:cNvPr>
          <p:cNvSpPr/>
          <p:nvPr/>
        </p:nvSpPr>
        <p:spPr>
          <a:xfrm>
            <a:off x="332171" y="768189"/>
            <a:ext cx="11466128" cy="653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FB6C6F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32171" y="177801"/>
            <a:ext cx="4138230" cy="453088"/>
          </a:xfrm>
          <a:prstGeom prst="roundRect">
            <a:avLst>
              <a:gd name="adj" fmla="val 0"/>
            </a:avLst>
          </a:prstGeom>
          <a:solidFill>
            <a:srgbClr val="8EA0B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ea typeface="야놀자 야체 B" panose="02020603020101020101"/>
              </a:rPr>
              <a:t>냉장고 털기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20405F-C052-5ED5-EB97-7780445233B8}"/>
              </a:ext>
            </a:extLst>
          </p:cNvPr>
          <p:cNvSpPr/>
          <p:nvPr/>
        </p:nvSpPr>
        <p:spPr>
          <a:xfrm>
            <a:off x="393701" y="886894"/>
            <a:ext cx="984325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A3A3A"/>
                </a:solidFill>
                <a:ea typeface="야놀자 야체 B" panose="02020603020101020101"/>
              </a:rPr>
              <a:t>사용자의 냉장고에 있는 재료를 이용해서 어떤 음식을 만들 수 있는지 레시피를 검색할 수 있는 기능</a:t>
            </a:r>
            <a:endParaRPr lang="en-US" altLang="ko-KR" sz="1600" b="1" dirty="0">
              <a:solidFill>
                <a:srgbClr val="3A3A3A"/>
              </a:solidFill>
              <a:ea typeface="야놀자 야체 B" panose="02020603020101020101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93BBC0E-7803-3497-173E-CB5A8E2E91A3}"/>
              </a:ext>
            </a:extLst>
          </p:cNvPr>
          <p:cNvGrpSpPr/>
          <p:nvPr/>
        </p:nvGrpSpPr>
        <p:grpSpPr>
          <a:xfrm>
            <a:off x="332170" y="1629178"/>
            <a:ext cx="11466127" cy="3148425"/>
            <a:chOff x="332170" y="1629178"/>
            <a:chExt cx="11466127" cy="3148425"/>
          </a:xfrm>
        </p:grpSpPr>
        <p:sp>
          <p:nvSpPr>
            <p:cNvPr id="4" name="모서리가 둥근 직사각형 46">
              <a:extLst>
                <a:ext uri="{FF2B5EF4-FFF2-40B4-BE49-F238E27FC236}">
                  <a16:creationId xmlns:a16="http://schemas.microsoft.com/office/drawing/2014/main" id="{E500F060-5500-32BE-7B7A-7B0ABA3FEE68}"/>
                </a:ext>
              </a:extLst>
            </p:cNvPr>
            <p:cNvSpPr/>
            <p:nvPr/>
          </p:nvSpPr>
          <p:spPr>
            <a:xfrm>
              <a:off x="332170" y="1629178"/>
              <a:ext cx="11466127" cy="314842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FB6C6F"/>
              </a:solidFill>
              <a:prstDash val="sys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  <a:ea typeface="야놀자 야체 B" panose="02020603020101020101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95C83F1-00CD-19E0-6676-ED6A8D8B1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494" y="1772209"/>
              <a:ext cx="4746377" cy="155242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11" name="직사각형 110"/>
            <p:cNvSpPr/>
            <p:nvPr/>
          </p:nvSpPr>
          <p:spPr>
            <a:xfrm>
              <a:off x="436494" y="3539684"/>
              <a:ext cx="5475829" cy="1066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3A3A3A"/>
                  </a:solidFill>
                  <a:ea typeface="야놀자 야체 B" panose="02020603020101020101"/>
                </a:rPr>
                <a:t>재료 선택 기능</a:t>
              </a:r>
              <a:endParaRPr lang="en-US" altLang="ko-KR" sz="1600" b="1" dirty="0">
                <a:solidFill>
                  <a:srgbClr val="3A3A3A"/>
                </a:solidFill>
                <a:ea typeface="야놀자 야체 B" panose="02020603020101020101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3F4042"/>
                  </a:solidFill>
                  <a:ea typeface="야놀자 야체 B" panose="02020603020101020101"/>
                </a:rPr>
                <a:t>재료 리스트에서 원하는 재료를 클릭할 수 있습니다</a:t>
              </a:r>
              <a:r>
                <a:rPr lang="en-US" altLang="ko-KR" sz="1400" dirty="0">
                  <a:solidFill>
                    <a:srgbClr val="3F4042"/>
                  </a:solidFill>
                  <a:ea typeface="야놀자 야체 B" panose="02020603020101020101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3F4042"/>
                  </a:solidFill>
                  <a:ea typeface="야놀자 야체 B" panose="02020603020101020101"/>
                </a:rPr>
                <a:t>재료를 클릭하면 선택한 재료에 표시됩니다</a:t>
              </a:r>
              <a:r>
                <a:rPr lang="en-US" altLang="ko-KR" sz="1400" dirty="0">
                  <a:solidFill>
                    <a:srgbClr val="3F4042"/>
                  </a:solidFill>
                  <a:ea typeface="야놀자 야체 B" panose="02020603020101020101"/>
                </a:rPr>
                <a:t>.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2850B07-2790-65E7-3F91-A60E5E691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8504" y="1792927"/>
              <a:ext cx="1497252" cy="98610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FE048B28-9A04-17E3-ACF7-F98C6B582B1F}"/>
                </a:ext>
              </a:extLst>
            </p:cNvPr>
            <p:cNvSpPr/>
            <p:nvPr/>
          </p:nvSpPr>
          <p:spPr>
            <a:xfrm>
              <a:off x="5957126" y="2308314"/>
              <a:ext cx="546475" cy="470719"/>
            </a:xfrm>
            <a:prstGeom prst="rightArrow">
              <a:avLst/>
            </a:prstGeom>
            <a:solidFill>
              <a:srgbClr val="8EA0B8"/>
            </a:solidFill>
            <a:ln>
              <a:solidFill>
                <a:srgbClr val="8EA0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야놀자 야체 B" panose="02020603020101020101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13500C-A921-52CA-AA12-B216277954C6}"/>
              </a:ext>
            </a:extLst>
          </p:cNvPr>
          <p:cNvGrpSpPr/>
          <p:nvPr/>
        </p:nvGrpSpPr>
        <p:grpSpPr>
          <a:xfrm>
            <a:off x="332170" y="4985242"/>
            <a:ext cx="11466128" cy="1694957"/>
            <a:chOff x="332170" y="4985242"/>
            <a:chExt cx="11466128" cy="1694957"/>
          </a:xfrm>
        </p:grpSpPr>
        <p:sp>
          <p:nvSpPr>
            <p:cNvPr id="12" name="모서리가 둥근 직사각형 52">
              <a:extLst>
                <a:ext uri="{FF2B5EF4-FFF2-40B4-BE49-F238E27FC236}">
                  <a16:creationId xmlns:a16="http://schemas.microsoft.com/office/drawing/2014/main" id="{B5364E41-0D6C-98E6-7532-0E1D0109951F}"/>
                </a:ext>
              </a:extLst>
            </p:cNvPr>
            <p:cNvSpPr/>
            <p:nvPr/>
          </p:nvSpPr>
          <p:spPr>
            <a:xfrm>
              <a:off x="332170" y="4985242"/>
              <a:ext cx="11466128" cy="16949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FB6C6F"/>
              </a:solidFill>
              <a:prstDash val="sys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600" dirty="0">
                <a:solidFill>
                  <a:prstClr val="white">
                    <a:lumMod val="50000"/>
                  </a:prstClr>
                </a:solidFill>
                <a:ea typeface="야놀자 야체 B" panose="02020603020101020101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EA4478D-1BC2-71F9-A27C-64754F583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494" y="5055988"/>
              <a:ext cx="2059818" cy="51357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CC92C24-A9D5-8B69-5E19-B764A225CF73}"/>
                </a:ext>
              </a:extLst>
            </p:cNvPr>
            <p:cNvSpPr/>
            <p:nvPr/>
          </p:nvSpPr>
          <p:spPr>
            <a:xfrm>
              <a:off x="486960" y="5531686"/>
              <a:ext cx="6346942" cy="1066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3A3A3A"/>
                  </a:solidFill>
                  <a:ea typeface="야놀자 야체 B" panose="02020603020101020101"/>
                </a:rPr>
                <a:t>레시피 검색 기능</a:t>
              </a:r>
              <a:endParaRPr lang="en-US" altLang="ko-KR" sz="1600" b="1" dirty="0">
                <a:solidFill>
                  <a:srgbClr val="3A3A3A"/>
                </a:solidFill>
                <a:ea typeface="야놀자 야체 B" panose="02020603020101020101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3F4042"/>
                  </a:solidFill>
                  <a:ea typeface="야놀자 야체 B" panose="02020603020101020101"/>
                </a:rPr>
                <a:t>‘</a:t>
              </a:r>
              <a:r>
                <a:rPr lang="ko-KR" altLang="en-US" sz="1400" b="1" dirty="0">
                  <a:solidFill>
                    <a:srgbClr val="3F4042"/>
                  </a:solidFill>
                  <a:ea typeface="야놀자 야체 B" panose="02020603020101020101"/>
                </a:rPr>
                <a:t>레시피 검색</a:t>
              </a:r>
              <a:r>
                <a:rPr lang="en-US" altLang="ko-KR" sz="1400" b="1" dirty="0">
                  <a:solidFill>
                    <a:srgbClr val="3F4042"/>
                  </a:solidFill>
                  <a:ea typeface="야놀자 야체 B" panose="02020603020101020101"/>
                </a:rPr>
                <a:t>’</a:t>
              </a:r>
              <a:r>
                <a:rPr lang="ko-KR" altLang="en-US" sz="1400" dirty="0">
                  <a:solidFill>
                    <a:srgbClr val="3F4042"/>
                  </a:solidFill>
                  <a:ea typeface="야놀자 야체 B" panose="02020603020101020101"/>
                </a:rPr>
                <a:t>을 누르면</a:t>
              </a:r>
              <a:r>
                <a:rPr lang="en-US" altLang="ko-KR" sz="1400" dirty="0">
                  <a:solidFill>
                    <a:srgbClr val="3F4042"/>
                  </a:solidFill>
                  <a:ea typeface="야놀자 야체 B" panose="02020603020101020101"/>
                </a:rPr>
                <a:t> </a:t>
              </a:r>
              <a:r>
                <a:rPr lang="ko-KR" altLang="en-US" sz="1400" dirty="0">
                  <a:solidFill>
                    <a:srgbClr val="3F4042"/>
                  </a:solidFill>
                  <a:ea typeface="야놀자 야체 B" panose="02020603020101020101"/>
                </a:rPr>
                <a:t>선택한 재료가 들어가는 음식 레시피를 보여줍니다</a:t>
              </a:r>
              <a:r>
                <a:rPr lang="en-US" altLang="ko-KR" sz="1400" dirty="0">
                  <a:solidFill>
                    <a:srgbClr val="3F4042"/>
                  </a:solidFill>
                  <a:ea typeface="야놀자 야체 B" panose="02020603020101020101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3F4042"/>
                  </a:solidFill>
                  <a:ea typeface="야놀자 야체 B" panose="02020603020101020101"/>
                </a:rPr>
                <a:t>‘</a:t>
              </a:r>
              <a:r>
                <a:rPr lang="ko-KR" altLang="en-US" sz="1400" b="1" dirty="0">
                  <a:solidFill>
                    <a:srgbClr val="3F4042"/>
                  </a:solidFill>
                  <a:ea typeface="야놀자 야체 B" panose="02020603020101020101"/>
                </a:rPr>
                <a:t>다시 검색</a:t>
              </a:r>
              <a:r>
                <a:rPr lang="en-US" altLang="ko-KR" sz="1400" b="1" dirty="0">
                  <a:solidFill>
                    <a:srgbClr val="3F4042"/>
                  </a:solidFill>
                  <a:ea typeface="야놀자 야체 B" panose="02020603020101020101"/>
                </a:rPr>
                <a:t>’</a:t>
              </a:r>
              <a:r>
                <a:rPr lang="ko-KR" altLang="en-US" sz="1400" dirty="0">
                  <a:solidFill>
                    <a:srgbClr val="3F4042"/>
                  </a:solidFill>
                  <a:ea typeface="야놀자 야체 B" panose="02020603020101020101"/>
                </a:rPr>
                <a:t>을 누르면 선택한 재료가 모두 초기화 됩니다</a:t>
              </a:r>
              <a:r>
                <a:rPr lang="en-US" altLang="ko-KR" sz="1400" dirty="0">
                  <a:solidFill>
                    <a:srgbClr val="3F4042"/>
                  </a:solidFill>
                  <a:ea typeface="야놀자 야체 B" panose="02020603020101020101"/>
                </a:rPr>
                <a:t>.</a:t>
              </a:r>
              <a:endParaRPr lang="ko-KR" altLang="en-US" sz="1100" dirty="0">
                <a:solidFill>
                  <a:srgbClr val="3F4042"/>
                </a:solidFill>
                <a:ea typeface="야놀자 야체 B" panose="0202060302010102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44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" y="1"/>
            <a:ext cx="12191999" cy="1003299"/>
          </a:xfrm>
          <a:prstGeom prst="roundRect">
            <a:avLst>
              <a:gd name="adj" fmla="val 0"/>
            </a:avLst>
          </a:prstGeom>
          <a:solidFill>
            <a:srgbClr val="fff7f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400" b="1">
                <a:solidFill>
                  <a:srgbClr val="3a3a3a"/>
                </a:solidFill>
                <a:ea typeface="야놀자 야체 B"/>
              </a:rPr>
              <a:t>프로젝트 제작</a:t>
            </a:r>
            <a:endParaRPr lang="en-US" altLang="ko-KR" sz="2400" b="1">
              <a:solidFill>
                <a:srgbClr val="3a3a3a"/>
              </a:solidFill>
              <a:ea typeface="야놀자 야체 B"/>
            </a:endParaRPr>
          </a:p>
        </p:txBody>
      </p:sp>
      <p:sp>
        <p:nvSpPr>
          <p:cNvPr id="3" name="모서리가 둥근 직사각형 47"/>
          <p:cNvSpPr/>
          <p:nvPr/>
        </p:nvSpPr>
        <p:spPr>
          <a:xfrm>
            <a:off x="1375029" y="1417182"/>
            <a:ext cx="9688468" cy="45359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fb6c6f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2000">
              <a:solidFill>
                <a:schemeClr val="bg1"/>
              </a:solidFill>
              <a:ea typeface="야놀자 야체 B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2446757" y="1690519"/>
            <a:ext cx="7298484" cy="2215169"/>
            <a:chOff x="4944663" y="2527823"/>
            <a:chExt cx="6345983" cy="1305002"/>
          </a:xfrm>
        </p:grpSpPr>
        <p:sp>
          <p:nvSpPr>
            <p:cNvPr id="5" name="타원 4"/>
            <p:cNvSpPr/>
            <p:nvPr/>
          </p:nvSpPr>
          <p:spPr>
            <a:xfrm>
              <a:off x="4944663" y="2812755"/>
              <a:ext cx="1020068" cy="1020070"/>
            </a:xfrm>
            <a:prstGeom prst="ellipse">
              <a:avLst/>
            </a:prstGeom>
            <a:noFill/>
            <a:ln>
              <a:solidFill>
                <a:srgbClr val="fb6c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050">
                <a:solidFill>
                  <a:srgbClr val="3a3a3a"/>
                </a:solidFill>
                <a:ea typeface="야놀자 야체 B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87152" y="3183411"/>
              <a:ext cx="909527" cy="174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US" altLang="ko-KR" sz="900" b="1">
                  <a:solidFill>
                    <a:srgbClr val="3a3a3a"/>
                  </a:solidFill>
                  <a:ea typeface="야놀자 야체 B"/>
                </a:rPr>
                <a:t>html</a:t>
              </a:r>
              <a:endParaRPr lang="en-US" altLang="ko-KR" sz="900" b="1">
                <a:solidFill>
                  <a:srgbClr val="3a3a3a"/>
                </a:solidFill>
                <a:ea typeface="야놀자 야체 B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276142" y="2812755"/>
              <a:ext cx="1020068" cy="1020070"/>
            </a:xfrm>
            <a:prstGeom prst="ellipse">
              <a:avLst/>
            </a:prstGeom>
            <a:noFill/>
            <a:ln>
              <a:solidFill>
                <a:srgbClr val="fb6c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050">
                <a:solidFill>
                  <a:srgbClr val="3a3a3a"/>
                </a:solidFill>
                <a:ea typeface="야놀자 야체 B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31969" y="3183411"/>
              <a:ext cx="909527" cy="174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US" altLang="ko-KR" sz="900" b="1">
                  <a:solidFill>
                    <a:srgbClr val="3a3a3a"/>
                  </a:solidFill>
                  <a:ea typeface="야놀자 야체 B"/>
                </a:rPr>
                <a:t>css</a:t>
              </a:r>
              <a:endParaRPr lang="en-US" altLang="ko-KR" sz="900" b="1">
                <a:solidFill>
                  <a:srgbClr val="3a3a3a"/>
                </a:solidFill>
                <a:ea typeface="야놀자 야체 B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607620" y="2812755"/>
              <a:ext cx="1020068" cy="1020070"/>
            </a:xfrm>
            <a:prstGeom prst="ellipse">
              <a:avLst/>
            </a:prstGeom>
            <a:noFill/>
            <a:ln>
              <a:solidFill>
                <a:srgbClr val="fb6c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050">
                <a:solidFill>
                  <a:srgbClr val="3a3a3a"/>
                </a:solidFill>
                <a:ea typeface="야놀자 야체 B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62889" y="3167943"/>
              <a:ext cx="909527" cy="172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US" altLang="ko-KR" sz="900" b="1">
                  <a:solidFill>
                    <a:srgbClr val="3a3a3a"/>
                  </a:solidFill>
                  <a:ea typeface="야놀자 야체 B"/>
                </a:rPr>
                <a:t>javascript</a:t>
              </a:r>
              <a:endParaRPr lang="en-US" altLang="ko-KR" sz="900" b="1">
                <a:solidFill>
                  <a:srgbClr val="3a3a3a"/>
                </a:solidFill>
                <a:ea typeface="야놀자 야체 B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939099" y="2812755"/>
              <a:ext cx="1020068" cy="1020070"/>
            </a:xfrm>
            <a:prstGeom prst="ellipse">
              <a:avLst/>
            </a:prstGeom>
            <a:noFill/>
            <a:ln>
              <a:solidFill>
                <a:srgbClr val="fb6c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050">
                <a:solidFill>
                  <a:srgbClr val="3a3a3a"/>
                </a:solidFill>
                <a:ea typeface="야놀자 야체 B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956166" y="3183411"/>
              <a:ext cx="981403" cy="174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US" altLang="ko-KR" sz="900" b="1">
                  <a:solidFill>
                    <a:srgbClr val="3a3a3a"/>
                  </a:solidFill>
                  <a:ea typeface="야놀자 야체 B"/>
                </a:rPr>
                <a:t>bootstrap</a:t>
              </a:r>
              <a:endParaRPr lang="en-US" altLang="ko-KR" sz="900" b="1">
                <a:solidFill>
                  <a:srgbClr val="3a3a3a"/>
                </a:solidFill>
                <a:ea typeface="야놀자 야체 B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0270578" y="2812755"/>
              <a:ext cx="1020068" cy="1020070"/>
            </a:xfrm>
            <a:prstGeom prst="ellipse">
              <a:avLst/>
            </a:prstGeom>
            <a:noFill/>
            <a:ln>
              <a:solidFill>
                <a:srgbClr val="fb6c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050">
                <a:solidFill>
                  <a:srgbClr val="3a3a3a"/>
                </a:solidFill>
                <a:ea typeface="야놀자 야체 B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333166" y="3183411"/>
              <a:ext cx="909527" cy="174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n-US" altLang="ko-KR" sz="900" b="1">
                  <a:solidFill>
                    <a:srgbClr val="3a3a3a"/>
                  </a:solidFill>
                  <a:ea typeface="야놀자 야체 B"/>
                </a:rPr>
                <a:t> jQuery</a:t>
              </a:r>
              <a:endParaRPr lang="en-US" altLang="ko-KR" sz="900" b="1">
                <a:solidFill>
                  <a:srgbClr val="3a3a3a"/>
                </a:solidFill>
                <a:ea typeface="야놀자 야체 B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 rot="0">
              <a:off x="7364884" y="3214371"/>
              <a:ext cx="232255" cy="233077"/>
              <a:chOff x="4360134" y="2318350"/>
              <a:chExt cx="367486" cy="368787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 sz="1050">
                  <a:solidFill>
                    <a:prstClr val="white"/>
                  </a:solidFill>
                  <a:ea typeface="야놀자 야체 B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360133" y="2318349"/>
                <a:ext cx="367485" cy="242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  <a:defRPr/>
                </a:pPr>
                <a:r>
                  <a:rPr lang="ko-KR" altLang="en-US" sz="700" b="1">
                    <a:solidFill>
                      <a:prstClr val="white"/>
                    </a:solidFill>
                    <a:ea typeface="야놀자 야체 B"/>
                  </a:rPr>
                  <a:t>▶</a:t>
                </a:r>
                <a:endParaRPr lang="ko-KR" altLang="en-US" sz="100">
                  <a:solidFill>
                    <a:prstClr val="white"/>
                  </a:solidFill>
                  <a:ea typeface="야놀자 야체 B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0">
              <a:off x="6029075" y="3220594"/>
              <a:ext cx="234564" cy="233077"/>
              <a:chOff x="4360138" y="2318348"/>
              <a:chExt cx="371140" cy="368788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 sz="1050">
                  <a:solidFill>
                    <a:prstClr val="white"/>
                  </a:solidFill>
                  <a:ea typeface="야놀자 야체 B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360137" y="2318347"/>
                <a:ext cx="371140" cy="241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  <a:defRPr/>
                </a:pPr>
                <a:r>
                  <a:rPr lang="ko-KR" altLang="en-US" sz="700" b="1">
                    <a:solidFill>
                      <a:prstClr val="white"/>
                    </a:solidFill>
                    <a:ea typeface="야놀자 야체 B"/>
                  </a:rPr>
                  <a:t>▶</a:t>
                </a:r>
                <a:endParaRPr lang="ko-KR" altLang="en-US" sz="100">
                  <a:solidFill>
                    <a:prstClr val="white"/>
                  </a:solidFill>
                  <a:ea typeface="야놀자 야체 B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0">
              <a:off x="8704531" y="3208147"/>
              <a:ext cx="235634" cy="233077"/>
              <a:chOff x="4360137" y="2318350"/>
              <a:chExt cx="372833" cy="36878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 sz="1050">
                  <a:solidFill>
                    <a:prstClr val="white"/>
                  </a:solidFill>
                  <a:ea typeface="야놀자 야체 B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360136" y="2318350"/>
                <a:ext cx="372833" cy="227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  <a:defRPr/>
                </a:pPr>
                <a:r>
                  <a:rPr lang="ko-KR" altLang="en-US" sz="700" b="1">
                    <a:solidFill>
                      <a:prstClr val="white"/>
                    </a:solidFill>
                    <a:ea typeface="야놀자 야체 B"/>
                  </a:rPr>
                  <a:t>▶</a:t>
                </a:r>
                <a:endParaRPr lang="ko-KR" altLang="en-US" sz="100">
                  <a:solidFill>
                    <a:prstClr val="white"/>
                  </a:solidFill>
                  <a:ea typeface="야놀자 야체 B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0">
              <a:off x="10048642" y="3208147"/>
              <a:ext cx="234548" cy="233077"/>
              <a:chOff x="4360133" y="2318350"/>
              <a:chExt cx="371113" cy="3687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 sz="1050">
                  <a:solidFill>
                    <a:prstClr val="white"/>
                  </a:solidFill>
                  <a:ea typeface="야놀자 야체 B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360133" y="2318349"/>
                <a:ext cx="371112" cy="227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  <a:defRPr/>
                </a:pPr>
                <a:r>
                  <a:rPr lang="ko-KR" altLang="en-US" sz="700" b="1">
                    <a:solidFill>
                      <a:prstClr val="white"/>
                    </a:solidFill>
                    <a:ea typeface="야놀자 야체 B"/>
                  </a:rPr>
                  <a:t>▶</a:t>
                </a:r>
                <a:endParaRPr lang="ko-KR" altLang="en-US" sz="100">
                  <a:solidFill>
                    <a:prstClr val="white"/>
                  </a:solidFill>
                  <a:ea typeface="야놀자 야체 B"/>
                </a:endParaRPr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9398172" y="2527823"/>
              <a:ext cx="477800" cy="477800"/>
            </a:xfrm>
            <a:prstGeom prst="ellipse">
              <a:avLst/>
            </a:prstGeom>
            <a:solidFill>
              <a:srgbClr val="fb6c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500">
                <a:solidFill>
                  <a:prstClr val="white"/>
                </a:solidFill>
                <a:ea typeface="야놀자 야체 B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362674" y="2601585"/>
              <a:ext cx="548796" cy="195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800" b="1">
                  <a:solidFill>
                    <a:prstClr val="white"/>
                  </a:solidFill>
                  <a:ea typeface="야놀자 야체 B"/>
                </a:rPr>
                <a:t>Check point</a:t>
              </a:r>
              <a:endParaRPr lang="ko-KR" altLang="en-US" sz="200" b="1">
                <a:solidFill>
                  <a:prstClr val="white"/>
                </a:solidFill>
                <a:ea typeface="야놀자 야체 B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9092" y="3913443"/>
            <a:ext cx="2428142" cy="187629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65884" y="4289914"/>
            <a:ext cx="1260230" cy="126023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85430" y="4078820"/>
            <a:ext cx="3124758" cy="1660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rot="19800000">
            <a:off x="1777197" y="-686646"/>
            <a:ext cx="8084930" cy="5769040"/>
          </a:xfrm>
          <a:custGeom>
            <a:avLst/>
            <a:gdLst>
              <a:gd name="connsiteX0" fmla="*/ 10856675 w 10856675"/>
              <a:gd name="connsiteY0" fmla="*/ 6096001 h 7746832"/>
              <a:gd name="connsiteX1" fmla="*/ 9903567 w 10856675"/>
              <a:gd name="connsiteY1" fmla="*/ 7746832 h 7746832"/>
              <a:gd name="connsiteX2" fmla="*/ 1092096 w 10856675"/>
              <a:gd name="connsiteY2" fmla="*/ 7746832 h 7746832"/>
              <a:gd name="connsiteX3" fmla="*/ 0 w 10856675"/>
              <a:gd name="connsiteY3" fmla="*/ 6654737 h 7746832"/>
              <a:gd name="connsiteX4" fmla="*/ 0 w 10856675"/>
              <a:gd name="connsiteY4" fmla="*/ 516310 h 7746832"/>
              <a:gd name="connsiteX5" fmla="*/ 298092 w 10856675"/>
              <a:gd name="connsiteY5" fmla="*/ 0 h 77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6675" h="7746832">
                <a:moveTo>
                  <a:pt x="10856675" y="6096001"/>
                </a:moveTo>
                <a:lnTo>
                  <a:pt x="9903567" y="7746832"/>
                </a:lnTo>
                <a:lnTo>
                  <a:pt x="1092096" y="7746832"/>
                </a:lnTo>
                <a:cubicBezTo>
                  <a:pt x="488949" y="7746832"/>
                  <a:pt x="0" y="7257884"/>
                  <a:pt x="0" y="6654737"/>
                </a:cubicBezTo>
                <a:lnTo>
                  <a:pt x="0" y="516310"/>
                </a:lnTo>
                <a:lnTo>
                  <a:pt x="298092" y="0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sysDot"/>
          </a:ln>
          <a:effectLst>
            <a:outerShdw blurRad="2794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 rot="19800000">
            <a:off x="951294" y="-3084061"/>
            <a:ext cx="10856675" cy="7746832"/>
          </a:xfrm>
          <a:custGeom>
            <a:avLst/>
            <a:gdLst>
              <a:gd name="connsiteX0" fmla="*/ 10856675 w 10856675"/>
              <a:gd name="connsiteY0" fmla="*/ 6096001 h 7746832"/>
              <a:gd name="connsiteX1" fmla="*/ 9903567 w 10856675"/>
              <a:gd name="connsiteY1" fmla="*/ 7746832 h 7746832"/>
              <a:gd name="connsiteX2" fmla="*/ 1092096 w 10856675"/>
              <a:gd name="connsiteY2" fmla="*/ 7746832 h 7746832"/>
              <a:gd name="connsiteX3" fmla="*/ 0 w 10856675"/>
              <a:gd name="connsiteY3" fmla="*/ 6654737 h 7746832"/>
              <a:gd name="connsiteX4" fmla="*/ 0 w 10856675"/>
              <a:gd name="connsiteY4" fmla="*/ 516310 h 7746832"/>
              <a:gd name="connsiteX5" fmla="*/ 298092 w 10856675"/>
              <a:gd name="connsiteY5" fmla="*/ 0 h 77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6675" h="7746832">
                <a:moveTo>
                  <a:pt x="10856675" y="6096001"/>
                </a:moveTo>
                <a:lnTo>
                  <a:pt x="9903567" y="7746832"/>
                </a:lnTo>
                <a:lnTo>
                  <a:pt x="1092096" y="7746832"/>
                </a:lnTo>
                <a:cubicBezTo>
                  <a:pt x="488949" y="7746832"/>
                  <a:pt x="0" y="7257884"/>
                  <a:pt x="0" y="6654737"/>
                </a:cubicBezTo>
                <a:lnTo>
                  <a:pt x="0" y="516310"/>
                </a:lnTo>
                <a:lnTo>
                  <a:pt x="298092" y="0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sysDot"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9800000">
            <a:off x="3459538" y="3784894"/>
            <a:ext cx="2483158" cy="202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r>
              <a:rPr lang="ko-KR" altLang="en-US" sz="3200" i="1" dirty="0">
                <a:solidFill>
                  <a:srgbClr val="5C7392"/>
                </a:solidFill>
                <a:ea typeface="야놀자 야체 B" panose="02020603020101020101"/>
                <a:cs typeface="Aharoni" panose="02010803020104030203" pitchFamily="2" charset="-79"/>
              </a:rPr>
              <a:t>감사합니다</a:t>
            </a:r>
            <a:endParaRPr lang="en-US" altLang="ko-KR" sz="3200" i="1" dirty="0">
              <a:solidFill>
                <a:srgbClr val="5C7392"/>
              </a:solidFill>
              <a:ea typeface="야놀자 야체 B" panose="02020603020101020101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040977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261</ep:Words>
  <ep:PresentationFormat>와이드스크린</ep:PresentationFormat>
  <ep:Paragraphs>36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2017-03-17T06:25:58.000</dcterms:created>
  <dc:creator>cho</dc:creator>
  <cp:lastModifiedBy>김금영</cp:lastModifiedBy>
  <dcterms:modified xsi:type="dcterms:W3CDTF">2024-05-21T14:03:23.846</dcterms:modified>
  <cp:revision>88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