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58bed28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58bed28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58bed284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58bed284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58bed284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58bed284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58bed284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58bed284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458bed284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58bed284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acm.org/code-of-ethics/the-code-in-spanis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92375" y="13020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Escándalo Facebook-CA</a:t>
            </a:r>
            <a:endParaRPr/>
          </a:p>
        </p:txBody>
      </p:sp>
      <p:pic>
        <p:nvPicPr>
          <p:cNvPr id="86" name="Google Shape;86;p13"/>
          <p:cNvPicPr preferRelativeResize="0"/>
          <p:nvPr/>
        </p:nvPicPr>
        <p:blipFill>
          <a:blip r:embed="rId3">
            <a:alphaModFix/>
          </a:blip>
          <a:stretch>
            <a:fillRect/>
          </a:stretch>
        </p:blipFill>
        <p:spPr>
          <a:xfrm>
            <a:off x="2836225" y="2334372"/>
            <a:ext cx="3334411" cy="2224677"/>
          </a:xfrm>
          <a:prstGeom prst="rect">
            <a:avLst/>
          </a:prstGeom>
          <a:noFill/>
          <a:ln>
            <a:noFill/>
          </a:ln>
        </p:spPr>
      </p:pic>
      <p:sp>
        <p:nvSpPr>
          <p:cNvPr id="87" name="Google Shape;87;p13"/>
          <p:cNvSpPr txBox="1"/>
          <p:nvPr/>
        </p:nvSpPr>
        <p:spPr>
          <a:xfrm>
            <a:off x="7087800" y="3228000"/>
            <a:ext cx="2056200" cy="19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-Rodrigo Quiroz Reyes</a:t>
            </a:r>
            <a:endParaRPr>
              <a:solidFill>
                <a:schemeClr val="lt1"/>
              </a:solidFill>
            </a:endParaRPr>
          </a:p>
          <a:p>
            <a:pPr indent="0" lvl="0" marL="0" rtl="0" algn="ctr">
              <a:spcBef>
                <a:spcPts val="0"/>
              </a:spcBef>
              <a:spcAft>
                <a:spcPts val="0"/>
              </a:spcAft>
              <a:buNone/>
            </a:pPr>
            <a:r>
              <a:rPr lang="es">
                <a:solidFill>
                  <a:schemeClr val="lt1"/>
                </a:solidFill>
              </a:rPr>
              <a:t>-Esteban Manrique de Lara</a:t>
            </a:r>
            <a:endParaRPr>
              <a:solidFill>
                <a:schemeClr val="lt1"/>
              </a:solidFill>
            </a:endParaRPr>
          </a:p>
          <a:p>
            <a:pPr indent="0" lvl="0" marL="0" rtl="0" algn="ctr">
              <a:spcBef>
                <a:spcPts val="0"/>
              </a:spcBef>
              <a:spcAft>
                <a:spcPts val="0"/>
              </a:spcAft>
              <a:buNone/>
            </a:pPr>
            <a:r>
              <a:rPr lang="es">
                <a:solidFill>
                  <a:schemeClr val="lt1"/>
                </a:solidFill>
              </a:rPr>
              <a:t>-Fernando Garrote De La Macorra</a:t>
            </a:r>
            <a:endParaRPr>
              <a:solidFill>
                <a:schemeClr val="lt1"/>
              </a:solidFill>
            </a:endParaRPr>
          </a:p>
          <a:p>
            <a:pPr indent="0" lvl="0" marL="0" rtl="0" algn="l">
              <a:spcBef>
                <a:spcPts val="0"/>
              </a:spcBef>
              <a:spcAft>
                <a:spcPts val="0"/>
              </a:spcAft>
              <a:buNone/>
            </a:pPr>
            <a:r>
              <a:rPr lang="es">
                <a:solidFill>
                  <a:schemeClr val="lt1"/>
                </a:solidFill>
              </a:rPr>
              <a:t>-Leonel Nicolas Fillon</a:t>
            </a:r>
            <a:endParaRPr>
              <a:solidFill>
                <a:schemeClr val="lt1"/>
              </a:solidFill>
            </a:endParaRPr>
          </a:p>
          <a:p>
            <a:pPr indent="0" lvl="0" marL="0" rtl="0" algn="ctr">
              <a:spcBef>
                <a:spcPts val="0"/>
              </a:spcBef>
              <a:spcAft>
                <a:spcPts val="0"/>
              </a:spcAft>
              <a:buNone/>
            </a:pPr>
            <a:r>
              <a:rPr lang="es">
                <a:solidFill>
                  <a:schemeClr val="lt1"/>
                </a:solidFill>
              </a:rPr>
              <a:t>-Rodrigo Benavente</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ctrTitle"/>
          </p:nvPr>
        </p:nvSpPr>
        <p:spPr>
          <a:xfrm>
            <a:off x="322850" y="287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Antecedentes</a:t>
            </a:r>
            <a:endParaRPr/>
          </a:p>
        </p:txBody>
      </p:sp>
      <p:sp>
        <p:nvSpPr>
          <p:cNvPr id="93" name="Google Shape;93;p14"/>
          <p:cNvSpPr txBox="1"/>
          <p:nvPr>
            <p:ph idx="1" type="subTitle"/>
          </p:nvPr>
        </p:nvSpPr>
        <p:spPr>
          <a:xfrm>
            <a:off x="145838" y="1215813"/>
            <a:ext cx="8222100" cy="43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a:t>Aleksandr Kogan, profesor de Cambridge University, desarrolla test de personalidad que fue utilizado por unos 265.000 usuarios de Facebook. Este test </a:t>
            </a:r>
            <a:r>
              <a:rPr lang="es"/>
              <a:t>requiere</a:t>
            </a:r>
            <a:r>
              <a:rPr lang="es"/>
              <a:t> de acceso a la </a:t>
            </a:r>
            <a:r>
              <a:rPr lang="es"/>
              <a:t>información</a:t>
            </a:r>
            <a:r>
              <a:rPr lang="es"/>
              <a:t> personal y a la red de amigos, estos datos luego fueron vendidos a Cambridge Analityca. </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s"/>
              <a:t>Con estos datos, generaron mensajes personalizados y publicidad falsa para inferir los perfiles </a:t>
            </a:r>
            <a:r>
              <a:rPr lang="es"/>
              <a:t>psicológicos</a:t>
            </a:r>
            <a:r>
              <a:rPr lang="es"/>
              <a:t> de los usuarios.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ctrTitle"/>
          </p:nvPr>
        </p:nvSpPr>
        <p:spPr>
          <a:xfrm>
            <a:off x="0" y="31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Principios violados</a:t>
            </a:r>
            <a:endParaRPr/>
          </a:p>
        </p:txBody>
      </p:sp>
      <p:sp>
        <p:nvSpPr>
          <p:cNvPr id="99" name="Google Shape;99;p15"/>
          <p:cNvSpPr txBox="1"/>
          <p:nvPr>
            <p:ph idx="1" type="subTitle"/>
          </p:nvPr>
        </p:nvSpPr>
        <p:spPr>
          <a:xfrm>
            <a:off x="-12" y="1625113"/>
            <a:ext cx="8222100" cy="4329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s"/>
              <a:t>1.2 Evitar el daño</a:t>
            </a:r>
            <a:endParaRPr/>
          </a:p>
          <a:p>
            <a:pPr indent="-361950" lvl="0" marL="457200" rtl="0" algn="l">
              <a:spcBef>
                <a:spcPts val="0"/>
              </a:spcBef>
              <a:spcAft>
                <a:spcPts val="0"/>
              </a:spcAft>
              <a:buSzPts val="2100"/>
              <a:buChar char="●"/>
            </a:pPr>
            <a:r>
              <a:rPr lang="es"/>
              <a:t>1.3 Ser honesto y confiable</a:t>
            </a:r>
            <a:endParaRPr/>
          </a:p>
          <a:p>
            <a:pPr indent="-361950" lvl="0" marL="457200" rtl="0" algn="l">
              <a:spcBef>
                <a:spcPts val="0"/>
              </a:spcBef>
              <a:spcAft>
                <a:spcPts val="0"/>
              </a:spcAft>
              <a:buSzPts val="2100"/>
              <a:buChar char="●"/>
            </a:pPr>
            <a:r>
              <a:rPr lang="es"/>
              <a:t>1.6 Respetar la privacidad</a:t>
            </a:r>
            <a:endParaRPr/>
          </a:p>
          <a:p>
            <a:pPr indent="-361950" lvl="0" marL="457200" rtl="0" algn="l">
              <a:spcBef>
                <a:spcPts val="0"/>
              </a:spcBef>
              <a:spcAft>
                <a:spcPts val="0"/>
              </a:spcAft>
              <a:buSzPts val="2100"/>
              <a:buChar char="●"/>
            </a:pPr>
            <a:r>
              <a:rPr lang="es"/>
              <a:t>1.7 Respetar la confidencialidad</a:t>
            </a:r>
            <a:endParaRPr/>
          </a:p>
          <a:p>
            <a:pPr indent="-361950" lvl="0" marL="457200" rtl="0" algn="l">
              <a:spcBef>
                <a:spcPts val="0"/>
              </a:spcBef>
              <a:spcAft>
                <a:spcPts val="0"/>
              </a:spcAft>
              <a:buSzPts val="2100"/>
              <a:buChar char="●"/>
            </a:pPr>
            <a:r>
              <a:rPr lang="es"/>
              <a:t>2.3 Conocer y respetar las reglas vigentes relacionadas con el trabajo profesional</a:t>
            </a:r>
            <a:endParaRPr/>
          </a:p>
          <a:p>
            <a:pPr indent="-361950" lvl="0" marL="457200" rtl="0" algn="l">
              <a:spcBef>
                <a:spcPts val="0"/>
              </a:spcBef>
              <a:spcAft>
                <a:spcPts val="0"/>
              </a:spcAft>
              <a:buSzPts val="2100"/>
              <a:buChar char="●"/>
            </a:pPr>
            <a:r>
              <a:rPr lang="es"/>
              <a:t>3.1 Asegurar que el bien </a:t>
            </a:r>
            <a:r>
              <a:rPr lang="es"/>
              <a:t>público sea la preocupación central en el trabajo profesional </a:t>
            </a:r>
            <a:r>
              <a:rPr lang="es"/>
              <a:t> </a:t>
            </a:r>
            <a:endParaRPr/>
          </a:p>
        </p:txBody>
      </p:sp>
      <p:pic>
        <p:nvPicPr>
          <p:cNvPr id="100" name="Google Shape;100;p15"/>
          <p:cNvPicPr preferRelativeResize="0"/>
          <p:nvPr/>
        </p:nvPicPr>
        <p:blipFill rotWithShape="1">
          <a:blip r:embed="rId3">
            <a:alphaModFix/>
          </a:blip>
          <a:srcRect b="0" l="8319" r="10676" t="0"/>
          <a:stretch/>
        </p:blipFill>
        <p:spPr>
          <a:xfrm>
            <a:off x="5917326" y="1252950"/>
            <a:ext cx="2114525" cy="158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ctrTitle"/>
          </p:nvPr>
        </p:nvSpPr>
        <p:spPr>
          <a:xfrm>
            <a:off x="-893525" y="-3"/>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3600"/>
              <a:t>Responsables del escándalo</a:t>
            </a:r>
            <a:endParaRPr sz="3600"/>
          </a:p>
        </p:txBody>
      </p:sp>
      <p:sp>
        <p:nvSpPr>
          <p:cNvPr id="106" name="Google Shape;106;p16"/>
          <p:cNvSpPr txBox="1"/>
          <p:nvPr>
            <p:ph idx="1" type="subTitle"/>
          </p:nvPr>
        </p:nvSpPr>
        <p:spPr>
          <a:xfrm>
            <a:off x="114594" y="1583350"/>
            <a:ext cx="43953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El equipo de Minería de Datos de Cambridge Analytica</a:t>
            </a:r>
            <a:endParaRPr/>
          </a:p>
        </p:txBody>
      </p:sp>
      <p:sp>
        <p:nvSpPr>
          <p:cNvPr id="107" name="Google Shape;107;p16"/>
          <p:cNvSpPr txBox="1"/>
          <p:nvPr/>
        </p:nvSpPr>
        <p:spPr>
          <a:xfrm>
            <a:off x="2466525" y="3992325"/>
            <a:ext cx="3538800" cy="10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El grupo de Seguridad de Facebook</a:t>
            </a:r>
            <a:endParaRPr/>
          </a:p>
        </p:txBody>
      </p:sp>
      <p:sp>
        <p:nvSpPr>
          <p:cNvPr id="108" name="Google Shape;108;p16"/>
          <p:cNvSpPr txBox="1"/>
          <p:nvPr/>
        </p:nvSpPr>
        <p:spPr>
          <a:xfrm>
            <a:off x="2705600" y="2648275"/>
            <a:ext cx="3000000" cy="185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El equipo de Data Management de Facebook</a:t>
            </a:r>
            <a:endParaRPr/>
          </a:p>
        </p:txBody>
      </p:sp>
      <p:pic>
        <p:nvPicPr>
          <p:cNvPr id="109" name="Google Shape;109;p16"/>
          <p:cNvPicPr preferRelativeResize="0"/>
          <p:nvPr/>
        </p:nvPicPr>
        <p:blipFill>
          <a:blip r:embed="rId3">
            <a:alphaModFix/>
          </a:blip>
          <a:stretch>
            <a:fillRect/>
          </a:stretch>
        </p:blipFill>
        <p:spPr>
          <a:xfrm>
            <a:off x="4293875" y="954775"/>
            <a:ext cx="2571712" cy="1444975"/>
          </a:xfrm>
          <a:prstGeom prst="rect">
            <a:avLst/>
          </a:prstGeom>
          <a:noFill/>
          <a:ln>
            <a:noFill/>
          </a:ln>
        </p:spPr>
      </p:pic>
      <p:sp>
        <p:nvSpPr>
          <p:cNvPr id="110" name="Google Shape;110;p16"/>
          <p:cNvSpPr txBox="1"/>
          <p:nvPr/>
        </p:nvSpPr>
        <p:spPr>
          <a:xfrm>
            <a:off x="5944675" y="4349350"/>
            <a:ext cx="3538800" cy="794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100">
                <a:solidFill>
                  <a:schemeClr val="lt1"/>
                </a:solidFill>
                <a:latin typeface="Roboto"/>
                <a:ea typeface="Roboto"/>
                <a:cs typeface="Roboto"/>
                <a:sym typeface="Roboto"/>
              </a:rPr>
              <a:t>Mark Zuckerberg</a:t>
            </a:r>
            <a:endParaRPr/>
          </a:p>
        </p:txBody>
      </p:sp>
      <p:pic>
        <p:nvPicPr>
          <p:cNvPr id="111" name="Google Shape;111;p16"/>
          <p:cNvPicPr preferRelativeResize="0"/>
          <p:nvPr/>
        </p:nvPicPr>
        <p:blipFill>
          <a:blip r:embed="rId4">
            <a:alphaModFix/>
          </a:blip>
          <a:stretch>
            <a:fillRect/>
          </a:stretch>
        </p:blipFill>
        <p:spPr>
          <a:xfrm>
            <a:off x="239850" y="3075700"/>
            <a:ext cx="2226675" cy="1273648"/>
          </a:xfrm>
          <a:prstGeom prst="rect">
            <a:avLst/>
          </a:prstGeom>
          <a:noFill/>
          <a:ln>
            <a:noFill/>
          </a:ln>
        </p:spPr>
      </p:pic>
      <p:pic>
        <p:nvPicPr>
          <p:cNvPr id="112" name="Google Shape;112;p16"/>
          <p:cNvPicPr preferRelativeResize="0"/>
          <p:nvPr/>
        </p:nvPicPr>
        <p:blipFill>
          <a:blip r:embed="rId5">
            <a:alphaModFix/>
          </a:blip>
          <a:stretch>
            <a:fillRect/>
          </a:stretch>
        </p:blipFill>
        <p:spPr>
          <a:xfrm>
            <a:off x="6947875" y="2399750"/>
            <a:ext cx="2028400" cy="202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17"/>
          <p:cNvPicPr preferRelativeResize="0"/>
          <p:nvPr/>
        </p:nvPicPr>
        <p:blipFill>
          <a:blip r:embed="rId3">
            <a:alphaModFix/>
          </a:blip>
          <a:stretch>
            <a:fillRect/>
          </a:stretch>
        </p:blipFill>
        <p:spPr>
          <a:xfrm>
            <a:off x="-68800" y="0"/>
            <a:ext cx="9212800" cy="5143500"/>
          </a:xfrm>
          <a:prstGeom prst="rect">
            <a:avLst/>
          </a:prstGeom>
          <a:noFill/>
          <a:ln>
            <a:noFill/>
          </a:ln>
        </p:spPr>
      </p:pic>
      <p:sp>
        <p:nvSpPr>
          <p:cNvPr id="118" name="Google Shape;118;p17"/>
          <p:cNvSpPr txBox="1"/>
          <p:nvPr>
            <p:ph type="ctrTitle"/>
          </p:nvPr>
        </p:nvSpPr>
        <p:spPr>
          <a:xfrm>
            <a:off x="262650" y="2011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Propuesta de Mejora</a:t>
            </a:r>
            <a:endParaRPr/>
          </a:p>
        </p:txBody>
      </p:sp>
      <p:sp>
        <p:nvSpPr>
          <p:cNvPr id="119" name="Google Shape;119;p17"/>
          <p:cNvSpPr txBox="1"/>
          <p:nvPr>
            <p:ph idx="1" type="subTitle"/>
          </p:nvPr>
        </p:nvSpPr>
        <p:spPr>
          <a:xfrm>
            <a:off x="400275" y="1208557"/>
            <a:ext cx="8222100" cy="27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2.5 Realizar evaluaciones integrales y exhaustivas de los sistemas informáticos y de sus impactos, incluyendo un análisis de los posibles riesgos.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2.7 Fomentar la conciencia ciudadana sobre la Informática, las tecnologías relacionadas y sus consecuencias.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2.9 Diseñar e implementar sistemas robustos, accesibles y seguros.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7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ctrTitle"/>
          </p:nvPr>
        </p:nvSpPr>
        <p:spPr>
          <a:xfrm>
            <a:off x="460950" y="1836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Referencias</a:t>
            </a:r>
            <a:endParaRPr/>
          </a:p>
        </p:txBody>
      </p:sp>
      <p:sp>
        <p:nvSpPr>
          <p:cNvPr id="125" name="Google Shape;125;p18"/>
          <p:cNvSpPr txBox="1"/>
          <p:nvPr>
            <p:ph idx="1" type="subTitle"/>
          </p:nvPr>
        </p:nvSpPr>
        <p:spPr>
          <a:xfrm>
            <a:off x="460950" y="1150987"/>
            <a:ext cx="8222100" cy="83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sz="1800"/>
              <a:t>ACM. (n.d.). The ACM Code of Ethics arose from the experiences, values and aspirations of computing professionals around the world, and captures the conscience of the profession. It affirms an obligation of computing professionals to use their skills for the benefit of society. Recuperado en octubre 31, 2018, de </a:t>
            </a:r>
            <a:r>
              <a:rPr lang="es" sz="1800">
                <a:uFill>
                  <a:noFill/>
                </a:uFill>
                <a:hlinkClick r:id="rId3"/>
              </a:rPr>
              <a:t>https://www.acm.org/code-of-ethics/the-code-in-spanish</a:t>
            </a:r>
            <a:endParaRPr sz="1800"/>
          </a:p>
          <a:p>
            <a:pPr indent="-342900" lvl="0" marL="457200" rtl="0" algn="l">
              <a:spcBef>
                <a:spcPts val="0"/>
              </a:spcBef>
              <a:spcAft>
                <a:spcPts val="0"/>
              </a:spcAft>
              <a:buClr>
                <a:srgbClr val="FFFFFF"/>
              </a:buClr>
              <a:buSzPts val="1800"/>
              <a:buChar char="●"/>
            </a:pPr>
            <a:r>
              <a:rPr i="1" lang="es" sz="1800">
                <a:solidFill>
                  <a:srgbClr val="FFFFFF"/>
                </a:solidFill>
              </a:rPr>
              <a:t>El Pais</a:t>
            </a:r>
            <a:r>
              <a:rPr lang="es" sz="1800">
                <a:solidFill>
                  <a:srgbClr val="FFFFFF"/>
                </a:solidFill>
              </a:rPr>
              <a:t>. (n.d.). Retrieved from Como surge la denuncia?: https://www.elpais.com.uy/vida-actual/claves-entender-escandalo-politico-facebook-cambridge-analytica.html</a:t>
            </a:r>
            <a:endParaRPr sz="1800">
              <a:solidFill>
                <a:srgbClr val="FFFFFF"/>
              </a:solidFill>
            </a:endParaRPr>
          </a:p>
          <a:p>
            <a:pPr indent="-342900" lvl="0" marL="457200" rtl="0" algn="l">
              <a:spcBef>
                <a:spcPts val="0"/>
              </a:spcBef>
              <a:spcAft>
                <a:spcPts val="0"/>
              </a:spcAft>
              <a:buSzPts val="1800"/>
              <a:buChar char="●"/>
            </a:pPr>
            <a:r>
              <a:rPr lang="es" sz="1800"/>
              <a:t> Granville, K. (2018). Facebook and Cambridge Analytica: What You Need to Know as Fallout Widens. Retrieved from https://www.nytimes.com/2018/03/19/technology/facebook-cambridge-analytica-explained.html</a:t>
            </a:r>
            <a:endParaRPr sz="1800"/>
          </a:p>
          <a:p>
            <a:pPr indent="-285750" lvl="0" marL="457200" rtl="0" algn="l">
              <a:spcBef>
                <a:spcPts val="0"/>
              </a:spcBef>
              <a:spcAft>
                <a:spcPts val="0"/>
              </a:spcAft>
              <a:buClr>
                <a:srgbClr val="333333"/>
              </a:buClr>
              <a:buSzPts val="900"/>
              <a:buFont typeface="Times New Roman"/>
              <a:buChar char="●"/>
            </a:pPr>
            <a:r>
              <a:t/>
            </a:r>
            <a:endParaRPr sz="9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