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 id="2147484035" r:id="rId2"/>
  </p:sldMasterIdLst>
  <p:sldIdLst>
    <p:sldId id="257" r:id="rId3"/>
    <p:sldId id="267" r:id="rId4"/>
    <p:sldId id="276" r:id="rId5"/>
    <p:sldId id="277" r:id="rId6"/>
    <p:sldId id="270" r:id="rId7"/>
    <p:sldId id="271" r:id="rId8"/>
    <p:sldId id="259" r:id="rId9"/>
    <p:sldId id="278" r:id="rId10"/>
    <p:sldId id="272" r:id="rId11"/>
    <p:sldId id="280"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91839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8982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29319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8291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13478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31836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145787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66735-847E-47FC-8E01-2E39CC9A7831}"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4329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66735-847E-47FC-8E01-2E39CC9A7831}"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14802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66735-847E-47FC-8E01-2E39CC9A7831}"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185735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66095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44590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59048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70810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52555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66735-847E-47FC-8E01-2E39CC9A783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91529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0861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66735-847E-47FC-8E01-2E39CC9A7831}"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69448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66735-847E-47FC-8E01-2E39CC9A7831}"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87615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66735-847E-47FC-8E01-2E39CC9A7831}"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01218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75787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8224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66735-847E-47FC-8E01-2E39CC9A7831}"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D7739-3F82-488C-98CC-39ECF5771F32}" type="slidenum">
              <a:rPr lang="en-US" smtClean="0"/>
              <a:t>‹#›</a:t>
            </a:fld>
            <a:endParaRPr lang="en-US"/>
          </a:p>
        </p:txBody>
      </p:sp>
    </p:spTree>
    <p:extLst>
      <p:ext uri="{BB962C8B-B14F-4D97-AF65-F5344CB8AC3E}">
        <p14:creationId xmlns:p14="http://schemas.microsoft.com/office/powerpoint/2010/main" val="266995846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66735-847E-47FC-8E01-2E39CC9A7831}"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D7739-3F82-488C-98CC-39ECF5771F32}" type="slidenum">
              <a:rPr lang="en-US" smtClean="0"/>
              <a:t>‹#›</a:t>
            </a:fld>
            <a:endParaRPr lang="en-US"/>
          </a:p>
        </p:txBody>
      </p:sp>
    </p:spTree>
    <p:extLst>
      <p:ext uri="{BB962C8B-B14F-4D97-AF65-F5344CB8AC3E}">
        <p14:creationId xmlns:p14="http://schemas.microsoft.com/office/powerpoint/2010/main" val="3124232194"/>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SUIS324/Assignment1"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knowledge.udacity.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https://video.udacity-data.com/topher/2017/February/58a768b5_ud123-l1-terminal-config-windows/ud123-l1-terminal-config-windows.png"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querix.com/go/lycia/Content/05_workbench/01_ls/04_how_to/10_repo/git/local/00_local.htm" TargetMode="External"/><Relationship Id="rId2" Type="http://schemas.openxmlformats.org/officeDocument/2006/relationships/hyperlink" Target="https://querix.com/go/lycia/Content/05_workbench/01_ls/04_how_to/10_repo/git/remote/00_remote.htm"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hyperlink" Target="https://github.com/" TargetMode="External"/><Relationship Id="rId1" Type="http://schemas.openxmlformats.org/officeDocument/2006/relationships/slideLayout" Target="../slideLayouts/slideLayout13.xml"/><Relationship Id="rId6" Type="http://schemas.openxmlformats.org/officeDocument/2006/relationships/hyperlink" Target="https://docs.github.com/en/free-pro-team@latest/github/setting-up-and-managing-your-github-user-account/setting-your-commit-email-address" TargetMode="External"/><Relationship Id="rId5" Type="http://schemas.openxmlformats.org/officeDocument/2006/relationships/hyperlink" Target="https://docs.github.com/en/free-pro-team@latest/github/using-git/setting-your-username-in-git" TargetMode="External"/><Relationship Id="rId4" Type="http://schemas.openxmlformats.org/officeDocument/2006/relationships/hyperlink" Target="https://github.com/user/repo.gi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hostname.e/USERNAME/REPOSITORY"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772731" y="2087245"/>
            <a:ext cx="9236026" cy="1751922"/>
          </a:xfrm>
        </p:spPr>
        <p:txBody>
          <a:bodyPr vert="horz" lIns="91440" tIns="45720" rIns="91440" bIns="45720" rtlCol="0" anchor="b">
            <a:normAutofit/>
          </a:bodyPr>
          <a:lstStyle/>
          <a:p>
            <a:pPr algn="l"/>
            <a:r>
              <a:rPr lang="en-US" sz="5400" b="1" kern="1200" dirty="0">
                <a:solidFill>
                  <a:srgbClr val="FFFFFF"/>
                </a:solidFill>
                <a:latin typeface="+mj-lt"/>
                <a:ea typeface="+mj-ea"/>
                <a:cs typeface="+mj-cs"/>
              </a:rPr>
              <a:t>Version Control Systems (VCS) / Source Code Manger (SCM)</a:t>
            </a:r>
            <a:endParaRPr lang="en-US" sz="5400" kern="1200" dirty="0">
              <a:solidFill>
                <a:srgbClr val="FFFFFF"/>
              </a:solidFill>
              <a:latin typeface="+mj-lt"/>
              <a:ea typeface="+mj-ea"/>
              <a:cs typeface="+mj-cs"/>
            </a:endParaRPr>
          </a:p>
        </p:txBody>
      </p:sp>
      <p:sp>
        <p:nvSpPr>
          <p:cNvPr id="3" name="Subtitle 2"/>
          <p:cNvSpPr>
            <a:spLocks noGrp="1"/>
          </p:cNvSpPr>
          <p:nvPr>
            <p:ph type="subTitle" idx="1"/>
          </p:nvPr>
        </p:nvSpPr>
        <p:spPr>
          <a:xfrm>
            <a:off x="1987499" y="4810308"/>
            <a:ext cx="9003022" cy="1076551"/>
          </a:xfrm>
        </p:spPr>
        <p:txBody>
          <a:bodyPr vert="horz" lIns="91440" tIns="45720" rIns="91440" bIns="45720" rtlCol="0">
            <a:normAutofit/>
          </a:bodyPr>
          <a:lstStyle/>
          <a:p>
            <a:pPr indent="-228600" algn="l">
              <a:buFont typeface="Arial" panose="020B0604020202020204" pitchFamily="34" charset="0"/>
              <a:buChar char="•"/>
            </a:pPr>
            <a:r>
              <a:rPr lang="en-US" dirty="0"/>
              <a:t>IS-324 Modern Applications Development</a:t>
            </a:r>
          </a:p>
          <a:p>
            <a:pPr indent="-228600" algn="l">
              <a:buFont typeface="Arial" panose="020B0604020202020204" pitchFamily="34" charset="0"/>
              <a:buChar char="•"/>
            </a:pPr>
            <a:r>
              <a:rPr lang="en-US" dirty="0"/>
              <a:t>Lab - Two</a:t>
            </a:r>
          </a:p>
        </p:txBody>
      </p:sp>
    </p:spTree>
    <p:extLst>
      <p:ext uri="{BB962C8B-B14F-4D97-AF65-F5344CB8AC3E}">
        <p14:creationId xmlns:p14="http://schemas.microsoft.com/office/powerpoint/2010/main" val="200685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3651" y="151806"/>
            <a:ext cx="10264697" cy="1212102"/>
          </a:xfrm>
        </p:spPr>
        <p:txBody>
          <a:bodyPr>
            <a:normAutofit/>
          </a:bodyPr>
          <a:lstStyle/>
          <a:p>
            <a:r>
              <a:rPr lang="en-US" sz="4000" b="1" dirty="0">
                <a:solidFill>
                  <a:srgbClr val="4472C4"/>
                </a:solidFill>
              </a:rPr>
              <a:t>Useful Tips</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838200" y="1063256"/>
            <a:ext cx="10515600" cy="5642938"/>
          </a:xfrm>
        </p:spPr>
        <p:txBody>
          <a:bodyPr>
            <a:normAutofit fontScale="92500" lnSpcReduction="10000"/>
          </a:bodyPr>
          <a:lstStyle/>
          <a:p>
            <a:r>
              <a:rPr lang="en-US" sz="2000" dirty="0"/>
              <a:t>The main tool you use to determine which files are in which state is </a:t>
            </a:r>
            <a:r>
              <a:rPr lang="en-US" sz="1800" dirty="0"/>
              <a:t>(“git status”).</a:t>
            </a:r>
          </a:p>
          <a:p>
            <a:r>
              <a:rPr lang="en-US" sz="2000" dirty="0"/>
              <a:t>To create a local branch: </a:t>
            </a:r>
            <a:r>
              <a:rPr lang="en-US" sz="1800" dirty="0"/>
              <a:t>(“git checkout -b </a:t>
            </a:r>
            <a:r>
              <a:rPr lang="en-US" sz="1800" dirty="0" err="1"/>
              <a:t>branchname</a:t>
            </a:r>
            <a:r>
              <a:rPr lang="en-US" sz="1800" dirty="0"/>
              <a:t>”).</a:t>
            </a:r>
          </a:p>
          <a:p>
            <a:r>
              <a:rPr lang="en-US" sz="2000" dirty="0"/>
              <a:t>To push a local branch to remote: </a:t>
            </a:r>
            <a:r>
              <a:rPr lang="en-US" sz="1800" dirty="0"/>
              <a:t>(“git push -u origin </a:t>
            </a:r>
            <a:r>
              <a:rPr lang="en-US" sz="1800" dirty="0" err="1"/>
              <a:t>branchname</a:t>
            </a:r>
            <a:r>
              <a:rPr lang="en-US" sz="1800" dirty="0"/>
              <a:t>”).</a:t>
            </a:r>
          </a:p>
          <a:p>
            <a:r>
              <a:rPr lang="en-US" sz="2000" dirty="0"/>
              <a:t>to fetch all the remote branches for you. </a:t>
            </a:r>
            <a:r>
              <a:rPr lang="en-US" sz="1800" dirty="0"/>
              <a:t>(“git fetch origin”).</a:t>
            </a:r>
          </a:p>
          <a:p>
            <a:r>
              <a:rPr lang="en-US" sz="2000" dirty="0"/>
              <a:t>Updating a local repository with changes from a </a:t>
            </a:r>
            <a:r>
              <a:rPr lang="en-US" sz="2000" dirty="0" err="1"/>
              <a:t>Github</a:t>
            </a:r>
            <a:r>
              <a:rPr lang="en-US" sz="2000" dirty="0"/>
              <a:t> repository </a:t>
            </a:r>
            <a:r>
              <a:rPr lang="en-US" sz="1600" dirty="0"/>
              <a:t>(“git pull origin master”).</a:t>
            </a:r>
          </a:p>
          <a:p>
            <a:r>
              <a:rPr lang="en-US" sz="2000" dirty="0"/>
              <a:t>to merge branch to master</a:t>
            </a:r>
            <a:r>
              <a:rPr lang="en-US" sz="1800" dirty="0"/>
              <a:t> (“git merge </a:t>
            </a:r>
            <a:r>
              <a:rPr lang="en-US" sz="1800" dirty="0" err="1"/>
              <a:t>branchname</a:t>
            </a:r>
            <a:r>
              <a:rPr lang="en-US" sz="1800" dirty="0"/>
              <a:t>”).</a:t>
            </a:r>
          </a:p>
          <a:p>
            <a:pPr>
              <a:lnSpc>
                <a:spcPct val="100000"/>
              </a:lnSpc>
            </a:pPr>
            <a:r>
              <a:rPr lang="en-US" sz="2000" dirty="0"/>
              <a:t>To show a list of all commits in a repository. This command shows everything about a commit, such as commit ID, author, date and commit message </a:t>
            </a:r>
            <a:r>
              <a:rPr lang="en-US" sz="1800" dirty="0"/>
              <a:t>(“git log”). Also can add SHA at the end of the command to show only that commit’s details </a:t>
            </a:r>
          </a:p>
          <a:p>
            <a:pPr>
              <a:lnSpc>
                <a:spcPct val="100000"/>
              </a:lnSpc>
            </a:pPr>
            <a:r>
              <a:rPr lang="en-US" sz="2000" dirty="0"/>
              <a:t>To show list of commits showing only commit messages and changes </a:t>
            </a:r>
            <a:r>
              <a:rPr lang="en-US" sz="1800" dirty="0"/>
              <a:t>(“git log  -p”). </a:t>
            </a:r>
            <a:r>
              <a:rPr lang="en-US" sz="2000" dirty="0"/>
              <a:t>To show list of commits by an author </a:t>
            </a:r>
            <a:r>
              <a:rPr lang="en-US" sz="1800" dirty="0"/>
              <a:t>(“git log  --author 'Author Name’ ”).</a:t>
            </a:r>
          </a:p>
          <a:p>
            <a:pPr>
              <a:lnSpc>
                <a:spcPct val="100000"/>
              </a:lnSpc>
            </a:pPr>
            <a:r>
              <a:rPr lang="en-US" sz="2000" dirty="0"/>
              <a:t>To show a list of commits in a repository in a more summarized way. This shows a shorter version of the commit ID and the commit message. </a:t>
            </a:r>
            <a:r>
              <a:rPr lang="en-US" sz="1900" dirty="0"/>
              <a:t>(“git log --</a:t>
            </a:r>
            <a:r>
              <a:rPr lang="en-US" sz="1900" dirty="0" err="1"/>
              <a:t>oneline</a:t>
            </a:r>
            <a:r>
              <a:rPr lang="en-US" sz="1900" dirty="0"/>
              <a:t>”). </a:t>
            </a:r>
          </a:p>
          <a:p>
            <a:pPr>
              <a:lnSpc>
                <a:spcPct val="100000"/>
              </a:lnSpc>
            </a:pPr>
            <a:r>
              <a:rPr lang="en-US" sz="2000" dirty="0"/>
              <a:t>To see changes that have been made but haven't been committed, yet. </a:t>
            </a:r>
            <a:r>
              <a:rPr lang="en-US" sz="1800" dirty="0"/>
              <a:t>(“git diff”).</a:t>
            </a:r>
          </a:p>
          <a:p>
            <a:pPr>
              <a:lnSpc>
                <a:spcPct val="100000"/>
              </a:lnSpc>
            </a:pPr>
            <a:r>
              <a:rPr lang="en-US" sz="2100" dirty="0"/>
              <a:t>To undo the changes that were made by the provided commit. </a:t>
            </a:r>
            <a:r>
              <a:rPr lang="en-US" sz="1900" dirty="0"/>
              <a:t>(“git revert &lt;SHA-of-commit-to-revert&gt;”)</a:t>
            </a:r>
            <a:r>
              <a:rPr lang="en-US" sz="2100" dirty="0"/>
              <a:t>. This commands creates a new commit to record the change</a:t>
            </a:r>
            <a:r>
              <a:rPr lang="en-US" sz="1800" dirty="0"/>
              <a:t/>
            </a:r>
            <a:br>
              <a:rPr lang="en-US" sz="1800" dirty="0"/>
            </a:br>
            <a:endParaRPr lang="en-US" sz="1800" dirty="0"/>
          </a:p>
          <a:p>
            <a:endParaRPr lang="en-US" sz="2000" dirty="0"/>
          </a:p>
          <a:p>
            <a:endParaRPr lang="en-SA" sz="2000" dirty="0"/>
          </a:p>
        </p:txBody>
      </p:sp>
    </p:spTree>
    <p:extLst>
      <p:ext uri="{BB962C8B-B14F-4D97-AF65-F5344CB8AC3E}">
        <p14:creationId xmlns:p14="http://schemas.microsoft.com/office/powerpoint/2010/main" val="2007834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1098468" y="885651"/>
            <a:ext cx="3229803" cy="4624603"/>
          </a:xfrm>
        </p:spPr>
        <p:txBody>
          <a:bodyPr>
            <a:normAutofit/>
          </a:bodyPr>
          <a:lstStyle/>
          <a:p>
            <a:r>
              <a:rPr lang="en-US" b="1" dirty="0">
                <a:solidFill>
                  <a:srgbClr val="FFFFFF"/>
                </a:solidFill>
              </a:rPr>
              <a:t>Lab: using GitHub</a:t>
            </a:r>
            <a:endParaRPr lang="en-US" dirty="0">
              <a:solidFill>
                <a:srgbClr val="FFFFFF"/>
              </a:solidFill>
            </a:endParaRPr>
          </a:p>
        </p:txBody>
      </p:sp>
      <p:sp>
        <p:nvSpPr>
          <p:cNvPr id="7" name="Content Placeholder 6">
            <a:extLst>
              <a:ext uri="{FF2B5EF4-FFF2-40B4-BE49-F238E27FC236}">
                <a16:creationId xmlns:a16="http://schemas.microsoft.com/office/drawing/2014/main" id="{F6F05934-C7F3-9E49-A74F-D0DB911E164F}"/>
              </a:ext>
            </a:extLst>
          </p:cNvPr>
          <p:cNvSpPr>
            <a:spLocks noGrp="1"/>
          </p:cNvSpPr>
          <p:nvPr>
            <p:ph idx="1"/>
          </p:nvPr>
        </p:nvSpPr>
        <p:spPr>
          <a:xfrm>
            <a:off x="4978707" y="563918"/>
            <a:ext cx="6939489" cy="5843147"/>
          </a:xfrm>
        </p:spPr>
        <p:txBody>
          <a:bodyPr anchor="ctr">
            <a:normAutofit/>
          </a:bodyPr>
          <a:lstStyle/>
          <a:p>
            <a:pPr marL="514350" indent="-514350">
              <a:buFont typeface="+mj-lt"/>
              <a:buAutoNum type="arabicPeriod"/>
            </a:pPr>
            <a:r>
              <a:rPr lang="en-US" sz="2400" dirty="0"/>
              <a:t>You are required to create a local repository, add files to it, make some changes and commit them. </a:t>
            </a:r>
          </a:p>
          <a:p>
            <a:pPr lvl="1"/>
            <a:r>
              <a:rPr lang="en-US" sz="2000" dirty="0"/>
              <a:t>You have to show the log.</a:t>
            </a:r>
          </a:p>
          <a:p>
            <a:pPr marL="514350" indent="-514350">
              <a:buFont typeface="+mj-lt"/>
              <a:buAutoNum type="arabicPeriod"/>
            </a:pPr>
            <a:r>
              <a:rPr lang="en-SA" sz="2400" dirty="0"/>
              <a:t>Create an online repo and push your files to it.</a:t>
            </a:r>
          </a:p>
          <a:p>
            <a:pPr lvl="1"/>
            <a:r>
              <a:rPr lang="en-US" sz="2000" dirty="0"/>
              <a:t>Y</a:t>
            </a:r>
            <a:r>
              <a:rPr lang="en-SA" sz="2000" dirty="0"/>
              <a:t>ou have to </a:t>
            </a:r>
            <a:r>
              <a:rPr lang="en-US" sz="2000" dirty="0"/>
              <a:t>s</a:t>
            </a:r>
            <a:r>
              <a:rPr lang="en-SA" sz="2000" dirty="0"/>
              <a:t>how the link of your repo.</a:t>
            </a:r>
          </a:p>
          <a:p>
            <a:pPr marL="514350" indent="-514350">
              <a:buFont typeface="+mj-lt"/>
              <a:buAutoNum type="arabicPeriod"/>
            </a:pPr>
            <a:r>
              <a:rPr lang="en-US" sz="2400" dirty="0"/>
              <a:t>clone the existing repo from </a:t>
            </a:r>
            <a:r>
              <a:rPr lang="en-SA" sz="2400" u="sng" dirty="0">
                <a:hlinkClick r:id="rId2"/>
              </a:rPr>
              <a:t>https://github.com/KSUIS324/Assignment1</a:t>
            </a:r>
            <a:r>
              <a:rPr lang="en-SA" sz="2400" dirty="0"/>
              <a:t> </a:t>
            </a:r>
            <a:r>
              <a:rPr lang="en-US" sz="2400" dirty="0"/>
              <a:t>to your local machine, make some changes to the files (add your name) then commit them.</a:t>
            </a:r>
          </a:p>
          <a:p>
            <a:pPr lvl="1"/>
            <a:r>
              <a:rPr lang="en-US" sz="2000" dirty="0"/>
              <a:t>You have to show the log of your local repo.</a:t>
            </a:r>
            <a:endParaRPr lang="en-SA" sz="2000" dirty="0"/>
          </a:p>
          <a:p>
            <a:pPr marL="0" indent="0">
              <a:buNone/>
            </a:pPr>
            <a:r>
              <a:rPr lang="en-US" sz="2400" dirty="0"/>
              <a:t> </a:t>
            </a:r>
            <a:endParaRPr lang="en-SA" sz="2400" dirty="0"/>
          </a:p>
          <a:p>
            <a:pPr marL="0" indent="0">
              <a:buNone/>
            </a:pPr>
            <a:endParaRPr lang="en-SA" sz="2000" dirty="0"/>
          </a:p>
        </p:txBody>
      </p:sp>
    </p:spTree>
    <p:extLst>
      <p:ext uri="{BB962C8B-B14F-4D97-AF65-F5344CB8AC3E}">
        <p14:creationId xmlns:p14="http://schemas.microsoft.com/office/powerpoint/2010/main" val="1867645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1098468" y="885651"/>
            <a:ext cx="3229803" cy="4624603"/>
          </a:xfrm>
        </p:spPr>
        <p:txBody>
          <a:bodyPr>
            <a:normAutofit/>
          </a:bodyPr>
          <a:lstStyle/>
          <a:p>
            <a:r>
              <a:rPr lang="en-US" b="1" dirty="0">
                <a:solidFill>
                  <a:srgbClr val="FFFFFF"/>
                </a:solidFill>
              </a:rPr>
              <a:t>Lab: using GitHub</a:t>
            </a:r>
            <a:endParaRPr lang="en-US" dirty="0">
              <a:solidFill>
                <a:srgbClr val="FFFFFF"/>
              </a:solidFill>
            </a:endParaRPr>
          </a:p>
        </p:txBody>
      </p:sp>
      <p:sp>
        <p:nvSpPr>
          <p:cNvPr id="7" name="Content Placeholder 6">
            <a:extLst>
              <a:ext uri="{FF2B5EF4-FFF2-40B4-BE49-F238E27FC236}">
                <a16:creationId xmlns:a16="http://schemas.microsoft.com/office/drawing/2014/main" id="{F6F05934-C7F3-9E49-A74F-D0DB911E164F}"/>
              </a:ext>
            </a:extLst>
          </p:cNvPr>
          <p:cNvSpPr>
            <a:spLocks noGrp="1"/>
          </p:cNvSpPr>
          <p:nvPr>
            <p:ph idx="1"/>
          </p:nvPr>
        </p:nvSpPr>
        <p:spPr>
          <a:xfrm>
            <a:off x="4978707" y="563918"/>
            <a:ext cx="6939489" cy="5843147"/>
          </a:xfrm>
        </p:spPr>
        <p:txBody>
          <a:bodyPr anchor="ctr">
            <a:normAutofit/>
          </a:bodyPr>
          <a:lstStyle/>
          <a:p>
            <a:r>
              <a:rPr lang="en-US" dirty="0"/>
              <a:t>Submit your answers to the assignment page in LMS. </a:t>
            </a:r>
          </a:p>
          <a:p>
            <a:pPr marL="914400" lvl="1" indent="-457200">
              <a:buFont typeface="+mj-lt"/>
              <a:buAutoNum type="arabicPeriod"/>
            </a:pPr>
            <a:r>
              <a:rPr lang="en-US" dirty="0"/>
              <a:t>The log for part 1.</a:t>
            </a:r>
          </a:p>
          <a:p>
            <a:pPr marL="914400" lvl="1" indent="-457200">
              <a:buFont typeface="+mj-lt"/>
              <a:buAutoNum type="arabicPeriod"/>
            </a:pPr>
            <a:r>
              <a:rPr lang="en-US" dirty="0"/>
              <a:t>The link to your online repo.</a:t>
            </a:r>
          </a:p>
          <a:p>
            <a:pPr marL="914400" lvl="1" indent="-457200">
              <a:buFont typeface="+mj-lt"/>
              <a:buAutoNum type="arabicPeriod"/>
            </a:pPr>
            <a:r>
              <a:rPr lang="en-US" dirty="0"/>
              <a:t>The </a:t>
            </a:r>
            <a:r>
              <a:rPr lang="en-US"/>
              <a:t>log for part 2.</a:t>
            </a:r>
          </a:p>
          <a:p>
            <a:pPr marL="971550" lvl="1" indent="-514350">
              <a:buFont typeface="+mj-lt"/>
              <a:buAutoNum type="arabicPeriod"/>
            </a:pPr>
            <a:endParaRPr lang="en-SA" dirty="0"/>
          </a:p>
          <a:p>
            <a:pPr marL="0" indent="0">
              <a:buNone/>
            </a:pPr>
            <a:r>
              <a:rPr lang="en-US" dirty="0"/>
              <a:t> </a:t>
            </a:r>
            <a:endParaRPr lang="en-SA" dirty="0"/>
          </a:p>
          <a:p>
            <a:pPr marL="0" indent="0">
              <a:buNone/>
            </a:pPr>
            <a:endParaRPr lang="en-SA" sz="2400" dirty="0"/>
          </a:p>
        </p:txBody>
      </p:sp>
    </p:spTree>
    <p:extLst>
      <p:ext uri="{BB962C8B-B14F-4D97-AF65-F5344CB8AC3E}">
        <p14:creationId xmlns:p14="http://schemas.microsoft.com/office/powerpoint/2010/main" val="21643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Version Control Systems</a:t>
            </a:r>
            <a:endParaRPr lang="en-SA" sz="4000" dirty="0">
              <a:solidFill>
                <a:srgbClr val="FFFFFF"/>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367624" y="2490436"/>
            <a:ext cx="9708995" cy="3567173"/>
          </a:xfrm>
        </p:spPr>
        <p:txBody>
          <a:bodyPr anchor="ctr">
            <a:normAutofit/>
          </a:bodyPr>
          <a:lstStyle/>
          <a:p>
            <a:r>
              <a:rPr lang="en-US" sz="2400" dirty="0"/>
              <a:t>The main point of a version control system is to help you maintain a detailed history of the project as well as the ability to work on different versions of it. Having a detailed history of a project is important because it lets you see the progress of the project over time. If needed, you can also jump back to any point in the project to recover data or files.</a:t>
            </a:r>
          </a:p>
          <a:p>
            <a:r>
              <a:rPr lang="en-US" sz="2400" dirty="0"/>
              <a:t>we'll be using Git which is a distributed version control system. You might be surprised to discover that you're already using version control all the time!</a:t>
            </a:r>
          </a:p>
        </p:txBody>
      </p:sp>
    </p:spTree>
    <p:extLst>
      <p:ext uri="{BB962C8B-B14F-4D97-AF65-F5344CB8AC3E}">
        <p14:creationId xmlns:p14="http://schemas.microsoft.com/office/powerpoint/2010/main" val="1973449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C0F7-5E39-E846-B78E-5396ED04EDC7}"/>
              </a:ext>
            </a:extLst>
          </p:cNvPr>
          <p:cNvSpPr>
            <a:spLocks noGrp="1"/>
          </p:cNvSpPr>
          <p:nvPr>
            <p:ph idx="1"/>
          </p:nvPr>
        </p:nvSpPr>
        <p:spPr>
          <a:xfrm>
            <a:off x="223285" y="148856"/>
            <a:ext cx="11759608" cy="3359887"/>
          </a:xfrm>
        </p:spPr>
        <p:txBody>
          <a:bodyPr>
            <a:normAutofit/>
          </a:bodyPr>
          <a:lstStyle/>
          <a:p>
            <a:r>
              <a:rPr lang="en-US" b="1" dirty="0"/>
              <a:t>1-</a:t>
            </a:r>
            <a:r>
              <a:rPr lang="en-SA" b="1" dirty="0"/>
              <a:t>Installing Git</a:t>
            </a:r>
          </a:p>
          <a:p>
            <a:pPr lvl="1" fontAlgn="base">
              <a:spcAft>
                <a:spcPct val="0"/>
              </a:spcAft>
              <a:tabLst>
                <a:tab pos="457200" algn="l"/>
              </a:tabLst>
            </a:pPr>
            <a:r>
              <a:rPr lang="en-SA" altLang="en-SA" dirty="0"/>
              <a:t>To download Git: go to </a:t>
            </a:r>
            <a:r>
              <a:rPr lang="en-SA" altLang="en-SA" dirty="0">
                <a:solidFill>
                  <a:srgbClr val="4472C4"/>
                </a:solidFill>
                <a:hlinkClick r:id="rId2">
                  <a:extLst>
                    <a:ext uri="{A12FA001-AC4F-418D-AE19-62706E023703}">
                      <ahyp:hlinkClr xmlns:ahyp="http://schemas.microsoft.com/office/drawing/2018/hyperlinkcolor" xmlns="" val="tx"/>
                    </a:ext>
                  </a:extLst>
                </a:hlinkClick>
              </a:rPr>
              <a:t>https://git-scm.com/downloads</a:t>
            </a:r>
            <a:endParaRPr lang="en-SA" altLang="en-SA" dirty="0">
              <a:solidFill>
                <a:srgbClr val="4472C4"/>
              </a:solidFill>
            </a:endParaRPr>
          </a:p>
          <a:p>
            <a:pPr lvl="1" fontAlgn="base">
              <a:spcAft>
                <a:spcPct val="0"/>
              </a:spcAft>
              <a:tabLst>
                <a:tab pos="457200" algn="l"/>
              </a:tabLst>
            </a:pPr>
            <a:r>
              <a:rPr lang="en-SA" altLang="en-SA" dirty="0"/>
              <a:t>download the software for Windows</a:t>
            </a:r>
          </a:p>
          <a:p>
            <a:pPr lvl="1" fontAlgn="base">
              <a:spcAft>
                <a:spcPct val="0"/>
              </a:spcAft>
              <a:tabLst>
                <a:tab pos="457200" algn="l"/>
              </a:tabLst>
            </a:pPr>
            <a:r>
              <a:rPr lang="en-SA" altLang="en-SA" dirty="0"/>
              <a:t>install Git choosing all of the default options</a:t>
            </a:r>
          </a:p>
          <a:p>
            <a:pPr lvl="1" fontAlgn="base">
              <a:spcAft>
                <a:spcPct val="0"/>
              </a:spcAft>
              <a:tabLst>
                <a:tab pos="457200" algn="l"/>
              </a:tabLst>
            </a:pPr>
            <a:r>
              <a:rPr lang="en-SA" altLang="en-SA" dirty="0"/>
              <a:t>Once everything is installed, you should be able to run git on the command line. If it displays the usage information, then you're good to go!</a:t>
            </a:r>
          </a:p>
          <a:p>
            <a:pPr lvl="1" fontAlgn="base">
              <a:spcAft>
                <a:spcPct val="0"/>
              </a:spcAft>
              <a:tabLst>
                <a:tab pos="457200" algn="l"/>
              </a:tabLst>
            </a:pPr>
            <a:r>
              <a:rPr lang="en-SA" altLang="en-SA" dirty="0"/>
              <a:t>If you run into any issues, please remember to take advantage of </a:t>
            </a:r>
            <a:r>
              <a:rPr lang="en-SA" altLang="en-SA" dirty="0">
                <a:hlinkClick r:id="rId3">
                  <a:extLst>
                    <a:ext uri="{A12FA001-AC4F-418D-AE19-62706E023703}">
                      <ahyp:hlinkClr xmlns:ahyp="http://schemas.microsoft.com/office/drawing/2018/hyperlinkcolor" xmlns="" val="tx"/>
                    </a:ext>
                  </a:extLst>
                </a:hlinkClick>
              </a:rPr>
              <a:t>Knowledge</a:t>
            </a:r>
            <a:r>
              <a:rPr lang="en-SA" altLang="en-SA" dirty="0"/>
              <a:t> and the community in your Study Group.</a:t>
            </a:r>
          </a:p>
        </p:txBody>
      </p:sp>
      <p:sp>
        <p:nvSpPr>
          <p:cNvPr id="5" name="Rectangle 4">
            <a:extLst>
              <a:ext uri="{FF2B5EF4-FFF2-40B4-BE49-F238E27FC236}">
                <a16:creationId xmlns:a16="http://schemas.microsoft.com/office/drawing/2014/main" id="{B119164B-84BE-3541-8C24-A29FB261710C}"/>
              </a:ext>
            </a:extLst>
          </p:cNvPr>
          <p:cNvSpPr/>
          <p:nvPr/>
        </p:nvSpPr>
        <p:spPr>
          <a:xfrm>
            <a:off x="223284" y="3429000"/>
            <a:ext cx="11855301" cy="2986459"/>
          </a:xfrm>
          <a:prstGeom prst="rect">
            <a:avLst/>
          </a:prstGeom>
        </p:spPr>
        <p:txBody>
          <a:bodyPr wrap="square">
            <a:spAutoFit/>
          </a:bodyPr>
          <a:lstStyle/>
          <a:p>
            <a:pPr marL="228600" indent="-228600" defTabSz="914400">
              <a:lnSpc>
                <a:spcPct val="90000"/>
              </a:lnSpc>
              <a:spcBef>
                <a:spcPts val="1000"/>
              </a:spcBef>
              <a:spcAft>
                <a:spcPts val="375"/>
              </a:spcAft>
              <a:buFont typeface="Arial" panose="020B0604020202020204" pitchFamily="34" charset="0"/>
              <a:buChar char="•"/>
            </a:pPr>
            <a:r>
              <a:rPr lang="en-SA" sz="2800" b="1" dirty="0"/>
              <a:t>Configuring the Command Prompt on Windows</a:t>
            </a:r>
          </a:p>
          <a:p>
            <a:pPr marL="685800" lvl="1" indent="-228600" defTabSz="914400" fontAlgn="base">
              <a:lnSpc>
                <a:spcPct val="90000"/>
              </a:lnSpc>
              <a:spcBef>
                <a:spcPts val="500"/>
              </a:spcBef>
              <a:spcAft>
                <a:spcPct val="0"/>
              </a:spcAft>
              <a:buFont typeface="Arial" panose="020B0604020202020204" pitchFamily="34" charset="0"/>
              <a:buChar char="•"/>
              <a:tabLst>
                <a:tab pos="457200" algn="l"/>
              </a:tabLst>
            </a:pPr>
            <a:r>
              <a:rPr lang="en-SA" sz="2400" dirty="0"/>
              <a:t>We're about to configure the Command Prompt to display helpful information when in a directory that's under version control. This is an optional step! You do not need to re-configure your Command Prompt for Git to work. You can complete the entire course without reconfiguring it. However, reconfiguring the Command Prompt makes it significantly easier to use.</a:t>
            </a:r>
          </a:p>
          <a:p>
            <a:pPr marL="685800" lvl="1" indent="-228600" defTabSz="914400" fontAlgn="base">
              <a:lnSpc>
                <a:spcPct val="90000"/>
              </a:lnSpc>
              <a:spcBef>
                <a:spcPts val="500"/>
              </a:spcBef>
              <a:spcAft>
                <a:spcPct val="0"/>
              </a:spcAft>
              <a:buFont typeface="Arial" panose="020B0604020202020204" pitchFamily="34" charset="0"/>
              <a:buChar char="•"/>
              <a:tabLst>
                <a:tab pos="457200" algn="l"/>
              </a:tabLst>
            </a:pPr>
            <a:r>
              <a:rPr lang="en-SA" sz="2400" dirty="0"/>
              <a:t>If you choose to configure your Command Prompt, here's what it should look like when you're finished.</a:t>
            </a:r>
          </a:p>
        </p:txBody>
      </p:sp>
    </p:spTree>
    <p:extLst>
      <p:ext uri="{BB962C8B-B14F-4D97-AF65-F5344CB8AC3E}">
        <p14:creationId xmlns:p14="http://schemas.microsoft.com/office/powerpoint/2010/main" val="4150413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E5D5E31-8113-3B4B-A2C2-6AAB6933A7B6}"/>
              </a:ext>
            </a:extLst>
          </p:cNvPr>
          <p:cNvSpPr>
            <a:spLocks noChangeArrowheads="1"/>
          </p:cNvSpPr>
          <p:nvPr/>
        </p:nvSpPr>
        <p:spPr bwMode="auto">
          <a:xfrm>
            <a:off x="2344564" y="5483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A"/>
          </a:p>
        </p:txBody>
      </p:sp>
      <p:pic>
        <p:nvPicPr>
          <p:cNvPr id="8193" name="Picture 2" descr="The Command Prompt application on Windows. The Command Prompt has been configured to display version control information.">
            <a:extLst>
              <a:ext uri="{FF2B5EF4-FFF2-40B4-BE49-F238E27FC236}">
                <a16:creationId xmlns:a16="http://schemas.microsoft.com/office/drawing/2014/main" id="{BF7278F5-ACF7-CD47-BAE0-19F74EFC0189}"/>
              </a:ext>
            </a:extLst>
          </p:cNvPr>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7781345" y="1208044"/>
            <a:ext cx="3202087" cy="17515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18C4F52-71BC-8847-92EE-88DE520A7A1F}"/>
              </a:ext>
            </a:extLst>
          </p:cNvPr>
          <p:cNvSpPr/>
          <p:nvPr/>
        </p:nvSpPr>
        <p:spPr>
          <a:xfrm>
            <a:off x="148855" y="116197"/>
            <a:ext cx="11685181" cy="1261884"/>
          </a:xfrm>
          <a:prstGeom prst="rect">
            <a:avLst/>
          </a:prstGeom>
        </p:spPr>
        <p:txBody>
          <a:bodyPr wrap="square">
            <a:spAutoFit/>
          </a:bodyPr>
          <a:lstStyle/>
          <a:p>
            <a:pPr algn="ctr"/>
            <a:r>
              <a:rPr lang="en-SA" sz="1100" i="1" dirty="0">
                <a:solidFill>
                  <a:srgbClr val="2E3D49"/>
                </a:solidFill>
                <a:latin typeface="Helvetica" pitchFamily="2" charset="0"/>
                <a:cs typeface="Times New Roman" panose="02020603050405020304" pitchFamily="18" charset="0"/>
              </a:rPr>
              <a:t>The Command Prompt application on Windows. The Command Prompt has been configured to display version control information.</a:t>
            </a:r>
          </a:p>
          <a:p>
            <a:pPr algn="ctr"/>
            <a:endParaRPr lang="en-SA" sz="1100" i="1" dirty="0">
              <a:solidFill>
                <a:srgbClr val="2E3D49"/>
              </a:solidFill>
              <a:latin typeface="Helvetica" pitchFamily="2" charset="0"/>
              <a:cs typeface="Times New Roman" panose="02020603050405020304" pitchFamily="18" charset="0"/>
            </a:endParaRPr>
          </a:p>
          <a:p>
            <a:r>
              <a:rPr lang="en-SA" b="1" dirty="0"/>
              <a:t>First Time Git Configuration</a:t>
            </a:r>
          </a:p>
          <a:p>
            <a:r>
              <a:rPr lang="en-SA" dirty="0"/>
              <a:t>Before you can start using Git, you need to configure it. Run each of the following lines on the command line to make sure everything is set up.</a:t>
            </a:r>
          </a:p>
        </p:txBody>
      </p:sp>
      <p:sp>
        <p:nvSpPr>
          <p:cNvPr id="6" name="Rectangle 5">
            <a:extLst>
              <a:ext uri="{FF2B5EF4-FFF2-40B4-BE49-F238E27FC236}">
                <a16:creationId xmlns:a16="http://schemas.microsoft.com/office/drawing/2014/main" id="{73F7D762-A508-144F-B213-E2E3024A2D66}"/>
              </a:ext>
            </a:extLst>
          </p:cNvPr>
          <p:cNvSpPr>
            <a:spLocks noChangeArrowheads="1"/>
          </p:cNvSpPr>
          <p:nvPr/>
        </p:nvSpPr>
        <p:spPr bwMode="auto">
          <a:xfrm>
            <a:off x="221772" y="1469790"/>
            <a:ext cx="4052516" cy="5078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sets up Git with your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user.name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"&lt;Your-Full-Name&gt;”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sets up Git with your email</a:t>
            </a:r>
          </a:p>
        </p:txBody>
      </p:sp>
      <p:sp>
        <p:nvSpPr>
          <p:cNvPr id="13" name="Rectangle 7">
            <a:extLst>
              <a:ext uri="{FF2B5EF4-FFF2-40B4-BE49-F238E27FC236}">
                <a16:creationId xmlns:a16="http://schemas.microsoft.com/office/drawing/2014/main" id="{C1D56899-FFBE-5649-8C31-F10C44873D82}"/>
              </a:ext>
            </a:extLst>
          </p:cNvPr>
          <p:cNvSpPr>
            <a:spLocks noChangeArrowheads="1"/>
          </p:cNvSpPr>
          <p:nvPr/>
        </p:nvSpPr>
        <p:spPr bwMode="auto">
          <a:xfrm>
            <a:off x="221772" y="1977621"/>
            <a:ext cx="4052516" cy="96949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user.email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"&lt;your-email-address&gt;”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makes sure that Git output is colored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color.ui auto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displays the original state in a conflict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merge.conflictstyle diff3</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--list</a:t>
            </a: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B73763FF-823C-EF46-9ECD-29D5375317D7}"/>
              </a:ext>
            </a:extLst>
          </p:cNvPr>
          <p:cNvSpPr/>
          <p:nvPr/>
        </p:nvSpPr>
        <p:spPr>
          <a:xfrm>
            <a:off x="148855" y="3267993"/>
            <a:ext cx="11887202" cy="841256"/>
          </a:xfrm>
          <a:prstGeom prst="rect">
            <a:avLst/>
          </a:prstGeom>
        </p:spPr>
        <p:txBody>
          <a:bodyPr wrap="square">
            <a:spAutoFit/>
          </a:bodyPr>
          <a:lstStyle/>
          <a:p>
            <a:pPr>
              <a:lnSpc>
                <a:spcPts val="1600"/>
              </a:lnSpc>
              <a:spcBef>
                <a:spcPts val="2100"/>
              </a:spcBef>
              <a:spcAft>
                <a:spcPts val="375"/>
              </a:spcAft>
            </a:pPr>
            <a:r>
              <a:rPr lang="en-SA" b="1" dirty="0"/>
              <a:t>Git &amp; Code Editor</a:t>
            </a:r>
          </a:p>
          <a:p>
            <a:pPr>
              <a:spcAft>
                <a:spcPts val="1125"/>
              </a:spcAft>
            </a:pPr>
            <a:r>
              <a:rPr lang="en-SA" sz="1600" dirty="0"/>
              <a:t>The last step of configuration is to get Git working with your code editor. Below are three of the most popular code editors. If you use a different editor, then do a quick search on Google for "associate X text editor with Git" (replace the X with the name of your code editor).</a:t>
            </a:r>
          </a:p>
        </p:txBody>
      </p:sp>
      <p:sp>
        <p:nvSpPr>
          <p:cNvPr id="15" name="Rectangle 8">
            <a:extLst>
              <a:ext uri="{FF2B5EF4-FFF2-40B4-BE49-F238E27FC236}">
                <a16:creationId xmlns:a16="http://schemas.microsoft.com/office/drawing/2014/main" id="{A4F23385-1202-A94C-B62F-954F5D891414}"/>
              </a:ext>
            </a:extLst>
          </p:cNvPr>
          <p:cNvSpPr>
            <a:spLocks noChangeArrowheads="1"/>
          </p:cNvSpPr>
          <p:nvPr/>
        </p:nvSpPr>
        <p:spPr bwMode="auto">
          <a:xfrm>
            <a:off x="221773" y="4206940"/>
            <a:ext cx="6347639" cy="165421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661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Atom Editor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"atom --wait”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Sublime Text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"'C:/Program Files/Sublime Text 2/sublime_text.exe' -n -w”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VSCode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"code --wait"</a:t>
            </a:r>
            <a:endParaRPr kumimoji="0" lang="en-SA" altLang="en-SA"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6370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708469" y="148855"/>
            <a:ext cx="10264697" cy="691116"/>
          </a:xfrm>
        </p:spPr>
        <p:txBody>
          <a:bodyPr>
            <a:normAutofit/>
          </a:bodyPr>
          <a:lstStyle/>
          <a:p>
            <a:r>
              <a:rPr lang="en-US" sz="4000" b="1" dirty="0">
                <a:solidFill>
                  <a:srgbClr val="4472C4"/>
                </a:solidFill>
              </a:rPr>
              <a:t>Terminology </a:t>
            </a:r>
            <a:endParaRPr lang="en-SA" sz="4000" dirty="0">
              <a:solidFill>
                <a:srgbClr val="4472C4"/>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82807" y="946299"/>
            <a:ext cx="11300724" cy="5762846"/>
          </a:xfrm>
        </p:spPr>
        <p:txBody>
          <a:bodyPr anchor="ctr">
            <a:normAutofit fontScale="55000" lnSpcReduction="20000"/>
          </a:bodyPr>
          <a:lstStyle/>
          <a:p>
            <a:pPr marL="200025" indent="-200025">
              <a:buFont typeface="+mj-lt"/>
              <a:buAutoNum type="arabicPeriod"/>
            </a:pPr>
            <a:r>
              <a:rPr lang="en-US" b="1" dirty="0"/>
              <a:t>Version Control System / Source Code Manager</a:t>
            </a:r>
          </a:p>
          <a:p>
            <a:pPr lvl="1"/>
            <a:r>
              <a:rPr lang="en-US" dirty="0"/>
              <a:t>A </a:t>
            </a:r>
            <a:r>
              <a:rPr lang="en-US" b="1" dirty="0"/>
              <a:t>version control system</a:t>
            </a:r>
            <a:r>
              <a:rPr lang="en-US" dirty="0"/>
              <a:t> (abbreviated as </a:t>
            </a:r>
            <a:r>
              <a:rPr lang="en-US" b="1" dirty="0"/>
              <a:t>VCS</a:t>
            </a:r>
            <a:r>
              <a:rPr lang="en-US" dirty="0"/>
              <a:t>) is a tool that manages different versions of source code. A </a:t>
            </a:r>
            <a:r>
              <a:rPr lang="en-US" b="1" dirty="0"/>
              <a:t>source code manager</a:t>
            </a:r>
            <a:r>
              <a:rPr lang="en-US" dirty="0"/>
              <a:t> (abbreviated as </a:t>
            </a:r>
            <a:r>
              <a:rPr lang="en-US" b="1" dirty="0"/>
              <a:t>SCM</a:t>
            </a:r>
            <a:r>
              <a:rPr lang="en-US" dirty="0"/>
              <a:t>) is another name for a version control system.</a:t>
            </a:r>
          </a:p>
          <a:p>
            <a:pPr lvl="1"/>
            <a:r>
              <a:rPr lang="en-US" dirty="0"/>
              <a:t>Git is an SCM (and therefore a VCS!). The URL for the Git website is </a:t>
            </a:r>
            <a:r>
              <a:rPr lang="en-US" dirty="0">
                <a:hlinkClick r:id="rId2"/>
              </a:rPr>
              <a:t>https://git-scm.com/</a:t>
            </a:r>
            <a:r>
              <a:rPr lang="en-US" dirty="0"/>
              <a:t> (see how it has "SCM" directly in its domain!).</a:t>
            </a:r>
          </a:p>
          <a:p>
            <a:pPr marL="200025" indent="-200025">
              <a:buFont typeface="+mj-lt"/>
              <a:buAutoNum type="arabicPeriod"/>
            </a:pPr>
            <a:r>
              <a:rPr lang="en-US" sz="2700" b="1" dirty="0"/>
              <a:t>Commit</a:t>
            </a:r>
          </a:p>
          <a:p>
            <a:pPr lvl="1"/>
            <a:r>
              <a:rPr lang="en-US" dirty="0"/>
              <a:t>Git thinks of its data like a set of snapshots of a mini filesystem. Every time you </a:t>
            </a:r>
            <a:r>
              <a:rPr lang="en-US" b="1" dirty="0"/>
              <a:t>commit</a:t>
            </a:r>
            <a:r>
              <a:rPr lang="en-US" dirty="0"/>
              <a:t> (save the state of your project in Git), it basically takes a picture of what all your files look like at that moment and stores a reference to that snapshot. You can think of it as a save point in a game - it saves your project's files and any information about them.</a:t>
            </a:r>
          </a:p>
          <a:p>
            <a:pPr lvl="1"/>
            <a:r>
              <a:rPr lang="en-US" dirty="0"/>
              <a:t>Everything you do in Git is to help you make commits, so a commit is </a:t>
            </a:r>
            <a:r>
              <a:rPr lang="en-US" i="1" dirty="0"/>
              <a:t>the</a:t>
            </a:r>
            <a:r>
              <a:rPr lang="en-US" dirty="0"/>
              <a:t> fundamental unit in Git.</a:t>
            </a:r>
          </a:p>
          <a:p>
            <a:pPr marL="200025" indent="-200025">
              <a:buFont typeface="+mj-lt"/>
              <a:buAutoNum type="arabicPeriod"/>
            </a:pPr>
            <a:r>
              <a:rPr lang="en-US" sz="2700" b="1" dirty="0"/>
              <a:t>Repository / repo</a:t>
            </a:r>
          </a:p>
          <a:p>
            <a:pPr lvl="1"/>
            <a:r>
              <a:rPr lang="en-US" dirty="0"/>
              <a:t>A </a:t>
            </a:r>
            <a:r>
              <a:rPr lang="en-US" b="1" dirty="0"/>
              <a:t>repository</a:t>
            </a:r>
            <a:r>
              <a:rPr lang="en-US" dirty="0"/>
              <a:t> is a directory which contains your project work, as well as a few files (hidden by default on Mac OS X) which are used to communicate with Git. Repositories can exist either locally on your computer or as a remote copy on another computer. A repository is made up of commits.</a:t>
            </a:r>
          </a:p>
          <a:p>
            <a:pPr marL="200025" indent="-200025">
              <a:buFont typeface="+mj-lt"/>
              <a:buAutoNum type="arabicPeriod"/>
            </a:pPr>
            <a:r>
              <a:rPr lang="en-US" sz="2700" b="1" dirty="0"/>
              <a:t>Working Directory</a:t>
            </a:r>
          </a:p>
          <a:p>
            <a:pPr lvl="1"/>
            <a:r>
              <a:rPr lang="en-US" dirty="0"/>
              <a:t>The </a:t>
            </a:r>
            <a:r>
              <a:rPr lang="en-US" b="1" dirty="0"/>
              <a:t>Working Directory</a:t>
            </a:r>
            <a:r>
              <a:rPr lang="en-US" dirty="0"/>
              <a:t> is the files that you see in your computer's file system. When you open your project files up on a code editor, you're working with files in the Working Directory.</a:t>
            </a:r>
          </a:p>
          <a:p>
            <a:pPr lvl="1"/>
            <a:r>
              <a:rPr lang="en-US" dirty="0"/>
              <a:t>This is in contrast to the files that have been saved (in commits!) in the repository.</a:t>
            </a:r>
          </a:p>
          <a:p>
            <a:pPr lvl="1"/>
            <a:r>
              <a:rPr lang="en-US" dirty="0"/>
              <a:t>When working with Git, the Working Directory is also different from the command line's concept of the </a:t>
            </a:r>
            <a:r>
              <a:rPr lang="en-US" i="1" dirty="0"/>
              <a:t>current working directory</a:t>
            </a:r>
            <a:r>
              <a:rPr lang="en-US" dirty="0"/>
              <a:t> which is the directory that your shell is "looking at" right now.</a:t>
            </a:r>
          </a:p>
          <a:p>
            <a:pPr marL="200025" indent="-200025">
              <a:buFont typeface="+mj-lt"/>
              <a:buAutoNum type="arabicPeriod"/>
            </a:pPr>
            <a:r>
              <a:rPr lang="en-US" sz="2700" b="1" dirty="0"/>
              <a:t>Checkout</a:t>
            </a:r>
          </a:p>
          <a:p>
            <a:pPr lvl="1"/>
            <a:r>
              <a:rPr lang="en-US" dirty="0"/>
              <a:t>A </a:t>
            </a:r>
            <a:r>
              <a:rPr lang="en-US" b="1" dirty="0"/>
              <a:t>checkout</a:t>
            </a:r>
            <a:r>
              <a:rPr lang="en-US" dirty="0"/>
              <a:t> is when content in the repository has been copied to the Working Directory.</a:t>
            </a:r>
          </a:p>
          <a:p>
            <a:pPr marL="200025" indent="-200025">
              <a:buFont typeface="+mj-lt"/>
              <a:buAutoNum type="arabicPeriod"/>
            </a:pPr>
            <a:r>
              <a:rPr lang="en-US" sz="2700" b="1" dirty="0"/>
              <a:t>Staging Area / Staging Index / Index</a:t>
            </a:r>
          </a:p>
          <a:p>
            <a:pPr lvl="1"/>
            <a:r>
              <a:rPr lang="en-US" dirty="0"/>
              <a:t>A file in the Git directory that stores information about what will go into your next commit. You can think of the </a:t>
            </a:r>
            <a:r>
              <a:rPr lang="en-US" b="1" dirty="0"/>
              <a:t>staging area</a:t>
            </a:r>
            <a:r>
              <a:rPr lang="en-US" dirty="0"/>
              <a:t> as a prep table where Git will take the next commit. Files on the Staging Index are poised to be added to the repository.</a:t>
            </a:r>
          </a:p>
          <a:p>
            <a:pPr marL="200025" indent="-200025">
              <a:buFont typeface="+mj-lt"/>
              <a:buAutoNum type="arabicPeriod"/>
            </a:pPr>
            <a:r>
              <a:rPr lang="en-US" sz="2700" b="1" dirty="0"/>
              <a:t>SHA</a:t>
            </a:r>
          </a:p>
          <a:p>
            <a:pPr lvl="1"/>
            <a:r>
              <a:rPr lang="en-US" dirty="0"/>
              <a:t>A </a:t>
            </a:r>
            <a:r>
              <a:rPr lang="en-US" b="1" dirty="0"/>
              <a:t>SHA</a:t>
            </a:r>
            <a:r>
              <a:rPr lang="en-US" dirty="0"/>
              <a:t> is basically an ID number for each commit. Here's what a commit's SHA might look like: e2adf8ae3e2e4ed40add75cc44cf9d0a869afeb6.</a:t>
            </a:r>
          </a:p>
          <a:p>
            <a:pPr lvl="1"/>
            <a:r>
              <a:rPr lang="en-US" dirty="0"/>
              <a:t>It is a 40-character string composed of characters (0–9 and a–f) and calculated based on the contents of a file or directory structure in Git. "SHA" is shorthand for "</a:t>
            </a:r>
            <a:r>
              <a:rPr lang="en-US" b="1" dirty="0"/>
              <a:t>Secure Hash Algorithm</a:t>
            </a:r>
            <a:r>
              <a:rPr lang="en-US" dirty="0"/>
              <a:t>". </a:t>
            </a:r>
            <a:br>
              <a:rPr lang="en-US" dirty="0"/>
            </a:br>
            <a:endParaRPr lang="en-US" dirty="0"/>
          </a:p>
        </p:txBody>
      </p:sp>
    </p:spTree>
    <p:extLst>
      <p:ext uri="{BB962C8B-B14F-4D97-AF65-F5344CB8AC3E}">
        <p14:creationId xmlns:p14="http://schemas.microsoft.com/office/powerpoint/2010/main" val="2875939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708469" y="148855"/>
            <a:ext cx="10264697" cy="691116"/>
          </a:xfrm>
        </p:spPr>
        <p:txBody>
          <a:bodyPr>
            <a:normAutofit/>
          </a:bodyPr>
          <a:lstStyle/>
          <a:p>
            <a:r>
              <a:rPr lang="en-US" sz="4000" b="1" dirty="0">
                <a:solidFill>
                  <a:srgbClr val="4472C4"/>
                </a:solidFill>
              </a:rPr>
              <a:t>Terminology (Cont.)</a:t>
            </a:r>
            <a:endParaRPr lang="en-SA" sz="4000" dirty="0">
              <a:solidFill>
                <a:srgbClr val="4472C4"/>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82807" y="946299"/>
            <a:ext cx="11300724" cy="2402957"/>
          </a:xfrm>
        </p:spPr>
        <p:txBody>
          <a:bodyPr anchor="ctr">
            <a:normAutofit/>
          </a:bodyPr>
          <a:lstStyle/>
          <a:p>
            <a:pPr marL="231775" indent="-222250">
              <a:lnSpc>
                <a:spcPct val="70000"/>
              </a:lnSpc>
              <a:buFont typeface="+mj-lt"/>
              <a:buAutoNum type="arabicPeriod" startAt="8"/>
            </a:pPr>
            <a:r>
              <a:rPr lang="en-US" sz="1500" b="1" dirty="0"/>
              <a:t>Branch</a:t>
            </a:r>
          </a:p>
          <a:p>
            <a:pPr lvl="1"/>
            <a:r>
              <a:rPr lang="en-US" sz="1300" dirty="0"/>
              <a:t>A </a:t>
            </a:r>
            <a:r>
              <a:rPr lang="en-US" sz="1300" b="1" dirty="0"/>
              <a:t>branch</a:t>
            </a:r>
            <a:r>
              <a:rPr lang="en-US" sz="1300" dirty="0"/>
              <a:t> is when a new line of development is created that diverges from the main line of development. This alternative line of development can continue without altering the main line.</a:t>
            </a:r>
          </a:p>
          <a:p>
            <a:pPr lvl="1"/>
            <a:r>
              <a:rPr lang="en-US" sz="1300" dirty="0"/>
              <a:t>Going back to the example of save point in a game, you can think of a branch as where you make a save point in your game and then decide to try out a risky move in the game. If the risky move doesn't pan out, then you can just go back to the save point. The key thing that makes branches incredibly powerful is that you can make save points on one branch, and then switch to a different branch and make save points there, too.</a:t>
            </a:r>
          </a:p>
          <a:p>
            <a:pPr lvl="1"/>
            <a:r>
              <a:rPr lang="en-US" sz="1300" dirty="0"/>
              <a:t>With this terminology in mind, let's take a high-level look at how we'll be using Git by looking at the typical workflow when working with version control.</a:t>
            </a:r>
          </a:p>
          <a:p>
            <a:pPr marL="457200" lvl="1" indent="0">
              <a:buNone/>
            </a:pPr>
            <a:r>
              <a:rPr lang="en-US" dirty="0"/>
              <a:t/>
            </a:r>
            <a:br>
              <a:rPr lang="en-US" dirty="0"/>
            </a:br>
            <a:endParaRPr lang="en-US" dirty="0"/>
          </a:p>
        </p:txBody>
      </p:sp>
    </p:spTree>
    <p:extLst>
      <p:ext uri="{BB962C8B-B14F-4D97-AF65-F5344CB8AC3E}">
        <p14:creationId xmlns:p14="http://schemas.microsoft.com/office/powerpoint/2010/main" val="349985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12748" y="170121"/>
            <a:ext cx="10264697" cy="669851"/>
          </a:xfrm>
        </p:spPr>
        <p:txBody>
          <a:bodyPr>
            <a:normAutofit/>
          </a:bodyPr>
          <a:lstStyle/>
          <a:p>
            <a:r>
              <a:rPr lang="en-US" sz="4000" b="1" dirty="0">
                <a:solidFill>
                  <a:srgbClr val="4472C4"/>
                </a:solidFill>
              </a:rPr>
              <a:t>How Create a Local Repository</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712747" y="914403"/>
            <a:ext cx="11046861" cy="4869709"/>
          </a:xfrm>
        </p:spPr>
        <p:txBody>
          <a:bodyPr>
            <a:normAutofit lnSpcReduction="10000"/>
          </a:bodyPr>
          <a:lstStyle/>
          <a:p>
            <a:pPr marL="0" indent="0">
              <a:lnSpc>
                <a:spcPct val="150000"/>
              </a:lnSpc>
              <a:buNone/>
            </a:pPr>
            <a:r>
              <a:rPr lang="en-US" sz="2400" dirty="0"/>
              <a:t>To be able to store your projects, you need to create both </a:t>
            </a:r>
            <a:r>
              <a:rPr lang="en-US" sz="2400" dirty="0">
                <a:hlinkClick r:id="rId2"/>
              </a:rPr>
              <a:t>remote</a:t>
            </a:r>
            <a:r>
              <a:rPr lang="en-US" sz="2400" dirty="0"/>
              <a:t> and </a:t>
            </a:r>
            <a:r>
              <a:rPr lang="en-US" sz="2400" dirty="0">
                <a:hlinkClick r:id="rId3"/>
              </a:rPr>
              <a:t>local</a:t>
            </a:r>
            <a:r>
              <a:rPr lang="en-US" sz="2400" dirty="0"/>
              <a:t> GIT repositories.</a:t>
            </a:r>
          </a:p>
          <a:p>
            <a:pPr marL="0" indent="0">
              <a:lnSpc>
                <a:spcPct val="150000"/>
              </a:lnSpc>
              <a:buNone/>
            </a:pPr>
            <a:r>
              <a:rPr lang="en-US" sz="1900" dirty="0"/>
              <a:t>So first to create a local repository:</a:t>
            </a:r>
          </a:p>
          <a:p>
            <a:pPr>
              <a:lnSpc>
                <a:spcPct val="150000"/>
              </a:lnSpc>
            </a:pPr>
            <a:r>
              <a:rPr lang="en-US" sz="1700" dirty="0"/>
              <a:t>Create a directory to contain the project.</a:t>
            </a:r>
          </a:p>
          <a:p>
            <a:pPr>
              <a:lnSpc>
                <a:spcPct val="150000"/>
              </a:lnSpc>
            </a:pPr>
            <a:r>
              <a:rPr lang="en-US" sz="1700" dirty="0"/>
              <a:t>U</a:t>
            </a:r>
            <a:r>
              <a:rPr lang="en-SA" sz="1700" dirty="0"/>
              <a:t>sing the command line, go to the project’s directory. (using cd command).</a:t>
            </a:r>
          </a:p>
          <a:p>
            <a:pPr>
              <a:lnSpc>
                <a:spcPct val="150000"/>
              </a:lnSpc>
            </a:pPr>
            <a:r>
              <a:rPr lang="en-US" sz="1700" dirty="0"/>
              <a:t>Type: (”git </a:t>
            </a:r>
            <a:r>
              <a:rPr lang="en-US" sz="1700" dirty="0" err="1"/>
              <a:t>init</a:t>
            </a:r>
            <a:r>
              <a:rPr lang="en-US" sz="1700" dirty="0"/>
              <a:t>”) to create a local repository.</a:t>
            </a:r>
          </a:p>
          <a:p>
            <a:pPr>
              <a:lnSpc>
                <a:spcPct val="150000"/>
              </a:lnSpc>
            </a:pPr>
            <a:r>
              <a:rPr lang="en-US" sz="1700" dirty="0"/>
              <a:t>To add new files / make changes to existing files, you have to first add them into the staging area before making a commit:</a:t>
            </a:r>
          </a:p>
          <a:p>
            <a:pPr lvl="1">
              <a:lnSpc>
                <a:spcPct val="150000"/>
              </a:lnSpc>
            </a:pPr>
            <a:r>
              <a:rPr lang="en-US" sz="1300" dirty="0"/>
              <a:t>Type: (“add </a:t>
            </a:r>
            <a:r>
              <a:rPr lang="en-US" sz="1300" dirty="0" err="1"/>
              <a:t>filename.extension</a:t>
            </a:r>
            <a:r>
              <a:rPr lang="en-US" sz="1300" dirty="0"/>
              <a:t>”) to add the file into the staging area.</a:t>
            </a:r>
          </a:p>
          <a:p>
            <a:pPr lvl="1">
              <a:lnSpc>
                <a:spcPct val="150000"/>
              </a:lnSpc>
            </a:pPr>
            <a:r>
              <a:rPr lang="en-US" sz="1300" dirty="0"/>
              <a:t>Type: (“git commit -m "My message”). To create a snapshot, make sure you write an explanatory message to show the changes you made.</a:t>
            </a:r>
          </a:p>
        </p:txBody>
      </p:sp>
    </p:spTree>
    <p:extLst>
      <p:ext uri="{BB962C8B-B14F-4D97-AF65-F5344CB8AC3E}">
        <p14:creationId xmlns:p14="http://schemas.microsoft.com/office/powerpoint/2010/main" val="3574736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12748" y="170121"/>
            <a:ext cx="10264697" cy="669851"/>
          </a:xfrm>
        </p:spPr>
        <p:txBody>
          <a:bodyPr>
            <a:normAutofit/>
          </a:bodyPr>
          <a:lstStyle/>
          <a:p>
            <a:r>
              <a:rPr lang="en-US" sz="4000" b="1" dirty="0">
                <a:solidFill>
                  <a:srgbClr val="4472C4"/>
                </a:solidFill>
              </a:rPr>
              <a:t>How connect to an online Repository</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712748" y="914403"/>
            <a:ext cx="10515600" cy="5124890"/>
          </a:xfrm>
        </p:spPr>
        <p:txBody>
          <a:bodyPr>
            <a:normAutofit fontScale="70000" lnSpcReduction="20000"/>
          </a:bodyPr>
          <a:lstStyle/>
          <a:p>
            <a:pPr>
              <a:lnSpc>
                <a:spcPct val="170000"/>
              </a:lnSpc>
            </a:pPr>
            <a:r>
              <a:rPr lang="en-US" dirty="0"/>
              <a:t>Go to </a:t>
            </a:r>
            <a:r>
              <a:rPr lang="en-US" dirty="0">
                <a:hlinkClick r:id="rId2"/>
              </a:rPr>
              <a:t>github</a:t>
            </a:r>
            <a:r>
              <a:rPr lang="en-US" dirty="0"/>
              <a:t>.</a:t>
            </a:r>
          </a:p>
          <a:p>
            <a:pPr>
              <a:lnSpc>
                <a:spcPct val="170000"/>
              </a:lnSpc>
            </a:pPr>
            <a:r>
              <a:rPr lang="en-US" dirty="0"/>
              <a:t>Log in to your account.</a:t>
            </a:r>
          </a:p>
          <a:p>
            <a:pPr>
              <a:lnSpc>
                <a:spcPct val="170000"/>
              </a:lnSpc>
            </a:pPr>
            <a:r>
              <a:rPr lang="en-US" dirty="0"/>
              <a:t>Click the </a:t>
            </a:r>
            <a:r>
              <a:rPr lang="en-US" dirty="0">
                <a:hlinkClick r:id="rId3"/>
              </a:rPr>
              <a:t>new repository</a:t>
            </a:r>
            <a:r>
              <a:rPr lang="en-US" dirty="0"/>
              <a:t> button in the top-right. </a:t>
            </a:r>
          </a:p>
          <a:p>
            <a:pPr>
              <a:lnSpc>
                <a:spcPct val="170000"/>
              </a:lnSpc>
            </a:pPr>
            <a:r>
              <a:rPr lang="en-US" dirty="0"/>
              <a:t>Click the “Create repository” button.</a:t>
            </a:r>
          </a:p>
          <a:p>
            <a:pPr>
              <a:lnSpc>
                <a:spcPct val="170000"/>
              </a:lnSpc>
            </a:pPr>
            <a:r>
              <a:rPr lang="en-US" dirty="0"/>
              <a:t>Type in the command line: (“git remote add origin </a:t>
            </a:r>
            <a:r>
              <a:rPr lang="en-US" dirty="0">
                <a:hlinkClick r:id="rId4"/>
              </a:rPr>
              <a:t>https://github.com/</a:t>
            </a:r>
            <a:r>
              <a:rPr lang="en-US" i="1" dirty="0">
                <a:hlinkClick r:id="rId4"/>
              </a:rPr>
              <a:t>user</a:t>
            </a:r>
            <a:r>
              <a:rPr lang="en-US" dirty="0">
                <a:hlinkClick r:id="rId4"/>
              </a:rPr>
              <a:t>/</a:t>
            </a:r>
            <a:r>
              <a:rPr lang="en-US" i="1" dirty="0">
                <a:hlinkClick r:id="rId4"/>
              </a:rPr>
              <a:t>repo</a:t>
            </a:r>
            <a:r>
              <a:rPr lang="en-US" dirty="0">
                <a:hlinkClick r:id="rId4"/>
              </a:rPr>
              <a:t>.git</a:t>
            </a:r>
            <a:r>
              <a:rPr lang="en-US" dirty="0"/>
              <a:t>”)</a:t>
            </a:r>
          </a:p>
          <a:p>
            <a:pPr>
              <a:lnSpc>
                <a:spcPct val="170000"/>
              </a:lnSpc>
            </a:pPr>
            <a:r>
              <a:rPr lang="en-US" dirty="0"/>
              <a:t>Make sure you setup your account in the command line first before adding the remote (</a:t>
            </a:r>
            <a:r>
              <a:rPr lang="en-US" dirty="0">
                <a:hlinkClick r:id="rId5"/>
              </a:rPr>
              <a:t>link1</a:t>
            </a:r>
            <a:r>
              <a:rPr lang="en-US" dirty="0"/>
              <a:t>, </a:t>
            </a:r>
            <a:r>
              <a:rPr lang="en-US" dirty="0">
                <a:hlinkClick r:id="rId6"/>
              </a:rPr>
              <a:t>link2</a:t>
            </a:r>
            <a:r>
              <a:rPr lang="en-US" dirty="0"/>
              <a:t>)</a:t>
            </a:r>
          </a:p>
          <a:p>
            <a:pPr>
              <a:lnSpc>
                <a:spcPct val="170000"/>
              </a:lnSpc>
            </a:pPr>
            <a:r>
              <a:rPr lang="en-US" dirty="0"/>
              <a:t> Type:  (“git push -u origin master”) to push your commits or changes to the remote repository</a:t>
            </a:r>
          </a:p>
        </p:txBody>
      </p:sp>
    </p:spTree>
    <p:extLst>
      <p:ext uri="{BB962C8B-B14F-4D97-AF65-F5344CB8AC3E}">
        <p14:creationId xmlns:p14="http://schemas.microsoft.com/office/powerpoint/2010/main" val="1590370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3651" y="151806"/>
            <a:ext cx="10264697" cy="1212102"/>
          </a:xfrm>
        </p:spPr>
        <p:txBody>
          <a:bodyPr>
            <a:normAutofit/>
          </a:bodyPr>
          <a:lstStyle/>
          <a:p>
            <a:r>
              <a:rPr lang="en-US" sz="4000" b="1" dirty="0">
                <a:solidFill>
                  <a:srgbClr val="4472C4"/>
                </a:solidFill>
              </a:rPr>
              <a:t>How to Clone a Repo</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838199" y="1177039"/>
            <a:ext cx="10515600" cy="4351338"/>
          </a:xfrm>
        </p:spPr>
        <p:txBody>
          <a:bodyPr/>
          <a:lstStyle/>
          <a:p>
            <a:r>
              <a:rPr lang="en-US" dirty="0"/>
              <a:t>You can clone a repository from GitHub to your local computer to make it easier to fix merge conflicts, add or remove files, and push larger commits. When you clone a repository, you copy the repository from GitHub to your local machine.</a:t>
            </a:r>
          </a:p>
          <a:p>
            <a:pPr marL="0" indent="0">
              <a:buNone/>
            </a:pPr>
            <a:endParaRPr lang="en-US" dirty="0"/>
          </a:p>
          <a:p>
            <a:r>
              <a:rPr lang="en-US" dirty="0"/>
              <a:t>Type: (“git clone </a:t>
            </a:r>
            <a:r>
              <a:rPr lang="en-US" dirty="0">
                <a:hlinkClick r:id="rId2"/>
              </a:rPr>
              <a:t>https://</a:t>
            </a:r>
            <a:r>
              <a:rPr lang="en-US" i="1" dirty="0">
                <a:hlinkClick r:id="rId2"/>
              </a:rPr>
              <a:t>hostname.e</a:t>
            </a:r>
            <a:r>
              <a:rPr lang="en-US" dirty="0">
                <a:hlinkClick r:id="rId2"/>
              </a:rPr>
              <a:t>/</a:t>
            </a:r>
            <a:r>
              <a:rPr lang="en-US" i="1" dirty="0">
                <a:hlinkClick r:id="rId2"/>
              </a:rPr>
              <a:t>USERNAME</a:t>
            </a:r>
            <a:r>
              <a:rPr lang="en-US" dirty="0">
                <a:hlinkClick r:id="rId2"/>
              </a:rPr>
              <a:t>/</a:t>
            </a:r>
            <a:r>
              <a:rPr lang="en-US" i="1" dirty="0">
                <a:hlinkClick r:id="rId2"/>
              </a:rPr>
              <a:t>REPOSITORY</a:t>
            </a:r>
            <a:r>
              <a:rPr lang="en-US" i="1" dirty="0"/>
              <a:t>”).</a:t>
            </a:r>
          </a:p>
          <a:p>
            <a:endParaRPr lang="en-SA" dirty="0"/>
          </a:p>
        </p:txBody>
      </p:sp>
    </p:spTree>
    <p:extLst>
      <p:ext uri="{BB962C8B-B14F-4D97-AF65-F5344CB8AC3E}">
        <p14:creationId xmlns:p14="http://schemas.microsoft.com/office/powerpoint/2010/main" val="13016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869</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 Unicode MS</vt:lpstr>
      <vt:lpstr>Arial</vt:lpstr>
      <vt:lpstr>Calibri</vt:lpstr>
      <vt:lpstr>Calibri Light</vt:lpstr>
      <vt:lpstr>Courier New</vt:lpstr>
      <vt:lpstr>Helvetica</vt:lpstr>
      <vt:lpstr>Times New Roman</vt:lpstr>
      <vt:lpstr>Office Theme</vt:lpstr>
      <vt:lpstr>1_Office Theme</vt:lpstr>
      <vt:lpstr>Version Control Systems (VCS) / Source Code Manger (SCM)</vt:lpstr>
      <vt:lpstr>Version Control Systems</vt:lpstr>
      <vt:lpstr>PowerPoint Presentation</vt:lpstr>
      <vt:lpstr>PowerPoint Presentation</vt:lpstr>
      <vt:lpstr>Terminology </vt:lpstr>
      <vt:lpstr>Terminology (Cont.)</vt:lpstr>
      <vt:lpstr>How Create a Local Repository</vt:lpstr>
      <vt:lpstr>How connect to an online Repository</vt:lpstr>
      <vt:lpstr>How to Clone a Repo</vt:lpstr>
      <vt:lpstr>Useful Tips</vt:lpstr>
      <vt:lpstr>Lab: using GitHub</vt:lpstr>
      <vt:lpstr>Lab: using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 (VCS) / Source Code Manger (SCM)</dc:title>
  <dc:creator>meshal nasban</dc:creator>
  <cp:lastModifiedBy>Gamal Al-Shourbagi</cp:lastModifiedBy>
  <cp:revision>12</cp:revision>
  <dcterms:created xsi:type="dcterms:W3CDTF">2020-10-05T00:33:44Z</dcterms:created>
  <dcterms:modified xsi:type="dcterms:W3CDTF">2020-10-07T06:55:25Z</dcterms:modified>
</cp:coreProperties>
</file>