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9"/>
  </p:notesMasterIdLst>
  <p:sldIdLst>
    <p:sldId id="256" r:id="rId2"/>
    <p:sldId id="264" r:id="rId3"/>
    <p:sldId id="266" r:id="rId4"/>
    <p:sldId id="267" r:id="rId5"/>
    <p:sldId id="269" r:id="rId6"/>
    <p:sldId id="270" r:id="rId7"/>
    <p:sldId id="271" r:id="rId8"/>
    <p:sldId id="272" r:id="rId9"/>
    <p:sldId id="273" r:id="rId10"/>
    <p:sldId id="276" r:id="rId11"/>
    <p:sldId id="280" r:id="rId12"/>
    <p:sldId id="275" r:id="rId13"/>
    <p:sldId id="274" r:id="rId14"/>
    <p:sldId id="278" r:id="rId15"/>
    <p:sldId id="277" r:id="rId16"/>
    <p:sldId id="279" r:id="rId17"/>
    <p:sldId id="26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936" autoAdjust="0"/>
  </p:normalViewPr>
  <p:slideViewPr>
    <p:cSldViewPr snapToGrid="0">
      <p:cViewPr varScale="1">
        <p:scale>
          <a:sx n="79" d="100"/>
          <a:sy n="79" d="100"/>
        </p:scale>
        <p:origin x="157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B6BD8-1A5A-45E6-A7C3-CD0C1EFBA6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255A022-7AD4-43EB-AA93-B8FA4CB0BB9D}">
      <dgm:prSet phldrT="[Text]">
        <dgm:style>
          <a:lnRef idx="2">
            <a:schemeClr val="accent5"/>
          </a:lnRef>
          <a:fillRef idx="1">
            <a:schemeClr val="lt1"/>
          </a:fillRef>
          <a:effectRef idx="0">
            <a:schemeClr val="accent5"/>
          </a:effectRef>
          <a:fontRef idx="minor">
            <a:schemeClr val="dk1"/>
          </a:fontRef>
        </dgm:style>
      </dgm:prSet>
      <dgm:spPr/>
      <dgm:t>
        <a:bodyPr/>
        <a:lstStyle/>
        <a:p>
          <a:r>
            <a:rPr lang="es-MX" noProof="0" dirty="0" smtClean="0"/>
            <a:t>Composición Química</a:t>
          </a:r>
          <a:endParaRPr lang="es-MX" noProof="0" dirty="0"/>
        </a:p>
      </dgm:t>
    </dgm:pt>
    <dgm:pt modelId="{82C12E11-563C-459E-93EC-6A01BE20999C}" type="parTrans" cxnId="{C21BDDA7-202E-400E-9C01-39D3D739E9AD}">
      <dgm:prSet/>
      <dgm:spPr/>
      <dgm:t>
        <a:bodyPr/>
        <a:lstStyle/>
        <a:p>
          <a:endParaRPr lang="en-US"/>
        </a:p>
      </dgm:t>
    </dgm:pt>
    <dgm:pt modelId="{E837F74A-6948-4110-A529-6CBA5E360706}" type="sibTrans" cxnId="{C21BDDA7-202E-400E-9C01-39D3D739E9AD}">
      <dgm:prSet/>
      <dgm:spPr/>
      <dgm:t>
        <a:bodyPr/>
        <a:lstStyle/>
        <a:p>
          <a:endParaRPr lang="en-US"/>
        </a:p>
      </dgm:t>
    </dgm:pt>
    <dgm:pt modelId="{D30F4774-6C50-4EB9-A092-7FB3F1784323}">
      <dgm:prSet phldrT="[Text]">
        <dgm:style>
          <a:lnRef idx="2">
            <a:schemeClr val="accent5"/>
          </a:lnRef>
          <a:fillRef idx="1">
            <a:schemeClr val="lt1"/>
          </a:fillRef>
          <a:effectRef idx="0">
            <a:schemeClr val="accent5"/>
          </a:effectRef>
          <a:fontRef idx="minor">
            <a:schemeClr val="dk1"/>
          </a:fontRef>
        </dgm:style>
      </dgm:prSet>
      <dgm:spPr/>
      <dgm:t>
        <a:bodyPr/>
        <a:lstStyle/>
        <a:p>
          <a:r>
            <a:rPr lang="es-MX" noProof="0" dirty="0" smtClean="0"/>
            <a:t>Composición Física</a:t>
          </a:r>
          <a:endParaRPr lang="es-MX" noProof="0" dirty="0"/>
        </a:p>
      </dgm:t>
    </dgm:pt>
    <dgm:pt modelId="{B17F0AE2-89DC-4D8D-A861-65D6AFE341B1}" type="parTrans" cxnId="{E36A19DB-35F4-4F3B-915D-8ED1388DA578}">
      <dgm:prSet/>
      <dgm:spPr/>
      <dgm:t>
        <a:bodyPr/>
        <a:lstStyle/>
        <a:p>
          <a:endParaRPr lang="en-US"/>
        </a:p>
      </dgm:t>
    </dgm:pt>
    <dgm:pt modelId="{E58379D6-C312-46C5-A092-9335E7F3F93F}" type="sibTrans" cxnId="{E36A19DB-35F4-4F3B-915D-8ED1388DA578}">
      <dgm:prSet/>
      <dgm:spPr/>
      <dgm:t>
        <a:bodyPr/>
        <a:lstStyle/>
        <a:p>
          <a:endParaRPr lang="en-US"/>
        </a:p>
      </dgm:t>
    </dgm:pt>
    <dgm:pt modelId="{AE1EDB6A-804C-492B-94CE-CADA5E6574C3}">
      <dgm:prSet phldrT="[Text]">
        <dgm:style>
          <a:lnRef idx="2">
            <a:schemeClr val="accent5"/>
          </a:lnRef>
          <a:fillRef idx="1">
            <a:schemeClr val="lt1"/>
          </a:fillRef>
          <a:effectRef idx="0">
            <a:schemeClr val="accent5"/>
          </a:effectRef>
          <a:fontRef idx="minor">
            <a:schemeClr val="dk1"/>
          </a:fontRef>
        </dgm:style>
      </dgm:prSet>
      <dgm:spPr/>
      <dgm:t>
        <a:bodyPr/>
        <a:lstStyle/>
        <a:p>
          <a:r>
            <a:rPr lang="es-MX" noProof="0" dirty="0" smtClean="0"/>
            <a:t>Composición Mineralógica </a:t>
          </a:r>
          <a:endParaRPr lang="es-MX" noProof="0" dirty="0"/>
        </a:p>
      </dgm:t>
    </dgm:pt>
    <dgm:pt modelId="{91122CAB-8B90-4D0A-8BB8-36E6CD728BD9}" type="parTrans" cxnId="{2CC60C58-C143-481A-9378-FABBBE3EA697}">
      <dgm:prSet/>
      <dgm:spPr/>
      <dgm:t>
        <a:bodyPr/>
        <a:lstStyle/>
        <a:p>
          <a:endParaRPr lang="en-US"/>
        </a:p>
      </dgm:t>
    </dgm:pt>
    <dgm:pt modelId="{052C5C37-44CD-494D-AE2D-42A8C95E4800}" type="sibTrans" cxnId="{2CC60C58-C143-481A-9378-FABBBE3EA697}">
      <dgm:prSet/>
      <dgm:spPr/>
      <dgm:t>
        <a:bodyPr/>
        <a:lstStyle/>
        <a:p>
          <a:endParaRPr lang="en-US"/>
        </a:p>
      </dgm:t>
    </dgm:pt>
    <dgm:pt modelId="{921AC649-E000-4F35-ADB5-C6202A6ECD32}" type="pres">
      <dgm:prSet presAssocID="{CE0B6BD8-1A5A-45E6-A7C3-CD0C1EFBA670}" presName="linear" presStyleCnt="0">
        <dgm:presLayoutVars>
          <dgm:dir/>
          <dgm:animLvl val="lvl"/>
          <dgm:resizeHandles val="exact"/>
        </dgm:presLayoutVars>
      </dgm:prSet>
      <dgm:spPr/>
      <dgm:t>
        <a:bodyPr/>
        <a:lstStyle/>
        <a:p>
          <a:endParaRPr lang="en-US"/>
        </a:p>
      </dgm:t>
    </dgm:pt>
    <dgm:pt modelId="{FED418D7-66A0-4216-BFBB-6C2E8D29C02B}" type="pres">
      <dgm:prSet presAssocID="{4255A022-7AD4-43EB-AA93-B8FA4CB0BB9D}" presName="parentLin" presStyleCnt="0"/>
      <dgm:spPr/>
    </dgm:pt>
    <dgm:pt modelId="{37DE4EFA-DE8E-44D4-BCCD-44372CADC62E}" type="pres">
      <dgm:prSet presAssocID="{4255A022-7AD4-43EB-AA93-B8FA4CB0BB9D}" presName="parentLeftMargin" presStyleLbl="node1" presStyleIdx="0" presStyleCnt="3"/>
      <dgm:spPr/>
      <dgm:t>
        <a:bodyPr/>
        <a:lstStyle/>
        <a:p>
          <a:endParaRPr lang="en-US"/>
        </a:p>
      </dgm:t>
    </dgm:pt>
    <dgm:pt modelId="{638833E6-EF54-4800-A0B4-6A3A36E2A2BC}" type="pres">
      <dgm:prSet presAssocID="{4255A022-7AD4-43EB-AA93-B8FA4CB0BB9D}" presName="parentText" presStyleLbl="node1" presStyleIdx="0" presStyleCnt="3">
        <dgm:presLayoutVars>
          <dgm:chMax val="0"/>
          <dgm:bulletEnabled val="1"/>
        </dgm:presLayoutVars>
      </dgm:prSet>
      <dgm:spPr/>
      <dgm:t>
        <a:bodyPr/>
        <a:lstStyle/>
        <a:p>
          <a:endParaRPr lang="en-US"/>
        </a:p>
      </dgm:t>
    </dgm:pt>
    <dgm:pt modelId="{6D20D75A-D4F6-43F0-9268-3E99A686D867}" type="pres">
      <dgm:prSet presAssocID="{4255A022-7AD4-43EB-AA93-B8FA4CB0BB9D}" presName="negativeSpace" presStyleCnt="0"/>
      <dgm:spPr/>
    </dgm:pt>
    <dgm:pt modelId="{C80B800C-4324-44F2-8963-9F815D78F98E}" type="pres">
      <dgm:prSet presAssocID="{4255A022-7AD4-43EB-AA93-B8FA4CB0BB9D}" presName="childText" presStyleLbl="conFgAcc1" presStyleIdx="0" presStyleCnt="3">
        <dgm:presLayoutVars>
          <dgm:bulletEnabled val="1"/>
        </dgm:presLayoutVars>
        <dgm:style>
          <a:lnRef idx="2">
            <a:schemeClr val="accent5"/>
          </a:lnRef>
          <a:fillRef idx="1">
            <a:schemeClr val="lt1"/>
          </a:fillRef>
          <a:effectRef idx="0">
            <a:schemeClr val="accent5"/>
          </a:effectRef>
          <a:fontRef idx="minor">
            <a:schemeClr val="dk1"/>
          </a:fontRef>
        </dgm:style>
      </dgm:prSet>
      <dgm:spPr/>
      <dgm:t>
        <a:bodyPr/>
        <a:lstStyle/>
        <a:p>
          <a:endParaRPr lang="en-US"/>
        </a:p>
      </dgm:t>
    </dgm:pt>
    <dgm:pt modelId="{4DE10B6F-92C8-4254-BD66-C3BD16ED60D1}" type="pres">
      <dgm:prSet presAssocID="{E837F74A-6948-4110-A529-6CBA5E360706}" presName="spaceBetweenRectangles" presStyleCnt="0"/>
      <dgm:spPr/>
    </dgm:pt>
    <dgm:pt modelId="{E5B94363-FCF5-40B4-A831-6BCFA6A2834E}" type="pres">
      <dgm:prSet presAssocID="{D30F4774-6C50-4EB9-A092-7FB3F1784323}" presName="parentLin" presStyleCnt="0"/>
      <dgm:spPr/>
    </dgm:pt>
    <dgm:pt modelId="{E7D0F9EE-A63F-4A78-8D6C-7DD006DAFDE6}" type="pres">
      <dgm:prSet presAssocID="{D30F4774-6C50-4EB9-A092-7FB3F1784323}" presName="parentLeftMargin" presStyleLbl="node1" presStyleIdx="0" presStyleCnt="3"/>
      <dgm:spPr/>
      <dgm:t>
        <a:bodyPr/>
        <a:lstStyle/>
        <a:p>
          <a:endParaRPr lang="en-US"/>
        </a:p>
      </dgm:t>
    </dgm:pt>
    <dgm:pt modelId="{806101AA-DEA9-48C7-9662-4538CF441C68}" type="pres">
      <dgm:prSet presAssocID="{D30F4774-6C50-4EB9-A092-7FB3F1784323}" presName="parentText" presStyleLbl="node1" presStyleIdx="1" presStyleCnt="3">
        <dgm:presLayoutVars>
          <dgm:chMax val="0"/>
          <dgm:bulletEnabled val="1"/>
        </dgm:presLayoutVars>
      </dgm:prSet>
      <dgm:spPr/>
      <dgm:t>
        <a:bodyPr/>
        <a:lstStyle/>
        <a:p>
          <a:endParaRPr lang="en-US"/>
        </a:p>
      </dgm:t>
    </dgm:pt>
    <dgm:pt modelId="{C19B82BC-FA4A-4CA1-ACD6-2458D0FC46BB}" type="pres">
      <dgm:prSet presAssocID="{D30F4774-6C50-4EB9-A092-7FB3F1784323}" presName="negativeSpace" presStyleCnt="0"/>
      <dgm:spPr/>
    </dgm:pt>
    <dgm:pt modelId="{54A28EE1-5A77-43FC-8B93-5AF2045F8A43}" type="pres">
      <dgm:prSet presAssocID="{D30F4774-6C50-4EB9-A092-7FB3F1784323}" presName="childText" presStyleLbl="conFgAcc1" presStyleIdx="1" presStyleCnt="3">
        <dgm:presLayoutVars>
          <dgm:bulletEnabled val="1"/>
        </dgm:presLayoutVars>
        <dgm:style>
          <a:lnRef idx="2">
            <a:schemeClr val="accent5"/>
          </a:lnRef>
          <a:fillRef idx="1">
            <a:schemeClr val="lt1"/>
          </a:fillRef>
          <a:effectRef idx="0">
            <a:schemeClr val="accent5"/>
          </a:effectRef>
          <a:fontRef idx="minor">
            <a:schemeClr val="dk1"/>
          </a:fontRef>
        </dgm:style>
      </dgm:prSet>
      <dgm:spPr/>
      <dgm:t>
        <a:bodyPr/>
        <a:lstStyle/>
        <a:p>
          <a:endParaRPr lang="en-US"/>
        </a:p>
      </dgm:t>
    </dgm:pt>
    <dgm:pt modelId="{8D85AB50-8A89-409A-A683-61F69A0048A4}" type="pres">
      <dgm:prSet presAssocID="{E58379D6-C312-46C5-A092-9335E7F3F93F}" presName="spaceBetweenRectangles" presStyleCnt="0"/>
      <dgm:spPr/>
    </dgm:pt>
    <dgm:pt modelId="{6B440150-AFB4-4883-9695-8C700AF457FF}" type="pres">
      <dgm:prSet presAssocID="{AE1EDB6A-804C-492B-94CE-CADA5E6574C3}" presName="parentLin" presStyleCnt="0"/>
      <dgm:spPr/>
    </dgm:pt>
    <dgm:pt modelId="{E55E6E94-C2DC-4F5B-A2F5-C2B415DB29D2}" type="pres">
      <dgm:prSet presAssocID="{AE1EDB6A-804C-492B-94CE-CADA5E6574C3}" presName="parentLeftMargin" presStyleLbl="node1" presStyleIdx="1" presStyleCnt="3"/>
      <dgm:spPr/>
      <dgm:t>
        <a:bodyPr/>
        <a:lstStyle/>
        <a:p>
          <a:endParaRPr lang="en-US"/>
        </a:p>
      </dgm:t>
    </dgm:pt>
    <dgm:pt modelId="{D78B3052-D4B5-4C1C-B17D-8951CC46A280}" type="pres">
      <dgm:prSet presAssocID="{AE1EDB6A-804C-492B-94CE-CADA5E6574C3}" presName="parentText" presStyleLbl="node1" presStyleIdx="2" presStyleCnt="3">
        <dgm:presLayoutVars>
          <dgm:chMax val="0"/>
          <dgm:bulletEnabled val="1"/>
        </dgm:presLayoutVars>
      </dgm:prSet>
      <dgm:spPr/>
      <dgm:t>
        <a:bodyPr/>
        <a:lstStyle/>
        <a:p>
          <a:endParaRPr lang="en-US"/>
        </a:p>
      </dgm:t>
    </dgm:pt>
    <dgm:pt modelId="{FE77E26A-CD32-4507-8D85-AD322F93F1E6}" type="pres">
      <dgm:prSet presAssocID="{AE1EDB6A-804C-492B-94CE-CADA5E6574C3}" presName="negativeSpace" presStyleCnt="0"/>
      <dgm:spPr/>
    </dgm:pt>
    <dgm:pt modelId="{B846730F-8554-4C33-8E7D-44F971D2170C}" type="pres">
      <dgm:prSet presAssocID="{AE1EDB6A-804C-492B-94CE-CADA5E6574C3}" presName="childText" presStyleLbl="conFgAcc1" presStyleIdx="2" presStyleCnt="3">
        <dgm:presLayoutVars>
          <dgm:bulletEnabled val="1"/>
        </dgm:presLayoutVars>
        <dgm:style>
          <a:lnRef idx="2">
            <a:schemeClr val="accent5"/>
          </a:lnRef>
          <a:fillRef idx="1">
            <a:schemeClr val="lt1"/>
          </a:fillRef>
          <a:effectRef idx="0">
            <a:schemeClr val="accent5"/>
          </a:effectRef>
          <a:fontRef idx="minor">
            <a:schemeClr val="dk1"/>
          </a:fontRef>
        </dgm:style>
      </dgm:prSet>
      <dgm:spPr/>
      <dgm:t>
        <a:bodyPr/>
        <a:lstStyle/>
        <a:p>
          <a:endParaRPr lang="en-US"/>
        </a:p>
      </dgm:t>
    </dgm:pt>
  </dgm:ptLst>
  <dgm:cxnLst>
    <dgm:cxn modelId="{C21BDDA7-202E-400E-9C01-39D3D739E9AD}" srcId="{CE0B6BD8-1A5A-45E6-A7C3-CD0C1EFBA670}" destId="{4255A022-7AD4-43EB-AA93-B8FA4CB0BB9D}" srcOrd="0" destOrd="0" parTransId="{82C12E11-563C-459E-93EC-6A01BE20999C}" sibTransId="{E837F74A-6948-4110-A529-6CBA5E360706}"/>
    <dgm:cxn modelId="{9238AEDF-D50F-4C42-ACAB-2718CBBDF435}" type="presOf" srcId="{AE1EDB6A-804C-492B-94CE-CADA5E6574C3}" destId="{E55E6E94-C2DC-4F5B-A2F5-C2B415DB29D2}" srcOrd="0" destOrd="0" presId="urn:microsoft.com/office/officeart/2005/8/layout/list1"/>
    <dgm:cxn modelId="{78E56158-8FB0-4CE6-903A-CFACC6194632}" type="presOf" srcId="{CE0B6BD8-1A5A-45E6-A7C3-CD0C1EFBA670}" destId="{921AC649-E000-4F35-ADB5-C6202A6ECD32}" srcOrd="0" destOrd="0" presId="urn:microsoft.com/office/officeart/2005/8/layout/list1"/>
    <dgm:cxn modelId="{3EA08566-139B-463D-A43C-4BBDB1965F6E}" type="presOf" srcId="{4255A022-7AD4-43EB-AA93-B8FA4CB0BB9D}" destId="{638833E6-EF54-4800-A0B4-6A3A36E2A2BC}" srcOrd="1" destOrd="0" presId="urn:microsoft.com/office/officeart/2005/8/layout/list1"/>
    <dgm:cxn modelId="{E36A19DB-35F4-4F3B-915D-8ED1388DA578}" srcId="{CE0B6BD8-1A5A-45E6-A7C3-CD0C1EFBA670}" destId="{D30F4774-6C50-4EB9-A092-7FB3F1784323}" srcOrd="1" destOrd="0" parTransId="{B17F0AE2-89DC-4D8D-A861-65D6AFE341B1}" sibTransId="{E58379D6-C312-46C5-A092-9335E7F3F93F}"/>
    <dgm:cxn modelId="{4F7313C5-58AF-4E27-81A4-32FBF5F2A530}" type="presOf" srcId="{AE1EDB6A-804C-492B-94CE-CADA5E6574C3}" destId="{D78B3052-D4B5-4C1C-B17D-8951CC46A280}" srcOrd="1" destOrd="0" presId="urn:microsoft.com/office/officeart/2005/8/layout/list1"/>
    <dgm:cxn modelId="{2CC60C58-C143-481A-9378-FABBBE3EA697}" srcId="{CE0B6BD8-1A5A-45E6-A7C3-CD0C1EFBA670}" destId="{AE1EDB6A-804C-492B-94CE-CADA5E6574C3}" srcOrd="2" destOrd="0" parTransId="{91122CAB-8B90-4D0A-8BB8-36E6CD728BD9}" sibTransId="{052C5C37-44CD-494D-AE2D-42A8C95E4800}"/>
    <dgm:cxn modelId="{70D2A3F3-6003-4BBF-A800-548BDD7CB312}" type="presOf" srcId="{4255A022-7AD4-43EB-AA93-B8FA4CB0BB9D}" destId="{37DE4EFA-DE8E-44D4-BCCD-44372CADC62E}" srcOrd="0" destOrd="0" presId="urn:microsoft.com/office/officeart/2005/8/layout/list1"/>
    <dgm:cxn modelId="{82A4D1EA-52D6-4E6A-8CA4-4309CB4C92C0}" type="presOf" srcId="{D30F4774-6C50-4EB9-A092-7FB3F1784323}" destId="{806101AA-DEA9-48C7-9662-4538CF441C68}" srcOrd="1" destOrd="0" presId="urn:microsoft.com/office/officeart/2005/8/layout/list1"/>
    <dgm:cxn modelId="{B3B1D197-30FA-42C7-8C5E-5FFEA299C976}" type="presOf" srcId="{D30F4774-6C50-4EB9-A092-7FB3F1784323}" destId="{E7D0F9EE-A63F-4A78-8D6C-7DD006DAFDE6}" srcOrd="0" destOrd="0" presId="urn:microsoft.com/office/officeart/2005/8/layout/list1"/>
    <dgm:cxn modelId="{40AF7E0B-9512-4934-B35B-44E6251A3536}" type="presParOf" srcId="{921AC649-E000-4F35-ADB5-C6202A6ECD32}" destId="{FED418D7-66A0-4216-BFBB-6C2E8D29C02B}" srcOrd="0" destOrd="0" presId="urn:microsoft.com/office/officeart/2005/8/layout/list1"/>
    <dgm:cxn modelId="{E8886144-0F47-4152-A23E-F53A7E9C2DCB}" type="presParOf" srcId="{FED418D7-66A0-4216-BFBB-6C2E8D29C02B}" destId="{37DE4EFA-DE8E-44D4-BCCD-44372CADC62E}" srcOrd="0" destOrd="0" presId="urn:microsoft.com/office/officeart/2005/8/layout/list1"/>
    <dgm:cxn modelId="{36E82BEE-A941-4C39-8BD9-CE8A348BE7F3}" type="presParOf" srcId="{FED418D7-66A0-4216-BFBB-6C2E8D29C02B}" destId="{638833E6-EF54-4800-A0B4-6A3A36E2A2BC}" srcOrd="1" destOrd="0" presId="urn:microsoft.com/office/officeart/2005/8/layout/list1"/>
    <dgm:cxn modelId="{A98FA537-B289-4EB3-8D91-23944D73563B}" type="presParOf" srcId="{921AC649-E000-4F35-ADB5-C6202A6ECD32}" destId="{6D20D75A-D4F6-43F0-9268-3E99A686D867}" srcOrd="1" destOrd="0" presId="urn:microsoft.com/office/officeart/2005/8/layout/list1"/>
    <dgm:cxn modelId="{328448EA-2B50-4F7E-8AE6-C795B4E8B6EE}" type="presParOf" srcId="{921AC649-E000-4F35-ADB5-C6202A6ECD32}" destId="{C80B800C-4324-44F2-8963-9F815D78F98E}" srcOrd="2" destOrd="0" presId="urn:microsoft.com/office/officeart/2005/8/layout/list1"/>
    <dgm:cxn modelId="{BE658FED-3456-41FD-B563-E3B2BD7D4BC4}" type="presParOf" srcId="{921AC649-E000-4F35-ADB5-C6202A6ECD32}" destId="{4DE10B6F-92C8-4254-BD66-C3BD16ED60D1}" srcOrd="3" destOrd="0" presId="urn:microsoft.com/office/officeart/2005/8/layout/list1"/>
    <dgm:cxn modelId="{4F289F27-6021-4ECA-8DFC-48342C4ECB93}" type="presParOf" srcId="{921AC649-E000-4F35-ADB5-C6202A6ECD32}" destId="{E5B94363-FCF5-40B4-A831-6BCFA6A2834E}" srcOrd="4" destOrd="0" presId="urn:microsoft.com/office/officeart/2005/8/layout/list1"/>
    <dgm:cxn modelId="{A1198DEC-02B0-4A48-BFE6-A33CAF1874D2}" type="presParOf" srcId="{E5B94363-FCF5-40B4-A831-6BCFA6A2834E}" destId="{E7D0F9EE-A63F-4A78-8D6C-7DD006DAFDE6}" srcOrd="0" destOrd="0" presId="urn:microsoft.com/office/officeart/2005/8/layout/list1"/>
    <dgm:cxn modelId="{395BF271-2669-4C18-910F-E7B85D3FA02E}" type="presParOf" srcId="{E5B94363-FCF5-40B4-A831-6BCFA6A2834E}" destId="{806101AA-DEA9-48C7-9662-4538CF441C68}" srcOrd="1" destOrd="0" presId="urn:microsoft.com/office/officeart/2005/8/layout/list1"/>
    <dgm:cxn modelId="{55E11071-BE5C-4C26-9D51-56911C10209E}" type="presParOf" srcId="{921AC649-E000-4F35-ADB5-C6202A6ECD32}" destId="{C19B82BC-FA4A-4CA1-ACD6-2458D0FC46BB}" srcOrd="5" destOrd="0" presId="urn:microsoft.com/office/officeart/2005/8/layout/list1"/>
    <dgm:cxn modelId="{93B28561-985F-4BD4-A9CB-4B51D4EA79ED}" type="presParOf" srcId="{921AC649-E000-4F35-ADB5-C6202A6ECD32}" destId="{54A28EE1-5A77-43FC-8B93-5AF2045F8A43}" srcOrd="6" destOrd="0" presId="urn:microsoft.com/office/officeart/2005/8/layout/list1"/>
    <dgm:cxn modelId="{0F720BDC-0596-45B5-BADF-F4755DADE29B}" type="presParOf" srcId="{921AC649-E000-4F35-ADB5-C6202A6ECD32}" destId="{8D85AB50-8A89-409A-A683-61F69A0048A4}" srcOrd="7" destOrd="0" presId="urn:microsoft.com/office/officeart/2005/8/layout/list1"/>
    <dgm:cxn modelId="{B74009B4-F10B-4891-A112-C05956A1C268}" type="presParOf" srcId="{921AC649-E000-4F35-ADB5-C6202A6ECD32}" destId="{6B440150-AFB4-4883-9695-8C700AF457FF}" srcOrd="8" destOrd="0" presId="urn:microsoft.com/office/officeart/2005/8/layout/list1"/>
    <dgm:cxn modelId="{1ED2A415-7C23-4A09-9398-5698535794FE}" type="presParOf" srcId="{6B440150-AFB4-4883-9695-8C700AF457FF}" destId="{E55E6E94-C2DC-4F5B-A2F5-C2B415DB29D2}" srcOrd="0" destOrd="0" presId="urn:microsoft.com/office/officeart/2005/8/layout/list1"/>
    <dgm:cxn modelId="{F84D6EAF-19FB-43AD-8D3C-A4F33929719B}" type="presParOf" srcId="{6B440150-AFB4-4883-9695-8C700AF457FF}" destId="{D78B3052-D4B5-4C1C-B17D-8951CC46A280}" srcOrd="1" destOrd="0" presId="urn:microsoft.com/office/officeart/2005/8/layout/list1"/>
    <dgm:cxn modelId="{A5F5012B-FC69-4EC6-A265-1B6783BEC3B1}" type="presParOf" srcId="{921AC649-E000-4F35-ADB5-C6202A6ECD32}" destId="{FE77E26A-CD32-4507-8D85-AD322F93F1E6}" srcOrd="9" destOrd="0" presId="urn:microsoft.com/office/officeart/2005/8/layout/list1"/>
    <dgm:cxn modelId="{156BF0FE-58F7-4248-A848-A21716979498}" type="presParOf" srcId="{921AC649-E000-4F35-ADB5-C6202A6ECD32}" destId="{B846730F-8554-4C33-8E7D-44F971D2170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B800C-4324-44F2-8963-9F815D78F98E}">
      <dsp:nvSpPr>
        <dsp:cNvPr id="0" name=""/>
        <dsp:cNvSpPr/>
      </dsp:nvSpPr>
      <dsp:spPr>
        <a:xfrm>
          <a:off x="0" y="383530"/>
          <a:ext cx="6788727" cy="55440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638833E6-EF54-4800-A0B4-6A3A36E2A2BC}">
      <dsp:nvSpPr>
        <dsp:cNvPr id="0" name=""/>
        <dsp:cNvSpPr/>
      </dsp:nvSpPr>
      <dsp:spPr>
        <a:xfrm>
          <a:off x="339436" y="58810"/>
          <a:ext cx="4752108" cy="649440"/>
        </a:xfrm>
        <a:prstGeom prst="round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79618" tIns="0" rIns="179618" bIns="0" numCol="1" spcCol="1270" anchor="ctr" anchorCtr="0">
          <a:noAutofit/>
        </a:bodyPr>
        <a:lstStyle/>
        <a:p>
          <a:pPr lvl="0" algn="l" defTabSz="977900">
            <a:lnSpc>
              <a:spcPct val="90000"/>
            </a:lnSpc>
            <a:spcBef>
              <a:spcPct val="0"/>
            </a:spcBef>
            <a:spcAft>
              <a:spcPct val="35000"/>
            </a:spcAft>
          </a:pPr>
          <a:r>
            <a:rPr lang="es-MX" sz="2200" kern="1200" noProof="0" dirty="0" smtClean="0"/>
            <a:t>Composición Química</a:t>
          </a:r>
          <a:endParaRPr lang="es-MX" sz="2200" kern="1200" noProof="0" dirty="0"/>
        </a:p>
      </dsp:txBody>
      <dsp:txXfrm>
        <a:off x="371139" y="90513"/>
        <a:ext cx="4688702" cy="586034"/>
      </dsp:txXfrm>
    </dsp:sp>
    <dsp:sp modelId="{54A28EE1-5A77-43FC-8B93-5AF2045F8A43}">
      <dsp:nvSpPr>
        <dsp:cNvPr id="0" name=""/>
        <dsp:cNvSpPr/>
      </dsp:nvSpPr>
      <dsp:spPr>
        <a:xfrm>
          <a:off x="0" y="1381450"/>
          <a:ext cx="6788727" cy="55440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806101AA-DEA9-48C7-9662-4538CF441C68}">
      <dsp:nvSpPr>
        <dsp:cNvPr id="0" name=""/>
        <dsp:cNvSpPr/>
      </dsp:nvSpPr>
      <dsp:spPr>
        <a:xfrm>
          <a:off x="339436" y="1056731"/>
          <a:ext cx="4752108" cy="649440"/>
        </a:xfrm>
        <a:prstGeom prst="round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79618" tIns="0" rIns="179618" bIns="0" numCol="1" spcCol="1270" anchor="ctr" anchorCtr="0">
          <a:noAutofit/>
        </a:bodyPr>
        <a:lstStyle/>
        <a:p>
          <a:pPr lvl="0" algn="l" defTabSz="977900">
            <a:lnSpc>
              <a:spcPct val="90000"/>
            </a:lnSpc>
            <a:spcBef>
              <a:spcPct val="0"/>
            </a:spcBef>
            <a:spcAft>
              <a:spcPct val="35000"/>
            </a:spcAft>
          </a:pPr>
          <a:r>
            <a:rPr lang="es-MX" sz="2200" kern="1200" noProof="0" dirty="0" smtClean="0"/>
            <a:t>Composición Física</a:t>
          </a:r>
          <a:endParaRPr lang="es-MX" sz="2200" kern="1200" noProof="0" dirty="0"/>
        </a:p>
      </dsp:txBody>
      <dsp:txXfrm>
        <a:off x="371139" y="1088434"/>
        <a:ext cx="4688702" cy="586034"/>
      </dsp:txXfrm>
    </dsp:sp>
    <dsp:sp modelId="{B846730F-8554-4C33-8E7D-44F971D2170C}">
      <dsp:nvSpPr>
        <dsp:cNvPr id="0" name=""/>
        <dsp:cNvSpPr/>
      </dsp:nvSpPr>
      <dsp:spPr>
        <a:xfrm>
          <a:off x="0" y="2379371"/>
          <a:ext cx="6788727" cy="55440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D78B3052-D4B5-4C1C-B17D-8951CC46A280}">
      <dsp:nvSpPr>
        <dsp:cNvPr id="0" name=""/>
        <dsp:cNvSpPr/>
      </dsp:nvSpPr>
      <dsp:spPr>
        <a:xfrm>
          <a:off x="339436" y="2054650"/>
          <a:ext cx="4752108" cy="649440"/>
        </a:xfrm>
        <a:prstGeom prst="round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79618" tIns="0" rIns="179618" bIns="0" numCol="1" spcCol="1270" anchor="ctr" anchorCtr="0">
          <a:noAutofit/>
        </a:bodyPr>
        <a:lstStyle/>
        <a:p>
          <a:pPr lvl="0" algn="l" defTabSz="977900">
            <a:lnSpc>
              <a:spcPct val="90000"/>
            </a:lnSpc>
            <a:spcBef>
              <a:spcPct val="0"/>
            </a:spcBef>
            <a:spcAft>
              <a:spcPct val="35000"/>
            </a:spcAft>
          </a:pPr>
          <a:r>
            <a:rPr lang="es-MX" sz="2200" kern="1200" noProof="0" dirty="0" smtClean="0"/>
            <a:t>Composición Mineralógica </a:t>
          </a:r>
          <a:endParaRPr lang="es-MX" sz="2200" kern="1200" noProof="0" dirty="0"/>
        </a:p>
      </dsp:txBody>
      <dsp:txXfrm>
        <a:off x="371139" y="2086353"/>
        <a:ext cx="468870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Dentro de las redes neuronales, se hicieron</a:t>
            </a:r>
            <a:r>
              <a:rPr lang="es-MX" baseline="0" dirty="0" smtClean="0"/>
              <a:t> varios experimentos con varias arquitecturas, llegando a que esta fue la que nos dio un mejor desempeño. **Explicación de la red**</a:t>
            </a:r>
          </a:p>
          <a:p>
            <a:r>
              <a:rPr lang="es-MX" baseline="0" dirty="0" smtClean="0"/>
              <a:t>**Explicación de la función de activación**.</a:t>
            </a:r>
            <a:endParaRPr lang="es-MX" dirty="0"/>
          </a:p>
        </p:txBody>
      </p:sp>
    </p:spTree>
    <p:extLst>
      <p:ext uri="{BB962C8B-B14F-4D97-AF65-F5344CB8AC3E}">
        <p14:creationId xmlns:p14="http://schemas.microsoft.com/office/powerpoint/2010/main" val="311793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s-MX" dirty="0" smtClean="0"/>
              <a:t>MIN 12</a:t>
            </a:r>
          </a:p>
          <a:p>
            <a:r>
              <a:rPr lang="es-MX" dirty="0" smtClean="0"/>
              <a:t>Viendo </a:t>
            </a:r>
            <a:r>
              <a:rPr lang="es-MX" dirty="0" smtClean="0"/>
              <a:t>los temas anteriormente</a:t>
            </a:r>
            <a:r>
              <a:rPr lang="es-MX" baseline="0" dirty="0" smtClean="0"/>
              <a:t> explicados, todo como un flujo de trabajo, sería así:</a:t>
            </a:r>
          </a:p>
          <a:p>
            <a:r>
              <a:rPr lang="es-MX" baseline="0" dirty="0" smtClean="0"/>
              <a:t>**Explicar el flujo**</a:t>
            </a:r>
          </a:p>
          <a:p>
            <a:r>
              <a:rPr lang="es-MX" baseline="0" dirty="0" smtClean="0"/>
              <a:t>Utilizando el armónico del 3 al 40, siendo una entrada de 148 para la red, el target es el valor de redondez obteniendo por el algoritmo de </a:t>
            </a:r>
            <a:r>
              <a:rPr lang="es-MX" baseline="0" dirty="0" err="1" smtClean="0"/>
              <a:t>Zheng</a:t>
            </a:r>
            <a:r>
              <a:rPr lang="es-MX" baseline="0" dirty="0" smtClean="0"/>
              <a:t>.</a:t>
            </a:r>
          </a:p>
          <a:p>
            <a:r>
              <a:rPr lang="es-MX" baseline="0" dirty="0" smtClean="0"/>
              <a:t>623 Imágenes , 80 % entrenamiento, 20 % pruebas</a:t>
            </a:r>
            <a:endParaRPr lang="es-MX" dirty="0"/>
          </a:p>
        </p:txBody>
      </p:sp>
    </p:spTree>
    <p:extLst>
      <p:ext uri="{BB962C8B-B14F-4D97-AF65-F5344CB8AC3E}">
        <p14:creationId xmlns:p14="http://schemas.microsoft.com/office/powerpoint/2010/main" val="2084209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Este es</a:t>
            </a:r>
            <a:r>
              <a:rPr lang="es-MX" baseline="0" dirty="0" smtClean="0"/>
              <a:t> el resultado del entrenamiento</a:t>
            </a:r>
          </a:p>
          <a:p>
            <a:r>
              <a:rPr lang="es-MX" baseline="0" dirty="0" smtClean="0"/>
              <a:t>**Explicación del entrenamiento**,</a:t>
            </a:r>
          </a:p>
          <a:p>
            <a:r>
              <a:rPr lang="es-MX" baseline="0" dirty="0" smtClean="0"/>
              <a:t>Se puede observar una diferencia notable en el ajuste, pero es para evitar que el modelo se sobreajuste y pierda generalidad.</a:t>
            </a:r>
            <a:endParaRPr lang="es-MX" dirty="0"/>
          </a:p>
        </p:txBody>
      </p:sp>
    </p:spTree>
    <p:extLst>
      <p:ext uri="{BB962C8B-B14F-4D97-AF65-F5344CB8AC3E}">
        <p14:creationId xmlns:p14="http://schemas.microsoft.com/office/powerpoint/2010/main" val="2325426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Estos</a:t>
            </a:r>
            <a:r>
              <a:rPr lang="es-MX" baseline="0" dirty="0" smtClean="0"/>
              <a:t> fueron los resultados de  las pruebas.</a:t>
            </a:r>
          </a:p>
          <a:p>
            <a:r>
              <a:rPr lang="es-MX" dirty="0" smtClean="0"/>
              <a:t>El</a:t>
            </a:r>
            <a:r>
              <a:rPr lang="es-MX" baseline="0" dirty="0" smtClean="0"/>
              <a:t> 80% de las partículas están menor a .1 de error, eso nos interesa por que es la varianza que existe entre las clases, La clasificación puede ser hecha el 80% de las veces sin problema.</a:t>
            </a:r>
            <a:endParaRPr lang="es-MX" dirty="0"/>
          </a:p>
        </p:txBody>
      </p:sp>
    </p:spTree>
    <p:extLst>
      <p:ext uri="{BB962C8B-B14F-4D97-AF65-F5344CB8AC3E}">
        <p14:creationId xmlns:p14="http://schemas.microsoft.com/office/powerpoint/2010/main" val="101772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Estos son los errores:</a:t>
            </a:r>
            <a:r>
              <a:rPr lang="es-MX" baseline="0" dirty="0" smtClean="0"/>
              <a:t> **Leer los errores para pruebas y entrenamiento**</a:t>
            </a:r>
          </a:p>
          <a:p>
            <a:r>
              <a:rPr lang="es-MX" dirty="0" smtClean="0"/>
              <a:t>Siendo errores muy aceptables</a:t>
            </a:r>
            <a:endParaRPr lang="es-MX" dirty="0"/>
          </a:p>
        </p:txBody>
      </p:sp>
    </p:spTree>
    <p:extLst>
      <p:ext uri="{BB962C8B-B14F-4D97-AF65-F5344CB8AC3E}">
        <p14:creationId xmlns:p14="http://schemas.microsoft.com/office/powerpoint/2010/main" val="607241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MIN 14</a:t>
            </a:r>
            <a:endParaRPr lang="es-MX" dirty="0"/>
          </a:p>
        </p:txBody>
      </p:sp>
    </p:spTree>
    <p:extLst>
      <p:ext uri="{BB962C8B-B14F-4D97-AF65-F5344CB8AC3E}">
        <p14:creationId xmlns:p14="http://schemas.microsoft.com/office/powerpoint/2010/main" val="131904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4b6afd8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4b6afd8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s-MX" dirty="0" smtClean="0"/>
              <a:t>Diferencia aceptable: La</a:t>
            </a:r>
            <a:r>
              <a:rPr lang="es-MX" baseline="0" dirty="0" smtClean="0"/>
              <a:t> diferencia entre un operador y otro esta basado en la experiencia. Si expertos clasifican rocas, tienen una diferencia hasta del 20%. </a:t>
            </a:r>
          </a:p>
          <a:p>
            <a:r>
              <a:rPr lang="es-MX" baseline="0" dirty="0" smtClean="0"/>
              <a:t>Nos </a:t>
            </a:r>
            <a:r>
              <a:rPr lang="es-MX" baseline="0" dirty="0" smtClean="0"/>
              <a:t>llevó </a:t>
            </a:r>
            <a:r>
              <a:rPr lang="es-MX" baseline="0" dirty="0" smtClean="0"/>
              <a:t>mucho tiempo sintonizar los parámetros del algoritmo adecuadamente. </a:t>
            </a:r>
          </a:p>
          <a:p>
            <a:r>
              <a:rPr lang="es-MX" baseline="0" dirty="0" smtClean="0"/>
              <a:t>Por que es invariante a la escala, rotación y translación? Esta demostrado que Fourier elíptico ya posee esas propiedades. Inclusive, metimos imágenes escaladas y rotadas, obteniendo el mismo resultado como si no lo estuviera.</a:t>
            </a:r>
            <a:endParaRPr lang="es-MX" dirty="0" smtClean="0"/>
          </a:p>
          <a:p>
            <a:pPr marL="0" lvl="0" indent="0" algn="l" rtl="0">
              <a:spcBef>
                <a:spcPts val="0"/>
              </a:spcBef>
              <a:spcAft>
                <a:spcPts val="0"/>
              </a:spcAft>
              <a:buNone/>
            </a:pPr>
            <a:endParaRPr lang="es-MX" baseline="0" dirty="0" smtClean="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4b6afd8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4b6afd8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MX" sz="1100" b="0" i="0" u="none" strike="noStrike" kern="1200" cap="none" dirty="0" smtClean="0">
                <a:solidFill>
                  <a:schemeClr val="tx1"/>
                </a:solidFill>
                <a:effectLst/>
                <a:latin typeface="Arial"/>
                <a:ea typeface="Arial"/>
                <a:cs typeface="Arial"/>
                <a:sym typeface="Arial"/>
              </a:rPr>
              <a:t>Entrando en contexto, el planeta tierra está conformado por la </a:t>
            </a:r>
            <a:r>
              <a:rPr lang="es-MX" sz="1100" b="1" i="0" u="none" strike="noStrike" kern="1200" cap="none" dirty="0" smtClean="0">
                <a:solidFill>
                  <a:schemeClr val="tx1"/>
                </a:solidFill>
                <a:effectLst/>
                <a:latin typeface="Arial"/>
                <a:ea typeface="Arial"/>
                <a:cs typeface="Arial"/>
                <a:sym typeface="Arial"/>
              </a:rPr>
              <a:t>hidrosfera</a:t>
            </a:r>
            <a:r>
              <a:rPr lang="es-MX" sz="1100" b="0" i="0" u="none" strike="noStrike" kern="1200" cap="none" dirty="0" smtClean="0">
                <a:solidFill>
                  <a:schemeClr val="tx1"/>
                </a:solidFill>
                <a:effectLst/>
                <a:latin typeface="Arial"/>
                <a:ea typeface="Arial"/>
                <a:cs typeface="Arial"/>
                <a:sym typeface="Arial"/>
              </a:rPr>
              <a:t> (Los mares, océanos, ríos, lagos y demás), </a:t>
            </a:r>
            <a:r>
              <a:rPr lang="es-MX" sz="1100" b="1" i="0" u="none" strike="noStrike" kern="1200" cap="none" dirty="0" smtClean="0">
                <a:solidFill>
                  <a:schemeClr val="tx1"/>
                </a:solidFill>
                <a:effectLst/>
                <a:latin typeface="Arial"/>
                <a:ea typeface="Arial"/>
                <a:cs typeface="Arial"/>
                <a:sym typeface="Arial"/>
              </a:rPr>
              <a:t>atmósfera</a:t>
            </a:r>
            <a:r>
              <a:rPr lang="es-MX" sz="1100" b="0" i="0" u="none" strike="noStrike" kern="1200" cap="none" dirty="0" smtClean="0">
                <a:solidFill>
                  <a:schemeClr val="tx1"/>
                </a:solidFill>
                <a:effectLst/>
                <a:latin typeface="Arial"/>
                <a:ea typeface="Arial"/>
                <a:cs typeface="Arial"/>
                <a:sym typeface="Arial"/>
              </a:rPr>
              <a:t> (La capa gaseosa), </a:t>
            </a:r>
            <a:r>
              <a:rPr lang="es-MX" sz="1100" b="1" i="0" u="none" strike="noStrike" kern="1200" cap="none" dirty="0" smtClean="0">
                <a:solidFill>
                  <a:schemeClr val="tx1"/>
                </a:solidFill>
                <a:effectLst/>
                <a:latin typeface="Arial"/>
                <a:ea typeface="Arial"/>
                <a:cs typeface="Arial"/>
                <a:sym typeface="Arial"/>
              </a:rPr>
              <a:t>biosfera</a:t>
            </a:r>
            <a:r>
              <a:rPr lang="es-MX" sz="1100" b="0" i="0" u="none" strike="noStrike" kern="1200" cap="none" dirty="0" smtClean="0">
                <a:solidFill>
                  <a:schemeClr val="tx1"/>
                </a:solidFill>
                <a:effectLst/>
                <a:latin typeface="Arial"/>
                <a:ea typeface="Arial"/>
                <a:cs typeface="Arial"/>
                <a:sym typeface="Arial"/>
              </a:rPr>
              <a:t> (los seres vivos) y la </a:t>
            </a:r>
            <a:r>
              <a:rPr lang="es-MX" sz="1100" b="1" i="0" u="none" strike="noStrike" kern="1200" cap="none" dirty="0" smtClean="0">
                <a:solidFill>
                  <a:schemeClr val="tx1"/>
                </a:solidFill>
                <a:effectLst/>
                <a:latin typeface="Arial"/>
                <a:ea typeface="Arial"/>
                <a:cs typeface="Arial"/>
                <a:sym typeface="Arial"/>
              </a:rPr>
              <a:t>litosfera</a:t>
            </a:r>
            <a:r>
              <a:rPr lang="es-MX" sz="1100" b="0" i="0" u="none" strike="noStrike" kern="1200" cap="none" dirty="0" smtClean="0">
                <a:solidFill>
                  <a:schemeClr val="tx1"/>
                </a:solidFill>
                <a:effectLst/>
                <a:latin typeface="Arial"/>
                <a:ea typeface="Arial"/>
                <a:cs typeface="Arial"/>
                <a:sym typeface="Arial"/>
              </a:rPr>
              <a:t> o tierra sólida. Estás sub-esferas están en constante interacción entre ellas mismas, por lo que el planeta tierra es un sistema. </a:t>
            </a:r>
          </a:p>
          <a:p>
            <a:r>
              <a:rPr lang="es-MX" sz="1100" b="0" i="0" u="none" strike="noStrike" kern="1200" cap="none" dirty="0" smtClean="0">
                <a:solidFill>
                  <a:schemeClr val="tx1"/>
                </a:solidFill>
                <a:effectLst/>
                <a:latin typeface="Arial"/>
                <a:ea typeface="Arial"/>
                <a:cs typeface="Arial"/>
                <a:sym typeface="Arial"/>
              </a:rPr>
              <a:t>La tierra sólida se divide en 3 capas: la corteza, el manto y el núcleo. Corteza importante</a:t>
            </a:r>
            <a:r>
              <a:rPr lang="es-MX" sz="1100" b="0" i="0" u="none" strike="noStrike" kern="1200" cap="none" baseline="0" dirty="0" smtClean="0">
                <a:solidFill>
                  <a:schemeClr val="tx1"/>
                </a:solidFill>
                <a:effectLst/>
                <a:latin typeface="Arial"/>
                <a:ea typeface="Arial"/>
                <a:cs typeface="Arial"/>
                <a:sym typeface="Arial"/>
              </a:rPr>
              <a:t> por que es con la que interactuamos. En la corteza todo es considerado como rocas</a:t>
            </a:r>
            <a:endParaRPr lang="es-MX" sz="1100" b="0" i="0" u="none" strike="noStrike" kern="1200" cap="none" dirty="0" smtClean="0">
              <a:solidFill>
                <a:schemeClr val="tx1"/>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4b6afd8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4b6afd8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b="0" i="0" u="none" strike="noStrike" kern="1200" cap="none" dirty="0" smtClean="0">
                <a:solidFill>
                  <a:schemeClr val="tx1"/>
                </a:solidFill>
                <a:effectLst/>
                <a:latin typeface="Arial"/>
                <a:ea typeface="Arial"/>
                <a:cs typeface="Arial"/>
                <a:sym typeface="Arial"/>
              </a:rPr>
              <a:t>Tipos de rocas</a:t>
            </a:r>
            <a:r>
              <a:rPr lang="es-MX" sz="1100" b="0" i="0" u="none" strike="noStrike" kern="1200" cap="none" baseline="0" dirty="0" smtClean="0">
                <a:solidFill>
                  <a:schemeClr val="tx1"/>
                </a:solidFill>
                <a:effectLst/>
                <a:latin typeface="Arial"/>
                <a:ea typeface="Arial"/>
                <a:cs typeface="Arial"/>
                <a:sym typeface="Arial"/>
              </a:rPr>
              <a:t> según su origen</a:t>
            </a:r>
            <a:endParaRPr lang="es-MX" sz="1100" b="0" i="0" u="none" strike="noStrike" kern="1200" cap="none" dirty="0" smtClean="0">
              <a:solidFill>
                <a:schemeClr val="tx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b="0" i="0" u="none" strike="noStrike" kern="1200" cap="none" dirty="0" smtClean="0">
                <a:solidFill>
                  <a:schemeClr val="tx1"/>
                </a:solidFill>
                <a:effectLst/>
                <a:latin typeface="Arial"/>
                <a:ea typeface="Arial"/>
                <a:cs typeface="Arial"/>
                <a:sym typeface="Arial"/>
              </a:rPr>
              <a:t>Rocas ígneas se</a:t>
            </a:r>
            <a:r>
              <a:rPr lang="es-MX" sz="1100" b="0" i="0" u="none" strike="noStrike" kern="1200" cap="none" baseline="0" dirty="0" smtClean="0">
                <a:solidFill>
                  <a:schemeClr val="tx1"/>
                </a:solidFill>
                <a:effectLst/>
                <a:latin typeface="Arial"/>
                <a:ea typeface="Arial"/>
                <a:cs typeface="Arial"/>
                <a:sym typeface="Arial"/>
              </a:rPr>
              <a:t> formadas dentro del manto, y que alcanza la superficie, por medio de un volcán o una fisura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b="0" i="0" u="none" strike="noStrike" kern="1200" cap="none" baseline="0" dirty="0" smtClean="0">
                <a:solidFill>
                  <a:schemeClr val="tx1"/>
                </a:solidFill>
                <a:effectLst/>
                <a:latin typeface="Arial"/>
                <a:cs typeface="Arial"/>
                <a:sym typeface="Arial"/>
              </a:rPr>
              <a:t>Rocas sedimentarias, son las que se estudiaran por que son las más abundantes en la corteza Terrestre, cerca del 80%, están relacionadas con la actividad </a:t>
            </a:r>
            <a:r>
              <a:rPr lang="es-MX" sz="1100" b="1" i="0" u="none" strike="noStrike" kern="1200" cap="none" baseline="0" dirty="0" smtClean="0">
                <a:solidFill>
                  <a:schemeClr val="tx1"/>
                </a:solidFill>
                <a:effectLst/>
                <a:latin typeface="Arial"/>
                <a:cs typeface="Arial"/>
                <a:sym typeface="Arial"/>
              </a:rPr>
              <a:t>económica</a:t>
            </a:r>
            <a:r>
              <a:rPr lang="es-MX" sz="1100" b="0" i="0" u="none" strike="noStrike" kern="1200" cap="none" baseline="0" dirty="0" smtClean="0">
                <a:solidFill>
                  <a:schemeClr val="tx1"/>
                </a:solidFill>
                <a:effectLst/>
                <a:latin typeface="Arial"/>
                <a:cs typeface="Arial"/>
                <a:sym typeface="Arial"/>
              </a:rPr>
              <a:t> y cuestiones de riesgo. Se forman a </a:t>
            </a:r>
            <a:r>
              <a:rPr lang="es-MX" sz="1100" b="0" i="0" u="none" strike="noStrike" kern="1200" cap="none" baseline="0" dirty="0" err="1" smtClean="0">
                <a:solidFill>
                  <a:schemeClr val="tx1"/>
                </a:solidFill>
                <a:effectLst/>
                <a:latin typeface="Arial"/>
                <a:cs typeface="Arial"/>
                <a:sym typeface="Arial"/>
              </a:rPr>
              <a:t>travez</a:t>
            </a:r>
            <a:r>
              <a:rPr lang="es-MX" sz="1100" b="0" i="0" u="none" strike="noStrike" kern="1200" cap="none" baseline="0" dirty="0" smtClean="0">
                <a:solidFill>
                  <a:schemeClr val="tx1"/>
                </a:solidFill>
                <a:effectLst/>
                <a:latin typeface="Arial"/>
                <a:cs typeface="Arial"/>
                <a:sym typeface="Arial"/>
              </a:rPr>
              <a:t> de las ígneas por procesos </a:t>
            </a:r>
            <a:r>
              <a:rPr lang="es-MX" sz="1100" b="1" i="0" u="none" strike="noStrike" kern="1200" cap="none" baseline="0" dirty="0" smtClean="0">
                <a:solidFill>
                  <a:schemeClr val="tx1"/>
                </a:solidFill>
                <a:effectLst/>
                <a:latin typeface="Arial"/>
                <a:cs typeface="Arial"/>
                <a:sym typeface="Arial"/>
              </a:rPr>
              <a:t>físicos</a:t>
            </a:r>
            <a:r>
              <a:rPr lang="es-MX" sz="1100" b="0" i="0" u="none" strike="noStrike" kern="1200" cap="none" baseline="0" dirty="0" smtClean="0">
                <a:solidFill>
                  <a:schemeClr val="tx1"/>
                </a:solidFill>
                <a:effectLst/>
                <a:latin typeface="Arial"/>
                <a:cs typeface="Arial"/>
                <a:sym typeface="Arial"/>
              </a:rPr>
              <a:t> o </a:t>
            </a:r>
            <a:r>
              <a:rPr lang="es-MX" sz="1100" b="1" i="0" u="none" strike="noStrike" kern="1200" cap="none" baseline="0" dirty="0" smtClean="0">
                <a:solidFill>
                  <a:schemeClr val="tx1"/>
                </a:solidFill>
                <a:effectLst/>
                <a:latin typeface="Arial"/>
                <a:cs typeface="Arial"/>
                <a:sym typeface="Arial"/>
              </a:rPr>
              <a:t>biológicos</a:t>
            </a:r>
            <a:r>
              <a:rPr lang="es-MX" sz="1100" b="0" i="0" u="none" strike="noStrike" kern="1200" cap="none" baseline="0" dirty="0" smtClean="0">
                <a:solidFill>
                  <a:schemeClr val="tx1"/>
                </a:solidFill>
                <a:effectLst/>
                <a:latin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b="0" i="0" u="none" strike="noStrike" kern="1200" cap="none" baseline="0" dirty="0" smtClean="0">
                <a:solidFill>
                  <a:schemeClr val="tx1"/>
                </a:solidFill>
                <a:effectLst/>
                <a:latin typeface="Arial"/>
                <a:cs typeface="Arial"/>
                <a:sym typeface="Arial"/>
              </a:rPr>
              <a:t>Rocas metamórficas, se forman cuando las ígneas o sedimentarias sufren un cambio.</a:t>
            </a:r>
            <a:endParaRPr lang="es-MX"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2115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MX" dirty="0" smtClean="0"/>
              <a:t>Los</a:t>
            </a:r>
            <a:r>
              <a:rPr lang="es-MX" baseline="0" dirty="0" smtClean="0"/>
              <a:t> 3 tipos se relacionan entre sí y están en un ciclo.</a:t>
            </a:r>
          </a:p>
          <a:p>
            <a:r>
              <a:rPr lang="es-MX" baseline="0" dirty="0" smtClean="0"/>
              <a:t>Las ígneas al ser expulsadas por volcanes o por medio de fisuras, se solidifican. Como la tierra es dinámica y hay un cambio constante, estas </a:t>
            </a:r>
            <a:r>
              <a:rPr lang="es-MX" baseline="0" dirty="0" smtClean="0"/>
              <a:t>rocas </a:t>
            </a:r>
            <a:r>
              <a:rPr lang="es-MX" baseline="0" dirty="0" smtClean="0"/>
              <a:t>ya solidificadas se someten a fenómenos como el viento, deslaves, avalanchas, después de muchos años, son transportadas, sedimentadas y depositadas hasta el punto más </a:t>
            </a:r>
            <a:r>
              <a:rPr lang="es-MX" b="1" baseline="0" dirty="0" smtClean="0"/>
              <a:t>profundo</a:t>
            </a:r>
            <a:r>
              <a:rPr lang="es-MX" baseline="0" dirty="0" smtClean="0"/>
              <a:t> de la tierra que son los </a:t>
            </a:r>
            <a:r>
              <a:rPr lang="es-MX" b="1" baseline="0" dirty="0" smtClean="0"/>
              <a:t>mares</a:t>
            </a:r>
            <a:r>
              <a:rPr lang="es-MX" baseline="0" dirty="0" smtClean="0"/>
              <a:t> y </a:t>
            </a:r>
            <a:r>
              <a:rPr lang="es-MX" b="1" baseline="0" dirty="0" smtClean="0"/>
              <a:t>océanos</a:t>
            </a:r>
            <a:r>
              <a:rPr lang="es-MX" b="0" baseline="0" dirty="0" smtClean="0"/>
              <a:t>, ahí es donde suceden dos procesos importantes que es el de compactación y cementación, volviéndose rocas metamórficas. A medida que se vayan formando más capas nuevas, las viejas van llegando cada vez más profundo, volviéndose otra vez rocas ígneas.</a:t>
            </a:r>
            <a:endParaRPr lang="es-MX" b="1" dirty="0"/>
          </a:p>
        </p:txBody>
      </p:sp>
    </p:spTree>
    <p:extLst>
      <p:ext uri="{BB962C8B-B14F-4D97-AF65-F5344CB8AC3E}">
        <p14:creationId xmlns:p14="http://schemas.microsoft.com/office/powerpoint/2010/main" val="125803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MX" dirty="0" smtClean="0"/>
              <a:t>Como</a:t>
            </a:r>
            <a:r>
              <a:rPr lang="es-MX" baseline="0" dirty="0" smtClean="0"/>
              <a:t> ya mencionamos, son las que más nos interesan porque son con las que interactuamos más y las más abundantes.</a:t>
            </a:r>
          </a:p>
          <a:p>
            <a:r>
              <a:rPr lang="es-MX" baseline="0" dirty="0" smtClean="0"/>
              <a:t>La composición física son 3 características: el Tamaño, la morfología y orientación. Solo vamos a estudiar la morfología de la roca.</a:t>
            </a:r>
          </a:p>
          <a:p>
            <a:endParaRPr lang="es-MX" dirty="0"/>
          </a:p>
        </p:txBody>
      </p:sp>
    </p:spTree>
    <p:extLst>
      <p:ext uri="{BB962C8B-B14F-4D97-AF65-F5344CB8AC3E}">
        <p14:creationId xmlns:p14="http://schemas.microsoft.com/office/powerpoint/2010/main" val="257675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s-MX" dirty="0" smtClean="0"/>
              <a:t>Hay un concepto muy utilizado en el campo geológico</a:t>
            </a:r>
            <a:r>
              <a:rPr lang="es-MX" baseline="0" dirty="0" smtClean="0"/>
              <a:t> propuesto por </a:t>
            </a:r>
            <a:r>
              <a:rPr lang="es-MX" baseline="0" dirty="0" err="1" smtClean="0"/>
              <a:t>waddell</a:t>
            </a:r>
            <a:r>
              <a:rPr lang="es-MX" baseline="0" dirty="0" smtClean="0"/>
              <a:t> en 1932, describía la forma de una roca en 3 componentes de diferente</a:t>
            </a:r>
          </a:p>
          <a:p>
            <a:pPr lvl="1"/>
            <a:r>
              <a:rPr lang="es-MX" baseline="0" dirty="0" smtClean="0"/>
              <a:t>Forma general: forma burda o suave de la figura, que tan circular es.</a:t>
            </a:r>
          </a:p>
          <a:p>
            <a:pPr lvl="1"/>
            <a:r>
              <a:rPr lang="es-MX" baseline="0" dirty="0" smtClean="0"/>
              <a:t>Redondez: cambios más pequeños que no afectan a la forma general, pero que dan aspectos a la partícula, que tiene que ver con los ángulos o las esquinas.</a:t>
            </a:r>
          </a:p>
          <a:p>
            <a:pPr lvl="1"/>
            <a:r>
              <a:rPr lang="es-MX" baseline="0" dirty="0" smtClean="0"/>
              <a:t>Rugosidad: Los cambios más pequeños, que están superpuestos a la redondez y la forma general.</a:t>
            </a:r>
            <a:endParaRPr lang="es-MX" dirty="0"/>
          </a:p>
        </p:txBody>
      </p:sp>
    </p:spTree>
    <p:extLst>
      <p:ext uri="{BB962C8B-B14F-4D97-AF65-F5344CB8AC3E}">
        <p14:creationId xmlns:p14="http://schemas.microsoft.com/office/powerpoint/2010/main" val="190540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s-MX" dirty="0" smtClean="0"/>
              <a:t>MIN 5</a:t>
            </a:r>
          </a:p>
          <a:p>
            <a:r>
              <a:rPr lang="es-MX" dirty="0" smtClean="0"/>
              <a:t>Como </a:t>
            </a:r>
            <a:r>
              <a:rPr lang="es-MX" dirty="0" smtClean="0"/>
              <a:t>ya</a:t>
            </a:r>
            <a:r>
              <a:rPr lang="es-MX" baseline="0" dirty="0" smtClean="0"/>
              <a:t> se mencionó, la característica que vamos a estudiar es la redondez, por ser uno de los conceptos más complicados de estimar cuantitativamente.</a:t>
            </a:r>
          </a:p>
          <a:p>
            <a:r>
              <a:rPr lang="es-MX" baseline="0" dirty="0" smtClean="0"/>
              <a:t>Segundo orden, relacionado a la angulosidad de la partícula.</a:t>
            </a:r>
          </a:p>
          <a:p>
            <a:r>
              <a:rPr lang="es-MX" baseline="0" dirty="0" smtClean="0"/>
              <a:t>Medimos la redondez mediante su contorno, un algoritmo propuesto por </a:t>
            </a:r>
            <a:r>
              <a:rPr lang="es-MX" baseline="0" dirty="0" err="1" smtClean="0"/>
              <a:t>Zheng</a:t>
            </a:r>
            <a:r>
              <a:rPr lang="es-MX" baseline="0" dirty="0" smtClean="0"/>
              <a:t>, basado en el método de </a:t>
            </a:r>
            <a:r>
              <a:rPr lang="es-MX" baseline="0" dirty="0" err="1" smtClean="0"/>
              <a:t>Wadell</a:t>
            </a:r>
            <a:r>
              <a:rPr lang="es-MX" baseline="0" dirty="0" smtClean="0"/>
              <a:t>, definió la redondez como el grado de curvatura en su contorno. Este método propone encontrar las curvaturas más sobresalientes, las esquinas más importantes del contorno, y se aproximan con un círculo, obteniendo el radio asociado a esa curvatura.</a:t>
            </a:r>
          </a:p>
          <a:p>
            <a:r>
              <a:rPr lang="es-MX" baseline="0" dirty="0" smtClean="0"/>
              <a:t>**Explicar la fórmula** Círculo circunscrito más grande en la partícula, siendo como normalización, valores entre 0 y 1, no puede haber ningún círculo con esa curvatura mayor a ese círculo circunscrito.</a:t>
            </a:r>
          </a:p>
          <a:p>
            <a:r>
              <a:rPr lang="es-MX" baseline="0" dirty="0" smtClean="0"/>
              <a:t>El algoritmo de </a:t>
            </a:r>
            <a:r>
              <a:rPr lang="es-MX" baseline="0" dirty="0" err="1" smtClean="0"/>
              <a:t>zheng</a:t>
            </a:r>
            <a:r>
              <a:rPr lang="es-MX" baseline="0" dirty="0" smtClean="0"/>
              <a:t> presenta </a:t>
            </a:r>
            <a:r>
              <a:rPr lang="es-MX" baseline="0" dirty="0" smtClean="0"/>
              <a:t>un problema en particular, </a:t>
            </a:r>
            <a:r>
              <a:rPr lang="es-MX" baseline="0" dirty="0" smtClean="0"/>
              <a:t>no es invariante a la escala, por lo que hay que sintonizar ciertos valores para funcionar correctamente.</a:t>
            </a:r>
          </a:p>
          <a:p>
            <a:endParaRPr lang="es-MX" dirty="0"/>
          </a:p>
        </p:txBody>
      </p:sp>
    </p:spTree>
    <p:extLst>
      <p:ext uri="{BB962C8B-B14F-4D97-AF65-F5344CB8AC3E}">
        <p14:creationId xmlns:p14="http://schemas.microsoft.com/office/powerpoint/2010/main" val="17563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A partir de esto,</a:t>
            </a:r>
            <a:r>
              <a:rPr lang="es-MX" baseline="0" dirty="0" smtClean="0"/>
              <a:t> existe una clasificación propuesta por </a:t>
            </a:r>
            <a:r>
              <a:rPr lang="es-MX" baseline="0" dirty="0" err="1" smtClean="0"/>
              <a:t>Krumbein</a:t>
            </a:r>
            <a:r>
              <a:rPr lang="es-MX" baseline="0" dirty="0" smtClean="0"/>
              <a:t> y </a:t>
            </a:r>
            <a:r>
              <a:rPr lang="es-MX" baseline="0" dirty="0" err="1" smtClean="0"/>
              <a:t>Sloss</a:t>
            </a:r>
            <a:r>
              <a:rPr lang="es-MX" baseline="0" dirty="0" smtClean="0"/>
              <a:t>, donde van de las menos redondeadas a las más redondeadas, iniciando por .1, .3, hasta llegar a .9. De esta manera clasificamos la redondez de nuestra base de datos.	</a:t>
            </a:r>
            <a:endParaRPr lang="es-MX" dirty="0"/>
          </a:p>
        </p:txBody>
      </p:sp>
    </p:spTree>
    <p:extLst>
      <p:ext uri="{BB962C8B-B14F-4D97-AF65-F5344CB8AC3E}">
        <p14:creationId xmlns:p14="http://schemas.microsoft.com/office/powerpoint/2010/main" val="5696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MX" sz="1100" b="0" i="0" u="none" strike="noStrike" kern="1200" cap="none" dirty="0" smtClean="0">
                <a:solidFill>
                  <a:schemeClr val="tx1"/>
                </a:solidFill>
                <a:effectLst/>
                <a:latin typeface="Arial"/>
                <a:ea typeface="Arial"/>
                <a:cs typeface="Arial"/>
                <a:sym typeface="Arial"/>
              </a:rPr>
              <a:t>Para que nuestro modelo</a:t>
            </a:r>
            <a:r>
              <a:rPr lang="es-MX" sz="1100" b="0" i="0" u="none" strike="noStrike" kern="1200" cap="none" baseline="0" dirty="0" smtClean="0">
                <a:solidFill>
                  <a:schemeClr val="tx1"/>
                </a:solidFill>
                <a:effectLst/>
                <a:latin typeface="Arial"/>
                <a:ea typeface="Arial"/>
                <a:cs typeface="Arial"/>
                <a:sym typeface="Arial"/>
              </a:rPr>
              <a:t> pudiera ser invariante a la escala y rotación, en vez de analizar el contorno, analizamos el espectro del contorno.</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MX" sz="1100" b="0" i="0" u="none" strike="noStrike" kern="1200" cap="none" baseline="0" dirty="0" smtClean="0">
                <a:solidFill>
                  <a:schemeClr val="tx1"/>
                </a:solidFill>
                <a:effectLst/>
                <a:latin typeface="Arial"/>
                <a:ea typeface="Arial"/>
                <a:cs typeface="Arial"/>
                <a:sym typeface="Arial"/>
              </a:rPr>
              <a:t>Utilizamos Fourier Elíptico propuesto por </a:t>
            </a:r>
            <a:r>
              <a:rPr lang="es-MX" sz="1100" b="0" i="0" u="none" strike="noStrike" kern="1200" cap="none" baseline="0" dirty="0" err="1" smtClean="0">
                <a:solidFill>
                  <a:schemeClr val="tx1"/>
                </a:solidFill>
                <a:effectLst/>
                <a:latin typeface="Arial"/>
                <a:ea typeface="Arial"/>
                <a:cs typeface="Arial"/>
                <a:sym typeface="Arial"/>
              </a:rPr>
              <a:t>Kuhl</a:t>
            </a:r>
            <a:r>
              <a:rPr lang="es-MX" sz="1100" b="0" i="0" u="none" strike="noStrike" kern="1200" cap="none" baseline="0" dirty="0" smtClean="0">
                <a:solidFill>
                  <a:schemeClr val="tx1"/>
                </a:solidFill>
                <a:effectLst/>
                <a:latin typeface="Arial"/>
                <a:ea typeface="Arial"/>
                <a:cs typeface="Arial"/>
                <a:sym typeface="Arial"/>
              </a:rPr>
              <a:t> y </a:t>
            </a:r>
            <a:r>
              <a:rPr lang="es-MX" sz="1100" b="0" i="0" u="none" strike="noStrike" kern="1200" cap="none" baseline="0" dirty="0" err="1" smtClean="0">
                <a:solidFill>
                  <a:schemeClr val="tx1"/>
                </a:solidFill>
                <a:effectLst/>
                <a:latin typeface="Arial"/>
                <a:ea typeface="Arial"/>
                <a:cs typeface="Arial"/>
                <a:sym typeface="Arial"/>
              </a:rPr>
              <a:t>Giardina</a:t>
            </a:r>
            <a:r>
              <a:rPr lang="es-MX" sz="1100" b="0" i="0" u="none" strike="noStrike" kern="1200" cap="none" baseline="0" dirty="0" smtClean="0">
                <a:solidFill>
                  <a:schemeClr val="tx1"/>
                </a:solidFill>
                <a:effectLst/>
                <a:latin typeface="Arial"/>
                <a:ea typeface="Arial"/>
                <a:cs typeface="Arial"/>
                <a:sym typeface="Arial"/>
              </a:rPr>
              <a:t> en 1982, por ser útil para contornos cerrados, todas las partículas utilizadas son contornos cerrados. A diferencia de Fourier Clásico, este aproxima por medio de </a:t>
            </a:r>
            <a:r>
              <a:rPr lang="es-MX" sz="1100" b="0" i="0" u="none" strike="noStrike" kern="1200" cap="none" baseline="0" dirty="0" err="1" smtClean="0">
                <a:solidFill>
                  <a:schemeClr val="tx1"/>
                </a:solidFill>
                <a:effectLst/>
                <a:latin typeface="Arial"/>
                <a:ea typeface="Arial"/>
                <a:cs typeface="Arial"/>
                <a:sym typeface="Arial"/>
              </a:rPr>
              <a:t>fasores</a:t>
            </a:r>
            <a:r>
              <a:rPr lang="es-MX" sz="1100" b="0" i="0" u="none" strike="noStrike" kern="1200" cap="none" baseline="0" dirty="0" smtClean="0">
                <a:solidFill>
                  <a:schemeClr val="tx1"/>
                </a:solidFill>
                <a:effectLst/>
                <a:latin typeface="Arial"/>
                <a:ea typeface="Arial"/>
                <a:cs typeface="Arial"/>
                <a:sym typeface="Arial"/>
              </a:rPr>
              <a:t> elípticos.</a:t>
            </a:r>
            <a:endParaRPr lang="es-MX" sz="1100" b="0" i="0" u="none" strike="noStrike" kern="1200" cap="none" dirty="0" smtClean="0">
              <a:solidFill>
                <a:schemeClr val="tx1"/>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MX" sz="1100" b="0" i="0" u="none" strike="noStrike" kern="1200" cap="none" dirty="0" smtClean="0">
                <a:solidFill>
                  <a:schemeClr val="tx1"/>
                </a:solidFill>
                <a:effectLst/>
                <a:latin typeface="Arial"/>
                <a:ea typeface="Arial"/>
                <a:cs typeface="Arial"/>
                <a:sym typeface="Arial"/>
              </a:rPr>
              <a:t>El primer paso es obtener el </a:t>
            </a:r>
            <a:r>
              <a:rPr lang="es-MX" sz="1100" b="1" i="0" u="none" strike="noStrike" kern="1200" cap="none" dirty="0" smtClean="0">
                <a:solidFill>
                  <a:schemeClr val="tx1"/>
                </a:solidFill>
                <a:effectLst/>
                <a:latin typeface="Arial"/>
                <a:ea typeface="Arial"/>
                <a:cs typeface="Arial"/>
                <a:sym typeface="Arial"/>
              </a:rPr>
              <a:t>código de cadena </a:t>
            </a:r>
            <a:r>
              <a:rPr lang="es-MX" sz="1100" b="0" i="0" u="none" strike="noStrike" kern="1200" cap="none" dirty="0" smtClean="0">
                <a:solidFill>
                  <a:schemeClr val="tx1"/>
                </a:solidFill>
                <a:effectLst/>
                <a:latin typeface="Arial"/>
                <a:ea typeface="Arial"/>
                <a:cs typeface="Arial"/>
                <a:sym typeface="Arial"/>
              </a:rPr>
              <a:t>de nuestra imagen en binario, la cual va a ser un contorno cerrado y solo se tomará el contorno. Vamos a tener un punto de inicio y se va a trazar una trayectoria que está caracterizada por los números de 0 al 7, dependiendo a donde sigue la trayectoria, dependiendo de</a:t>
            </a:r>
            <a:r>
              <a:rPr lang="es-MX" sz="1100" b="0" i="0" u="none" strike="noStrike" kern="1200" cap="none" baseline="0" dirty="0" smtClean="0">
                <a:solidFill>
                  <a:schemeClr val="tx1"/>
                </a:solidFill>
                <a:effectLst/>
                <a:latin typeface="Arial"/>
                <a:ea typeface="Arial"/>
                <a:cs typeface="Arial"/>
                <a:sym typeface="Arial"/>
              </a:rPr>
              <a:t> la dirección de donde se encuentre el siguiente pixel, es el número que se va a tomar</a:t>
            </a:r>
            <a:r>
              <a:rPr lang="es-MX" sz="1100" b="0" i="0" u="none" strike="noStrike" kern="1200" cap="none" dirty="0" smtClean="0">
                <a:solidFill>
                  <a:schemeClr val="tx1"/>
                </a:solidFill>
                <a:effectLst/>
                <a:latin typeface="Arial"/>
                <a:ea typeface="Arial"/>
                <a:cs typeface="Arial"/>
                <a:sym typeface="Arial"/>
              </a:rPr>
              <a:t>. En la figura </a:t>
            </a:r>
            <a:r>
              <a:rPr lang="es-MX" sz="1100" b="1" i="0" u="none" strike="noStrike" kern="1200" cap="none" dirty="0" smtClean="0">
                <a:solidFill>
                  <a:schemeClr val="tx1"/>
                </a:solidFill>
                <a:effectLst/>
                <a:latin typeface="Arial"/>
                <a:ea typeface="Arial"/>
                <a:cs typeface="Arial"/>
                <a:sym typeface="Arial"/>
              </a:rPr>
              <a:t>A</a:t>
            </a:r>
            <a:r>
              <a:rPr lang="es-MX" sz="1100" b="0" i="0" u="none" strike="noStrike" kern="1200" cap="none" dirty="0" smtClean="0">
                <a:solidFill>
                  <a:schemeClr val="tx1"/>
                </a:solidFill>
                <a:effectLst/>
                <a:latin typeface="Arial"/>
                <a:ea typeface="Arial"/>
                <a:cs typeface="Arial"/>
                <a:sym typeface="Arial"/>
              </a:rPr>
              <a:t> se ve los pixeles que comprenden el contorno. Si iniciamos en la esquina superior izquierda, vamos tomando el número que nos indica donde se encuentra el siguiente pixel, avanzando hacia la derecha hasta llegar al punto inicial. La variable </a:t>
            </a:r>
            <a:r>
              <a:rPr lang="es-MX" sz="1100" b="1" i="0" u="none" strike="noStrike" kern="1200" cap="none" dirty="0" smtClean="0">
                <a:solidFill>
                  <a:schemeClr val="tx1"/>
                </a:solidFill>
                <a:effectLst/>
                <a:latin typeface="Arial"/>
                <a:ea typeface="Arial"/>
                <a:cs typeface="Arial"/>
                <a:sym typeface="Arial"/>
              </a:rPr>
              <a:t>V</a:t>
            </a:r>
            <a:r>
              <a:rPr lang="es-MX" sz="1100" b="0" i="0" u="none" strike="noStrike" kern="1200" cap="none" dirty="0" smtClean="0">
                <a:solidFill>
                  <a:schemeClr val="tx1"/>
                </a:solidFill>
                <a:effectLst/>
                <a:latin typeface="Arial"/>
                <a:ea typeface="Arial"/>
                <a:cs typeface="Arial"/>
                <a:sym typeface="Arial"/>
              </a:rPr>
              <a:t> nos indica en código de cadena que tiene esta figura. Al obtener este código, es donde se empieza a trabajar ya realmente con Fourier elíptico, en la parte de la derecha se pueden observar las funciones con las cuales se obtienen los coeficientes de la serie de Fourier elíptico, como estamos analizando una señal de 2 dimensiones, vamos a obtener 2 coeficientes por cada variable, 4 en total. Delta </a:t>
            </a:r>
            <a:r>
              <a:rPr lang="es-MX" sz="1100" b="0" i="0" u="none" strike="noStrike" kern="1200" cap="none" dirty="0" err="1" smtClean="0">
                <a:solidFill>
                  <a:schemeClr val="tx1"/>
                </a:solidFill>
                <a:effectLst/>
                <a:latin typeface="Arial"/>
                <a:ea typeface="Arial"/>
                <a:cs typeface="Arial"/>
                <a:sym typeface="Arial"/>
              </a:rPr>
              <a:t>tp</a:t>
            </a:r>
            <a:r>
              <a:rPr lang="es-MX" sz="1100" b="0" i="0" u="none" strike="noStrike" kern="1200" cap="none" dirty="0" smtClean="0">
                <a:solidFill>
                  <a:schemeClr val="tx1"/>
                </a:solidFill>
                <a:effectLst/>
                <a:latin typeface="Arial"/>
                <a:ea typeface="Arial"/>
                <a:cs typeface="Arial"/>
                <a:sym typeface="Arial"/>
              </a:rPr>
              <a:t> representa la distancia que va a ver al pixel siguiente, 1 si el código es par, y raíz de 2 si es el código impar. Delta </a:t>
            </a:r>
            <a:r>
              <a:rPr lang="es-MX" sz="1100" b="0" i="0" u="none" strike="noStrike" kern="1200" cap="none" dirty="0" err="1" smtClean="0">
                <a:solidFill>
                  <a:schemeClr val="tx1"/>
                </a:solidFill>
                <a:effectLst/>
                <a:latin typeface="Arial"/>
                <a:ea typeface="Arial"/>
                <a:cs typeface="Arial"/>
                <a:sym typeface="Arial"/>
              </a:rPr>
              <a:t>xp</a:t>
            </a:r>
            <a:r>
              <a:rPr lang="es-MX" sz="1100" b="0" i="0" u="none" strike="noStrike" kern="1200" cap="none" dirty="0" smtClean="0">
                <a:solidFill>
                  <a:schemeClr val="tx1"/>
                </a:solidFill>
                <a:effectLst/>
                <a:latin typeface="Arial"/>
                <a:ea typeface="Arial"/>
                <a:cs typeface="Arial"/>
                <a:sym typeface="Arial"/>
              </a:rPr>
              <a:t> y delta </a:t>
            </a:r>
            <a:r>
              <a:rPr lang="es-MX" sz="1100" b="0" i="0" u="none" strike="noStrike" kern="1200" cap="none" dirty="0" err="1" smtClean="0">
                <a:solidFill>
                  <a:schemeClr val="tx1"/>
                </a:solidFill>
                <a:effectLst/>
                <a:latin typeface="Arial"/>
                <a:ea typeface="Arial"/>
                <a:cs typeface="Arial"/>
                <a:sym typeface="Arial"/>
              </a:rPr>
              <a:t>yp</a:t>
            </a:r>
            <a:r>
              <a:rPr lang="es-MX" sz="1100" b="0" i="0" u="none" strike="noStrike" kern="1200" cap="none" dirty="0" smtClean="0">
                <a:solidFill>
                  <a:schemeClr val="tx1"/>
                </a:solidFill>
                <a:effectLst/>
                <a:latin typeface="Arial"/>
                <a:ea typeface="Arial"/>
                <a:cs typeface="Arial"/>
                <a:sym typeface="Arial"/>
              </a:rPr>
              <a:t> representan si hubo cambio en cada una de las variables, siendo 1, 0 o -1 los posibles valores. </a:t>
            </a:r>
          </a:p>
          <a:p>
            <a:endParaRPr lang="es-MX" dirty="0"/>
          </a:p>
        </p:txBody>
      </p:sp>
    </p:spTree>
    <p:extLst>
      <p:ext uri="{BB962C8B-B14F-4D97-AF65-F5344CB8AC3E}">
        <p14:creationId xmlns:p14="http://schemas.microsoft.com/office/powerpoint/2010/main" val="311484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90650" y="744575"/>
            <a:ext cx="6191400" cy="1798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3600"/>
              <a:buChar char="●"/>
              <a:defRPr sz="36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1" name="Google Shape;11;p2"/>
          <p:cNvSpPr txBox="1">
            <a:spLocks noGrp="1"/>
          </p:cNvSpPr>
          <p:nvPr>
            <p:ph type="subTitle" idx="1"/>
          </p:nvPr>
        </p:nvSpPr>
        <p:spPr>
          <a:xfrm>
            <a:off x="933450" y="2834125"/>
            <a:ext cx="71055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1838325" y="8286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 name="Google Shape;13;p2"/>
          <p:cNvSpPr txBox="1">
            <a:spLocks noGrp="1"/>
          </p:cNvSpPr>
          <p:nvPr>
            <p:ph type="sldNum" idx="12"/>
          </p:nvPr>
        </p:nvSpPr>
        <p:spPr>
          <a:xfrm>
            <a:off x="2828550" y="4736525"/>
            <a:ext cx="3705900" cy="218700"/>
          </a:xfrm>
          <a:prstGeom prst="rect">
            <a:avLst/>
          </a:prstGeom>
          <a:noFill/>
          <a:ln>
            <a:noFill/>
          </a:ln>
        </p:spPr>
        <p:txBody>
          <a:bodyPr spcFirstLastPara="1" wrap="square" lIns="91425" tIns="91425" rIns="91425" bIns="91425" anchor="ctr" anchorCtr="0">
            <a:noAutofit/>
          </a:bodyPr>
          <a:lstStyle>
            <a:lvl1pPr lvl="0" algn="r" rtl="0">
              <a:buNone/>
              <a:defRPr sz="1000" b="1">
                <a:solidFill>
                  <a:schemeClr val="dk2"/>
                </a:solidFill>
              </a:defRPr>
            </a:lvl1pPr>
            <a:lvl2pPr lvl="1" algn="r" rtl="0">
              <a:buNone/>
              <a:defRPr sz="1000" b="1">
                <a:solidFill>
                  <a:schemeClr val="dk2"/>
                </a:solidFill>
              </a:defRPr>
            </a:lvl2pPr>
            <a:lvl3pPr lvl="2" algn="r" rtl="0">
              <a:buNone/>
              <a:defRPr sz="1000" b="1">
                <a:solidFill>
                  <a:schemeClr val="dk2"/>
                </a:solidFill>
              </a:defRPr>
            </a:lvl3pPr>
            <a:lvl4pPr lvl="3" algn="r" rtl="0">
              <a:buNone/>
              <a:defRPr sz="1000" b="1">
                <a:solidFill>
                  <a:schemeClr val="dk2"/>
                </a:solidFill>
              </a:defRPr>
            </a:lvl4pPr>
            <a:lvl5pPr lvl="4" algn="r" rtl="0">
              <a:buNone/>
              <a:defRPr sz="1000" b="1">
                <a:solidFill>
                  <a:schemeClr val="dk2"/>
                </a:solidFill>
              </a:defRPr>
            </a:lvl5pPr>
            <a:lvl6pPr lvl="5" algn="r" rtl="0">
              <a:buNone/>
              <a:defRPr sz="1000" b="1">
                <a:solidFill>
                  <a:schemeClr val="dk2"/>
                </a:solidFill>
              </a:defRPr>
            </a:lvl6pPr>
            <a:lvl7pPr lvl="6" algn="r" rtl="0">
              <a:buNone/>
              <a:defRPr sz="1000" b="1">
                <a:solidFill>
                  <a:schemeClr val="dk2"/>
                </a:solidFill>
              </a:defRPr>
            </a:lvl7pPr>
            <a:lvl8pPr lvl="7" algn="r" rtl="0">
              <a:buNone/>
              <a:defRPr sz="1000" b="1">
                <a:solidFill>
                  <a:schemeClr val="dk2"/>
                </a:solidFill>
              </a:defRPr>
            </a:lvl8pPr>
            <a:lvl9pPr lvl="8" algn="r" rtl="0">
              <a:buNone/>
              <a:defRPr sz="1000" b="1">
                <a:solidFill>
                  <a:schemeClr val="dk2"/>
                </a:solidFill>
              </a:defRPr>
            </a:lvl9pPr>
          </a:lstStyle>
          <a:p>
            <a:pPr marL="0" lvl="0" indent="0" algn="r" rtl="0">
              <a:spcBef>
                <a:spcPts val="0"/>
              </a:spcBef>
              <a:spcAft>
                <a:spcPts val="0"/>
              </a:spcAft>
              <a:buNone/>
            </a:pPr>
            <a:r>
              <a:rPr lang="es"/>
              <a:t>IEEE ROPEC 2020 Virtual Edition November 4-6, 2020   </a:t>
            </a: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mpty" type="titleOnly">
  <p:cSld name="TITLE_ONLY">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2828550" y="4750675"/>
            <a:ext cx="3705900" cy="218700"/>
          </a:xfrm>
          <a:prstGeom prst="rect">
            <a:avLst/>
          </a:prstGeom>
          <a:noFill/>
          <a:ln>
            <a:noFill/>
          </a:ln>
        </p:spPr>
        <p:txBody>
          <a:bodyPr spcFirstLastPara="1" wrap="square" lIns="91425" tIns="91425" rIns="91425" bIns="91425" anchor="ctr" anchorCtr="0">
            <a:noAutofit/>
          </a:bodyPr>
          <a:lstStyle>
            <a:lvl1pPr lvl="0" algn="r" rtl="0">
              <a:buNone/>
              <a:defRPr sz="1000" b="1">
                <a:solidFill>
                  <a:schemeClr val="dk2"/>
                </a:solidFill>
              </a:defRPr>
            </a:lvl1pPr>
            <a:lvl2pPr lvl="1" algn="r" rtl="0">
              <a:buNone/>
              <a:defRPr sz="1000" b="1">
                <a:solidFill>
                  <a:schemeClr val="dk2"/>
                </a:solidFill>
              </a:defRPr>
            </a:lvl2pPr>
            <a:lvl3pPr lvl="2" algn="r" rtl="0">
              <a:buNone/>
              <a:defRPr sz="1000" b="1">
                <a:solidFill>
                  <a:schemeClr val="dk2"/>
                </a:solidFill>
              </a:defRPr>
            </a:lvl3pPr>
            <a:lvl4pPr lvl="3" algn="r" rtl="0">
              <a:buNone/>
              <a:defRPr sz="1000" b="1">
                <a:solidFill>
                  <a:schemeClr val="dk2"/>
                </a:solidFill>
              </a:defRPr>
            </a:lvl4pPr>
            <a:lvl5pPr lvl="4" algn="r" rtl="0">
              <a:buNone/>
              <a:defRPr sz="1000" b="1">
                <a:solidFill>
                  <a:schemeClr val="dk2"/>
                </a:solidFill>
              </a:defRPr>
            </a:lvl5pPr>
            <a:lvl6pPr lvl="5" algn="r" rtl="0">
              <a:buNone/>
              <a:defRPr sz="1000" b="1">
                <a:solidFill>
                  <a:schemeClr val="dk2"/>
                </a:solidFill>
              </a:defRPr>
            </a:lvl6pPr>
            <a:lvl7pPr lvl="6" algn="r" rtl="0">
              <a:buNone/>
              <a:defRPr sz="1000" b="1">
                <a:solidFill>
                  <a:schemeClr val="dk2"/>
                </a:solidFill>
              </a:defRPr>
            </a:lvl7pPr>
            <a:lvl8pPr lvl="7" algn="r" rtl="0">
              <a:buNone/>
              <a:defRPr sz="1000" b="1">
                <a:solidFill>
                  <a:schemeClr val="dk2"/>
                </a:solidFill>
              </a:defRPr>
            </a:lvl8pPr>
            <a:lvl9pPr lvl="8" algn="r" rtl="0">
              <a:buNone/>
              <a:defRPr sz="1000" b="1">
                <a:solidFill>
                  <a:schemeClr val="dk2"/>
                </a:solidFill>
              </a:defRPr>
            </a:lvl9pPr>
          </a:lstStyle>
          <a:p>
            <a:pPr marL="0" lvl="0" indent="0" algn="r" rtl="0">
              <a:spcBef>
                <a:spcPts val="0"/>
              </a:spcBef>
              <a:spcAft>
                <a:spcPts val="0"/>
              </a:spcAft>
              <a:buNone/>
            </a:pPr>
            <a:r>
              <a:rPr lang="es"/>
              <a:t>IEEE ROPEC 2020 Virtual Edition November 4-6, 2020   </a:t>
            </a:r>
            <a:fld id="{00000000-1234-1234-1234-123412341234}" type="slidenum">
              <a:rPr lang="es"/>
              <a:t>‹#›</a:t>
            </a:fld>
            <a:endParaRPr/>
          </a:p>
        </p:txBody>
      </p:sp>
      <p:sp>
        <p:nvSpPr>
          <p:cNvPr id="21" name="Google Shape;21;p4"/>
          <p:cNvSpPr txBox="1">
            <a:spLocks noGrp="1"/>
          </p:cNvSpPr>
          <p:nvPr>
            <p:ph type="title"/>
          </p:nvPr>
        </p:nvSpPr>
        <p:spPr>
          <a:xfrm>
            <a:off x="1504950" y="254525"/>
            <a:ext cx="6353100" cy="412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estions" type="blank">
  <p:cSld name="BLANK">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2914313" y="4743600"/>
            <a:ext cx="3705900" cy="218700"/>
          </a:xfrm>
          <a:prstGeom prst="rect">
            <a:avLst/>
          </a:prstGeom>
          <a:noFill/>
          <a:ln>
            <a:noFill/>
          </a:ln>
        </p:spPr>
        <p:txBody>
          <a:bodyPr spcFirstLastPara="1" wrap="square" lIns="91425" tIns="91425" rIns="91425" bIns="91425" anchor="ctr" anchorCtr="0">
            <a:noAutofit/>
          </a:bodyPr>
          <a:lstStyle>
            <a:lvl1pPr lvl="0" algn="r" rtl="0">
              <a:buNone/>
              <a:defRPr sz="1000" b="1">
                <a:solidFill>
                  <a:schemeClr val="dk2"/>
                </a:solidFill>
              </a:defRPr>
            </a:lvl1pPr>
            <a:lvl2pPr lvl="1" algn="r" rtl="0">
              <a:buNone/>
              <a:defRPr sz="1000" b="1">
                <a:solidFill>
                  <a:schemeClr val="dk2"/>
                </a:solidFill>
              </a:defRPr>
            </a:lvl2pPr>
            <a:lvl3pPr lvl="2" algn="r" rtl="0">
              <a:buNone/>
              <a:defRPr sz="1000" b="1">
                <a:solidFill>
                  <a:schemeClr val="dk2"/>
                </a:solidFill>
              </a:defRPr>
            </a:lvl3pPr>
            <a:lvl4pPr lvl="3" algn="r" rtl="0">
              <a:buNone/>
              <a:defRPr sz="1000" b="1">
                <a:solidFill>
                  <a:schemeClr val="dk2"/>
                </a:solidFill>
              </a:defRPr>
            </a:lvl4pPr>
            <a:lvl5pPr lvl="4" algn="r" rtl="0">
              <a:buNone/>
              <a:defRPr sz="1000" b="1">
                <a:solidFill>
                  <a:schemeClr val="dk2"/>
                </a:solidFill>
              </a:defRPr>
            </a:lvl5pPr>
            <a:lvl6pPr lvl="5" algn="r" rtl="0">
              <a:buNone/>
              <a:defRPr sz="1000" b="1">
                <a:solidFill>
                  <a:schemeClr val="dk2"/>
                </a:solidFill>
              </a:defRPr>
            </a:lvl6pPr>
            <a:lvl7pPr lvl="6" algn="r" rtl="0">
              <a:buNone/>
              <a:defRPr sz="1000" b="1">
                <a:solidFill>
                  <a:schemeClr val="dk2"/>
                </a:solidFill>
              </a:defRPr>
            </a:lvl7pPr>
            <a:lvl8pPr lvl="7" algn="r" rtl="0">
              <a:buNone/>
              <a:defRPr sz="1000" b="1">
                <a:solidFill>
                  <a:schemeClr val="dk2"/>
                </a:solidFill>
              </a:defRPr>
            </a:lvl8pPr>
            <a:lvl9pPr lvl="8" algn="r" rtl="0">
              <a:buNone/>
              <a:defRPr sz="1000" b="1">
                <a:solidFill>
                  <a:schemeClr val="dk2"/>
                </a:solidFill>
              </a:defRPr>
            </a:lvl9pPr>
          </a:lstStyle>
          <a:p>
            <a:pPr marL="0" lvl="0" indent="0" algn="r" rtl="0">
              <a:spcBef>
                <a:spcPts val="0"/>
              </a:spcBef>
              <a:spcAft>
                <a:spcPts val="0"/>
              </a:spcAft>
              <a:buNone/>
            </a:pPr>
            <a:r>
              <a:rPr lang="es"/>
              <a:t>IEEE ROPEC 2020 Virtual Edition November 4-6, 2020   </a:t>
            </a:r>
            <a:fld id="{00000000-1234-1234-1234-123412341234}" type="slidenum">
              <a:rPr lang="es"/>
              <a:t>‹#›</a:t>
            </a:fld>
            <a:endParaRPr/>
          </a:p>
        </p:txBody>
      </p:sp>
      <p:pic>
        <p:nvPicPr>
          <p:cNvPr id="31" name="Google Shape;31;p6"/>
          <p:cNvPicPr preferRelativeResize="0"/>
          <p:nvPr/>
        </p:nvPicPr>
        <p:blipFill>
          <a:blip r:embed="rId2">
            <a:alphaModFix/>
          </a:blip>
          <a:stretch>
            <a:fillRect/>
          </a:stretch>
        </p:blipFill>
        <p:spPr>
          <a:xfrm>
            <a:off x="3181350" y="985838"/>
            <a:ext cx="3171825" cy="31718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438600" cy="5143500"/>
          </a:xfrm>
          <a:prstGeom prst="rect">
            <a:avLst/>
          </a:prstGeom>
          <a:solidFill>
            <a:srgbClr val="0062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a:blip r:embed="rId5">
            <a:alphaModFix/>
          </a:blip>
          <a:stretch>
            <a:fillRect/>
          </a:stretch>
        </p:blipFill>
        <p:spPr>
          <a:xfrm rot="-5400000">
            <a:off x="-1081062" y="2366826"/>
            <a:ext cx="2571975" cy="409850"/>
          </a:xfrm>
          <a:prstGeom prst="rect">
            <a:avLst/>
          </a:prstGeom>
          <a:noFill/>
          <a:ln>
            <a:noFill/>
          </a:ln>
        </p:spPr>
      </p:pic>
      <p:sp>
        <p:nvSpPr>
          <p:cNvPr id="8" name="Google Shape;8;p1"/>
          <p:cNvSpPr txBox="1">
            <a:spLocks noGrp="1"/>
          </p:cNvSpPr>
          <p:nvPr>
            <p:ph type="sldNum" idx="12"/>
          </p:nvPr>
        </p:nvSpPr>
        <p:spPr>
          <a:xfrm>
            <a:off x="2806400" y="4837300"/>
            <a:ext cx="3448800" cy="218700"/>
          </a:xfrm>
          <a:prstGeom prst="rect">
            <a:avLst/>
          </a:prstGeom>
          <a:noFill/>
          <a:ln>
            <a:noFill/>
          </a:ln>
        </p:spPr>
        <p:txBody>
          <a:bodyPr spcFirstLastPara="1" wrap="square" lIns="91425" tIns="91425" rIns="91425" bIns="91425" anchor="ctr" anchorCtr="0">
            <a:noAutofit/>
          </a:bodyPr>
          <a:lstStyle>
            <a:lvl1pPr lvl="0" algn="r" rtl="0">
              <a:buNone/>
              <a:defRPr sz="1000" b="1">
                <a:solidFill>
                  <a:schemeClr val="dk2"/>
                </a:solidFill>
              </a:defRPr>
            </a:lvl1pPr>
            <a:lvl2pPr lvl="1" algn="r" rtl="0">
              <a:buNone/>
              <a:defRPr sz="1000" b="1">
                <a:solidFill>
                  <a:schemeClr val="dk2"/>
                </a:solidFill>
              </a:defRPr>
            </a:lvl2pPr>
            <a:lvl3pPr lvl="2" algn="r" rtl="0">
              <a:buNone/>
              <a:defRPr sz="1000" b="1">
                <a:solidFill>
                  <a:schemeClr val="dk2"/>
                </a:solidFill>
              </a:defRPr>
            </a:lvl3pPr>
            <a:lvl4pPr lvl="3" algn="r" rtl="0">
              <a:buNone/>
              <a:defRPr sz="1000" b="1">
                <a:solidFill>
                  <a:schemeClr val="dk2"/>
                </a:solidFill>
              </a:defRPr>
            </a:lvl4pPr>
            <a:lvl5pPr lvl="4" algn="r" rtl="0">
              <a:buNone/>
              <a:defRPr sz="1000" b="1">
                <a:solidFill>
                  <a:schemeClr val="dk2"/>
                </a:solidFill>
              </a:defRPr>
            </a:lvl5pPr>
            <a:lvl6pPr lvl="5" algn="r" rtl="0">
              <a:buNone/>
              <a:defRPr sz="1000" b="1">
                <a:solidFill>
                  <a:schemeClr val="dk2"/>
                </a:solidFill>
              </a:defRPr>
            </a:lvl6pPr>
            <a:lvl7pPr lvl="6" algn="r" rtl="0">
              <a:buNone/>
              <a:defRPr sz="1000" b="1">
                <a:solidFill>
                  <a:schemeClr val="dk2"/>
                </a:solidFill>
              </a:defRPr>
            </a:lvl7pPr>
            <a:lvl8pPr lvl="7" algn="r" rtl="0">
              <a:buNone/>
              <a:defRPr sz="1000" b="1">
                <a:solidFill>
                  <a:schemeClr val="dk2"/>
                </a:solidFill>
              </a:defRPr>
            </a:lvl8pPr>
            <a:lvl9pPr lvl="8" algn="r" rtl="0">
              <a:buNone/>
              <a:defRPr sz="1000" b="1">
                <a:solidFill>
                  <a:schemeClr val="dk2"/>
                </a:solidFill>
              </a:defRPr>
            </a:lvl9pPr>
          </a:lstStyle>
          <a:p>
            <a:pPr marL="0" lvl="0" indent="0" algn="r" rtl="0">
              <a:spcBef>
                <a:spcPts val="0"/>
              </a:spcBef>
              <a:spcAft>
                <a:spcPts val="0"/>
              </a:spcAft>
              <a:buNone/>
            </a:pPr>
            <a:r>
              <a:rPr lang="es"/>
              <a:t>IEEE ROPEC 2020 Virtual Edition November 4-6, 2020</a:t>
            </a: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1390650" y="744575"/>
            <a:ext cx="6191400" cy="1798500"/>
          </a:xfrm>
          <a:prstGeom prst="rect">
            <a:avLst/>
          </a:prstGeom>
        </p:spPr>
        <p:txBody>
          <a:bodyPr spcFirstLastPara="1" wrap="square" lIns="91425" tIns="91425" rIns="91425" bIns="91425" anchor="b" anchorCtr="0">
            <a:noAutofit/>
          </a:bodyPr>
          <a:lstStyle/>
          <a:p>
            <a:pPr lvl="0">
              <a:buNone/>
            </a:pPr>
            <a:r>
              <a:rPr lang="en-US" sz="2800" dirty="0"/>
              <a:t>Roundness Estimation of Sedimentary Rocks Using </a:t>
            </a:r>
            <a:r>
              <a:rPr lang="en-US" sz="2800" dirty="0" err="1"/>
              <a:t>Eliptic</a:t>
            </a:r>
            <a:r>
              <a:rPr lang="en-US" sz="2800" dirty="0"/>
              <a:t> Fourier and Deep Neural Networks</a:t>
            </a:r>
            <a:endParaRPr dirty="0"/>
          </a:p>
        </p:txBody>
      </p:sp>
      <p:sp>
        <p:nvSpPr>
          <p:cNvPr id="37" name="Google Shape;37;p7"/>
          <p:cNvSpPr txBox="1">
            <a:spLocks noGrp="1"/>
          </p:cNvSpPr>
          <p:nvPr>
            <p:ph type="subTitle" idx="1"/>
          </p:nvPr>
        </p:nvSpPr>
        <p:spPr>
          <a:xfrm>
            <a:off x="933450" y="2834124"/>
            <a:ext cx="7105500" cy="18348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000" dirty="0" smtClean="0"/>
              <a:t>Por: </a:t>
            </a:r>
          </a:p>
          <a:p>
            <a:pPr marL="285750" indent="-285750" algn="l">
              <a:buFont typeface="Arial" panose="020B0604020202020204" pitchFamily="34" charset="0"/>
              <a:buChar char="•"/>
            </a:pPr>
            <a:r>
              <a:rPr lang="es-MX" sz="2000" dirty="0" smtClean="0"/>
              <a:t>I.S. Erik Mejía Hernández</a:t>
            </a:r>
          </a:p>
          <a:p>
            <a:pPr marL="285750" indent="-285750" algn="l">
              <a:buFont typeface="Arial" panose="020B0604020202020204" pitchFamily="34" charset="0"/>
              <a:buChar char="•"/>
            </a:pPr>
            <a:r>
              <a:rPr lang="es-MX" sz="2000" dirty="0"/>
              <a:t>Dr. Gamaliel Chávez Moreno</a:t>
            </a:r>
            <a:endParaRPr lang="es-MX" sz="2000" dirty="0" smtClean="0"/>
          </a:p>
          <a:p>
            <a:pPr marL="285750" indent="-285750" algn="l">
              <a:buFont typeface="Arial" panose="020B0604020202020204" pitchFamily="34" charset="0"/>
              <a:buChar char="•"/>
            </a:pPr>
            <a:r>
              <a:rPr lang="es-MX" sz="2000" dirty="0" smtClean="0"/>
              <a:t>Dr</a:t>
            </a:r>
            <a:r>
              <a:rPr lang="es-MX" sz="2000" dirty="0"/>
              <a:t>. </a:t>
            </a:r>
            <a:r>
              <a:rPr lang="fr-FR" sz="2000" dirty="0"/>
              <a:t>José de Jésus Villa </a:t>
            </a:r>
            <a:r>
              <a:rPr lang="fr-FR" sz="2000" dirty="0" smtClean="0"/>
              <a:t>Hernández</a:t>
            </a:r>
            <a:endParaRPr lang="fr-F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10</a:t>
            </a:fld>
            <a:endParaRPr lang="en-US"/>
          </a:p>
        </p:txBody>
      </p:sp>
      <p:sp>
        <p:nvSpPr>
          <p:cNvPr id="3" name="Title 2"/>
          <p:cNvSpPr>
            <a:spLocks noGrp="1"/>
          </p:cNvSpPr>
          <p:nvPr>
            <p:ph type="title"/>
          </p:nvPr>
        </p:nvSpPr>
        <p:spPr/>
        <p:txBody>
          <a:bodyPr/>
          <a:lstStyle/>
          <a:p>
            <a:pPr>
              <a:buNone/>
            </a:pPr>
            <a:r>
              <a:rPr lang="es-MX" sz="1800" dirty="0" smtClean="0"/>
              <a:t>Arquitectura de la red neuronal</a:t>
            </a:r>
            <a:endParaRPr lang="es-MX" sz="1800" dirty="0"/>
          </a:p>
        </p:txBody>
      </p:sp>
      <mc:AlternateContent xmlns:mc="http://schemas.openxmlformats.org/markup-compatibility/2006" xmlns:a14="http://schemas.microsoft.com/office/drawing/2010/main">
        <mc:Choice Requires="a14">
          <p:sp>
            <p:nvSpPr>
              <p:cNvPr id="4" name="Rectangle 3"/>
              <p:cNvSpPr/>
              <p:nvPr/>
            </p:nvSpPr>
            <p:spPr>
              <a:xfrm>
                <a:off x="838199" y="1288474"/>
                <a:ext cx="1796388" cy="46412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s-MX">
                          <a:latin typeface="Cambria Math" panose="02040503050406030204" pitchFamily="18" charset="0"/>
                          <a:ea typeface="Cambria Math" panose="02040503050406030204" pitchFamily="18" charset="0"/>
                        </a:rPr>
                        <m:t>I</m:t>
                      </m:r>
                      <m:r>
                        <m:rPr>
                          <m:sty m:val="p"/>
                        </m:rPr>
                        <a:rPr lang="es-MX" b="0" i="0" smtClean="0">
                          <a:latin typeface="Cambria Math" panose="02040503050406030204" pitchFamily="18" charset="0"/>
                          <a:ea typeface="Cambria Math" panose="02040503050406030204" pitchFamily="18" charset="0"/>
                        </a:rPr>
                        <m:t>nput</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layer</m:t>
                      </m:r>
                      <m:r>
                        <a:rPr lang="es-MX" b="0" i="0" smtClean="0">
                          <a:latin typeface="Cambria Math" panose="02040503050406030204" pitchFamily="18" charset="0"/>
                          <a:ea typeface="Cambria Math" panose="02040503050406030204" pitchFamily="18" charset="0"/>
                        </a:rPr>
                        <m:t> </m:t>
                      </m:r>
                      <m:r>
                        <a:rPr lang="es-MX" i="1" smtClean="0">
                          <a:latin typeface="Cambria Math" panose="02040503050406030204" pitchFamily="18" charset="0"/>
                          <a:ea typeface="Cambria Math" panose="02040503050406030204" pitchFamily="18" charset="0"/>
                        </a:rPr>
                        <m:t>𝜖</m:t>
                      </m:r>
                      <m:r>
                        <a:rPr lang="es-MX" b="0" i="1" smtClean="0">
                          <a:latin typeface="Cambria Math" panose="02040503050406030204" pitchFamily="18" charset="0"/>
                          <a:ea typeface="Cambria Math" panose="02040503050406030204" pitchFamily="18" charset="0"/>
                        </a:rPr>
                        <m:t> </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ℝ</m:t>
                          </m:r>
                        </m:e>
                        <m:sup>
                          <m:r>
                            <a:rPr lang="es-MX" b="0" i="1" smtClean="0">
                              <a:latin typeface="Cambria Math" panose="02040503050406030204" pitchFamily="18" charset="0"/>
                              <a:ea typeface="Cambria Math" panose="02040503050406030204" pitchFamily="18" charset="0"/>
                            </a:rPr>
                            <m:t>148</m:t>
                          </m:r>
                        </m:sup>
                      </m:sSup>
                    </m:oMath>
                  </m:oMathPara>
                </a14:m>
                <a:endParaRPr lang="es-MX" b="0" dirty="0" smtClean="0">
                  <a:latin typeface="+mj-lt"/>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838199" y="1288474"/>
                <a:ext cx="1796388" cy="464127"/>
              </a:xfrm>
              <a:prstGeom prst="rect">
                <a:avLst/>
              </a:prstGeom>
              <a:blipFill>
                <a:blip r:embed="rId3"/>
                <a:stretch>
                  <a:fillRect/>
                </a:stretch>
              </a:blip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140277" y="1288474"/>
                <a:ext cx="1796388" cy="46412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s-MX" b="0" i="0" smtClean="0">
                          <a:latin typeface="Cambria Math" panose="02040503050406030204" pitchFamily="18" charset="0"/>
                          <a:ea typeface="Cambria Math" panose="02040503050406030204" pitchFamily="18" charset="0"/>
                        </a:rPr>
                        <m:t>Hidden</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layer</m:t>
                      </m:r>
                      <m:r>
                        <a:rPr lang="es-MX" b="0" i="0" smtClean="0">
                          <a:latin typeface="Cambria Math" panose="02040503050406030204" pitchFamily="18" charset="0"/>
                          <a:ea typeface="Cambria Math" panose="02040503050406030204" pitchFamily="18" charset="0"/>
                        </a:rPr>
                        <m:t> </m:t>
                      </m:r>
                      <m:r>
                        <a:rPr lang="es-MX" i="1" smtClean="0">
                          <a:latin typeface="Cambria Math" panose="02040503050406030204" pitchFamily="18" charset="0"/>
                          <a:ea typeface="Cambria Math" panose="02040503050406030204" pitchFamily="18" charset="0"/>
                        </a:rPr>
                        <m:t>𝜖</m:t>
                      </m:r>
                      <m:r>
                        <a:rPr lang="es-MX" b="0" i="1" smtClean="0">
                          <a:latin typeface="Cambria Math" panose="02040503050406030204" pitchFamily="18" charset="0"/>
                          <a:ea typeface="Cambria Math" panose="02040503050406030204" pitchFamily="18" charset="0"/>
                        </a:rPr>
                        <m:t> </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ℝ</m:t>
                          </m:r>
                        </m:e>
                        <m:sup>
                          <m:r>
                            <a:rPr lang="es-MX" b="0" i="1" smtClean="0">
                              <a:latin typeface="Cambria Math" panose="02040503050406030204" pitchFamily="18" charset="0"/>
                              <a:ea typeface="Cambria Math" panose="02040503050406030204" pitchFamily="18" charset="0"/>
                            </a:rPr>
                            <m:t>74</m:t>
                          </m:r>
                        </m:sup>
                      </m:sSup>
                    </m:oMath>
                  </m:oMathPara>
                </a14:m>
                <a:endParaRPr lang="es-MX" b="0" dirty="0" smtClean="0">
                  <a:latin typeface="+mj-l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40277" y="1288474"/>
                <a:ext cx="1796388" cy="464127"/>
              </a:xfrm>
              <a:prstGeom prst="rect">
                <a:avLst/>
              </a:prstGeom>
              <a:blipFill>
                <a:blip r:embed="rId4"/>
                <a:stretch>
                  <a:fillRect/>
                </a:stretch>
              </a:blipFill>
              <a:ln/>
            </p:spPr>
            <p:txBody>
              <a:bodyPr/>
              <a:lstStyle/>
              <a:p>
                <a:r>
                  <a:rPr lang="es-MX">
                    <a:noFill/>
                  </a:rPr>
                  <a:t> </a:t>
                </a:r>
              </a:p>
            </p:txBody>
          </p:sp>
        </mc:Fallback>
      </mc:AlternateContent>
      <p:cxnSp>
        <p:nvCxnSpPr>
          <p:cNvPr id="7" name="Straight Arrow Connector 6"/>
          <p:cNvCxnSpPr>
            <a:stCxn id="4" idx="3"/>
            <a:endCxn id="5" idx="1"/>
          </p:cNvCxnSpPr>
          <p:nvPr/>
        </p:nvCxnSpPr>
        <p:spPr>
          <a:xfrm>
            <a:off x="2634587" y="1520538"/>
            <a:ext cx="505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838199" y="2466245"/>
                <a:ext cx="1796388" cy="46412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s-MX" b="0" i="0" smtClean="0">
                          <a:latin typeface="Cambria Math" panose="02040503050406030204" pitchFamily="18" charset="0"/>
                          <a:ea typeface="Cambria Math" panose="02040503050406030204" pitchFamily="18" charset="0"/>
                        </a:rPr>
                        <m:t>Hidden</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layer</m:t>
                      </m:r>
                      <m:r>
                        <a:rPr lang="es-MX" b="0" i="0" smtClean="0">
                          <a:latin typeface="Cambria Math" panose="02040503050406030204" pitchFamily="18" charset="0"/>
                          <a:ea typeface="Cambria Math" panose="02040503050406030204" pitchFamily="18" charset="0"/>
                        </a:rPr>
                        <m:t> </m:t>
                      </m:r>
                      <m:r>
                        <a:rPr lang="es-MX" i="1" smtClean="0">
                          <a:latin typeface="Cambria Math" panose="02040503050406030204" pitchFamily="18" charset="0"/>
                          <a:ea typeface="Cambria Math" panose="02040503050406030204" pitchFamily="18" charset="0"/>
                        </a:rPr>
                        <m:t>𝜖</m:t>
                      </m:r>
                      <m:r>
                        <a:rPr lang="es-MX" b="0" i="1" smtClean="0">
                          <a:latin typeface="Cambria Math" panose="02040503050406030204" pitchFamily="18" charset="0"/>
                          <a:ea typeface="Cambria Math" panose="02040503050406030204" pitchFamily="18" charset="0"/>
                        </a:rPr>
                        <m:t> </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ℝ</m:t>
                          </m:r>
                        </m:e>
                        <m:sup>
                          <m:r>
                            <a:rPr lang="es-MX" b="0" i="1" smtClean="0">
                              <a:latin typeface="Cambria Math" panose="02040503050406030204" pitchFamily="18" charset="0"/>
                              <a:ea typeface="Cambria Math" panose="02040503050406030204" pitchFamily="18" charset="0"/>
                            </a:rPr>
                            <m:t>37</m:t>
                          </m:r>
                        </m:sup>
                      </m:sSup>
                    </m:oMath>
                  </m:oMathPara>
                </a14:m>
                <a:endParaRPr lang="es-MX" b="0" dirty="0" smtClean="0">
                  <a:latin typeface="+mj-lt"/>
                  <a:ea typeface="Cambria Math"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838199" y="2466245"/>
                <a:ext cx="1796388" cy="464127"/>
              </a:xfrm>
              <a:prstGeom prst="rect">
                <a:avLst/>
              </a:prstGeom>
              <a:blipFill>
                <a:blip r:embed="rId5"/>
                <a:stretch>
                  <a:fillRect/>
                </a:stretch>
              </a:blip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36368" y="2464352"/>
                <a:ext cx="1796388" cy="46412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s-MX" b="0" i="0" smtClean="0">
                          <a:latin typeface="Cambria Math" panose="02040503050406030204" pitchFamily="18" charset="0"/>
                          <a:ea typeface="Cambria Math" panose="02040503050406030204" pitchFamily="18" charset="0"/>
                        </a:rPr>
                        <m:t>Hidden</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layer</m:t>
                      </m:r>
                      <m:r>
                        <a:rPr lang="es-MX" b="0" i="0" smtClean="0">
                          <a:latin typeface="Cambria Math" panose="02040503050406030204" pitchFamily="18" charset="0"/>
                          <a:ea typeface="Cambria Math" panose="02040503050406030204" pitchFamily="18" charset="0"/>
                        </a:rPr>
                        <m:t> </m:t>
                      </m:r>
                      <m:r>
                        <a:rPr lang="es-MX" i="1" smtClean="0">
                          <a:latin typeface="Cambria Math" panose="02040503050406030204" pitchFamily="18" charset="0"/>
                          <a:ea typeface="Cambria Math" panose="02040503050406030204" pitchFamily="18" charset="0"/>
                        </a:rPr>
                        <m:t>𝜖</m:t>
                      </m:r>
                      <m:r>
                        <a:rPr lang="es-MX" b="0" i="1" smtClean="0">
                          <a:latin typeface="Cambria Math" panose="02040503050406030204" pitchFamily="18" charset="0"/>
                          <a:ea typeface="Cambria Math" panose="02040503050406030204" pitchFamily="18" charset="0"/>
                        </a:rPr>
                        <m:t> </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ℝ</m:t>
                          </m:r>
                        </m:e>
                        <m:sup>
                          <m:r>
                            <a:rPr lang="es-MX" b="0" i="1" smtClean="0">
                              <a:latin typeface="Cambria Math" panose="02040503050406030204" pitchFamily="18" charset="0"/>
                              <a:ea typeface="Cambria Math" panose="02040503050406030204" pitchFamily="18" charset="0"/>
                            </a:rPr>
                            <m:t>18</m:t>
                          </m:r>
                        </m:sup>
                      </m:sSup>
                    </m:oMath>
                  </m:oMathPara>
                </a14:m>
                <a:endParaRPr lang="es-MX" b="0" dirty="0" smtClean="0">
                  <a:latin typeface="+mj-lt"/>
                  <a:ea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036368" y="2464352"/>
                <a:ext cx="1796388" cy="464127"/>
              </a:xfrm>
              <a:prstGeom prst="rect">
                <a:avLst/>
              </a:prstGeom>
              <a:blipFill>
                <a:blip r:embed="rId6"/>
                <a:stretch>
                  <a:fillRect/>
                </a:stretch>
              </a:blip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38199" y="3560618"/>
                <a:ext cx="1796388" cy="46412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s-MX" b="0" i="0" smtClean="0">
                          <a:latin typeface="Cambria Math" panose="02040503050406030204" pitchFamily="18" charset="0"/>
                          <a:ea typeface="Cambria Math" panose="02040503050406030204" pitchFamily="18" charset="0"/>
                        </a:rPr>
                        <m:t>Hidden</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layer</m:t>
                      </m:r>
                      <m:r>
                        <a:rPr lang="es-MX" b="0" i="0" smtClean="0">
                          <a:latin typeface="Cambria Math" panose="02040503050406030204" pitchFamily="18" charset="0"/>
                          <a:ea typeface="Cambria Math" panose="02040503050406030204" pitchFamily="18" charset="0"/>
                        </a:rPr>
                        <m:t> </m:t>
                      </m:r>
                      <m:r>
                        <a:rPr lang="es-MX" i="1" smtClean="0">
                          <a:latin typeface="Cambria Math" panose="02040503050406030204" pitchFamily="18" charset="0"/>
                          <a:ea typeface="Cambria Math" panose="02040503050406030204" pitchFamily="18" charset="0"/>
                        </a:rPr>
                        <m:t>𝜖</m:t>
                      </m:r>
                      <m:r>
                        <a:rPr lang="es-MX" b="0" i="1" smtClean="0">
                          <a:latin typeface="Cambria Math" panose="02040503050406030204" pitchFamily="18" charset="0"/>
                          <a:ea typeface="Cambria Math" panose="02040503050406030204" pitchFamily="18" charset="0"/>
                        </a:rPr>
                        <m:t> </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ℝ</m:t>
                          </m:r>
                        </m:e>
                        <m:sup>
                          <m:r>
                            <a:rPr lang="es-MX" b="0" i="1" smtClean="0">
                              <a:latin typeface="Cambria Math" panose="02040503050406030204" pitchFamily="18" charset="0"/>
                              <a:ea typeface="Cambria Math" panose="02040503050406030204" pitchFamily="18" charset="0"/>
                            </a:rPr>
                            <m:t>9</m:t>
                          </m:r>
                        </m:sup>
                      </m:sSup>
                    </m:oMath>
                  </m:oMathPara>
                </a14:m>
                <a:endParaRPr lang="es-MX" b="0" dirty="0" smtClean="0">
                  <a:latin typeface="+mj-lt"/>
                  <a:ea typeface="Cambria Math"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838199" y="3560618"/>
                <a:ext cx="1796388" cy="464127"/>
              </a:xfrm>
              <a:prstGeom prst="rect">
                <a:avLst/>
              </a:prstGeom>
              <a:blipFill>
                <a:blip r:embed="rId7"/>
                <a:stretch>
                  <a:fillRect/>
                </a:stretch>
              </a:blip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036368" y="3560618"/>
                <a:ext cx="1796388" cy="46412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s-MX" b="0" i="0" smtClean="0">
                          <a:latin typeface="Cambria Math" panose="02040503050406030204" pitchFamily="18" charset="0"/>
                          <a:ea typeface="Cambria Math" panose="02040503050406030204" pitchFamily="18" charset="0"/>
                        </a:rPr>
                        <m:t>Output</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layer</m:t>
                      </m:r>
                      <m:r>
                        <a:rPr lang="es-MX" b="0" i="0" smtClean="0">
                          <a:latin typeface="Cambria Math" panose="02040503050406030204" pitchFamily="18" charset="0"/>
                          <a:ea typeface="Cambria Math" panose="02040503050406030204" pitchFamily="18" charset="0"/>
                        </a:rPr>
                        <m:t> </m:t>
                      </m:r>
                      <m:r>
                        <a:rPr lang="es-MX" i="1" smtClean="0">
                          <a:latin typeface="Cambria Math" panose="02040503050406030204" pitchFamily="18" charset="0"/>
                          <a:ea typeface="Cambria Math" panose="02040503050406030204" pitchFamily="18" charset="0"/>
                        </a:rPr>
                        <m:t>𝜖</m:t>
                      </m:r>
                      <m:r>
                        <a:rPr lang="es-MX" b="0" i="1" smtClean="0">
                          <a:latin typeface="Cambria Math" panose="02040503050406030204" pitchFamily="18" charset="0"/>
                          <a:ea typeface="Cambria Math" panose="02040503050406030204" pitchFamily="18" charset="0"/>
                        </a:rPr>
                        <m:t> </m:t>
                      </m:r>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ℝ</m:t>
                          </m:r>
                        </m:e>
                        <m:sup>
                          <m:r>
                            <a:rPr lang="es-MX" b="0" i="1" smtClean="0">
                              <a:latin typeface="Cambria Math" panose="02040503050406030204" pitchFamily="18" charset="0"/>
                              <a:ea typeface="Cambria Math" panose="02040503050406030204" pitchFamily="18" charset="0"/>
                            </a:rPr>
                            <m:t>1</m:t>
                          </m:r>
                        </m:sup>
                      </m:sSup>
                    </m:oMath>
                  </m:oMathPara>
                </a14:m>
                <a:endParaRPr lang="es-MX" b="0" dirty="0" smtClean="0">
                  <a:latin typeface="+mj-lt"/>
                  <a:ea typeface="Cambria Math"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3036368" y="3560618"/>
                <a:ext cx="1796388" cy="464127"/>
              </a:xfrm>
              <a:prstGeom prst="rect">
                <a:avLst/>
              </a:prstGeom>
              <a:blipFill>
                <a:blip r:embed="rId8"/>
                <a:stretch>
                  <a:fillRect/>
                </a:stretch>
              </a:blipFill>
              <a:ln/>
            </p:spPr>
            <p:txBody>
              <a:bodyPr/>
              <a:lstStyle/>
              <a:p>
                <a:r>
                  <a:rPr lang="es-MX">
                    <a:noFill/>
                  </a:rPr>
                  <a:t> </a:t>
                </a:r>
              </a:p>
            </p:txBody>
          </p:sp>
        </mc:Fallback>
      </mc:AlternateContent>
      <p:cxnSp>
        <p:nvCxnSpPr>
          <p:cNvPr id="16" name="Elbow Connector 15"/>
          <p:cNvCxnSpPr>
            <a:stCxn id="5" idx="2"/>
            <a:endCxn id="9" idx="0"/>
          </p:cNvCxnSpPr>
          <p:nvPr/>
        </p:nvCxnSpPr>
        <p:spPr>
          <a:xfrm rot="5400000">
            <a:off x="2530610" y="958384"/>
            <a:ext cx="713644" cy="23020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3"/>
            <a:endCxn id="10" idx="1"/>
          </p:cNvCxnSpPr>
          <p:nvPr/>
        </p:nvCxnSpPr>
        <p:spPr>
          <a:xfrm flipV="1">
            <a:off x="2634587" y="2696416"/>
            <a:ext cx="401781" cy="1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0" idx="2"/>
            <a:endCxn id="11" idx="0"/>
          </p:cNvCxnSpPr>
          <p:nvPr/>
        </p:nvCxnSpPr>
        <p:spPr>
          <a:xfrm rot="5400000">
            <a:off x="2519409" y="2145464"/>
            <a:ext cx="632139" cy="219816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1" idx="3"/>
            <a:endCxn id="12" idx="1"/>
          </p:cNvCxnSpPr>
          <p:nvPr/>
        </p:nvCxnSpPr>
        <p:spPr>
          <a:xfrm>
            <a:off x="2634587" y="3792682"/>
            <a:ext cx="4017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952" y="1456570"/>
            <a:ext cx="3967503" cy="2479689"/>
          </a:xfrm>
          <a:prstGeom prst="rect">
            <a:avLst/>
          </a:prstGeom>
        </p:spPr>
      </p:pic>
    </p:spTree>
    <p:extLst>
      <p:ext uri="{BB962C8B-B14F-4D97-AF65-F5344CB8AC3E}">
        <p14:creationId xmlns:p14="http://schemas.microsoft.com/office/powerpoint/2010/main" val="189180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11</a:t>
            </a:fld>
            <a:endParaRPr lang="en-US"/>
          </a:p>
        </p:txBody>
      </p:sp>
      <p:sp>
        <p:nvSpPr>
          <p:cNvPr id="3" name="Title 2"/>
          <p:cNvSpPr>
            <a:spLocks noGrp="1"/>
          </p:cNvSpPr>
          <p:nvPr>
            <p:ph type="title"/>
          </p:nvPr>
        </p:nvSpPr>
        <p:spPr/>
        <p:txBody>
          <a:bodyPr/>
          <a:lstStyle/>
          <a:p>
            <a:pPr>
              <a:buNone/>
            </a:pPr>
            <a:r>
              <a:rPr lang="es-MX" sz="1800" dirty="0" smtClean="0"/>
              <a:t>Flujo de trabajo</a:t>
            </a:r>
            <a:endParaRPr lang="es-MX"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602" y="1040798"/>
            <a:ext cx="3631344" cy="3233330"/>
          </a:xfrm>
          <a:prstGeom prst="rect">
            <a:avLst/>
          </a:prstGeom>
        </p:spPr>
      </p:pic>
      <p:sp>
        <p:nvSpPr>
          <p:cNvPr id="5" name="Title 2"/>
          <p:cNvSpPr txBox="1">
            <a:spLocks/>
          </p:cNvSpPr>
          <p:nvPr/>
        </p:nvSpPr>
        <p:spPr>
          <a:xfrm>
            <a:off x="831273" y="1040798"/>
            <a:ext cx="3345872" cy="2073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lgn="just">
              <a:buFont typeface="Arial"/>
              <a:buNone/>
            </a:pPr>
            <a:r>
              <a:rPr lang="es-MX" dirty="0" smtClean="0"/>
              <a:t>Los coeficientes de Fourier Elíptico seleccionados fueron del 3 al 40 para descartar la información de la Forma y la rugosidad.</a:t>
            </a:r>
            <a:endParaRPr lang="es-MX" dirty="0"/>
          </a:p>
        </p:txBody>
      </p:sp>
    </p:spTree>
    <p:extLst>
      <p:ext uri="{BB962C8B-B14F-4D97-AF65-F5344CB8AC3E}">
        <p14:creationId xmlns:p14="http://schemas.microsoft.com/office/powerpoint/2010/main" val="1517352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12</a:t>
            </a:fld>
            <a:endParaRPr lang="en-US"/>
          </a:p>
        </p:txBody>
      </p:sp>
      <p:sp>
        <p:nvSpPr>
          <p:cNvPr id="3" name="Title 2"/>
          <p:cNvSpPr>
            <a:spLocks noGrp="1"/>
          </p:cNvSpPr>
          <p:nvPr>
            <p:ph type="title"/>
          </p:nvPr>
        </p:nvSpPr>
        <p:spPr/>
        <p:txBody>
          <a:bodyPr/>
          <a:lstStyle/>
          <a:p>
            <a:pPr>
              <a:buNone/>
            </a:pPr>
            <a:r>
              <a:rPr lang="es-MX" sz="1800" dirty="0" smtClean="0"/>
              <a:t>Entrenamiento</a:t>
            </a:r>
            <a:endParaRPr lang="es-MX"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318" y="882202"/>
            <a:ext cx="7204364" cy="3652996"/>
          </a:xfrm>
          <a:prstGeom prst="rect">
            <a:avLst/>
          </a:prstGeom>
        </p:spPr>
      </p:pic>
    </p:spTree>
    <p:extLst>
      <p:ext uri="{BB962C8B-B14F-4D97-AF65-F5344CB8AC3E}">
        <p14:creationId xmlns:p14="http://schemas.microsoft.com/office/powerpoint/2010/main" val="612285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13</a:t>
            </a:fld>
            <a:endParaRPr lang="en-US"/>
          </a:p>
        </p:txBody>
      </p:sp>
      <p:sp>
        <p:nvSpPr>
          <p:cNvPr id="3" name="Title 2"/>
          <p:cNvSpPr>
            <a:spLocks noGrp="1"/>
          </p:cNvSpPr>
          <p:nvPr>
            <p:ph type="title"/>
          </p:nvPr>
        </p:nvSpPr>
        <p:spPr/>
        <p:txBody>
          <a:bodyPr/>
          <a:lstStyle/>
          <a:p>
            <a:pPr>
              <a:buNone/>
            </a:pPr>
            <a:r>
              <a:rPr lang="es-MX" sz="1800" dirty="0" smtClean="0"/>
              <a:t>Resultados</a:t>
            </a:r>
            <a:endParaRPr lang="es-MX"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109" y="955285"/>
            <a:ext cx="6878782" cy="3506830"/>
          </a:xfrm>
          <a:prstGeom prst="rect">
            <a:avLst/>
          </a:prstGeom>
        </p:spPr>
      </p:pic>
    </p:spTree>
    <p:extLst>
      <p:ext uri="{BB962C8B-B14F-4D97-AF65-F5344CB8AC3E}">
        <p14:creationId xmlns:p14="http://schemas.microsoft.com/office/powerpoint/2010/main" val="807587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14</a:t>
            </a:fld>
            <a:endParaRPr lang="en-US"/>
          </a:p>
        </p:txBody>
      </p:sp>
      <p:sp>
        <p:nvSpPr>
          <p:cNvPr id="3" name="Title 2"/>
          <p:cNvSpPr>
            <a:spLocks noGrp="1"/>
          </p:cNvSpPr>
          <p:nvPr>
            <p:ph type="title"/>
          </p:nvPr>
        </p:nvSpPr>
        <p:spPr/>
        <p:txBody>
          <a:bodyPr/>
          <a:lstStyle/>
          <a:p>
            <a:pPr>
              <a:buNone/>
            </a:pPr>
            <a:r>
              <a:rPr lang="es-MX" sz="1800" dirty="0" smtClean="0"/>
              <a:t>Resultados - 2</a:t>
            </a:r>
            <a:endParaRPr lang="es-MX" sz="1800" dirty="0"/>
          </a:p>
        </p:txBody>
      </p:sp>
      <p:sp>
        <p:nvSpPr>
          <p:cNvPr id="4" name="Title 2"/>
          <p:cNvSpPr txBox="1">
            <a:spLocks/>
          </p:cNvSpPr>
          <p:nvPr/>
        </p:nvSpPr>
        <p:spPr>
          <a:xfrm>
            <a:off x="1364673" y="925867"/>
            <a:ext cx="6493377" cy="7637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lgn="l">
              <a:buNone/>
            </a:pPr>
            <a:r>
              <a:rPr lang="es-MX" dirty="0"/>
              <a:t>La base de datos comprende 623 imágenes binarias distribuidas de manera casi igual entre las clases 0.1, 0.3, 0.5, 0.7, 0.9</a:t>
            </a:r>
            <a:r>
              <a:rPr lang="es-MX" dirty="0" smtClean="0"/>
              <a:t>. Estás imágenes fueron tomadas por nosotros.</a:t>
            </a:r>
            <a:r>
              <a:rPr lang="es-MX" dirty="0"/>
              <a:t/>
            </a:r>
            <a:br>
              <a:rPr lang="es-MX" dirty="0"/>
            </a:br>
            <a:endParaRPr lang="es-MX" dirty="0"/>
          </a:p>
        </p:txBody>
      </p:sp>
      <p:graphicFrame>
        <p:nvGraphicFramePr>
          <p:cNvPr id="5" name="Table 4"/>
          <p:cNvGraphicFramePr>
            <a:graphicFrameLocks noGrp="1"/>
          </p:cNvGraphicFramePr>
          <p:nvPr>
            <p:extLst>
              <p:ext uri="{D42A27DB-BD31-4B8C-83A1-F6EECF244321}">
                <p14:modId xmlns:p14="http://schemas.microsoft.com/office/powerpoint/2010/main" val="3613920640"/>
              </p:ext>
            </p:extLst>
          </p:nvPr>
        </p:nvGraphicFramePr>
        <p:xfrm>
          <a:off x="1504950" y="2022186"/>
          <a:ext cx="6096000" cy="1112520"/>
        </p:xfrm>
        <a:graphic>
          <a:graphicData uri="http://schemas.openxmlformats.org/drawingml/2006/table">
            <a:tbl>
              <a:tblPr firstRow="1" bandRow="1">
                <a:tableStyleId>{5FD0F851-EC5A-4D38-B0AD-8093EC10F338}</a:tableStyleId>
              </a:tblPr>
              <a:tblGrid>
                <a:gridCol w="2032000">
                  <a:extLst>
                    <a:ext uri="{9D8B030D-6E8A-4147-A177-3AD203B41FA5}">
                      <a16:colId xmlns:a16="http://schemas.microsoft.com/office/drawing/2014/main" val="1474436397"/>
                    </a:ext>
                  </a:extLst>
                </a:gridCol>
                <a:gridCol w="2032000">
                  <a:extLst>
                    <a:ext uri="{9D8B030D-6E8A-4147-A177-3AD203B41FA5}">
                      <a16:colId xmlns:a16="http://schemas.microsoft.com/office/drawing/2014/main" val="2143233256"/>
                    </a:ext>
                  </a:extLst>
                </a:gridCol>
                <a:gridCol w="2032000">
                  <a:extLst>
                    <a:ext uri="{9D8B030D-6E8A-4147-A177-3AD203B41FA5}">
                      <a16:colId xmlns:a16="http://schemas.microsoft.com/office/drawing/2014/main" val="1015904669"/>
                    </a:ext>
                  </a:extLst>
                </a:gridCol>
              </a:tblGrid>
              <a:tr h="370840">
                <a:tc>
                  <a:txBody>
                    <a:bodyPr/>
                    <a:lstStyle/>
                    <a:p>
                      <a:endParaRPr lang="es-MX" dirty="0"/>
                    </a:p>
                  </a:txBody>
                  <a:tcPr/>
                </a:tc>
                <a:tc>
                  <a:txBody>
                    <a:bodyPr/>
                    <a:lstStyle/>
                    <a:p>
                      <a:r>
                        <a:rPr lang="es-MX" dirty="0" smtClean="0"/>
                        <a:t>Entrenamiento</a:t>
                      </a:r>
                      <a:endParaRPr lang="es-MX" dirty="0"/>
                    </a:p>
                  </a:txBody>
                  <a:tcPr/>
                </a:tc>
                <a:tc>
                  <a:txBody>
                    <a:bodyPr/>
                    <a:lstStyle/>
                    <a:p>
                      <a:r>
                        <a:rPr lang="es-MX" dirty="0" smtClean="0"/>
                        <a:t>Pruebas</a:t>
                      </a:r>
                      <a:endParaRPr lang="es-MX" dirty="0"/>
                    </a:p>
                  </a:txBody>
                  <a:tcPr/>
                </a:tc>
                <a:extLst>
                  <a:ext uri="{0D108BD9-81ED-4DB2-BD59-A6C34878D82A}">
                    <a16:rowId xmlns:a16="http://schemas.microsoft.com/office/drawing/2014/main" val="3554907645"/>
                  </a:ext>
                </a:extLst>
              </a:tr>
              <a:tr h="370840">
                <a:tc>
                  <a:txBody>
                    <a:bodyPr/>
                    <a:lstStyle/>
                    <a:p>
                      <a:r>
                        <a:rPr lang="es-MX" dirty="0" smtClean="0"/>
                        <a:t>MSE</a:t>
                      </a:r>
                      <a:endParaRPr lang="es-MX" dirty="0"/>
                    </a:p>
                  </a:txBody>
                  <a:tcPr/>
                </a:tc>
                <a:tc>
                  <a:txBody>
                    <a:bodyPr/>
                    <a:lstStyle/>
                    <a:p>
                      <a:r>
                        <a:rPr lang="es-MX" dirty="0" smtClean="0"/>
                        <a:t>0.005</a:t>
                      </a:r>
                      <a:endParaRPr lang="es-MX" dirty="0"/>
                    </a:p>
                  </a:txBody>
                  <a:tcPr/>
                </a:tc>
                <a:tc>
                  <a:txBody>
                    <a:bodyPr/>
                    <a:lstStyle/>
                    <a:p>
                      <a:r>
                        <a:rPr lang="es-MX" dirty="0" smtClean="0"/>
                        <a:t>0.01</a:t>
                      </a:r>
                      <a:endParaRPr lang="es-MX" dirty="0"/>
                    </a:p>
                  </a:txBody>
                  <a:tcPr/>
                </a:tc>
                <a:extLst>
                  <a:ext uri="{0D108BD9-81ED-4DB2-BD59-A6C34878D82A}">
                    <a16:rowId xmlns:a16="http://schemas.microsoft.com/office/drawing/2014/main" val="3486743040"/>
                  </a:ext>
                </a:extLst>
              </a:tr>
              <a:tr h="370840">
                <a:tc>
                  <a:txBody>
                    <a:bodyPr/>
                    <a:lstStyle/>
                    <a:p>
                      <a:r>
                        <a:rPr lang="es-MX" dirty="0" smtClean="0"/>
                        <a:t>ME</a:t>
                      </a:r>
                      <a:endParaRPr lang="es-MX" dirty="0"/>
                    </a:p>
                  </a:txBody>
                  <a:tcPr/>
                </a:tc>
                <a:tc>
                  <a:txBody>
                    <a:bodyPr/>
                    <a:lstStyle/>
                    <a:p>
                      <a:r>
                        <a:rPr lang="es-MX" dirty="0" smtClean="0"/>
                        <a:t>0.01</a:t>
                      </a:r>
                      <a:endParaRPr lang="es-MX" dirty="0"/>
                    </a:p>
                  </a:txBody>
                  <a:tcPr/>
                </a:tc>
                <a:tc>
                  <a:txBody>
                    <a:bodyPr/>
                    <a:lstStyle/>
                    <a:p>
                      <a:r>
                        <a:rPr lang="es-MX" dirty="0" smtClean="0"/>
                        <a:t>0.023</a:t>
                      </a:r>
                      <a:endParaRPr lang="es-MX" dirty="0"/>
                    </a:p>
                  </a:txBody>
                  <a:tcPr/>
                </a:tc>
                <a:extLst>
                  <a:ext uri="{0D108BD9-81ED-4DB2-BD59-A6C34878D82A}">
                    <a16:rowId xmlns:a16="http://schemas.microsoft.com/office/drawing/2014/main" val="4260940478"/>
                  </a:ext>
                </a:extLst>
              </a:tr>
            </a:tbl>
          </a:graphicData>
        </a:graphic>
      </p:graphicFrame>
    </p:spTree>
    <p:extLst>
      <p:ext uri="{BB962C8B-B14F-4D97-AF65-F5344CB8AC3E}">
        <p14:creationId xmlns:p14="http://schemas.microsoft.com/office/powerpoint/2010/main" val="1406975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15</a:t>
            </a:fld>
            <a:endParaRPr lang="en-US"/>
          </a:p>
        </p:txBody>
      </p:sp>
      <p:sp>
        <p:nvSpPr>
          <p:cNvPr id="3" name="Title 2"/>
          <p:cNvSpPr>
            <a:spLocks noGrp="1"/>
          </p:cNvSpPr>
          <p:nvPr>
            <p:ph type="title"/>
          </p:nvPr>
        </p:nvSpPr>
        <p:spPr/>
        <p:txBody>
          <a:bodyPr/>
          <a:lstStyle/>
          <a:p>
            <a:pPr>
              <a:buNone/>
            </a:pPr>
            <a:r>
              <a:rPr lang="es-MX" sz="1800" dirty="0" smtClean="0"/>
              <a:t>Conclusiones</a:t>
            </a:r>
            <a:endParaRPr lang="es-MX" dirty="0"/>
          </a:p>
        </p:txBody>
      </p:sp>
      <p:sp>
        <p:nvSpPr>
          <p:cNvPr id="4" name="Title 2"/>
          <p:cNvSpPr txBox="1">
            <a:spLocks/>
          </p:cNvSpPr>
          <p:nvPr/>
        </p:nvSpPr>
        <p:spPr>
          <a:xfrm>
            <a:off x="1207472" y="1097217"/>
            <a:ext cx="6948055" cy="32229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lgn="just">
              <a:buNone/>
            </a:pPr>
            <a:r>
              <a:rPr lang="es-MX" sz="1300" dirty="0" smtClean="0"/>
              <a:t>En este trabajo se describe la implementación de las redes neuronales profundas para estimar el grado de Redondez de rocas sedimentarias. Usamos 2 enfoques, curvatura y análisis de frecuencias.</a:t>
            </a:r>
          </a:p>
          <a:p>
            <a:pPr algn="just">
              <a:buNone/>
            </a:pPr>
            <a:endParaRPr lang="es-MX" sz="1300" dirty="0" smtClean="0"/>
          </a:p>
          <a:p>
            <a:pPr algn="just">
              <a:buNone/>
            </a:pPr>
            <a:r>
              <a:rPr lang="es-MX" sz="1300" dirty="0" smtClean="0"/>
              <a:t>Usando esta combinación de enfoques, se desarrolló un método invariante a la escala rotación y translación. Después de intentar con diferentes arquitecturas, se llegó a la conclusión que la red neuronal profunda con 6 capas, fue la apropiada para la predicción del grado de Redondez.</a:t>
            </a:r>
          </a:p>
          <a:p>
            <a:pPr algn="just">
              <a:buNone/>
            </a:pPr>
            <a:endParaRPr lang="es-MX" sz="1300" dirty="0"/>
          </a:p>
          <a:p>
            <a:pPr algn="just">
              <a:buNone/>
            </a:pPr>
            <a:r>
              <a:rPr lang="es-MX" sz="1300" dirty="0" smtClean="0"/>
              <a:t>El ajuste de la red muestra que el 82 % del conjunto de entrenamiento solo tiene una diferencia menor del 0.1. A su vez, el MSE de el conjunto de pruebas fue del 0.01, y el error medio de 0.023, una diferencia muy aceptable en el campo geológico. </a:t>
            </a:r>
            <a:endParaRPr lang="es-MX" sz="1300" dirty="0"/>
          </a:p>
        </p:txBody>
      </p:sp>
    </p:spTree>
    <p:extLst>
      <p:ext uri="{BB962C8B-B14F-4D97-AF65-F5344CB8AC3E}">
        <p14:creationId xmlns:p14="http://schemas.microsoft.com/office/powerpoint/2010/main" val="66494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16</a:t>
            </a:fld>
            <a:endParaRPr lang="en-US"/>
          </a:p>
        </p:txBody>
      </p:sp>
      <p:sp>
        <p:nvSpPr>
          <p:cNvPr id="3" name="Title 2"/>
          <p:cNvSpPr>
            <a:spLocks noGrp="1"/>
          </p:cNvSpPr>
          <p:nvPr>
            <p:ph type="title"/>
          </p:nvPr>
        </p:nvSpPr>
        <p:spPr/>
        <p:txBody>
          <a:bodyPr/>
          <a:lstStyle/>
          <a:p>
            <a:pPr>
              <a:buNone/>
            </a:pPr>
            <a:r>
              <a:rPr lang="es-MX" sz="1800" dirty="0" smtClean="0"/>
              <a:t>Referencias</a:t>
            </a:r>
            <a:endParaRPr lang="es-MX" dirty="0"/>
          </a:p>
        </p:txBody>
      </p:sp>
      <p:sp>
        <p:nvSpPr>
          <p:cNvPr id="4" name="Title 2"/>
          <p:cNvSpPr txBox="1">
            <a:spLocks/>
          </p:cNvSpPr>
          <p:nvPr/>
        </p:nvSpPr>
        <p:spPr>
          <a:xfrm>
            <a:off x="1073492" y="836415"/>
            <a:ext cx="7216016" cy="3763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marL="285750" indent="-285750" algn="l">
              <a:buFont typeface="+mj-lt"/>
              <a:buAutoNum type="arabicPeriod"/>
            </a:pPr>
            <a:r>
              <a:rPr lang="es-MX" sz="1200" dirty="0" err="1"/>
              <a:t>Tarbuck</a:t>
            </a:r>
            <a:r>
              <a:rPr lang="es-MX" sz="1200" dirty="0"/>
              <a:t>, E. J., </a:t>
            </a:r>
            <a:r>
              <a:rPr lang="es-MX" sz="1200" dirty="0" err="1"/>
              <a:t>Lutgens</a:t>
            </a:r>
            <a:r>
              <a:rPr lang="es-MX" sz="1200" dirty="0"/>
              <a:t>, F. K., &amp; CIENCAS, D. L. T. (2005). Una introducción a la geología física. </a:t>
            </a:r>
            <a:r>
              <a:rPr lang="es-MX" sz="1200" i="1" dirty="0"/>
              <a:t>Ciencias de la Tierra. 8va Edición, Madrid, España. Recuperado de: http://www. </a:t>
            </a:r>
            <a:r>
              <a:rPr lang="es-MX" sz="1200" i="1" dirty="0" err="1"/>
              <a:t>osop</a:t>
            </a:r>
            <a:r>
              <a:rPr lang="es-MX" sz="1200" i="1" dirty="0"/>
              <a:t>. com. </a:t>
            </a:r>
            <a:r>
              <a:rPr lang="es-MX" sz="1200" i="1" dirty="0" err="1"/>
              <a:t>pa</a:t>
            </a:r>
            <a:r>
              <a:rPr lang="es-MX" sz="1200" i="1" dirty="0"/>
              <a:t>/</a:t>
            </a:r>
            <a:r>
              <a:rPr lang="es-MX" sz="1200" i="1" dirty="0" err="1"/>
              <a:t>wpcontent</a:t>
            </a:r>
            <a:r>
              <a:rPr lang="es-MX" sz="1200" i="1" dirty="0"/>
              <a:t>/</a:t>
            </a:r>
            <a:r>
              <a:rPr lang="es-MX" sz="1200" i="1" dirty="0" err="1"/>
              <a:t>uploads</a:t>
            </a:r>
            <a:r>
              <a:rPr lang="es-MX" sz="1200" i="1" dirty="0"/>
              <a:t>/2014/04/TARBUCK-y-LUTGENS-Ciencias-de-la-Tierra-8va-ed.-1. </a:t>
            </a:r>
            <a:r>
              <a:rPr lang="es-MX" sz="1200" i="1" dirty="0" err="1"/>
              <a:t>pdf</a:t>
            </a:r>
            <a:r>
              <a:rPr lang="es-MX" sz="1200" dirty="0" smtClean="0"/>
              <a:t>.</a:t>
            </a:r>
          </a:p>
          <a:p>
            <a:pPr marL="285750" indent="-285750" algn="l">
              <a:buFont typeface="+mj-lt"/>
              <a:buAutoNum type="arabicPeriod"/>
            </a:pPr>
            <a:endParaRPr lang="es-MX" sz="1200" dirty="0" smtClean="0"/>
          </a:p>
          <a:p>
            <a:pPr marL="285750" indent="-285750" algn="l">
              <a:buFont typeface="+mj-lt"/>
              <a:buAutoNum type="arabicPeriod"/>
            </a:pPr>
            <a:r>
              <a:rPr lang="en-US" sz="1200" dirty="0"/>
              <a:t>Barrett, P. J. (1980). The shape of rock particles, a critical review. Sedimentology, 27(3), 291-303</a:t>
            </a:r>
            <a:r>
              <a:rPr lang="en-US" sz="1200" dirty="0" smtClean="0"/>
              <a:t>.</a:t>
            </a:r>
          </a:p>
          <a:p>
            <a:pPr marL="285750" indent="-285750" algn="l">
              <a:buFont typeface="+mj-lt"/>
              <a:buAutoNum type="arabicPeriod"/>
            </a:pPr>
            <a:endParaRPr lang="en-US" sz="1200" dirty="0" smtClean="0"/>
          </a:p>
          <a:p>
            <a:pPr marL="285750" indent="-285750" algn="l">
              <a:buFont typeface="+mj-lt"/>
              <a:buAutoNum type="arabicPeriod"/>
            </a:pPr>
            <a:r>
              <a:rPr lang="en-US" sz="1200" dirty="0"/>
              <a:t>H. </a:t>
            </a:r>
            <a:r>
              <a:rPr lang="en-US" sz="1200" dirty="0" err="1"/>
              <a:t>Wadell</a:t>
            </a:r>
            <a:r>
              <a:rPr lang="en-US" sz="1200" dirty="0"/>
              <a:t>, “Volume, shape, and roundness of rock particles,” The Journal of Geology, vol. 40, pp. 443–451, 1932</a:t>
            </a:r>
            <a:r>
              <a:rPr lang="en-US" sz="1200" dirty="0" smtClean="0"/>
              <a:t>.</a:t>
            </a:r>
          </a:p>
          <a:p>
            <a:pPr marL="285750" indent="-285750" algn="l">
              <a:buFont typeface="+mj-lt"/>
              <a:buAutoNum type="arabicPeriod"/>
            </a:pPr>
            <a:endParaRPr lang="en-US" sz="1200" dirty="0" smtClean="0"/>
          </a:p>
          <a:p>
            <a:pPr marL="285750" indent="-285750" algn="l">
              <a:buFont typeface="+mj-lt"/>
              <a:buAutoNum type="arabicPeriod"/>
            </a:pPr>
            <a:r>
              <a:rPr lang="en-US" sz="1200" dirty="0"/>
              <a:t>J. Zheng and R. D. </a:t>
            </a:r>
            <a:r>
              <a:rPr lang="en-US" sz="1200" dirty="0" err="1"/>
              <a:t>Hryciw</a:t>
            </a:r>
            <a:r>
              <a:rPr lang="en-US" sz="1200" dirty="0"/>
              <a:t>, “Particle roundness and </a:t>
            </a:r>
            <a:r>
              <a:rPr lang="en-US" sz="1200" dirty="0" err="1"/>
              <a:t>sphericity</a:t>
            </a:r>
            <a:r>
              <a:rPr lang="en-US" sz="1200" dirty="0"/>
              <a:t> from images of assemblies by chart estimates and computer methods,” Journal of Geotechnical and </a:t>
            </a:r>
            <a:r>
              <a:rPr lang="en-US" sz="1200" dirty="0" err="1"/>
              <a:t>Geoenvironmental</a:t>
            </a:r>
            <a:r>
              <a:rPr lang="en-US" sz="1200" dirty="0"/>
              <a:t> Engineering, vol. 142, pp. 1–15, 2016</a:t>
            </a:r>
            <a:r>
              <a:rPr lang="en-US" sz="1200" dirty="0" smtClean="0"/>
              <a:t>.</a:t>
            </a:r>
          </a:p>
          <a:p>
            <a:pPr marL="285750" indent="-285750" algn="l">
              <a:buFont typeface="+mj-lt"/>
              <a:buAutoNum type="arabicPeriod"/>
            </a:pPr>
            <a:endParaRPr lang="en-US" sz="1200" dirty="0" smtClean="0"/>
          </a:p>
          <a:p>
            <a:pPr marL="285750" indent="-285750" algn="l">
              <a:buFont typeface="+mj-lt"/>
              <a:buAutoNum type="arabicPeriod"/>
            </a:pPr>
            <a:r>
              <a:rPr lang="en-US" sz="1200" dirty="0"/>
              <a:t>F.P. </a:t>
            </a:r>
            <a:r>
              <a:rPr lang="en-US" sz="1200" dirty="0" err="1"/>
              <a:t>Kuhl</a:t>
            </a:r>
            <a:r>
              <a:rPr lang="en-US" sz="1200" dirty="0"/>
              <a:t> and C. R. </a:t>
            </a:r>
            <a:r>
              <a:rPr lang="en-US" sz="1200" dirty="0" err="1"/>
              <a:t>Giardina</a:t>
            </a:r>
            <a:r>
              <a:rPr lang="en-US" sz="1200" dirty="0"/>
              <a:t>, “Elliptic Fourier features of a closed contour,” Computer Graphics and Image Processing, vol. 18, pp. 236–258, 1982</a:t>
            </a:r>
            <a:r>
              <a:rPr lang="en-US" sz="1200" dirty="0" smtClean="0"/>
              <a:t>.</a:t>
            </a:r>
          </a:p>
          <a:p>
            <a:pPr marL="285750" indent="-285750" algn="l">
              <a:buFont typeface="+mj-lt"/>
              <a:buAutoNum type="arabicPeriod"/>
            </a:pPr>
            <a:endParaRPr lang="en-US" sz="1200" dirty="0"/>
          </a:p>
          <a:p>
            <a:pPr marL="285750" indent="-285750" algn="l">
              <a:buFont typeface="+mj-lt"/>
              <a:buAutoNum type="arabicPeriod"/>
            </a:pPr>
            <a:r>
              <a:rPr lang="en-US" sz="1200" dirty="0" err="1"/>
              <a:t>Krumbein</a:t>
            </a:r>
            <a:r>
              <a:rPr lang="en-US" sz="1200" dirty="0"/>
              <a:t>, W. C. &amp; </a:t>
            </a:r>
            <a:r>
              <a:rPr lang="en-US" sz="1200" dirty="0" err="1"/>
              <a:t>Sloss</a:t>
            </a:r>
            <a:r>
              <a:rPr lang="en-US" sz="1200" dirty="0"/>
              <a:t>, L. L. (1963). Stratigraphy and sedimentation. San Francisco: W. H. Freeman and Company.</a:t>
            </a:r>
            <a:endParaRPr lang="en-US" sz="1200" dirty="0" smtClean="0"/>
          </a:p>
          <a:p>
            <a:pPr marL="285750" indent="-285750" algn="l">
              <a:buFont typeface="+mj-lt"/>
              <a:buAutoNum type="arabicPeriod"/>
            </a:pPr>
            <a:endParaRPr lang="en-US" sz="1200" dirty="0" smtClean="0"/>
          </a:p>
          <a:p>
            <a:pPr marL="285750" indent="-285750" algn="l">
              <a:buFont typeface="+mj-lt"/>
              <a:buAutoNum type="arabicPeriod"/>
            </a:pPr>
            <a:endParaRPr lang="en-US" sz="1200" dirty="0" smtClean="0"/>
          </a:p>
          <a:p>
            <a:pPr marL="285750" indent="-285750" algn="l">
              <a:buFont typeface="+mj-lt"/>
              <a:buAutoNum type="arabicPeriod"/>
            </a:pPr>
            <a:endParaRPr lang="es-MX" sz="1200" dirty="0" smtClean="0"/>
          </a:p>
          <a:p>
            <a:pPr marL="285750" indent="-285750" algn="l">
              <a:buFont typeface="+mj-lt"/>
              <a:buAutoNum type="arabicPeriod"/>
            </a:pPr>
            <a:endParaRPr lang="es-MX" sz="1200" dirty="0" smtClean="0"/>
          </a:p>
          <a:p>
            <a:pPr marL="285750" indent="-285750" algn="l"/>
            <a:endParaRPr lang="es-MX" sz="1200" dirty="0"/>
          </a:p>
        </p:txBody>
      </p:sp>
    </p:spTree>
    <p:extLst>
      <p:ext uri="{BB962C8B-B14F-4D97-AF65-F5344CB8AC3E}">
        <p14:creationId xmlns:p14="http://schemas.microsoft.com/office/powerpoint/2010/main" val="789755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sldNum" idx="12"/>
          </p:nvPr>
        </p:nvSpPr>
        <p:spPr>
          <a:xfrm>
            <a:off x="2914313" y="4743600"/>
            <a:ext cx="3705900" cy="21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sz="1000" b="1">
                <a:solidFill>
                  <a:schemeClr val="dk2"/>
                </a:solidFill>
              </a:rPr>
              <a:t>IEEE ROPEC 2020 Virtual Edition November 4-6, 2020  </a:t>
            </a:r>
            <a:endParaRPr sz="1000" b="1">
              <a:solidFill>
                <a:schemeClr val="dk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sldNum" idx="12"/>
          </p:nvPr>
        </p:nvSpPr>
        <p:spPr>
          <a:xfrm>
            <a:off x="2828550" y="4750675"/>
            <a:ext cx="3705900" cy="218700"/>
          </a:xfrm>
          <a:prstGeom prst="rect">
            <a:avLst/>
          </a:prstGeom>
        </p:spPr>
        <p:txBody>
          <a:bodyPr spcFirstLastPara="1" wrap="square" lIns="91425" tIns="91425" rIns="91425" bIns="91425" anchor="ctr" anchorCtr="0">
            <a:noAutofit/>
          </a:bodyPr>
          <a:lstStyle/>
          <a:p>
            <a:pPr lvl="0"/>
            <a:r>
              <a:rPr lang="en-US" dirty="0"/>
              <a:t>IEEE ROPEC 2020 Virtual Edition November 4-6, 2020   </a:t>
            </a:r>
            <a:r>
              <a:rPr lang="en-US" dirty="0" smtClean="0"/>
              <a:t>2</a:t>
            </a:r>
            <a:endParaRPr lang="en-US" dirty="0"/>
          </a:p>
        </p:txBody>
      </p:sp>
      <p:sp>
        <p:nvSpPr>
          <p:cNvPr id="92" name="Google Shape;92;p15"/>
          <p:cNvSpPr txBox="1">
            <a:spLocks noGrp="1"/>
          </p:cNvSpPr>
          <p:nvPr>
            <p:ph type="title"/>
          </p:nvPr>
        </p:nvSpPr>
        <p:spPr>
          <a:xfrm>
            <a:off x="1504950" y="254525"/>
            <a:ext cx="6353100" cy="412200"/>
          </a:xfrm>
          <a:prstGeom prst="rect">
            <a:avLst/>
          </a:prstGeom>
        </p:spPr>
        <p:txBody>
          <a:bodyPr spcFirstLastPara="1" wrap="square" lIns="91425" tIns="91425" rIns="91425" bIns="91425" anchor="ctr" anchorCtr="0">
            <a:noAutofit/>
          </a:bodyPr>
          <a:lstStyle/>
          <a:p>
            <a:pPr lvl="0">
              <a:buNone/>
            </a:pPr>
            <a:r>
              <a:rPr lang="es-MX" sz="1800" dirty="0"/>
              <a:t>El planeta Tierra</a:t>
            </a:r>
            <a:endParaRPr sz="1800"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31" y="959948"/>
            <a:ext cx="3430524" cy="342631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572" y="1327491"/>
            <a:ext cx="3716569" cy="269122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sldNum" idx="12"/>
          </p:nvPr>
        </p:nvSpPr>
        <p:spPr>
          <a:xfrm>
            <a:off x="2828550" y="4750675"/>
            <a:ext cx="3705900" cy="218700"/>
          </a:xfrm>
          <a:prstGeom prst="rect">
            <a:avLst/>
          </a:prstGeom>
        </p:spPr>
        <p:txBody>
          <a:bodyPr spcFirstLastPara="1" wrap="square" lIns="91425" tIns="91425" rIns="91425" bIns="91425" anchor="ctr" anchorCtr="0">
            <a:noAutofit/>
          </a:bodyPr>
          <a:lstStyle/>
          <a:p>
            <a:pPr lvl="0"/>
            <a:r>
              <a:rPr lang="en-US" dirty="0"/>
              <a:t>IEEE ROPEC 2020 Virtual Edition November 4-6, 2020   </a:t>
            </a:r>
            <a:r>
              <a:rPr lang="en-US" dirty="0" smtClean="0"/>
              <a:t>3</a:t>
            </a:r>
            <a:endParaRPr lang="en-US" dirty="0"/>
          </a:p>
        </p:txBody>
      </p:sp>
      <p:sp>
        <p:nvSpPr>
          <p:cNvPr id="92" name="Google Shape;92;p15"/>
          <p:cNvSpPr txBox="1">
            <a:spLocks noGrp="1"/>
          </p:cNvSpPr>
          <p:nvPr>
            <p:ph type="title"/>
          </p:nvPr>
        </p:nvSpPr>
        <p:spPr>
          <a:xfrm>
            <a:off x="1504950" y="254525"/>
            <a:ext cx="6353100" cy="412200"/>
          </a:xfrm>
          <a:prstGeom prst="rect">
            <a:avLst/>
          </a:prstGeom>
        </p:spPr>
        <p:txBody>
          <a:bodyPr spcFirstLastPara="1" wrap="square" lIns="91425" tIns="91425" rIns="91425" bIns="91425" anchor="ctr" anchorCtr="0">
            <a:noAutofit/>
          </a:bodyPr>
          <a:lstStyle/>
          <a:p>
            <a:pPr lvl="0">
              <a:buNone/>
            </a:pPr>
            <a:r>
              <a:rPr lang="es-MX" sz="1800" dirty="0" smtClean="0"/>
              <a:t>Las rocas</a:t>
            </a:r>
            <a:endParaRPr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259" y="855301"/>
            <a:ext cx="6870602" cy="3245644"/>
          </a:xfrm>
          <a:prstGeom prst="rect">
            <a:avLst/>
          </a:prstGeom>
        </p:spPr>
      </p:pic>
    </p:spTree>
    <p:extLst>
      <p:ext uri="{BB962C8B-B14F-4D97-AF65-F5344CB8AC3E}">
        <p14:creationId xmlns:p14="http://schemas.microsoft.com/office/powerpoint/2010/main" val="4196817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dirty="0" smtClean="0"/>
              <a:t>IEEE ROPEC 2020 Virtual Edition November 4-6, 2020   </a:t>
            </a:r>
            <a:fld id="{00000000-1234-1234-1234-123412341234}" type="slidenum">
              <a:rPr lang="en-US" smtClean="0"/>
              <a:t>4</a:t>
            </a:fld>
            <a:endParaRPr lang="en-US" dirty="0"/>
          </a:p>
        </p:txBody>
      </p:sp>
      <p:sp>
        <p:nvSpPr>
          <p:cNvPr id="3" name="Title 2"/>
          <p:cNvSpPr>
            <a:spLocks noGrp="1"/>
          </p:cNvSpPr>
          <p:nvPr>
            <p:ph type="title"/>
          </p:nvPr>
        </p:nvSpPr>
        <p:spPr/>
        <p:txBody>
          <a:bodyPr/>
          <a:lstStyle/>
          <a:p>
            <a:pPr>
              <a:buNone/>
            </a:pPr>
            <a:r>
              <a:rPr lang="es-MX" sz="1800" dirty="0" smtClean="0"/>
              <a:t>Ciclo de las rocas</a:t>
            </a:r>
            <a:endParaRPr lang="es-MX" sz="1800"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252" y="881886"/>
            <a:ext cx="3430622" cy="3535416"/>
          </a:xfrm>
          <a:prstGeom prst="rect">
            <a:avLst/>
          </a:prstGeom>
        </p:spPr>
      </p:pic>
    </p:spTree>
    <p:extLst>
      <p:ext uri="{BB962C8B-B14F-4D97-AF65-F5344CB8AC3E}">
        <p14:creationId xmlns:p14="http://schemas.microsoft.com/office/powerpoint/2010/main" val="117513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5</a:t>
            </a:fld>
            <a:endParaRPr lang="en-US"/>
          </a:p>
        </p:txBody>
      </p:sp>
      <p:sp>
        <p:nvSpPr>
          <p:cNvPr id="3" name="Title 2"/>
          <p:cNvSpPr>
            <a:spLocks noGrp="1"/>
          </p:cNvSpPr>
          <p:nvPr>
            <p:ph type="title"/>
          </p:nvPr>
        </p:nvSpPr>
        <p:spPr/>
        <p:txBody>
          <a:bodyPr/>
          <a:lstStyle/>
          <a:p>
            <a:pPr>
              <a:buNone/>
            </a:pPr>
            <a:r>
              <a:rPr lang="es-MX" sz="1800" dirty="0" smtClean="0"/>
              <a:t>Rocas sedimentarias</a:t>
            </a:r>
            <a:endParaRPr lang="es-MX" sz="1800" dirty="0"/>
          </a:p>
        </p:txBody>
      </p:sp>
      <p:graphicFrame>
        <p:nvGraphicFramePr>
          <p:cNvPr id="4" name="Content Placeholder 3"/>
          <p:cNvGraphicFramePr>
            <a:graphicFrameLocks/>
          </p:cNvGraphicFramePr>
          <p:nvPr>
            <p:extLst>
              <p:ext uri="{D42A27DB-BD31-4B8C-83A1-F6EECF244321}">
                <p14:modId xmlns:p14="http://schemas.microsoft.com/office/powerpoint/2010/main" val="3536652969"/>
              </p:ext>
            </p:extLst>
          </p:nvPr>
        </p:nvGraphicFramePr>
        <p:xfrm>
          <a:off x="1205346" y="1253837"/>
          <a:ext cx="6788727" cy="2992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4803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6</a:t>
            </a:fld>
            <a:endParaRPr lang="en-US"/>
          </a:p>
        </p:txBody>
      </p:sp>
      <p:sp>
        <p:nvSpPr>
          <p:cNvPr id="3" name="Title 2"/>
          <p:cNvSpPr>
            <a:spLocks noGrp="1"/>
          </p:cNvSpPr>
          <p:nvPr>
            <p:ph type="title"/>
          </p:nvPr>
        </p:nvSpPr>
        <p:spPr/>
        <p:txBody>
          <a:bodyPr/>
          <a:lstStyle/>
          <a:p>
            <a:pPr>
              <a:buNone/>
            </a:pPr>
            <a:r>
              <a:rPr lang="es-MX" sz="1800" dirty="0" smtClean="0"/>
              <a:t>Morfología de las rocas</a:t>
            </a:r>
            <a:endParaRPr lang="es-MX"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550" y="935182"/>
            <a:ext cx="3705126" cy="3323650"/>
          </a:xfrm>
          <a:prstGeom prst="rect">
            <a:avLst/>
          </a:prstGeom>
        </p:spPr>
      </p:pic>
    </p:spTree>
    <p:extLst>
      <p:ext uri="{BB962C8B-B14F-4D97-AF65-F5344CB8AC3E}">
        <p14:creationId xmlns:p14="http://schemas.microsoft.com/office/powerpoint/2010/main" val="145059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7</a:t>
            </a:fld>
            <a:endParaRPr lang="en-US"/>
          </a:p>
        </p:txBody>
      </p:sp>
      <p:sp>
        <p:nvSpPr>
          <p:cNvPr id="3" name="Title 2"/>
          <p:cNvSpPr>
            <a:spLocks noGrp="1"/>
          </p:cNvSpPr>
          <p:nvPr>
            <p:ph type="title"/>
          </p:nvPr>
        </p:nvSpPr>
        <p:spPr/>
        <p:txBody>
          <a:bodyPr/>
          <a:lstStyle/>
          <a:p>
            <a:pPr>
              <a:buNone/>
            </a:pPr>
            <a:r>
              <a:rPr lang="es-MX" sz="1800" dirty="0" smtClean="0"/>
              <a:t>Redondez</a:t>
            </a:r>
            <a:endParaRPr lang="es-MX"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735" y="1366081"/>
            <a:ext cx="2752143" cy="300473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5704041" y="796518"/>
                <a:ext cx="1995533" cy="5993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𝑅𝑒𝑑𝑜𝑛𝑑𝑒𝑧</m:t>
                      </m:r>
                      <m:r>
                        <a:rPr lang="es-MX" i="1">
                          <a:latin typeface="Cambria Math" panose="02040503050406030204" pitchFamily="18" charset="0"/>
                        </a:rPr>
                        <m:t> = </m:t>
                      </m:r>
                      <m:f>
                        <m:fPr>
                          <m:ctrlPr>
                            <a:rPr lang="es-MX" i="1">
                              <a:latin typeface="Cambria Math" panose="02040503050406030204" pitchFamily="18" charset="0"/>
                            </a:rPr>
                          </m:ctrlPr>
                        </m:fPr>
                        <m:num>
                          <m:nary>
                            <m:naryPr>
                              <m:chr m:val="∑"/>
                              <m:subHide m:val="on"/>
                              <m:supHide m:val="on"/>
                              <m:ctrlPr>
                                <a:rPr lang="es-MX" i="1">
                                  <a:latin typeface="Cambria Math" panose="02040503050406030204" pitchFamily="18" charset="0"/>
                                </a:rPr>
                              </m:ctrlPr>
                            </m:naryPr>
                            <m:sub/>
                            <m:sup/>
                            <m:e>
                              <m:f>
                                <m:fPr>
                                  <m:ctrlPr>
                                    <a:rPr lang="es-MX" i="1">
                                      <a:latin typeface="Cambria Math" panose="02040503050406030204" pitchFamily="18" charset="0"/>
                                    </a:rPr>
                                  </m:ctrlPr>
                                </m:fPr>
                                <m:num>
                                  <m:r>
                                    <a:rPr lang="es-MX" i="1">
                                      <a:latin typeface="Cambria Math" panose="02040503050406030204" pitchFamily="18" charset="0"/>
                                    </a:rPr>
                                    <m:t>𝑟</m:t>
                                  </m:r>
                                </m:num>
                                <m:den>
                                  <m:r>
                                    <a:rPr lang="es-MX" i="1">
                                      <a:latin typeface="Cambria Math" panose="02040503050406030204" pitchFamily="18" charset="0"/>
                                    </a:rPr>
                                    <m:t>𝑁</m:t>
                                  </m:r>
                                </m:den>
                              </m:f>
                            </m:e>
                          </m:nary>
                        </m:num>
                        <m:den>
                          <m:r>
                            <a:rPr lang="es-MX" i="1">
                              <a:latin typeface="Cambria Math" panose="02040503050406030204" pitchFamily="18" charset="0"/>
                            </a:rPr>
                            <m:t>𝑅</m:t>
                          </m:r>
                        </m:den>
                      </m:f>
                    </m:oMath>
                  </m:oMathPara>
                </a14:m>
                <a:endParaRPr lang="es-MX" dirty="0"/>
              </a:p>
            </p:txBody>
          </p:sp>
        </mc:Choice>
        <mc:Fallback xmlns="">
          <p:sp>
            <p:nvSpPr>
              <p:cNvPr id="6" name="Rectangle 5"/>
              <p:cNvSpPr>
                <a:spLocks noRot="1" noChangeAspect="1" noMove="1" noResize="1" noEditPoints="1" noAdjustHandles="1" noChangeArrowheads="1" noChangeShapeType="1" noTextEdit="1"/>
              </p:cNvSpPr>
              <p:nvPr/>
            </p:nvSpPr>
            <p:spPr>
              <a:xfrm>
                <a:off x="5704041" y="796518"/>
                <a:ext cx="1995533" cy="599395"/>
              </a:xfrm>
              <a:prstGeom prst="rect">
                <a:avLst/>
              </a:prstGeom>
              <a:blipFill>
                <a:blip r:embed="rId4"/>
                <a:stretch>
                  <a:fillRect/>
                </a:stretch>
              </a:blipFill>
            </p:spPr>
            <p:txBody>
              <a:bodyPr/>
              <a:lstStyle/>
              <a:p>
                <a:r>
                  <a:rPr lang="es-MX">
                    <a:noFill/>
                  </a:rPr>
                  <a:t> </a:t>
                </a:r>
              </a:p>
            </p:txBody>
          </p:sp>
        </mc:Fallback>
      </mc:AlternateContent>
      <p:sp>
        <p:nvSpPr>
          <p:cNvPr id="7" name="Title 2"/>
          <p:cNvSpPr txBox="1">
            <a:spLocks/>
          </p:cNvSpPr>
          <p:nvPr/>
        </p:nvSpPr>
        <p:spPr>
          <a:xfrm>
            <a:off x="826077" y="3193471"/>
            <a:ext cx="3572741" cy="10232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lgn="just">
              <a:buFont typeface="Arial"/>
              <a:buNone/>
            </a:pPr>
            <a:r>
              <a:rPr lang="es-MX" dirty="0" smtClean="0"/>
              <a:t>Se utilizó el algoritmo propuesto por </a:t>
            </a:r>
            <a:r>
              <a:rPr lang="es-MX" dirty="0" err="1" smtClean="0"/>
              <a:t>zheng</a:t>
            </a:r>
            <a:r>
              <a:rPr lang="es-MX" dirty="0" smtClean="0"/>
              <a:t> para obtener el target de cada una de las imágenes de la base de datos, cuyo método mide la redondez mediante el nivel de curvatura de la partícula.</a:t>
            </a:r>
            <a:endParaRPr lang="es-MX" dirty="0"/>
          </a:p>
        </p:txBody>
      </p:sp>
      <p:sp>
        <p:nvSpPr>
          <p:cNvPr id="8" name="Title 2"/>
          <p:cNvSpPr txBox="1">
            <a:spLocks/>
          </p:cNvSpPr>
          <p:nvPr/>
        </p:nvSpPr>
        <p:spPr>
          <a:xfrm>
            <a:off x="826077" y="997151"/>
            <a:ext cx="3572741" cy="2057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lgn="just">
              <a:buNone/>
            </a:pPr>
            <a:r>
              <a:rPr lang="es-MX" dirty="0" smtClean="0"/>
              <a:t>La Redondez es una propiedad de Segundo orden independiente de la Forma y Rugosidad. La redondez de una roca esta relacionada con la suavidad (</a:t>
            </a:r>
            <a:r>
              <a:rPr lang="es-MX" dirty="0"/>
              <a:t>o angulosidad) </a:t>
            </a:r>
            <a:r>
              <a:rPr lang="es-MX" dirty="0" smtClean="0"/>
              <a:t>de las partículas. Estás variaciones se encuentran en las orillas y esquinas. Puede ser medida mediante: la curvatura y el análisis de frecuencias de contorno.</a:t>
            </a:r>
            <a:endParaRPr lang="es-MX" dirty="0"/>
          </a:p>
        </p:txBody>
      </p:sp>
    </p:spTree>
    <p:extLst>
      <p:ext uri="{BB962C8B-B14F-4D97-AF65-F5344CB8AC3E}">
        <p14:creationId xmlns:p14="http://schemas.microsoft.com/office/powerpoint/2010/main" val="4233430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8</a:t>
            </a:fld>
            <a:endParaRPr lang="en-US"/>
          </a:p>
        </p:txBody>
      </p:sp>
      <p:sp>
        <p:nvSpPr>
          <p:cNvPr id="3" name="Title 2"/>
          <p:cNvSpPr>
            <a:spLocks noGrp="1"/>
          </p:cNvSpPr>
          <p:nvPr>
            <p:ph type="title"/>
          </p:nvPr>
        </p:nvSpPr>
        <p:spPr/>
        <p:txBody>
          <a:bodyPr/>
          <a:lstStyle/>
          <a:p>
            <a:pPr>
              <a:buNone/>
            </a:pPr>
            <a:r>
              <a:rPr lang="es-MX" sz="1800" dirty="0" smtClean="0"/>
              <a:t>Clasificación de la redondez</a:t>
            </a:r>
            <a:endParaRPr lang="es-MX" sz="1800" dirty="0"/>
          </a:p>
        </p:txBody>
      </p:sp>
      <p:sp>
        <p:nvSpPr>
          <p:cNvPr id="5" name="Title 2"/>
          <p:cNvSpPr txBox="1">
            <a:spLocks/>
          </p:cNvSpPr>
          <p:nvPr/>
        </p:nvSpPr>
        <p:spPr>
          <a:xfrm>
            <a:off x="685800" y="1093569"/>
            <a:ext cx="3394364" cy="13503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lgn="l">
              <a:buNone/>
            </a:pPr>
            <a:r>
              <a:rPr lang="es-MX" dirty="0" smtClean="0"/>
              <a:t>Propuesta por </a:t>
            </a:r>
            <a:r>
              <a:rPr lang="es-MX" dirty="0" err="1" smtClean="0"/>
              <a:t>Krumbein</a:t>
            </a:r>
            <a:r>
              <a:rPr lang="es-MX" dirty="0" smtClean="0"/>
              <a:t> y </a:t>
            </a:r>
            <a:r>
              <a:rPr lang="es-MX" dirty="0" err="1" smtClean="0"/>
              <a:t>Sloss</a:t>
            </a:r>
            <a:r>
              <a:rPr lang="es-MX" dirty="0" smtClean="0"/>
              <a:t> (1963).</a:t>
            </a:r>
            <a:endParaRPr lang="es-MX" dirty="0"/>
          </a:p>
        </p:txBody>
      </p:sp>
      <p:pic>
        <p:nvPicPr>
          <p:cNvPr id="1026" name="Picture 2" descr="Chart for visual estimation of sphericity and roundness (X-Roundness;...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750" y="886951"/>
            <a:ext cx="4052096" cy="332271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txBox="1">
            <a:spLocks/>
          </p:cNvSpPr>
          <p:nvPr/>
        </p:nvSpPr>
        <p:spPr>
          <a:xfrm>
            <a:off x="5767726" y="4121554"/>
            <a:ext cx="1369869" cy="4088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buFont typeface="Arial"/>
              <a:buNone/>
            </a:pPr>
            <a:r>
              <a:rPr lang="es-MX" dirty="0" err="1" smtClean="0"/>
              <a:t>Roundness</a:t>
            </a:r>
            <a:endParaRPr lang="es-MX" dirty="0"/>
          </a:p>
        </p:txBody>
      </p:sp>
      <p:sp>
        <p:nvSpPr>
          <p:cNvPr id="8" name="Title 2"/>
          <p:cNvSpPr txBox="1">
            <a:spLocks/>
          </p:cNvSpPr>
          <p:nvPr/>
        </p:nvSpPr>
        <p:spPr>
          <a:xfrm rot="16200000">
            <a:off x="3539369" y="2249251"/>
            <a:ext cx="1369869" cy="4088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a:buFont typeface="Arial"/>
              <a:buNone/>
            </a:pPr>
            <a:r>
              <a:rPr lang="es-MX" dirty="0" err="1" smtClean="0"/>
              <a:t>Sphericity</a:t>
            </a:r>
            <a:endParaRPr lang="es-MX" dirty="0"/>
          </a:p>
        </p:txBody>
      </p:sp>
    </p:spTree>
    <p:extLst>
      <p:ext uri="{BB962C8B-B14F-4D97-AF65-F5344CB8AC3E}">
        <p14:creationId xmlns:p14="http://schemas.microsoft.com/office/powerpoint/2010/main" val="1740349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IEEE ROPEC 2020 Virtual Edition November 4-6, 2020   </a:t>
            </a:r>
            <a:fld id="{00000000-1234-1234-1234-123412341234}" type="slidenum">
              <a:rPr lang="en-US" smtClean="0"/>
              <a:t>9</a:t>
            </a:fld>
            <a:endParaRPr lang="en-US"/>
          </a:p>
        </p:txBody>
      </p:sp>
      <p:sp>
        <p:nvSpPr>
          <p:cNvPr id="3" name="Title 2"/>
          <p:cNvSpPr>
            <a:spLocks noGrp="1"/>
          </p:cNvSpPr>
          <p:nvPr>
            <p:ph type="title"/>
          </p:nvPr>
        </p:nvSpPr>
        <p:spPr/>
        <p:txBody>
          <a:bodyPr/>
          <a:lstStyle/>
          <a:p>
            <a:pPr>
              <a:buNone/>
            </a:pPr>
            <a:r>
              <a:rPr lang="es-MX" sz="1800" dirty="0" smtClean="0"/>
              <a:t>Fourier Elíptico</a:t>
            </a:r>
            <a:endParaRPr lang="es-MX"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51" y="1355088"/>
            <a:ext cx="3873037" cy="1482984"/>
          </a:xfrm>
          <a:prstGeom prst="rect">
            <a:avLst/>
          </a:prstGeom>
        </p:spPr>
      </p:pic>
      <p:pic>
        <p:nvPicPr>
          <p:cNvPr id="5" name="Picture 4"/>
          <p:cNvPicPr>
            <a:picLocks noChangeAspect="1"/>
          </p:cNvPicPr>
          <p:nvPr/>
        </p:nvPicPr>
        <p:blipFill>
          <a:blip r:embed="rId4"/>
          <a:stretch>
            <a:fillRect/>
          </a:stretch>
        </p:blipFill>
        <p:spPr>
          <a:xfrm>
            <a:off x="4747704" y="1203632"/>
            <a:ext cx="3879261" cy="1375696"/>
          </a:xfrm>
          <a:prstGeom prst="rect">
            <a:avLst/>
          </a:prstGeom>
        </p:spPr>
      </p:pic>
      <p:pic>
        <p:nvPicPr>
          <p:cNvPr id="6" name="Picture 5"/>
          <p:cNvPicPr>
            <a:picLocks noChangeAspect="1"/>
          </p:cNvPicPr>
          <p:nvPr/>
        </p:nvPicPr>
        <p:blipFill>
          <a:blip r:embed="rId5"/>
          <a:stretch>
            <a:fillRect/>
          </a:stretch>
        </p:blipFill>
        <p:spPr>
          <a:xfrm>
            <a:off x="4747703" y="3014493"/>
            <a:ext cx="3879261" cy="1496997"/>
          </a:xfrm>
          <a:prstGeom prst="rect">
            <a:avLst/>
          </a:prstGeom>
        </p:spPr>
      </p:pic>
    </p:spTree>
    <p:extLst>
      <p:ext uri="{BB962C8B-B14F-4D97-AF65-F5344CB8AC3E}">
        <p14:creationId xmlns:p14="http://schemas.microsoft.com/office/powerpoint/2010/main" val="1948692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1877</Words>
  <Application>Microsoft Office PowerPoint</Application>
  <PresentationFormat>On-screen Show (16:9)</PresentationFormat>
  <Paragraphs>122</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Cambria Math</vt:lpstr>
      <vt:lpstr>Simple Light</vt:lpstr>
      <vt:lpstr>Roundness Estimation of Sedimentary Rocks Using Eliptic Fourier and Deep Neural Networks</vt:lpstr>
      <vt:lpstr>El planeta Tierra</vt:lpstr>
      <vt:lpstr>Las rocas</vt:lpstr>
      <vt:lpstr>Ciclo de las rocas</vt:lpstr>
      <vt:lpstr>Rocas sedimentarias</vt:lpstr>
      <vt:lpstr>Morfología de las rocas</vt:lpstr>
      <vt:lpstr>Redondez</vt:lpstr>
      <vt:lpstr>Clasificación de la redondez</vt:lpstr>
      <vt:lpstr>Fourier Elíptico</vt:lpstr>
      <vt:lpstr>Arquitectura de la red neuronal</vt:lpstr>
      <vt:lpstr>Flujo de trabajo</vt:lpstr>
      <vt:lpstr>Entrenamiento</vt:lpstr>
      <vt:lpstr>Resultados</vt:lpstr>
      <vt:lpstr>Resultados - 2</vt:lpstr>
      <vt:lpstr>Conclusiones</vt:lpstr>
      <vt:lpstr>Referencias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Roundness Estimation of Sedimentary Rocks Using Eliptic Fourier and Deep Neural Networks</dc:title>
  <cp:lastModifiedBy>Erik Raynike</cp:lastModifiedBy>
  <cp:revision>59</cp:revision>
  <dcterms:modified xsi:type="dcterms:W3CDTF">2020-11-06T14:30:46Z</dcterms:modified>
</cp:coreProperties>
</file>