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8AF042-8EE1-4583-B5E3-EC92583F3064}" v="97" dt="2023-08-08T19:56:46.4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August 8,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9905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August 8, 2023</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237609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August 8, 2023</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76121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August 8, 2023</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228703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August 8, 2023</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68731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August 8, 2023</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58541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August 8, 2023</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dirty="0"/>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50094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August 8, 2023</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dirty="0"/>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24845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August 8, 2023</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dirty="0"/>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209200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August 8, 2023</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220173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August 8, 2023</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dirty="0"/>
          </a:p>
        </p:txBody>
      </p:sp>
    </p:spTree>
    <p:extLst>
      <p:ext uri="{BB962C8B-B14F-4D97-AF65-F5344CB8AC3E}">
        <p14:creationId xmlns:p14="http://schemas.microsoft.com/office/powerpoint/2010/main" val="142031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August 8,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dirty="0"/>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208706418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corgiredirector?site=https%3A%2F%2Fwww.cdc.gov%2Fbrfss%2Fannual_data%2Fannual_2021.html" TargetMode="External"/><Relationship Id="rId2" Type="http://schemas.openxmlformats.org/officeDocument/2006/relationships/hyperlink" Target="https://colab.research.google.com/corgiredirector?site=https%3A%2F%2Fwww.kaggle.com%2Fdatasets%2Falphiree%2Fcardiovascular-diseases-risk-prediction-dataset" TargetMode="External"/><Relationship Id="rId1" Type="http://schemas.openxmlformats.org/officeDocument/2006/relationships/slideLayout" Target="../slideLayouts/slideLayout2.xml"/><Relationship Id="rId4" Type="http://schemas.openxmlformats.org/officeDocument/2006/relationships/hyperlink" Target="https://colab.research.google.com/corgiredirector?site=https%3A%2F%2Fwww.cdc.gov%2Fbrfss%2Fquestionnaires%2Fpdf-ques%2F2021-BRFSS-Questionnaire-1-19-2022-50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3312079-047D-22AF-3822-7818D1B8BA09}"/>
              </a:ext>
            </a:extLst>
          </p:cNvPr>
          <p:cNvSpPr>
            <a:spLocks noGrp="1"/>
          </p:cNvSpPr>
          <p:nvPr>
            <p:ph type="ctrTitle"/>
          </p:nvPr>
        </p:nvSpPr>
        <p:spPr>
          <a:xfrm>
            <a:off x="550864" y="1051551"/>
            <a:ext cx="3565524" cy="2384898"/>
          </a:xfrm>
        </p:spPr>
        <p:txBody>
          <a:bodyPr anchor="b">
            <a:normAutofit/>
          </a:bodyPr>
          <a:lstStyle/>
          <a:p>
            <a:r>
              <a:rPr lang="es-ES" sz="4800" dirty="0"/>
              <a:t>Proyecto final</a:t>
            </a:r>
            <a:br>
              <a:rPr lang="es-ES" sz="4800" dirty="0"/>
            </a:br>
            <a:r>
              <a:rPr lang="es-ES" sz="4000" dirty="0"/>
              <a:t>Gabriel Lizana</a:t>
            </a:r>
          </a:p>
        </p:txBody>
      </p:sp>
      <p:sp>
        <p:nvSpPr>
          <p:cNvPr id="3" name="Subtítulo 2">
            <a:extLst>
              <a:ext uri="{FF2B5EF4-FFF2-40B4-BE49-F238E27FC236}">
                <a16:creationId xmlns:a16="http://schemas.microsoft.com/office/drawing/2014/main" id="{8745FDFB-E024-2CEA-FC78-C1ED6463731B}"/>
              </a:ext>
            </a:extLst>
          </p:cNvPr>
          <p:cNvSpPr>
            <a:spLocks noGrp="1"/>
          </p:cNvSpPr>
          <p:nvPr>
            <p:ph type="subTitle" idx="1"/>
          </p:nvPr>
        </p:nvSpPr>
        <p:spPr>
          <a:xfrm>
            <a:off x="550863" y="3569008"/>
            <a:ext cx="3565525" cy="1731656"/>
          </a:xfrm>
        </p:spPr>
        <p:txBody>
          <a:bodyPr>
            <a:normAutofit/>
          </a:bodyPr>
          <a:lstStyle/>
          <a:p>
            <a:r>
              <a:rPr lang="es-ES" sz="2000" dirty="0">
                <a:solidFill>
                  <a:schemeClr val="tx1">
                    <a:alpha val="60000"/>
                  </a:schemeClr>
                </a:solidFill>
              </a:rPr>
              <a:t>Modelo de estimación de enfermedades cardíacas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4" name="Picture 3" descr="Arte de pintura al óleo nuboso">
            <a:extLst>
              <a:ext uri="{FF2B5EF4-FFF2-40B4-BE49-F238E27FC236}">
                <a16:creationId xmlns:a16="http://schemas.microsoft.com/office/drawing/2014/main" id="{3519C2BC-E00F-CF4C-8FD6-D977C9BB3839}"/>
              </a:ext>
            </a:extLst>
          </p:cNvPr>
          <p:cNvPicPr>
            <a:picLocks noChangeAspect="1"/>
          </p:cNvPicPr>
          <p:nvPr/>
        </p:nvPicPr>
        <p:blipFill rotWithShape="1">
          <a:blip r:embed="rId2"/>
          <a:srcRect r="27501"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3081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BE4DA-87BA-D709-96E9-BA064B688460}"/>
              </a:ext>
            </a:extLst>
          </p:cNvPr>
          <p:cNvSpPr>
            <a:spLocks noGrp="1"/>
          </p:cNvSpPr>
          <p:nvPr>
            <p:ph type="title"/>
          </p:nvPr>
        </p:nvSpPr>
        <p:spPr/>
        <p:txBody>
          <a:bodyPr/>
          <a:lstStyle/>
          <a:p>
            <a:r>
              <a:rPr lang="es-ES" dirty="0"/>
              <a:t>El principio del modelo</a:t>
            </a:r>
          </a:p>
        </p:txBody>
      </p:sp>
      <p:graphicFrame>
        <p:nvGraphicFramePr>
          <p:cNvPr id="4" name="Tabla 4">
            <a:extLst>
              <a:ext uri="{FF2B5EF4-FFF2-40B4-BE49-F238E27FC236}">
                <a16:creationId xmlns:a16="http://schemas.microsoft.com/office/drawing/2014/main" id="{92F3A4CE-70C9-9133-1B99-12C3E8F78EB9}"/>
              </a:ext>
            </a:extLst>
          </p:cNvPr>
          <p:cNvGraphicFramePr>
            <a:graphicFrameLocks noGrp="1"/>
          </p:cNvGraphicFramePr>
          <p:nvPr>
            <p:ph idx="1"/>
            <p:extLst>
              <p:ext uri="{D42A27DB-BD31-4B8C-83A1-F6EECF244321}">
                <p14:modId xmlns:p14="http://schemas.microsoft.com/office/powerpoint/2010/main" val="784007419"/>
              </p:ext>
            </p:extLst>
          </p:nvPr>
        </p:nvGraphicFramePr>
        <p:xfrm>
          <a:off x="7380515" y="2112963"/>
          <a:ext cx="4260626" cy="4023360"/>
        </p:xfrm>
        <a:graphic>
          <a:graphicData uri="http://schemas.openxmlformats.org/drawingml/2006/table">
            <a:tbl>
              <a:tblPr firstRow="1" bandRow="1">
                <a:tableStyleId>{5C22544A-7EE6-4342-B048-85BDC9FD1C3A}</a:tableStyleId>
              </a:tblPr>
              <a:tblGrid>
                <a:gridCol w="2759683">
                  <a:extLst>
                    <a:ext uri="{9D8B030D-6E8A-4147-A177-3AD203B41FA5}">
                      <a16:colId xmlns:a16="http://schemas.microsoft.com/office/drawing/2014/main" val="2128287967"/>
                    </a:ext>
                  </a:extLst>
                </a:gridCol>
                <a:gridCol w="1500943">
                  <a:extLst>
                    <a:ext uri="{9D8B030D-6E8A-4147-A177-3AD203B41FA5}">
                      <a16:colId xmlns:a16="http://schemas.microsoft.com/office/drawing/2014/main" val="601364103"/>
                    </a:ext>
                  </a:extLst>
                </a:gridCol>
              </a:tblGrid>
              <a:tr h="370840">
                <a:tc gridSpan="2">
                  <a:txBody>
                    <a:bodyPr/>
                    <a:lstStyle/>
                    <a:p>
                      <a:pPr algn="ctr"/>
                      <a:r>
                        <a:rPr lang="es-ES" sz="1800" b="0" i="0" kern="1200" dirty="0">
                          <a:solidFill>
                            <a:schemeClr val="lt1"/>
                          </a:solidFill>
                          <a:effectLst/>
                          <a:latin typeface="+mn-lt"/>
                          <a:ea typeface="+mn-ea"/>
                          <a:cs typeface="+mn-cs"/>
                        </a:rPr>
                        <a:t>Correlación lineal con enfermedades cardíacas:</a:t>
                      </a:r>
                      <a:endParaRPr lang="es-ES" dirty="0"/>
                    </a:p>
                  </a:txBody>
                  <a:tcPr/>
                </a:tc>
                <a:tc hMerge="1">
                  <a:txBody>
                    <a:bodyPr/>
                    <a:lstStyle/>
                    <a:p>
                      <a:endParaRPr lang="es-ES" dirty="0"/>
                    </a:p>
                  </a:txBody>
                  <a:tcPr/>
                </a:tc>
                <a:extLst>
                  <a:ext uri="{0D108BD9-81ED-4DB2-BD59-A6C34878D82A}">
                    <a16:rowId xmlns:a16="http://schemas.microsoft.com/office/drawing/2014/main" val="4285333671"/>
                  </a:ext>
                </a:extLst>
              </a:tr>
              <a:tr h="370840">
                <a:tc>
                  <a:txBody>
                    <a:bodyPr/>
                    <a:lstStyle/>
                    <a:p>
                      <a:r>
                        <a:rPr lang="es-ES" sz="1800" b="0" i="0" kern="1200" dirty="0">
                          <a:solidFill>
                            <a:schemeClr val="bg1"/>
                          </a:solidFill>
                          <a:effectLst/>
                          <a:latin typeface="+mn-lt"/>
                          <a:ea typeface="+mn-ea"/>
                          <a:cs typeface="+mn-cs"/>
                        </a:rPr>
                        <a:t>Skin_Cancer </a:t>
                      </a:r>
                    </a:p>
                    <a:p>
                      <a:r>
                        <a:rPr lang="es-ES" sz="1800" b="0" i="0" kern="1200" dirty="0">
                          <a:solidFill>
                            <a:schemeClr val="bg1"/>
                          </a:solidFill>
                          <a:effectLst/>
                          <a:latin typeface="+mn-lt"/>
                          <a:ea typeface="+mn-ea"/>
                          <a:cs typeface="+mn-cs"/>
                        </a:rPr>
                        <a:t>Other_Cancer </a:t>
                      </a:r>
                    </a:p>
                    <a:p>
                      <a:r>
                        <a:rPr lang="es-ES" sz="1800" b="0" i="0" kern="1200" dirty="0">
                          <a:solidFill>
                            <a:schemeClr val="bg1"/>
                          </a:solidFill>
                          <a:effectLst/>
                          <a:latin typeface="+mn-lt"/>
                          <a:ea typeface="+mn-ea"/>
                          <a:cs typeface="+mn-cs"/>
                        </a:rPr>
                        <a:t>Depression </a:t>
                      </a:r>
                    </a:p>
                    <a:p>
                      <a:r>
                        <a:rPr lang="es-ES" sz="1800" b="0" i="0" kern="1200" dirty="0">
                          <a:solidFill>
                            <a:schemeClr val="bg1"/>
                          </a:solidFill>
                          <a:effectLst/>
                          <a:latin typeface="+mn-lt"/>
                          <a:ea typeface="+mn-ea"/>
                          <a:cs typeface="+mn-cs"/>
                        </a:rPr>
                        <a:t>Diabetes </a:t>
                      </a:r>
                    </a:p>
                    <a:p>
                      <a:r>
                        <a:rPr lang="es-ES" sz="1800" b="0" i="0" kern="1200" dirty="0">
                          <a:solidFill>
                            <a:schemeClr val="bg1"/>
                          </a:solidFill>
                          <a:effectLst/>
                          <a:latin typeface="+mn-lt"/>
                          <a:ea typeface="+mn-ea"/>
                          <a:cs typeface="+mn-cs"/>
                        </a:rPr>
                        <a:t>Arthritis </a:t>
                      </a:r>
                    </a:p>
                    <a:p>
                      <a:r>
                        <a:rPr lang="es-ES" sz="1800" b="0" i="0" kern="1200" dirty="0">
                          <a:solidFill>
                            <a:schemeClr val="bg1"/>
                          </a:solidFill>
                          <a:effectLst/>
                          <a:latin typeface="+mn-lt"/>
                          <a:ea typeface="+mn-ea"/>
                          <a:cs typeface="+mn-cs"/>
                        </a:rPr>
                        <a:t>Height_(cm) </a:t>
                      </a:r>
                    </a:p>
                    <a:p>
                      <a:r>
                        <a:rPr lang="es-ES" sz="1800" b="0" i="0" kern="1200" dirty="0">
                          <a:solidFill>
                            <a:schemeClr val="bg1"/>
                          </a:solidFill>
                          <a:effectLst/>
                          <a:latin typeface="+mn-lt"/>
                          <a:ea typeface="+mn-ea"/>
                          <a:cs typeface="+mn-cs"/>
                        </a:rPr>
                        <a:t>Weight_(kg) </a:t>
                      </a:r>
                    </a:p>
                    <a:p>
                      <a:r>
                        <a:rPr lang="es-ES" sz="1800" b="0" i="0" kern="1200" dirty="0">
                          <a:solidFill>
                            <a:schemeClr val="bg1"/>
                          </a:solidFill>
                          <a:effectLst/>
                          <a:latin typeface="+mn-lt"/>
                          <a:ea typeface="+mn-ea"/>
                          <a:cs typeface="+mn-cs"/>
                        </a:rPr>
                        <a:t>BMI </a:t>
                      </a:r>
                    </a:p>
                    <a:p>
                      <a:r>
                        <a:rPr lang="es-ES" sz="1800" b="0" i="0" kern="1200" dirty="0">
                          <a:solidFill>
                            <a:schemeClr val="bg1"/>
                          </a:solidFill>
                          <a:effectLst/>
                          <a:latin typeface="+mn-lt"/>
                          <a:ea typeface="+mn-ea"/>
                          <a:cs typeface="+mn-cs"/>
                        </a:rPr>
                        <a:t>Age_Category </a:t>
                      </a:r>
                    </a:p>
                    <a:p>
                      <a:r>
                        <a:rPr lang="es-ES" sz="1800" b="0" i="0" kern="1200" dirty="0">
                          <a:solidFill>
                            <a:schemeClr val="bg1"/>
                          </a:solidFill>
                          <a:effectLst/>
                          <a:latin typeface="+mn-lt"/>
                          <a:ea typeface="+mn-ea"/>
                          <a:cs typeface="+mn-cs"/>
                        </a:rPr>
                        <a:t>Smoking_History </a:t>
                      </a:r>
                    </a:p>
                    <a:p>
                      <a:r>
                        <a:rPr lang="es-ES" sz="1800" b="0" i="0" kern="1200" dirty="0">
                          <a:solidFill>
                            <a:schemeClr val="bg1"/>
                          </a:solidFill>
                          <a:effectLst/>
                          <a:latin typeface="+mn-lt"/>
                          <a:ea typeface="+mn-ea"/>
                          <a:cs typeface="+mn-cs"/>
                        </a:rPr>
                        <a:t>Alcohol_Consumption </a:t>
                      </a:r>
                    </a:p>
                    <a:p>
                      <a:r>
                        <a:rPr lang="es-ES" sz="1800" b="0" i="0" kern="1200" dirty="0">
                          <a:solidFill>
                            <a:schemeClr val="bg1"/>
                          </a:solidFill>
                          <a:effectLst/>
                          <a:latin typeface="+mn-lt"/>
                          <a:ea typeface="+mn-ea"/>
                          <a:cs typeface="+mn-cs"/>
                        </a:rPr>
                        <a:t>FriedPotato_Consumption</a:t>
                      </a:r>
                      <a:endParaRPr lang="es-ES" dirty="0">
                        <a:solidFill>
                          <a:schemeClr val="bg1"/>
                        </a:solidFill>
                      </a:endParaRPr>
                    </a:p>
                  </a:txBody>
                  <a:tcPr/>
                </a:tc>
                <a:tc>
                  <a:txBody>
                    <a:bodyPr/>
                    <a:lstStyle/>
                    <a:p>
                      <a:r>
                        <a:rPr lang="es-ES" sz="1800" b="0" i="0" kern="1200" dirty="0">
                          <a:solidFill>
                            <a:schemeClr val="bg1"/>
                          </a:solidFill>
                          <a:effectLst/>
                          <a:latin typeface="+mn-lt"/>
                          <a:ea typeface="+mn-ea"/>
                          <a:cs typeface="+mn-cs"/>
                        </a:rPr>
                        <a:t>0.090848</a:t>
                      </a:r>
                    </a:p>
                    <a:p>
                      <a:r>
                        <a:rPr lang="es-ES" sz="1800" b="0" i="0" kern="1200" dirty="0">
                          <a:solidFill>
                            <a:schemeClr val="bg1"/>
                          </a:solidFill>
                          <a:effectLst/>
                          <a:latin typeface="+mn-lt"/>
                          <a:ea typeface="+mn-ea"/>
                          <a:cs typeface="+mn-cs"/>
                        </a:rPr>
                        <a:t>0.092387</a:t>
                      </a:r>
                    </a:p>
                    <a:p>
                      <a:r>
                        <a:rPr lang="es-ES" sz="1800" b="0" i="0" kern="1200" dirty="0">
                          <a:solidFill>
                            <a:schemeClr val="bg1"/>
                          </a:solidFill>
                          <a:effectLst/>
                          <a:latin typeface="+mn-lt"/>
                          <a:ea typeface="+mn-ea"/>
                          <a:cs typeface="+mn-cs"/>
                        </a:rPr>
                        <a:t>0.032526</a:t>
                      </a:r>
                    </a:p>
                    <a:p>
                      <a:r>
                        <a:rPr lang="es-ES" sz="1800" b="0" i="0" kern="1200" dirty="0">
                          <a:solidFill>
                            <a:schemeClr val="bg1"/>
                          </a:solidFill>
                          <a:effectLst/>
                          <a:latin typeface="+mn-lt"/>
                          <a:ea typeface="+mn-ea"/>
                          <a:cs typeface="+mn-cs"/>
                        </a:rPr>
                        <a:t>0.177285</a:t>
                      </a:r>
                    </a:p>
                    <a:p>
                      <a:r>
                        <a:rPr lang="es-ES" sz="1800" b="0" i="0" kern="1200" dirty="0">
                          <a:solidFill>
                            <a:schemeClr val="bg1"/>
                          </a:solidFill>
                          <a:effectLst/>
                          <a:latin typeface="+mn-lt"/>
                          <a:ea typeface="+mn-ea"/>
                          <a:cs typeface="+mn-cs"/>
                        </a:rPr>
                        <a:t>0.153913</a:t>
                      </a:r>
                    </a:p>
                    <a:p>
                      <a:r>
                        <a:rPr lang="es-ES" sz="1800" b="0" i="0" kern="1200" dirty="0">
                          <a:solidFill>
                            <a:schemeClr val="bg1"/>
                          </a:solidFill>
                          <a:effectLst/>
                          <a:latin typeface="+mn-lt"/>
                          <a:ea typeface="+mn-ea"/>
                          <a:cs typeface="+mn-cs"/>
                        </a:rPr>
                        <a:t>0.015780</a:t>
                      </a:r>
                    </a:p>
                    <a:p>
                      <a:r>
                        <a:rPr lang="es-ES" sz="1800" b="0" i="0" kern="1200" dirty="0">
                          <a:solidFill>
                            <a:schemeClr val="bg1"/>
                          </a:solidFill>
                          <a:effectLst/>
                          <a:latin typeface="+mn-lt"/>
                          <a:ea typeface="+mn-ea"/>
                          <a:cs typeface="+mn-cs"/>
                        </a:rPr>
                        <a:t>0.045875 </a:t>
                      </a:r>
                    </a:p>
                    <a:p>
                      <a:r>
                        <a:rPr lang="es-ES" sz="1800" b="0" i="0" kern="1200" dirty="0">
                          <a:solidFill>
                            <a:schemeClr val="bg1"/>
                          </a:solidFill>
                          <a:effectLst/>
                          <a:latin typeface="+mn-lt"/>
                          <a:ea typeface="+mn-ea"/>
                          <a:cs typeface="+mn-cs"/>
                        </a:rPr>
                        <a:t>0.042666</a:t>
                      </a:r>
                    </a:p>
                    <a:p>
                      <a:r>
                        <a:rPr lang="es-ES" sz="1800" b="0" i="0" kern="1200" dirty="0">
                          <a:solidFill>
                            <a:schemeClr val="bg1"/>
                          </a:solidFill>
                          <a:effectLst/>
                          <a:latin typeface="+mn-lt"/>
                          <a:ea typeface="+mn-ea"/>
                          <a:cs typeface="+mn-cs"/>
                        </a:rPr>
                        <a:t>0.229011</a:t>
                      </a:r>
                    </a:p>
                    <a:p>
                      <a:r>
                        <a:rPr lang="es-ES" sz="1800" b="0" i="0" kern="1200" dirty="0">
                          <a:solidFill>
                            <a:schemeClr val="bg1"/>
                          </a:solidFill>
                          <a:effectLst/>
                          <a:latin typeface="+mn-lt"/>
                          <a:ea typeface="+mn-ea"/>
                          <a:cs typeface="+mn-cs"/>
                        </a:rPr>
                        <a:t>0.107797</a:t>
                      </a:r>
                    </a:p>
                    <a:p>
                      <a:r>
                        <a:rPr lang="es-ES" sz="1800" b="0" i="0" kern="1200" dirty="0">
                          <a:solidFill>
                            <a:schemeClr val="bg1"/>
                          </a:solidFill>
                          <a:effectLst/>
                          <a:latin typeface="+mn-lt"/>
                          <a:ea typeface="+mn-ea"/>
                          <a:cs typeface="+mn-cs"/>
                        </a:rPr>
                        <a:t>-0.036569 </a:t>
                      </a:r>
                    </a:p>
                    <a:p>
                      <a:r>
                        <a:rPr lang="es-ES" sz="1800" b="0" i="0" kern="1200" dirty="0">
                          <a:solidFill>
                            <a:schemeClr val="bg1"/>
                          </a:solidFill>
                          <a:effectLst/>
                          <a:latin typeface="+mn-lt"/>
                          <a:ea typeface="+mn-ea"/>
                          <a:cs typeface="+mn-cs"/>
                        </a:rPr>
                        <a:t>-0.009227</a:t>
                      </a:r>
                      <a:endParaRPr lang="es-ES" dirty="0">
                        <a:solidFill>
                          <a:schemeClr val="bg1"/>
                        </a:solidFill>
                      </a:endParaRPr>
                    </a:p>
                  </a:txBody>
                  <a:tcPr/>
                </a:tc>
                <a:extLst>
                  <a:ext uri="{0D108BD9-81ED-4DB2-BD59-A6C34878D82A}">
                    <a16:rowId xmlns:a16="http://schemas.microsoft.com/office/drawing/2014/main" val="230440457"/>
                  </a:ext>
                </a:extLst>
              </a:tr>
            </a:tbl>
          </a:graphicData>
        </a:graphic>
      </p:graphicFrame>
      <p:sp>
        <p:nvSpPr>
          <p:cNvPr id="5" name="CuadroTexto 4">
            <a:extLst>
              <a:ext uri="{FF2B5EF4-FFF2-40B4-BE49-F238E27FC236}">
                <a16:creationId xmlns:a16="http://schemas.microsoft.com/office/drawing/2014/main" id="{7A6B30A8-53B2-5E66-C2C9-60A716B48E71}"/>
              </a:ext>
            </a:extLst>
          </p:cNvPr>
          <p:cNvSpPr txBox="1"/>
          <p:nvPr/>
        </p:nvSpPr>
        <p:spPr>
          <a:xfrm>
            <a:off x="550859" y="2112963"/>
            <a:ext cx="6424707" cy="3970318"/>
          </a:xfrm>
          <a:prstGeom prst="rect">
            <a:avLst/>
          </a:prstGeom>
          <a:noFill/>
        </p:spPr>
        <p:txBody>
          <a:bodyPr wrap="square" rtlCol="0">
            <a:spAutoFit/>
          </a:bodyPr>
          <a:lstStyle/>
          <a:p>
            <a:r>
              <a:rPr lang="es-ES" dirty="0"/>
              <a:t>Luego de calcular la correlación que existe entre el diagnóstico de aquellos que padecen enfermedades cardíacas, con los otros aspectos que forman parte de la encuesta, se llega al siguiente caso: Ninguna de las variables por sí solas puede predecir una enfermedad cardíaca con precisión.</a:t>
            </a:r>
          </a:p>
          <a:p>
            <a:endParaRPr lang="es-ES" dirty="0"/>
          </a:p>
          <a:p>
            <a:r>
              <a:rPr lang="es-ES" dirty="0"/>
              <a:t>Sin embargo, es posible que la combinación de variables, sobre todo aquellas que muestran una mayor correlación lineal, puedan dar una predicción más certera.</a:t>
            </a:r>
          </a:p>
          <a:p>
            <a:endParaRPr lang="es-ES" dirty="0"/>
          </a:p>
          <a:p>
            <a:r>
              <a:rPr lang="es-ES" dirty="0"/>
              <a:t>Con esta información se procede a modelar mediante machine learning un algoritmo de clasificación para predecir posteriormente nuevos casos de enfermedades cardíacas.</a:t>
            </a:r>
          </a:p>
          <a:p>
            <a:endParaRPr lang="es-ES" dirty="0"/>
          </a:p>
        </p:txBody>
      </p:sp>
    </p:spTree>
    <p:extLst>
      <p:ext uri="{BB962C8B-B14F-4D97-AF65-F5344CB8AC3E}">
        <p14:creationId xmlns:p14="http://schemas.microsoft.com/office/powerpoint/2010/main" val="401554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1E37B-D0CD-8155-D3C3-EBF144506732}"/>
              </a:ext>
            </a:extLst>
          </p:cNvPr>
          <p:cNvSpPr>
            <a:spLocks noGrp="1"/>
          </p:cNvSpPr>
          <p:nvPr>
            <p:ph type="title"/>
          </p:nvPr>
        </p:nvSpPr>
        <p:spPr/>
        <p:txBody>
          <a:bodyPr/>
          <a:lstStyle/>
          <a:p>
            <a:r>
              <a:rPr lang="es-ES" dirty="0"/>
              <a:t>Construcción del modelo</a:t>
            </a:r>
          </a:p>
        </p:txBody>
      </p:sp>
      <p:sp>
        <p:nvSpPr>
          <p:cNvPr id="3" name="Marcador de contenido 2">
            <a:extLst>
              <a:ext uri="{FF2B5EF4-FFF2-40B4-BE49-F238E27FC236}">
                <a16:creationId xmlns:a16="http://schemas.microsoft.com/office/drawing/2014/main" id="{D4CA89DE-6A82-EA61-24E1-BB7D0F6EA221}"/>
              </a:ext>
            </a:extLst>
          </p:cNvPr>
          <p:cNvSpPr>
            <a:spLocks noGrp="1"/>
          </p:cNvSpPr>
          <p:nvPr>
            <p:ph idx="1"/>
          </p:nvPr>
        </p:nvSpPr>
        <p:spPr/>
        <p:txBody>
          <a:bodyPr>
            <a:normAutofit/>
          </a:bodyPr>
          <a:lstStyle/>
          <a:p>
            <a:pPr marL="0" indent="0">
              <a:buNone/>
            </a:pPr>
            <a:r>
              <a:rPr lang="es-ES" dirty="0"/>
              <a:t>Para resolver el problema de clasificación y predicción se utilizó </a:t>
            </a:r>
            <a:r>
              <a:rPr lang="es-ES" b="1" dirty="0" err="1"/>
              <a:t>Gradient</a:t>
            </a:r>
            <a:r>
              <a:rPr lang="es-ES" b="1" dirty="0"/>
              <a:t> </a:t>
            </a:r>
            <a:r>
              <a:rPr lang="es-ES" b="1" dirty="0" err="1"/>
              <a:t>Boosting</a:t>
            </a:r>
            <a:r>
              <a:rPr lang="es-ES" b="1" dirty="0"/>
              <a:t> </a:t>
            </a:r>
            <a:r>
              <a:rPr lang="es-ES" b="1" dirty="0" err="1"/>
              <a:t>Clasifier</a:t>
            </a:r>
            <a:endParaRPr lang="es-ES" b="1" dirty="0"/>
          </a:p>
          <a:p>
            <a:pPr marL="0" indent="0">
              <a:buNone/>
            </a:pPr>
            <a:r>
              <a:rPr lang="es-ES" i="1" dirty="0"/>
              <a:t>Algunas de las ventajas de </a:t>
            </a:r>
            <a:r>
              <a:rPr lang="es-ES" i="1" dirty="0" err="1"/>
              <a:t>Gradient</a:t>
            </a:r>
            <a:r>
              <a:rPr lang="es-ES" i="1" dirty="0"/>
              <a:t> </a:t>
            </a:r>
            <a:r>
              <a:rPr lang="es-ES" i="1" dirty="0" err="1"/>
              <a:t>Boosting</a:t>
            </a:r>
            <a:r>
              <a:rPr lang="es-ES" i="1" dirty="0"/>
              <a:t> son:</a:t>
            </a:r>
          </a:p>
          <a:p>
            <a:r>
              <a:rPr lang="es-ES" dirty="0"/>
              <a:t>Tiene un alto rendimiento y precisión en problemas de regresión y clasificación.</a:t>
            </a:r>
          </a:p>
          <a:p>
            <a:r>
              <a:rPr lang="es-ES" dirty="0"/>
              <a:t>Puede utilizar métodos de regularización para evitar el sobreajuste.</a:t>
            </a:r>
          </a:p>
          <a:p>
            <a:pPr marL="0" indent="0">
              <a:buNone/>
            </a:pPr>
            <a:r>
              <a:rPr lang="es-ES" i="1" dirty="0"/>
              <a:t>Algunas de las desventajas son:</a:t>
            </a:r>
          </a:p>
          <a:p>
            <a:r>
              <a:rPr lang="es-ES" dirty="0"/>
              <a:t>Es más lento y consume más memoria que otros algoritmos de ensamble como </a:t>
            </a:r>
            <a:r>
              <a:rPr lang="es-ES" dirty="0" err="1"/>
              <a:t>Random</a:t>
            </a:r>
            <a:r>
              <a:rPr lang="es-ES" dirty="0"/>
              <a:t> Forest3.</a:t>
            </a:r>
          </a:p>
        </p:txBody>
      </p:sp>
    </p:spTree>
    <p:extLst>
      <p:ext uri="{BB962C8B-B14F-4D97-AF65-F5344CB8AC3E}">
        <p14:creationId xmlns:p14="http://schemas.microsoft.com/office/powerpoint/2010/main" val="427033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FC3138-4FE5-608D-B491-7860539003F8}"/>
              </a:ext>
            </a:extLst>
          </p:cNvPr>
          <p:cNvSpPr>
            <a:spLocks noGrp="1"/>
          </p:cNvSpPr>
          <p:nvPr>
            <p:ph type="title"/>
          </p:nvPr>
        </p:nvSpPr>
        <p:spPr>
          <a:xfrm>
            <a:off x="550863" y="549275"/>
            <a:ext cx="11090273" cy="703319"/>
          </a:xfrm>
        </p:spPr>
        <p:txBody>
          <a:bodyPr wrap="square" anchor="b">
            <a:normAutofit fontScale="90000"/>
          </a:bodyPr>
          <a:lstStyle/>
          <a:p>
            <a:r>
              <a:rPr lang="es-ES" dirty="0"/>
              <a:t>Los resultados</a:t>
            </a:r>
          </a:p>
        </p:txBody>
      </p:sp>
      <p:grpSp>
        <p:nvGrpSpPr>
          <p:cNvPr id="12" name="Group 1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Oval 1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AE198468-6E70-53CC-E950-FAB3E680DF5E}"/>
              </a:ext>
            </a:extLst>
          </p:cNvPr>
          <p:cNvSpPr>
            <a:spLocks noGrp="1"/>
          </p:cNvSpPr>
          <p:nvPr>
            <p:ph idx="1"/>
          </p:nvPr>
        </p:nvSpPr>
        <p:spPr>
          <a:xfrm>
            <a:off x="550863" y="1606469"/>
            <a:ext cx="3565525" cy="4067569"/>
          </a:xfrm>
        </p:spPr>
        <p:txBody>
          <a:bodyPr anchor="t">
            <a:normAutofit fontScale="85000" lnSpcReduction="20000"/>
          </a:bodyPr>
          <a:lstStyle/>
          <a:p>
            <a:r>
              <a:rPr lang="es-ES" sz="1600" dirty="0"/>
              <a:t>Una vez normalizadas y codificadas las variables, se implementó el modelo de GBC sobre las variables previamente mencionadas.</a:t>
            </a:r>
          </a:p>
          <a:p>
            <a:r>
              <a:rPr lang="es-ES" sz="1600" dirty="0"/>
              <a:t>Los resultados del modelo son bastante prometedores, sobre todo si se considera que no se realizó ningún ajuste de hiperparámetros fino al respecto</a:t>
            </a:r>
          </a:p>
          <a:p>
            <a:r>
              <a:rPr lang="es-ES" sz="1600" dirty="0"/>
              <a:t>Los resultados reflejan que hubo 79 casos de falsos positivos, lo cual es posible que con la asesoría de un médico y estudios pertinentes se despeje la posibilidad de un problema cardíaco, sin embargo 6156 casos pasaron desapercibidos todavía. Lo que refleja que el modelo necesita más información sobre los individuos para poder predecir con mayor exactitud</a:t>
            </a:r>
          </a:p>
        </p:txBody>
      </p:sp>
      <p:pic>
        <p:nvPicPr>
          <p:cNvPr id="5" name="Imagen 4">
            <a:extLst>
              <a:ext uri="{FF2B5EF4-FFF2-40B4-BE49-F238E27FC236}">
                <a16:creationId xmlns:a16="http://schemas.microsoft.com/office/drawing/2014/main" id="{84F63C50-F5FB-0865-A7CA-1A11BE6958FE}"/>
              </a:ext>
            </a:extLst>
          </p:cNvPr>
          <p:cNvPicPr>
            <a:picLocks noChangeAspect="1"/>
          </p:cNvPicPr>
          <p:nvPr/>
        </p:nvPicPr>
        <p:blipFill>
          <a:blip r:embed="rId2"/>
          <a:stretch>
            <a:fillRect/>
          </a:stretch>
        </p:blipFill>
        <p:spPr>
          <a:xfrm>
            <a:off x="4550900" y="1650329"/>
            <a:ext cx="7090237" cy="4023709"/>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35804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ABA8E-399E-32AF-56D3-B118767FF88A}"/>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107AAF8B-147C-0A88-04F3-5CA7446A1AB6}"/>
              </a:ext>
            </a:extLst>
          </p:cNvPr>
          <p:cNvSpPr>
            <a:spLocks noGrp="1"/>
          </p:cNvSpPr>
          <p:nvPr>
            <p:ph idx="1"/>
          </p:nvPr>
        </p:nvSpPr>
        <p:spPr/>
        <p:txBody>
          <a:bodyPr/>
          <a:lstStyle/>
          <a:p>
            <a:r>
              <a:rPr lang="es-ES" dirty="0"/>
              <a:t>Es posible a partir de múltiples variables distintas de los hábitos cotidianos, peso y edad de un individuo, a obtener una predicción del riesgo que corre a tener enfermedades cardíacas. El modelo requiere más información tal vez para ser científicamente válido (precisión mayor al 95%) o incluso más para ser comercialmente viable.</a:t>
            </a:r>
          </a:p>
          <a:p>
            <a:r>
              <a:rPr lang="es-ES" dirty="0"/>
              <a:t>Los distintos modelos de clasificación (</a:t>
            </a:r>
            <a:r>
              <a:rPr lang="es-ES" dirty="0" err="1"/>
              <a:t>DecisionTreeClassifier</a:t>
            </a:r>
            <a:r>
              <a:rPr lang="es-ES" dirty="0"/>
              <a:t>, </a:t>
            </a:r>
            <a:r>
              <a:rPr lang="es-ES" dirty="0" err="1"/>
              <a:t>GaussianNB</a:t>
            </a:r>
            <a:r>
              <a:rPr lang="es-ES" dirty="0"/>
              <a:t>, </a:t>
            </a:r>
            <a:r>
              <a:rPr lang="es-ES" dirty="0" err="1"/>
              <a:t>GradientBoostingClassifier</a:t>
            </a:r>
            <a:r>
              <a:rPr lang="es-ES" dirty="0"/>
              <a:t>) pueden aplicarse para la predicción de riesgo de enfermedades, en distinta medida cada uno, según el costo computacional, pueden conseguir mayor precisión y volverse una herramienta útil para el cuidado de la salud del ser humano.</a:t>
            </a:r>
          </a:p>
        </p:txBody>
      </p:sp>
    </p:spTree>
    <p:extLst>
      <p:ext uri="{BB962C8B-B14F-4D97-AF65-F5344CB8AC3E}">
        <p14:creationId xmlns:p14="http://schemas.microsoft.com/office/powerpoint/2010/main" val="84542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19510-7205-0F50-50C0-425F8B75D515}"/>
              </a:ext>
            </a:extLst>
          </p:cNvPr>
          <p:cNvSpPr>
            <a:spLocks noGrp="1"/>
          </p:cNvSpPr>
          <p:nvPr>
            <p:ph type="title"/>
          </p:nvPr>
        </p:nvSpPr>
        <p:spPr/>
        <p:txBody>
          <a:bodyPr/>
          <a:lstStyle/>
          <a:p>
            <a:r>
              <a:rPr lang="es-ES" dirty="0"/>
              <a:t>Agradecimientos</a:t>
            </a:r>
          </a:p>
        </p:txBody>
      </p:sp>
      <p:sp>
        <p:nvSpPr>
          <p:cNvPr id="3" name="Marcador de contenido 2">
            <a:extLst>
              <a:ext uri="{FF2B5EF4-FFF2-40B4-BE49-F238E27FC236}">
                <a16:creationId xmlns:a16="http://schemas.microsoft.com/office/drawing/2014/main" id="{C14F4F2C-DC78-D49C-F3A2-E4AB7FB8D23E}"/>
              </a:ext>
            </a:extLst>
          </p:cNvPr>
          <p:cNvSpPr>
            <a:spLocks noGrp="1"/>
          </p:cNvSpPr>
          <p:nvPr>
            <p:ph idx="1"/>
          </p:nvPr>
        </p:nvSpPr>
        <p:spPr/>
        <p:txBody>
          <a:bodyPr>
            <a:normAutofit/>
          </a:bodyPr>
          <a:lstStyle/>
          <a:p>
            <a:r>
              <a:rPr lang="es-ES" sz="2800" dirty="0"/>
              <a:t>A todo el equipo de </a:t>
            </a:r>
            <a:r>
              <a:rPr lang="es-ES" sz="2800" dirty="0" err="1"/>
              <a:t>CoderHouse</a:t>
            </a:r>
            <a:r>
              <a:rPr lang="es-ES" sz="2800" dirty="0"/>
              <a:t>, que hizo posible el desarrollo del curso de Data </a:t>
            </a:r>
            <a:r>
              <a:rPr lang="es-ES" sz="2800" dirty="0" err="1"/>
              <a:t>Scientist</a:t>
            </a:r>
            <a:r>
              <a:rPr lang="es-ES" sz="2800" dirty="0"/>
              <a:t>.</a:t>
            </a:r>
          </a:p>
          <a:p>
            <a:r>
              <a:rPr lang="es-ES" sz="2800" dirty="0"/>
              <a:t>A los profesores a cargo de la cursada, Orlando Ramos Pérez y </a:t>
            </a:r>
            <a:r>
              <a:rPr lang="es-ES" sz="2800" dirty="0" err="1"/>
              <a:t>Nestor</a:t>
            </a:r>
            <a:r>
              <a:rPr lang="es-ES" sz="2800" dirty="0"/>
              <a:t> </a:t>
            </a:r>
            <a:r>
              <a:rPr lang="es-ES" sz="2800" dirty="0" err="1"/>
              <a:t>Jose</a:t>
            </a:r>
            <a:r>
              <a:rPr lang="es-ES" sz="2800" dirty="0"/>
              <a:t> Escudero Mora. Que con empeño llevaron a cabo la tarea de explicar los conceptos a pesar de las dificultades encontradas.</a:t>
            </a:r>
          </a:p>
          <a:p>
            <a:r>
              <a:rPr lang="es-ES" sz="2800" dirty="0"/>
              <a:t>A todos los compañeros de cursada que brindaron apoyo y ayuda con sus consultas y buena voluntad.</a:t>
            </a:r>
          </a:p>
        </p:txBody>
      </p:sp>
    </p:spTree>
    <p:extLst>
      <p:ext uri="{BB962C8B-B14F-4D97-AF65-F5344CB8AC3E}">
        <p14:creationId xmlns:p14="http://schemas.microsoft.com/office/powerpoint/2010/main" val="323176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69574-32DA-9A11-0C3B-E0F449912BA8}"/>
              </a:ext>
            </a:extLst>
          </p:cNvPr>
          <p:cNvSpPr>
            <a:spLocks noGrp="1"/>
          </p:cNvSpPr>
          <p:nvPr>
            <p:ph type="title"/>
          </p:nvPr>
        </p:nvSpPr>
        <p:spPr/>
        <p:txBody>
          <a:bodyPr/>
          <a:lstStyle/>
          <a:p>
            <a:r>
              <a:rPr lang="es-ES" dirty="0"/>
              <a:t>Fuentes</a:t>
            </a:r>
          </a:p>
        </p:txBody>
      </p:sp>
      <p:sp>
        <p:nvSpPr>
          <p:cNvPr id="3" name="Marcador de contenido 2">
            <a:extLst>
              <a:ext uri="{FF2B5EF4-FFF2-40B4-BE49-F238E27FC236}">
                <a16:creationId xmlns:a16="http://schemas.microsoft.com/office/drawing/2014/main" id="{15269BA9-E110-3F08-4F7C-69EA677E1B26}"/>
              </a:ext>
            </a:extLst>
          </p:cNvPr>
          <p:cNvSpPr>
            <a:spLocks noGrp="1"/>
          </p:cNvSpPr>
          <p:nvPr>
            <p:ph idx="1"/>
          </p:nvPr>
        </p:nvSpPr>
        <p:spPr/>
        <p:txBody>
          <a:bodyPr/>
          <a:lstStyle/>
          <a:p>
            <a:pPr algn="l"/>
            <a:r>
              <a:rPr lang="es-ES" b="0" i="0" dirty="0">
                <a:solidFill>
                  <a:srgbClr val="D5D5D5"/>
                </a:solidFill>
                <a:effectLst/>
                <a:latin typeface="Roboto" panose="02000000000000000000" pitchFamily="2" charset="0"/>
              </a:rPr>
              <a:t>Dataset: </a:t>
            </a:r>
            <a:r>
              <a:rPr lang="es-ES" b="0" i="0" dirty="0">
                <a:solidFill>
                  <a:srgbClr val="D5D5D5"/>
                </a:solidFill>
                <a:effectLst/>
                <a:latin typeface="Roboto" panose="02000000000000000000" pitchFamily="2" charset="0"/>
                <a:hlinkClick r:id="rId2"/>
              </a:rPr>
              <a:t>https://www.kaggle.com/datasets/alphiree/cardiovascular-diseases-risk-prediction-dataset</a:t>
            </a:r>
            <a:endParaRPr lang="es-ES" b="0" i="0" dirty="0">
              <a:solidFill>
                <a:srgbClr val="D5D5D5"/>
              </a:solidFill>
              <a:effectLst/>
              <a:latin typeface="Roboto" panose="02000000000000000000" pitchFamily="2" charset="0"/>
            </a:endParaRPr>
          </a:p>
          <a:p>
            <a:pPr algn="l"/>
            <a:endParaRPr lang="es-ES" b="0" i="0" dirty="0">
              <a:solidFill>
                <a:srgbClr val="D5D5D5"/>
              </a:solidFill>
              <a:effectLst/>
              <a:latin typeface="Roboto" panose="02000000000000000000" pitchFamily="2" charset="0"/>
            </a:endParaRPr>
          </a:p>
          <a:p>
            <a:pPr algn="l"/>
            <a:r>
              <a:rPr lang="es-ES" b="0" i="0" dirty="0">
                <a:solidFill>
                  <a:srgbClr val="D5D5D5"/>
                </a:solidFill>
                <a:effectLst/>
                <a:latin typeface="Roboto" panose="02000000000000000000" pitchFamily="2" charset="0"/>
              </a:rPr>
              <a:t>Datos del censo: </a:t>
            </a:r>
            <a:r>
              <a:rPr lang="es-ES" b="0" i="0" dirty="0">
                <a:solidFill>
                  <a:srgbClr val="D5D5D5"/>
                </a:solidFill>
                <a:effectLst/>
                <a:latin typeface="Roboto" panose="02000000000000000000" pitchFamily="2" charset="0"/>
                <a:hlinkClick r:id="rId3"/>
              </a:rPr>
              <a:t>https://www.cdc.gov/brfss/annual_data/annual_2021.html</a:t>
            </a:r>
            <a:endParaRPr lang="es-ES" b="0" i="0" dirty="0">
              <a:solidFill>
                <a:srgbClr val="D5D5D5"/>
              </a:solidFill>
              <a:effectLst/>
              <a:latin typeface="Roboto" panose="02000000000000000000" pitchFamily="2" charset="0"/>
            </a:endParaRPr>
          </a:p>
          <a:p>
            <a:pPr algn="l"/>
            <a:endParaRPr lang="es-ES" b="0" i="0" dirty="0">
              <a:solidFill>
                <a:srgbClr val="D5D5D5"/>
              </a:solidFill>
              <a:effectLst/>
              <a:latin typeface="Roboto" panose="02000000000000000000" pitchFamily="2" charset="0"/>
            </a:endParaRPr>
          </a:p>
          <a:p>
            <a:pPr algn="l"/>
            <a:r>
              <a:rPr lang="es-ES" b="0" i="0" dirty="0">
                <a:solidFill>
                  <a:srgbClr val="D5D5D5"/>
                </a:solidFill>
                <a:effectLst/>
                <a:latin typeface="Roboto" panose="02000000000000000000" pitchFamily="2" charset="0"/>
              </a:rPr>
              <a:t>Preguntas de la encuesta: </a:t>
            </a:r>
            <a:r>
              <a:rPr lang="es-ES" b="0" i="0" dirty="0">
                <a:solidFill>
                  <a:srgbClr val="D5D5D5"/>
                </a:solidFill>
                <a:effectLst/>
                <a:latin typeface="Roboto" panose="02000000000000000000" pitchFamily="2" charset="0"/>
                <a:hlinkClick r:id="rId4"/>
              </a:rPr>
              <a:t>https://www.cdc.gov/brfss/questionnaires/pdf-ques/2021-BRFSS-Questionnaire-1-19-2022-508.pdf</a:t>
            </a:r>
            <a:endParaRPr lang="es-ES" b="0" i="0" dirty="0">
              <a:solidFill>
                <a:srgbClr val="D5D5D5"/>
              </a:solidFill>
              <a:effectLst/>
              <a:latin typeface="Roboto" panose="02000000000000000000" pitchFamily="2" charset="0"/>
            </a:endParaRPr>
          </a:p>
          <a:p>
            <a:endParaRPr lang="es-ES" dirty="0"/>
          </a:p>
        </p:txBody>
      </p:sp>
    </p:spTree>
    <p:extLst>
      <p:ext uri="{BB962C8B-B14F-4D97-AF65-F5344CB8AC3E}">
        <p14:creationId xmlns:p14="http://schemas.microsoft.com/office/powerpoint/2010/main" val="245307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F4F01-9388-D272-D94E-A9003DA3D9AA}"/>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22068BD5-D75F-7D59-D418-86AF1DBDEAE5}"/>
              </a:ext>
            </a:extLst>
          </p:cNvPr>
          <p:cNvSpPr>
            <a:spLocks noGrp="1"/>
          </p:cNvSpPr>
          <p:nvPr>
            <p:ph idx="1"/>
          </p:nvPr>
        </p:nvSpPr>
        <p:spPr>
          <a:xfrm>
            <a:off x="550863" y="2113199"/>
            <a:ext cx="5545137" cy="3979625"/>
          </a:xfrm>
        </p:spPr>
        <p:txBody>
          <a:bodyPr/>
          <a:lstStyle/>
          <a:p>
            <a:pPr algn="l"/>
            <a:r>
              <a:rPr lang="es-ES" b="0" i="0" dirty="0">
                <a:solidFill>
                  <a:srgbClr val="D5D5D5"/>
                </a:solidFill>
                <a:effectLst/>
                <a:latin typeface="Roboto" panose="02000000000000000000" pitchFamily="2" charset="0"/>
              </a:rPr>
              <a:t>1) Objetivos.</a:t>
            </a:r>
          </a:p>
          <a:p>
            <a:pPr algn="l"/>
            <a:r>
              <a:rPr lang="es-ES" dirty="0">
                <a:solidFill>
                  <a:srgbClr val="D5D5D5"/>
                </a:solidFill>
                <a:latin typeface="Roboto" panose="02000000000000000000" pitchFamily="2" charset="0"/>
              </a:rPr>
              <a:t>2) Machine Learning como </a:t>
            </a:r>
            <a:br>
              <a:rPr lang="es-ES" dirty="0">
                <a:solidFill>
                  <a:srgbClr val="D5D5D5"/>
                </a:solidFill>
                <a:latin typeface="Roboto" panose="02000000000000000000" pitchFamily="2" charset="0"/>
              </a:rPr>
            </a:br>
            <a:r>
              <a:rPr lang="es-ES" dirty="0">
                <a:solidFill>
                  <a:srgbClr val="D5D5D5"/>
                </a:solidFill>
                <a:latin typeface="Roboto" panose="02000000000000000000" pitchFamily="2" charset="0"/>
              </a:rPr>
              <a:t>herramienta de diagnóstico.</a:t>
            </a:r>
          </a:p>
          <a:p>
            <a:pPr algn="l"/>
            <a:r>
              <a:rPr lang="es-ES" b="0" i="0" dirty="0">
                <a:solidFill>
                  <a:srgbClr val="D5D5D5"/>
                </a:solidFill>
                <a:effectLst/>
                <a:latin typeface="Roboto" panose="02000000000000000000" pitchFamily="2" charset="0"/>
              </a:rPr>
              <a:t>3) Los datos.</a:t>
            </a:r>
          </a:p>
          <a:p>
            <a:pPr algn="l"/>
            <a:r>
              <a:rPr lang="es-ES" dirty="0">
                <a:solidFill>
                  <a:srgbClr val="D5D5D5"/>
                </a:solidFill>
                <a:latin typeface="Roboto" panose="02000000000000000000" pitchFamily="2" charset="0"/>
              </a:rPr>
              <a:t>4) Variables del </a:t>
            </a:r>
            <a:r>
              <a:rPr lang="es-ES" dirty="0" err="1">
                <a:solidFill>
                  <a:srgbClr val="D5D5D5"/>
                </a:solidFill>
                <a:latin typeface="Roboto" panose="02000000000000000000" pitchFamily="2" charset="0"/>
              </a:rPr>
              <a:t>dataset</a:t>
            </a:r>
            <a:r>
              <a:rPr lang="es-ES" dirty="0">
                <a:solidFill>
                  <a:srgbClr val="D5D5D5"/>
                </a:solidFill>
                <a:latin typeface="Roboto" panose="02000000000000000000" pitchFamily="2" charset="0"/>
              </a:rPr>
              <a:t>.</a:t>
            </a:r>
          </a:p>
          <a:p>
            <a:pPr algn="l"/>
            <a:r>
              <a:rPr lang="es-ES" b="0" i="0" dirty="0">
                <a:solidFill>
                  <a:srgbClr val="D5D5D5"/>
                </a:solidFill>
                <a:effectLst/>
                <a:latin typeface="Roboto" panose="02000000000000000000" pitchFamily="2" charset="0"/>
              </a:rPr>
              <a:t>5) Información de la población.</a:t>
            </a:r>
          </a:p>
          <a:p>
            <a:r>
              <a:rPr lang="es-ES" b="0" i="0" dirty="0">
                <a:solidFill>
                  <a:srgbClr val="D5D5D5"/>
                </a:solidFill>
                <a:effectLst/>
                <a:latin typeface="Roboto" panose="02000000000000000000" pitchFamily="2" charset="0"/>
              </a:rPr>
              <a:t>6) Información de la población.</a:t>
            </a:r>
          </a:p>
          <a:p>
            <a:pPr algn="l"/>
            <a:endParaRPr lang="es-ES" b="0" i="0" dirty="0">
              <a:solidFill>
                <a:srgbClr val="D5D5D5"/>
              </a:solidFill>
              <a:effectLst/>
              <a:latin typeface="Roboto" panose="02000000000000000000" pitchFamily="2" charset="0"/>
            </a:endParaRPr>
          </a:p>
        </p:txBody>
      </p:sp>
      <p:sp>
        <p:nvSpPr>
          <p:cNvPr id="4" name="Marcador de contenido 2">
            <a:extLst>
              <a:ext uri="{FF2B5EF4-FFF2-40B4-BE49-F238E27FC236}">
                <a16:creationId xmlns:a16="http://schemas.microsoft.com/office/drawing/2014/main" id="{11DA1551-1D43-A08B-6405-E4E1CC8D3344}"/>
              </a:ext>
            </a:extLst>
          </p:cNvPr>
          <p:cNvSpPr txBox="1">
            <a:spLocks/>
          </p:cNvSpPr>
          <p:nvPr/>
        </p:nvSpPr>
        <p:spPr>
          <a:xfrm>
            <a:off x="6096000" y="2113199"/>
            <a:ext cx="5545137" cy="397962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solidFill>
                  <a:srgbClr val="D5D5D5"/>
                </a:solidFill>
                <a:latin typeface="Roboto" panose="02000000000000000000" pitchFamily="2" charset="0"/>
              </a:rPr>
              <a:t>7) Variables Clave.</a:t>
            </a:r>
          </a:p>
          <a:p>
            <a:r>
              <a:rPr lang="es-ES" dirty="0">
                <a:solidFill>
                  <a:srgbClr val="D5D5D5"/>
                </a:solidFill>
                <a:latin typeface="Roboto" panose="02000000000000000000" pitchFamily="2" charset="0"/>
              </a:rPr>
              <a:t>8) Principio del modelo.</a:t>
            </a:r>
          </a:p>
          <a:p>
            <a:r>
              <a:rPr lang="es-ES" dirty="0">
                <a:solidFill>
                  <a:srgbClr val="D5D5D5"/>
                </a:solidFill>
                <a:latin typeface="Roboto" panose="02000000000000000000" pitchFamily="2" charset="0"/>
              </a:rPr>
              <a:t>9) Modelo de </a:t>
            </a:r>
            <a:r>
              <a:rPr lang="es-ES" dirty="0" err="1">
                <a:solidFill>
                  <a:srgbClr val="D5D5D5"/>
                </a:solidFill>
                <a:latin typeface="Roboto" panose="02000000000000000000" pitchFamily="2" charset="0"/>
              </a:rPr>
              <a:t>Gradient</a:t>
            </a:r>
            <a:r>
              <a:rPr lang="es-ES" dirty="0">
                <a:solidFill>
                  <a:srgbClr val="D5D5D5"/>
                </a:solidFill>
                <a:latin typeface="Roboto" panose="02000000000000000000" pitchFamily="2" charset="0"/>
              </a:rPr>
              <a:t> </a:t>
            </a:r>
            <a:r>
              <a:rPr lang="es-ES" dirty="0" err="1">
                <a:solidFill>
                  <a:srgbClr val="D5D5D5"/>
                </a:solidFill>
                <a:latin typeface="Roboto" panose="02000000000000000000" pitchFamily="2" charset="0"/>
              </a:rPr>
              <a:t>Boosting</a:t>
            </a:r>
            <a:r>
              <a:rPr lang="es-ES" dirty="0">
                <a:solidFill>
                  <a:srgbClr val="D5D5D5"/>
                </a:solidFill>
                <a:latin typeface="Roboto" panose="02000000000000000000" pitchFamily="2" charset="0"/>
              </a:rPr>
              <a:t> </a:t>
            </a:r>
            <a:r>
              <a:rPr lang="es-ES" dirty="0" err="1">
                <a:solidFill>
                  <a:srgbClr val="D5D5D5"/>
                </a:solidFill>
                <a:latin typeface="Roboto" panose="02000000000000000000" pitchFamily="2" charset="0"/>
              </a:rPr>
              <a:t>Clasifier</a:t>
            </a:r>
            <a:r>
              <a:rPr lang="es-ES" dirty="0">
                <a:solidFill>
                  <a:srgbClr val="D5D5D5"/>
                </a:solidFill>
                <a:latin typeface="Roboto" panose="02000000000000000000" pitchFamily="2" charset="0"/>
              </a:rPr>
              <a:t>.</a:t>
            </a:r>
          </a:p>
          <a:p>
            <a:r>
              <a:rPr lang="es-ES" dirty="0">
                <a:solidFill>
                  <a:srgbClr val="D5D5D5"/>
                </a:solidFill>
                <a:latin typeface="Roboto" panose="02000000000000000000" pitchFamily="2" charset="0"/>
              </a:rPr>
              <a:t>10) Resultados.</a:t>
            </a:r>
          </a:p>
          <a:p>
            <a:r>
              <a:rPr lang="es-ES" dirty="0">
                <a:solidFill>
                  <a:srgbClr val="D5D5D5"/>
                </a:solidFill>
                <a:latin typeface="Roboto" panose="02000000000000000000" pitchFamily="2" charset="0"/>
              </a:rPr>
              <a:t>11) Conclusiones.</a:t>
            </a:r>
          </a:p>
          <a:p>
            <a:r>
              <a:rPr lang="es-ES" dirty="0">
                <a:solidFill>
                  <a:srgbClr val="D5D5D5"/>
                </a:solidFill>
                <a:latin typeface="Roboto" panose="02000000000000000000" pitchFamily="2" charset="0"/>
              </a:rPr>
              <a:t>12) Agradecimientos.</a:t>
            </a:r>
          </a:p>
          <a:p>
            <a:r>
              <a:rPr lang="es-ES" dirty="0">
                <a:solidFill>
                  <a:srgbClr val="D5D5D5"/>
                </a:solidFill>
                <a:latin typeface="Roboto" panose="02000000000000000000" pitchFamily="2" charset="0"/>
              </a:rPr>
              <a:t>13) Fuentes.</a:t>
            </a:r>
          </a:p>
        </p:txBody>
      </p:sp>
    </p:spTree>
    <p:extLst>
      <p:ext uri="{BB962C8B-B14F-4D97-AF65-F5344CB8AC3E}">
        <p14:creationId xmlns:p14="http://schemas.microsoft.com/office/powerpoint/2010/main" val="24375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44C5F-B215-DC8C-E653-C22801D3CDD0}"/>
              </a:ext>
            </a:extLst>
          </p:cNvPr>
          <p:cNvSpPr>
            <a:spLocks noGrp="1"/>
          </p:cNvSpPr>
          <p:nvPr>
            <p:ph type="title"/>
          </p:nvPr>
        </p:nvSpPr>
        <p:spPr/>
        <p:txBody>
          <a:bodyPr/>
          <a:lstStyle/>
          <a:p>
            <a:r>
              <a:rPr lang="es-ES" dirty="0"/>
              <a:t>Objetivos</a:t>
            </a:r>
          </a:p>
        </p:txBody>
      </p:sp>
      <p:sp>
        <p:nvSpPr>
          <p:cNvPr id="3" name="Marcador de contenido 2">
            <a:extLst>
              <a:ext uri="{FF2B5EF4-FFF2-40B4-BE49-F238E27FC236}">
                <a16:creationId xmlns:a16="http://schemas.microsoft.com/office/drawing/2014/main" id="{FF7FBCB8-DCDE-6532-0DFE-B884AA236616}"/>
              </a:ext>
            </a:extLst>
          </p:cNvPr>
          <p:cNvSpPr>
            <a:spLocks noGrp="1"/>
          </p:cNvSpPr>
          <p:nvPr>
            <p:ph idx="1"/>
          </p:nvPr>
        </p:nvSpPr>
        <p:spPr/>
        <p:txBody>
          <a:bodyPr>
            <a:normAutofit/>
          </a:bodyPr>
          <a:lstStyle/>
          <a:p>
            <a:pPr algn="l"/>
            <a:r>
              <a:rPr lang="es-ES" sz="2800" b="0" i="0" dirty="0">
                <a:solidFill>
                  <a:srgbClr val="D5D5D5"/>
                </a:solidFill>
                <a:effectLst/>
                <a:latin typeface="Roboto" panose="02000000000000000000" pitchFamily="2" charset="0"/>
              </a:rPr>
              <a:t>Con la utilización de una base de datos pública, se intenta modelar un algoritmo de </a:t>
            </a:r>
            <a:r>
              <a:rPr lang="es-ES" sz="2800" b="0" i="1" dirty="0">
                <a:solidFill>
                  <a:srgbClr val="D5D5D5"/>
                </a:solidFill>
                <a:effectLst/>
                <a:latin typeface="Roboto" panose="02000000000000000000" pitchFamily="2" charset="0"/>
              </a:rPr>
              <a:t>machine learning  </a:t>
            </a:r>
            <a:r>
              <a:rPr lang="es-ES" sz="2800" b="0" i="0" dirty="0">
                <a:solidFill>
                  <a:srgbClr val="D5D5D5"/>
                </a:solidFill>
                <a:effectLst/>
                <a:latin typeface="Roboto" panose="02000000000000000000" pitchFamily="2" charset="0"/>
              </a:rPr>
              <a:t>que pueda predecir enfermedades cardíacas.</a:t>
            </a:r>
          </a:p>
          <a:p>
            <a:pPr algn="l"/>
            <a:endParaRPr lang="es-ES" sz="2800" b="0" i="0" dirty="0">
              <a:solidFill>
                <a:srgbClr val="D5D5D5"/>
              </a:solidFill>
              <a:effectLst/>
              <a:latin typeface="Roboto" panose="02000000000000000000" pitchFamily="2" charset="0"/>
            </a:endParaRPr>
          </a:p>
          <a:p>
            <a:pPr algn="l"/>
            <a:r>
              <a:rPr lang="es-ES" sz="2800" b="0" i="0" dirty="0">
                <a:solidFill>
                  <a:srgbClr val="D5D5D5"/>
                </a:solidFill>
                <a:effectLst/>
                <a:latin typeface="Roboto" panose="02000000000000000000" pitchFamily="2" charset="0"/>
              </a:rPr>
              <a:t>Los datos provienen de la </a:t>
            </a:r>
            <a:r>
              <a:rPr lang="es-ES" sz="2800" b="0" i="1" dirty="0">
                <a:solidFill>
                  <a:srgbClr val="D5D5D5"/>
                </a:solidFill>
                <a:effectLst/>
                <a:latin typeface="Roboto" panose="02000000000000000000" pitchFamily="2" charset="0"/>
              </a:rPr>
              <a:t>Behavioral Risk Factor Surveillance System</a:t>
            </a:r>
            <a:r>
              <a:rPr lang="es-ES" sz="2800" b="0" i="0" dirty="0">
                <a:solidFill>
                  <a:srgbClr val="D5D5D5"/>
                </a:solidFill>
                <a:effectLst/>
                <a:latin typeface="Roboto" panose="02000000000000000000" pitchFamily="2" charset="0"/>
              </a:rPr>
              <a:t> (BRFSS) que mediante una encuesta telefónica releva datos de salud de la población de EEUU.</a:t>
            </a:r>
          </a:p>
        </p:txBody>
      </p:sp>
    </p:spTree>
    <p:extLst>
      <p:ext uri="{BB962C8B-B14F-4D97-AF65-F5344CB8AC3E}">
        <p14:creationId xmlns:p14="http://schemas.microsoft.com/office/powerpoint/2010/main" val="46509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19270-34AE-8187-5939-1D5C98D3D1D7}"/>
              </a:ext>
            </a:extLst>
          </p:cNvPr>
          <p:cNvSpPr>
            <a:spLocks noGrp="1"/>
          </p:cNvSpPr>
          <p:nvPr>
            <p:ph type="title"/>
          </p:nvPr>
        </p:nvSpPr>
        <p:spPr/>
        <p:txBody>
          <a:bodyPr>
            <a:normAutofit fontScale="90000"/>
          </a:bodyPr>
          <a:lstStyle/>
          <a:p>
            <a:r>
              <a:rPr lang="es-ES" dirty="0"/>
              <a:t>Machine Learning como </a:t>
            </a:r>
            <a:br>
              <a:rPr lang="es-ES" dirty="0"/>
            </a:br>
            <a:r>
              <a:rPr lang="es-ES" dirty="0"/>
              <a:t>herramienta de diagnóstico</a:t>
            </a:r>
          </a:p>
        </p:txBody>
      </p:sp>
      <p:sp>
        <p:nvSpPr>
          <p:cNvPr id="3" name="Marcador de contenido 2">
            <a:extLst>
              <a:ext uri="{FF2B5EF4-FFF2-40B4-BE49-F238E27FC236}">
                <a16:creationId xmlns:a16="http://schemas.microsoft.com/office/drawing/2014/main" id="{DB1DEA2E-9DE6-A002-34BD-E051926221ED}"/>
              </a:ext>
            </a:extLst>
          </p:cNvPr>
          <p:cNvSpPr>
            <a:spLocks noGrp="1"/>
          </p:cNvSpPr>
          <p:nvPr>
            <p:ph idx="1"/>
          </p:nvPr>
        </p:nvSpPr>
        <p:spPr/>
        <p:txBody>
          <a:bodyPr>
            <a:normAutofit fontScale="92500" lnSpcReduction="20000"/>
          </a:bodyPr>
          <a:lstStyle/>
          <a:p>
            <a:r>
              <a:rPr lang="es-ES" dirty="0"/>
              <a:t>El machine learning es una rama de la inteligencia artificial que permite crear sistemas capaces de aprender de los datos y mejorar su rendimiento sin necesidad de programación explícita. Esta tecnología ofrece grandes oportunidades para el diagnóstico temprano de condiciones de salud, ya que puede analizar grandes cantidades de información y detectar patrones ocultos que podrían indicar un riesgo potencial.</a:t>
            </a:r>
          </a:p>
          <a:p>
            <a:r>
              <a:rPr lang="es-ES" dirty="0"/>
              <a:t>Uno de los aspectos más interesantes del machine learning es que puede utilizar los pequeños hábitos que tienen las personas en su día a día como fuente de datos. Por ejemplo, el consumo de alimentos, el nivel de actividad física, el sueño, el estrés, el humor, etc. Estos hábitos pueden reflejar el estado de salud de una persona y servir como indicadores de posibles enfermedades cardíacas, diabetes, depresión, etc.</a:t>
            </a:r>
          </a:p>
          <a:p>
            <a:r>
              <a:rPr lang="es-ES" dirty="0"/>
              <a:t>El proyecto tiene como objetivo desarrollar un modelo de machine learning que pueda predecir la probabilidad de padecer una enfermedad cardíaca a partir de los hábitos diarios de las personas. Para ello, utilizaremos un conjunto de datos que contiene información sobre variables clínicas, demográficas y conductuales de más de 10.000 individuos. Nuestro modelo podrá proporcionar una estimación del riesgo de enfermedad cardíaca para cada persona y sugerir acciones preventivas para mejorar su salud.</a:t>
            </a:r>
          </a:p>
        </p:txBody>
      </p:sp>
    </p:spTree>
    <p:extLst>
      <p:ext uri="{BB962C8B-B14F-4D97-AF65-F5344CB8AC3E}">
        <p14:creationId xmlns:p14="http://schemas.microsoft.com/office/powerpoint/2010/main" val="203590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99E1A-D336-6590-5A2A-3CCFB8B119B1}"/>
              </a:ext>
            </a:extLst>
          </p:cNvPr>
          <p:cNvSpPr>
            <a:spLocks noGrp="1"/>
          </p:cNvSpPr>
          <p:nvPr>
            <p:ph type="title"/>
          </p:nvPr>
        </p:nvSpPr>
        <p:spPr/>
        <p:txBody>
          <a:bodyPr/>
          <a:lstStyle/>
          <a:p>
            <a:r>
              <a:rPr lang="es-ES" dirty="0"/>
              <a:t>Los datos</a:t>
            </a:r>
          </a:p>
        </p:txBody>
      </p:sp>
      <p:sp>
        <p:nvSpPr>
          <p:cNvPr id="3" name="Marcador de contenido 2">
            <a:extLst>
              <a:ext uri="{FF2B5EF4-FFF2-40B4-BE49-F238E27FC236}">
                <a16:creationId xmlns:a16="http://schemas.microsoft.com/office/drawing/2014/main" id="{4CF87860-DC4D-5754-D6C1-1E8FDB760BA9}"/>
              </a:ext>
            </a:extLst>
          </p:cNvPr>
          <p:cNvSpPr>
            <a:spLocks noGrp="1"/>
          </p:cNvSpPr>
          <p:nvPr>
            <p:ph idx="1"/>
          </p:nvPr>
        </p:nvSpPr>
        <p:spPr/>
        <p:txBody>
          <a:bodyPr/>
          <a:lstStyle/>
          <a:p>
            <a:r>
              <a:rPr lang="es-ES" dirty="0"/>
              <a:t>A partir de la encuesta telefónica BRFSS que tiene como objetivo relevar datos que cualquier individuo es capaz de responder, se realiza una supervisión de la condición de salud de la población. En el proyecto se implementa la base de datos de la encuesta del 2021. Entre otras, se relevaron las siguientes variables a través de una o varias preguntas relacionadas</a:t>
            </a:r>
          </a:p>
          <a:p>
            <a:pPr marL="0" indent="0">
              <a:buNone/>
            </a:pPr>
            <a:endParaRPr lang="es-ES" dirty="0"/>
          </a:p>
          <a:p>
            <a:endParaRPr lang="es-ES" dirty="0"/>
          </a:p>
          <a:p>
            <a:r>
              <a:rPr lang="es-ES" dirty="0"/>
              <a:t>La base de datos se descargó desde </a:t>
            </a:r>
            <a:r>
              <a:rPr lang="es-ES" dirty="0" err="1"/>
              <a:t>kraggle</a:t>
            </a:r>
            <a:r>
              <a:rPr lang="es-ES" dirty="0"/>
              <a:t> como parte de un proyecto público y ya estaba facilitada la limpieza de datos.</a:t>
            </a:r>
          </a:p>
        </p:txBody>
      </p:sp>
    </p:spTree>
    <p:extLst>
      <p:ext uri="{BB962C8B-B14F-4D97-AF65-F5344CB8AC3E}">
        <p14:creationId xmlns:p14="http://schemas.microsoft.com/office/powerpoint/2010/main" val="930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A6765-FED2-EC40-E1B6-4953AE6BC899}"/>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7C066A0C-3311-52E6-533A-C52AE9DC737A}"/>
              </a:ext>
            </a:extLst>
          </p:cNvPr>
          <p:cNvSpPr>
            <a:spLocks noGrp="1"/>
          </p:cNvSpPr>
          <p:nvPr>
            <p:ph idx="1"/>
          </p:nvPr>
        </p:nvSpPr>
        <p:spPr/>
        <p:txBody>
          <a:bodyPr/>
          <a:lstStyle/>
          <a:p>
            <a:endParaRPr lang="es-ES" dirty="0"/>
          </a:p>
        </p:txBody>
      </p:sp>
      <p:graphicFrame>
        <p:nvGraphicFramePr>
          <p:cNvPr id="4" name="Tabla 4">
            <a:extLst>
              <a:ext uri="{FF2B5EF4-FFF2-40B4-BE49-F238E27FC236}">
                <a16:creationId xmlns:a16="http://schemas.microsoft.com/office/drawing/2014/main" id="{A53F1B0A-E673-5B66-961F-D04A01D8DDD6}"/>
              </a:ext>
            </a:extLst>
          </p:cNvPr>
          <p:cNvGraphicFramePr>
            <a:graphicFrameLocks noGrp="1"/>
          </p:cNvGraphicFramePr>
          <p:nvPr>
            <p:extLst>
              <p:ext uri="{D42A27DB-BD31-4B8C-83A1-F6EECF244321}">
                <p14:modId xmlns:p14="http://schemas.microsoft.com/office/powerpoint/2010/main" val="3903221976"/>
              </p:ext>
            </p:extLst>
          </p:nvPr>
        </p:nvGraphicFramePr>
        <p:xfrm>
          <a:off x="549538" y="393700"/>
          <a:ext cx="11090274" cy="6070600"/>
        </p:xfrm>
        <a:graphic>
          <a:graphicData uri="http://schemas.openxmlformats.org/drawingml/2006/table">
            <a:tbl>
              <a:tblPr firstRow="1" bandRow="1">
                <a:tableStyleId>{5C22544A-7EE6-4342-B048-85BDC9FD1C3A}</a:tableStyleId>
              </a:tblPr>
              <a:tblGrid>
                <a:gridCol w="11090274">
                  <a:extLst>
                    <a:ext uri="{9D8B030D-6E8A-4147-A177-3AD203B41FA5}">
                      <a16:colId xmlns:a16="http://schemas.microsoft.com/office/drawing/2014/main" val="479442570"/>
                    </a:ext>
                  </a:extLst>
                </a:gridCol>
              </a:tblGrid>
              <a:tr h="370840">
                <a:tc>
                  <a:txBody>
                    <a:bodyPr/>
                    <a:lstStyle/>
                    <a:p>
                      <a:r>
                        <a:rPr lang="es-ES" dirty="0"/>
                        <a:t>Variables del Dataset</a:t>
                      </a:r>
                    </a:p>
                  </a:txBody>
                  <a:tcPr/>
                </a:tc>
                <a:extLst>
                  <a:ext uri="{0D108BD9-81ED-4DB2-BD59-A6C34878D82A}">
                    <a16:rowId xmlns:a16="http://schemas.microsoft.com/office/drawing/2014/main" val="1256494848"/>
                  </a:ext>
                </a:extLst>
              </a:tr>
              <a:tr h="370840">
                <a:tc>
                  <a:txBody>
                    <a:bodyPr/>
                    <a:lstStyle/>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1) </a:t>
                      </a:r>
                      <a:r>
                        <a:rPr lang="es-ES" sz="1400" b="0" i="1"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Variables subjetivas</a:t>
                      </a:r>
                      <a:endPar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endParaRP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General_Health: ¿En qué condición de salud se encuentra?</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Checkup: Última vez que se realizó un control médico</a:t>
                      </a:r>
                    </a:p>
                  </a:txBody>
                  <a:tcPr/>
                </a:tc>
                <a:extLst>
                  <a:ext uri="{0D108BD9-81ED-4DB2-BD59-A6C34878D82A}">
                    <a16:rowId xmlns:a16="http://schemas.microsoft.com/office/drawing/2014/main" val="2082982093"/>
                  </a:ext>
                </a:extLst>
              </a:tr>
              <a:tr h="370840">
                <a:tc>
                  <a:txBody>
                    <a:bodyPr/>
                    <a:lstStyle/>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2) </a:t>
                      </a:r>
                      <a:r>
                        <a:rPr lang="es-ES" sz="1400" b="0" i="1"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Variables de diagnóstico</a:t>
                      </a:r>
                      <a:endPar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endParaRP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Heart_Disease: Diagnosticada/o con problemas cardíacos </a:t>
                      </a:r>
                      <a:r>
                        <a:rPr lang="es-ES" sz="1400" b="0" i="1"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 Variable objetivo -</a:t>
                      </a:r>
                      <a:endPar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endParaRP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Skin_Cancer: Diagnosticada/o con Cáncer de piel.</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Other_Cancer: Diagnosticada/o con cualquier otro cáncer.</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Depression: Diagnosticada/o con algún grado de depresión.</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Diabetes: Diagnosticada/o con diabetes, contempla casos agudos y temporales como hiperglucemia por embarazo; pero también considera casos límites como no tener el diagnóstico, pero sí tener la etapa previa a diabetes.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Arthritis: Diagnosticada/o con artritis.</a:t>
                      </a:r>
                    </a:p>
                  </a:txBody>
                  <a:tcPr/>
                </a:tc>
                <a:extLst>
                  <a:ext uri="{0D108BD9-81ED-4DB2-BD59-A6C34878D82A}">
                    <a16:rowId xmlns:a16="http://schemas.microsoft.com/office/drawing/2014/main" val="1456312782"/>
                  </a:ext>
                </a:extLst>
              </a:tr>
              <a:tr h="370840">
                <a:tc>
                  <a:txBody>
                    <a:bodyPr/>
                    <a:lstStyle/>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3) </a:t>
                      </a:r>
                      <a:r>
                        <a:rPr lang="es-ES" sz="1400" b="0" i="1"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Variables biológicas:</a:t>
                      </a:r>
                      <a:endPar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endParaRP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Sex: Sexo del encuestado.</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Age_Category: Grupo etario. Se dividen en intervalos de 5 años cada uno, empezando desde los 18 hasta 80. El primer intervalo se extiende hasta los 24, como así también de los 80 en adelante. El resultante es 18-24;25-29;...;75-79;80+</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Height_(cm): Altura en Centímetros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Weight_(kg): Peso en Kilogramos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BMI: (Body Mass Index) - Índice de masa corporal. Coeficiente descriptivo de la distribución del peso entre los tejidos del cuerpo. Estimado a partir de la altura y del peso, pero también mensurable con herramientas médicas.</a:t>
                      </a:r>
                    </a:p>
                  </a:txBody>
                  <a:tcPr/>
                </a:tc>
                <a:extLst>
                  <a:ext uri="{0D108BD9-81ED-4DB2-BD59-A6C34878D82A}">
                    <a16:rowId xmlns:a16="http://schemas.microsoft.com/office/drawing/2014/main" val="2719924665"/>
                  </a:ext>
                </a:extLst>
              </a:tr>
              <a:tr h="370840">
                <a:tc>
                  <a:txBody>
                    <a:bodyPr/>
                    <a:lstStyle/>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4) </a:t>
                      </a:r>
                      <a:r>
                        <a:rPr lang="es-ES" sz="1400" b="0" i="1"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Variables de hábitos</a:t>
                      </a:r>
                      <a:endPar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endParaRP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Smoking_History: Es fumador activo o con al menos 100 cigarrillos consumidos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Alcohol_Consumption: Cantidad días que tomó alcohol de los últimos 30 días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Fruit_Consumption: Cantidad de comidas (desayuno, almuerzo, merienda, cena) que incluían fruta en los últimos 30 días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Green_Vegetables_Consumption: Cantidad comidas con Vegetales en los últimos 30 días</a:t>
                      </a:r>
                    </a:p>
                    <a:p>
                      <a:r>
                        <a:rPr lang="es-ES" sz="1400" b="0" i="0" kern="1200" cap="none" spc="0" dirty="0">
                          <a:ln w="0"/>
                          <a:solidFill>
                            <a:schemeClr val="accent1"/>
                          </a:solidFill>
                          <a:effectLst>
                            <a:outerShdw blurRad="38100" dist="25400" dir="5400000" algn="ctr" rotWithShape="0">
                              <a:srgbClr val="6E747A">
                                <a:alpha val="43000"/>
                              </a:srgbClr>
                            </a:outerShdw>
                          </a:effectLst>
                          <a:latin typeface="+mn-lt"/>
                          <a:ea typeface="+mn-ea"/>
                          <a:cs typeface="+mn-cs"/>
                        </a:rPr>
                        <a:t>FriedPotato_Consumption: Cantidad de comidas con fritura en los últimos 30 días</a:t>
                      </a:r>
                    </a:p>
                  </a:txBody>
                  <a:tcPr/>
                </a:tc>
                <a:extLst>
                  <a:ext uri="{0D108BD9-81ED-4DB2-BD59-A6C34878D82A}">
                    <a16:rowId xmlns:a16="http://schemas.microsoft.com/office/drawing/2014/main" val="4024778522"/>
                  </a:ext>
                </a:extLst>
              </a:tr>
            </a:tbl>
          </a:graphicData>
        </a:graphic>
      </p:graphicFrame>
    </p:spTree>
    <p:extLst>
      <p:ext uri="{BB962C8B-B14F-4D97-AF65-F5344CB8AC3E}">
        <p14:creationId xmlns:p14="http://schemas.microsoft.com/office/powerpoint/2010/main" val="256247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4D9CC3-14F6-0B9B-16E7-1A056AD6046B}"/>
              </a:ext>
            </a:extLst>
          </p:cNvPr>
          <p:cNvSpPr>
            <a:spLocks noGrp="1"/>
          </p:cNvSpPr>
          <p:nvPr>
            <p:ph type="title"/>
          </p:nvPr>
        </p:nvSpPr>
        <p:spPr>
          <a:xfrm>
            <a:off x="550864" y="549275"/>
            <a:ext cx="3565524" cy="1997855"/>
          </a:xfrm>
        </p:spPr>
        <p:txBody>
          <a:bodyPr wrap="square" anchor="b">
            <a:normAutofit/>
          </a:bodyPr>
          <a:lstStyle/>
          <a:p>
            <a:r>
              <a:rPr lang="es-ES" dirty="0"/>
              <a:t>Un poco de contexto…</a:t>
            </a:r>
          </a:p>
        </p:txBody>
      </p:sp>
      <p:sp>
        <p:nvSpPr>
          <p:cNvPr id="1030" name="Content Placeholder 1029">
            <a:extLst>
              <a:ext uri="{FF2B5EF4-FFF2-40B4-BE49-F238E27FC236}">
                <a16:creationId xmlns:a16="http://schemas.microsoft.com/office/drawing/2014/main" id="{AB7D8C49-59E4-7CBD-FA01-AFD26C263FAB}"/>
              </a:ext>
            </a:extLst>
          </p:cNvPr>
          <p:cNvSpPr>
            <a:spLocks noGrp="1"/>
          </p:cNvSpPr>
          <p:nvPr>
            <p:ph idx="1"/>
          </p:nvPr>
        </p:nvSpPr>
        <p:spPr>
          <a:xfrm>
            <a:off x="550863" y="2678401"/>
            <a:ext cx="3565525" cy="1997856"/>
          </a:xfrm>
        </p:spPr>
        <p:txBody>
          <a:bodyPr anchor="t">
            <a:normAutofit/>
          </a:bodyPr>
          <a:lstStyle/>
          <a:p>
            <a:endParaRPr lang="es-ES" sz="1600" dirty="0"/>
          </a:p>
          <a:p>
            <a:r>
              <a:rPr lang="es-ES" sz="1600" dirty="0"/>
              <a:t>A partir de los datos obtenidos, se observa una distribución bastante centrada en el caso de altura (</a:t>
            </a:r>
            <a:r>
              <a:rPr lang="es-ES" sz="1600" i="1" dirty="0"/>
              <a:t>Height</a:t>
            </a:r>
            <a:r>
              <a:rPr lang="es-ES" sz="1600" dirty="0"/>
              <a:t>) y una distribución más asimétrica en peso (</a:t>
            </a:r>
            <a:r>
              <a:rPr lang="es-ES" sz="1600" i="1" dirty="0"/>
              <a:t>Weight</a:t>
            </a:r>
            <a:r>
              <a:rPr lang="es-ES" sz="1600" dirty="0"/>
              <a:t>)</a:t>
            </a:r>
          </a:p>
        </p:txBody>
      </p:sp>
      <p:pic>
        <p:nvPicPr>
          <p:cNvPr id="1026" name="Picture 2">
            <a:extLst>
              <a:ext uri="{FF2B5EF4-FFF2-40B4-BE49-F238E27FC236}">
                <a16:creationId xmlns:a16="http://schemas.microsoft.com/office/drawing/2014/main" id="{B410DBCF-AE26-8378-2594-57029B5F59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4" r="6100" b="-1"/>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23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81A6D6-4684-00C0-0D7C-4C70B8C9E365}"/>
              </a:ext>
            </a:extLst>
          </p:cNvPr>
          <p:cNvSpPr>
            <a:spLocks noGrp="1"/>
          </p:cNvSpPr>
          <p:nvPr>
            <p:ph type="title"/>
          </p:nvPr>
        </p:nvSpPr>
        <p:spPr>
          <a:xfrm>
            <a:off x="550864" y="549275"/>
            <a:ext cx="3565524" cy="1997855"/>
          </a:xfrm>
        </p:spPr>
        <p:txBody>
          <a:bodyPr wrap="square" anchor="b">
            <a:normAutofit/>
          </a:bodyPr>
          <a:lstStyle/>
          <a:p>
            <a:r>
              <a:rPr lang="es-ES" dirty="0"/>
              <a:t>Un poco de contexto…</a:t>
            </a:r>
          </a:p>
        </p:txBody>
      </p:sp>
      <p:pic>
        <p:nvPicPr>
          <p:cNvPr id="2050" name="Picture 2">
            <a:extLst>
              <a:ext uri="{FF2B5EF4-FFF2-40B4-BE49-F238E27FC236}">
                <a16:creationId xmlns:a16="http://schemas.microsoft.com/office/drawing/2014/main" id="{6528A4F6-8B9F-A747-2A20-F9BB2B8F6D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9" r="2" b="6464"/>
          <a:stretch/>
        </p:blipFill>
        <p:spPr bwMode="auto">
          <a:xfrm>
            <a:off x="4550896" y="549273"/>
            <a:ext cx="7090240" cy="2880520"/>
          </a:xfrm>
          <a:custGeom>
            <a:avLst/>
            <a:gdLst/>
            <a:ahLst/>
            <a:cxnLst/>
            <a:rect l="l" t="t" r="r" b="b"/>
            <a:pathLst>
              <a:path w="7090240" h="2880520">
                <a:moveTo>
                  <a:pt x="0" y="0"/>
                </a:moveTo>
                <a:lnTo>
                  <a:pt x="7090240" y="0"/>
                </a:lnTo>
                <a:lnTo>
                  <a:pt x="7090240" y="2880520"/>
                </a:lnTo>
                <a:lnTo>
                  <a:pt x="0" y="2880520"/>
                </a:lnTo>
                <a:close/>
              </a:path>
            </a:pathLst>
          </a:custGeom>
          <a:noFill/>
          <a:extLst>
            <a:ext uri="{909E8E84-426E-40DD-AFC4-6F175D3DCCD1}">
              <a14:hiddenFill xmlns:a14="http://schemas.microsoft.com/office/drawing/2010/main">
                <a:solidFill>
                  <a:srgbClr val="FFFFFF"/>
                </a:solidFill>
              </a14:hiddenFill>
            </a:ext>
          </a:extLst>
        </p:spPr>
      </p:pic>
      <p:grpSp>
        <p:nvGrpSpPr>
          <p:cNvPr id="2069" name="Group 2068">
            <a:extLst>
              <a:ext uri="{FF2B5EF4-FFF2-40B4-BE49-F238E27FC236}">
                <a16:creationId xmlns:a16="http://schemas.microsoft.com/office/drawing/2014/main" id="{11BC3F1D-FF1B-45CA-A643-B81A31647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40643" y="985659"/>
            <a:ext cx="667802" cy="631474"/>
            <a:chOff x="10478914" y="1506691"/>
            <a:chExt cx="667802" cy="631474"/>
          </a:xfrm>
        </p:grpSpPr>
        <p:sp>
          <p:nvSpPr>
            <p:cNvPr id="2070" name="Freeform: Shape 2069">
              <a:extLst>
                <a:ext uri="{FF2B5EF4-FFF2-40B4-BE49-F238E27FC236}">
                  <a16:creationId xmlns:a16="http://schemas.microsoft.com/office/drawing/2014/main" id="{9A5DC9BB-9887-4746-87E9-FCDA9816AD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1" name="Oval 2070">
              <a:extLst>
                <a:ext uri="{FF2B5EF4-FFF2-40B4-BE49-F238E27FC236}">
                  <a16:creationId xmlns:a16="http://schemas.microsoft.com/office/drawing/2014/main" id="{8CA8BDF8-9D06-45C3-8A3E-14FCA356A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73" name="Group 2072">
            <a:extLst>
              <a:ext uri="{FF2B5EF4-FFF2-40B4-BE49-F238E27FC236}">
                <a16:creationId xmlns:a16="http://schemas.microsoft.com/office/drawing/2014/main" id="{42BF3EAF-F533-4F2E-B9A1-3698984B4C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178" y="4632150"/>
            <a:ext cx="1425768" cy="1456341"/>
            <a:chOff x="-218178" y="4632150"/>
            <a:chExt cx="1425768" cy="1456341"/>
          </a:xfrm>
        </p:grpSpPr>
        <p:sp>
          <p:nvSpPr>
            <p:cNvPr id="2074" name="Freeform 5">
              <a:extLst>
                <a:ext uri="{FF2B5EF4-FFF2-40B4-BE49-F238E27FC236}">
                  <a16:creationId xmlns:a16="http://schemas.microsoft.com/office/drawing/2014/main" id="{E9CACF71-B9F6-40BE-821A-9603496984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221903" y="4888635"/>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accent1">
                  <a:lumMod val="60000"/>
                  <a:lumOff val="40000"/>
                  <a:alpha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5" name="Freeform: Shape 2074">
              <a:extLst>
                <a:ext uri="{FF2B5EF4-FFF2-40B4-BE49-F238E27FC236}">
                  <a16:creationId xmlns:a16="http://schemas.microsoft.com/office/drawing/2014/main" id="{CEEC4D9F-6201-4AFC-B320-7BBFC0DF6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37419" y="4736389"/>
              <a:ext cx="611884" cy="973401"/>
            </a:xfrm>
            <a:custGeom>
              <a:avLst/>
              <a:gdLst>
                <a:gd name="connsiteX0" fmla="*/ 0 w 611884"/>
                <a:gd name="connsiteY0" fmla="*/ 0 h 973401"/>
                <a:gd name="connsiteX1" fmla="*/ 611884 w 611884"/>
                <a:gd name="connsiteY1" fmla="*/ 365751 h 973401"/>
                <a:gd name="connsiteX2" fmla="*/ 611884 w 611884"/>
                <a:gd name="connsiteY2" fmla="*/ 973401 h 973401"/>
                <a:gd name="connsiteX3" fmla="*/ 0 w 611884"/>
                <a:gd name="connsiteY3" fmla="*/ 620129 h 973401"/>
              </a:gdLst>
              <a:ahLst/>
              <a:cxnLst>
                <a:cxn ang="0">
                  <a:pos x="connsiteX0" y="connsiteY0"/>
                </a:cxn>
                <a:cxn ang="0">
                  <a:pos x="connsiteX1" y="connsiteY1"/>
                </a:cxn>
                <a:cxn ang="0">
                  <a:pos x="connsiteX2" y="connsiteY2"/>
                </a:cxn>
                <a:cxn ang="0">
                  <a:pos x="connsiteX3" y="connsiteY3"/>
                </a:cxn>
              </a:cxnLst>
              <a:rect l="l" t="t" r="r" b="b"/>
              <a:pathLst>
                <a:path w="611884" h="973401">
                  <a:moveTo>
                    <a:pt x="0" y="0"/>
                  </a:moveTo>
                  <a:lnTo>
                    <a:pt x="611884" y="365751"/>
                  </a:lnTo>
                  <a:lnTo>
                    <a:pt x="611884" y="973401"/>
                  </a:lnTo>
                  <a:lnTo>
                    <a:pt x="0" y="620129"/>
                  </a:lnTo>
                  <a:close/>
                </a:path>
              </a:pathLst>
            </a:custGeom>
            <a:gradFill flip="none" rotWithShape="1">
              <a:gsLst>
                <a:gs pos="0">
                  <a:schemeClr val="bg2">
                    <a:lumMod val="90000"/>
                    <a:lumOff val="10000"/>
                    <a:alpha val="0"/>
                  </a:schemeClr>
                </a:gs>
                <a:gs pos="100000">
                  <a:schemeClr val="bg2">
                    <a:lumMod val="90000"/>
                    <a:lumOff val="10000"/>
                  </a:schemeClr>
                </a:gs>
              </a:gsLst>
              <a:lin ang="19800000" scaled="0"/>
              <a:tileRect/>
            </a:gradFill>
            <a:ln>
              <a:noFill/>
            </a:ln>
            <a:effectLst>
              <a:innerShdw blurRad="127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6" name="Freeform: Shape 2075">
              <a:extLst>
                <a:ext uri="{FF2B5EF4-FFF2-40B4-BE49-F238E27FC236}">
                  <a16:creationId xmlns:a16="http://schemas.microsoft.com/office/drawing/2014/main" id="{6568FF8C-C380-4D90-9090-21123B167A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238872" y="5261883"/>
              <a:ext cx="630288" cy="1022927"/>
            </a:xfrm>
            <a:custGeom>
              <a:avLst/>
              <a:gdLst>
                <a:gd name="connsiteX0" fmla="*/ 0 w 630288"/>
                <a:gd name="connsiteY0" fmla="*/ 365751 h 1022927"/>
                <a:gd name="connsiteX1" fmla="*/ 630288 w 630288"/>
                <a:gd name="connsiteY1" fmla="*/ 0 h 1022927"/>
                <a:gd name="connsiteX2" fmla="*/ 630288 w 630288"/>
                <a:gd name="connsiteY2" fmla="*/ 713099 h 1022927"/>
                <a:gd name="connsiteX3" fmla="*/ 92992 w 630288"/>
                <a:gd name="connsiteY3" fmla="*/ 1022927 h 1022927"/>
                <a:gd name="connsiteX4" fmla="*/ 0 w 630288"/>
                <a:gd name="connsiteY4" fmla="*/ 969238 h 1022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88" h="1022927">
                  <a:moveTo>
                    <a:pt x="0" y="365751"/>
                  </a:moveTo>
                  <a:lnTo>
                    <a:pt x="630288" y="0"/>
                  </a:lnTo>
                  <a:lnTo>
                    <a:pt x="630288" y="713099"/>
                  </a:lnTo>
                  <a:lnTo>
                    <a:pt x="92992" y="1022927"/>
                  </a:lnTo>
                  <a:lnTo>
                    <a:pt x="0" y="969238"/>
                  </a:lnTo>
                  <a:close/>
                </a:path>
              </a:pathLst>
            </a:custGeom>
            <a:gradFill flip="none" rotWithShape="1">
              <a:gsLst>
                <a:gs pos="20000">
                  <a:schemeClr val="bg2">
                    <a:lumMod val="90000"/>
                    <a:lumOff val="10000"/>
                    <a:alpha val="40000"/>
                  </a:schemeClr>
                </a:gs>
                <a:gs pos="100000">
                  <a:schemeClr val="accent1">
                    <a:lumMod val="60000"/>
                    <a:lumOff val="40000"/>
                    <a:alpha val="60000"/>
                  </a:schemeClr>
                </a:gs>
              </a:gsLst>
              <a:lin ang="1800000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Marcador de contenido 2">
            <a:extLst>
              <a:ext uri="{FF2B5EF4-FFF2-40B4-BE49-F238E27FC236}">
                <a16:creationId xmlns:a16="http://schemas.microsoft.com/office/drawing/2014/main" id="{F4228EEA-E11A-600A-13FA-4BB5013F7DFE}"/>
              </a:ext>
            </a:extLst>
          </p:cNvPr>
          <p:cNvSpPr>
            <a:spLocks noGrp="1"/>
          </p:cNvSpPr>
          <p:nvPr>
            <p:ph idx="1"/>
          </p:nvPr>
        </p:nvSpPr>
        <p:spPr>
          <a:xfrm>
            <a:off x="550863" y="2677306"/>
            <a:ext cx="3565525" cy="3415519"/>
          </a:xfrm>
        </p:spPr>
        <p:txBody>
          <a:bodyPr anchor="t">
            <a:normAutofit/>
          </a:bodyPr>
          <a:lstStyle/>
          <a:p>
            <a:endParaRPr lang="es-ES" sz="1600" dirty="0"/>
          </a:p>
          <a:p>
            <a:r>
              <a:rPr lang="es-ES" sz="1600" dirty="0"/>
              <a:t>Las poblaciones observadas de la encuesta son principalmente personas sanas, de una gran variedad de rango etario y aproximadamente iguales según género.</a:t>
            </a:r>
          </a:p>
          <a:p>
            <a:r>
              <a:rPr lang="es-ES" sz="1600" dirty="0"/>
              <a:t>Podemos dar por sentado que se trata de una muestra significativa en términos de aplicabilidad a una población normal para el diagnóstico a partir de variables secundarias</a:t>
            </a:r>
          </a:p>
        </p:txBody>
      </p:sp>
      <p:pic>
        <p:nvPicPr>
          <p:cNvPr id="2052" name="Picture 4">
            <a:extLst>
              <a:ext uri="{FF2B5EF4-FFF2-40B4-BE49-F238E27FC236}">
                <a16:creationId xmlns:a16="http://schemas.microsoft.com/office/drawing/2014/main" id="{0ABDCF28-D46C-F20A-31C4-B8191E097E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17" r="2" b="2327"/>
          <a:stretch/>
        </p:blipFill>
        <p:spPr bwMode="auto">
          <a:xfrm>
            <a:off x="4550902" y="3429797"/>
            <a:ext cx="7090239" cy="2880519"/>
          </a:xfrm>
          <a:custGeom>
            <a:avLst/>
            <a:gdLst/>
            <a:ahLst/>
            <a:cxnLst/>
            <a:rect l="l" t="t" r="r" b="b"/>
            <a:pathLst>
              <a:path w="7090239" h="2880519">
                <a:moveTo>
                  <a:pt x="0" y="0"/>
                </a:moveTo>
                <a:lnTo>
                  <a:pt x="7090239" y="0"/>
                </a:lnTo>
                <a:lnTo>
                  <a:pt x="7090239" y="2880519"/>
                </a:lnTo>
                <a:lnTo>
                  <a:pt x="0" y="288051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7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D7914-4FFC-802E-EFAB-9236EF2E3E72}"/>
              </a:ext>
            </a:extLst>
          </p:cNvPr>
          <p:cNvSpPr>
            <a:spLocks noGrp="1"/>
          </p:cNvSpPr>
          <p:nvPr>
            <p:ph type="title"/>
          </p:nvPr>
        </p:nvSpPr>
        <p:spPr/>
        <p:txBody>
          <a:bodyPr/>
          <a:lstStyle/>
          <a:p>
            <a:r>
              <a:rPr lang="es-ES" dirty="0"/>
              <a:t>La información importante</a:t>
            </a:r>
          </a:p>
        </p:txBody>
      </p:sp>
      <p:pic>
        <p:nvPicPr>
          <p:cNvPr id="3074" name="Picture 2">
            <a:extLst>
              <a:ext uri="{FF2B5EF4-FFF2-40B4-BE49-F238E27FC236}">
                <a16:creationId xmlns:a16="http://schemas.microsoft.com/office/drawing/2014/main" id="{3131D942-FC46-34E4-E104-C119EAFC10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1876" y="1584395"/>
            <a:ext cx="5559262" cy="472433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FC61950-0379-FABE-6127-AD72ADB3A61D}"/>
              </a:ext>
            </a:extLst>
          </p:cNvPr>
          <p:cNvSpPr txBox="1"/>
          <p:nvPr/>
        </p:nvSpPr>
        <p:spPr>
          <a:xfrm>
            <a:off x="549538" y="1822901"/>
            <a:ext cx="5196795" cy="4247317"/>
          </a:xfrm>
          <a:prstGeom prst="rect">
            <a:avLst/>
          </a:prstGeom>
          <a:noFill/>
        </p:spPr>
        <p:txBody>
          <a:bodyPr wrap="square" rtlCol="0">
            <a:spAutoFit/>
          </a:bodyPr>
          <a:lstStyle/>
          <a:p>
            <a:pPr algn="just"/>
            <a:r>
              <a:rPr lang="es-ES" dirty="0"/>
              <a:t>Tenemos ahora entonces los</a:t>
            </a:r>
          </a:p>
          <a:p>
            <a:pPr algn="just"/>
            <a:r>
              <a:rPr lang="es-ES" dirty="0"/>
              <a:t>Datos sobre los hábitos saludables y no tan saludables de la misma población. </a:t>
            </a:r>
          </a:p>
          <a:p>
            <a:pPr algn="just"/>
            <a:endParaRPr lang="es-ES" dirty="0"/>
          </a:p>
          <a:p>
            <a:pPr algn="just"/>
            <a:r>
              <a:rPr lang="es-ES" dirty="0"/>
              <a:t>Vale la pena destacar que el consumo de alcohol en exceso es una excepción, así como también las frituras. Aun así, se incluyen para el estudio.</a:t>
            </a:r>
          </a:p>
          <a:p>
            <a:pPr algn="just"/>
            <a:endParaRPr lang="es-ES" dirty="0"/>
          </a:p>
          <a:p>
            <a:pPr algn="just"/>
            <a:r>
              <a:rPr lang="es-ES" dirty="0"/>
              <a:t>En el caso de frutas y verduras, se reconoce una mayor participación en agregar estos alimentos a la dieta.</a:t>
            </a:r>
          </a:p>
          <a:p>
            <a:pPr algn="just"/>
            <a:endParaRPr lang="es-ES" dirty="0"/>
          </a:p>
          <a:p>
            <a:pPr algn="just"/>
            <a:r>
              <a:rPr lang="es-ES" dirty="0"/>
              <a:t>Sin embargo, esta información se vuelve poco relevante al comparar la inferencia de la edad y el consumo de tabaco.</a:t>
            </a:r>
          </a:p>
        </p:txBody>
      </p:sp>
    </p:spTree>
    <p:extLst>
      <p:ext uri="{BB962C8B-B14F-4D97-AF65-F5344CB8AC3E}">
        <p14:creationId xmlns:p14="http://schemas.microsoft.com/office/powerpoint/2010/main" val="356399955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557</TotalTime>
  <Words>1553</Words>
  <Application>Microsoft Office PowerPoint</Application>
  <PresentationFormat>Panorámica</PresentationFormat>
  <Paragraphs>123</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Roboto</vt:lpstr>
      <vt:lpstr>Sitka Heading</vt:lpstr>
      <vt:lpstr>Source Sans Pro</vt:lpstr>
      <vt:lpstr>3DFloatVTI</vt:lpstr>
      <vt:lpstr>Proyecto final Gabriel Lizana</vt:lpstr>
      <vt:lpstr>Índice</vt:lpstr>
      <vt:lpstr>Objetivos</vt:lpstr>
      <vt:lpstr>Machine Learning como  herramienta de diagnóstico</vt:lpstr>
      <vt:lpstr>Los datos</vt:lpstr>
      <vt:lpstr>Presentación de PowerPoint</vt:lpstr>
      <vt:lpstr>Un poco de contexto…</vt:lpstr>
      <vt:lpstr>Un poco de contexto…</vt:lpstr>
      <vt:lpstr>La información importante</vt:lpstr>
      <vt:lpstr>El principio del modelo</vt:lpstr>
      <vt:lpstr>Construcción del modelo</vt:lpstr>
      <vt:lpstr>Los resultados</vt:lpstr>
      <vt:lpstr>Conclusiones</vt:lpstr>
      <vt:lpstr>Agradecimientos</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Lizana</dc:creator>
  <cp:lastModifiedBy>Gabriel Lizana</cp:lastModifiedBy>
  <cp:revision>2</cp:revision>
  <dcterms:created xsi:type="dcterms:W3CDTF">2023-08-07T22:03:45Z</dcterms:created>
  <dcterms:modified xsi:type="dcterms:W3CDTF">2023-08-08T20:10:33Z</dcterms:modified>
</cp:coreProperties>
</file>