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04" r:id="rId10"/>
    <p:sldId id="265" r:id="rId11"/>
    <p:sldId id="266" r:id="rId12"/>
    <p:sldId id="30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303" r:id="rId23"/>
    <p:sldId id="276" r:id="rId24"/>
    <p:sldId id="277" r:id="rId25"/>
    <p:sldId id="278" r:id="rId26"/>
    <p:sldId id="295" r:id="rId27"/>
    <p:sldId id="279" r:id="rId28"/>
    <p:sldId id="280" r:id="rId29"/>
    <p:sldId id="281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286" r:id="rId38"/>
    <p:sldId id="287" r:id="rId39"/>
    <p:sldId id="288" r:id="rId40"/>
    <p:sldId id="290" r:id="rId41"/>
    <p:sldId id="294" r:id="rId42"/>
    <p:sldId id="291" r:id="rId43"/>
    <p:sldId id="292" r:id="rId44"/>
  </p:sldIdLst>
  <p:sldSz cx="9144000" cy="6858000" type="screen4x3"/>
  <p:notesSz cx="6858000" cy="9144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5F5F5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1" autoAdjust="0"/>
    <p:restoredTop sz="94625" autoAdjust="0"/>
  </p:normalViewPr>
  <p:slideViewPr>
    <p:cSldViewPr>
      <p:cViewPr varScale="1">
        <p:scale>
          <a:sx n="115" d="100"/>
          <a:sy n="115" d="100"/>
        </p:scale>
        <p:origin x="2160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0E05283-BFD2-40B6-A553-F2BD4D4FC2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49437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45D5AB4-95FA-44A4-BC44-516D486FAABB}" type="slidenum">
              <a:rPr lang="en-AU"/>
              <a:pPr/>
              <a:t>3</a:t>
            </a:fld>
            <a:endParaRPr lang="en-AU"/>
          </a:p>
        </p:txBody>
      </p:sp>
      <p:sp>
        <p:nvSpPr>
          <p:cNvPr id="56323" name="Rectangle 11"/>
          <p:cNvSpPr txBox="1">
            <a:spLocks noGrp="1" noChangeArrowheads="1"/>
          </p:cNvSpPr>
          <p:nvPr/>
        </p:nvSpPr>
        <p:spPr bwMode="auto">
          <a:xfrm>
            <a:off x="5799138" y="8537575"/>
            <a:ext cx="7969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380" tIns="0" rIns="18380" bIns="0" anchor="b"/>
          <a:lstStyle>
            <a:lvl1pPr defTabSz="8810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B4A80DEC-31FD-4B78-A5CE-BC09405CD2CE}" type="slidenum">
              <a:rPr lang="en-US" sz="800"/>
              <a:pPr algn="r"/>
              <a:t>3</a:t>
            </a:fld>
            <a:endParaRPr lang="en-US" sz="800"/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2963" y="241300"/>
            <a:ext cx="5233987" cy="3925888"/>
          </a:xfrm>
          <a:ln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306888"/>
            <a:ext cx="5989637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35" tIns="49014" rIns="93435" bIns="49014"/>
          <a:lstStyle/>
          <a:p>
            <a:pPr marL="112713" indent="-112713" defTabSz="1020763" eaLnBrk="1" hangingPunct="1"/>
            <a:r>
              <a:rPr lang="en-US" smtClean="0"/>
              <a:t>Use graphic 1.1.1.1</a:t>
            </a:r>
          </a:p>
          <a:p>
            <a:pPr marL="112713" indent="-112713" defTabSz="1020763" eaLnBrk="1" hangingPunct="1"/>
            <a:r>
              <a:rPr lang="en-US" smtClean="0"/>
              <a:t>Use graphic 1.1.1.3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05E61E2-C4D0-4C99-B3AA-EC51056B4282}" type="slidenum">
              <a:rPr lang="en-AU"/>
              <a:pPr/>
              <a:t>13</a:t>
            </a:fld>
            <a:endParaRPr lang="en-AU"/>
          </a:p>
        </p:txBody>
      </p:sp>
      <p:sp>
        <p:nvSpPr>
          <p:cNvPr id="65539" name="Rectangle 11"/>
          <p:cNvSpPr txBox="1">
            <a:spLocks noGrp="1" noChangeArrowheads="1"/>
          </p:cNvSpPr>
          <p:nvPr/>
        </p:nvSpPr>
        <p:spPr bwMode="auto">
          <a:xfrm>
            <a:off x="5799138" y="8537575"/>
            <a:ext cx="7969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380" tIns="0" rIns="18380" bIns="0" anchor="b"/>
          <a:lstStyle>
            <a:lvl1pPr defTabSz="8810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C4C80FE6-1A77-4E28-8855-CB42CFC81B56}" type="slidenum">
              <a:rPr lang="en-US" sz="800"/>
              <a:pPr algn="r"/>
              <a:t>13</a:t>
            </a:fld>
            <a:endParaRPr lang="en-US" sz="800"/>
          </a:p>
        </p:txBody>
      </p:sp>
      <p:sp>
        <p:nvSpPr>
          <p:cNvPr id="65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2963" y="241300"/>
            <a:ext cx="5233987" cy="3925888"/>
          </a:xfrm>
          <a:ln/>
        </p:spPr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306888"/>
            <a:ext cx="5989637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35" tIns="49014" rIns="93435" bIns="49014"/>
          <a:lstStyle/>
          <a:p>
            <a:pPr marL="112713" indent="-112713" defTabSz="1020763" eaLnBrk="1" hangingPunct="1"/>
            <a:r>
              <a:rPr lang="en-US" smtClean="0"/>
              <a:t>Use graphic 1.1.1.1</a:t>
            </a:r>
          </a:p>
          <a:p>
            <a:pPr marL="112713" indent="-112713" defTabSz="1020763" eaLnBrk="1" hangingPunct="1"/>
            <a:r>
              <a:rPr lang="en-US" smtClean="0"/>
              <a:t>Use graphic 1.1.1.3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9351CC6-D357-454E-9E42-0EC8B6AF46F4}" type="slidenum">
              <a:rPr lang="en-AU"/>
              <a:pPr/>
              <a:t>14</a:t>
            </a:fld>
            <a:endParaRPr lang="en-AU"/>
          </a:p>
        </p:txBody>
      </p:sp>
      <p:sp>
        <p:nvSpPr>
          <p:cNvPr id="66563" name="Rectangle 11"/>
          <p:cNvSpPr txBox="1">
            <a:spLocks noGrp="1" noChangeArrowheads="1"/>
          </p:cNvSpPr>
          <p:nvPr/>
        </p:nvSpPr>
        <p:spPr bwMode="auto">
          <a:xfrm>
            <a:off x="5799138" y="8537575"/>
            <a:ext cx="7969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380" tIns="0" rIns="18380" bIns="0" anchor="b"/>
          <a:lstStyle>
            <a:lvl1pPr defTabSz="8810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03EBCB89-FBF0-4291-8FD6-35D56AA07A07}" type="slidenum">
              <a:rPr lang="en-US" sz="800"/>
              <a:pPr algn="r"/>
              <a:t>14</a:t>
            </a:fld>
            <a:endParaRPr lang="en-US" sz="800"/>
          </a:p>
        </p:txBody>
      </p:sp>
      <p:sp>
        <p:nvSpPr>
          <p:cNvPr id="66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2963" y="241300"/>
            <a:ext cx="5233987" cy="3925888"/>
          </a:xfrm>
          <a:ln/>
        </p:spPr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306888"/>
            <a:ext cx="5989637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35" tIns="49014" rIns="93435" bIns="49014"/>
          <a:lstStyle/>
          <a:p>
            <a:pPr marL="112713" indent="-112713" defTabSz="1020763" eaLnBrk="1" hangingPunct="1"/>
            <a:r>
              <a:rPr lang="en-US" smtClean="0"/>
              <a:t>Use graphic 1.1.1.1</a:t>
            </a:r>
          </a:p>
          <a:p>
            <a:pPr marL="112713" indent="-112713" defTabSz="1020763" eaLnBrk="1" hangingPunct="1"/>
            <a:r>
              <a:rPr lang="en-US" smtClean="0"/>
              <a:t>Use graphic 1.1.1.3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CCFB13-B094-4BCA-B16E-6E68CA5A84DA}" type="slidenum">
              <a:rPr lang="en-AU"/>
              <a:pPr/>
              <a:t>15</a:t>
            </a:fld>
            <a:endParaRPr lang="en-AU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5799138" y="8537575"/>
            <a:ext cx="7969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380" tIns="0" rIns="18380" bIns="0" anchor="b"/>
          <a:lstStyle>
            <a:lvl1pPr defTabSz="8810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A3CC69C4-05B4-483B-B98D-299183508C3F}" type="slidenum">
              <a:rPr lang="en-US" sz="800"/>
              <a:pPr algn="r"/>
              <a:t>15</a:t>
            </a:fld>
            <a:endParaRPr lang="en-US" sz="800"/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2963" y="241300"/>
            <a:ext cx="5233987" cy="3925888"/>
          </a:xfrm>
          <a:ln/>
        </p:spPr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306888"/>
            <a:ext cx="5989637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35" tIns="49014" rIns="93435" bIns="49014"/>
          <a:lstStyle/>
          <a:p>
            <a:pPr marL="112713" indent="-112713" defTabSz="1020763" eaLnBrk="1" hangingPunct="1"/>
            <a:r>
              <a:rPr lang="en-US" smtClean="0"/>
              <a:t>Use graphic 1.1.1.1</a:t>
            </a:r>
          </a:p>
          <a:p>
            <a:pPr marL="112713" indent="-112713" defTabSz="1020763" eaLnBrk="1" hangingPunct="1"/>
            <a:r>
              <a:rPr lang="en-US" smtClean="0"/>
              <a:t>Use graphic 1.1.1.3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36B8926-7A53-4A40-8642-6D6CC4605EA1}" type="slidenum">
              <a:rPr lang="en-AU"/>
              <a:pPr/>
              <a:t>16</a:t>
            </a:fld>
            <a:endParaRPr lang="en-AU"/>
          </a:p>
        </p:txBody>
      </p:sp>
      <p:sp>
        <p:nvSpPr>
          <p:cNvPr id="68611" name="Rectangle 11"/>
          <p:cNvSpPr txBox="1">
            <a:spLocks noGrp="1" noChangeArrowheads="1"/>
          </p:cNvSpPr>
          <p:nvPr/>
        </p:nvSpPr>
        <p:spPr bwMode="auto">
          <a:xfrm>
            <a:off x="5799138" y="8537575"/>
            <a:ext cx="7969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380" tIns="0" rIns="18380" bIns="0" anchor="b"/>
          <a:lstStyle>
            <a:lvl1pPr defTabSz="8810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96DAFC2B-69D2-47C5-AC1C-3A5091D824B3}" type="slidenum">
              <a:rPr lang="en-US" sz="800"/>
              <a:pPr algn="r"/>
              <a:t>16</a:t>
            </a:fld>
            <a:endParaRPr lang="en-US" sz="800"/>
          </a:p>
        </p:txBody>
      </p:sp>
      <p:sp>
        <p:nvSpPr>
          <p:cNvPr id="686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2963" y="241300"/>
            <a:ext cx="5233987" cy="3925888"/>
          </a:xfrm>
          <a:ln/>
        </p:spPr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306888"/>
            <a:ext cx="5989637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35" tIns="49014" rIns="93435" bIns="49014"/>
          <a:lstStyle/>
          <a:p>
            <a:pPr marL="112713" indent="-112713" defTabSz="1020763" eaLnBrk="1" hangingPunct="1"/>
            <a:r>
              <a:rPr lang="en-US" smtClean="0"/>
              <a:t>Use graphic 1.1.1.1</a:t>
            </a:r>
          </a:p>
          <a:p>
            <a:pPr marL="112713" indent="-112713" defTabSz="1020763" eaLnBrk="1" hangingPunct="1"/>
            <a:r>
              <a:rPr lang="en-US" smtClean="0"/>
              <a:t>Use graphic 1.1.1.3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0D8E6BD-434F-42B0-9B97-51CEFB4378B7}" type="slidenum">
              <a:rPr lang="en-AU"/>
              <a:pPr/>
              <a:t>17</a:t>
            </a:fld>
            <a:endParaRPr lang="en-AU"/>
          </a:p>
        </p:txBody>
      </p:sp>
      <p:sp>
        <p:nvSpPr>
          <p:cNvPr id="69635" name="Rectangle 11"/>
          <p:cNvSpPr txBox="1">
            <a:spLocks noGrp="1" noChangeArrowheads="1"/>
          </p:cNvSpPr>
          <p:nvPr/>
        </p:nvSpPr>
        <p:spPr bwMode="auto">
          <a:xfrm>
            <a:off x="5799138" y="8537575"/>
            <a:ext cx="7969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380" tIns="0" rIns="18380" bIns="0" anchor="b"/>
          <a:lstStyle>
            <a:lvl1pPr defTabSz="8810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0B8D9708-69CE-4682-850D-F8D4CCC65633}" type="slidenum">
              <a:rPr lang="en-US" sz="800"/>
              <a:pPr algn="r"/>
              <a:t>17</a:t>
            </a:fld>
            <a:endParaRPr lang="en-US" sz="800"/>
          </a:p>
        </p:txBody>
      </p:sp>
      <p:sp>
        <p:nvSpPr>
          <p:cNvPr id="69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2963" y="241300"/>
            <a:ext cx="5233987" cy="3925888"/>
          </a:xfrm>
          <a:ln/>
        </p:spPr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306888"/>
            <a:ext cx="5989637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35" tIns="49014" rIns="93435" bIns="49014"/>
          <a:lstStyle/>
          <a:p>
            <a:pPr marL="112713" indent="-112713" defTabSz="1020763" eaLnBrk="1" hangingPunct="1"/>
            <a:r>
              <a:rPr lang="en-US" smtClean="0"/>
              <a:t>Use graphic 1.1.1.1</a:t>
            </a:r>
          </a:p>
          <a:p>
            <a:pPr marL="112713" indent="-112713" defTabSz="1020763" eaLnBrk="1" hangingPunct="1"/>
            <a:r>
              <a:rPr lang="en-US" smtClean="0"/>
              <a:t>Use graphic 1.1.1.3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1910DB6-96FF-4087-8D51-50BD3E7307F0}" type="slidenum">
              <a:rPr lang="en-AU"/>
              <a:pPr/>
              <a:t>18</a:t>
            </a:fld>
            <a:endParaRPr lang="en-AU"/>
          </a:p>
        </p:txBody>
      </p:sp>
      <p:sp>
        <p:nvSpPr>
          <p:cNvPr id="70659" name="Rectangle 11"/>
          <p:cNvSpPr txBox="1">
            <a:spLocks noGrp="1" noChangeArrowheads="1"/>
          </p:cNvSpPr>
          <p:nvPr/>
        </p:nvSpPr>
        <p:spPr bwMode="auto">
          <a:xfrm>
            <a:off x="5799138" y="8537575"/>
            <a:ext cx="7969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380" tIns="0" rIns="18380" bIns="0" anchor="b"/>
          <a:lstStyle>
            <a:lvl1pPr defTabSz="8810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9610CB4D-F6FD-4523-A21D-4E41F98FF298}" type="slidenum">
              <a:rPr lang="en-US" sz="800"/>
              <a:pPr algn="r"/>
              <a:t>18</a:t>
            </a:fld>
            <a:endParaRPr lang="en-US" sz="800"/>
          </a:p>
        </p:txBody>
      </p:sp>
      <p:sp>
        <p:nvSpPr>
          <p:cNvPr id="70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2963" y="241300"/>
            <a:ext cx="5233987" cy="3925888"/>
          </a:xfrm>
          <a:ln/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306888"/>
            <a:ext cx="5989637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35" tIns="49014" rIns="93435" bIns="49014"/>
          <a:lstStyle/>
          <a:p>
            <a:pPr marL="112713" indent="-112713" defTabSz="1020763" eaLnBrk="1" hangingPunct="1"/>
            <a:r>
              <a:rPr lang="en-US" smtClean="0"/>
              <a:t>Use graphic 1.1.1.1</a:t>
            </a:r>
          </a:p>
          <a:p>
            <a:pPr marL="112713" indent="-112713" defTabSz="1020763" eaLnBrk="1" hangingPunct="1"/>
            <a:r>
              <a:rPr lang="en-US" smtClean="0"/>
              <a:t>Use graphic 1.1.1.3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E2B67DA-7E66-4EFD-98B2-699E42103D02}" type="slidenum">
              <a:rPr lang="en-AU"/>
              <a:pPr/>
              <a:t>19</a:t>
            </a:fld>
            <a:endParaRPr lang="en-AU"/>
          </a:p>
        </p:txBody>
      </p:sp>
      <p:sp>
        <p:nvSpPr>
          <p:cNvPr id="71683" name="Rectangle 11"/>
          <p:cNvSpPr txBox="1">
            <a:spLocks noGrp="1" noChangeArrowheads="1"/>
          </p:cNvSpPr>
          <p:nvPr/>
        </p:nvSpPr>
        <p:spPr bwMode="auto">
          <a:xfrm>
            <a:off x="5799138" y="8537575"/>
            <a:ext cx="7969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380" tIns="0" rIns="18380" bIns="0" anchor="b"/>
          <a:lstStyle>
            <a:lvl1pPr defTabSz="8810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76CF2193-FECB-4CA4-AC79-805803C9816A}" type="slidenum">
              <a:rPr lang="en-US" sz="800"/>
              <a:pPr algn="r"/>
              <a:t>19</a:t>
            </a:fld>
            <a:endParaRPr lang="en-US" sz="800"/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2963" y="241300"/>
            <a:ext cx="5233987" cy="3925888"/>
          </a:xfrm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306888"/>
            <a:ext cx="5989637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35" tIns="49014" rIns="93435" bIns="49014"/>
          <a:lstStyle/>
          <a:p>
            <a:pPr marL="112713" indent="-112713" defTabSz="1020763" eaLnBrk="1" hangingPunct="1"/>
            <a:r>
              <a:rPr lang="en-US" smtClean="0"/>
              <a:t>Use graphic 1.1.1.1</a:t>
            </a:r>
          </a:p>
          <a:p>
            <a:pPr marL="112713" indent="-112713" defTabSz="1020763" eaLnBrk="1" hangingPunct="1"/>
            <a:r>
              <a:rPr lang="en-US" smtClean="0"/>
              <a:t>Use graphic 1.1.1.3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A97439B-06F3-4FC0-9862-C16BFB99E896}" type="slidenum">
              <a:rPr lang="en-AU"/>
              <a:pPr/>
              <a:t>20</a:t>
            </a:fld>
            <a:endParaRPr lang="en-AU"/>
          </a:p>
        </p:txBody>
      </p:sp>
      <p:sp>
        <p:nvSpPr>
          <p:cNvPr id="72707" name="Rectangle 11"/>
          <p:cNvSpPr txBox="1">
            <a:spLocks noGrp="1" noChangeArrowheads="1"/>
          </p:cNvSpPr>
          <p:nvPr/>
        </p:nvSpPr>
        <p:spPr bwMode="auto">
          <a:xfrm>
            <a:off x="5799138" y="8537575"/>
            <a:ext cx="7969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380" tIns="0" rIns="18380" bIns="0" anchor="b"/>
          <a:lstStyle>
            <a:lvl1pPr defTabSz="8810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FC11B045-4FC2-4EC7-B1B7-C8A552CE8C98}" type="slidenum">
              <a:rPr lang="en-US" sz="800"/>
              <a:pPr algn="r"/>
              <a:t>20</a:t>
            </a:fld>
            <a:endParaRPr lang="en-US" sz="800"/>
          </a:p>
        </p:txBody>
      </p:sp>
      <p:sp>
        <p:nvSpPr>
          <p:cNvPr id="727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2963" y="241300"/>
            <a:ext cx="5233987" cy="3925888"/>
          </a:xfrm>
          <a:ln/>
        </p:spPr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306888"/>
            <a:ext cx="5989637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35" tIns="49014" rIns="93435" bIns="49014"/>
          <a:lstStyle/>
          <a:p>
            <a:pPr marL="112713" indent="-112713" defTabSz="1020763" eaLnBrk="1" hangingPunct="1"/>
            <a:r>
              <a:rPr lang="en-US" smtClean="0"/>
              <a:t>Use graphic 1.1.1.1</a:t>
            </a:r>
          </a:p>
          <a:p>
            <a:pPr marL="112713" indent="-112713" defTabSz="1020763" eaLnBrk="1" hangingPunct="1"/>
            <a:r>
              <a:rPr lang="en-US" smtClean="0"/>
              <a:t>Use graphic 1.1.1.3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DD35A44-82ED-407A-8E68-5B2CD655DC10}" type="slidenum">
              <a:rPr lang="en-AU"/>
              <a:pPr/>
              <a:t>21</a:t>
            </a:fld>
            <a:endParaRPr lang="en-AU"/>
          </a:p>
        </p:txBody>
      </p:sp>
      <p:sp>
        <p:nvSpPr>
          <p:cNvPr id="73731" name="Rectangle 11"/>
          <p:cNvSpPr txBox="1">
            <a:spLocks noGrp="1" noChangeArrowheads="1"/>
          </p:cNvSpPr>
          <p:nvPr/>
        </p:nvSpPr>
        <p:spPr bwMode="auto">
          <a:xfrm>
            <a:off x="5799138" y="8537575"/>
            <a:ext cx="7969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380" tIns="0" rIns="18380" bIns="0" anchor="b"/>
          <a:lstStyle>
            <a:lvl1pPr defTabSz="8810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0BA63990-07E9-4C21-9C5F-7B618D53CD60}" type="slidenum">
              <a:rPr lang="en-US" sz="800"/>
              <a:pPr algn="r"/>
              <a:t>21</a:t>
            </a:fld>
            <a:endParaRPr lang="en-US" sz="800"/>
          </a:p>
        </p:txBody>
      </p:sp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2963" y="241300"/>
            <a:ext cx="5233987" cy="3925888"/>
          </a:xfrm>
          <a:ln/>
        </p:spPr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306888"/>
            <a:ext cx="5989637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35" tIns="49014" rIns="93435" bIns="49014"/>
          <a:lstStyle/>
          <a:p>
            <a:pPr marL="112713" indent="-112713" defTabSz="1020763" eaLnBrk="1" hangingPunct="1"/>
            <a:r>
              <a:rPr lang="en-US" smtClean="0"/>
              <a:t>Use graphic 1.1.1.1</a:t>
            </a:r>
          </a:p>
          <a:p>
            <a:pPr marL="112713" indent="-112713" defTabSz="1020763" eaLnBrk="1" hangingPunct="1"/>
            <a:r>
              <a:rPr lang="en-US" smtClean="0"/>
              <a:t>Use graphic 1.1.1.3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67EA59-811C-4C87-A982-89F3E09CB993}" type="slidenum">
              <a:rPr lang="en-AU" smtClean="0"/>
              <a:pPr>
                <a:defRPr/>
              </a:pPr>
              <a:t>22</a:t>
            </a:fld>
            <a:endParaRPr lang="en-A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6B8C0F8-07D0-4B8F-89F8-372DBEEEE3B7}" type="slidenum">
              <a:rPr lang="en-AU"/>
              <a:pPr/>
              <a:t>4</a:t>
            </a:fld>
            <a:endParaRPr lang="en-AU"/>
          </a:p>
        </p:txBody>
      </p:sp>
      <p:sp>
        <p:nvSpPr>
          <p:cNvPr id="57347" name="Rectangle 11"/>
          <p:cNvSpPr txBox="1">
            <a:spLocks noGrp="1" noChangeArrowheads="1"/>
          </p:cNvSpPr>
          <p:nvPr/>
        </p:nvSpPr>
        <p:spPr bwMode="auto">
          <a:xfrm>
            <a:off x="5799138" y="8537575"/>
            <a:ext cx="7969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380" tIns="0" rIns="18380" bIns="0" anchor="b"/>
          <a:lstStyle>
            <a:lvl1pPr defTabSz="8810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D8DFE85-FB58-4271-9AB4-542DF929AD34}" type="slidenum">
              <a:rPr lang="en-US" sz="800"/>
              <a:pPr algn="r"/>
              <a:t>4</a:t>
            </a:fld>
            <a:endParaRPr lang="en-US" sz="800"/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2963" y="241300"/>
            <a:ext cx="5233987" cy="3925888"/>
          </a:xfrm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306888"/>
            <a:ext cx="5989637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35" tIns="49014" rIns="93435" bIns="49014"/>
          <a:lstStyle/>
          <a:p>
            <a:pPr marL="112713" indent="-112713" defTabSz="1020763" eaLnBrk="1" hangingPunct="1"/>
            <a:r>
              <a:rPr lang="en-US" smtClean="0"/>
              <a:t>Use graphic 1.1.1.1</a:t>
            </a:r>
          </a:p>
          <a:p>
            <a:pPr marL="112713" indent="-112713" defTabSz="1020763" eaLnBrk="1" hangingPunct="1"/>
            <a:r>
              <a:rPr lang="en-US" smtClean="0"/>
              <a:t>Use graphic 1.1.1.3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8E1E975-87BB-4619-8C48-322C35200B13}" type="slidenum">
              <a:rPr lang="en-AU"/>
              <a:pPr/>
              <a:t>23</a:t>
            </a:fld>
            <a:endParaRPr lang="en-AU"/>
          </a:p>
        </p:txBody>
      </p:sp>
      <p:sp>
        <p:nvSpPr>
          <p:cNvPr id="74755" name="Rectangle 11"/>
          <p:cNvSpPr txBox="1">
            <a:spLocks noGrp="1" noChangeArrowheads="1"/>
          </p:cNvSpPr>
          <p:nvPr/>
        </p:nvSpPr>
        <p:spPr bwMode="auto">
          <a:xfrm>
            <a:off x="5799138" y="8537575"/>
            <a:ext cx="7969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380" tIns="0" rIns="18380" bIns="0" anchor="b"/>
          <a:lstStyle>
            <a:lvl1pPr defTabSz="8810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EC4ED07D-A30F-4784-8B31-75E316CD9F2A}" type="slidenum">
              <a:rPr lang="en-US" sz="800"/>
              <a:pPr algn="r"/>
              <a:t>23</a:t>
            </a:fld>
            <a:endParaRPr lang="en-US" sz="800"/>
          </a:p>
        </p:txBody>
      </p:sp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2963" y="241300"/>
            <a:ext cx="5233987" cy="3925888"/>
          </a:xfrm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306888"/>
            <a:ext cx="5989637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35" tIns="49014" rIns="93435" bIns="49014"/>
          <a:lstStyle/>
          <a:p>
            <a:pPr marL="112713" indent="-112713" defTabSz="1020763" eaLnBrk="1" hangingPunct="1"/>
            <a:r>
              <a:rPr lang="en-US" smtClean="0"/>
              <a:t>Use graphic 1.1.1.1</a:t>
            </a:r>
          </a:p>
          <a:p>
            <a:pPr marL="112713" indent="-112713" defTabSz="1020763" eaLnBrk="1" hangingPunct="1"/>
            <a:r>
              <a:rPr lang="en-US" smtClean="0"/>
              <a:t>Use graphic 1.1.1.3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06BE0C5-8E42-4E91-83E8-7ADEE8454999}" type="slidenum">
              <a:rPr lang="en-AU"/>
              <a:pPr/>
              <a:t>24</a:t>
            </a:fld>
            <a:endParaRPr lang="en-AU"/>
          </a:p>
        </p:txBody>
      </p:sp>
      <p:sp>
        <p:nvSpPr>
          <p:cNvPr id="75779" name="Rectangle 11"/>
          <p:cNvSpPr txBox="1">
            <a:spLocks noGrp="1" noChangeArrowheads="1"/>
          </p:cNvSpPr>
          <p:nvPr/>
        </p:nvSpPr>
        <p:spPr bwMode="auto">
          <a:xfrm>
            <a:off x="5799138" y="8537575"/>
            <a:ext cx="7969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380" tIns="0" rIns="18380" bIns="0" anchor="b"/>
          <a:lstStyle>
            <a:lvl1pPr defTabSz="8810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12A252D6-228F-43A1-9389-BD2486C49A5A}" type="slidenum">
              <a:rPr lang="en-US" sz="800"/>
              <a:pPr algn="r"/>
              <a:t>24</a:t>
            </a:fld>
            <a:endParaRPr lang="en-US" sz="800"/>
          </a:p>
        </p:txBody>
      </p:sp>
      <p:sp>
        <p:nvSpPr>
          <p:cNvPr id="757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2963" y="241300"/>
            <a:ext cx="5233987" cy="3925888"/>
          </a:xfrm>
          <a:ln/>
        </p:spPr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306888"/>
            <a:ext cx="5989637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35" tIns="49014" rIns="93435" bIns="49014"/>
          <a:lstStyle/>
          <a:p>
            <a:pPr marL="112713" indent="-112713" defTabSz="1020763" eaLnBrk="1" hangingPunct="1"/>
            <a:r>
              <a:rPr lang="en-US" smtClean="0"/>
              <a:t>Use graphic 1.1.1.1</a:t>
            </a:r>
          </a:p>
          <a:p>
            <a:pPr marL="112713" indent="-112713" defTabSz="1020763" eaLnBrk="1" hangingPunct="1"/>
            <a:r>
              <a:rPr lang="en-US" smtClean="0"/>
              <a:t>Use graphic 1.1.1.3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4A8F228-0DA4-4CA3-844D-D858B38842FB}" type="slidenum">
              <a:rPr lang="en-AU"/>
              <a:pPr/>
              <a:t>25</a:t>
            </a:fld>
            <a:endParaRPr lang="en-AU"/>
          </a:p>
        </p:txBody>
      </p:sp>
      <p:sp>
        <p:nvSpPr>
          <p:cNvPr id="76803" name="Rectangle 11"/>
          <p:cNvSpPr txBox="1">
            <a:spLocks noGrp="1" noChangeArrowheads="1"/>
          </p:cNvSpPr>
          <p:nvPr/>
        </p:nvSpPr>
        <p:spPr bwMode="auto">
          <a:xfrm>
            <a:off x="5799138" y="8537575"/>
            <a:ext cx="7969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380" tIns="0" rIns="18380" bIns="0" anchor="b"/>
          <a:lstStyle>
            <a:lvl1pPr defTabSz="8810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68C8CE2-A9CF-44E9-9459-B913D4E3F580}" type="slidenum">
              <a:rPr lang="en-US" sz="800"/>
              <a:pPr algn="r"/>
              <a:t>25</a:t>
            </a:fld>
            <a:endParaRPr lang="en-US" sz="800"/>
          </a:p>
        </p:txBody>
      </p:sp>
      <p:sp>
        <p:nvSpPr>
          <p:cNvPr id="768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2963" y="241300"/>
            <a:ext cx="5233987" cy="3925888"/>
          </a:xfrm>
          <a:ln/>
        </p:spPr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306888"/>
            <a:ext cx="5989637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35" tIns="49014" rIns="93435" bIns="49014"/>
          <a:lstStyle/>
          <a:p>
            <a:pPr marL="112713" indent="-112713" defTabSz="1020763" eaLnBrk="1" hangingPunct="1"/>
            <a:r>
              <a:rPr lang="en-US" smtClean="0"/>
              <a:t>Use graphic 1.1.1.1</a:t>
            </a:r>
          </a:p>
          <a:p>
            <a:pPr marL="112713" indent="-112713" defTabSz="1020763" eaLnBrk="1" hangingPunct="1"/>
            <a:r>
              <a:rPr lang="en-US" smtClean="0"/>
              <a:t>Use graphic 1.1.1.3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5964F88-9E8D-4770-A66A-59D782B53A05}" type="slidenum">
              <a:rPr lang="en-AU"/>
              <a:pPr/>
              <a:t>27</a:t>
            </a:fld>
            <a:endParaRPr lang="en-AU"/>
          </a:p>
        </p:txBody>
      </p:sp>
      <p:sp>
        <p:nvSpPr>
          <p:cNvPr id="77827" name="Rectangle 11"/>
          <p:cNvSpPr txBox="1">
            <a:spLocks noGrp="1" noChangeArrowheads="1"/>
          </p:cNvSpPr>
          <p:nvPr/>
        </p:nvSpPr>
        <p:spPr bwMode="auto">
          <a:xfrm>
            <a:off x="5799138" y="8537575"/>
            <a:ext cx="7969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380" tIns="0" rIns="18380" bIns="0" anchor="b"/>
          <a:lstStyle>
            <a:lvl1pPr defTabSz="8810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C949F025-3BFD-4167-8621-F29A3A7CD187}" type="slidenum">
              <a:rPr lang="en-US" sz="800"/>
              <a:pPr algn="r"/>
              <a:t>27</a:t>
            </a:fld>
            <a:endParaRPr lang="en-US" sz="800"/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2963" y="241300"/>
            <a:ext cx="5233987" cy="3925888"/>
          </a:xfrm>
          <a:ln/>
        </p:spPr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306888"/>
            <a:ext cx="5989637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35" tIns="49014" rIns="93435" bIns="49014"/>
          <a:lstStyle/>
          <a:p>
            <a:pPr marL="112713" indent="-112713" defTabSz="1020763" eaLnBrk="1" hangingPunct="1"/>
            <a:r>
              <a:rPr lang="en-US" smtClean="0"/>
              <a:t>Use graphic 1.1.1.1</a:t>
            </a:r>
          </a:p>
          <a:p>
            <a:pPr marL="112713" indent="-112713" defTabSz="1020763" eaLnBrk="1" hangingPunct="1"/>
            <a:r>
              <a:rPr lang="en-US" smtClean="0"/>
              <a:t>Use graphic 1.1.1.3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41C22B-B7E5-470C-80D3-8BDECF6D4F91}" type="slidenum">
              <a:rPr lang="en-AU"/>
              <a:pPr/>
              <a:t>28</a:t>
            </a:fld>
            <a:endParaRPr lang="en-AU"/>
          </a:p>
        </p:txBody>
      </p:sp>
      <p:sp>
        <p:nvSpPr>
          <p:cNvPr id="78851" name="Rectangle 11"/>
          <p:cNvSpPr txBox="1">
            <a:spLocks noGrp="1" noChangeArrowheads="1"/>
          </p:cNvSpPr>
          <p:nvPr/>
        </p:nvSpPr>
        <p:spPr bwMode="auto">
          <a:xfrm>
            <a:off x="5799138" y="8537575"/>
            <a:ext cx="7969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380" tIns="0" rIns="18380" bIns="0" anchor="b"/>
          <a:lstStyle>
            <a:lvl1pPr defTabSz="8810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903A81DF-8FCB-499A-B226-73849D843356}" type="slidenum">
              <a:rPr lang="en-US" sz="800"/>
              <a:pPr algn="r"/>
              <a:t>28</a:t>
            </a:fld>
            <a:endParaRPr lang="en-US" sz="800"/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2963" y="241300"/>
            <a:ext cx="5233987" cy="3925888"/>
          </a:xfrm>
          <a:ln/>
        </p:spPr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306888"/>
            <a:ext cx="5989637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35" tIns="49014" rIns="93435" bIns="49014"/>
          <a:lstStyle/>
          <a:p>
            <a:pPr marL="112713" indent="-112713" defTabSz="1020763" eaLnBrk="1" hangingPunct="1"/>
            <a:r>
              <a:rPr lang="en-US" smtClean="0"/>
              <a:t>Use graphic 1.1.1.1</a:t>
            </a:r>
          </a:p>
          <a:p>
            <a:pPr marL="112713" indent="-112713" defTabSz="1020763" eaLnBrk="1" hangingPunct="1"/>
            <a:r>
              <a:rPr lang="en-US" smtClean="0"/>
              <a:t>Use graphic 1.1.1.3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7EE7AD-3704-4074-8452-4FDAC2D9CE17}" type="slidenum">
              <a:rPr lang="en-AU"/>
              <a:pPr/>
              <a:t>29</a:t>
            </a:fld>
            <a:endParaRPr lang="en-AU"/>
          </a:p>
        </p:txBody>
      </p:sp>
      <p:sp>
        <p:nvSpPr>
          <p:cNvPr id="79875" name="Rectangle 11"/>
          <p:cNvSpPr txBox="1">
            <a:spLocks noGrp="1" noChangeArrowheads="1"/>
          </p:cNvSpPr>
          <p:nvPr/>
        </p:nvSpPr>
        <p:spPr bwMode="auto">
          <a:xfrm>
            <a:off x="5799138" y="8537575"/>
            <a:ext cx="7969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380" tIns="0" rIns="18380" bIns="0" anchor="b"/>
          <a:lstStyle>
            <a:lvl1pPr defTabSz="8810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1BA1ED76-F768-437F-85CA-E19C6A659203}" type="slidenum">
              <a:rPr lang="en-US" sz="800"/>
              <a:pPr algn="r"/>
              <a:t>29</a:t>
            </a:fld>
            <a:endParaRPr lang="en-US" sz="800"/>
          </a:p>
        </p:txBody>
      </p:sp>
      <p:sp>
        <p:nvSpPr>
          <p:cNvPr id="798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2963" y="241300"/>
            <a:ext cx="5233987" cy="3925888"/>
          </a:xfrm>
          <a:ln/>
        </p:spPr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306888"/>
            <a:ext cx="5989637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35" tIns="49014" rIns="93435" bIns="49014"/>
          <a:lstStyle/>
          <a:p>
            <a:pPr marL="112713" indent="-112713" defTabSz="1020763" eaLnBrk="1" hangingPunct="1"/>
            <a:r>
              <a:rPr lang="en-US" smtClean="0"/>
              <a:t>Use graphic 1.1.1.1</a:t>
            </a:r>
          </a:p>
          <a:p>
            <a:pPr marL="112713" indent="-112713" defTabSz="1020763" eaLnBrk="1" hangingPunct="1"/>
            <a:r>
              <a:rPr lang="en-US" smtClean="0"/>
              <a:t>Use graphic 1.1.1.3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5B47EFE-CCE9-4AD2-99D2-EBF475B5095F}" type="slidenum">
              <a:rPr lang="en-AU"/>
              <a:pPr/>
              <a:t>37</a:t>
            </a:fld>
            <a:endParaRPr lang="en-AU"/>
          </a:p>
        </p:txBody>
      </p:sp>
      <p:sp>
        <p:nvSpPr>
          <p:cNvPr id="80899" name="Rectangle 11"/>
          <p:cNvSpPr txBox="1">
            <a:spLocks noGrp="1" noChangeArrowheads="1"/>
          </p:cNvSpPr>
          <p:nvPr/>
        </p:nvSpPr>
        <p:spPr bwMode="auto">
          <a:xfrm>
            <a:off x="5799138" y="8537575"/>
            <a:ext cx="7969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380" tIns="0" rIns="18380" bIns="0" anchor="b"/>
          <a:lstStyle>
            <a:lvl1pPr defTabSz="8810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027A56F2-8DBC-4BE9-9537-91980D6ACD6A}" type="slidenum">
              <a:rPr lang="en-US" sz="800"/>
              <a:pPr algn="r"/>
              <a:t>37</a:t>
            </a:fld>
            <a:endParaRPr lang="en-US" sz="800"/>
          </a:p>
        </p:txBody>
      </p:sp>
      <p:sp>
        <p:nvSpPr>
          <p:cNvPr id="80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2963" y="241300"/>
            <a:ext cx="5233987" cy="3925888"/>
          </a:xfrm>
          <a:ln/>
        </p:spPr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306888"/>
            <a:ext cx="5989637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35" tIns="49014" rIns="93435" bIns="49014"/>
          <a:lstStyle/>
          <a:p>
            <a:pPr marL="112713" indent="-112713" defTabSz="1020763" eaLnBrk="1" hangingPunct="1"/>
            <a:r>
              <a:rPr lang="en-US" smtClean="0"/>
              <a:t>Use graphic 1.1.1.1</a:t>
            </a:r>
          </a:p>
          <a:p>
            <a:pPr marL="112713" indent="-112713" defTabSz="1020763" eaLnBrk="1" hangingPunct="1"/>
            <a:r>
              <a:rPr lang="en-US" smtClean="0"/>
              <a:t>Use graphic 1.1.1.3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CD143DA-D751-436B-BE6B-D9D20277060F}" type="slidenum">
              <a:rPr lang="en-AU"/>
              <a:pPr/>
              <a:t>38</a:t>
            </a:fld>
            <a:endParaRPr lang="en-AU"/>
          </a:p>
        </p:txBody>
      </p:sp>
      <p:sp>
        <p:nvSpPr>
          <p:cNvPr id="81923" name="Rectangle 11"/>
          <p:cNvSpPr txBox="1">
            <a:spLocks noGrp="1" noChangeArrowheads="1"/>
          </p:cNvSpPr>
          <p:nvPr/>
        </p:nvSpPr>
        <p:spPr bwMode="auto">
          <a:xfrm>
            <a:off x="5799138" y="8537575"/>
            <a:ext cx="7969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380" tIns="0" rIns="18380" bIns="0" anchor="b"/>
          <a:lstStyle>
            <a:lvl1pPr defTabSz="8810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D2967653-A1E5-4CDD-BD58-1471DC87C657}" type="slidenum">
              <a:rPr lang="en-US" sz="800"/>
              <a:pPr algn="r"/>
              <a:t>38</a:t>
            </a:fld>
            <a:endParaRPr lang="en-US" sz="800"/>
          </a:p>
        </p:txBody>
      </p:sp>
      <p:sp>
        <p:nvSpPr>
          <p:cNvPr id="819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2963" y="241300"/>
            <a:ext cx="5233987" cy="3925888"/>
          </a:xfrm>
          <a:ln/>
        </p:spPr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306888"/>
            <a:ext cx="5989637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35" tIns="49014" rIns="93435" bIns="49014"/>
          <a:lstStyle/>
          <a:p>
            <a:pPr marL="112713" indent="-112713" defTabSz="1020763" eaLnBrk="1" hangingPunct="1"/>
            <a:r>
              <a:rPr lang="en-US" smtClean="0"/>
              <a:t>Use graphic 1.1.1.1</a:t>
            </a:r>
          </a:p>
          <a:p>
            <a:pPr marL="112713" indent="-112713" defTabSz="1020763" eaLnBrk="1" hangingPunct="1"/>
            <a:r>
              <a:rPr lang="en-US" smtClean="0"/>
              <a:t>Use graphic 1.1.1.3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A3A53FC-3E57-4192-AFB8-A6D064562A88}" type="slidenum">
              <a:rPr lang="en-AU"/>
              <a:pPr/>
              <a:t>39</a:t>
            </a:fld>
            <a:endParaRPr lang="en-AU"/>
          </a:p>
        </p:txBody>
      </p:sp>
      <p:sp>
        <p:nvSpPr>
          <p:cNvPr id="82947" name="Rectangle 11"/>
          <p:cNvSpPr txBox="1">
            <a:spLocks noGrp="1" noChangeArrowheads="1"/>
          </p:cNvSpPr>
          <p:nvPr/>
        </p:nvSpPr>
        <p:spPr bwMode="auto">
          <a:xfrm>
            <a:off x="5799138" y="8537575"/>
            <a:ext cx="7969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380" tIns="0" rIns="18380" bIns="0" anchor="b"/>
          <a:lstStyle>
            <a:lvl1pPr defTabSz="8810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BB120661-B575-427F-A91D-668D47AB8237}" type="slidenum">
              <a:rPr lang="en-US" sz="800"/>
              <a:pPr algn="r"/>
              <a:t>39</a:t>
            </a:fld>
            <a:endParaRPr lang="en-US" sz="800"/>
          </a:p>
        </p:txBody>
      </p:sp>
      <p:sp>
        <p:nvSpPr>
          <p:cNvPr id="82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2963" y="241300"/>
            <a:ext cx="5233987" cy="3925888"/>
          </a:xfrm>
          <a:ln/>
        </p:spPr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306888"/>
            <a:ext cx="5989637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35" tIns="49014" rIns="93435" bIns="49014"/>
          <a:lstStyle/>
          <a:p>
            <a:pPr marL="112713" indent="-112713" defTabSz="1020763" eaLnBrk="1" hangingPunct="1"/>
            <a:r>
              <a:rPr lang="en-US" smtClean="0"/>
              <a:t>Use graphic 1.1.1.1</a:t>
            </a:r>
          </a:p>
          <a:p>
            <a:pPr marL="112713" indent="-112713" defTabSz="1020763" eaLnBrk="1" hangingPunct="1"/>
            <a:r>
              <a:rPr lang="en-US" smtClean="0"/>
              <a:t>Use graphic 1.1.1.3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9F86F2C-4DFB-45EA-81C3-F40224022D91}" type="slidenum">
              <a:rPr lang="en-AU"/>
              <a:pPr/>
              <a:t>40</a:t>
            </a:fld>
            <a:endParaRPr lang="en-AU"/>
          </a:p>
        </p:txBody>
      </p:sp>
      <p:sp>
        <p:nvSpPr>
          <p:cNvPr id="83971" name="Rectangle 11"/>
          <p:cNvSpPr txBox="1">
            <a:spLocks noGrp="1" noChangeArrowheads="1"/>
          </p:cNvSpPr>
          <p:nvPr/>
        </p:nvSpPr>
        <p:spPr bwMode="auto">
          <a:xfrm>
            <a:off x="5799138" y="8537575"/>
            <a:ext cx="7969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380" tIns="0" rIns="18380" bIns="0" anchor="b"/>
          <a:lstStyle>
            <a:lvl1pPr defTabSz="8810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9703E4A8-E651-4DD3-AB2A-F032F120CE5C}" type="slidenum">
              <a:rPr lang="en-US" sz="800"/>
              <a:pPr algn="r"/>
              <a:t>40</a:t>
            </a:fld>
            <a:endParaRPr lang="en-US" sz="800"/>
          </a:p>
        </p:txBody>
      </p:sp>
      <p:sp>
        <p:nvSpPr>
          <p:cNvPr id="839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2963" y="241300"/>
            <a:ext cx="5233987" cy="3925888"/>
          </a:xfrm>
          <a:ln/>
        </p:spPr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306888"/>
            <a:ext cx="5989637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35" tIns="49014" rIns="93435" bIns="49014"/>
          <a:lstStyle/>
          <a:p>
            <a:pPr marL="112713" indent="-112713" defTabSz="1020763" eaLnBrk="1" hangingPunct="1"/>
            <a:r>
              <a:rPr lang="en-US" smtClean="0"/>
              <a:t>Use graphic 1.1.1.1</a:t>
            </a:r>
          </a:p>
          <a:p>
            <a:pPr marL="112713" indent="-112713" defTabSz="1020763" eaLnBrk="1" hangingPunct="1"/>
            <a:r>
              <a:rPr lang="en-US" smtClean="0"/>
              <a:t>Use graphic 1.1.1.3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F11FC98-E8D0-48B0-A7E8-45432BCA30E4}" type="slidenum">
              <a:rPr lang="en-AU"/>
              <a:pPr/>
              <a:t>5</a:t>
            </a:fld>
            <a:endParaRPr lang="en-AU"/>
          </a:p>
        </p:txBody>
      </p:sp>
      <p:sp>
        <p:nvSpPr>
          <p:cNvPr id="58371" name="Rectangle 11"/>
          <p:cNvSpPr txBox="1">
            <a:spLocks noGrp="1" noChangeArrowheads="1"/>
          </p:cNvSpPr>
          <p:nvPr/>
        </p:nvSpPr>
        <p:spPr bwMode="auto">
          <a:xfrm>
            <a:off x="5799138" y="8537575"/>
            <a:ext cx="7969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380" tIns="0" rIns="18380" bIns="0" anchor="b"/>
          <a:lstStyle>
            <a:lvl1pPr defTabSz="8810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CDEC8D03-DD49-46DD-8834-55AC6301312B}" type="slidenum">
              <a:rPr lang="en-US" sz="800"/>
              <a:pPr algn="r"/>
              <a:t>5</a:t>
            </a:fld>
            <a:endParaRPr lang="en-US" sz="800"/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2963" y="241300"/>
            <a:ext cx="5233987" cy="3925888"/>
          </a:xfrm>
          <a:ln/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306888"/>
            <a:ext cx="5989637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35" tIns="49014" rIns="93435" bIns="49014"/>
          <a:lstStyle/>
          <a:p>
            <a:pPr marL="112713" indent="-112713" defTabSz="1020763" eaLnBrk="1" hangingPunct="1"/>
            <a:r>
              <a:rPr lang="en-US" smtClean="0"/>
              <a:t>Use graphic 1.1.1.1</a:t>
            </a:r>
          </a:p>
          <a:p>
            <a:pPr marL="112713" indent="-112713" defTabSz="1020763" eaLnBrk="1" hangingPunct="1"/>
            <a:r>
              <a:rPr lang="en-US" smtClean="0"/>
              <a:t>Use graphic 1.1.1.3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8C22C75-B44D-40D9-875D-D6FC1C631B3E}" type="slidenum">
              <a:rPr lang="en-AU"/>
              <a:pPr/>
              <a:t>42</a:t>
            </a:fld>
            <a:endParaRPr lang="en-AU"/>
          </a:p>
        </p:txBody>
      </p:sp>
      <p:sp>
        <p:nvSpPr>
          <p:cNvPr id="84995" name="Rectangle 11"/>
          <p:cNvSpPr txBox="1">
            <a:spLocks noGrp="1" noChangeArrowheads="1"/>
          </p:cNvSpPr>
          <p:nvPr/>
        </p:nvSpPr>
        <p:spPr bwMode="auto">
          <a:xfrm>
            <a:off x="5799138" y="8537575"/>
            <a:ext cx="7969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380" tIns="0" rIns="18380" bIns="0" anchor="b"/>
          <a:lstStyle>
            <a:lvl1pPr defTabSz="8810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A7E09943-83E9-48FD-8837-AE6A0065894D}" type="slidenum">
              <a:rPr lang="en-US" sz="800"/>
              <a:pPr algn="r"/>
              <a:t>42</a:t>
            </a:fld>
            <a:endParaRPr lang="en-US" sz="800"/>
          </a:p>
        </p:txBody>
      </p:sp>
      <p:sp>
        <p:nvSpPr>
          <p:cNvPr id="849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2963" y="241300"/>
            <a:ext cx="5233987" cy="3925888"/>
          </a:xfrm>
          <a:ln/>
        </p:spPr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306888"/>
            <a:ext cx="5989637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35" tIns="49014" rIns="93435" bIns="49014"/>
          <a:lstStyle/>
          <a:p>
            <a:pPr marL="112713" indent="-112713" defTabSz="1020763" eaLnBrk="1" hangingPunct="1"/>
            <a:r>
              <a:rPr lang="en-US" smtClean="0"/>
              <a:t>Use graphic 1.1.1.1</a:t>
            </a:r>
          </a:p>
          <a:p>
            <a:pPr marL="112713" indent="-112713" defTabSz="1020763" eaLnBrk="1" hangingPunct="1"/>
            <a:r>
              <a:rPr lang="en-US" smtClean="0"/>
              <a:t>Use graphic 1.1.1.3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728D939-6E74-4BCF-B809-47AE31820D52}" type="slidenum">
              <a:rPr lang="en-AU"/>
              <a:pPr/>
              <a:t>6</a:t>
            </a:fld>
            <a:endParaRPr lang="en-AU"/>
          </a:p>
        </p:txBody>
      </p:sp>
      <p:sp>
        <p:nvSpPr>
          <p:cNvPr id="59395" name="Rectangle 11"/>
          <p:cNvSpPr txBox="1">
            <a:spLocks noGrp="1" noChangeArrowheads="1"/>
          </p:cNvSpPr>
          <p:nvPr/>
        </p:nvSpPr>
        <p:spPr bwMode="auto">
          <a:xfrm>
            <a:off x="5799138" y="8537575"/>
            <a:ext cx="7969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380" tIns="0" rIns="18380" bIns="0" anchor="b"/>
          <a:lstStyle>
            <a:lvl1pPr defTabSz="8810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C928ACF5-8253-4344-B062-B8AB5294D7CB}" type="slidenum">
              <a:rPr lang="en-US" sz="800"/>
              <a:pPr algn="r"/>
              <a:t>6</a:t>
            </a:fld>
            <a:endParaRPr lang="en-US" sz="800"/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2963" y="241300"/>
            <a:ext cx="5233987" cy="3925888"/>
          </a:xfrm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306888"/>
            <a:ext cx="5989637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35" tIns="49014" rIns="93435" bIns="49014"/>
          <a:lstStyle/>
          <a:p>
            <a:pPr marL="112713" indent="-112713" defTabSz="1020763" eaLnBrk="1" hangingPunct="1"/>
            <a:r>
              <a:rPr lang="en-US" smtClean="0"/>
              <a:t>Use graphic 1.1.1.1</a:t>
            </a:r>
          </a:p>
          <a:p>
            <a:pPr marL="112713" indent="-112713" defTabSz="1020763" eaLnBrk="1" hangingPunct="1"/>
            <a:r>
              <a:rPr lang="en-US" smtClean="0"/>
              <a:t>Use graphic 1.1.1.3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029ABB8-EC81-4765-A878-241CE0B45765}" type="slidenum">
              <a:rPr lang="en-AU"/>
              <a:pPr/>
              <a:t>7</a:t>
            </a:fld>
            <a:endParaRPr lang="en-AU"/>
          </a:p>
        </p:txBody>
      </p:sp>
      <p:sp>
        <p:nvSpPr>
          <p:cNvPr id="60419" name="Rectangle 11"/>
          <p:cNvSpPr txBox="1">
            <a:spLocks noGrp="1" noChangeArrowheads="1"/>
          </p:cNvSpPr>
          <p:nvPr/>
        </p:nvSpPr>
        <p:spPr bwMode="auto">
          <a:xfrm>
            <a:off x="5799138" y="8537575"/>
            <a:ext cx="7969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380" tIns="0" rIns="18380" bIns="0" anchor="b"/>
          <a:lstStyle>
            <a:lvl1pPr defTabSz="8810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4CB5004D-CC1A-4D5A-88B1-7C9C77FE8DE6}" type="slidenum">
              <a:rPr lang="en-US" sz="800"/>
              <a:pPr algn="r"/>
              <a:t>7</a:t>
            </a:fld>
            <a:endParaRPr lang="en-US" sz="800"/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2963" y="241300"/>
            <a:ext cx="5233987" cy="3925888"/>
          </a:xfrm>
          <a:ln/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306888"/>
            <a:ext cx="5989637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35" tIns="49014" rIns="93435" bIns="49014"/>
          <a:lstStyle/>
          <a:p>
            <a:pPr marL="112713" indent="-112713" defTabSz="1020763" eaLnBrk="1" hangingPunct="1"/>
            <a:r>
              <a:rPr lang="en-US" smtClean="0"/>
              <a:t>Use graphic 1.1.1.1</a:t>
            </a:r>
          </a:p>
          <a:p>
            <a:pPr marL="112713" indent="-112713" defTabSz="1020763" eaLnBrk="1" hangingPunct="1"/>
            <a:r>
              <a:rPr lang="en-US" smtClean="0"/>
              <a:t>Use graphic 1.1.1.3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12DACA6-3BA2-48C6-9DF1-D7195424B430}" type="slidenum">
              <a:rPr lang="en-AU"/>
              <a:pPr/>
              <a:t>8</a:t>
            </a:fld>
            <a:endParaRPr lang="en-AU"/>
          </a:p>
        </p:txBody>
      </p:sp>
      <p:sp>
        <p:nvSpPr>
          <p:cNvPr id="61443" name="Rectangle 11"/>
          <p:cNvSpPr txBox="1">
            <a:spLocks noGrp="1" noChangeArrowheads="1"/>
          </p:cNvSpPr>
          <p:nvPr/>
        </p:nvSpPr>
        <p:spPr bwMode="auto">
          <a:xfrm>
            <a:off x="5799138" y="8537575"/>
            <a:ext cx="7969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380" tIns="0" rIns="18380" bIns="0" anchor="b"/>
          <a:lstStyle>
            <a:lvl1pPr defTabSz="8810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3C60A296-AE06-4C1F-A3FD-018F48342452}" type="slidenum">
              <a:rPr lang="en-US" sz="800"/>
              <a:pPr algn="r"/>
              <a:t>8</a:t>
            </a:fld>
            <a:endParaRPr lang="en-US" sz="800"/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2963" y="241300"/>
            <a:ext cx="5233987" cy="3925888"/>
          </a:xfrm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306888"/>
            <a:ext cx="5989637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35" tIns="49014" rIns="93435" bIns="49014"/>
          <a:lstStyle/>
          <a:p>
            <a:pPr marL="112713" indent="-112713" defTabSz="1020763" eaLnBrk="1" hangingPunct="1"/>
            <a:r>
              <a:rPr lang="en-US" smtClean="0"/>
              <a:t>Use graphic 1.1.1.1</a:t>
            </a:r>
          </a:p>
          <a:p>
            <a:pPr marL="112713" indent="-112713" defTabSz="1020763" eaLnBrk="1" hangingPunct="1"/>
            <a:r>
              <a:rPr lang="en-US" smtClean="0"/>
              <a:t>Use graphic 1.1.1.3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12DACA6-3BA2-48C6-9DF1-D7195424B430}" type="slidenum">
              <a:rPr lang="en-AU"/>
              <a:pPr/>
              <a:t>9</a:t>
            </a:fld>
            <a:endParaRPr lang="en-AU"/>
          </a:p>
        </p:txBody>
      </p:sp>
      <p:sp>
        <p:nvSpPr>
          <p:cNvPr id="61443" name="Rectangle 11"/>
          <p:cNvSpPr txBox="1">
            <a:spLocks noGrp="1" noChangeArrowheads="1"/>
          </p:cNvSpPr>
          <p:nvPr/>
        </p:nvSpPr>
        <p:spPr bwMode="auto">
          <a:xfrm>
            <a:off x="5799138" y="8537575"/>
            <a:ext cx="7969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380" tIns="0" rIns="18380" bIns="0" anchor="b"/>
          <a:lstStyle>
            <a:lvl1pPr defTabSz="8810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3C60A296-AE06-4C1F-A3FD-018F48342452}" type="slidenum">
              <a:rPr lang="en-US" sz="800"/>
              <a:pPr algn="r"/>
              <a:t>9</a:t>
            </a:fld>
            <a:endParaRPr lang="en-US" sz="800"/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2963" y="241300"/>
            <a:ext cx="5233987" cy="3925888"/>
          </a:xfrm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306888"/>
            <a:ext cx="5989637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35" tIns="49014" rIns="93435" bIns="49014"/>
          <a:lstStyle/>
          <a:p>
            <a:pPr marL="112713" indent="-112713" defTabSz="1020763" eaLnBrk="1" hangingPunct="1"/>
            <a:r>
              <a:rPr lang="en-US" smtClean="0"/>
              <a:t>Use graphic 1.1.1.1</a:t>
            </a:r>
          </a:p>
          <a:p>
            <a:pPr marL="112713" indent="-112713" defTabSz="1020763" eaLnBrk="1" hangingPunct="1"/>
            <a:r>
              <a:rPr lang="en-US" smtClean="0"/>
              <a:t>Use graphic 1.1.1.3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064D002-ACF3-4AD0-9022-26DDCF9E2494}" type="slidenum">
              <a:rPr lang="en-AU"/>
              <a:pPr/>
              <a:t>10</a:t>
            </a:fld>
            <a:endParaRPr lang="en-AU"/>
          </a:p>
        </p:txBody>
      </p:sp>
      <p:sp>
        <p:nvSpPr>
          <p:cNvPr id="63491" name="Rectangle 11"/>
          <p:cNvSpPr txBox="1">
            <a:spLocks noGrp="1" noChangeArrowheads="1"/>
          </p:cNvSpPr>
          <p:nvPr/>
        </p:nvSpPr>
        <p:spPr bwMode="auto">
          <a:xfrm>
            <a:off x="5799138" y="8537575"/>
            <a:ext cx="7969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380" tIns="0" rIns="18380" bIns="0" anchor="b"/>
          <a:lstStyle>
            <a:lvl1pPr defTabSz="8810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F087682D-B9DC-4B82-A7F8-067E72AC065E}" type="slidenum">
              <a:rPr lang="en-US" sz="800"/>
              <a:pPr algn="r"/>
              <a:t>10</a:t>
            </a:fld>
            <a:endParaRPr lang="en-US" sz="800"/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2963" y="241300"/>
            <a:ext cx="5233987" cy="3925888"/>
          </a:xfrm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306888"/>
            <a:ext cx="5989637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35" tIns="49014" rIns="93435" bIns="49014"/>
          <a:lstStyle/>
          <a:p>
            <a:pPr marL="112713" indent="-112713" defTabSz="1020763" eaLnBrk="1" hangingPunct="1"/>
            <a:r>
              <a:rPr lang="en-US" smtClean="0"/>
              <a:t>Use graphic 1.1.1.1</a:t>
            </a:r>
          </a:p>
          <a:p>
            <a:pPr marL="112713" indent="-112713" defTabSz="1020763" eaLnBrk="1" hangingPunct="1"/>
            <a:r>
              <a:rPr lang="en-US" smtClean="0"/>
              <a:t>Use graphic 1.1.1.3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FCF2079-4770-4136-8660-3F2A40DA83D5}" type="slidenum">
              <a:rPr lang="en-AU"/>
              <a:pPr/>
              <a:t>11</a:t>
            </a:fld>
            <a:endParaRPr lang="en-AU"/>
          </a:p>
        </p:txBody>
      </p:sp>
      <p:sp>
        <p:nvSpPr>
          <p:cNvPr id="64515" name="Rectangle 11"/>
          <p:cNvSpPr txBox="1">
            <a:spLocks noGrp="1" noChangeArrowheads="1"/>
          </p:cNvSpPr>
          <p:nvPr/>
        </p:nvSpPr>
        <p:spPr bwMode="auto">
          <a:xfrm>
            <a:off x="5799138" y="8537575"/>
            <a:ext cx="7969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380" tIns="0" rIns="18380" bIns="0" anchor="b"/>
          <a:lstStyle>
            <a:lvl1pPr defTabSz="8810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2A97E9F0-9E52-4C62-BDD8-A8BFD9C70826}" type="slidenum">
              <a:rPr lang="en-US" sz="800"/>
              <a:pPr algn="r"/>
              <a:t>11</a:t>
            </a:fld>
            <a:endParaRPr lang="en-US" sz="800"/>
          </a:p>
        </p:txBody>
      </p:sp>
      <p:sp>
        <p:nvSpPr>
          <p:cNvPr id="64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2963" y="241300"/>
            <a:ext cx="5233987" cy="3925888"/>
          </a:xfrm>
          <a:ln/>
        </p:spPr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306888"/>
            <a:ext cx="5989637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35" tIns="49014" rIns="93435" bIns="49014"/>
          <a:lstStyle/>
          <a:p>
            <a:pPr marL="112713" indent="-112713" defTabSz="1020763" eaLnBrk="1" hangingPunct="1"/>
            <a:r>
              <a:rPr lang="en-US" smtClean="0"/>
              <a:t>Use graphic 1.1.1.1</a:t>
            </a:r>
          </a:p>
          <a:p>
            <a:pPr marL="112713" indent="-112713" defTabSz="1020763" eaLnBrk="1" hangingPunct="1"/>
            <a:r>
              <a:rPr lang="en-US" smtClean="0"/>
              <a:t>Use graphic 1.1.1.3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985000" y="4699000"/>
            <a:ext cx="2159000" cy="2159000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pic>
        <p:nvPicPr>
          <p:cNvPr id="5" name="Picture 5" descr="crest_30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800600"/>
            <a:ext cx="14319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aia_v_300_cmyk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7328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173288" y="0"/>
            <a:ext cx="2173287" cy="2181225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7775" y="2349500"/>
            <a:ext cx="5564188" cy="1493838"/>
          </a:xfrm>
        </p:spPr>
        <p:txBody>
          <a:bodyPr/>
          <a:lstStyle>
            <a:lvl1pPr>
              <a:defRPr sz="2700">
                <a:solidFill>
                  <a:schemeClr val="tx2"/>
                </a:solidFill>
              </a:defRPr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7775" y="4587875"/>
            <a:ext cx="4318000" cy="98901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AU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6411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1B04CA-5A2A-4130-919E-76898E73B0C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511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1638" y="115888"/>
            <a:ext cx="2212975" cy="6265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778B889-69F4-499B-8FA8-05AA7D84135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952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61A0EB-A11B-45FC-9E10-D04BEF1191B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957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7A3222-B397-430E-A3F8-630E7C59AAF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909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765175"/>
            <a:ext cx="4316412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5175"/>
            <a:ext cx="43164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8625E17-C28A-4644-9010-7CFC4039D07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48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CB1B23-5331-4FBF-B5B0-388AC4A768D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403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2D2F8D-CEFD-4F23-B16A-FABCEF13DA9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830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31F9FD-D8B7-424E-BDA4-47F86F5F27E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667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0BA97BC-16F7-460F-AE8C-FDB0EB0568F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88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7CE0345-EC4C-45E0-9BB3-CB8BBED14A2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846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3518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765175"/>
            <a:ext cx="8785225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04250" y="6597650"/>
            <a:ext cx="4318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BCCA741-BC69-443F-8886-65526122C6E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pic>
        <p:nvPicPr>
          <p:cNvPr id="1030" name="Picture 6" descr="crest_100pc bi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0" y="115888"/>
            <a:ext cx="40322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107950" y="692150"/>
            <a:ext cx="8351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pic>
        <p:nvPicPr>
          <p:cNvPr id="1032" name="Picture 8" descr="caia_h_300_cmyk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5100"/>
            <a:ext cx="6842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Wireless Concepts </a:t>
            </a:r>
            <a:r>
              <a:rPr lang="en-US" dirty="0" smtClean="0"/>
              <a:t>V2.2</a:t>
            </a:r>
            <a:endParaRPr lang="en-US" dirty="0" smtClean="0"/>
          </a:p>
          <a:p>
            <a:pPr eaLnBrk="1" hangingPunct="1"/>
            <a:endParaRPr lang="en-AU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188913"/>
            <a:ext cx="8183562" cy="409575"/>
          </a:xfrm>
        </p:spPr>
        <p:txBody>
          <a:bodyPr lIns="82124" tIns="41061" rIns="82124" bIns="41061" anchor="b"/>
          <a:lstStyle/>
          <a:p>
            <a:pPr defTabSz="814388" eaLnBrk="1" hangingPunct="1"/>
            <a:r>
              <a:rPr lang="en-US" sz="2800" smtClean="0"/>
              <a:t>Wi-Fi Certification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36613"/>
            <a:ext cx="9036496" cy="5472707"/>
          </a:xfrm>
        </p:spPr>
        <p:txBody>
          <a:bodyPr lIns="82124" tIns="41061" rIns="82124" bIns="41061"/>
          <a:lstStyle/>
          <a:p>
            <a:pPr marL="236538" indent="-236538" defTabSz="814388" eaLnBrk="1" hangingPunct="1">
              <a:lnSpc>
                <a:spcPct val="75000"/>
              </a:lnSpc>
              <a:buFontTx/>
              <a:buNone/>
            </a:pPr>
            <a:r>
              <a:rPr lang="en-US" dirty="0" smtClean="0"/>
              <a:t>The 3 key organizations influencing WLAN </a:t>
            </a:r>
          </a:p>
          <a:p>
            <a:pPr marL="236538" indent="-236538" defTabSz="814388" eaLnBrk="1" hangingPunct="1">
              <a:lnSpc>
                <a:spcPct val="75000"/>
              </a:lnSpc>
              <a:buFontTx/>
              <a:buNone/>
            </a:pPr>
            <a:r>
              <a:rPr lang="en-US" dirty="0" smtClean="0"/>
              <a:t>standards:</a:t>
            </a:r>
          </a:p>
          <a:p>
            <a:pPr marL="574675" lvl="1" indent="0" defTabSz="814388" eaLnBrk="1" hangingPunct="1">
              <a:lnSpc>
                <a:spcPct val="75000"/>
              </a:lnSpc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ITU-R</a:t>
            </a:r>
          </a:p>
          <a:p>
            <a:pPr marL="914400" lvl="2" indent="0" defTabSz="814388" eaLnBrk="1" hangingPunct="1">
              <a:lnSpc>
                <a:spcPct val="75000"/>
              </a:lnSpc>
              <a:buFontTx/>
              <a:buNone/>
            </a:pPr>
            <a:r>
              <a:rPr lang="en-US" sz="2000" dirty="0" smtClean="0"/>
              <a:t>Regulates allocation of RF bands.</a:t>
            </a:r>
          </a:p>
          <a:p>
            <a:pPr marL="574675" lvl="1" indent="0" defTabSz="814388" eaLnBrk="1" hangingPunct="1">
              <a:lnSpc>
                <a:spcPct val="75000"/>
              </a:lnSpc>
              <a:buFontTx/>
              <a:buNone/>
            </a:pPr>
            <a:endParaRPr lang="en-US" dirty="0" smtClean="0">
              <a:solidFill>
                <a:srgbClr val="FF6600"/>
              </a:solidFill>
            </a:endParaRPr>
          </a:p>
          <a:p>
            <a:pPr marL="574675" lvl="1" indent="0" defTabSz="814388" eaLnBrk="1" hangingPunct="1">
              <a:lnSpc>
                <a:spcPct val="75000"/>
              </a:lnSpc>
              <a:buFontTx/>
              <a:buNone/>
            </a:pPr>
            <a:r>
              <a:rPr lang="en-US" dirty="0" smtClean="0">
                <a:solidFill>
                  <a:srgbClr val="FF6600"/>
                </a:solidFill>
              </a:rPr>
              <a:t>IEEE</a:t>
            </a:r>
          </a:p>
          <a:p>
            <a:pPr marL="914400" lvl="2" indent="0" defTabSz="814388" eaLnBrk="1" hangingPunct="1">
              <a:lnSpc>
                <a:spcPct val="75000"/>
              </a:lnSpc>
            </a:pPr>
            <a:r>
              <a:rPr lang="en-US" sz="2000" dirty="0" smtClean="0"/>
              <a:t>Specifies how RF is modulated to carry information.</a:t>
            </a:r>
          </a:p>
          <a:p>
            <a:pPr marL="914400" lvl="2" indent="0" defTabSz="814388" eaLnBrk="1" hangingPunct="1">
              <a:lnSpc>
                <a:spcPct val="75000"/>
              </a:lnSpc>
            </a:pPr>
            <a:endParaRPr lang="en-US" sz="2000" dirty="0" smtClean="0"/>
          </a:p>
          <a:p>
            <a:pPr marL="914400" lvl="2" indent="0" defTabSz="814388" eaLnBrk="1" hangingPunct="1">
              <a:lnSpc>
                <a:spcPct val="75000"/>
              </a:lnSpc>
            </a:pPr>
            <a:r>
              <a:rPr lang="en-US" sz="2000" dirty="0" smtClean="0"/>
              <a:t>The IEEE developed and maintains the standards for LAN and MAN. The dominant standards in the IEEE 802 are 802.3 Ethernet, and 802.11 Wireless LAN.</a:t>
            </a:r>
          </a:p>
          <a:p>
            <a:pPr marL="574675" lvl="1" indent="0" defTabSz="814388" eaLnBrk="1" hangingPunct="1">
              <a:lnSpc>
                <a:spcPct val="75000"/>
              </a:lnSpc>
              <a:buFontTx/>
              <a:buNone/>
            </a:pPr>
            <a:endParaRPr lang="en-US" dirty="0" smtClean="0">
              <a:solidFill>
                <a:srgbClr val="990033"/>
              </a:solidFill>
            </a:endParaRPr>
          </a:p>
          <a:p>
            <a:pPr marL="574675" lvl="1" indent="0" defTabSz="814388" eaLnBrk="1" hangingPunct="1">
              <a:lnSpc>
                <a:spcPct val="75000"/>
              </a:lnSpc>
              <a:buFontTx/>
              <a:buNone/>
            </a:pPr>
            <a:r>
              <a:rPr lang="en-US" dirty="0" smtClean="0">
                <a:solidFill>
                  <a:srgbClr val="990033"/>
                </a:solidFill>
              </a:rPr>
              <a:t>Wi-Fi Alliance (www.wi-fi.org)</a:t>
            </a:r>
          </a:p>
          <a:p>
            <a:pPr marL="914400" lvl="2" indent="0" defTabSz="814388" eaLnBrk="1" hangingPunct="1">
              <a:lnSpc>
                <a:spcPct val="75000"/>
              </a:lnSpc>
            </a:pPr>
            <a:r>
              <a:rPr lang="en-US" sz="2000" dirty="0" smtClean="0"/>
              <a:t>Ensures that vendors make devices that are interoperable.</a:t>
            </a:r>
          </a:p>
          <a:p>
            <a:pPr marL="914400" lvl="2" indent="0" defTabSz="814388" eaLnBrk="1" hangingPunct="1">
              <a:lnSpc>
                <a:spcPct val="75000"/>
              </a:lnSpc>
            </a:pPr>
            <a:endParaRPr lang="en-US" sz="2000" dirty="0" smtClean="0"/>
          </a:p>
          <a:p>
            <a:pPr marL="914400" lvl="2" indent="0" defTabSz="814388" eaLnBrk="1" hangingPunct="1">
              <a:lnSpc>
                <a:spcPct val="75000"/>
              </a:lnSpc>
            </a:pPr>
            <a:r>
              <a:rPr lang="en-US" sz="2000" dirty="0" smtClean="0"/>
              <a:t>Aim to improve the </a:t>
            </a:r>
            <a:r>
              <a:rPr lang="en-US" sz="2000" dirty="0" smtClean="0">
                <a:solidFill>
                  <a:srgbClr val="6600FF"/>
                </a:solidFill>
              </a:rPr>
              <a:t>interoperability</a:t>
            </a:r>
            <a:r>
              <a:rPr lang="en-US" sz="2000" dirty="0" smtClean="0"/>
              <a:t> of products by certifying vendors for conformance to industry norms and adherence to standards.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115888"/>
            <a:ext cx="8112125" cy="409575"/>
          </a:xfrm>
        </p:spPr>
        <p:txBody>
          <a:bodyPr lIns="82124" tIns="41061" rIns="82124" bIns="41061" anchor="b"/>
          <a:lstStyle/>
          <a:p>
            <a:pPr defTabSz="814388" eaLnBrk="1" hangingPunct="1"/>
            <a:r>
              <a:rPr lang="en-US" sz="2800" smtClean="0"/>
              <a:t>Wireless Access Point (AP)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4" y="765175"/>
            <a:ext cx="8785671" cy="5111750"/>
          </a:xfrm>
        </p:spPr>
        <p:txBody>
          <a:bodyPr lIns="82124" tIns="41061" rIns="82124" bIns="41061"/>
          <a:lstStyle/>
          <a:p>
            <a:pPr marL="236538" indent="-236538" defTabSz="814388" eaLnBrk="1" hangingPunct="1"/>
            <a:r>
              <a:rPr lang="en-US" dirty="0" smtClean="0"/>
              <a:t>Connects wireless clients to the wired LAN. </a:t>
            </a:r>
          </a:p>
          <a:p>
            <a:pPr marL="0" indent="0" defTabSz="814388" eaLnBrk="1" hangingPunct="1">
              <a:buNone/>
            </a:pPr>
            <a:endParaRPr lang="en-US" dirty="0" smtClean="0"/>
          </a:p>
          <a:p>
            <a:pPr marL="236538" indent="-236538" defTabSz="814388" eaLnBrk="1" hangingPunct="1"/>
            <a:r>
              <a:rPr lang="en-US" dirty="0" smtClean="0"/>
              <a:t>Client devices do not typically communicate directly with each other, they communicate with the AP. </a:t>
            </a:r>
          </a:p>
          <a:p>
            <a:pPr marL="236538" indent="-236538" defTabSz="814388" eaLnBrk="1" hangingPunct="1"/>
            <a:endParaRPr lang="en-US" dirty="0" smtClean="0"/>
          </a:p>
          <a:p>
            <a:pPr marL="236538" indent="-236538" defTabSz="814388" eaLnBrk="1" hangingPunct="1"/>
            <a:r>
              <a:rPr lang="en-US" dirty="0" smtClean="0"/>
              <a:t>The AP converts the TCP/IP data packets from the:         </a:t>
            </a:r>
          </a:p>
          <a:p>
            <a:pPr marL="0" indent="0" defTabSz="814388" eaLnBrk="1" hangingPunct="1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pPr marL="0" indent="0" defTabSz="814388" eaLnBrk="1" hangingPunct="1">
              <a:buNone/>
            </a:pPr>
            <a:r>
              <a:rPr lang="en-US" dirty="0"/>
              <a:t> </a:t>
            </a:r>
            <a:r>
              <a:rPr lang="en-US" dirty="0" smtClean="0"/>
              <a:t>   802.11 frame encapsulation format in the </a:t>
            </a:r>
            <a:r>
              <a:rPr lang="en-US" dirty="0" smtClean="0">
                <a:solidFill>
                  <a:srgbClr val="FF6600"/>
                </a:solidFill>
              </a:rPr>
              <a:t>air </a:t>
            </a:r>
            <a:r>
              <a:rPr lang="en-US" dirty="0" smtClean="0"/>
              <a:t>                           </a:t>
            </a:r>
          </a:p>
          <a:p>
            <a:pPr marL="0" indent="0" defTabSz="814388" eaLnBrk="1" hangingPunct="1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to the </a:t>
            </a:r>
          </a:p>
          <a:p>
            <a:pPr marL="0" indent="0" defTabSz="814388" eaLnBrk="1" hangingPunct="1">
              <a:buNone/>
            </a:pPr>
            <a:r>
              <a:rPr lang="en-US" dirty="0" smtClean="0"/>
              <a:t>   802.3  frame </a:t>
            </a:r>
            <a:r>
              <a:rPr lang="en-US" dirty="0"/>
              <a:t>encapsulation  </a:t>
            </a:r>
            <a:r>
              <a:rPr lang="en-US" dirty="0" smtClean="0"/>
              <a:t>format on the </a:t>
            </a:r>
            <a:r>
              <a:rPr lang="en-US" dirty="0" smtClean="0">
                <a:solidFill>
                  <a:srgbClr val="3333FF"/>
                </a:solidFill>
              </a:rPr>
              <a:t>wired</a:t>
            </a:r>
            <a:r>
              <a:rPr lang="en-US" dirty="0" smtClean="0"/>
              <a:t> Ethernet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9036496" cy="5544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9512" y="116632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kern="0" dirty="0">
                <a:solidFill>
                  <a:srgbClr val="000000"/>
                </a:solidFill>
                <a:latin typeface="Arial"/>
              </a:rPr>
              <a:t>802.11 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</a:rPr>
              <a:t>frame – 4 Address Fields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7068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115888"/>
            <a:ext cx="8183562" cy="409575"/>
          </a:xfrm>
        </p:spPr>
        <p:txBody>
          <a:bodyPr lIns="82124" tIns="41061" rIns="82124" bIns="41061" anchor="b"/>
          <a:lstStyle/>
          <a:p>
            <a:pPr defTabSz="814388" eaLnBrk="1" hangingPunct="1"/>
            <a:r>
              <a:rPr lang="en-US" sz="2800" smtClean="0"/>
              <a:t>Wireless Access Points</a:t>
            </a:r>
          </a:p>
        </p:txBody>
      </p:sp>
      <p:pic>
        <p:nvPicPr>
          <p:cNvPr id="24579" name="Picture 12" descr="wrl3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64204"/>
            <a:ext cx="8856984" cy="561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15" descr="wrl42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916113"/>
            <a:ext cx="1512887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115888"/>
            <a:ext cx="8424863" cy="481012"/>
          </a:xfrm>
        </p:spPr>
        <p:txBody>
          <a:bodyPr lIns="82124" tIns="41061" rIns="82124" bIns="41061" anchor="b"/>
          <a:lstStyle/>
          <a:p>
            <a:pPr defTabSz="814388" eaLnBrk="1" hangingPunct="1"/>
            <a:r>
              <a:rPr lang="en-US" sz="2800" smtClean="0"/>
              <a:t>CSMA/CA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0825" y="836613"/>
            <a:ext cx="8569325" cy="538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24" tIns="41061" rIns="82124" bIns="41061"/>
          <a:lstStyle/>
          <a:p>
            <a:pPr marL="236538" indent="-236538" defTabSz="814388" ea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/>
            </a:pPr>
            <a:r>
              <a:rPr lang="en-US" sz="2400" kern="0" dirty="0">
                <a:solidFill>
                  <a:schemeClr val="tx2"/>
                </a:solidFill>
                <a:latin typeface="+mn-lt"/>
              </a:rPr>
              <a:t>Access points oversee a distributed coordination function (DCF) called </a:t>
            </a:r>
            <a:r>
              <a:rPr lang="en-US" sz="2400" kern="0" dirty="0">
                <a:solidFill>
                  <a:srgbClr val="FF0000"/>
                </a:solidFill>
                <a:latin typeface="+mn-lt"/>
              </a:rPr>
              <a:t>Carrier Sense Multiple Access with Collision Avoidance (CSMA/CA).</a:t>
            </a:r>
            <a:r>
              <a:rPr lang="en-US" sz="2400" kern="0" dirty="0">
                <a:solidFill>
                  <a:schemeClr val="tx2"/>
                </a:solidFill>
                <a:latin typeface="+mn-lt"/>
              </a:rPr>
              <a:t> </a:t>
            </a:r>
          </a:p>
          <a:p>
            <a:pPr marL="236538" indent="-236538" defTabSz="814388" ea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/>
            </a:pPr>
            <a:endParaRPr lang="en-US" sz="2400" kern="0" dirty="0">
              <a:solidFill>
                <a:schemeClr val="tx2"/>
              </a:solidFill>
              <a:latin typeface="+mn-lt"/>
            </a:endParaRPr>
          </a:p>
          <a:p>
            <a:pPr marL="236538" indent="-236538" defTabSz="814388" ea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/>
            </a:pPr>
            <a:r>
              <a:rPr lang="en-US" sz="2400" kern="0" dirty="0">
                <a:solidFill>
                  <a:schemeClr val="tx2"/>
                </a:solidFill>
                <a:latin typeface="+mn-lt"/>
              </a:rPr>
              <a:t>This simply means that devices on a WLAN must </a:t>
            </a:r>
            <a:r>
              <a:rPr lang="en-US" sz="2400" kern="0" dirty="0">
                <a:solidFill>
                  <a:srgbClr val="FF0000"/>
                </a:solidFill>
                <a:latin typeface="+mn-lt"/>
              </a:rPr>
              <a:t>sense</a:t>
            </a:r>
            <a:r>
              <a:rPr lang="en-US" sz="2400" kern="0" dirty="0">
                <a:solidFill>
                  <a:schemeClr val="tx2"/>
                </a:solidFill>
                <a:latin typeface="+mn-lt"/>
              </a:rPr>
              <a:t> the medium for </a:t>
            </a:r>
            <a:r>
              <a:rPr lang="en-US" sz="2400" kern="0" dirty="0">
                <a:solidFill>
                  <a:srgbClr val="FF6600"/>
                </a:solidFill>
                <a:latin typeface="+mn-lt"/>
              </a:rPr>
              <a:t>energy </a:t>
            </a:r>
            <a:r>
              <a:rPr lang="en-US" sz="2400" kern="0" dirty="0">
                <a:solidFill>
                  <a:schemeClr val="tx2"/>
                </a:solidFill>
                <a:latin typeface="+mn-lt"/>
              </a:rPr>
              <a:t>(RF stimulation above a certain threshold) and </a:t>
            </a:r>
            <a:r>
              <a:rPr lang="en-US" sz="2400" kern="0" dirty="0">
                <a:solidFill>
                  <a:srgbClr val="FF0000"/>
                </a:solidFill>
                <a:latin typeface="+mn-lt"/>
              </a:rPr>
              <a:t>wait</a:t>
            </a:r>
            <a:r>
              <a:rPr lang="en-US" sz="2400" kern="0" dirty="0">
                <a:solidFill>
                  <a:schemeClr val="tx2"/>
                </a:solidFill>
                <a:latin typeface="+mn-lt"/>
              </a:rPr>
              <a:t> until the </a:t>
            </a:r>
            <a:r>
              <a:rPr lang="en-US" sz="2400" kern="0" dirty="0">
                <a:solidFill>
                  <a:srgbClr val="FF0000"/>
                </a:solidFill>
                <a:latin typeface="+mn-lt"/>
              </a:rPr>
              <a:t>medium</a:t>
            </a:r>
            <a:r>
              <a:rPr lang="en-US" sz="2400" kern="0" dirty="0">
                <a:solidFill>
                  <a:schemeClr val="tx2"/>
                </a:solidFill>
                <a:latin typeface="+mn-lt"/>
              </a:rPr>
              <a:t> is </a:t>
            </a:r>
            <a:r>
              <a:rPr lang="en-US" sz="2400" kern="0" dirty="0">
                <a:solidFill>
                  <a:srgbClr val="FF0000"/>
                </a:solidFill>
                <a:latin typeface="+mn-lt"/>
              </a:rPr>
              <a:t>free</a:t>
            </a:r>
            <a:r>
              <a:rPr lang="en-US" sz="2400" kern="0" dirty="0">
                <a:solidFill>
                  <a:schemeClr val="tx2"/>
                </a:solidFill>
                <a:latin typeface="+mn-lt"/>
              </a:rPr>
              <a:t> before sending. </a:t>
            </a:r>
          </a:p>
          <a:p>
            <a:pPr marL="236538" indent="-236538" defTabSz="814388" eaLnBrk="1" hangingPunct="1">
              <a:spcBef>
                <a:spcPct val="20000"/>
              </a:spcBef>
              <a:buClr>
                <a:schemeClr val="tx2"/>
              </a:buClr>
              <a:defRPr/>
            </a:pPr>
            <a:endParaRPr lang="en-US" sz="2400" kern="0" dirty="0">
              <a:solidFill>
                <a:schemeClr val="tx2"/>
              </a:solidFill>
              <a:latin typeface="+mn-lt"/>
            </a:endParaRPr>
          </a:p>
          <a:p>
            <a:pPr marL="236538" indent="-236538" defTabSz="814388" ea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/>
            </a:pPr>
            <a:r>
              <a:rPr lang="en-US" sz="2400" kern="0" dirty="0">
                <a:solidFill>
                  <a:schemeClr val="tx2"/>
                </a:solidFill>
                <a:latin typeface="+mn-lt"/>
              </a:rPr>
              <a:t>If an AP receives data from a client station, it sends an ACK to the client that the data has been received. </a:t>
            </a:r>
          </a:p>
          <a:p>
            <a:pPr marL="236538" indent="-236538" defTabSz="814388" ea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/>
            </a:pPr>
            <a:endParaRPr lang="en-US" sz="2400" kern="0" dirty="0">
              <a:solidFill>
                <a:schemeClr val="tx2"/>
              </a:solidFill>
              <a:latin typeface="+mn-lt"/>
            </a:endParaRPr>
          </a:p>
          <a:p>
            <a:pPr marL="236538" indent="-236538" defTabSz="814388" ea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/>
            </a:pPr>
            <a:r>
              <a:rPr lang="en-US" sz="2400" kern="0" dirty="0">
                <a:solidFill>
                  <a:srgbClr val="0000FF"/>
                </a:solidFill>
                <a:latin typeface="+mn-lt"/>
              </a:rPr>
              <a:t>This ACK </a:t>
            </a:r>
            <a:r>
              <a:rPr lang="en-US" sz="2400" kern="0" dirty="0" smtClean="0">
                <a:solidFill>
                  <a:srgbClr val="0000FF"/>
                </a:solidFill>
                <a:latin typeface="+mn-lt"/>
              </a:rPr>
              <a:t>stops </a:t>
            </a:r>
            <a:r>
              <a:rPr lang="en-US" sz="2400" kern="0" dirty="0">
                <a:solidFill>
                  <a:srgbClr val="0000FF"/>
                </a:solidFill>
                <a:latin typeface="+mn-lt"/>
              </a:rPr>
              <a:t>the client </a:t>
            </a:r>
            <a:r>
              <a:rPr lang="en-US" sz="2400" kern="0" dirty="0">
                <a:solidFill>
                  <a:schemeClr val="tx2"/>
                </a:solidFill>
                <a:latin typeface="+mn-lt"/>
              </a:rPr>
              <a:t>from </a:t>
            </a:r>
            <a:r>
              <a:rPr lang="en-US" sz="2400" kern="0" dirty="0">
                <a:solidFill>
                  <a:srgbClr val="0000FF"/>
                </a:solidFill>
                <a:latin typeface="+mn-lt"/>
              </a:rPr>
              <a:t>assuming</a:t>
            </a:r>
            <a:r>
              <a:rPr lang="en-US" sz="2400" kern="0" dirty="0">
                <a:solidFill>
                  <a:schemeClr val="tx2"/>
                </a:solidFill>
                <a:latin typeface="+mn-lt"/>
              </a:rPr>
              <a:t> that a </a:t>
            </a:r>
            <a:r>
              <a:rPr lang="en-US" sz="2400" kern="0" dirty="0">
                <a:solidFill>
                  <a:srgbClr val="FF0000"/>
                </a:solidFill>
                <a:latin typeface="+mn-lt"/>
              </a:rPr>
              <a:t>collision</a:t>
            </a:r>
            <a:r>
              <a:rPr lang="en-US" sz="2400" kern="0" dirty="0">
                <a:solidFill>
                  <a:schemeClr val="tx2"/>
                </a:solidFill>
                <a:latin typeface="+mn-lt"/>
              </a:rPr>
              <a:t> occurred and prevents a data </a:t>
            </a:r>
            <a:r>
              <a:rPr lang="en-US" sz="2400" kern="0" dirty="0">
                <a:solidFill>
                  <a:srgbClr val="009900"/>
                </a:solidFill>
                <a:latin typeface="+mn-lt"/>
              </a:rPr>
              <a:t>retransmission</a:t>
            </a:r>
            <a:r>
              <a:rPr lang="en-US" sz="2400" kern="0" dirty="0">
                <a:solidFill>
                  <a:schemeClr val="tx2"/>
                </a:solidFill>
                <a:latin typeface="+mn-lt"/>
              </a:rPr>
              <a:t> by the client.</a:t>
            </a:r>
          </a:p>
          <a:p>
            <a:pPr marL="236538" indent="-236538" defTabSz="814388" eaLnBrk="1" hangingPunct="1">
              <a:spcBef>
                <a:spcPct val="20000"/>
              </a:spcBef>
              <a:buClr>
                <a:schemeClr val="tx2"/>
              </a:buClr>
              <a:defRPr/>
            </a:pPr>
            <a:endParaRPr lang="en-US" sz="2400" kern="0" dirty="0">
              <a:solidFill>
                <a:schemeClr val="tx2"/>
              </a:solidFill>
              <a:latin typeface="+mn-lt"/>
            </a:endParaRPr>
          </a:p>
          <a:p>
            <a:pPr marL="574675" lvl="1" defTabSz="814388" ea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/>
            </a:pPr>
            <a:endParaRPr lang="en-US" kern="0" dirty="0">
              <a:solidFill>
                <a:schemeClr val="tx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88913"/>
            <a:ext cx="8351838" cy="409575"/>
          </a:xfrm>
        </p:spPr>
        <p:txBody>
          <a:bodyPr lIns="82124" tIns="41061" rIns="82124" bIns="41061" anchor="b"/>
          <a:lstStyle/>
          <a:p>
            <a:pPr defTabSz="814388" eaLnBrk="1" hangingPunct="1"/>
            <a:r>
              <a:rPr lang="en-US" sz="2800" smtClean="0"/>
              <a:t>CSMA/CA – Hidden Node Problem</a:t>
            </a:r>
          </a:p>
        </p:txBody>
      </p:sp>
      <p:pic>
        <p:nvPicPr>
          <p:cNvPr id="26627" name="Picture 3" descr="wrl4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990600"/>
            <a:ext cx="4608512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179388" y="1052513"/>
            <a:ext cx="3887787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AU" sz="2400" dirty="0">
                <a:solidFill>
                  <a:schemeClr val="tx2"/>
                </a:solidFill>
              </a:rPr>
              <a:t>The Hidden Node Problem: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AU" dirty="0" smtClean="0">
                <a:solidFill>
                  <a:schemeClr val="tx2"/>
                </a:solidFill>
              </a:rPr>
              <a:t>PC1, PC2 and PC3 sense </a:t>
            </a:r>
            <a:r>
              <a:rPr lang="en-AU" dirty="0">
                <a:solidFill>
                  <a:schemeClr val="tx2"/>
                </a:solidFill>
              </a:rPr>
              <a:t>WRS3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AU" dirty="0">
                <a:solidFill>
                  <a:schemeClr val="tx2"/>
                </a:solidFill>
              </a:rPr>
              <a:t>PC1 and PC2 cannot </a:t>
            </a:r>
            <a:r>
              <a:rPr lang="en-AU" dirty="0" smtClean="0">
                <a:solidFill>
                  <a:schemeClr val="tx2"/>
                </a:solidFill>
              </a:rPr>
              <a:t>sense each </a:t>
            </a:r>
            <a:r>
              <a:rPr lang="en-AU" dirty="0">
                <a:solidFill>
                  <a:schemeClr val="tx2"/>
                </a:solidFill>
              </a:rPr>
              <a:t>other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AU" dirty="0" smtClean="0">
                <a:solidFill>
                  <a:schemeClr val="tx2"/>
                </a:solidFill>
              </a:rPr>
              <a:t>PC1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AU" dirty="0" smtClean="0">
                <a:solidFill>
                  <a:schemeClr val="tx2"/>
                </a:solidFill>
              </a:rPr>
              <a:t>does </a:t>
            </a:r>
            <a:r>
              <a:rPr lang="en-AU" dirty="0">
                <a:solidFill>
                  <a:schemeClr val="tx2"/>
                </a:solidFill>
              </a:rPr>
              <a:t>not detect PC2 activity on the channel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AU" dirty="0" smtClean="0">
                <a:solidFill>
                  <a:schemeClr val="tx2"/>
                </a:solidFill>
              </a:rPr>
              <a:t>sends </a:t>
            </a:r>
            <a:r>
              <a:rPr lang="en-AU" dirty="0">
                <a:solidFill>
                  <a:schemeClr val="tx2"/>
                </a:solidFill>
              </a:rPr>
              <a:t>data while PC2 is transmitting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AU" dirty="0">
                <a:solidFill>
                  <a:schemeClr val="tx2"/>
                </a:solidFill>
              </a:rPr>
              <a:t>A </a:t>
            </a:r>
            <a:r>
              <a:rPr lang="en-AU" dirty="0">
                <a:solidFill>
                  <a:srgbClr val="FF0000"/>
                </a:solidFill>
              </a:rPr>
              <a:t>collision</a:t>
            </a:r>
            <a:r>
              <a:rPr lang="en-AU" dirty="0">
                <a:solidFill>
                  <a:schemeClr val="tx2"/>
                </a:solidFill>
              </a:rPr>
              <a:t> occurs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AU" dirty="0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AU" dirty="0">
                <a:solidFill>
                  <a:schemeClr val="tx2"/>
                </a:solidFill>
              </a:rPr>
              <a:t>PC3 is sensed by both PC1 and PC2, so there are </a:t>
            </a:r>
            <a:r>
              <a:rPr lang="en-AU" dirty="0">
                <a:solidFill>
                  <a:srgbClr val="FF0000"/>
                </a:solidFill>
              </a:rPr>
              <a:t>no collisions </a:t>
            </a:r>
            <a:r>
              <a:rPr lang="en-AU" dirty="0">
                <a:solidFill>
                  <a:schemeClr val="tx2"/>
                </a:solidFill>
              </a:rPr>
              <a:t>involving PC3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6225" y="211138"/>
            <a:ext cx="8645525" cy="409575"/>
          </a:xfrm>
        </p:spPr>
        <p:txBody>
          <a:bodyPr lIns="82124" tIns="41061" rIns="82124" bIns="41061" anchor="b"/>
          <a:lstStyle/>
          <a:p>
            <a:pPr defTabSz="814388" eaLnBrk="1" hangingPunct="1"/>
            <a:r>
              <a:rPr lang="en-US" sz="2800" smtClean="0"/>
              <a:t>CSMA/CA – Hidden Node Resolution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6063" y="1000125"/>
            <a:ext cx="8574087" cy="5389563"/>
          </a:xfrm>
        </p:spPr>
        <p:txBody>
          <a:bodyPr lIns="82124" tIns="41061" rIns="82124" bIns="41061"/>
          <a:lstStyle/>
          <a:p>
            <a:pPr marL="236538" indent="-236538" defTabSz="814388" eaLnBrk="1" hangingPunct="1"/>
            <a:r>
              <a:rPr lang="en-US" sz="2000" dirty="0" smtClean="0"/>
              <a:t>The means of resolving the hidden node problem is a CSMA/CA feature called </a:t>
            </a:r>
            <a:r>
              <a:rPr lang="en-US" sz="2000" dirty="0" smtClean="0">
                <a:solidFill>
                  <a:srgbClr val="FF0000"/>
                </a:solidFill>
              </a:rPr>
              <a:t>request to send/clear to send (RTS/CTS).</a:t>
            </a:r>
          </a:p>
          <a:p>
            <a:pPr marL="236538" indent="-236538" defTabSz="814388" eaLnBrk="1" hangingPunct="1">
              <a:buFontTx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</a:t>
            </a:r>
          </a:p>
          <a:p>
            <a:pPr marL="236538" indent="-236538" defTabSz="814388" eaLnBrk="1" hangingPunct="1"/>
            <a:r>
              <a:rPr lang="en-US" sz="2000" dirty="0" smtClean="0"/>
              <a:t>RTS/CTS was developed to allow a </a:t>
            </a:r>
            <a:r>
              <a:rPr lang="en-US" sz="2000" dirty="0" smtClean="0">
                <a:solidFill>
                  <a:srgbClr val="6600FF"/>
                </a:solidFill>
              </a:rPr>
              <a:t>negotiation</a:t>
            </a:r>
            <a:r>
              <a:rPr lang="en-US" sz="2000" dirty="0" smtClean="0"/>
              <a:t> between a client and an access point.</a:t>
            </a:r>
          </a:p>
          <a:p>
            <a:pPr marL="236538" indent="-236538" defTabSz="814388" eaLnBrk="1" hangingPunct="1">
              <a:buFontTx/>
              <a:buNone/>
            </a:pPr>
            <a:r>
              <a:rPr lang="en-US" sz="2000" dirty="0" smtClean="0"/>
              <a:t> </a:t>
            </a:r>
          </a:p>
          <a:p>
            <a:pPr marL="236538" indent="-236538" defTabSz="814388" eaLnBrk="1" hangingPunct="1"/>
            <a:r>
              <a:rPr lang="en-US" sz="2000" dirty="0" smtClean="0"/>
              <a:t>When RTS/CTS is enabled in a network, access points allocate the medium via CTS to the requesting station for as long as is required to complete the transmission.</a:t>
            </a:r>
          </a:p>
          <a:p>
            <a:pPr marL="236538" indent="-236538" defTabSz="814388" eaLnBrk="1" hangingPunct="1"/>
            <a:endParaRPr lang="en-US" sz="2000" dirty="0" smtClean="0"/>
          </a:p>
          <a:p>
            <a:pPr marL="236538" indent="-236538" defTabSz="814388" eaLnBrk="1" hangingPunct="1"/>
            <a:r>
              <a:rPr lang="en-US" sz="2000" dirty="0" smtClean="0"/>
              <a:t>When the transmission is complete, other stations can request the channel via RTS. Otherwise, the normal collision avoidance function is resumed.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115888"/>
            <a:ext cx="8645525" cy="409575"/>
          </a:xfrm>
        </p:spPr>
        <p:txBody>
          <a:bodyPr lIns="82124" tIns="41061" rIns="82124" bIns="41061" anchor="b"/>
          <a:lstStyle/>
          <a:p>
            <a:pPr defTabSz="814388" eaLnBrk="1" hangingPunct="1"/>
            <a:r>
              <a:rPr lang="en-US" sz="2800" smtClean="0"/>
              <a:t>Wireless Router – Linksys WRT310N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765175"/>
            <a:ext cx="8574087" cy="5389563"/>
          </a:xfrm>
        </p:spPr>
        <p:txBody>
          <a:bodyPr lIns="82124" tIns="41061" rIns="82124" bIns="41061"/>
          <a:lstStyle/>
          <a:p>
            <a:pPr marL="236538" indent="-236538" defTabSz="814388" eaLnBrk="1" hangingPunct="1">
              <a:lnSpc>
                <a:spcPct val="90000"/>
              </a:lnSpc>
            </a:pPr>
            <a:r>
              <a:rPr lang="en-US" smtClean="0"/>
              <a:t>Performs the role of AP, Ethernet switch, and router. </a:t>
            </a:r>
          </a:p>
          <a:p>
            <a:pPr marL="236538" indent="-236538" defTabSz="814388" eaLnBrk="1" hangingPunct="1">
              <a:lnSpc>
                <a:spcPct val="90000"/>
              </a:lnSpc>
            </a:pPr>
            <a:endParaRPr lang="en-US" smtClean="0"/>
          </a:p>
          <a:p>
            <a:pPr marL="236538" indent="-236538" defTabSz="814388" eaLnBrk="1" hangingPunct="1">
              <a:lnSpc>
                <a:spcPct val="90000"/>
              </a:lnSpc>
            </a:pPr>
            <a:r>
              <a:rPr lang="en-US" smtClean="0"/>
              <a:t>Is really three devices in one box: </a:t>
            </a:r>
          </a:p>
          <a:p>
            <a:pPr marL="574675" lvl="1" indent="0" defTabSz="814388" eaLnBrk="1" hangingPunct="1">
              <a:lnSpc>
                <a:spcPct val="90000"/>
              </a:lnSpc>
            </a:pPr>
            <a:r>
              <a:rPr lang="en-US" sz="2000" smtClean="0"/>
              <a:t> A wireless AP, which performs the typical functions of an AP. </a:t>
            </a:r>
          </a:p>
          <a:p>
            <a:pPr marL="574675" lvl="1" indent="0" defTabSz="814388" eaLnBrk="1" hangingPunct="1">
              <a:lnSpc>
                <a:spcPct val="90000"/>
              </a:lnSpc>
            </a:pPr>
            <a:r>
              <a:rPr lang="en-US" sz="2000" smtClean="0"/>
              <a:t> A built-in four-port, full-duplex, 10/100/1000  switch provides connectivity to wired devices. </a:t>
            </a:r>
          </a:p>
          <a:p>
            <a:pPr marL="574675" lvl="1" indent="0" defTabSz="814388" eaLnBrk="1" hangingPunct="1">
              <a:lnSpc>
                <a:spcPct val="90000"/>
              </a:lnSpc>
            </a:pPr>
            <a:r>
              <a:rPr lang="en-US" sz="2000" smtClean="0"/>
              <a:t> The router function provides a gateway for connecting to other network infrastructures.</a:t>
            </a:r>
          </a:p>
          <a:p>
            <a:pPr marL="236538" indent="-236538" defTabSz="814388" eaLnBrk="1" hangingPunct="1">
              <a:lnSpc>
                <a:spcPct val="90000"/>
              </a:lnSpc>
            </a:pPr>
            <a:endParaRPr lang="en-US" smtClean="0"/>
          </a:p>
          <a:p>
            <a:pPr marL="236538" indent="-236538" defTabSz="814388" eaLnBrk="1" hangingPunct="1">
              <a:lnSpc>
                <a:spcPct val="90000"/>
              </a:lnSpc>
            </a:pPr>
            <a:r>
              <a:rPr lang="en-US" smtClean="0"/>
              <a:t>It is most commonly used as a small business or residential wireless access device. </a:t>
            </a:r>
          </a:p>
          <a:p>
            <a:pPr marL="236538" indent="-236538" defTabSz="814388" eaLnBrk="1" hangingPunct="1">
              <a:lnSpc>
                <a:spcPct val="90000"/>
              </a:lnSpc>
            </a:pPr>
            <a:endParaRPr lang="en-US" smtClean="0"/>
          </a:p>
          <a:p>
            <a:pPr marL="236538" indent="-236538" defTabSz="814388" eaLnBrk="1" hangingPunct="1">
              <a:lnSpc>
                <a:spcPct val="90000"/>
              </a:lnSpc>
            </a:pPr>
            <a:r>
              <a:rPr lang="en-US" smtClean="0"/>
              <a:t>The expected load on the device is low enough that it should be able to manage the provision of WLAN, 802.3 Ethernet, and connect to an ISP.</a:t>
            </a:r>
            <a:endParaRPr lang="en-US" sz="1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115888"/>
            <a:ext cx="8183563" cy="504825"/>
          </a:xfrm>
        </p:spPr>
        <p:txBody>
          <a:bodyPr lIns="82124" tIns="41061" rIns="82124" bIns="41061" anchor="b"/>
          <a:lstStyle/>
          <a:p>
            <a:pPr defTabSz="814388" eaLnBrk="1" hangingPunct="1"/>
            <a:r>
              <a:rPr lang="en-US" sz="2800" smtClean="0"/>
              <a:t>Wireless Router – Linksys WRT310N</a:t>
            </a: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613"/>
            <a:ext cx="8784976" cy="5760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6225" y="211138"/>
            <a:ext cx="8183563" cy="409575"/>
          </a:xfrm>
        </p:spPr>
        <p:txBody>
          <a:bodyPr lIns="82124" tIns="41061" rIns="82124" bIns="41061" anchor="b"/>
          <a:lstStyle/>
          <a:p>
            <a:pPr defTabSz="814388" eaLnBrk="1" hangingPunct="1"/>
            <a:r>
              <a:rPr lang="en-US" sz="2800" smtClean="0"/>
              <a:t>Configurable Parameters for Wireless Endpoints</a:t>
            </a:r>
          </a:p>
        </p:txBody>
      </p:sp>
      <p:pic>
        <p:nvPicPr>
          <p:cNvPr id="30723" name="Picture 14" descr="wrl4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8712967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To be Covered</a:t>
            </a:r>
            <a:endParaRPr lang="en-AU" sz="280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Overview </a:t>
            </a:r>
          </a:p>
          <a:p>
            <a:pPr eaLnBrk="1" hangingPunct="1"/>
            <a:r>
              <a:rPr lang="en-US" smtClean="0"/>
              <a:t>Wireless Standards</a:t>
            </a:r>
          </a:p>
          <a:p>
            <a:pPr eaLnBrk="1" hangingPunct="1"/>
            <a:r>
              <a:rPr lang="en-US" smtClean="0"/>
              <a:t>Wireless Access Points</a:t>
            </a:r>
          </a:p>
          <a:p>
            <a:pPr eaLnBrk="1" hangingPunct="1"/>
            <a:r>
              <a:rPr lang="en-US" smtClean="0"/>
              <a:t>CSMA/CA</a:t>
            </a:r>
          </a:p>
          <a:p>
            <a:pPr eaLnBrk="1" hangingPunct="1"/>
            <a:r>
              <a:rPr lang="en-US" smtClean="0"/>
              <a:t>Wireless Router</a:t>
            </a:r>
          </a:p>
          <a:p>
            <a:pPr eaLnBrk="1" hangingPunct="1"/>
            <a:r>
              <a:rPr lang="en-US" smtClean="0"/>
              <a:t>Configurable Parameters on Wireless Router</a:t>
            </a:r>
          </a:p>
          <a:p>
            <a:pPr eaLnBrk="1" hangingPunct="1"/>
            <a:r>
              <a:rPr lang="en-US" smtClean="0"/>
              <a:t>802.11 WLAN Technologies</a:t>
            </a:r>
          </a:p>
          <a:p>
            <a:pPr eaLnBrk="1" hangingPunct="1"/>
            <a:r>
              <a:rPr lang="en-US" smtClean="0"/>
              <a:t>Planning the Wireless LAN</a:t>
            </a:r>
          </a:p>
          <a:p>
            <a:pPr eaLnBrk="1" hangingPunct="1"/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6225" y="211138"/>
            <a:ext cx="8183563" cy="409575"/>
          </a:xfrm>
        </p:spPr>
        <p:txBody>
          <a:bodyPr lIns="82124" tIns="41061" rIns="82124" bIns="41061" anchor="b"/>
          <a:lstStyle/>
          <a:p>
            <a:pPr defTabSz="814388" eaLnBrk="1" hangingPunct="1"/>
            <a:r>
              <a:rPr lang="en-US" sz="2800" smtClean="0"/>
              <a:t>Configurable Parameters for Wireless Endpoints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950" y="765175"/>
            <a:ext cx="8897938" cy="1511300"/>
          </a:xfrm>
        </p:spPr>
        <p:txBody>
          <a:bodyPr lIns="82124" tIns="41061" rIns="82124" bIns="41061"/>
          <a:lstStyle/>
          <a:p>
            <a:pPr marL="236538" indent="-236538" defTabSz="814388" eaLnBrk="1" hangingPunct="1">
              <a:lnSpc>
                <a:spcPct val="75000"/>
              </a:lnSpc>
              <a:buFontTx/>
              <a:buNone/>
            </a:pPr>
            <a:r>
              <a:rPr lang="en-US" sz="2000" smtClean="0">
                <a:solidFill>
                  <a:srgbClr val="FF0000"/>
                </a:solidFill>
              </a:rPr>
              <a:t>Wireless Network Mode</a:t>
            </a:r>
            <a:r>
              <a:rPr lang="en-US" sz="1800" smtClean="0">
                <a:solidFill>
                  <a:srgbClr val="FF0000"/>
                </a:solidFill>
              </a:rPr>
              <a:t>:</a:t>
            </a:r>
            <a:r>
              <a:rPr lang="en-US" sz="1800" smtClean="0">
                <a:solidFill>
                  <a:schemeClr val="accent2"/>
                </a:solidFill>
              </a:rPr>
              <a:t> </a:t>
            </a:r>
            <a:r>
              <a:rPr lang="en-US" sz="1800" smtClean="0"/>
              <a:t> </a:t>
            </a:r>
          </a:p>
          <a:p>
            <a:pPr marL="236538" indent="-236538" defTabSz="814388" eaLnBrk="1" hangingPunct="1">
              <a:lnSpc>
                <a:spcPct val="75000"/>
              </a:lnSpc>
            </a:pPr>
            <a:r>
              <a:rPr lang="en-US" sz="1800" smtClean="0"/>
              <a:t>Refers to the WLAN protocols: 802.11a, b, g, or n. </a:t>
            </a:r>
          </a:p>
          <a:p>
            <a:pPr marL="236538" indent="-236538" defTabSz="814388" eaLnBrk="1" hangingPunct="1">
              <a:lnSpc>
                <a:spcPct val="75000"/>
              </a:lnSpc>
            </a:pPr>
            <a:r>
              <a:rPr lang="en-US" sz="1800" smtClean="0"/>
              <a:t>When a Linksys AP is configured to allow both 802.11b and 802.11g clients, it is operating in </a:t>
            </a:r>
            <a:r>
              <a:rPr lang="en-US" sz="1800" smtClean="0">
                <a:solidFill>
                  <a:srgbClr val="009900"/>
                </a:solidFill>
              </a:rPr>
              <a:t>mixed</a:t>
            </a:r>
            <a:r>
              <a:rPr lang="en-US" sz="1800" smtClean="0"/>
              <a:t> mode.</a:t>
            </a:r>
          </a:p>
          <a:p>
            <a:pPr marL="236538" indent="-236538" defTabSz="814388" eaLnBrk="1" hangingPunct="1">
              <a:lnSpc>
                <a:spcPct val="75000"/>
              </a:lnSpc>
            </a:pPr>
            <a:r>
              <a:rPr lang="en-US" sz="1800" smtClean="0"/>
              <a:t>For an AP to support 802.11a as well as 802.11b and g, it must have a second radio to operate in the different RF band.</a:t>
            </a:r>
          </a:p>
        </p:txBody>
      </p:sp>
      <p:grpSp>
        <p:nvGrpSpPr>
          <p:cNvPr id="31748" name="Group 26"/>
          <p:cNvGrpSpPr>
            <a:grpSpLocks/>
          </p:cNvGrpSpPr>
          <p:nvPr/>
        </p:nvGrpSpPr>
        <p:grpSpPr bwMode="auto">
          <a:xfrm>
            <a:off x="236044" y="2420888"/>
            <a:ext cx="8820472" cy="4320480"/>
            <a:chOff x="3505200" y="838200"/>
            <a:chExt cx="5441950" cy="3517239"/>
          </a:xfrm>
        </p:grpSpPr>
        <p:pic>
          <p:nvPicPr>
            <p:cNvPr id="31749" name="Picture 17" descr="wrl49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00" y="838200"/>
              <a:ext cx="5441950" cy="3517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Rectangle 24"/>
            <p:cNvSpPr/>
            <p:nvPr/>
          </p:nvSpPr>
          <p:spPr bwMode="auto">
            <a:xfrm>
              <a:off x="4267200" y="1447685"/>
              <a:ext cx="1905000" cy="228557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5400000" algn="tl" rotWithShape="0">
                <a:prstClr val="black"/>
              </a:outerShdw>
            </a:effectLst>
          </p:spPr>
          <p:txBody>
            <a:bodyPr lIns="45720" rIns="45720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581400" y="3352328"/>
              <a:ext cx="2590800" cy="914228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5400000" algn="tl" rotWithShape="0">
                <a:prstClr val="black"/>
              </a:outerShdw>
            </a:effectLst>
          </p:spPr>
          <p:txBody>
            <a:bodyPr lIns="45720" rIns="45720" anchor="ctr"/>
            <a:lstStyle/>
            <a:p>
              <a:pPr algn="ctr" eaLnBrk="1" hangingPunct="1">
                <a:defRPr/>
              </a:pPr>
              <a:endPara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115888"/>
            <a:ext cx="8645525" cy="409575"/>
          </a:xfrm>
        </p:spPr>
        <p:txBody>
          <a:bodyPr lIns="82124" tIns="41061" rIns="82124" bIns="41061" anchor="b"/>
          <a:lstStyle/>
          <a:p>
            <a:pPr defTabSz="814388" eaLnBrk="1" hangingPunct="1"/>
            <a:r>
              <a:rPr lang="en-US" sz="2800" smtClean="0"/>
              <a:t>Configurable Parameters for Wireless Endpoints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6063" y="692150"/>
            <a:ext cx="8574087" cy="2016125"/>
          </a:xfrm>
        </p:spPr>
        <p:txBody>
          <a:bodyPr lIns="82124" tIns="41061" rIns="82124" bIns="41061"/>
          <a:lstStyle/>
          <a:p>
            <a:pPr marL="236538" indent="-236538" defTabSz="814388" eaLnBrk="1" hangingPunct="1">
              <a:lnSpc>
                <a:spcPct val="75000"/>
              </a:lnSpc>
              <a:buFontTx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Service Set Identifier (SSID):</a:t>
            </a:r>
            <a:r>
              <a:rPr lang="en-US" sz="2000" dirty="0" smtClean="0"/>
              <a:t> </a:t>
            </a:r>
          </a:p>
          <a:p>
            <a:pPr marL="236538" indent="-236538" defTabSz="814388" eaLnBrk="1" hangingPunct="1">
              <a:lnSpc>
                <a:spcPct val="75000"/>
              </a:lnSpc>
            </a:pPr>
            <a:r>
              <a:rPr lang="en-US" sz="1800" dirty="0" smtClean="0"/>
              <a:t>Is a unique identifier that client devices use to distinguish between wireless networks. </a:t>
            </a:r>
          </a:p>
          <a:p>
            <a:pPr marL="236538" indent="-236538" defTabSz="814388" eaLnBrk="1" hangingPunct="1">
              <a:lnSpc>
                <a:spcPct val="75000"/>
              </a:lnSpc>
            </a:pPr>
            <a:r>
              <a:rPr lang="en-US" sz="1800" dirty="0" smtClean="0"/>
              <a:t>Several access points on a network can share an SSID. </a:t>
            </a:r>
          </a:p>
          <a:p>
            <a:pPr marL="236538" indent="-236538" defTabSz="814388" eaLnBrk="1" hangingPunct="1">
              <a:lnSpc>
                <a:spcPct val="75000"/>
              </a:lnSpc>
            </a:pPr>
            <a:r>
              <a:rPr lang="en-US" sz="1800" dirty="0" smtClean="0"/>
              <a:t>SSID can be any alphanumeric, </a:t>
            </a:r>
            <a:r>
              <a:rPr lang="en-US" sz="1800" dirty="0" smtClean="0">
                <a:solidFill>
                  <a:srgbClr val="009900"/>
                </a:solidFill>
              </a:rPr>
              <a:t>case-sensitive</a:t>
            </a:r>
            <a:r>
              <a:rPr lang="en-US" sz="1800" dirty="0" smtClean="0"/>
              <a:t> entry from 2 to 32 characters long. </a:t>
            </a:r>
          </a:p>
          <a:p>
            <a:pPr marL="236538" indent="-236538" defTabSz="814388" eaLnBrk="1" hangingPunct="1">
              <a:lnSpc>
                <a:spcPct val="75000"/>
              </a:lnSpc>
            </a:pPr>
            <a:r>
              <a:rPr lang="en-US" sz="1800" dirty="0" smtClean="0"/>
              <a:t>All Linksys AP's are set to the network name of </a:t>
            </a:r>
            <a:r>
              <a:rPr lang="en-US" sz="1800" dirty="0" err="1" smtClean="0">
                <a:solidFill>
                  <a:srgbClr val="FF0000"/>
                </a:solidFill>
              </a:rPr>
              <a:t>linksys</a:t>
            </a:r>
            <a:r>
              <a:rPr lang="en-US" sz="1800" dirty="0" smtClean="0"/>
              <a:t>, Cisco AP's are initially set to </a:t>
            </a:r>
            <a:r>
              <a:rPr lang="en-US" sz="1800" dirty="0" smtClean="0">
                <a:solidFill>
                  <a:srgbClr val="FF0000"/>
                </a:solidFill>
              </a:rPr>
              <a:t>tsunami</a:t>
            </a:r>
            <a:r>
              <a:rPr lang="en-US" sz="1800" dirty="0" smtClean="0"/>
              <a:t>. </a:t>
            </a:r>
            <a:endParaRPr lang="en-US" sz="1600" dirty="0" smtClean="0"/>
          </a:p>
        </p:txBody>
      </p:sp>
      <p:pic>
        <p:nvPicPr>
          <p:cNvPr id="3277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36838"/>
            <a:ext cx="8784976" cy="410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14313" y="142875"/>
            <a:ext cx="8643937" cy="511175"/>
          </a:xfrm>
        </p:spPr>
        <p:txBody>
          <a:bodyPr/>
          <a:lstStyle/>
          <a:p>
            <a:pPr eaLnBrk="1" hangingPunct="1"/>
            <a:r>
              <a:rPr lang="en-AU" sz="1600" dirty="0" smtClean="0"/>
              <a:t>Configuring the Wireless Router – Linksys WRT300N</a:t>
            </a:r>
            <a:br>
              <a:rPr lang="en-AU" sz="1600" dirty="0" smtClean="0"/>
            </a:br>
            <a:r>
              <a:rPr lang="en-AU" sz="1100" b="1" dirty="0"/>
              <a:t>LabC3 7-1_7.5.1  Basic Wireless Configuration </a:t>
            </a:r>
            <a:r>
              <a:rPr lang="en-AU" sz="1100" b="1" dirty="0" smtClean="0"/>
              <a:t>P291</a:t>
            </a:r>
            <a:endParaRPr lang="en-AU" sz="1600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72500" cy="5976664"/>
          </a:xfrm>
        </p:spPr>
        <p:txBody>
          <a:bodyPr/>
          <a:lstStyle/>
          <a:p>
            <a:pPr marL="228600" indent="-228600" eaLnBrk="1" hangingPunct="1">
              <a:buAutoNum type="arabicPeriod"/>
            </a:pPr>
            <a:r>
              <a:rPr lang="en-AU" sz="1000" dirty="0" smtClean="0"/>
              <a:t>Power UP wireless router (get a wireless router from your instructor)</a:t>
            </a:r>
          </a:p>
          <a:p>
            <a:pPr marL="228600" indent="-228600" eaLnBrk="1" hangingPunct="1">
              <a:buAutoNum type="arabicPeriod"/>
            </a:pPr>
            <a:r>
              <a:rPr lang="en-AU" sz="1000" dirty="0" smtClean="0"/>
              <a:t>Reset it to factory default – push reset button and hold until blue symbols flashes</a:t>
            </a:r>
          </a:p>
          <a:p>
            <a:pPr marL="228600" indent="-228600" eaLnBrk="1" hangingPunct="1">
              <a:buAutoNum type="arabicPeriod"/>
            </a:pPr>
            <a:r>
              <a:rPr lang="en-AU" sz="1000" dirty="0" smtClean="0"/>
              <a:t>Start up </a:t>
            </a:r>
            <a:r>
              <a:rPr lang="en-AU" sz="1000" dirty="0" smtClean="0">
                <a:solidFill>
                  <a:srgbClr val="FF0000"/>
                </a:solidFill>
              </a:rPr>
              <a:t>PC Ethernet VM</a:t>
            </a:r>
            <a:r>
              <a:rPr lang="en-AU" sz="1000" dirty="0" smtClean="0"/>
              <a:t>, configure to obtain </a:t>
            </a:r>
            <a:r>
              <a:rPr lang="en-AU" sz="1000" dirty="0" err="1" smtClean="0"/>
              <a:t>ip</a:t>
            </a:r>
            <a:r>
              <a:rPr lang="en-AU" sz="1000" dirty="0" smtClean="0"/>
              <a:t> address automatically</a:t>
            </a:r>
          </a:p>
          <a:p>
            <a:pPr marL="228600" indent="-228600" eaLnBrk="1" hangingPunct="1">
              <a:buAutoNum type="arabicPeriod"/>
            </a:pPr>
            <a:r>
              <a:rPr lang="en-AU" sz="1000" dirty="0" smtClean="0"/>
              <a:t>Ethernet Connection – plug blue UTP cable from your PC  into any Ethernet port (1 to 4) on the wireless router</a:t>
            </a:r>
          </a:p>
          <a:p>
            <a:pPr marL="228600" indent="-228600" eaLnBrk="1" hangingPunct="1">
              <a:buAutoNum type="arabicPeriod"/>
            </a:pPr>
            <a:r>
              <a:rPr lang="en-AU" sz="1000" dirty="0" smtClean="0"/>
              <a:t>Open DOS Command Window – type </a:t>
            </a:r>
            <a:r>
              <a:rPr lang="en-AU" sz="1000" dirty="0" err="1" smtClean="0"/>
              <a:t>ipconfig</a:t>
            </a:r>
            <a:r>
              <a:rPr lang="en-AU" sz="1000" dirty="0" smtClean="0"/>
              <a:t> /all to confirm </a:t>
            </a:r>
            <a:r>
              <a:rPr lang="en-AU" sz="1000" dirty="0">
                <a:solidFill>
                  <a:srgbClr val="FF0000"/>
                </a:solidFill>
              </a:rPr>
              <a:t>PC Ethernet </a:t>
            </a:r>
            <a:r>
              <a:rPr lang="en-AU" sz="1000" dirty="0" smtClean="0"/>
              <a:t>has been obtained an </a:t>
            </a:r>
            <a:r>
              <a:rPr lang="en-AU" sz="1000" dirty="0" err="1"/>
              <a:t>ip</a:t>
            </a:r>
            <a:r>
              <a:rPr lang="en-AU" sz="1000" dirty="0"/>
              <a:t> address </a:t>
            </a:r>
            <a:r>
              <a:rPr lang="en-AU" sz="1000" dirty="0" smtClean="0"/>
              <a:t>from wireless router</a:t>
            </a:r>
          </a:p>
          <a:p>
            <a:pPr marL="228600" indent="-228600" eaLnBrk="1" hangingPunct="1">
              <a:buAutoNum type="arabicPeriod"/>
            </a:pPr>
            <a:r>
              <a:rPr lang="en-AU" sz="1000" dirty="0" smtClean="0"/>
              <a:t>Use a Browser to connect to factory default </a:t>
            </a:r>
            <a:r>
              <a:rPr lang="en-AU" sz="1000" dirty="0" err="1" smtClean="0"/>
              <a:t>ip</a:t>
            </a:r>
            <a:r>
              <a:rPr lang="en-AU" sz="1000" dirty="0" smtClean="0"/>
              <a:t> address 192.168.1.1 on the wireless router</a:t>
            </a:r>
          </a:p>
          <a:p>
            <a:pPr marL="228600" indent="-228600" eaLnBrk="1" hangingPunct="1">
              <a:buAutoNum type="arabicPeriod"/>
            </a:pPr>
            <a:r>
              <a:rPr lang="en-AU" sz="1000" dirty="0" smtClean="0"/>
              <a:t>Authentication – username: admin, password: admin</a:t>
            </a:r>
          </a:p>
          <a:p>
            <a:pPr marL="228600" indent="-228600" eaLnBrk="1" hangingPunct="1">
              <a:buAutoNum type="arabicPeriod"/>
            </a:pPr>
            <a:r>
              <a:rPr lang="en-AU" sz="1000" dirty="0" smtClean="0"/>
              <a:t>Wireless Router Setup</a:t>
            </a:r>
          </a:p>
          <a:p>
            <a:pPr marL="628650" lvl="1" indent="-228600" eaLnBrk="1" hangingPunct="1">
              <a:buFontTx/>
              <a:buAutoNum type="alphaLcParenR"/>
            </a:pPr>
            <a:r>
              <a:rPr lang="en-AU" sz="1000" b="1" dirty="0">
                <a:solidFill>
                  <a:srgbClr val="FF0000"/>
                </a:solidFill>
              </a:rPr>
              <a:t>Ensure</a:t>
            </a:r>
            <a:r>
              <a:rPr lang="en-AU" sz="1000" dirty="0"/>
              <a:t> </a:t>
            </a:r>
            <a:r>
              <a:rPr lang="en-AU" sz="1000" dirty="0" smtClean="0"/>
              <a:t>you always </a:t>
            </a:r>
            <a:r>
              <a:rPr lang="en-AU" sz="1000" b="1" dirty="0" smtClean="0">
                <a:solidFill>
                  <a:srgbClr val="FF0000"/>
                </a:solidFill>
              </a:rPr>
              <a:t>click </a:t>
            </a:r>
            <a:r>
              <a:rPr lang="en-AU" sz="1000" b="1" dirty="0">
                <a:solidFill>
                  <a:srgbClr val="FF0000"/>
                </a:solidFill>
              </a:rPr>
              <a:t>save</a:t>
            </a:r>
            <a:r>
              <a:rPr lang="en-AU" sz="1000" dirty="0"/>
              <a:t> at the bottom of each </a:t>
            </a:r>
            <a:r>
              <a:rPr lang="en-AU" sz="1000" dirty="0" smtClean="0"/>
              <a:t>screen</a:t>
            </a:r>
          </a:p>
          <a:p>
            <a:pPr marL="628650" lvl="1" indent="-228600" eaLnBrk="1" hangingPunct="1">
              <a:buFont typeface="+mj-lt"/>
              <a:buAutoNum type="alphaLcParenR"/>
            </a:pPr>
            <a:r>
              <a:rPr lang="en-AU" sz="1000" dirty="0" smtClean="0"/>
              <a:t>Internet Setup</a:t>
            </a:r>
          </a:p>
          <a:p>
            <a:pPr marL="1085850" lvl="2" indent="-285750" eaLnBrk="1" hangingPunct="1">
              <a:buFont typeface="+mj-lt"/>
              <a:buAutoNum type="romanUcPeriod"/>
            </a:pPr>
            <a:r>
              <a:rPr lang="en-AU" sz="1000" dirty="0" smtClean="0"/>
              <a:t>Internet Connection type: static IP</a:t>
            </a:r>
          </a:p>
          <a:p>
            <a:pPr marL="1085850" lvl="2" indent="-285750" eaLnBrk="1" hangingPunct="1">
              <a:buFont typeface="+mj-lt"/>
              <a:buAutoNum type="romanUcPeriod"/>
            </a:pPr>
            <a:r>
              <a:rPr lang="en-AU" sz="1000" dirty="0" smtClean="0"/>
              <a:t>Assign an </a:t>
            </a:r>
            <a:r>
              <a:rPr lang="en-AU" sz="1000" dirty="0" err="1" smtClean="0"/>
              <a:t>ip</a:t>
            </a:r>
            <a:r>
              <a:rPr lang="en-AU" sz="1000" dirty="0" smtClean="0"/>
              <a:t> address from VLAN 1 address range</a:t>
            </a:r>
          </a:p>
          <a:p>
            <a:pPr marL="685800" lvl="1" eaLnBrk="1" hangingPunct="1">
              <a:buFont typeface="+mj-lt"/>
              <a:buAutoNum type="alphaLcParenR"/>
            </a:pPr>
            <a:r>
              <a:rPr lang="en-AU" sz="1000" dirty="0" smtClean="0"/>
              <a:t>Network Setup - DHCP</a:t>
            </a:r>
          </a:p>
          <a:p>
            <a:pPr lvl="2" indent="-285750" eaLnBrk="1" hangingPunct="1">
              <a:buFont typeface="+mj-lt"/>
              <a:buAutoNum type="romanUcPeriod"/>
            </a:pPr>
            <a:r>
              <a:rPr lang="en-AU" sz="1000" dirty="0" smtClean="0"/>
              <a:t>For Wireless PCs</a:t>
            </a:r>
          </a:p>
          <a:p>
            <a:pPr lvl="2" indent="-285750" eaLnBrk="1" hangingPunct="1">
              <a:buFont typeface="+mj-lt"/>
              <a:buAutoNum type="romanUcPeriod"/>
            </a:pPr>
            <a:r>
              <a:rPr lang="en-AU" sz="1000" dirty="0" smtClean="0"/>
              <a:t>Use address space for wireless LAN</a:t>
            </a:r>
          </a:p>
          <a:p>
            <a:pPr lvl="1" eaLnBrk="1" hangingPunct="1">
              <a:buFont typeface="+mj-lt"/>
              <a:buAutoNum type="alphaLcParenR"/>
            </a:pPr>
            <a:r>
              <a:rPr lang="en-AU" sz="1000" dirty="0" smtClean="0"/>
              <a:t>Disable/Enable PC Ethernet LAN connection to pick up a new </a:t>
            </a:r>
            <a:r>
              <a:rPr lang="en-AU" sz="1000" dirty="0" err="1" smtClean="0"/>
              <a:t>ip</a:t>
            </a:r>
            <a:r>
              <a:rPr lang="en-AU" sz="1000" dirty="0" smtClean="0"/>
              <a:t> address from Wireless LAN address space</a:t>
            </a:r>
          </a:p>
          <a:p>
            <a:pPr lvl="1" eaLnBrk="1" hangingPunct="1">
              <a:buFont typeface="+mj-lt"/>
              <a:buAutoNum type="alphaLcParenR"/>
            </a:pPr>
            <a:r>
              <a:rPr lang="en-AU" sz="1000" dirty="0" smtClean="0"/>
              <a:t>Use a Browser to re-connect to new (default gateway) </a:t>
            </a:r>
            <a:r>
              <a:rPr lang="en-AU" sz="1000" dirty="0" err="1" smtClean="0"/>
              <a:t>ip</a:t>
            </a:r>
            <a:r>
              <a:rPr lang="en-AU" sz="1000" dirty="0" smtClean="0"/>
              <a:t> address on the wireless router</a:t>
            </a:r>
          </a:p>
          <a:p>
            <a:pPr lvl="1" eaLnBrk="1" hangingPunct="1">
              <a:buFont typeface="+mj-lt"/>
              <a:buAutoNum type="alphaLcParenR"/>
            </a:pPr>
            <a:r>
              <a:rPr lang="en-AU" sz="1000" dirty="0" smtClean="0"/>
              <a:t>Security</a:t>
            </a:r>
          </a:p>
          <a:p>
            <a:pPr marL="1200150" lvl="2" indent="-285750" eaLnBrk="1" hangingPunct="1">
              <a:buFont typeface="+mj-lt"/>
              <a:buAutoNum type="romanUcPeriod"/>
            </a:pPr>
            <a:r>
              <a:rPr lang="en-AU" sz="1000" dirty="0" smtClean="0"/>
              <a:t>Disable Firewall</a:t>
            </a:r>
          </a:p>
          <a:p>
            <a:pPr marL="800100" lvl="1" eaLnBrk="1" hangingPunct="1">
              <a:buFont typeface="+mj-lt"/>
              <a:buAutoNum type="alphaLcParenR"/>
            </a:pPr>
            <a:r>
              <a:rPr lang="en-AU" sz="1000" dirty="0" smtClean="0"/>
              <a:t>Wireless Wi-Fi Protected Setup</a:t>
            </a:r>
          </a:p>
          <a:p>
            <a:pPr marL="1257300" lvl="2" indent="-285750" eaLnBrk="1" hangingPunct="1">
              <a:buFont typeface="+mj-lt"/>
              <a:buAutoNum type="romanUcPeriod"/>
            </a:pPr>
            <a:r>
              <a:rPr lang="en-AU" sz="1000" dirty="0" smtClean="0"/>
              <a:t>Wireless Configuration: manual</a:t>
            </a:r>
            <a:endParaRPr lang="en-AU" sz="1000" dirty="0"/>
          </a:p>
          <a:p>
            <a:pPr marL="1257300" lvl="2" indent="-285750" eaLnBrk="1" hangingPunct="1">
              <a:buFont typeface="+mj-lt"/>
              <a:buAutoNum type="romanUcPeriod"/>
            </a:pPr>
            <a:r>
              <a:rPr lang="en-AU" sz="1000" dirty="0" smtClean="0"/>
              <a:t>SSID: student Id</a:t>
            </a:r>
          </a:p>
          <a:p>
            <a:pPr marL="457200" eaLnBrk="1" hangingPunct="1">
              <a:buFont typeface="+mj-lt"/>
              <a:buAutoNum type="arabicPeriod"/>
            </a:pPr>
            <a:r>
              <a:rPr lang="en-AU" sz="1000" dirty="0" smtClean="0"/>
              <a:t>Connecting a Wireless PC to the Wireless Router</a:t>
            </a:r>
          </a:p>
          <a:p>
            <a:pPr marL="857250" lvl="1" eaLnBrk="1" hangingPunct="1">
              <a:buFont typeface="+mj-lt"/>
              <a:buAutoNum type="alphaLcParenR"/>
            </a:pPr>
            <a:r>
              <a:rPr lang="en-AU" sz="1000" dirty="0" smtClean="0"/>
              <a:t>Logon to another  PC</a:t>
            </a:r>
          </a:p>
          <a:p>
            <a:pPr marL="857250" lvl="1" eaLnBrk="1" hangingPunct="1">
              <a:buFont typeface="+mj-lt"/>
              <a:buAutoNum type="alphaLcParenR"/>
            </a:pPr>
            <a:r>
              <a:rPr lang="en-AU" sz="1000" dirty="0" smtClean="0"/>
              <a:t>Look for the wireless tray icon – bottom right, click</a:t>
            </a:r>
          </a:p>
          <a:p>
            <a:pPr marL="857250" lvl="1" eaLnBrk="1" hangingPunct="1">
              <a:buFont typeface="+mj-lt"/>
              <a:buAutoNum type="alphaLcParenR"/>
            </a:pPr>
            <a:r>
              <a:rPr lang="en-AU" sz="1000" dirty="0" smtClean="0"/>
              <a:t>Associate with the wireless LAN broadcasting your student ID as its SSID</a:t>
            </a:r>
          </a:p>
          <a:p>
            <a:pPr marL="857250" lvl="1" eaLnBrk="1" hangingPunct="1">
              <a:buFont typeface="+mj-lt"/>
              <a:buAutoNum type="alphaLcParenR"/>
            </a:pPr>
            <a:r>
              <a:rPr lang="en-AU" sz="1000" dirty="0" smtClean="0"/>
              <a:t>Start up </a:t>
            </a:r>
            <a:r>
              <a:rPr lang="en-AU" sz="1000" dirty="0" smtClean="0">
                <a:solidFill>
                  <a:srgbClr val="FF0000"/>
                </a:solidFill>
              </a:rPr>
              <a:t>PC Wireless VM </a:t>
            </a:r>
            <a:r>
              <a:rPr lang="en-AU" sz="1000" dirty="0" smtClean="0"/>
              <a:t>and configure to obtain </a:t>
            </a:r>
            <a:r>
              <a:rPr lang="en-AU" sz="1000" dirty="0" err="1" smtClean="0"/>
              <a:t>ip</a:t>
            </a:r>
            <a:r>
              <a:rPr lang="en-AU" sz="1000" dirty="0" smtClean="0"/>
              <a:t> address automatically</a:t>
            </a:r>
          </a:p>
          <a:p>
            <a:pPr marL="857250" lvl="1" eaLnBrk="1" hangingPunct="1">
              <a:buFont typeface="+mj-lt"/>
              <a:buAutoNum type="alphaLcParenR"/>
            </a:pPr>
            <a:r>
              <a:rPr lang="en-AU" sz="1000" dirty="0" smtClean="0"/>
              <a:t>Open DOS Command Window – type </a:t>
            </a:r>
            <a:r>
              <a:rPr lang="en-AU" sz="1000" dirty="0" err="1" smtClean="0"/>
              <a:t>ipconfig</a:t>
            </a:r>
            <a:r>
              <a:rPr lang="en-AU" sz="1000" dirty="0" smtClean="0"/>
              <a:t> /all to confirm an </a:t>
            </a:r>
            <a:r>
              <a:rPr lang="en-AU" sz="1000" dirty="0" err="1" smtClean="0"/>
              <a:t>ip</a:t>
            </a:r>
            <a:r>
              <a:rPr lang="en-AU" sz="1000" dirty="0" smtClean="0"/>
              <a:t> address has been obtained from wireless router</a:t>
            </a:r>
          </a:p>
          <a:p>
            <a:pPr marL="857250" lvl="1" eaLnBrk="1" hangingPunct="1">
              <a:buFont typeface="+mj-lt"/>
              <a:buAutoNum type="alphaLcParenR"/>
            </a:pPr>
            <a:r>
              <a:rPr lang="en-AU" sz="1000" dirty="0" smtClean="0"/>
              <a:t>From </a:t>
            </a:r>
            <a:r>
              <a:rPr lang="en-AU" sz="1000" dirty="0">
                <a:solidFill>
                  <a:srgbClr val="FF0000"/>
                </a:solidFill>
              </a:rPr>
              <a:t>PC Wireless VM </a:t>
            </a:r>
            <a:r>
              <a:rPr lang="en-AU" sz="1000" dirty="0" smtClean="0">
                <a:solidFill>
                  <a:srgbClr val="0000FF"/>
                </a:solidFill>
              </a:rPr>
              <a:t>Ping</a:t>
            </a:r>
            <a:r>
              <a:rPr lang="en-AU" sz="1000" dirty="0" smtClean="0"/>
              <a:t> default gateway on the wireless router to confirm connection is working</a:t>
            </a:r>
          </a:p>
          <a:p>
            <a:pPr marL="857250" lvl="1" eaLnBrk="1" hangingPunct="1">
              <a:buFont typeface="+mj-lt"/>
              <a:buAutoNum type="alphaLcParenR"/>
            </a:pPr>
            <a:r>
              <a:rPr lang="en-AU" sz="1000" dirty="0" smtClean="0"/>
              <a:t>Wireless Router - Remove blue UTP cable  from your PC, get a new blue UTP cable, plug into Internet Port</a:t>
            </a:r>
          </a:p>
          <a:p>
            <a:pPr marL="857250" lvl="1" eaLnBrk="1" hangingPunct="1">
              <a:buFont typeface="+mj-lt"/>
              <a:buAutoNum type="alphaLcParenR"/>
            </a:pPr>
            <a:r>
              <a:rPr lang="en-AU" sz="1000" dirty="0" smtClean="0"/>
              <a:t>Connect new blue UTP cable to Desk Top coloured enclosure port, then patch from patch panel to </a:t>
            </a:r>
            <a:r>
              <a:rPr lang="en-AU" sz="1000" dirty="0" err="1" smtClean="0"/>
              <a:t>MalvernB</a:t>
            </a:r>
            <a:r>
              <a:rPr lang="en-AU" sz="1000" dirty="0" smtClean="0"/>
              <a:t> switch port Fa0/9</a:t>
            </a:r>
          </a:p>
          <a:p>
            <a:pPr marL="857250" lvl="1" eaLnBrk="1" hangingPunct="1">
              <a:buFont typeface="+mj-lt"/>
              <a:buAutoNum type="alphaLcParenR"/>
            </a:pPr>
            <a:r>
              <a:rPr lang="en-AU" sz="1000" dirty="0"/>
              <a:t>F</a:t>
            </a:r>
            <a:r>
              <a:rPr lang="en-AU" sz="1000" dirty="0" smtClean="0"/>
              <a:t>rom </a:t>
            </a:r>
            <a:r>
              <a:rPr lang="en-AU" sz="1000" dirty="0">
                <a:solidFill>
                  <a:srgbClr val="FF0000"/>
                </a:solidFill>
              </a:rPr>
              <a:t>PC Wireless VM </a:t>
            </a:r>
            <a:r>
              <a:rPr lang="en-AU" sz="1000" dirty="0" smtClean="0">
                <a:solidFill>
                  <a:srgbClr val="FF0000"/>
                </a:solidFill>
              </a:rPr>
              <a:t> </a:t>
            </a:r>
            <a:r>
              <a:rPr lang="en-AU" sz="1000" dirty="0" smtClean="0">
                <a:solidFill>
                  <a:srgbClr val="0000FF"/>
                </a:solidFill>
              </a:rPr>
              <a:t>Ping </a:t>
            </a:r>
            <a:r>
              <a:rPr lang="en-AU" sz="1000" dirty="0" smtClean="0"/>
              <a:t>to default gateway for VLAN 1 to confirm the connection is working</a:t>
            </a:r>
          </a:p>
          <a:p>
            <a:pPr marL="857250" lvl="1" eaLnBrk="1" hangingPunct="1">
              <a:buFont typeface="+mj-lt"/>
              <a:buAutoNum type="alphaLcParenR"/>
            </a:pPr>
            <a:endParaRPr lang="en-AU" sz="1000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810625" y="6570663"/>
            <a:ext cx="333375" cy="287337"/>
          </a:xfrm>
        </p:spPr>
        <p:txBody>
          <a:bodyPr/>
          <a:lstStyle/>
          <a:p>
            <a:pPr>
              <a:defRPr/>
            </a:pPr>
            <a:fld id="{E5A6FAE2-1593-43F6-A3E9-4FAB2EEDAF37}" type="slidenum">
              <a:rPr lang="en-AU" smtClean="0"/>
              <a:pPr>
                <a:defRPr/>
              </a:pPr>
              <a:t>22</a:t>
            </a:fld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210342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115888"/>
            <a:ext cx="8142287" cy="433387"/>
          </a:xfrm>
        </p:spPr>
        <p:txBody>
          <a:bodyPr lIns="82124" tIns="41061" rIns="82124" bIns="41061" anchor="b"/>
          <a:lstStyle/>
          <a:p>
            <a:pPr defTabSz="814388" eaLnBrk="1" hangingPunct="1"/>
            <a:r>
              <a:rPr lang="en-US" sz="2800" smtClean="0"/>
              <a:t>Configurable Parameters for Wireless Endpoints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950" y="692150"/>
            <a:ext cx="8928100" cy="2663825"/>
          </a:xfrm>
        </p:spPr>
        <p:txBody>
          <a:bodyPr lIns="82124" tIns="41061" rIns="82124" bIns="41061"/>
          <a:lstStyle/>
          <a:p>
            <a:pPr marL="236538" indent="-236538" defTabSz="814388" eaLnBrk="1" hangingPunct="1">
              <a:lnSpc>
                <a:spcPct val="75000"/>
              </a:lnSpc>
              <a:buFontTx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Wireless Channel:</a:t>
            </a:r>
            <a:r>
              <a:rPr lang="en-US" sz="2000" dirty="0" smtClean="0"/>
              <a:t> </a:t>
            </a:r>
          </a:p>
          <a:p>
            <a:pPr marL="236538" indent="-236538" defTabSz="814388" eaLnBrk="1" hangingPunct="1">
              <a:lnSpc>
                <a:spcPct val="75000"/>
              </a:lnSpc>
            </a:pPr>
            <a:r>
              <a:rPr lang="en-US" sz="1800" dirty="0" smtClean="0"/>
              <a:t>The 2.4 GHz band is broken down into 11 channels for North America and 13 channels for Europe. </a:t>
            </a:r>
          </a:p>
          <a:p>
            <a:pPr marL="236538" indent="-236538" defTabSz="814388" eaLnBrk="1" hangingPunct="1">
              <a:lnSpc>
                <a:spcPct val="75000"/>
              </a:lnSpc>
            </a:pPr>
            <a:r>
              <a:rPr lang="en-US" sz="1800" dirty="0" smtClean="0"/>
              <a:t>These channels have a center frequency separation of only 5 MHz and an overall channel bandwidth (or frequency occupation) of 22 </a:t>
            </a:r>
            <a:r>
              <a:rPr lang="en-US" sz="1800" dirty="0" err="1" smtClean="0"/>
              <a:t>MHz.</a:t>
            </a:r>
            <a:r>
              <a:rPr lang="en-US" sz="1800" dirty="0" smtClean="0"/>
              <a:t> </a:t>
            </a:r>
          </a:p>
          <a:p>
            <a:pPr marL="236538" indent="-236538" defTabSz="814388" eaLnBrk="1" hangingPunct="1">
              <a:lnSpc>
                <a:spcPct val="75000"/>
              </a:lnSpc>
            </a:pPr>
            <a:r>
              <a:rPr lang="en-US" sz="1800" dirty="0" smtClean="0"/>
              <a:t>The 22 MHz channel bandwidth combined with the 5 MHz separation between center frequencies means there is an overlap between successive channels. </a:t>
            </a:r>
          </a:p>
          <a:p>
            <a:pPr marL="236538" indent="-236538" defTabSz="814388" eaLnBrk="1" hangingPunct="1">
              <a:lnSpc>
                <a:spcPct val="75000"/>
              </a:lnSpc>
            </a:pPr>
            <a:r>
              <a:rPr lang="en-US" sz="1800" dirty="0" smtClean="0">
                <a:solidFill>
                  <a:srgbClr val="6600FF"/>
                </a:solidFill>
              </a:rPr>
              <a:t>Best practice for WLANs that require multiple APs is to use non-overlapping channels.</a:t>
            </a:r>
            <a:r>
              <a:rPr lang="en-US" sz="1800" dirty="0" smtClean="0"/>
              <a:t> </a:t>
            </a:r>
          </a:p>
          <a:p>
            <a:pPr marL="236538" indent="-236538" defTabSz="814388" eaLnBrk="1" hangingPunct="1">
              <a:lnSpc>
                <a:spcPct val="75000"/>
              </a:lnSpc>
            </a:pPr>
            <a:r>
              <a:rPr lang="en-US" sz="1800" dirty="0" smtClean="0"/>
              <a:t>If there are 3 adjacent APs, use channels 1, 6, and 11. </a:t>
            </a:r>
          </a:p>
          <a:p>
            <a:pPr marL="236538" indent="-236538" defTabSz="814388" eaLnBrk="1" hangingPunct="1">
              <a:lnSpc>
                <a:spcPct val="75000"/>
              </a:lnSpc>
            </a:pPr>
            <a:r>
              <a:rPr lang="en-US" sz="1800" dirty="0" smtClean="0"/>
              <a:t>If there are just 2, select any 2 that are </a:t>
            </a:r>
            <a:r>
              <a:rPr lang="en-US" sz="1800" dirty="0" smtClean="0">
                <a:solidFill>
                  <a:srgbClr val="FF0000"/>
                </a:solidFill>
              </a:rPr>
              <a:t>5 channels apart</a:t>
            </a:r>
            <a:r>
              <a:rPr lang="en-US" sz="1800" dirty="0" smtClean="0"/>
              <a:t>, </a:t>
            </a:r>
            <a:r>
              <a:rPr lang="en-US" sz="1800" dirty="0" err="1" smtClean="0"/>
              <a:t>eg</a:t>
            </a:r>
            <a:r>
              <a:rPr lang="en-US" sz="1800" dirty="0" smtClean="0"/>
              <a:t> channels 5 and 10.</a:t>
            </a:r>
            <a:r>
              <a:rPr lang="en-US" sz="1600" dirty="0" smtClean="0"/>
              <a:t> </a:t>
            </a:r>
          </a:p>
        </p:txBody>
      </p:sp>
      <p:pic>
        <p:nvPicPr>
          <p:cNvPr id="17" name="Picture 16" descr="wrl5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500438"/>
            <a:ext cx="8856984" cy="3240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6804248" y="4941168"/>
            <a:ext cx="720080" cy="5040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175956" y="4967080"/>
            <a:ext cx="720080" cy="5040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43608" y="4941168"/>
            <a:ext cx="720080" cy="5040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563888" y="4293096"/>
            <a:ext cx="1800200" cy="5040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115888"/>
            <a:ext cx="8208963" cy="433387"/>
          </a:xfrm>
        </p:spPr>
        <p:txBody>
          <a:bodyPr lIns="82124" tIns="41061" rIns="82124" bIns="41061" anchor="b"/>
          <a:lstStyle/>
          <a:p>
            <a:pPr defTabSz="814388" eaLnBrk="1" hangingPunct="1"/>
            <a:r>
              <a:rPr lang="en-US" sz="2800" smtClean="0"/>
              <a:t>802.11 WLAN Topologies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950" y="692150"/>
            <a:ext cx="8928100" cy="5697538"/>
          </a:xfrm>
        </p:spPr>
        <p:txBody>
          <a:bodyPr lIns="82124" tIns="41061" rIns="82124" bIns="41061"/>
          <a:lstStyle/>
          <a:p>
            <a:pPr marL="236538" indent="-236538" defTabSz="814388" eaLnBrk="1" hangingPunct="1"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Ad hoc Network</a:t>
            </a:r>
          </a:p>
          <a:p>
            <a:pPr marL="236538" indent="-236538" defTabSz="814388" eaLnBrk="1" hangingPunct="1"/>
            <a:r>
              <a:rPr lang="en-US" sz="2000" smtClean="0"/>
              <a:t>Wireless networks can operate </a:t>
            </a:r>
            <a:r>
              <a:rPr lang="en-US" sz="2000" smtClean="0">
                <a:solidFill>
                  <a:srgbClr val="009900"/>
                </a:solidFill>
              </a:rPr>
              <a:t>without AP</a:t>
            </a:r>
            <a:r>
              <a:rPr lang="en-US" sz="2000" smtClean="0"/>
              <a:t>; this is called an </a:t>
            </a:r>
            <a:r>
              <a:rPr lang="en-US" sz="2000" smtClean="0">
                <a:solidFill>
                  <a:srgbClr val="009900"/>
                </a:solidFill>
              </a:rPr>
              <a:t>ad hoc</a:t>
            </a:r>
            <a:r>
              <a:rPr lang="en-US" sz="2000" smtClean="0"/>
              <a:t> topology. </a:t>
            </a:r>
          </a:p>
          <a:p>
            <a:pPr marL="236538" indent="-236538" defTabSz="814388" eaLnBrk="1" hangingPunct="1"/>
            <a:r>
              <a:rPr lang="en-US" sz="2000" smtClean="0"/>
              <a:t>Client stations which are configured to operate in ad hoc mode configure the wireless parameters between themselves. </a:t>
            </a:r>
          </a:p>
          <a:p>
            <a:pPr marL="236538" indent="-236538" defTabSz="814388" eaLnBrk="1" hangingPunct="1"/>
            <a:r>
              <a:rPr lang="en-US" sz="2000" smtClean="0"/>
              <a:t>The IEEE 802.11 standard refers to an ad hoc network as an independent BSS (IBSS).</a:t>
            </a:r>
          </a:p>
          <a:p>
            <a:pPr marL="236538" indent="-236538" defTabSz="814388" eaLnBrk="1" hangingPunct="1">
              <a:buFontTx/>
              <a:buNone/>
            </a:pPr>
            <a:endParaRPr lang="en-US" sz="2000" smtClean="0">
              <a:solidFill>
                <a:srgbClr val="FF6600"/>
              </a:solidFill>
            </a:endParaRPr>
          </a:p>
          <a:p>
            <a:pPr marL="236538" indent="-236538" defTabSz="814388" eaLnBrk="1" hangingPunct="1">
              <a:buFontTx/>
              <a:buNone/>
            </a:pPr>
            <a:r>
              <a:rPr lang="en-US" smtClean="0">
                <a:solidFill>
                  <a:srgbClr val="FF6600"/>
                </a:solidFill>
              </a:rPr>
              <a:t>Basic Service Set (BSS)</a:t>
            </a:r>
          </a:p>
          <a:p>
            <a:pPr marL="236538" indent="-236538" defTabSz="814388" eaLnBrk="1" hangingPunct="1"/>
            <a:r>
              <a:rPr lang="en-US" sz="2000" smtClean="0">
                <a:solidFill>
                  <a:srgbClr val="6600FF"/>
                </a:solidFill>
              </a:rPr>
              <a:t>AP</a:t>
            </a:r>
            <a:r>
              <a:rPr lang="en-US" sz="2000" smtClean="0"/>
              <a:t> provides an </a:t>
            </a:r>
            <a:r>
              <a:rPr lang="en-US" sz="2000" smtClean="0">
                <a:solidFill>
                  <a:srgbClr val="6600FF"/>
                </a:solidFill>
              </a:rPr>
              <a:t>infrastructure</a:t>
            </a:r>
            <a:r>
              <a:rPr lang="en-US" sz="2000" smtClean="0"/>
              <a:t> that adds services and improves the range for clients. </a:t>
            </a:r>
          </a:p>
          <a:p>
            <a:pPr marL="236538" indent="-236538" defTabSz="814388" eaLnBrk="1" hangingPunct="1"/>
            <a:r>
              <a:rPr lang="en-US" sz="2000" smtClean="0"/>
              <a:t>A single AP in infrastructure mode manages the wireless parameters and the topology is simply a BSS. </a:t>
            </a:r>
          </a:p>
          <a:p>
            <a:pPr marL="236538" indent="-236538" defTabSz="814388" eaLnBrk="1" hangingPunct="1"/>
            <a:r>
              <a:rPr lang="en-US" sz="2000" smtClean="0"/>
              <a:t>The coverage area for both an IBSS and a BSS is the basic service area (BSA).</a:t>
            </a:r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115888"/>
            <a:ext cx="8351838" cy="433387"/>
          </a:xfrm>
        </p:spPr>
        <p:txBody>
          <a:bodyPr lIns="82124" tIns="41061" rIns="82124" bIns="41061" anchor="b"/>
          <a:lstStyle/>
          <a:p>
            <a:pPr defTabSz="814388" eaLnBrk="1" hangingPunct="1"/>
            <a:r>
              <a:rPr lang="en-US" sz="2800" smtClean="0"/>
              <a:t>802.11 WLAN Topologies</a:t>
            </a:r>
          </a:p>
        </p:txBody>
      </p:sp>
      <p:sp>
        <p:nvSpPr>
          <p:cNvPr id="35843" name="Content Placeholder 11"/>
          <p:cNvSpPr>
            <a:spLocks/>
          </p:cNvSpPr>
          <p:nvPr/>
        </p:nvSpPr>
        <p:spPr bwMode="auto">
          <a:xfrm>
            <a:off x="107950" y="908050"/>
            <a:ext cx="8839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400">
                <a:solidFill>
                  <a:srgbClr val="0000FF"/>
                </a:solidFill>
              </a:rPr>
              <a:t>Ad Hoc (Independent Basic Service Set):</a:t>
            </a:r>
          </a:p>
          <a:p>
            <a:pPr marL="855663" lvl="1" indent="-288925" ea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000">
                <a:solidFill>
                  <a:schemeClr val="tx2"/>
                </a:solidFill>
              </a:rPr>
              <a:t>Wireless networks can operate without access points.</a:t>
            </a:r>
          </a:p>
          <a:p>
            <a:pPr marL="855663" lvl="1" indent="-288925" ea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000">
                <a:solidFill>
                  <a:schemeClr val="tx2"/>
                </a:solidFill>
              </a:rPr>
              <a:t>Client stations which are configured to operate in ad hoc mode </a:t>
            </a:r>
            <a:r>
              <a:rPr lang="en-US" sz="2000">
                <a:solidFill>
                  <a:srgbClr val="FF5050"/>
                </a:solidFill>
              </a:rPr>
              <a:t>configure the wireless parameters between themselves.</a:t>
            </a:r>
            <a:r>
              <a:rPr lang="en-US" sz="240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35844" name="Picture 3" descr="wrl5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" y="2893732"/>
            <a:ext cx="8928545" cy="388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 bwMode="auto">
          <a:xfrm flipV="1">
            <a:off x="323528" y="5373216"/>
            <a:ext cx="7344816" cy="262338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5400000" algn="tl" rotWithShape="0">
              <a:prstClr val="black"/>
            </a:outerShdw>
          </a:effectLst>
        </p:spPr>
        <p:txBody>
          <a:bodyPr lIns="45720" rIns="45720" anchor="ctr"/>
          <a:lstStyle/>
          <a:p>
            <a:pPr algn="ctr" eaLnBrk="1" hangingPunct="1">
              <a:defRPr/>
            </a:pP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802.11 WLAN Topologies</a:t>
            </a:r>
            <a:endParaRPr lang="en-CA" sz="2800" smtClean="0"/>
          </a:p>
        </p:txBody>
      </p:sp>
      <p:sp>
        <p:nvSpPr>
          <p:cNvPr id="36867" name="Content Placeholder 1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Basic Service Sets (BSS):</a:t>
            </a:r>
          </a:p>
          <a:p>
            <a:pPr marL="855663" lvl="1" indent="-288925" eaLnBrk="1" hangingPunct="1"/>
            <a:r>
              <a:rPr lang="en-US" smtClean="0"/>
              <a:t>Access points provide an infrastructure that adds services and improves the range for clients.</a:t>
            </a:r>
          </a:p>
          <a:p>
            <a:pPr marL="855663" lvl="1" indent="-288925" eaLnBrk="1" hangingPunct="1"/>
            <a:r>
              <a:rPr lang="en-US" smtClean="0"/>
              <a:t>A single access point in infrastructure mode manages the wireless parameters and the topology is simply a BSS.</a:t>
            </a:r>
          </a:p>
          <a:p>
            <a:pPr marL="855663" lvl="1" indent="-288925" eaLnBrk="1" hangingPunct="1"/>
            <a:r>
              <a:rPr lang="en-US" smtClean="0"/>
              <a:t>The coverage area for</a:t>
            </a:r>
            <a:r>
              <a:rPr lang="en-US" smtClean="0">
                <a:solidFill>
                  <a:srgbClr val="FFFF00"/>
                </a:solidFill>
              </a:rPr>
              <a:t> </a:t>
            </a:r>
            <a:r>
              <a:rPr lang="en-US" smtClean="0">
                <a:solidFill>
                  <a:srgbClr val="FF5050"/>
                </a:solidFill>
              </a:rPr>
              <a:t>both an IBSS or a BSS</a:t>
            </a:r>
            <a:r>
              <a:rPr lang="en-US" smtClean="0"/>
              <a:t> is the </a:t>
            </a:r>
            <a:r>
              <a:rPr lang="en-US" smtClean="0">
                <a:solidFill>
                  <a:srgbClr val="FF5050"/>
                </a:solidFill>
              </a:rPr>
              <a:t>basic service area (BSA).</a:t>
            </a:r>
            <a:r>
              <a:rPr lang="en-US" smtClean="0"/>
              <a:t> </a:t>
            </a:r>
          </a:p>
        </p:txBody>
      </p:sp>
      <p:pic>
        <p:nvPicPr>
          <p:cNvPr id="4" name="Picture 3" descr="wrl5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60848"/>
            <a:ext cx="86868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828800" y="2667000"/>
            <a:ext cx="4648200" cy="1143000"/>
            <a:chOff x="1828800" y="2514600"/>
            <a:chExt cx="4648200" cy="1143000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4343400" y="2819400"/>
              <a:ext cx="2133600" cy="838200"/>
            </a:xfrm>
            <a:prstGeom prst="line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>
              <a:outerShdw blurRad="50800" dist="50800" dir="5400000" algn="ctr" rotWithShape="0">
                <a:schemeClr val="tx1"/>
              </a:outerShdw>
            </a:effectLst>
          </p:spPr>
        </p:cxnSp>
        <p:sp>
          <p:nvSpPr>
            <p:cNvPr id="5" name="TextBox 4"/>
            <p:cNvSpPr txBox="1"/>
            <p:nvPr/>
          </p:nvSpPr>
          <p:spPr>
            <a:xfrm>
              <a:off x="1828800" y="2514600"/>
              <a:ext cx="2768600" cy="461963"/>
            </a:xfrm>
            <a:prstGeom prst="rect">
              <a:avLst/>
            </a:prstGeom>
            <a:solidFill>
              <a:srgbClr val="800000"/>
            </a:solidFill>
            <a:ln w="25400">
              <a:solidFill>
                <a:srgbClr val="FF0000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Basic Service Area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115888"/>
            <a:ext cx="8424863" cy="433387"/>
          </a:xfrm>
        </p:spPr>
        <p:txBody>
          <a:bodyPr lIns="82124" tIns="41061" rIns="82124" bIns="41061" anchor="b"/>
          <a:lstStyle/>
          <a:p>
            <a:pPr defTabSz="814388" eaLnBrk="1" hangingPunct="1"/>
            <a:r>
              <a:rPr lang="en-US" sz="2800" smtClean="0"/>
              <a:t>802.11 WLAN Topologies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950" y="692150"/>
            <a:ext cx="8928100" cy="5697538"/>
          </a:xfrm>
        </p:spPr>
        <p:txBody>
          <a:bodyPr lIns="82124" tIns="41061" rIns="82124" bIns="41061"/>
          <a:lstStyle/>
          <a:p>
            <a:pPr marL="236538" indent="-236538" defTabSz="814388" eaLnBrk="1" hangingPunct="1"/>
            <a:r>
              <a:rPr lang="en-US" dirty="0" smtClean="0">
                <a:solidFill>
                  <a:srgbClr val="0000FF"/>
                </a:solidFill>
              </a:rPr>
              <a:t>Extended Service Sets</a:t>
            </a:r>
          </a:p>
          <a:p>
            <a:pPr marL="574675" lvl="1" indent="0" defTabSz="814388" eaLnBrk="1" hangingPunct="1"/>
            <a:r>
              <a:rPr lang="en-US" sz="2000" dirty="0" smtClean="0">
                <a:solidFill>
                  <a:srgbClr val="FF6600"/>
                </a:solidFill>
              </a:rPr>
              <a:t>When a single BSS provides insufficient RF coverage, one or more can be joined through a common distribution system into an extended service set (ESS).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pPr marL="574675" lvl="1" indent="0" defTabSz="814388" eaLnBrk="1" hangingPunct="1"/>
            <a:r>
              <a:rPr lang="en-US" sz="2000" dirty="0" smtClean="0"/>
              <a:t>In an ESS, one BSS is differentiated from another by the BSS identifier (BSSID), which is the MAC address of the access point serving the BSS. </a:t>
            </a:r>
          </a:p>
          <a:p>
            <a:pPr marL="574675" lvl="1" indent="0" defTabSz="814388" eaLnBrk="1" hangingPunct="1"/>
            <a:r>
              <a:rPr lang="en-US" sz="2000" dirty="0" smtClean="0"/>
              <a:t>The coverage area is the extended service area (ESA).</a:t>
            </a:r>
          </a:p>
          <a:p>
            <a:pPr marL="236538" indent="-236538" defTabSz="814388" eaLnBrk="1" hangingPunct="1">
              <a:buFontTx/>
              <a:buNone/>
            </a:pPr>
            <a:r>
              <a:rPr lang="en-US" dirty="0" smtClean="0">
                <a:solidFill>
                  <a:srgbClr val="009900"/>
                </a:solidFill>
              </a:rPr>
              <a:t>Common Distribution System</a:t>
            </a:r>
          </a:p>
          <a:p>
            <a:pPr marL="574675" lvl="1" indent="0" defTabSz="814388" eaLnBrk="1" hangingPunct="1"/>
            <a:r>
              <a:rPr lang="en-US" sz="2000" dirty="0" smtClean="0"/>
              <a:t>Allows multiple access points in an ESS to appear to be a single BSS. </a:t>
            </a:r>
          </a:p>
          <a:p>
            <a:pPr marL="574675" lvl="1" indent="0" defTabSz="814388" eaLnBrk="1" hangingPunct="1"/>
            <a:r>
              <a:rPr lang="en-US" sz="2000" dirty="0" smtClean="0"/>
              <a:t>An ESS generally includes a </a:t>
            </a:r>
            <a:r>
              <a:rPr lang="en-US" sz="2000" dirty="0" smtClean="0">
                <a:solidFill>
                  <a:srgbClr val="3333FF"/>
                </a:solidFill>
              </a:rPr>
              <a:t>common SSID</a:t>
            </a:r>
            <a:r>
              <a:rPr lang="en-US" sz="2000" dirty="0" smtClean="0"/>
              <a:t> to allow a user to </a:t>
            </a:r>
            <a:r>
              <a:rPr lang="en-US" sz="2000" dirty="0" smtClean="0">
                <a:solidFill>
                  <a:srgbClr val="3333FF"/>
                </a:solidFill>
              </a:rPr>
              <a:t>roam </a:t>
            </a:r>
            <a:r>
              <a:rPr lang="en-US" sz="2000" dirty="0" smtClean="0"/>
              <a:t>from AP to AP. </a:t>
            </a:r>
          </a:p>
          <a:p>
            <a:pPr marL="574675" lvl="1" indent="0" defTabSz="814388" eaLnBrk="1" hangingPunct="1"/>
            <a:r>
              <a:rPr lang="en-US" sz="2000" dirty="0" smtClean="0"/>
              <a:t>Cells represent the coverage area provided by a single channel. </a:t>
            </a:r>
          </a:p>
          <a:p>
            <a:pPr marL="574675" lvl="1" indent="0" defTabSz="814388" eaLnBrk="1" hangingPunct="1"/>
            <a:r>
              <a:rPr lang="en-US" sz="2000" dirty="0" smtClean="0">
                <a:solidFill>
                  <a:srgbClr val="FF6600"/>
                </a:solidFill>
              </a:rPr>
              <a:t>An ESS should have </a:t>
            </a:r>
            <a:r>
              <a:rPr lang="en-US" sz="2000" dirty="0" smtClean="0">
                <a:solidFill>
                  <a:srgbClr val="FF0000"/>
                </a:solidFill>
              </a:rPr>
              <a:t>10 to 15 % </a:t>
            </a:r>
            <a:r>
              <a:rPr lang="en-US" sz="2000" dirty="0" smtClean="0">
                <a:solidFill>
                  <a:srgbClr val="FF6600"/>
                </a:solidFill>
              </a:rPr>
              <a:t>overlap between cells in an extended service area.   With a </a:t>
            </a:r>
            <a:r>
              <a:rPr lang="en-US" sz="2000" dirty="0" smtClean="0">
                <a:solidFill>
                  <a:srgbClr val="FF0000"/>
                </a:solidFill>
              </a:rPr>
              <a:t>15 % overlap</a:t>
            </a:r>
            <a:r>
              <a:rPr lang="en-US" sz="2000" dirty="0" smtClean="0">
                <a:solidFill>
                  <a:srgbClr val="FF6600"/>
                </a:solidFill>
              </a:rPr>
              <a:t> between cells, an SSID, </a:t>
            </a:r>
            <a:r>
              <a:rPr lang="en-US" sz="2000" dirty="0" smtClean="0">
                <a:solidFill>
                  <a:srgbClr val="FF0000"/>
                </a:solidFill>
              </a:rPr>
              <a:t>and non-overlapping channels </a:t>
            </a:r>
            <a:r>
              <a:rPr lang="en-US" sz="2000" dirty="0" smtClean="0">
                <a:solidFill>
                  <a:srgbClr val="FF6600"/>
                </a:solidFill>
              </a:rPr>
              <a:t>(one cell on channel 1 and the other on channel 6), roaming capability can be created.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8388350" cy="409575"/>
          </a:xfrm>
        </p:spPr>
        <p:txBody>
          <a:bodyPr lIns="82124" tIns="41061" rIns="82124" bIns="41061" anchor="b"/>
          <a:lstStyle/>
          <a:p>
            <a:pPr defTabSz="814388" eaLnBrk="1" hangingPunct="1"/>
            <a:r>
              <a:rPr lang="en-US" sz="2400" smtClean="0"/>
              <a:t>802.11 WLAN Topologies</a:t>
            </a:r>
          </a:p>
        </p:txBody>
      </p:sp>
      <p:pic>
        <p:nvPicPr>
          <p:cNvPr id="38915" name="Picture 6" descr="wrl5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908050"/>
            <a:ext cx="7199312" cy="296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Rectangle 8"/>
          <p:cNvSpPr>
            <a:spLocks noChangeArrowheads="1"/>
          </p:cNvSpPr>
          <p:nvPr/>
        </p:nvSpPr>
        <p:spPr bwMode="auto">
          <a:xfrm>
            <a:off x="971550" y="2565400"/>
            <a:ext cx="2879725" cy="293688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90000"/>
              </a:lnSpc>
            </a:pPr>
            <a:endParaRPr lang="en-US" sz="2000"/>
          </a:p>
        </p:txBody>
      </p:sp>
      <p:sp>
        <p:nvSpPr>
          <p:cNvPr id="38917" name="Text Box 9"/>
          <p:cNvSpPr txBox="1">
            <a:spLocks noChangeArrowheads="1"/>
          </p:cNvSpPr>
          <p:nvPr/>
        </p:nvSpPr>
        <p:spPr bwMode="auto">
          <a:xfrm>
            <a:off x="6353282" y="1064697"/>
            <a:ext cx="16466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b="1" dirty="0" err="1" smtClean="0">
                <a:solidFill>
                  <a:srgbClr val="FF0000"/>
                </a:solidFill>
              </a:rPr>
              <a:t>OverLap</a:t>
            </a:r>
            <a:r>
              <a:rPr lang="en-AU" b="1" dirty="0" smtClean="0">
                <a:solidFill>
                  <a:srgbClr val="FF0000"/>
                </a:solidFill>
              </a:rPr>
              <a:t> 15%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38918" name="Line 10"/>
          <p:cNvSpPr>
            <a:spLocks noChangeShapeType="1"/>
          </p:cNvSpPr>
          <p:nvPr/>
        </p:nvSpPr>
        <p:spPr bwMode="auto">
          <a:xfrm flipH="1">
            <a:off x="5219700" y="1340767"/>
            <a:ext cx="1224508" cy="91665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pic>
        <p:nvPicPr>
          <p:cNvPr id="38919" name="Picture 8" descr="wrl5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76700"/>
            <a:ext cx="8686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115888"/>
            <a:ext cx="8208963" cy="498475"/>
          </a:xfrm>
        </p:spPr>
        <p:txBody>
          <a:bodyPr lIns="82124" tIns="41061" rIns="82124" bIns="41061" anchor="b"/>
          <a:lstStyle/>
          <a:p>
            <a:pPr defTabSz="814388" eaLnBrk="1" hangingPunct="1"/>
            <a:r>
              <a:rPr lang="en-US" sz="2400" smtClean="0"/>
              <a:t>802.11 Client and Access Point (AP) Association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950" y="692150"/>
            <a:ext cx="8928100" cy="5697538"/>
          </a:xfrm>
        </p:spPr>
        <p:txBody>
          <a:bodyPr lIns="82124" tIns="41061" rIns="82124" bIns="41061"/>
          <a:lstStyle/>
          <a:p>
            <a:pPr marL="236538" indent="-236538" defTabSz="814388" eaLnBrk="1" hangingPunct="1">
              <a:lnSpc>
                <a:spcPct val="75000"/>
              </a:lnSpc>
              <a:buFontTx/>
              <a:buNone/>
            </a:pPr>
            <a:r>
              <a:rPr lang="en-US" sz="2000" smtClean="0"/>
              <a:t>A key part of the process is discovering a WLAN and subsequently connecting to it</a:t>
            </a:r>
            <a:r>
              <a:rPr lang="en-US" sz="1600" smtClean="0"/>
              <a:t>. </a:t>
            </a:r>
          </a:p>
          <a:p>
            <a:pPr marL="236538" indent="-236538" defTabSz="814388" eaLnBrk="1" hangingPunct="1">
              <a:lnSpc>
                <a:spcPct val="75000"/>
              </a:lnSpc>
            </a:pPr>
            <a:endParaRPr lang="en-US" sz="1600" smtClean="0"/>
          </a:p>
          <a:p>
            <a:pPr marL="236538" indent="-236538" defTabSz="814388" eaLnBrk="1" hangingPunct="1">
              <a:lnSpc>
                <a:spcPct val="75000"/>
              </a:lnSpc>
              <a:buFontTx/>
              <a:buNone/>
            </a:pPr>
            <a:r>
              <a:rPr lang="en-US" sz="2000" smtClean="0"/>
              <a:t>The primary components of this process are as follows:</a:t>
            </a:r>
          </a:p>
          <a:p>
            <a:pPr marL="236538" indent="-236538" defTabSz="814388" eaLnBrk="1" hangingPunct="1">
              <a:lnSpc>
                <a:spcPct val="75000"/>
              </a:lnSpc>
            </a:pPr>
            <a:r>
              <a:rPr lang="en-US" sz="2000" smtClean="0">
                <a:solidFill>
                  <a:srgbClr val="FF0000"/>
                </a:solidFill>
              </a:rPr>
              <a:t>Beacons</a:t>
            </a:r>
            <a:r>
              <a:rPr lang="en-US" sz="2000" smtClean="0"/>
              <a:t> - </a:t>
            </a:r>
            <a:r>
              <a:rPr lang="en-US" sz="2000" smtClean="0">
                <a:solidFill>
                  <a:srgbClr val="6600FF"/>
                </a:solidFill>
              </a:rPr>
              <a:t>Frames used by the WLAN network to advertise its presence.</a:t>
            </a:r>
          </a:p>
          <a:p>
            <a:pPr marL="574675" lvl="1" indent="0" defTabSz="814388" eaLnBrk="1" hangingPunct="1">
              <a:lnSpc>
                <a:spcPct val="75000"/>
              </a:lnSpc>
            </a:pPr>
            <a:r>
              <a:rPr lang="en-US" sz="1800" smtClean="0"/>
              <a:t>The primary purpose of the beacon is to allow WLAN clients to learn which networks and APs are available in a given area, thereby allowing them to choose which network and AP to use.</a:t>
            </a:r>
          </a:p>
          <a:p>
            <a:pPr marL="574675" lvl="1" indent="0" defTabSz="814388" eaLnBrk="1" hangingPunct="1">
              <a:lnSpc>
                <a:spcPct val="75000"/>
              </a:lnSpc>
            </a:pPr>
            <a:r>
              <a:rPr lang="en-US" sz="1800" smtClean="0"/>
              <a:t>APs may broadcast beacons periodically.</a:t>
            </a:r>
          </a:p>
          <a:p>
            <a:pPr marL="236538" indent="-236538" defTabSz="814388" eaLnBrk="1" hangingPunct="1">
              <a:lnSpc>
                <a:spcPct val="75000"/>
              </a:lnSpc>
              <a:buFontTx/>
              <a:buNone/>
            </a:pPr>
            <a:endParaRPr lang="en-US" sz="1800" smtClean="0"/>
          </a:p>
          <a:p>
            <a:pPr marL="236538" indent="-236538" defTabSz="814388" eaLnBrk="1" hangingPunct="1">
              <a:lnSpc>
                <a:spcPct val="75000"/>
              </a:lnSpc>
            </a:pPr>
            <a:r>
              <a:rPr lang="en-US" sz="2000" smtClean="0">
                <a:solidFill>
                  <a:srgbClr val="FF0000"/>
                </a:solidFill>
              </a:rPr>
              <a:t>Probes</a:t>
            </a:r>
            <a:r>
              <a:rPr lang="en-US" sz="2000" smtClean="0"/>
              <a:t> - </a:t>
            </a:r>
            <a:r>
              <a:rPr lang="en-US" sz="2000" smtClean="0">
                <a:solidFill>
                  <a:srgbClr val="6600FF"/>
                </a:solidFill>
              </a:rPr>
              <a:t>Frames used by WLAN clients to find their networks.</a:t>
            </a:r>
          </a:p>
          <a:p>
            <a:pPr marL="236538" indent="-236538" defTabSz="814388" eaLnBrk="1" hangingPunct="1">
              <a:lnSpc>
                <a:spcPct val="75000"/>
              </a:lnSpc>
            </a:pPr>
            <a:endParaRPr lang="en-US" sz="2000" smtClean="0">
              <a:solidFill>
                <a:srgbClr val="FF0000"/>
              </a:solidFill>
            </a:endParaRPr>
          </a:p>
          <a:p>
            <a:pPr marL="236538" indent="-236538" defTabSz="814388" eaLnBrk="1" hangingPunct="1">
              <a:lnSpc>
                <a:spcPct val="75000"/>
              </a:lnSpc>
            </a:pPr>
            <a:r>
              <a:rPr lang="en-US" sz="2000" smtClean="0">
                <a:solidFill>
                  <a:srgbClr val="FF0000"/>
                </a:solidFill>
              </a:rPr>
              <a:t>Authentication</a:t>
            </a:r>
            <a:r>
              <a:rPr lang="en-US" sz="2000" smtClean="0"/>
              <a:t> - </a:t>
            </a:r>
            <a:r>
              <a:rPr lang="en-US" sz="2000" smtClean="0">
                <a:solidFill>
                  <a:srgbClr val="009900"/>
                </a:solidFill>
              </a:rPr>
              <a:t>A process which is an artifact from the original 802.11 standard, but still required by the standard.</a:t>
            </a:r>
          </a:p>
          <a:p>
            <a:pPr marL="236538" indent="-236538" defTabSz="814388" eaLnBrk="1" hangingPunct="1">
              <a:lnSpc>
                <a:spcPct val="75000"/>
              </a:lnSpc>
            </a:pPr>
            <a:endParaRPr lang="en-US" sz="2000" smtClean="0">
              <a:solidFill>
                <a:srgbClr val="009900"/>
              </a:solidFill>
            </a:endParaRPr>
          </a:p>
          <a:p>
            <a:pPr marL="236538" indent="-236538" defTabSz="814388" eaLnBrk="1" hangingPunct="1">
              <a:lnSpc>
                <a:spcPct val="75000"/>
              </a:lnSpc>
            </a:pPr>
            <a:r>
              <a:rPr lang="en-US" sz="2000" smtClean="0">
                <a:solidFill>
                  <a:srgbClr val="FF0000"/>
                </a:solidFill>
              </a:rPr>
              <a:t>Association</a:t>
            </a:r>
            <a:r>
              <a:rPr lang="en-US" sz="2000" smtClean="0"/>
              <a:t> - </a:t>
            </a:r>
            <a:r>
              <a:rPr lang="en-US" sz="2000" smtClean="0">
                <a:solidFill>
                  <a:srgbClr val="990033"/>
                </a:solidFill>
              </a:rPr>
              <a:t>The process for establishing the data link between an AP and a WLAN client.</a:t>
            </a:r>
          </a:p>
          <a:p>
            <a:pPr marL="236538" indent="-236538" defTabSz="814388" eaLnBrk="1" hangingPunct="1">
              <a:lnSpc>
                <a:spcPct val="75000"/>
              </a:lnSpc>
            </a:pPr>
            <a:endParaRPr lang="en-US" sz="1600" smtClean="0">
              <a:solidFill>
                <a:srgbClr val="990033"/>
              </a:solidFill>
            </a:endParaRPr>
          </a:p>
          <a:p>
            <a:pPr marL="236538" indent="-236538" defTabSz="814388" eaLnBrk="1" hangingPunct="1">
              <a:lnSpc>
                <a:spcPct val="75000"/>
              </a:lnSpc>
              <a:buFontTx/>
              <a:buNone/>
            </a:pPr>
            <a:r>
              <a:rPr lang="en-US" sz="2000" smtClean="0"/>
              <a:t>Although beacons may regularly be broadcast by an AP, the frames for probing, authentication, and association are used only during the association (or re-association) process.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82124" tIns="41061" rIns="82124" bIns="41061" anchor="b"/>
          <a:lstStyle/>
          <a:p>
            <a:pPr defTabSz="814388" eaLnBrk="1" hangingPunct="1"/>
            <a:r>
              <a:rPr lang="en-US" sz="2800" smtClean="0"/>
              <a:t>Wireless LANs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6063" y="764705"/>
            <a:ext cx="8502650" cy="5624984"/>
          </a:xfrm>
        </p:spPr>
        <p:txBody>
          <a:bodyPr lIns="82124" tIns="41061" rIns="82124" bIns="41061"/>
          <a:lstStyle/>
          <a:p>
            <a:pPr marL="236538" indent="-236538" defTabSz="814388" eaLnBrk="1" hangingPunct="1">
              <a:lnSpc>
                <a:spcPct val="85000"/>
              </a:lnSpc>
            </a:pPr>
            <a:r>
              <a:rPr lang="en-US" dirty="0" smtClean="0"/>
              <a:t>Most current business networks rely on switch-based LANs for day-to-day operation inside the office. </a:t>
            </a:r>
          </a:p>
          <a:p>
            <a:pPr marL="236538" indent="-236538" defTabSz="814388" eaLnBrk="1" hangingPunct="1">
              <a:lnSpc>
                <a:spcPct val="85000"/>
              </a:lnSpc>
            </a:pPr>
            <a:endParaRPr lang="en-US" dirty="0" smtClean="0"/>
          </a:p>
          <a:p>
            <a:pPr marL="236538" indent="-236538" defTabSz="814388" eaLnBrk="1" hangingPunct="1">
              <a:lnSpc>
                <a:spcPct val="85000"/>
              </a:lnSpc>
            </a:pPr>
            <a:r>
              <a:rPr lang="en-US" dirty="0" smtClean="0"/>
              <a:t>However, workers are more </a:t>
            </a:r>
            <a:r>
              <a:rPr lang="en-US" dirty="0" smtClean="0">
                <a:solidFill>
                  <a:srgbClr val="FF0000"/>
                </a:solidFill>
              </a:rPr>
              <a:t>mobile today </a:t>
            </a:r>
            <a:r>
              <a:rPr lang="en-US" dirty="0" smtClean="0"/>
              <a:t>and want to maintain access to their business LAN resources from locations other than their desks. </a:t>
            </a:r>
          </a:p>
          <a:p>
            <a:pPr marL="574675" lvl="1" indent="0" defTabSz="814388" eaLnBrk="1" hangingPunct="1">
              <a:lnSpc>
                <a:spcPct val="85000"/>
              </a:lnSpc>
            </a:pPr>
            <a:r>
              <a:rPr lang="en-US" sz="2000" dirty="0" smtClean="0"/>
              <a:t>Workers in the office want to take their laptops to meetings or to a co-worker's office. </a:t>
            </a:r>
          </a:p>
          <a:p>
            <a:pPr marL="574675" lvl="1" indent="0" defTabSz="814388" eaLnBrk="1" hangingPunct="1">
              <a:lnSpc>
                <a:spcPct val="85000"/>
              </a:lnSpc>
            </a:pPr>
            <a:r>
              <a:rPr lang="en-US" sz="2000" dirty="0" smtClean="0"/>
              <a:t>You can see </a:t>
            </a:r>
            <a:r>
              <a:rPr lang="en-US" sz="2000" dirty="0" smtClean="0">
                <a:solidFill>
                  <a:srgbClr val="FF0000"/>
                </a:solidFill>
              </a:rPr>
              <a:t>portability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FF0000"/>
                </a:solidFill>
              </a:rPr>
              <a:t>mobility</a:t>
            </a:r>
            <a:r>
              <a:rPr lang="en-US" sz="2000" dirty="0" smtClean="0"/>
              <a:t> in everything from cordless keyboards and headsets, to satellite phones and global positioning systems (GPS).</a:t>
            </a:r>
          </a:p>
          <a:p>
            <a:pPr marL="236538" indent="-236538" defTabSz="814388" eaLnBrk="1" hangingPunct="1">
              <a:lnSpc>
                <a:spcPct val="85000"/>
              </a:lnSpc>
            </a:pPr>
            <a:endParaRPr lang="en-US" sz="2000" dirty="0" smtClean="0"/>
          </a:p>
          <a:p>
            <a:pPr marL="236538" indent="-236538" defTabSz="814388" eaLnBrk="1" hangingPunct="1">
              <a:lnSpc>
                <a:spcPct val="85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WLAN</a:t>
            </a:r>
            <a:r>
              <a:rPr lang="en-US" dirty="0" smtClean="0"/>
              <a:t> is essentially an </a:t>
            </a:r>
            <a:r>
              <a:rPr lang="en-US" dirty="0" smtClean="0">
                <a:solidFill>
                  <a:srgbClr val="FF0000"/>
                </a:solidFill>
              </a:rPr>
              <a:t>extension</a:t>
            </a:r>
            <a:r>
              <a:rPr lang="en-US" dirty="0" smtClean="0"/>
              <a:t> of the </a:t>
            </a:r>
            <a:r>
              <a:rPr lang="en-US" dirty="0" smtClean="0">
                <a:solidFill>
                  <a:srgbClr val="FF0000"/>
                </a:solidFill>
              </a:rPr>
              <a:t>Ethernet LAN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Wireless Association</a:t>
            </a:r>
            <a:endParaRPr lang="en-CA" sz="2800" smtClean="0"/>
          </a:p>
        </p:txBody>
      </p:sp>
      <p:sp>
        <p:nvSpPr>
          <p:cNvPr id="40963" name="Content Placeholder 1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5050"/>
                </a:solidFill>
              </a:rPr>
              <a:t>Beacons:</a:t>
            </a:r>
          </a:p>
          <a:p>
            <a:pPr marL="855663" lvl="1" indent="-288925" eaLnBrk="1" hangingPunct="1"/>
            <a:r>
              <a:rPr lang="en-US" smtClean="0"/>
              <a:t>Frames used by the WLAN network to advertise its presence.</a:t>
            </a:r>
          </a:p>
        </p:txBody>
      </p:sp>
      <p:pic>
        <p:nvPicPr>
          <p:cNvPr id="40964" name="Picture 3" descr="wrl5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33600"/>
            <a:ext cx="8884096" cy="453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95936" y="3717032"/>
            <a:ext cx="4876800" cy="1212850"/>
          </a:xfrm>
          <a:prstGeom prst="rect">
            <a:avLst/>
          </a:prstGeom>
          <a:solidFill>
            <a:srgbClr val="800000"/>
          </a:solidFill>
          <a:ln w="25400">
            <a:solidFill>
              <a:srgbClr val="FF0000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only part of the process that may be broadcast on a regular basis. 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necessarily enabled.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Wireless Association</a:t>
            </a:r>
            <a:endParaRPr lang="en-CA" sz="2800" smtClean="0"/>
          </a:p>
        </p:txBody>
      </p:sp>
      <p:sp>
        <p:nvSpPr>
          <p:cNvPr id="41987" name="Content Placeholder 1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Before an 802.11 client can send data over a WLAN network, it goes through the following </a:t>
            </a:r>
            <a:r>
              <a:rPr lang="en-US" smtClean="0">
                <a:solidFill>
                  <a:srgbClr val="FF5050"/>
                </a:solidFill>
              </a:rPr>
              <a:t>three-stage</a:t>
            </a:r>
            <a:r>
              <a:rPr lang="en-US" smtClean="0"/>
              <a:t> process:</a:t>
            </a:r>
          </a:p>
          <a:p>
            <a:pPr marL="855663" lvl="1" indent="-288925" eaLnBrk="1" hangingPunct="1"/>
            <a:r>
              <a:rPr lang="en-US" smtClean="0">
                <a:solidFill>
                  <a:srgbClr val="FF5050"/>
                </a:solidFill>
              </a:rPr>
              <a:t>Step 1:	</a:t>
            </a:r>
            <a:r>
              <a:rPr lang="en-US" smtClean="0"/>
              <a:t>	802.11 Probing.</a:t>
            </a:r>
          </a:p>
          <a:p>
            <a:pPr marL="855663" lvl="1" indent="-288925" eaLnBrk="1" hangingPunct="1"/>
            <a:r>
              <a:rPr lang="en-US" smtClean="0">
                <a:solidFill>
                  <a:srgbClr val="FF5050"/>
                </a:solidFill>
              </a:rPr>
              <a:t>Step 2:	</a:t>
            </a:r>
            <a:r>
              <a:rPr lang="en-US" smtClean="0"/>
              <a:t>	Authentication.</a:t>
            </a:r>
          </a:p>
          <a:p>
            <a:pPr marL="855663" lvl="1" indent="-288925" eaLnBrk="1" hangingPunct="1"/>
            <a:r>
              <a:rPr lang="en-US" smtClean="0">
                <a:solidFill>
                  <a:srgbClr val="FF5050"/>
                </a:solidFill>
              </a:rPr>
              <a:t>Step 3:</a:t>
            </a:r>
            <a:r>
              <a:rPr lang="en-US" smtClean="0"/>
              <a:t>		Association.</a:t>
            </a:r>
          </a:p>
          <a:p>
            <a:pPr marL="855663" lvl="1" indent="-288925" eaLnBrk="1" hangingPunct="1"/>
            <a:endParaRPr lang="en-US" smtClean="0"/>
          </a:p>
        </p:txBody>
      </p:sp>
      <p:pic>
        <p:nvPicPr>
          <p:cNvPr id="4198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41662"/>
            <a:ext cx="8784976" cy="359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Wireless Association</a:t>
            </a:r>
            <a:endParaRPr lang="en-CA" sz="2800" smtClean="0"/>
          </a:p>
        </p:txBody>
      </p:sp>
      <p:sp>
        <p:nvSpPr>
          <p:cNvPr id="43011" name="Content Placeholder 1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solidFill>
                  <a:srgbClr val="FF5050"/>
                </a:solidFill>
              </a:rPr>
              <a:t>Step 1: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5050"/>
                </a:solidFill>
              </a:rPr>
              <a:t>802.11 Probing</a:t>
            </a:r>
          </a:p>
          <a:p>
            <a:pPr marL="855663" lvl="1" indent="-288925" eaLnBrk="1" hangingPunct="1"/>
            <a:endParaRPr lang="en-US" dirty="0" smtClean="0"/>
          </a:p>
          <a:p>
            <a:pPr marL="455613" indent="-288925" eaLnBrk="1" hangingPunct="1"/>
            <a:r>
              <a:rPr lang="en-US" dirty="0" smtClean="0"/>
              <a:t>Clients search for a </a:t>
            </a:r>
            <a:r>
              <a:rPr lang="en-US" dirty="0" smtClean="0">
                <a:solidFill>
                  <a:srgbClr val="FF5050"/>
                </a:solidFill>
              </a:rPr>
              <a:t>specific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network by:</a:t>
            </a:r>
          </a:p>
          <a:p>
            <a:pPr marL="911225" lvl="1" indent="-341313" eaLnBrk="1" hangingPunct="1"/>
            <a:r>
              <a:rPr lang="en-US" sz="2000" dirty="0" smtClean="0"/>
              <a:t>Sending a </a:t>
            </a:r>
            <a:r>
              <a:rPr lang="en-US" sz="2000" dirty="0" smtClean="0">
                <a:solidFill>
                  <a:srgbClr val="0000FF"/>
                </a:solidFill>
              </a:rPr>
              <a:t>probe request out on multiple channels</a:t>
            </a:r>
            <a:r>
              <a:rPr lang="en-US" sz="2000" dirty="0" smtClean="0"/>
              <a:t>.</a:t>
            </a:r>
          </a:p>
          <a:p>
            <a:pPr marL="911225" lvl="1" indent="-341313" eaLnBrk="1" hangingPunct="1"/>
            <a:r>
              <a:rPr lang="en-US" sz="2000" dirty="0" smtClean="0"/>
              <a:t>Specifies the network </a:t>
            </a:r>
            <a:r>
              <a:rPr lang="en-US" sz="2000" dirty="0" smtClean="0">
                <a:solidFill>
                  <a:srgbClr val="0000FF"/>
                </a:solidFill>
              </a:rPr>
              <a:t>name (SSID)</a:t>
            </a:r>
            <a:r>
              <a:rPr lang="en-US" sz="2000" dirty="0" smtClean="0"/>
              <a:t> and bit rates.</a:t>
            </a:r>
          </a:p>
          <a:p>
            <a:pPr marL="911225" lvl="1" indent="-341313" eaLnBrk="1" hangingPunct="1"/>
            <a:r>
              <a:rPr lang="en-US" sz="2000" dirty="0" smtClean="0"/>
              <a:t>A typical WLAN client is configured with a desired SSID. </a:t>
            </a:r>
          </a:p>
          <a:p>
            <a:pPr marL="455613" indent="-288925" eaLnBrk="1" hangingPunct="1"/>
            <a:endParaRPr lang="en-US" dirty="0" smtClean="0"/>
          </a:p>
          <a:p>
            <a:pPr marL="455613" indent="-288925" eaLnBrk="1" hangingPunct="1"/>
            <a:r>
              <a:rPr lang="en-US" dirty="0" smtClean="0"/>
              <a:t>Client is simply trying to </a:t>
            </a:r>
            <a:r>
              <a:rPr lang="en-US" dirty="0" smtClean="0">
                <a:solidFill>
                  <a:srgbClr val="FF5050"/>
                </a:solidFill>
              </a:rPr>
              <a:t>discover</a:t>
            </a:r>
            <a:r>
              <a:rPr lang="en-US" dirty="0" smtClean="0"/>
              <a:t> available WLANs:</a:t>
            </a:r>
          </a:p>
          <a:p>
            <a:pPr marL="911225" lvl="1" indent="-341313" eaLnBrk="1" hangingPunct="1"/>
            <a:r>
              <a:rPr lang="en-US" sz="2000" dirty="0" smtClean="0"/>
              <a:t>Sends out a probe request with </a:t>
            </a:r>
            <a:r>
              <a:rPr lang="en-US" sz="2000" dirty="0" smtClean="0">
                <a:solidFill>
                  <a:srgbClr val="0000FF"/>
                </a:solidFill>
              </a:rPr>
              <a:t>no SSID.</a:t>
            </a:r>
          </a:p>
          <a:p>
            <a:pPr marL="911225" lvl="1" indent="-341313" eaLnBrk="1" hangingPunct="1"/>
            <a:r>
              <a:rPr lang="en-US" sz="2000" dirty="0" smtClean="0"/>
              <a:t>All access points that are </a:t>
            </a:r>
            <a:r>
              <a:rPr lang="en-US" sz="2000" dirty="0" smtClean="0">
                <a:solidFill>
                  <a:srgbClr val="0000FF"/>
                </a:solidFill>
              </a:rPr>
              <a:t>configured to respond</a:t>
            </a:r>
            <a:r>
              <a:rPr lang="en-US" sz="2000" dirty="0" smtClean="0"/>
              <a:t> to this type of query respond.</a:t>
            </a:r>
          </a:p>
          <a:p>
            <a:pPr marL="911225" lvl="1" indent="-341313" eaLnBrk="1" hangingPunct="1"/>
            <a:r>
              <a:rPr lang="en-US" sz="2000" dirty="0" smtClean="0"/>
              <a:t>WLANs with the </a:t>
            </a:r>
            <a:r>
              <a:rPr lang="en-US" sz="2000" dirty="0" smtClean="0">
                <a:solidFill>
                  <a:srgbClr val="0000FF"/>
                </a:solidFill>
              </a:rPr>
              <a:t>broadcast SSID feature disabled</a:t>
            </a:r>
            <a:r>
              <a:rPr lang="en-US" sz="2000" dirty="0" smtClean="0"/>
              <a:t> do not respond.</a:t>
            </a:r>
          </a:p>
          <a:p>
            <a:pPr marL="855663" lvl="1" indent="-288925" eaLnBrk="1" hangingPunct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Wireless Association</a:t>
            </a:r>
            <a:endParaRPr lang="en-CA" sz="2800" smtClean="0"/>
          </a:p>
        </p:txBody>
      </p:sp>
      <p:sp>
        <p:nvSpPr>
          <p:cNvPr id="12" name="Content Placeholder 1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dirty="0" smtClean="0">
                <a:solidFill>
                  <a:srgbClr val="FF5050"/>
                </a:solidFill>
              </a:rPr>
              <a:t>Step 2: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5050"/>
                </a:solidFill>
              </a:rPr>
              <a:t>Authentication</a:t>
            </a:r>
          </a:p>
          <a:p>
            <a:pPr marL="855663" lvl="1" indent="-288925" eaLnBrk="1" hangingPunct="1">
              <a:defRPr/>
            </a:pPr>
            <a:endParaRPr lang="en-US" dirty="0" smtClean="0"/>
          </a:p>
          <a:p>
            <a:pPr marL="455613" indent="-288925" eaLnBrk="1" hangingPunct="1">
              <a:defRPr/>
            </a:pPr>
            <a:r>
              <a:rPr lang="en-US" dirty="0" smtClean="0"/>
              <a:t>802.11 was originally developed with two authentication mechanisms.</a:t>
            </a:r>
          </a:p>
          <a:p>
            <a:pPr marL="911225" lvl="1" indent="-341313" eaLnBrk="1" hangingPunct="1">
              <a:defRPr/>
            </a:pPr>
            <a:r>
              <a:rPr lang="en-US" dirty="0" smtClean="0">
                <a:solidFill>
                  <a:srgbClr val="0000FF"/>
                </a:solidFill>
              </a:rPr>
              <a:t>Open Authentication:</a:t>
            </a:r>
          </a:p>
          <a:p>
            <a:pPr marL="1254125" lvl="2" indent="-285750" eaLnBrk="1" hangingPunct="1">
              <a:defRPr/>
            </a:pPr>
            <a:r>
              <a:rPr lang="en-US" sz="2000" dirty="0" smtClean="0"/>
              <a:t>A NULL authentication</a:t>
            </a:r>
          </a:p>
          <a:p>
            <a:pPr marL="1254125" lvl="2" indent="-285750" eaLnBrk="1" hangingPunct="1">
              <a:defRPr/>
            </a:pPr>
            <a:r>
              <a:rPr lang="en-US" sz="2000" dirty="0" smtClean="0"/>
              <a:t>The client says "authenticate me”.</a:t>
            </a:r>
          </a:p>
          <a:p>
            <a:pPr marL="1254125" lvl="2" indent="-285750" eaLnBrk="1" hangingPunct="1">
              <a:defRPr/>
            </a:pPr>
            <a:r>
              <a:rPr lang="en-US" sz="2000" dirty="0" smtClean="0"/>
              <a:t>The access point responds with "yes”.</a:t>
            </a:r>
          </a:p>
          <a:p>
            <a:pPr marL="1254125" lvl="2" indent="-285750" eaLnBrk="1" hangingPunct="1">
              <a:defRPr/>
            </a:pPr>
            <a:r>
              <a:rPr lang="en-US" sz="2000" dirty="0" smtClean="0"/>
              <a:t>This is the mechanism used in almost all 802.11 deployments.</a:t>
            </a:r>
          </a:p>
          <a:p>
            <a:pPr marL="855663" lvl="1" indent="-288925" eaLnBrk="1" hangingPunct="1">
              <a:defRPr/>
            </a:pP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Wireless Association</a:t>
            </a:r>
            <a:endParaRPr lang="en-CA" sz="2800" smtClean="0"/>
          </a:p>
        </p:txBody>
      </p:sp>
      <p:sp>
        <p:nvSpPr>
          <p:cNvPr id="45059" name="Content Placeholder 1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solidFill>
                  <a:srgbClr val="FF5050"/>
                </a:solidFill>
              </a:rPr>
              <a:t>Step 2: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5050"/>
                </a:solidFill>
              </a:rPr>
              <a:t>Authentication </a:t>
            </a:r>
            <a:endParaRPr lang="en-US" dirty="0" smtClean="0"/>
          </a:p>
          <a:p>
            <a:pPr marL="511175" indent="-341313" eaLnBrk="1" hangingPunct="1"/>
            <a:r>
              <a:rPr lang="en-US" dirty="0" smtClean="0">
                <a:solidFill>
                  <a:srgbClr val="0000FF"/>
                </a:solidFill>
              </a:rPr>
              <a:t>Pre-Shared Key Authentication:</a:t>
            </a:r>
          </a:p>
          <a:p>
            <a:pPr marL="854075" lvl="1" eaLnBrk="1" hangingPunct="1"/>
            <a:r>
              <a:rPr lang="en-US" sz="2000" dirty="0" smtClean="0"/>
              <a:t>Based on a key that is shared between the client station and the access point called the Wired Equivalency Protection </a:t>
            </a:r>
            <a:r>
              <a:rPr lang="en-US" sz="2000" dirty="0" smtClean="0">
                <a:solidFill>
                  <a:srgbClr val="0000FF"/>
                </a:solidFill>
              </a:rPr>
              <a:t>(WEP)</a:t>
            </a:r>
            <a:r>
              <a:rPr lang="en-US" sz="2000" dirty="0" smtClean="0"/>
              <a:t> key. </a:t>
            </a:r>
          </a:p>
          <a:p>
            <a:pPr marL="854075" lvl="1" eaLnBrk="1" hangingPunct="1"/>
            <a:r>
              <a:rPr lang="en-US" sz="2000" dirty="0" smtClean="0"/>
              <a:t>The idea of the shared WEP key is that it gives a wireless link the equivalent privacy of a wired link, but the original implementation was flawed. </a:t>
            </a:r>
          </a:p>
          <a:p>
            <a:pPr marL="854075" lvl="1" eaLnBrk="1" hangingPunct="1"/>
            <a:r>
              <a:rPr lang="en-US" sz="2000" dirty="0" smtClean="0"/>
              <a:t>WEP needs to be included in client and access point implementations for standards compliance but it is </a:t>
            </a:r>
            <a:r>
              <a:rPr lang="en-US" sz="2000" dirty="0" smtClean="0">
                <a:solidFill>
                  <a:srgbClr val="0000FF"/>
                </a:solidFill>
              </a:rPr>
              <a:t>not used or recommended</a:t>
            </a:r>
            <a:r>
              <a:rPr lang="en-US" sz="2000" dirty="0" smtClean="0"/>
              <a:t>.</a:t>
            </a:r>
          </a:p>
          <a:p>
            <a:pPr marL="855663" lvl="1" indent="-288925" eaLnBrk="1" hangingPunct="1">
              <a:buFontTx/>
              <a:buNone/>
            </a:pPr>
            <a:endParaRPr lang="en-US" sz="2000" dirty="0" smtClean="0">
              <a:solidFill>
                <a:srgbClr val="5F5F5F"/>
              </a:solidFill>
            </a:endParaRPr>
          </a:p>
          <a:p>
            <a:pPr marL="855663" lvl="1" indent="-288925" eaLnBrk="1" hangingPunct="1">
              <a:buFontTx/>
              <a:buNone/>
            </a:pPr>
            <a:r>
              <a:rPr lang="en-US" sz="2000" dirty="0" smtClean="0">
                <a:solidFill>
                  <a:srgbClr val="5F5F5F"/>
                </a:solidFill>
              </a:rPr>
              <a:t>(Security enhancement: </a:t>
            </a:r>
          </a:p>
          <a:p>
            <a:pPr marL="1311275" lvl="2" indent="-341313" eaLnBrk="1" hangingPunct="1"/>
            <a:r>
              <a:rPr lang="en-US" sz="1600" dirty="0" smtClean="0">
                <a:solidFill>
                  <a:srgbClr val="5F5F5F"/>
                </a:solidFill>
              </a:rPr>
              <a:t>Login authentication: Extensible Authentication Protocol (EAP)</a:t>
            </a:r>
          </a:p>
          <a:p>
            <a:pPr marL="1311275" lvl="2" indent="-341313" eaLnBrk="1" hangingPunct="1"/>
            <a:r>
              <a:rPr lang="en-US" sz="1600" dirty="0" smtClean="0">
                <a:solidFill>
                  <a:srgbClr val="5F5F5F"/>
                </a:solidFill>
              </a:rPr>
              <a:t>Wireless encryption: WPA and WPA2</a:t>
            </a:r>
          </a:p>
          <a:p>
            <a:pPr marL="1311275" lvl="2" indent="-341313" eaLnBrk="1" hangingPunct="1"/>
            <a:r>
              <a:rPr lang="en-US" sz="1600" dirty="0" smtClean="0">
                <a:solidFill>
                  <a:srgbClr val="5F5F5F"/>
                </a:solidFill>
              </a:rPr>
              <a:t>Access control: SSID cloaking, MAC address filtering.</a:t>
            </a:r>
            <a:r>
              <a:rPr lang="en-US" dirty="0" smtClean="0">
                <a:solidFill>
                  <a:srgbClr val="5F5F5F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Wireless Association</a:t>
            </a:r>
            <a:endParaRPr lang="en-CA" sz="2800" smtClean="0"/>
          </a:p>
        </p:txBody>
      </p:sp>
      <p:sp>
        <p:nvSpPr>
          <p:cNvPr id="46083" name="Content Placeholder 1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solidFill>
                  <a:srgbClr val="FF5050"/>
                </a:solidFill>
              </a:rPr>
              <a:t>Step 3:	802.11 Association</a:t>
            </a:r>
          </a:p>
          <a:p>
            <a:pPr marL="0" indent="0" eaLnBrk="1" hangingPunct="1">
              <a:buNone/>
            </a:pPr>
            <a:endParaRPr lang="en-US" dirty="0" smtClean="0">
              <a:solidFill>
                <a:srgbClr val="FF5050"/>
              </a:solidFill>
            </a:endParaRPr>
          </a:p>
          <a:p>
            <a:pPr marL="455613" indent="-288925" eaLnBrk="1" hangingPunct="1"/>
            <a:r>
              <a:rPr lang="en-US" dirty="0" smtClean="0"/>
              <a:t>Finalizes the </a:t>
            </a:r>
            <a:r>
              <a:rPr lang="en-US" dirty="0" smtClean="0">
                <a:solidFill>
                  <a:srgbClr val="0000FF"/>
                </a:solidFill>
              </a:rPr>
              <a:t>security and bit rate options</a:t>
            </a:r>
            <a:r>
              <a:rPr lang="en-US" dirty="0" smtClean="0"/>
              <a:t>.</a:t>
            </a:r>
          </a:p>
          <a:p>
            <a:pPr marL="455613" indent="-288925" eaLnBrk="1" hangingPunct="1"/>
            <a:r>
              <a:rPr lang="en-US" dirty="0" smtClean="0">
                <a:solidFill>
                  <a:srgbClr val="0000FF"/>
                </a:solidFill>
              </a:rPr>
              <a:t>Establishes the data link</a:t>
            </a:r>
            <a:r>
              <a:rPr lang="en-US" dirty="0" smtClean="0"/>
              <a:t> between the WLAN client and the access point.</a:t>
            </a:r>
          </a:p>
          <a:p>
            <a:pPr marL="455613" indent="-288925" eaLnBrk="1" hangingPunct="1"/>
            <a:r>
              <a:rPr lang="en-US" dirty="0" smtClean="0"/>
              <a:t>The client learns the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BSSID (MAC Address)</a:t>
            </a:r>
            <a:r>
              <a:rPr lang="en-US" dirty="0" smtClean="0"/>
              <a:t> of the access point.</a:t>
            </a:r>
          </a:p>
          <a:p>
            <a:pPr marL="455613" indent="-288925" eaLnBrk="1" hangingPunct="1"/>
            <a:r>
              <a:rPr lang="en-US" dirty="0" smtClean="0"/>
              <a:t>Access point maps a logical port known as the </a:t>
            </a:r>
            <a:r>
              <a:rPr lang="en-US" dirty="0" smtClean="0">
                <a:solidFill>
                  <a:srgbClr val="0000FF"/>
                </a:solidFill>
              </a:rPr>
              <a:t>association identifier (AID)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to the WLAN client.</a:t>
            </a:r>
          </a:p>
          <a:p>
            <a:pPr marL="911225" lvl="1" indent="-341313" eaLnBrk="1" hangingPunct="1"/>
            <a:r>
              <a:rPr lang="en-US" sz="2000" dirty="0" smtClean="0"/>
              <a:t>AID is equivalent to a port on a switch.</a:t>
            </a:r>
          </a:p>
          <a:p>
            <a:pPr marL="911225" lvl="1" indent="-341313" eaLnBrk="1" hangingPunct="1"/>
            <a:r>
              <a:rPr lang="en-US" sz="2000" dirty="0" smtClean="0"/>
              <a:t>Association allows the infrastructure switch to keep track of frames destined for the WLAN client so that they can be forwarded.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Wireless Association</a:t>
            </a:r>
            <a:endParaRPr lang="en-CA" sz="2800" smtClean="0"/>
          </a:p>
        </p:txBody>
      </p:sp>
      <p:pic>
        <p:nvPicPr>
          <p:cNvPr id="47107" name="Content Placeholder 5" descr="wrl57.jp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838200"/>
            <a:ext cx="6324600" cy="5791200"/>
          </a:xfrm>
        </p:spPr>
      </p:pic>
      <p:pic>
        <p:nvPicPr>
          <p:cNvPr id="7" name="Picture 6" descr="wrl5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62357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wrl59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05000"/>
            <a:ext cx="6299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6225" y="115888"/>
            <a:ext cx="8183563" cy="504825"/>
          </a:xfrm>
        </p:spPr>
        <p:txBody>
          <a:bodyPr lIns="82124" tIns="41061" rIns="82124" bIns="41061" anchor="b"/>
          <a:lstStyle/>
          <a:p>
            <a:pPr defTabSz="814388" eaLnBrk="1" hangingPunct="1"/>
            <a:r>
              <a:rPr lang="en-US" sz="2800" smtClean="0"/>
              <a:t>Planning the Wireless LAN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950" y="765175"/>
            <a:ext cx="8785225" cy="5624513"/>
          </a:xfrm>
        </p:spPr>
        <p:txBody>
          <a:bodyPr lIns="82124" tIns="41061" rIns="82124" bIns="41061"/>
          <a:lstStyle/>
          <a:p>
            <a:pPr marL="236538" indent="-236538" defTabSz="814388" eaLnBrk="1" hangingPunct="1">
              <a:buFontTx/>
              <a:buNone/>
            </a:pPr>
            <a:r>
              <a:rPr lang="en-US" smtClean="0"/>
              <a:t>There needs to be a </a:t>
            </a:r>
            <a:r>
              <a:rPr lang="en-US" smtClean="0">
                <a:solidFill>
                  <a:srgbClr val="6600FF"/>
                </a:solidFill>
              </a:rPr>
              <a:t>well-documented plan</a:t>
            </a:r>
            <a:r>
              <a:rPr lang="en-US" smtClean="0"/>
              <a:t> before a wireless network can be implemented:</a:t>
            </a:r>
          </a:p>
          <a:p>
            <a:pPr marL="236538" indent="-236538" defTabSz="814388" eaLnBrk="1" hangingPunct="1"/>
            <a:r>
              <a:rPr lang="en-US" sz="2000" smtClean="0"/>
              <a:t>The </a:t>
            </a:r>
            <a:r>
              <a:rPr lang="en-US" sz="2000" smtClean="0">
                <a:solidFill>
                  <a:srgbClr val="FF0000"/>
                </a:solidFill>
              </a:rPr>
              <a:t>number of users</a:t>
            </a:r>
            <a:r>
              <a:rPr lang="en-US" sz="2000" smtClean="0"/>
              <a:t> a WLAN can support is not a straightforward calculation. </a:t>
            </a:r>
          </a:p>
          <a:p>
            <a:pPr marL="574675" lvl="1" indent="0" defTabSz="814388" eaLnBrk="1" hangingPunct="1"/>
            <a:r>
              <a:rPr lang="en-US" sz="1800" smtClean="0"/>
              <a:t>Depends on the geographical layout of your facility (how many persons and devices fit in a space) </a:t>
            </a:r>
          </a:p>
          <a:p>
            <a:pPr marL="236538" indent="-236538" defTabSz="814388" eaLnBrk="1" hangingPunct="1"/>
            <a:endParaRPr lang="en-US" sz="1800" smtClean="0"/>
          </a:p>
          <a:p>
            <a:pPr marL="236538" indent="-236538" defTabSz="814388" eaLnBrk="1" hangingPunct="1"/>
            <a:r>
              <a:rPr lang="en-US" sz="2000" smtClean="0"/>
              <a:t>The </a:t>
            </a:r>
            <a:r>
              <a:rPr lang="en-US" sz="2000" smtClean="0">
                <a:solidFill>
                  <a:srgbClr val="6600FF"/>
                </a:solidFill>
              </a:rPr>
              <a:t>data rates</a:t>
            </a:r>
            <a:r>
              <a:rPr lang="en-US" sz="2000" smtClean="0"/>
              <a:t> users expect (because RF is a shared medium and the more users there are the greater the contention for RF), </a:t>
            </a:r>
          </a:p>
          <a:p>
            <a:pPr marL="236538" indent="-236538" defTabSz="814388" eaLnBrk="1" hangingPunct="1"/>
            <a:endParaRPr lang="en-US" sz="2000" smtClean="0"/>
          </a:p>
          <a:p>
            <a:pPr marL="236538" indent="-236538" defTabSz="814388" eaLnBrk="1" hangingPunct="1"/>
            <a:r>
              <a:rPr lang="en-US" sz="2000" smtClean="0"/>
              <a:t>The use of </a:t>
            </a:r>
            <a:r>
              <a:rPr lang="en-US" sz="2000" smtClean="0">
                <a:solidFill>
                  <a:srgbClr val="009900"/>
                </a:solidFill>
              </a:rPr>
              <a:t>non-overlapping </a:t>
            </a:r>
            <a:r>
              <a:rPr lang="en-US" sz="2000" smtClean="0"/>
              <a:t>channels by multiple APs in an ESS, and </a:t>
            </a:r>
            <a:r>
              <a:rPr lang="en-US" sz="2000" smtClean="0">
                <a:solidFill>
                  <a:srgbClr val="990033"/>
                </a:solidFill>
              </a:rPr>
              <a:t>transmit power </a:t>
            </a:r>
            <a:r>
              <a:rPr lang="en-US" sz="2000" smtClean="0"/>
              <a:t>settings (which are limited by local regulation).</a:t>
            </a:r>
          </a:p>
          <a:p>
            <a:pPr marL="236538" indent="-236538" defTabSz="814388" eaLnBrk="1" hangingPunct="1"/>
            <a:endParaRPr lang="en-US" sz="2000" smtClean="0"/>
          </a:p>
          <a:p>
            <a:pPr marL="236538" indent="-236538" defTabSz="814388" eaLnBrk="1" hangingPunct="1"/>
            <a:r>
              <a:rPr lang="en-US" sz="2000" smtClean="0"/>
              <a:t>You will have sufficient </a:t>
            </a:r>
            <a:r>
              <a:rPr lang="en-US" sz="2000" smtClean="0">
                <a:solidFill>
                  <a:srgbClr val="3333FF"/>
                </a:solidFill>
              </a:rPr>
              <a:t>wireless support</a:t>
            </a:r>
            <a:r>
              <a:rPr lang="en-US" sz="2000" smtClean="0"/>
              <a:t> for your clients if you plan your network for proper RF coverage in an 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6225" y="115888"/>
            <a:ext cx="8183563" cy="504825"/>
          </a:xfrm>
        </p:spPr>
        <p:txBody>
          <a:bodyPr lIns="82124" tIns="41061" rIns="82124" bIns="41061" anchor="b"/>
          <a:lstStyle/>
          <a:p>
            <a:pPr defTabSz="814388" eaLnBrk="1" hangingPunct="1"/>
            <a:r>
              <a:rPr lang="en-US" sz="2800" smtClean="0"/>
              <a:t>Planning the Wireless LAN</a:t>
            </a:r>
          </a:p>
        </p:txBody>
      </p:sp>
      <p:pic>
        <p:nvPicPr>
          <p:cNvPr id="49155" name="Picture 3" descr="wrl6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412"/>
            <a:ext cx="8856984" cy="547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395288" y="836613"/>
            <a:ext cx="1873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AU" sz="2400">
                <a:solidFill>
                  <a:schemeClr val="tx2"/>
                </a:solidFill>
              </a:rPr>
              <a:t>Map: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6225" y="0"/>
            <a:ext cx="8040688" cy="549275"/>
          </a:xfrm>
        </p:spPr>
        <p:txBody>
          <a:bodyPr lIns="82124" tIns="41061" rIns="82124" bIns="41061" anchor="b"/>
          <a:lstStyle/>
          <a:p>
            <a:pPr defTabSz="814388" eaLnBrk="1" hangingPunct="1"/>
            <a:r>
              <a:rPr lang="en-US" sz="2800" smtClean="0"/>
              <a:t>Planning the Wireless LAN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6063" y="765175"/>
            <a:ext cx="8647112" cy="5624513"/>
          </a:xfrm>
        </p:spPr>
        <p:txBody>
          <a:bodyPr lIns="82124" tIns="41061" rIns="82124" bIns="41061"/>
          <a:lstStyle/>
          <a:p>
            <a:pPr marL="236538" indent="-236538" defTabSz="814388" eaLnBrk="1" hangingPunct="1"/>
            <a:r>
              <a:rPr lang="en-US" sz="2000" dirty="0" smtClean="0"/>
              <a:t>When planning the location of APs, you may not be able to simply draw coverage area circles and drop them over a plan.</a:t>
            </a:r>
          </a:p>
          <a:p>
            <a:pPr marL="236538" indent="-236538" defTabSz="814388" eaLnBrk="1" hangingPunct="1"/>
            <a:r>
              <a:rPr lang="en-US" sz="2000" dirty="0" smtClean="0"/>
              <a:t>If APs are to use existing wiring, </a:t>
            </a:r>
            <a:r>
              <a:rPr lang="en-US" sz="2000" dirty="0" smtClean="0">
                <a:solidFill>
                  <a:srgbClr val="FF0000"/>
                </a:solidFill>
              </a:rPr>
              <a:t>position APs</a:t>
            </a:r>
          </a:p>
          <a:p>
            <a:pPr marL="574675" lvl="1" indent="0" defTabSz="814388" eaLnBrk="1" hangingPunct="1"/>
            <a:r>
              <a:rPr lang="en-US" sz="2000" dirty="0" smtClean="0"/>
              <a:t> </a:t>
            </a:r>
            <a:r>
              <a:rPr lang="en-US" sz="1800" dirty="0" smtClean="0"/>
              <a:t>Above obstructions.</a:t>
            </a:r>
          </a:p>
          <a:p>
            <a:pPr marL="574675" lvl="1" indent="0" defTabSz="814388" eaLnBrk="1" hangingPunct="1"/>
            <a:r>
              <a:rPr lang="en-US" sz="1800" dirty="0" smtClean="0"/>
              <a:t> Vertically near the ceiling in the center of each coverage area, if possible.</a:t>
            </a:r>
          </a:p>
          <a:p>
            <a:pPr marL="574675" lvl="1" indent="0" defTabSz="814388" eaLnBrk="1" hangingPunct="1"/>
            <a:r>
              <a:rPr lang="en-US" sz="1800" dirty="0" smtClean="0"/>
              <a:t> In locations where users are expected to be. </a:t>
            </a:r>
            <a:r>
              <a:rPr lang="en-US" sz="1800" dirty="0" err="1" smtClean="0"/>
              <a:t>Eg</a:t>
            </a:r>
            <a:r>
              <a:rPr lang="en-US" sz="1800" dirty="0" smtClean="0"/>
              <a:t>, conference rooms are typically a better location for access points than a hallway.</a:t>
            </a:r>
          </a:p>
          <a:p>
            <a:pPr marL="236538" indent="-236538" defTabSz="814388" eaLnBrk="1" hangingPunct="1"/>
            <a:r>
              <a:rPr lang="en-US" sz="2000" dirty="0" smtClean="0"/>
              <a:t>When these points have been addressed, estimate the expected </a:t>
            </a:r>
            <a:r>
              <a:rPr lang="en-US" sz="2000" dirty="0" smtClean="0">
                <a:solidFill>
                  <a:srgbClr val="6600FF"/>
                </a:solidFill>
              </a:rPr>
              <a:t>coverage area</a:t>
            </a:r>
            <a:r>
              <a:rPr lang="en-US" sz="2000" dirty="0" smtClean="0"/>
              <a:t> of an AP. This value varies depending on </a:t>
            </a:r>
          </a:p>
          <a:p>
            <a:pPr marL="574675" lvl="1" indent="0" defTabSz="814388" eaLnBrk="1" hangingPunct="1"/>
            <a:r>
              <a:rPr lang="en-US" sz="1800" dirty="0" smtClean="0"/>
              <a:t>the WLAN standard or mix of standards that you are deploying, </a:t>
            </a:r>
          </a:p>
          <a:p>
            <a:pPr marL="574675" lvl="1" indent="0" defTabSz="814388" eaLnBrk="1" hangingPunct="1"/>
            <a:r>
              <a:rPr lang="en-US" sz="1800" dirty="0" smtClean="0"/>
              <a:t>the nature of the facility, </a:t>
            </a:r>
          </a:p>
          <a:p>
            <a:pPr marL="574675" lvl="1" indent="0" defTabSz="814388" eaLnBrk="1" hangingPunct="1"/>
            <a:r>
              <a:rPr lang="en-US" sz="1800" dirty="0" smtClean="0"/>
              <a:t>the transmit power that the access point </a:t>
            </a:r>
          </a:p>
          <a:p>
            <a:pPr marL="574675" lvl="1" indent="0" defTabSz="814388" eaLnBrk="1" hangingPunct="1"/>
            <a:r>
              <a:rPr lang="en-US" sz="1800" dirty="0" err="1" smtClean="0"/>
              <a:t>etc</a:t>
            </a:r>
            <a:endParaRPr lang="en-US" sz="1800" dirty="0" smtClean="0"/>
          </a:p>
          <a:p>
            <a:pPr marL="236538" indent="-236538" defTabSz="814388" eaLnBrk="1" hangingPunct="1"/>
            <a:r>
              <a:rPr lang="en-US" sz="2000" dirty="0" smtClean="0"/>
              <a:t>Based on your plan, place APs on the floor plan so that </a:t>
            </a:r>
            <a:r>
              <a:rPr lang="en-US" sz="2000" dirty="0" smtClean="0">
                <a:solidFill>
                  <a:srgbClr val="FF6600"/>
                </a:solidFill>
              </a:rPr>
              <a:t>coverage circles</a:t>
            </a:r>
            <a:r>
              <a:rPr lang="en-US" sz="2000" dirty="0" smtClean="0"/>
              <a:t> are </a:t>
            </a:r>
            <a:r>
              <a:rPr lang="en-US" sz="2000" dirty="0" smtClean="0">
                <a:solidFill>
                  <a:srgbClr val="009900"/>
                </a:solidFill>
              </a:rPr>
              <a:t>overlapping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115888"/>
            <a:ext cx="8351838" cy="431800"/>
          </a:xfrm>
        </p:spPr>
        <p:txBody>
          <a:bodyPr lIns="82124" tIns="41061" rIns="82124" bIns="41061" anchor="b"/>
          <a:lstStyle/>
          <a:p>
            <a:pPr defTabSz="814388" eaLnBrk="1" hangingPunct="1"/>
            <a:r>
              <a:rPr lang="en-US" sz="2800" dirty="0" smtClean="0"/>
              <a:t>Wireless LANs - An Extension of Ethernet LANs</a:t>
            </a:r>
          </a:p>
        </p:txBody>
      </p:sp>
      <p:pic>
        <p:nvPicPr>
          <p:cNvPr id="16387" name="Picture 6" descr="wrl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6712"/>
            <a:ext cx="8812088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5356634" y="5373216"/>
            <a:ext cx="2959782" cy="1287016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5400000" algn="tl" rotWithShape="0">
              <a:prstClr val="black"/>
            </a:outerShdw>
          </a:effectLst>
        </p:spPr>
        <p:txBody>
          <a:bodyPr lIns="45720" rIns="45720" anchor="ctr"/>
          <a:lstStyle/>
          <a:p>
            <a:pPr algn="ctr" eaLnBrk="1" hangingPunct="1">
              <a:defRPr/>
            </a:pP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4896" y="2276872"/>
            <a:ext cx="2590800" cy="1355328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5400000" algn="tl" rotWithShape="0">
              <a:prstClr val="black"/>
            </a:outerShdw>
          </a:effectLst>
        </p:spPr>
        <p:txBody>
          <a:bodyPr lIns="45720" rIns="45720" anchor="ctr"/>
          <a:lstStyle/>
          <a:p>
            <a:pPr algn="ctr" eaLnBrk="1" hangingPunct="1">
              <a:defRPr/>
            </a:pP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6225" y="115888"/>
            <a:ext cx="8183563" cy="504825"/>
          </a:xfrm>
        </p:spPr>
        <p:txBody>
          <a:bodyPr lIns="82124" tIns="41061" rIns="82124" bIns="41061" anchor="b"/>
          <a:lstStyle/>
          <a:p>
            <a:pPr defTabSz="814388" eaLnBrk="1" hangingPunct="1"/>
            <a:r>
              <a:rPr lang="en-US" sz="2800" smtClean="0"/>
              <a:t>Planning the Wireless LAN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6063" y="692150"/>
            <a:ext cx="8647112" cy="5697538"/>
          </a:xfrm>
        </p:spPr>
        <p:txBody>
          <a:bodyPr lIns="82124" tIns="41061" rIns="82124" bIns="41061"/>
          <a:lstStyle/>
          <a:p>
            <a:pPr marL="236538" indent="-236538" defTabSz="814388" eaLnBrk="1" hangingPunct="1">
              <a:buFontTx/>
              <a:buNone/>
            </a:pPr>
            <a:r>
              <a:rPr lang="en-US" sz="1600" b="1" smtClean="0">
                <a:solidFill>
                  <a:srgbClr val="FF0000"/>
                </a:solidFill>
              </a:rPr>
              <a:t>Example Calculation</a:t>
            </a:r>
            <a:endParaRPr lang="en-US" sz="1600" smtClean="0"/>
          </a:p>
          <a:p>
            <a:pPr marL="236538" indent="-236538" defTabSz="814388" eaLnBrk="1" hangingPunct="1"/>
            <a:r>
              <a:rPr lang="en-US" sz="1800" smtClean="0"/>
              <a:t>The open auditorium (a Warehouse/Manufacturing Building Type) shown in the figure is approximately </a:t>
            </a:r>
            <a:r>
              <a:rPr lang="en-US" sz="1800" smtClean="0">
                <a:solidFill>
                  <a:srgbClr val="FF6600"/>
                </a:solidFill>
              </a:rPr>
              <a:t>20,000 square feet</a:t>
            </a:r>
            <a:r>
              <a:rPr lang="en-US" sz="1800" smtClean="0"/>
              <a:t>.</a:t>
            </a:r>
          </a:p>
          <a:p>
            <a:pPr marL="236538" indent="-236538" defTabSz="814388" eaLnBrk="1" hangingPunct="1"/>
            <a:r>
              <a:rPr lang="en-US" sz="1800" smtClean="0"/>
              <a:t>Network requirements specify that there must be a minimum of </a:t>
            </a:r>
            <a:r>
              <a:rPr lang="en-US" sz="1800" smtClean="0">
                <a:solidFill>
                  <a:srgbClr val="FF6600"/>
                </a:solidFill>
              </a:rPr>
              <a:t>6 Mb/s 802.11b throughput in each BSA</a:t>
            </a:r>
            <a:r>
              <a:rPr lang="en-US" sz="1800" smtClean="0"/>
              <a:t>, because there is a wireless voice over WLAN overlaid on this network. </a:t>
            </a:r>
          </a:p>
          <a:p>
            <a:pPr marL="574675" lvl="1" indent="0" defTabSz="814388" eaLnBrk="1" hangingPunct="1"/>
            <a:r>
              <a:rPr lang="en-US" sz="1800" smtClean="0"/>
              <a:t>With APs, 6 Mbps can be achieved in open areas like those on the map, with</a:t>
            </a:r>
            <a:r>
              <a:rPr lang="en-US" sz="1800" smtClean="0">
                <a:solidFill>
                  <a:schemeClr val="accent1"/>
                </a:solidFill>
              </a:rPr>
              <a:t> </a:t>
            </a:r>
            <a:r>
              <a:rPr lang="en-US" sz="1800" smtClean="0"/>
              <a:t>a coverage area of</a:t>
            </a:r>
            <a:r>
              <a:rPr lang="en-US" sz="1800" smtClean="0">
                <a:solidFill>
                  <a:schemeClr val="accent1"/>
                </a:solidFill>
              </a:rPr>
              <a:t> </a:t>
            </a:r>
            <a:r>
              <a:rPr lang="en-US" sz="1800" b="1" smtClean="0">
                <a:solidFill>
                  <a:srgbClr val="FF0000"/>
                </a:solidFill>
              </a:rPr>
              <a:t>5,000 square feet</a:t>
            </a:r>
            <a:r>
              <a:rPr lang="en-US" sz="1800" smtClean="0">
                <a:solidFill>
                  <a:schemeClr val="accent1"/>
                </a:solidFill>
              </a:rPr>
              <a:t> </a:t>
            </a:r>
            <a:r>
              <a:rPr lang="en-US" sz="1800" smtClean="0"/>
              <a:t>in many environments.</a:t>
            </a:r>
          </a:p>
          <a:p>
            <a:pPr marL="574675" lvl="1" indent="0" defTabSz="814388" eaLnBrk="1" hangingPunct="1"/>
            <a:r>
              <a:rPr lang="en-US" sz="1800" smtClean="0"/>
              <a:t>Note: The 5,000 square foot coverage area is for a square. The BSA takes its radius diagonally from the center of this square.</a:t>
            </a:r>
          </a:p>
          <a:p>
            <a:pPr marL="236538" indent="-236538" defTabSz="814388" eaLnBrk="1" hangingPunct="1"/>
            <a:r>
              <a:rPr lang="en-US" sz="1800" smtClean="0"/>
              <a:t>Let us determine where to place the access points. </a:t>
            </a:r>
          </a:p>
          <a:p>
            <a:pPr marL="574675" lvl="1" indent="0" defTabSz="814388" eaLnBrk="1" hangingPunct="1"/>
            <a:r>
              <a:rPr lang="en-US" sz="1800" smtClean="0">
                <a:solidFill>
                  <a:srgbClr val="006600"/>
                </a:solidFill>
              </a:rPr>
              <a:t>The facility is 20,000 square feet, therefore dividing 20,000 square feet by a coverage area of 5,000 square feet per access point results in at least </a:t>
            </a:r>
            <a:r>
              <a:rPr lang="en-US" sz="1800" b="1" smtClean="0">
                <a:solidFill>
                  <a:srgbClr val="FF0000"/>
                </a:solidFill>
              </a:rPr>
              <a:t>4 access points</a:t>
            </a:r>
            <a:r>
              <a:rPr lang="en-US" sz="1800" smtClean="0">
                <a:solidFill>
                  <a:srgbClr val="006600"/>
                </a:solidFill>
              </a:rPr>
              <a:t> required for the auditorium.</a:t>
            </a:r>
            <a:r>
              <a:rPr lang="en-US" sz="1800" smtClean="0"/>
              <a:t> </a:t>
            </a:r>
          </a:p>
          <a:p>
            <a:pPr marL="574675" lvl="1" indent="0" defTabSz="814388" eaLnBrk="1" hangingPunct="1"/>
            <a:r>
              <a:rPr lang="en-US" sz="1800" smtClean="0"/>
              <a:t>Next, determine the dimension of the coverage areas and arrange them on the floor plan.</a:t>
            </a:r>
          </a:p>
          <a:p>
            <a:pPr marL="914400" lvl="2" indent="0" defTabSz="814388" eaLnBrk="1" hangingPunct="1"/>
            <a:r>
              <a:rPr lang="en-US" sz="1800" smtClean="0"/>
              <a:t>Because the coverage area is a square with side "Z", the circle that is tangent to its four corners has a radius of 50 feet, as shown in the calculations.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Planning the Wireless LAN</a:t>
            </a:r>
            <a:endParaRPr lang="en-CA" sz="2800" smtClean="0"/>
          </a:p>
        </p:txBody>
      </p:sp>
      <p:pic>
        <p:nvPicPr>
          <p:cNvPr id="52227" name="Picture 11" descr="wrl6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38200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352800" y="1600200"/>
            <a:ext cx="3810000" cy="2133600"/>
            <a:chOff x="3352800" y="1600201"/>
            <a:chExt cx="3810000" cy="2133599"/>
          </a:xfrm>
        </p:grpSpPr>
        <p:cxnSp>
          <p:nvCxnSpPr>
            <p:cNvPr id="16" name="Straight Connector 15"/>
            <p:cNvCxnSpPr/>
            <p:nvPr/>
          </p:nvCxnSpPr>
          <p:spPr bwMode="auto">
            <a:xfrm rot="16200000" flipH="1">
              <a:off x="5181600" y="2362200"/>
              <a:ext cx="1828799" cy="914400"/>
            </a:xfrm>
            <a:prstGeom prst="line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>
              <a:outerShdw blurRad="50800" dist="50800" dir="5400000" algn="ctr" rotWithShape="0">
                <a:schemeClr val="tx1"/>
              </a:outerShdw>
            </a:effectLst>
          </p:spPr>
        </p:cxnSp>
        <p:sp>
          <p:nvSpPr>
            <p:cNvPr id="13" name="TextBox 12"/>
            <p:cNvSpPr txBox="1"/>
            <p:nvPr/>
          </p:nvSpPr>
          <p:spPr>
            <a:xfrm>
              <a:off x="3352800" y="1600201"/>
              <a:ext cx="3810000" cy="457200"/>
            </a:xfrm>
            <a:prstGeom prst="rect">
              <a:avLst/>
            </a:prstGeom>
            <a:solidFill>
              <a:srgbClr val="800000"/>
            </a:solidFill>
            <a:ln w="25400">
              <a:solidFill>
                <a:srgbClr val="FF0000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50 foot (15 Meter) Radius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276600" y="4343400"/>
            <a:ext cx="4114800" cy="2062163"/>
            <a:chOff x="3276600" y="4343400"/>
            <a:chExt cx="4114800" cy="2061865"/>
          </a:xfrm>
        </p:grpSpPr>
        <p:cxnSp>
          <p:nvCxnSpPr>
            <p:cNvPr id="20" name="Straight Connector 19"/>
            <p:cNvCxnSpPr/>
            <p:nvPr/>
          </p:nvCxnSpPr>
          <p:spPr bwMode="auto">
            <a:xfrm rot="5400000" flipH="1" flipV="1">
              <a:off x="5715121" y="4343279"/>
              <a:ext cx="1676158" cy="1676400"/>
            </a:xfrm>
            <a:prstGeom prst="line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>
              <a:outerShdw blurRad="50800" dist="50800" dir="5400000" algn="ctr" rotWithShape="0">
                <a:schemeClr val="tx1"/>
              </a:outerShdw>
            </a:effectLst>
          </p:spPr>
        </p:cxnSp>
        <p:sp>
          <p:nvSpPr>
            <p:cNvPr id="18" name="TextBox 17"/>
            <p:cNvSpPr txBox="1"/>
            <p:nvPr/>
          </p:nvSpPr>
          <p:spPr>
            <a:xfrm>
              <a:off x="3276600" y="5943369"/>
              <a:ext cx="3962400" cy="461896"/>
            </a:xfrm>
            <a:prstGeom prst="rect">
              <a:avLst/>
            </a:prstGeom>
            <a:solidFill>
              <a:srgbClr val="800000"/>
            </a:solidFill>
            <a:ln w="25400">
              <a:solidFill>
                <a:srgbClr val="FF0000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71 foot (22 Meter) Square</a:t>
              </a:r>
            </a:p>
          </p:txBody>
        </p:sp>
      </p:grpSp>
      <p:pic>
        <p:nvPicPr>
          <p:cNvPr id="22" name="Picture 21" descr="wrl6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7148513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590800" y="990600"/>
            <a:ext cx="4141788" cy="482600"/>
          </a:xfrm>
          <a:prstGeom prst="rect">
            <a:avLst/>
          </a:prstGeom>
          <a:solidFill>
            <a:srgbClr val="003300"/>
          </a:solidFill>
          <a:ln w="25400">
            <a:solidFill>
              <a:srgbClr val="00FF00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Dimension of Coverage Area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316913" cy="549275"/>
          </a:xfrm>
        </p:spPr>
        <p:txBody>
          <a:bodyPr lIns="82124" tIns="41061" rIns="82124" bIns="41061" anchor="b"/>
          <a:lstStyle/>
          <a:p>
            <a:pPr defTabSz="814388" eaLnBrk="1" hangingPunct="1"/>
            <a:r>
              <a:rPr lang="en-US" sz="2800" smtClean="0"/>
              <a:t>Planning the Wireless LAN</a:t>
            </a:r>
          </a:p>
        </p:txBody>
      </p:sp>
      <p:pic>
        <p:nvPicPr>
          <p:cNvPr id="53251" name="Picture 13" descr="wrl6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484313"/>
            <a:ext cx="6634162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Text Box 5"/>
          <p:cNvSpPr txBox="1">
            <a:spLocks noChangeArrowheads="1"/>
          </p:cNvSpPr>
          <p:nvPr/>
        </p:nvSpPr>
        <p:spPr bwMode="auto">
          <a:xfrm>
            <a:off x="303213" y="7127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339975" y="981075"/>
            <a:ext cx="4114800" cy="482600"/>
          </a:xfrm>
          <a:prstGeom prst="rect">
            <a:avLst/>
          </a:prstGeom>
          <a:solidFill>
            <a:srgbClr val="003300"/>
          </a:solidFill>
          <a:ln w="25400">
            <a:solidFill>
              <a:srgbClr val="00FF00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 of Access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Covered</a:t>
            </a:r>
            <a:endParaRPr lang="en-AU" sz="280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Overview </a:t>
            </a:r>
          </a:p>
          <a:p>
            <a:pPr eaLnBrk="1" hangingPunct="1"/>
            <a:r>
              <a:rPr lang="en-US" smtClean="0"/>
              <a:t>Wireless Standards</a:t>
            </a:r>
          </a:p>
          <a:p>
            <a:pPr eaLnBrk="1" hangingPunct="1"/>
            <a:r>
              <a:rPr lang="en-US" smtClean="0"/>
              <a:t>Wireless Access Points</a:t>
            </a:r>
          </a:p>
          <a:p>
            <a:pPr eaLnBrk="1" hangingPunct="1"/>
            <a:r>
              <a:rPr lang="en-US" smtClean="0"/>
              <a:t>CSMA/CA</a:t>
            </a:r>
          </a:p>
          <a:p>
            <a:pPr eaLnBrk="1" hangingPunct="1"/>
            <a:r>
              <a:rPr lang="en-US" smtClean="0"/>
              <a:t>Wireless Router</a:t>
            </a:r>
          </a:p>
          <a:p>
            <a:pPr eaLnBrk="1" hangingPunct="1"/>
            <a:r>
              <a:rPr lang="en-US" smtClean="0"/>
              <a:t>Configurable Parameters on Wireless Router</a:t>
            </a:r>
          </a:p>
          <a:p>
            <a:pPr eaLnBrk="1" hangingPunct="1"/>
            <a:r>
              <a:rPr lang="en-US" smtClean="0"/>
              <a:t>802.11 WLAN Technologies</a:t>
            </a:r>
          </a:p>
          <a:p>
            <a:pPr eaLnBrk="1" hangingPunct="1"/>
            <a:r>
              <a:rPr lang="en-US" smtClean="0"/>
              <a:t>Planning the Wireless LAN</a:t>
            </a:r>
          </a:p>
          <a:p>
            <a:pPr eaLnBrk="1" hangingPunct="1"/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115888"/>
            <a:ext cx="8351838" cy="431800"/>
          </a:xfrm>
        </p:spPr>
        <p:txBody>
          <a:bodyPr lIns="82124" tIns="41061" rIns="82124" bIns="41061" anchor="b"/>
          <a:lstStyle/>
          <a:p>
            <a:pPr defTabSz="814388" eaLnBrk="1" hangingPunct="1"/>
            <a:r>
              <a:rPr lang="en-US" sz="2800" smtClean="0"/>
              <a:t>Wireless Technologies</a:t>
            </a:r>
          </a:p>
        </p:txBody>
      </p:sp>
      <p:pic>
        <p:nvPicPr>
          <p:cNvPr id="17411" name="Picture 3" descr="wrl2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6712"/>
            <a:ext cx="8856984" cy="590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115888"/>
            <a:ext cx="8280400" cy="554037"/>
          </a:xfrm>
        </p:spPr>
        <p:txBody>
          <a:bodyPr lIns="82124" tIns="41061" rIns="82124" bIns="41061" anchor="b"/>
          <a:lstStyle/>
          <a:p>
            <a:pPr defTabSz="814388" eaLnBrk="1" hangingPunct="1"/>
            <a:r>
              <a:rPr lang="en-US" sz="2800" smtClean="0"/>
              <a:t>Comparing a WLAN to a LAN</a:t>
            </a:r>
          </a:p>
        </p:txBody>
      </p:sp>
      <p:pic>
        <p:nvPicPr>
          <p:cNvPr id="18435" name="Picture 7" descr="wrl2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764704"/>
            <a:ext cx="8857108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84168" y="2708920"/>
            <a:ext cx="23762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0000FF"/>
                </a:solidFill>
              </a:rPr>
              <a:t>No Collisions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115888"/>
            <a:ext cx="8353425" cy="504825"/>
          </a:xfrm>
        </p:spPr>
        <p:txBody>
          <a:bodyPr lIns="82124" tIns="41061" rIns="82124" bIns="41061" anchor="b"/>
          <a:lstStyle/>
          <a:p>
            <a:pPr defTabSz="814388" eaLnBrk="1" hangingPunct="1"/>
            <a:r>
              <a:rPr lang="en-US" smtClean="0"/>
              <a:t>Wireless LANs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836613"/>
            <a:ext cx="8647112" cy="1871662"/>
          </a:xfrm>
        </p:spPr>
        <p:txBody>
          <a:bodyPr lIns="82124" tIns="41061" rIns="82124" bIns="41061"/>
          <a:lstStyle/>
          <a:p>
            <a:pPr marL="236538" indent="-236538" defTabSz="814388" eaLnBrk="1" hangingPunct="1">
              <a:lnSpc>
                <a:spcPct val="90000"/>
              </a:lnSpc>
            </a:pPr>
            <a:r>
              <a:rPr lang="en-US" sz="1800" smtClean="0"/>
              <a:t>802.11 wireless LANs </a:t>
            </a:r>
            <a:r>
              <a:rPr lang="en-US" sz="1800" smtClean="0">
                <a:solidFill>
                  <a:srgbClr val="FF0000"/>
                </a:solidFill>
              </a:rPr>
              <a:t>extend</a:t>
            </a:r>
            <a:r>
              <a:rPr lang="en-US" sz="1800" smtClean="0"/>
              <a:t> the wired 802.3 Ethernet LAN infrastructures </a:t>
            </a:r>
          </a:p>
          <a:p>
            <a:pPr marL="236538" indent="-236538" defTabSz="814388" eaLnBrk="1" hangingPunct="1">
              <a:lnSpc>
                <a:spcPct val="90000"/>
              </a:lnSpc>
            </a:pPr>
            <a:r>
              <a:rPr lang="en-US" sz="1800" smtClean="0"/>
              <a:t>In a WLAN, each client uses a </a:t>
            </a:r>
            <a:r>
              <a:rPr lang="en-US" sz="1800" smtClean="0">
                <a:solidFill>
                  <a:srgbClr val="6600FF"/>
                </a:solidFill>
              </a:rPr>
              <a:t>wireless adapter</a:t>
            </a:r>
            <a:r>
              <a:rPr lang="en-US" sz="1800" smtClean="0"/>
              <a:t> to gain access to the network through a </a:t>
            </a:r>
            <a:r>
              <a:rPr lang="en-US" sz="1800" smtClean="0">
                <a:solidFill>
                  <a:srgbClr val="FF6600"/>
                </a:solidFill>
              </a:rPr>
              <a:t>wireless device</a:t>
            </a:r>
            <a:r>
              <a:rPr lang="en-US" sz="1800" smtClean="0"/>
              <a:t> - router or access point. </a:t>
            </a:r>
          </a:p>
          <a:p>
            <a:pPr marL="236538" indent="-236538" defTabSz="814388" eaLnBrk="1" hangingPunct="1">
              <a:lnSpc>
                <a:spcPct val="90000"/>
              </a:lnSpc>
            </a:pPr>
            <a:r>
              <a:rPr lang="en-US" sz="1800" smtClean="0"/>
              <a:t>Wireless adapter in the </a:t>
            </a:r>
            <a:r>
              <a:rPr lang="en-US" sz="1800" smtClean="0">
                <a:solidFill>
                  <a:srgbClr val="009900"/>
                </a:solidFill>
              </a:rPr>
              <a:t>client </a:t>
            </a:r>
            <a:r>
              <a:rPr lang="en-US" sz="1800" smtClean="0"/>
              <a:t>communicates using </a:t>
            </a:r>
            <a:r>
              <a:rPr lang="en-US" sz="1800" smtClean="0">
                <a:solidFill>
                  <a:srgbClr val="009900"/>
                </a:solidFill>
              </a:rPr>
              <a:t>RF signals</a:t>
            </a:r>
            <a:r>
              <a:rPr lang="en-US" sz="1800" smtClean="0"/>
              <a:t>. </a:t>
            </a:r>
          </a:p>
          <a:p>
            <a:pPr marL="236538" indent="-236538" defTabSz="814388" eaLnBrk="1" hangingPunct="1">
              <a:lnSpc>
                <a:spcPct val="90000"/>
              </a:lnSpc>
            </a:pPr>
            <a:r>
              <a:rPr lang="en-US" sz="1800" smtClean="0"/>
              <a:t>Once connected to the network, </a:t>
            </a:r>
            <a:r>
              <a:rPr lang="en-US" sz="1800" smtClean="0">
                <a:solidFill>
                  <a:srgbClr val="0000CC"/>
                </a:solidFill>
              </a:rPr>
              <a:t>wireless</a:t>
            </a:r>
            <a:r>
              <a:rPr lang="en-US" sz="1800" smtClean="0"/>
              <a:t> clients can access network resources just as if they were </a:t>
            </a:r>
            <a:r>
              <a:rPr lang="en-US" sz="1800" smtClean="0">
                <a:solidFill>
                  <a:srgbClr val="990033"/>
                </a:solidFill>
              </a:rPr>
              <a:t>wired</a:t>
            </a:r>
            <a:r>
              <a:rPr lang="en-US" sz="1800" smtClean="0"/>
              <a:t> to the network.</a:t>
            </a:r>
          </a:p>
        </p:txBody>
      </p:sp>
      <p:pic>
        <p:nvPicPr>
          <p:cNvPr id="1946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3169"/>
            <a:ext cx="8280920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5652120" y="3068637"/>
            <a:ext cx="1439862" cy="5762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5364088" y="6021288"/>
            <a:ext cx="1187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dirty="0">
                <a:solidFill>
                  <a:srgbClr val="FF0000"/>
                </a:solidFill>
              </a:rPr>
              <a:t>RF Signal</a:t>
            </a: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flipV="1">
            <a:off x="5957813" y="5013175"/>
            <a:ext cx="414238" cy="1008111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305782" y="4437063"/>
            <a:ext cx="2190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dirty="0">
                <a:solidFill>
                  <a:srgbClr val="FF0000"/>
                </a:solidFill>
              </a:rPr>
              <a:t>Wired Infrastructure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6346825" y="2885280"/>
            <a:ext cx="106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dirty="0">
                <a:solidFill>
                  <a:srgbClr val="FF0000"/>
                </a:solidFill>
              </a:rPr>
              <a:t>Wireless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115888"/>
            <a:ext cx="8351838" cy="481012"/>
          </a:xfrm>
        </p:spPr>
        <p:txBody>
          <a:bodyPr lIns="82124" tIns="41061" rIns="82124" bIns="41061" anchor="b"/>
          <a:lstStyle/>
          <a:p>
            <a:pPr defTabSz="814388" eaLnBrk="1" hangingPunct="1"/>
            <a:r>
              <a:rPr lang="en-US" sz="2800" dirty="0" smtClean="0"/>
              <a:t>Wireless IEEE 802.11 LAN Standards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20688"/>
            <a:ext cx="9144000" cy="6237311"/>
          </a:xfrm>
          <a:solidFill>
            <a:schemeClr val="bg1"/>
          </a:solidFill>
        </p:spPr>
        <p:txBody>
          <a:bodyPr lIns="82124" tIns="41061" rIns="82124" bIns="41061"/>
          <a:lstStyle/>
          <a:p>
            <a:pPr marL="236538" indent="-236538" defTabSz="814388" eaLnBrk="1" hangingPunct="1">
              <a:lnSpc>
                <a:spcPct val="75000"/>
              </a:lnSpc>
            </a:pPr>
            <a:r>
              <a:rPr lang="en-US" sz="2000" dirty="0" smtClean="0"/>
              <a:t>The standards define how radio frequency (RF) in the unlicensed industrial, scientific, and medical (ISM) frequency bands is used for the physical layer and the MAC sub-layer of wireless links.</a:t>
            </a:r>
          </a:p>
          <a:p>
            <a:pPr marL="236538" indent="-236538" defTabSz="814388" eaLnBrk="1" hangingPunct="1">
              <a:lnSpc>
                <a:spcPct val="75000"/>
              </a:lnSpc>
            </a:pPr>
            <a:endParaRPr lang="en-US" sz="1600" b="1" dirty="0" smtClean="0">
              <a:solidFill>
                <a:srgbClr val="3333FF"/>
              </a:solidFill>
            </a:endParaRPr>
          </a:p>
          <a:p>
            <a:pPr marL="236538" indent="-236538" defTabSz="814388" eaLnBrk="1" hangingPunct="1">
              <a:lnSpc>
                <a:spcPct val="75000"/>
              </a:lnSpc>
            </a:pPr>
            <a:endParaRPr lang="en-US" sz="2000" b="1" dirty="0">
              <a:solidFill>
                <a:srgbClr val="3333FF"/>
              </a:solidFill>
            </a:endParaRPr>
          </a:p>
          <a:p>
            <a:pPr marL="236538" indent="-236538" defTabSz="814388" eaLnBrk="1" hangingPunct="1">
              <a:lnSpc>
                <a:spcPct val="75000"/>
              </a:lnSpc>
            </a:pPr>
            <a:r>
              <a:rPr lang="en-US" sz="2000" b="1" dirty="0" smtClean="0">
                <a:solidFill>
                  <a:srgbClr val="3333FF"/>
                </a:solidFill>
              </a:rPr>
              <a:t>Data Rate</a:t>
            </a:r>
            <a:r>
              <a:rPr lang="en-US" sz="2000" b="1" dirty="0" smtClean="0"/>
              <a:t>:</a:t>
            </a:r>
          </a:p>
          <a:p>
            <a:pPr marL="574675" lvl="1" indent="0" defTabSz="814388" eaLnBrk="1" hangingPunct="1">
              <a:lnSpc>
                <a:spcPct val="75000"/>
              </a:lnSpc>
            </a:pPr>
            <a:r>
              <a:rPr lang="en-US" sz="2000" dirty="0" smtClean="0"/>
              <a:t> 802.11: 1 - 2 Mbps </a:t>
            </a:r>
          </a:p>
          <a:p>
            <a:pPr marL="574675" lvl="1" indent="0" defTabSz="814388" eaLnBrk="1" hangingPunct="1">
              <a:lnSpc>
                <a:spcPct val="75000"/>
              </a:lnSpc>
            </a:pPr>
            <a:r>
              <a:rPr lang="en-US" sz="2000" dirty="0" smtClean="0"/>
              <a:t> 802.11a and g: support up to 54 Mbps, </a:t>
            </a:r>
          </a:p>
          <a:p>
            <a:pPr marL="574675" lvl="1" indent="0" defTabSz="814388" eaLnBrk="1" hangingPunct="1">
              <a:lnSpc>
                <a:spcPct val="75000"/>
              </a:lnSpc>
            </a:pPr>
            <a:r>
              <a:rPr lang="en-US" sz="2000" dirty="0" smtClean="0"/>
              <a:t> 802.11b: supports up to a maximum of 11 Mbps, </a:t>
            </a:r>
          </a:p>
          <a:p>
            <a:pPr marL="574675" lvl="1" indent="0" defTabSz="814388" eaLnBrk="1" hangingPunct="1">
              <a:lnSpc>
                <a:spcPct val="75000"/>
              </a:lnSpc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802.11n: up to 150 Mbps.</a:t>
            </a:r>
          </a:p>
          <a:p>
            <a:pPr marL="574675" lvl="1" indent="0" defTabSz="814388" eaLnBrk="1" hangingPunct="1">
              <a:lnSpc>
                <a:spcPct val="75000"/>
              </a:lnSpc>
            </a:pPr>
            <a:r>
              <a:rPr lang="en-US" sz="2000" dirty="0" smtClean="0">
                <a:solidFill>
                  <a:srgbClr val="FF0000"/>
                </a:solidFill>
                <a:cs typeface="Arial" charset="0"/>
              </a:rPr>
              <a:t> 802.11ac: up to 800 Mbps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574675" lvl="1" indent="0" defTabSz="814388" eaLnBrk="1" hangingPunct="1">
              <a:lnSpc>
                <a:spcPct val="75000"/>
              </a:lnSpc>
            </a:pPr>
            <a:endParaRPr lang="en-US" sz="2000" dirty="0" smtClean="0"/>
          </a:p>
          <a:p>
            <a:pPr marL="236538" indent="-236538" defTabSz="814388" eaLnBrk="1" hangingPunct="1">
              <a:lnSpc>
                <a:spcPct val="75000"/>
              </a:lnSpc>
            </a:pPr>
            <a:r>
              <a:rPr lang="en-US" sz="2000" b="1" dirty="0" smtClean="0">
                <a:solidFill>
                  <a:srgbClr val="FF6600"/>
                </a:solidFill>
              </a:rPr>
              <a:t>Modulation technique</a:t>
            </a:r>
            <a:r>
              <a:rPr lang="en-US" sz="2000" dirty="0" smtClean="0">
                <a:solidFill>
                  <a:srgbClr val="FF6600"/>
                </a:solidFill>
              </a:rPr>
              <a:t>:</a:t>
            </a:r>
            <a:r>
              <a:rPr lang="en-US" sz="2000" dirty="0" smtClean="0"/>
              <a:t> </a:t>
            </a:r>
          </a:p>
          <a:p>
            <a:pPr marL="574675" lvl="1" indent="0" defTabSz="814388" eaLnBrk="1" hangingPunct="1">
              <a:lnSpc>
                <a:spcPct val="75000"/>
              </a:lnSpc>
            </a:pPr>
            <a:r>
              <a:rPr lang="en-US" sz="2000" dirty="0" smtClean="0"/>
              <a:t>Direct Sequence Spread Spectrum (DSSS)</a:t>
            </a:r>
          </a:p>
          <a:p>
            <a:pPr marL="914400" lvl="2" indent="0" defTabSz="814388" eaLnBrk="1" hangingPunct="1">
              <a:lnSpc>
                <a:spcPct val="75000"/>
              </a:lnSpc>
            </a:pPr>
            <a:r>
              <a:rPr lang="en-US" sz="2000" dirty="0" smtClean="0">
                <a:cs typeface="Arial" charset="0"/>
              </a:rPr>
              <a:t>Simpler of the two methods.</a:t>
            </a:r>
          </a:p>
          <a:p>
            <a:pPr marL="914400" lvl="2" indent="0" defTabSz="814388" eaLnBrk="1" hangingPunct="1">
              <a:lnSpc>
                <a:spcPct val="80000"/>
              </a:lnSpc>
            </a:pPr>
            <a:r>
              <a:rPr lang="en-US" sz="2000" dirty="0" smtClean="0">
                <a:cs typeface="Arial" charset="0"/>
              </a:rPr>
              <a:t>Less expensive to implement.</a:t>
            </a:r>
          </a:p>
          <a:p>
            <a:pPr marL="914400" lvl="2" indent="0" defTabSz="814388" eaLnBrk="1" hangingPunct="1">
              <a:lnSpc>
                <a:spcPct val="80000"/>
              </a:lnSpc>
            </a:pPr>
            <a:r>
              <a:rPr lang="en-US" sz="2000" dirty="0" smtClean="0">
                <a:cs typeface="Arial" charset="0"/>
              </a:rPr>
              <a:t>802.11b and 802.11g.</a:t>
            </a:r>
            <a:endParaRPr lang="en-US" sz="2000" dirty="0" smtClean="0"/>
          </a:p>
          <a:p>
            <a:pPr marL="574675" lvl="1" indent="0" defTabSz="814388" eaLnBrk="1" hangingPunct="1">
              <a:lnSpc>
                <a:spcPct val="75000"/>
              </a:lnSpc>
            </a:pPr>
            <a:r>
              <a:rPr lang="en-US" sz="2000" dirty="0" smtClean="0"/>
              <a:t>Orthogonal Frequency Division Multiplexing (</a:t>
            </a:r>
            <a:r>
              <a:rPr lang="en-US" sz="2000" dirty="0" smtClean="0">
                <a:solidFill>
                  <a:srgbClr val="FF0000"/>
                </a:solidFill>
              </a:rPr>
              <a:t>OFDM</a:t>
            </a:r>
            <a:r>
              <a:rPr lang="en-US" sz="2000" dirty="0" smtClean="0"/>
              <a:t>).</a:t>
            </a:r>
          </a:p>
          <a:p>
            <a:pPr marL="914400" lvl="2" indent="0" defTabSz="814388" eaLnBrk="1" hangingPunct="1">
              <a:lnSpc>
                <a:spcPct val="75000"/>
              </a:lnSpc>
            </a:pPr>
            <a:r>
              <a:rPr lang="en-US" sz="2000" dirty="0" smtClean="0">
                <a:cs typeface="Arial" charset="0"/>
              </a:rPr>
              <a:t>Faster data rates than DSSS.</a:t>
            </a:r>
          </a:p>
          <a:p>
            <a:pPr marL="914400" lvl="2" indent="0" defTabSz="814388" eaLnBrk="1" hangingPunct="1">
              <a:lnSpc>
                <a:spcPct val="80000"/>
              </a:lnSpc>
            </a:pPr>
            <a:r>
              <a:rPr lang="en-US" sz="2000" dirty="0" smtClean="0">
                <a:cs typeface="Arial" charset="0"/>
              </a:rPr>
              <a:t>802.11a, 802.11g (2003), </a:t>
            </a:r>
            <a:r>
              <a:rPr lang="en-US" sz="2000" dirty="0" smtClean="0">
                <a:solidFill>
                  <a:srgbClr val="00B050"/>
                </a:solidFill>
                <a:cs typeface="Arial" charset="0"/>
              </a:rPr>
              <a:t>802.11n (2009), </a:t>
            </a:r>
            <a:r>
              <a:rPr lang="en-US" sz="2000" dirty="0" smtClean="0">
                <a:solidFill>
                  <a:srgbClr val="FF0000"/>
                </a:solidFill>
                <a:cs typeface="Arial" charset="0"/>
              </a:rPr>
              <a:t>802.11ac (2013</a:t>
            </a:r>
            <a:r>
              <a:rPr lang="en-US" sz="1600" dirty="0" smtClean="0">
                <a:solidFill>
                  <a:srgbClr val="FF0000"/>
                </a:solidFill>
                <a:cs typeface="Arial" charset="0"/>
              </a:rPr>
              <a:t>)</a:t>
            </a:r>
            <a:endParaRPr lang="en-US" sz="1600" dirty="0" smtClean="0">
              <a:solidFill>
                <a:srgbClr val="FF0000"/>
              </a:solidFill>
            </a:endParaRPr>
          </a:p>
          <a:p>
            <a:pPr marL="914400" lvl="2" indent="0" defTabSz="814388" eaLnBrk="1" hangingPunct="1">
              <a:lnSpc>
                <a:spcPct val="75000"/>
              </a:lnSpc>
            </a:pPr>
            <a:endParaRPr lang="en-US" sz="1600" dirty="0" smtClean="0"/>
          </a:p>
          <a:p>
            <a:pPr marL="914400" lvl="2" indent="0" defTabSz="814388" eaLnBrk="1" hangingPunct="1">
              <a:lnSpc>
                <a:spcPct val="75000"/>
              </a:lnSpc>
            </a:pPr>
            <a:endParaRPr lang="en-US" sz="1600" b="1" dirty="0" smtClean="0">
              <a:solidFill>
                <a:srgbClr val="00B050"/>
              </a:solidFill>
              <a:cs typeface="Arial" charset="0"/>
            </a:endParaRPr>
          </a:p>
          <a:p>
            <a:pPr marL="914400" lvl="2" indent="0" defTabSz="814388" eaLnBrk="1" hangingPunct="1">
              <a:lnSpc>
                <a:spcPct val="75000"/>
              </a:lnSpc>
            </a:pPr>
            <a:endParaRPr lang="en-US" sz="1600" b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115888"/>
            <a:ext cx="8351838" cy="481012"/>
          </a:xfrm>
        </p:spPr>
        <p:txBody>
          <a:bodyPr lIns="82124" tIns="41061" rIns="82124" bIns="41061" anchor="b"/>
          <a:lstStyle/>
          <a:p>
            <a:pPr defTabSz="814388" eaLnBrk="1" hangingPunct="1"/>
            <a:r>
              <a:rPr lang="en-US" sz="2800" dirty="0" smtClean="0"/>
              <a:t>Wireless IEEE 802.11 LAN Standards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20688"/>
            <a:ext cx="9036496" cy="6237311"/>
          </a:xfrm>
          <a:solidFill>
            <a:schemeClr val="bg1"/>
          </a:solidFill>
        </p:spPr>
        <p:txBody>
          <a:bodyPr lIns="82124" tIns="41061" rIns="82124" bIns="41061"/>
          <a:lstStyle/>
          <a:p>
            <a:pPr marL="236538" indent="-236538" defTabSz="814388" eaLnBrk="1" hangingPunct="1">
              <a:lnSpc>
                <a:spcPct val="75000"/>
              </a:lnSpc>
            </a:pPr>
            <a:endParaRPr lang="en-US" sz="1600" b="1" dirty="0" smtClean="0">
              <a:solidFill>
                <a:srgbClr val="6600FF"/>
              </a:solidFill>
            </a:endParaRPr>
          </a:p>
          <a:p>
            <a:pPr marL="236538" indent="-236538" defTabSz="814388" eaLnBrk="1" hangingPunct="1">
              <a:lnSpc>
                <a:spcPct val="75000"/>
              </a:lnSpc>
            </a:pPr>
            <a:endParaRPr lang="en-US" sz="1600" b="1" dirty="0">
              <a:solidFill>
                <a:srgbClr val="6600FF"/>
              </a:solidFill>
            </a:endParaRPr>
          </a:p>
          <a:p>
            <a:pPr marL="236538" indent="-236538" defTabSz="814388" eaLnBrk="1" hangingPunct="1">
              <a:lnSpc>
                <a:spcPct val="75000"/>
              </a:lnSpc>
            </a:pPr>
            <a:r>
              <a:rPr lang="en-US" b="1" dirty="0" smtClean="0">
                <a:solidFill>
                  <a:srgbClr val="6600FF"/>
                </a:solidFill>
              </a:rPr>
              <a:t>Band:</a:t>
            </a:r>
          </a:p>
          <a:p>
            <a:pPr marL="574675" lvl="1" indent="0" defTabSz="814388" eaLnBrk="1" hangingPunct="1">
              <a:lnSpc>
                <a:spcPct val="75000"/>
              </a:lnSpc>
              <a:buNone/>
            </a:pPr>
            <a:endParaRPr lang="en-US" dirty="0" smtClean="0"/>
          </a:p>
          <a:p>
            <a:pPr marL="574675" lvl="1" indent="0" defTabSz="814388" eaLnBrk="1" hangingPunct="1">
              <a:lnSpc>
                <a:spcPct val="75000"/>
              </a:lnSpc>
            </a:pPr>
            <a:r>
              <a:rPr lang="en-US" dirty="0" smtClean="0"/>
              <a:t>  2.4 GHz:  </a:t>
            </a:r>
          </a:p>
          <a:p>
            <a:pPr marL="914400" lvl="2" indent="0" defTabSz="814388" eaLnBrk="1" hangingPunct="1">
              <a:lnSpc>
                <a:spcPct val="75000"/>
              </a:lnSpc>
            </a:pPr>
            <a:r>
              <a:rPr lang="en-US" dirty="0" smtClean="0"/>
              <a:t>  802.11b, 802.11g, </a:t>
            </a:r>
            <a:r>
              <a:rPr lang="en-US" dirty="0" smtClean="0">
                <a:solidFill>
                  <a:srgbClr val="00B050"/>
                </a:solidFill>
              </a:rPr>
              <a:t>802.11n</a:t>
            </a:r>
          </a:p>
          <a:p>
            <a:pPr marL="574675" lvl="1" indent="0" defTabSz="814388" eaLnBrk="1" hangingPunct="1">
              <a:lnSpc>
                <a:spcPct val="75000"/>
              </a:lnSpc>
              <a:buNone/>
            </a:pPr>
            <a:r>
              <a:rPr lang="en-US" dirty="0" smtClean="0"/>
              <a:t>  </a:t>
            </a:r>
          </a:p>
          <a:p>
            <a:pPr marL="574675" lvl="1" indent="0" defTabSz="814388" eaLnBrk="1" hangingPunct="1">
              <a:lnSpc>
                <a:spcPct val="75000"/>
              </a:lnSpc>
            </a:pPr>
            <a:r>
              <a:rPr lang="en-US" dirty="0" smtClean="0"/>
              <a:t>  5 GHz:</a:t>
            </a:r>
          </a:p>
          <a:p>
            <a:pPr marL="914400" lvl="2" indent="0" defTabSz="814388" eaLnBrk="1" hangingPunct="1">
              <a:lnSpc>
                <a:spcPct val="75000"/>
              </a:lnSpc>
            </a:pPr>
            <a:r>
              <a:rPr lang="en-US" dirty="0" smtClean="0"/>
              <a:t>  802.11a, </a:t>
            </a:r>
            <a:r>
              <a:rPr lang="en-US" dirty="0" smtClean="0">
                <a:solidFill>
                  <a:srgbClr val="00B050"/>
                </a:solidFill>
              </a:rPr>
              <a:t>802.11n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  <a:cs typeface="Arial" charset="0"/>
              </a:rPr>
              <a:t>802.11ac</a:t>
            </a:r>
          </a:p>
          <a:p>
            <a:pPr marL="114300" indent="0" defTabSz="814388" eaLnBrk="1" hangingPunct="1">
              <a:lnSpc>
                <a:spcPct val="75000"/>
              </a:lnSpc>
            </a:pPr>
            <a:endParaRPr lang="en-US" dirty="0" smtClean="0">
              <a:cs typeface="Arial" charset="0"/>
            </a:endParaRPr>
          </a:p>
          <a:p>
            <a:pPr marL="114300" indent="0" defTabSz="814388" eaLnBrk="1" hangingPunct="1">
              <a:lnSpc>
                <a:spcPct val="75000"/>
              </a:lnSpc>
            </a:pPr>
            <a:r>
              <a:rPr lang="en-US" b="1" smtClean="0">
                <a:solidFill>
                  <a:srgbClr val="7030A0"/>
                </a:solidFill>
                <a:cs typeface="Arial" charset="0"/>
              </a:rPr>
              <a:t> Non </a:t>
            </a:r>
            <a:r>
              <a:rPr lang="en-US" b="1" dirty="0" smtClean="0">
                <a:solidFill>
                  <a:srgbClr val="7030A0"/>
                </a:solidFill>
                <a:cs typeface="Arial" charset="0"/>
              </a:rPr>
              <a:t>Overlapping Channels:</a:t>
            </a:r>
          </a:p>
          <a:p>
            <a:pPr marL="914400" lvl="2" indent="0" defTabSz="814388" eaLnBrk="1" hangingPunct="1">
              <a:lnSpc>
                <a:spcPct val="75000"/>
              </a:lnSpc>
            </a:pPr>
            <a:endParaRPr lang="en-US" dirty="0" smtClean="0"/>
          </a:p>
          <a:p>
            <a:pPr marL="914400" lvl="2" indent="0" defTabSz="814388" eaLnBrk="1" hangingPunct="1">
              <a:lnSpc>
                <a:spcPct val="75000"/>
              </a:lnSpc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802.11n        3</a:t>
            </a:r>
          </a:p>
          <a:p>
            <a:pPr marL="914400" lvl="2" indent="0" defTabSz="814388" eaLnBrk="1" hangingPunct="1">
              <a:lnSpc>
                <a:spcPct val="75000"/>
              </a:lnSpc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marL="914400" lvl="2" indent="0" defTabSz="814388" eaLnBrk="1" hangingPunct="1">
              <a:lnSpc>
                <a:spcPct val="75000"/>
              </a:lnSpc>
            </a:pPr>
            <a:r>
              <a:rPr lang="en-US" dirty="0" smtClean="0">
                <a:solidFill>
                  <a:srgbClr val="FF0000"/>
                </a:solidFill>
                <a:cs typeface="Arial" charset="0"/>
              </a:rPr>
              <a:t>  802.11ac     25</a:t>
            </a:r>
            <a:endParaRPr lang="en-US" dirty="0">
              <a:solidFill>
                <a:srgbClr val="FF0000"/>
              </a:solidFill>
              <a:cs typeface="Arial" charset="0"/>
            </a:endParaRPr>
          </a:p>
          <a:p>
            <a:pPr marL="914400" lvl="2" indent="0" defTabSz="814388" eaLnBrk="1" hangingPunct="1">
              <a:lnSpc>
                <a:spcPct val="75000"/>
              </a:lnSpc>
            </a:pPr>
            <a:endParaRPr lang="en-US" sz="1600" dirty="0" smtClean="0"/>
          </a:p>
          <a:p>
            <a:pPr marL="914400" lvl="2" indent="0" defTabSz="814388" eaLnBrk="1" hangingPunct="1">
              <a:lnSpc>
                <a:spcPct val="75000"/>
              </a:lnSpc>
            </a:pPr>
            <a:endParaRPr lang="en-US" sz="1600" b="1" dirty="0" smtClean="0">
              <a:solidFill>
                <a:srgbClr val="00B050"/>
              </a:solidFill>
              <a:cs typeface="Arial" charset="0"/>
            </a:endParaRPr>
          </a:p>
          <a:p>
            <a:pPr marL="914400" lvl="2" indent="0" defTabSz="814388" eaLnBrk="1" hangingPunct="1">
              <a:lnSpc>
                <a:spcPct val="75000"/>
              </a:lnSpc>
            </a:pPr>
            <a:endParaRPr lang="en-US" sz="16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55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IA Template">
  <a:themeElements>
    <a:clrScheme name="CAIA Template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CAIA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IA Template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A Template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A Template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A Template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ALect_Template</Template>
  <TotalTime>3290</TotalTime>
  <Words>3204</Words>
  <Application>Microsoft Office PowerPoint</Application>
  <PresentationFormat>On-screen Show (4:3)</PresentationFormat>
  <Paragraphs>450</Paragraphs>
  <Slides>43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Arial</vt:lpstr>
      <vt:lpstr>CAIA Template</vt:lpstr>
      <vt:lpstr>PowerPoint Presentation</vt:lpstr>
      <vt:lpstr>To be Covered</vt:lpstr>
      <vt:lpstr>Wireless LANs</vt:lpstr>
      <vt:lpstr>Wireless LANs - An Extension of Ethernet LANs</vt:lpstr>
      <vt:lpstr>Wireless Technologies</vt:lpstr>
      <vt:lpstr>Comparing a WLAN to a LAN</vt:lpstr>
      <vt:lpstr>Wireless LANs</vt:lpstr>
      <vt:lpstr>Wireless IEEE 802.11 LAN Standards</vt:lpstr>
      <vt:lpstr>Wireless IEEE 802.11 LAN Standards</vt:lpstr>
      <vt:lpstr>Wi-Fi Certification</vt:lpstr>
      <vt:lpstr>Wireless Access Point (AP)</vt:lpstr>
      <vt:lpstr>PowerPoint Presentation</vt:lpstr>
      <vt:lpstr>Wireless Access Points</vt:lpstr>
      <vt:lpstr>CSMA/CA</vt:lpstr>
      <vt:lpstr>CSMA/CA – Hidden Node Problem</vt:lpstr>
      <vt:lpstr>CSMA/CA – Hidden Node Resolution</vt:lpstr>
      <vt:lpstr>Wireless Router – Linksys WRT310N</vt:lpstr>
      <vt:lpstr>Wireless Router – Linksys WRT310N</vt:lpstr>
      <vt:lpstr>Configurable Parameters for Wireless Endpoints</vt:lpstr>
      <vt:lpstr>Configurable Parameters for Wireless Endpoints</vt:lpstr>
      <vt:lpstr>Configurable Parameters for Wireless Endpoints</vt:lpstr>
      <vt:lpstr>Configuring the Wireless Router – Linksys WRT300N LabC3 7-1_7.5.1  Basic Wireless Configuration P291</vt:lpstr>
      <vt:lpstr>Configurable Parameters for Wireless Endpoints</vt:lpstr>
      <vt:lpstr>802.11 WLAN Topologies</vt:lpstr>
      <vt:lpstr>802.11 WLAN Topologies</vt:lpstr>
      <vt:lpstr>802.11 WLAN Topologies</vt:lpstr>
      <vt:lpstr>802.11 WLAN Topologies</vt:lpstr>
      <vt:lpstr>802.11 WLAN Topologies</vt:lpstr>
      <vt:lpstr>802.11 Client and Access Point (AP) Association</vt:lpstr>
      <vt:lpstr>Wireless Association</vt:lpstr>
      <vt:lpstr>Wireless Association</vt:lpstr>
      <vt:lpstr>Wireless Association</vt:lpstr>
      <vt:lpstr>Wireless Association</vt:lpstr>
      <vt:lpstr>Wireless Association</vt:lpstr>
      <vt:lpstr>Wireless Association</vt:lpstr>
      <vt:lpstr>Wireless Association</vt:lpstr>
      <vt:lpstr>Planning the Wireless LAN</vt:lpstr>
      <vt:lpstr>Planning the Wireless LAN</vt:lpstr>
      <vt:lpstr>Planning the Wireless LAN</vt:lpstr>
      <vt:lpstr>Planning the Wireless LAN</vt:lpstr>
      <vt:lpstr>Planning the Wireless LAN</vt:lpstr>
      <vt:lpstr>Planning the Wireless LAN</vt:lpstr>
      <vt:lpstr>Covered</vt:lpstr>
    </vt:vector>
  </TitlesOfParts>
  <Company>Swinburne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Swinburne University</dc:creator>
  <cp:lastModifiedBy>Peter Granville</cp:lastModifiedBy>
  <cp:revision>42</cp:revision>
  <dcterms:created xsi:type="dcterms:W3CDTF">2010-09-07T02:49:04Z</dcterms:created>
  <dcterms:modified xsi:type="dcterms:W3CDTF">2016-10-01T04:21:01Z</dcterms:modified>
</cp:coreProperties>
</file>