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9" r:id="rId2"/>
    <p:sldId id="324" r:id="rId3"/>
    <p:sldId id="293" r:id="rId4"/>
    <p:sldId id="296" r:id="rId5"/>
    <p:sldId id="317" r:id="rId6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8000"/>
    <a:srgbClr val="0000FF"/>
    <a:srgbClr val="FF0000"/>
    <a:srgbClr val="33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88" autoAdjust="0"/>
    <p:restoredTop sz="94562" autoAdjust="0"/>
  </p:normalViewPr>
  <p:slideViewPr>
    <p:cSldViewPr>
      <p:cViewPr varScale="1">
        <p:scale>
          <a:sx n="112" d="100"/>
          <a:sy n="112" d="100"/>
        </p:scale>
        <p:origin x="2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R1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3333FF"/>
                </a:solidFill>
              </a:rPr>
              <a:t>S1</a:t>
            </a: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1270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1784154" y="142875"/>
            <a:ext cx="5430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Mid Semester Skills TUE1730  S1 2020</a:t>
            </a:r>
          </a:p>
          <a:p>
            <a:pPr algn="ctr" eaLnBrk="1" hangingPunct="1"/>
            <a:r>
              <a:rPr lang="en-US" sz="1400" dirty="0">
                <a:solidFill>
                  <a:srgbClr val="FF0000"/>
                </a:solidFill>
              </a:rPr>
              <a:t>Tutor: Satya      Exam Duration: 120 minutes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23792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55842" y="1830387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R3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539750" y="3789363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R4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</a:rPr>
              <a:t>PC1</a:t>
            </a: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4080002" y="5193682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</a:rPr>
              <a:t>PC2</a:t>
            </a: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4355976" y="4645024"/>
            <a:ext cx="12158" cy="559611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4318793" y="467592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513893" y="621785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884947" y="1591778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47380" y="1598481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44" name="Oval 61"/>
          <p:cNvSpPr>
            <a:spLocks noChangeArrowheads="1"/>
          </p:cNvSpPr>
          <p:nvPr/>
        </p:nvSpPr>
        <p:spPr bwMode="auto">
          <a:xfrm>
            <a:off x="1913250" y="4284471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WRT300N</a:t>
            </a:r>
          </a:p>
          <a:p>
            <a:pPr algn="ctr"/>
            <a:r>
              <a:rPr lang="en-US" sz="1000" dirty="0"/>
              <a:t>Wireless </a:t>
            </a:r>
          </a:p>
          <a:p>
            <a:pPr algn="ctr"/>
            <a:r>
              <a:rPr lang="en-US" sz="1000" dirty="0"/>
              <a:t>Router</a:t>
            </a:r>
            <a:endParaRPr lang="en-AU" sz="1000" dirty="0"/>
          </a:p>
        </p:txBody>
      </p:sp>
      <p:sp>
        <p:nvSpPr>
          <p:cNvPr id="45" name="Oval 54"/>
          <p:cNvSpPr>
            <a:spLocks noChangeArrowheads="1"/>
          </p:cNvSpPr>
          <p:nvPr/>
        </p:nvSpPr>
        <p:spPr bwMode="auto">
          <a:xfrm>
            <a:off x="2824036" y="5291756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3333FF"/>
                </a:solidFill>
              </a:rPr>
              <a:t>Smart</a:t>
            </a:r>
          </a:p>
          <a:p>
            <a:pPr algn="ctr"/>
            <a:r>
              <a:rPr lang="en-US" sz="900" b="1" dirty="0">
                <a:solidFill>
                  <a:srgbClr val="3333FF"/>
                </a:solidFill>
              </a:rPr>
              <a:t>Phone</a:t>
            </a:r>
          </a:p>
          <a:p>
            <a:pPr algn="ctr"/>
            <a:endParaRPr lang="en-US" sz="900" b="1" dirty="0">
              <a:solidFill>
                <a:srgbClr val="0000FF"/>
              </a:solidFill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516703" y="3983940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/>
              <a:t> </a:t>
            </a:r>
            <a:r>
              <a:rPr lang="en-US" sz="900" b="1" dirty="0" err="1">
                <a:solidFill>
                  <a:srgbClr val="0000FF"/>
                </a:solidFill>
              </a:rPr>
              <a:t>Fa</a:t>
            </a:r>
            <a:r>
              <a:rPr lang="en-US" sz="900" b="1" dirty="0">
                <a:solidFill>
                  <a:srgbClr val="0000FF"/>
                </a:solidFill>
              </a:rPr>
              <a:t> 0/9 </a:t>
            </a:r>
          </a:p>
          <a:p>
            <a:pPr eaLnBrk="1" hangingPunct="1"/>
            <a:r>
              <a:rPr lang="en-US" sz="900" dirty="0"/>
              <a:t>VLAN1</a:t>
            </a:r>
            <a:endParaRPr lang="en-AU" sz="900" dirty="0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 flipH="1" flipV="1">
            <a:off x="1549400" y="4292596"/>
            <a:ext cx="414593" cy="215903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226913" y="474598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 Internet Port</a:t>
            </a:r>
          </a:p>
          <a:p>
            <a:pPr algn="ctr" eaLnBrk="1" hangingPunct="1"/>
            <a:r>
              <a:rPr lang="en-US" sz="1000" dirty="0"/>
              <a:t>VLAN1</a:t>
            </a:r>
          </a:p>
          <a:p>
            <a:pPr algn="ctr" eaLnBrk="1" hangingPunct="1"/>
            <a:r>
              <a:rPr lang="en-US" sz="1000" dirty="0"/>
              <a:t>IP address</a:t>
            </a:r>
            <a:endParaRPr lang="en-AU" sz="1000" dirty="0"/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 flipV="1">
            <a:off x="1649537" y="4508499"/>
            <a:ext cx="314456" cy="334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2163632" y="5188328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Wireless</a:t>
            </a:r>
          </a:p>
          <a:p>
            <a:pPr algn="ctr" eaLnBrk="1" hangingPunct="1"/>
            <a:r>
              <a:rPr lang="en-US" sz="800" dirty="0"/>
              <a:t>Connection</a:t>
            </a:r>
            <a:endParaRPr lang="en-AU" sz="800" dirty="0"/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2623479" y="4968954"/>
            <a:ext cx="369303" cy="358313"/>
          </a:xfrm>
          <a:prstGeom prst="line">
            <a:avLst/>
          </a:prstGeom>
          <a:noFill/>
          <a:ln w="9525">
            <a:solidFill>
              <a:srgbClr val="9933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 flipV="1">
            <a:off x="2630659" y="403383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 flipV="1">
            <a:off x="3120314" y="495096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33273" y="2952859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R2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60" name="AutoShape 48"/>
          <p:cNvCxnSpPr>
            <a:cxnSpLocks noChangeShapeType="1"/>
          </p:cNvCxnSpPr>
          <p:nvPr/>
        </p:nvCxnSpPr>
        <p:spPr bwMode="auto">
          <a:xfrm rot="5400000">
            <a:off x="3034835" y="2573171"/>
            <a:ext cx="702575" cy="11643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8"/>
          <p:cNvCxnSpPr>
            <a:cxnSpLocks noChangeShapeType="1"/>
          </p:cNvCxnSpPr>
          <p:nvPr/>
        </p:nvCxnSpPr>
        <p:spPr bwMode="auto">
          <a:xfrm>
            <a:off x="1307806" y="2254430"/>
            <a:ext cx="1491984" cy="9402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254204" y="22262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2333412" y="29244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431995" y="226044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3282950" y="281198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3619426" y="4213225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3333FF"/>
                </a:solidFill>
              </a:rPr>
              <a:t>S2</a:t>
            </a:r>
          </a:p>
          <a:p>
            <a:pPr algn="ctr"/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 flipV="1">
            <a:off x="3421528" y="3679353"/>
            <a:ext cx="430391" cy="533871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013660" y="3679354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3273023" y="4014115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6940982" y="115997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Server </a:t>
            </a:r>
            <a:r>
              <a:rPr lang="en-US" sz="1000" b="1" dirty="0">
                <a:solidFill>
                  <a:srgbClr val="3333FF"/>
                </a:solidFill>
              </a:rPr>
              <a:t>0</a:t>
            </a:r>
          </a:p>
          <a:p>
            <a:pPr algn="ctr"/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6946910" y="2160466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Server </a:t>
            </a:r>
            <a:r>
              <a:rPr lang="en-US" sz="1000" b="1" dirty="0">
                <a:solidFill>
                  <a:srgbClr val="3333FF"/>
                </a:solidFill>
              </a:rPr>
              <a:t>1</a:t>
            </a:r>
          </a:p>
          <a:p>
            <a:pPr algn="ctr"/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3" name="Straight Connector 2"/>
          <p:cNvCxnSpPr>
            <a:endCxn id="71" idx="1"/>
          </p:cNvCxnSpPr>
          <p:nvPr/>
        </p:nvCxnSpPr>
        <p:spPr>
          <a:xfrm flipV="1">
            <a:off x="6083300" y="1375878"/>
            <a:ext cx="857682" cy="38056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65" idx="5"/>
            <a:endCxn id="72" idx="1"/>
          </p:cNvCxnSpPr>
          <p:nvPr/>
        </p:nvCxnSpPr>
        <p:spPr>
          <a:xfrm>
            <a:off x="5956829" y="2160466"/>
            <a:ext cx="990081" cy="2159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924211" y="1458305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924210" y="2162504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flipV="1">
            <a:off x="3346448" y="1316958"/>
            <a:ext cx="1" cy="167353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2754732" y="959923"/>
            <a:ext cx="1262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0000FF"/>
                </a:solidFill>
              </a:rPr>
              <a:t>Database Server</a:t>
            </a:r>
          </a:p>
          <a:p>
            <a:pPr algn="ctr" eaLnBrk="1" hangingPunct="1"/>
            <a:r>
              <a:rPr lang="en-US" sz="1000" b="1" dirty="0">
                <a:solidFill>
                  <a:srgbClr val="0000FF"/>
                </a:solidFill>
              </a:rPr>
              <a:t>Loopback0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6" name="Text Box 45"/>
          <p:cNvSpPr txBox="1">
            <a:spLocks noChangeArrowheads="1"/>
          </p:cNvSpPr>
          <p:nvPr/>
        </p:nvSpPr>
        <p:spPr bwMode="auto">
          <a:xfrm>
            <a:off x="3970793" y="1969121"/>
            <a:ext cx="1259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ISP Serial Link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6638727" y="2350157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Fa0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6609805" y="1194720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Fa0</a:t>
            </a:r>
            <a:endParaRPr lang="en-A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EB86D-891A-45B3-B188-28F37F8CE558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3598"/>
              </p:ext>
            </p:extLst>
          </p:nvPr>
        </p:nvGraphicFramePr>
        <p:xfrm>
          <a:off x="179512" y="980728"/>
          <a:ext cx="8712968" cy="3598667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354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Subnet Name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Size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Allocated Size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Address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Mask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Dec Mask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Assignable Range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Broadcast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VLAN90 R1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400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510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158.25.0.0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255.255.254.0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158.25.0.1 - 158.25.1.254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158.25.1.255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VLAN100 R2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158.25.2.0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158.25.2.1 - 158.25.2.254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158.25.2.255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1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DatabaseLoopback0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62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/26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255.255.255.192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158.25.3.1 - 158.25.3.62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158.25.3.63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VLAN1 SwS1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158.25.3.64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/27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255.255.255.224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158.25.3.65 - 158.25.3.94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158.25.3.95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58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VLAN1 SwS2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158.25.3.96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/27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255.255.255.224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158.25.3.97 - 158.25.3.126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158.25.3.127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58">
                <a:tc>
                  <a:txBody>
                    <a:bodyPr/>
                    <a:lstStyle/>
                    <a:p>
                      <a:pPr algn="ctr"/>
                      <a:r>
                        <a:rPr lang="en-AU" sz="1100" b="1">
                          <a:effectLst/>
                          <a:latin typeface="Arial"/>
                        </a:rPr>
                        <a:t>Seriallink1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158.25.3.128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255.255.255.252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158.25.3.129 - 158.25.3.130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58">
                <a:tc>
                  <a:txBody>
                    <a:bodyPr/>
                    <a:lstStyle/>
                    <a:p>
                      <a:pPr algn="ctr"/>
                      <a:r>
                        <a:rPr lang="en-AU" sz="1100" b="1">
                          <a:effectLst/>
                          <a:latin typeface="Arial"/>
                        </a:rPr>
                        <a:t>Seriallink2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255.255.255.252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158.25.3.133 - 158.25.3.134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58">
                <a:tc>
                  <a:txBody>
                    <a:bodyPr/>
                    <a:lstStyle/>
                    <a:p>
                      <a:pPr algn="ctr"/>
                      <a:r>
                        <a:rPr lang="en-AU" sz="1100" b="1">
                          <a:effectLst/>
                          <a:latin typeface="Arial"/>
                        </a:rPr>
                        <a:t>Seriallink3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158.25.3.136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/30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255.255.255.252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158.25.3.137 - 158.25.3.138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158.25.3.139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8372" y="188640"/>
            <a:ext cx="17779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Network Address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158.25.0.0/16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8000"/>
                </a:solidFill>
              </a:rPr>
              <a:t>VLSM Design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87537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</a:rPr>
              <a:t>ISP Serial Link  Network Address: </a:t>
            </a:r>
            <a:r>
              <a:rPr lang="en-US" sz="1600" b="1" dirty="0">
                <a:solidFill>
                  <a:srgbClr val="3333FF"/>
                </a:solidFill>
              </a:rPr>
              <a:t>205.25.25.0/30</a:t>
            </a:r>
          </a:p>
          <a:p>
            <a:r>
              <a:rPr lang="en-US" sz="1600" dirty="0"/>
              <a:t>Server 0: </a:t>
            </a:r>
            <a:r>
              <a:rPr lang="en-US" sz="1600" b="1" dirty="0">
                <a:solidFill>
                  <a:srgbClr val="3333FF"/>
                </a:solidFill>
              </a:rPr>
              <a:t>176.25.0.0/16</a:t>
            </a:r>
          </a:p>
          <a:p>
            <a:r>
              <a:rPr lang="en-US" sz="1600" dirty="0"/>
              <a:t>Server 1</a:t>
            </a:r>
            <a:r>
              <a:rPr lang="en-US" sz="1600" dirty="0">
                <a:solidFill>
                  <a:srgbClr val="3333FF"/>
                </a:solidFill>
              </a:rPr>
              <a:t>: </a:t>
            </a:r>
            <a:r>
              <a:rPr lang="en-US" sz="1600" b="1" dirty="0">
                <a:solidFill>
                  <a:srgbClr val="3333FF"/>
                </a:solidFill>
              </a:rPr>
              <a:t>186.25.0.0/16</a:t>
            </a:r>
            <a:endParaRPr lang="en-AU" sz="16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4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42689" y="78035"/>
            <a:ext cx="8229600" cy="405805"/>
          </a:xfrm>
        </p:spPr>
        <p:txBody>
          <a:bodyPr/>
          <a:lstStyle/>
          <a:p>
            <a:r>
              <a:rPr lang="en-AU" sz="2000" dirty="0"/>
              <a:t>Tasks, Comments and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7" y="411907"/>
            <a:ext cx="8856663" cy="604177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routers and switches,  unless specified by the task.</a:t>
            </a: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Network VLSM </a:t>
            </a:r>
            <a:r>
              <a:rPr lang="en-AU" sz="1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provided</a:t>
            </a: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of the Day (MOTD)  Banner Configuration 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banners are not configured, then 0 marks for Skills Exam)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You must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MOTD Banner, recording your student id,  family name and lab time,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Family Name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Your </a:t>
            </a:r>
            <a:r>
              <a:rPr lang="en-US" sz="1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Time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&amp; </a:t>
            </a: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n-AU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Configuration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 marks)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a)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switch S1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VLAN 90 Accounts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ports 2,3 as VLAN 90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Port Security, mac address sticky on ports 2,3 max 4, with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 shutdown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switch S2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VLAN 100  Sales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configure port 24 as VLAN 100 as access port</a:t>
            </a:r>
          </a:p>
          <a:p>
            <a:pPr marL="57150" indent="0">
              <a:buNone/>
              <a:defRPr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switches configure G0/1 as a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</a:t>
            </a:r>
          </a:p>
          <a:p>
            <a:pPr lvl="0">
              <a:buNone/>
              <a:defRPr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AU" sz="1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IP Address Configuration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 marks)</a:t>
            </a:r>
            <a:endParaRPr lang="en-AU" sz="1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a) Switch Management –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switches configure an  ip address on interface VLAN1  and configure a default gateway</a:t>
            </a:r>
            <a:endParaRPr lang="en-AU" sz="1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interfaces with ip addresses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   ii) Configure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Inter-VLAN routing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on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configure separate sub-interfaces for VLAN 1 (the management VLAN) and VLAN 90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configure separate sub-interfaces for VLAN 1 (the management VLAN) and VLAN 100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- Configure each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sub-interface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with an ip address  </a:t>
            </a:r>
          </a:p>
          <a:p>
            <a:pPr lvl="0"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d)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AU" sz="1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ii) Default Gateway IP address.</a:t>
            </a:r>
          </a:p>
          <a:p>
            <a:pPr>
              <a:buFontTx/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e)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Configure ISP Serial Link IP addresses</a:t>
            </a: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     f) 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Configure IP addresses on Server 0 and Server 1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6656" y="118191"/>
            <a:ext cx="8229600" cy="358481"/>
          </a:xfrm>
        </p:spPr>
        <p:txBody>
          <a:bodyPr/>
          <a:lstStyle/>
          <a:p>
            <a:r>
              <a:rPr lang="en-AU" sz="2000" dirty="0"/>
              <a:t>Tasks, Comments and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548680"/>
            <a:ext cx="8856663" cy="612040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 6.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</a:t>
            </a:r>
            <a:r>
              <a:rPr lang="en-AU" sz="1000" dirty="0">
                <a:solidFill>
                  <a:srgbClr val="FF0000"/>
                </a:solidFill>
              </a:rPr>
              <a:t>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 marks)</a:t>
            </a:r>
            <a:endParaRPr lang="en-AU" sz="10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/>
              <a:t>R1 and R2</a:t>
            </a:r>
          </a:p>
          <a:p>
            <a:pPr lvl="1">
              <a:defRPr/>
            </a:pPr>
            <a:r>
              <a:rPr lang="en-AU" sz="1000" dirty="0"/>
              <a:t>RIP V2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/>
              <a:t>R3</a:t>
            </a:r>
          </a:p>
          <a:p>
            <a:pPr lvl="1">
              <a:defRPr/>
            </a:pPr>
            <a:r>
              <a:rPr lang="en-AU" sz="1000" dirty="0"/>
              <a:t>RIP V2, 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RIP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AU" sz="1000" dirty="0">
              <a:solidFill>
                <a:srgbClr val="000000"/>
              </a:solidFill>
            </a:endParaRPr>
          </a:p>
          <a:p>
            <a:pPr eaLnBrk="1" hangingPunct="1">
              <a:buNone/>
              <a:defRPr/>
            </a:pPr>
            <a:r>
              <a:rPr lang="en-AU" sz="1000" dirty="0">
                <a:solidFill>
                  <a:srgbClr val="000000"/>
                </a:solidFill>
              </a:rPr>
              <a:t>     </a:t>
            </a: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7. </a:t>
            </a:r>
            <a:r>
              <a:rPr lang="en-AU" sz="1000" b="1" dirty="0">
                <a:solidFill>
                  <a:srgbClr val="3333FF"/>
                </a:solidFill>
                <a:cs typeface="Arial" charset="0"/>
              </a:rPr>
              <a:t>Wireless Router Configuration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 marks)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  <a:p>
            <a:pPr marL="0" lvl="0" indent="0">
              <a:buNone/>
              <a:defRPr/>
            </a:pPr>
            <a:r>
              <a:rPr lang="en-AU" sz="1000" dirty="0">
                <a:solidFill>
                  <a:srgbClr val="000000"/>
                </a:solidFill>
                <a:cs typeface="Arial" charset="0"/>
              </a:rPr>
              <a:t>       </a:t>
            </a: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a) 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You will configure a </a:t>
            </a:r>
            <a:r>
              <a:rPr lang="en-AU" sz="1000" dirty="0">
                <a:solidFill>
                  <a:srgbClr val="FF0000"/>
                </a:solidFill>
                <a:cs typeface="Arial" charset="0"/>
              </a:rPr>
              <a:t>Wireless 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Router that connected to  the fixed network infrastructure.</a:t>
            </a:r>
            <a:endParaRPr lang="en-AU" sz="1000" b="1" dirty="0">
              <a:solidFill>
                <a:srgbClr val="000000"/>
              </a:solidFill>
              <a:cs typeface="Arial" charset="0"/>
            </a:endParaRPr>
          </a:p>
          <a:p>
            <a:pPr lvl="0" eaLnBrk="1" hangingPunct="1">
              <a:buNone/>
              <a:defRPr/>
            </a:pP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       b) 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You will use the </a:t>
            </a:r>
            <a:r>
              <a:rPr lang="en-AU" sz="1000" dirty="0">
                <a:solidFill>
                  <a:srgbClr val="FF0000"/>
                </a:solidFill>
                <a:cs typeface="Arial" charset="0"/>
              </a:rPr>
              <a:t>smart phone 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as the wireless device</a:t>
            </a:r>
          </a:p>
          <a:p>
            <a:pPr lvl="0" eaLnBrk="1" hangingPunct="1">
              <a:buNone/>
              <a:defRPr/>
            </a:pPr>
            <a:r>
              <a:rPr lang="en-AU" sz="1000" dirty="0">
                <a:solidFill>
                  <a:srgbClr val="000000"/>
                </a:solidFill>
                <a:cs typeface="Arial" charset="0"/>
              </a:rPr>
              <a:t>       </a:t>
            </a: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c)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 On WRS1 Wireless Router</a:t>
            </a: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configure:</a:t>
            </a:r>
          </a:p>
          <a:p>
            <a:pPr lvl="0" eaLnBrk="1" hangingPunct="1">
              <a:buNone/>
              <a:defRPr/>
            </a:pPr>
            <a:r>
              <a:rPr lang="en-AU" sz="1000" b="1" dirty="0">
                <a:solidFill>
                  <a:srgbClr val="000000"/>
                </a:solidFill>
                <a:cs typeface="Arial" charset="0"/>
              </a:rPr>
              <a:t>             </a:t>
            </a:r>
            <a:r>
              <a:rPr lang="en-AU" sz="1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AU" sz="1000" dirty="0">
                <a:solidFill>
                  <a:srgbClr val="000000"/>
                </a:solidFill>
                <a:cs typeface="Arial" charset="0"/>
              </a:rPr>
              <a:t>) Internet Port with VLAN 1 IP address</a:t>
            </a:r>
          </a:p>
          <a:p>
            <a:pPr lvl="0" eaLnBrk="1" hangingPunct="1">
              <a:buNone/>
              <a:defRPr/>
            </a:pPr>
            <a:r>
              <a:rPr lang="en-AU" sz="1000" dirty="0">
                <a:solidFill>
                  <a:srgbClr val="000000"/>
                </a:solidFill>
                <a:cs typeface="Arial" charset="0"/>
              </a:rPr>
              <a:t>            ii) DHCP to provide addresses for </a:t>
            </a:r>
            <a:r>
              <a:rPr lang="en-AU" sz="1000" dirty="0">
                <a:solidFill>
                  <a:srgbClr val="FF0000"/>
                </a:solidFill>
                <a:cs typeface="Arial" charset="0"/>
              </a:rPr>
              <a:t>smart  phone</a:t>
            </a:r>
            <a:endParaRPr lang="en-AU" sz="1050" dirty="0">
              <a:solidFill>
                <a:srgbClr val="000000"/>
              </a:solidFill>
              <a:cs typeface="Arial" charset="0"/>
            </a:endParaRPr>
          </a:p>
          <a:p>
            <a:pPr lvl="0" eaLnBrk="1" hangingPunct="1">
              <a:buNone/>
              <a:defRPr/>
            </a:pPr>
            <a:r>
              <a:rPr lang="en-AU" sz="1050" dirty="0">
                <a:solidFill>
                  <a:srgbClr val="000000"/>
                </a:solidFill>
                <a:cs typeface="Arial" charset="0"/>
              </a:rPr>
              <a:t>           iii) </a:t>
            </a:r>
            <a:r>
              <a:rPr lang="en-AU" sz="1050" b="1" dirty="0">
                <a:solidFill>
                  <a:srgbClr val="000000"/>
                </a:solidFill>
                <a:cs typeface="Arial" charset="0"/>
              </a:rPr>
              <a:t>Do not </a:t>
            </a:r>
            <a:r>
              <a:rPr lang="en-AU" sz="1050" dirty="0">
                <a:solidFill>
                  <a:srgbClr val="000000"/>
                </a:solidFill>
                <a:cs typeface="Arial" charset="0"/>
              </a:rPr>
              <a:t>configure wireless security</a:t>
            </a:r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8. </a:t>
            </a:r>
            <a:r>
              <a:rPr lang="en-AU" sz="1000" b="1" dirty="0">
                <a:solidFill>
                  <a:srgbClr val="3333FF"/>
                </a:solidFill>
              </a:rPr>
              <a:t>Access List Requirements </a:t>
            </a:r>
            <a:r>
              <a:rPr lang="en-AU" sz="1000" b="1" dirty="0">
                <a:solidFill>
                  <a:srgbClr val="0000FF"/>
                </a:solidFill>
              </a:rPr>
              <a:t>for VLANs on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3333FF"/>
                </a:solidFill>
              </a:rPr>
              <a:t>Routers </a:t>
            </a:r>
            <a:r>
              <a:rPr lang="en-AU" sz="1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 marks)</a:t>
            </a:r>
            <a:endParaRPr lang="en-AU" sz="1000" b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en-AU" sz="1000" dirty="0">
                <a:solidFill>
                  <a:srgbClr val="000000"/>
                </a:solidFill>
              </a:rPr>
              <a:t>       </a:t>
            </a:r>
            <a:r>
              <a:rPr lang="en-AU" sz="1000" b="1" dirty="0">
                <a:solidFill>
                  <a:srgbClr val="000000"/>
                </a:solidFill>
              </a:rPr>
              <a:t>a) </a:t>
            </a:r>
            <a:r>
              <a:rPr lang="en-AU" sz="1000" dirty="0">
                <a:solidFill>
                  <a:srgbClr val="000000"/>
                </a:solidFill>
              </a:rPr>
              <a:t>Create </a:t>
            </a:r>
            <a:r>
              <a:rPr lang="en-AU" sz="1000" b="1" dirty="0">
                <a:solidFill>
                  <a:srgbClr val="000000"/>
                </a:solidFill>
              </a:rPr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>
                <a:solidFill>
                  <a:srgbClr val="0000FF"/>
                </a:solidFill>
              </a:rPr>
              <a:t> Extended </a:t>
            </a:r>
            <a:r>
              <a:rPr lang="en-AU" sz="1000" dirty="0">
                <a:solidFill>
                  <a:srgbClr val="000000"/>
                </a:solidFill>
              </a:rPr>
              <a:t>ACLs to meet the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0000FF"/>
                </a:solidFill>
              </a:rPr>
              <a:t>R1</a:t>
            </a:r>
            <a:r>
              <a:rPr lang="en-AU" sz="1000" dirty="0">
                <a:solidFill>
                  <a:srgbClr val="000000"/>
                </a:solidFill>
              </a:rPr>
              <a:t> Router VLAN90 PCs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AU" sz="1000" dirty="0">
                <a:solidFill>
                  <a:srgbClr val="000000"/>
                </a:solidFill>
              </a:rPr>
              <a:t>PCs denied </a:t>
            </a:r>
            <a:r>
              <a:rPr lang="en-AU" sz="1000" b="1" dirty="0">
                <a:solidFill>
                  <a:srgbClr val="000000"/>
                </a:solidFill>
              </a:rPr>
              <a:t>HTTP</a:t>
            </a:r>
            <a:r>
              <a:rPr lang="en-AU" sz="1000" dirty="0">
                <a:solidFill>
                  <a:srgbClr val="000000"/>
                </a:solidFill>
              </a:rPr>
              <a:t> access to ISP Server0 and permitted</a:t>
            </a:r>
            <a:r>
              <a:rPr lang="en-AU" sz="1000" b="1" dirty="0">
                <a:solidFill>
                  <a:srgbClr val="000000"/>
                </a:solidFill>
              </a:rPr>
              <a:t> ALL </a:t>
            </a:r>
            <a:r>
              <a:rPr lang="en-AU" sz="1000" dirty="0">
                <a:solidFill>
                  <a:srgbClr val="000000"/>
                </a:solidFill>
              </a:rPr>
              <a:t>other access to ISP Server0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AU" sz="1000" dirty="0">
                <a:solidFill>
                  <a:srgbClr val="000000"/>
                </a:solidFill>
              </a:rPr>
              <a:t>PCs  permitted </a:t>
            </a:r>
            <a:r>
              <a:rPr lang="en-AU" sz="1000" b="1" dirty="0">
                <a:solidFill>
                  <a:srgbClr val="000000"/>
                </a:solidFill>
              </a:rPr>
              <a:t>All</a:t>
            </a:r>
            <a:r>
              <a:rPr lang="en-AU" sz="1000" dirty="0">
                <a:solidFill>
                  <a:srgbClr val="000000"/>
                </a:solidFill>
              </a:rPr>
              <a:t>  other access to the Internet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0000FF"/>
                </a:solidFill>
              </a:rPr>
              <a:t>R2</a:t>
            </a:r>
            <a:r>
              <a:rPr lang="en-AU" sz="1000" dirty="0">
                <a:solidFill>
                  <a:srgbClr val="000000"/>
                </a:solidFill>
              </a:rPr>
              <a:t> Router VLAN100 PCs</a:t>
            </a:r>
          </a:p>
          <a:p>
            <a:pPr lvl="2">
              <a:lnSpc>
                <a:spcPct val="80000"/>
              </a:lnSpc>
              <a:defRPr/>
            </a:pPr>
            <a:r>
              <a:rPr lang="en-AU" sz="1000" dirty="0">
                <a:solidFill>
                  <a:srgbClr val="000000"/>
                </a:solidFill>
              </a:rPr>
              <a:t>PCs permitted </a:t>
            </a:r>
            <a:r>
              <a:rPr lang="en-AU" sz="1000" b="1" dirty="0">
                <a:solidFill>
                  <a:srgbClr val="000000"/>
                </a:solidFill>
              </a:rPr>
              <a:t>HTTP</a:t>
            </a:r>
            <a:r>
              <a:rPr lang="en-AU" sz="1000" dirty="0">
                <a:solidFill>
                  <a:srgbClr val="000000"/>
                </a:solidFill>
              </a:rPr>
              <a:t> access to ISP Server1 and denied</a:t>
            </a:r>
            <a:r>
              <a:rPr lang="en-AU" sz="1000" b="1" dirty="0">
                <a:solidFill>
                  <a:srgbClr val="000000"/>
                </a:solidFill>
              </a:rPr>
              <a:t> ALL </a:t>
            </a:r>
            <a:r>
              <a:rPr lang="en-AU" sz="1000" dirty="0">
                <a:solidFill>
                  <a:srgbClr val="000000"/>
                </a:solidFill>
              </a:rPr>
              <a:t>other access to ISP Server1</a:t>
            </a:r>
          </a:p>
          <a:p>
            <a:pPr lvl="2">
              <a:lnSpc>
                <a:spcPct val="80000"/>
              </a:lnSpc>
              <a:defRPr/>
            </a:pPr>
            <a:r>
              <a:rPr lang="en-AU" sz="1000" dirty="0">
                <a:solidFill>
                  <a:srgbClr val="000000"/>
                </a:solidFill>
              </a:rPr>
              <a:t>PCs  permitted </a:t>
            </a:r>
            <a:r>
              <a:rPr lang="en-AU" sz="1000" b="1" dirty="0">
                <a:solidFill>
                  <a:srgbClr val="000000"/>
                </a:solidFill>
              </a:rPr>
              <a:t>All</a:t>
            </a:r>
            <a:r>
              <a:rPr lang="en-AU" sz="1000" dirty="0">
                <a:solidFill>
                  <a:srgbClr val="000000"/>
                </a:solidFill>
              </a:rPr>
              <a:t>  other access to the Internet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Submission Details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2448246"/>
          </a:xfrm>
        </p:spPr>
        <p:txBody>
          <a:bodyPr/>
          <a:lstStyle/>
          <a:p>
            <a:pPr>
              <a:buFontTx/>
              <a:buNone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1. Save the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file as  </a:t>
            </a:r>
            <a:r>
              <a:rPr lang="en-AU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AU" sz="1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AU" sz="14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LabTime</a:t>
            </a:r>
            <a:r>
              <a:rPr lang="en-AU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en-A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MidSemSkills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0" indent="0"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 if your student Id is </a:t>
            </a:r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123456789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Day </a:t>
            </a:r>
            <a:r>
              <a:rPr lang="en-AU" sz="1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day, </a:t>
            </a:r>
            <a:r>
              <a:rPr lang="en-A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LabTime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Room </a:t>
            </a:r>
            <a:r>
              <a:rPr lang="en-AU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ATC329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then the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  will be: </a:t>
            </a:r>
          </a:p>
          <a:p>
            <a:pPr marL="0" lvl="0" indent="0">
              <a:buNone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123456789</a:t>
            </a:r>
            <a:r>
              <a:rPr lang="en-AU" sz="1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</a:t>
            </a:r>
            <a:r>
              <a:rPr lang="en-AU" sz="1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  <a:r>
              <a:rPr lang="en-AU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ATC329</a:t>
            </a: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MidSemSkills</a:t>
            </a:r>
          </a:p>
          <a:p>
            <a:pPr marL="0" lvl="0" indent="0">
              <a:buNone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You must email your Packet Tracer file to your tutor within </a:t>
            </a:r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minutes 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end of the exam, else you will fail the exam with a final mark of zero.</a:t>
            </a:r>
            <a:endParaRPr lang="en-AU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0250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879</Words>
  <Application>Microsoft Macintosh PowerPoint</Application>
  <PresentationFormat>On-screen Show (4:3)</PresentationFormat>
  <Paragraphs>224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PowerPoint Presentation</vt:lpstr>
      <vt:lpstr>PowerPoint Presentation</vt:lpstr>
      <vt:lpstr>Tasks, Comments and Marks</vt:lpstr>
      <vt:lpstr>Tasks, Comments and Marks</vt:lpstr>
      <vt:lpstr>Submission Details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Raminzad, Bijan</cp:lastModifiedBy>
  <cp:revision>541</cp:revision>
  <cp:lastPrinted>2020-05-04T07:09:52Z</cp:lastPrinted>
  <dcterms:created xsi:type="dcterms:W3CDTF">2006-07-20T01:21:50Z</dcterms:created>
  <dcterms:modified xsi:type="dcterms:W3CDTF">2020-05-04T09:19:25Z</dcterms:modified>
</cp:coreProperties>
</file>