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5"/>
  </p:notesMasterIdLst>
  <p:sldIdLst>
    <p:sldId id="256" r:id="rId4"/>
    <p:sldId id="299" r:id="rId5"/>
    <p:sldId id="304" r:id="rId6"/>
    <p:sldId id="305" r:id="rId7"/>
    <p:sldId id="306" r:id="rId8"/>
    <p:sldId id="307" r:id="rId9"/>
    <p:sldId id="300" r:id="rId10"/>
    <p:sldId id="301" r:id="rId11"/>
    <p:sldId id="302" r:id="rId12"/>
    <p:sldId id="310" r:id="rId13"/>
    <p:sldId id="314" r:id="rId14"/>
    <p:sldId id="309" r:id="rId15"/>
    <p:sldId id="308" r:id="rId16"/>
    <p:sldId id="312" r:id="rId17"/>
    <p:sldId id="313" r:id="rId18"/>
    <p:sldId id="316" r:id="rId19"/>
    <p:sldId id="315" r:id="rId20"/>
    <p:sldId id="317" r:id="rId21"/>
    <p:sldId id="318" r:id="rId22"/>
    <p:sldId id="320" r:id="rId23"/>
    <p:sldId id="319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28" autoAdjust="0"/>
  </p:normalViewPr>
  <p:slideViewPr>
    <p:cSldViewPr>
      <p:cViewPr>
        <p:scale>
          <a:sx n="79" d="100"/>
          <a:sy n="79" d="100"/>
        </p:scale>
        <p:origin x="54" y="9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1" d="100"/>
        <a:sy n="101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1F8EB-0354-4F73-A0A4-9564776C5D29}" type="datetimeFigureOut">
              <a:rPr lang="it-IT" smtClean="0"/>
              <a:t>06/07/2024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CF7D9-F7D8-4CDB-ABDB-1A4227D4C4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436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 altro pattern sarebbe stato MVP (Model </a:t>
            </a:r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presenter</a:t>
            </a:r>
            <a:r>
              <a:rPr lang="it-IT" dirty="0"/>
              <a:t>) che è poco supportato da Spring Boot rispetto ad MVC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F7D9-F7D8-4CDB-ABDB-1A4227D4C43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9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5596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5" r:id="rId4"/>
    <p:sldLayoutId id="2147483676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ndrea-mancini-lascaux.notion.site/Lascaux-Challenge-Full-stack-Developer-acd919aea6964e4a8a481df396d695c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localhost:4200/login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33490" y="1794902"/>
            <a:ext cx="6624736" cy="1080121"/>
          </a:xfrm>
        </p:spPr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AppCinema</a:t>
            </a:r>
            <a:r>
              <a:rPr lang="en-US" altLang="ko-KR" dirty="0">
                <a:ea typeface="맑은 고딕" pitchFamily="50" charset="-127"/>
              </a:rPr>
              <a:t> – Coding Challenge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47864" y="2875023"/>
            <a:ext cx="5795988" cy="560823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>
                <a:hlinkClick r:id="rId2"/>
              </a:rPr>
              <a:t>Coding Challenge Lascaux </a:t>
            </a:r>
            <a:r>
              <a:rPr lang="en-US" altLang="ko-KR" b="1" dirty="0"/>
              <a:t> –  Full Stack Developer</a:t>
            </a:r>
          </a:p>
        </p:txBody>
      </p:sp>
      <p:pic>
        <p:nvPicPr>
          <p:cNvPr id="1026" name="Picture 2" descr="Lascaux">
            <a:extLst>
              <a:ext uri="{FF2B5EF4-FFF2-40B4-BE49-F238E27FC236}">
                <a16:creationId xmlns:a16="http://schemas.microsoft.com/office/drawing/2014/main" id="{29D5D25F-1157-4B17-99F0-1826C2FBF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64" y="35241"/>
            <a:ext cx="3106342" cy="80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280C843-9F20-4514-80D1-803DEAFD0A23}"/>
              </a:ext>
            </a:extLst>
          </p:cNvPr>
          <p:cNvSpPr txBox="1">
            <a:spLocks/>
          </p:cNvSpPr>
          <p:nvPr/>
        </p:nvSpPr>
        <p:spPr>
          <a:xfrm>
            <a:off x="6588224" y="4515967"/>
            <a:ext cx="5795988" cy="5608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Michele Gambardella – July 2024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m.gambardella05@gmail.com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48264" y="-48811"/>
            <a:ext cx="440739" cy="517418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3696" y="812755"/>
            <a:ext cx="4894368" cy="989723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Schema </a:t>
            </a:r>
            <a:r>
              <a:rPr lang="en-US" altLang="ko-KR" dirty="0" err="1">
                <a:solidFill>
                  <a:schemeClr val="accent2"/>
                </a:solidFill>
              </a:rPr>
              <a:t>delle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en-US" altLang="ko-KR" dirty="0" err="1">
                <a:solidFill>
                  <a:schemeClr val="accent2"/>
                </a:solidFill>
              </a:rPr>
              <a:t>relazioni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695" y="2113577"/>
            <a:ext cx="3725165" cy="1815882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r>
              <a:rPr lang="it-IT" sz="1600" dirty="0"/>
              <a:t>Lato database, l'implementazione prevede le entità </a:t>
            </a:r>
            <a:r>
              <a:rPr lang="it-IT" sz="1600" b="1" dirty="0"/>
              <a:t>FILM</a:t>
            </a:r>
            <a:r>
              <a:rPr lang="it-IT" sz="1600" dirty="0"/>
              <a:t>, </a:t>
            </a:r>
            <a:r>
              <a:rPr lang="it-IT" sz="1600" b="1" dirty="0"/>
              <a:t>SALA</a:t>
            </a:r>
            <a:r>
              <a:rPr lang="it-IT" sz="1600" dirty="0"/>
              <a:t> e </a:t>
            </a:r>
            <a:r>
              <a:rPr lang="it-IT" sz="1600" b="1" dirty="0"/>
              <a:t>USER</a:t>
            </a:r>
            <a:r>
              <a:rPr lang="it-IT" sz="1600" dirty="0"/>
              <a:t>. FILM e SALA sono collegati da una relazione nella tabella </a:t>
            </a:r>
            <a:r>
              <a:rPr lang="it-IT" sz="1600" b="1" dirty="0"/>
              <a:t>PROGRAMMAZIONE</a:t>
            </a:r>
            <a:r>
              <a:rPr lang="it-IT" sz="1600" dirty="0"/>
              <a:t>, che contiene l'ID della tabella FILM e l'ID della tabella SALA, rappresentando una relazione di tipo molti a molti.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837" y="438037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AppCinema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 Coding Challenge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EC29777-9527-4A16-94C4-543028F4CBAF}"/>
              </a:ext>
            </a:extLst>
          </p:cNvPr>
          <p:cNvSpPr txBox="1"/>
          <p:nvPr/>
        </p:nvSpPr>
        <p:spPr>
          <a:xfrm>
            <a:off x="5796136" y="4876006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AutoShape 2" descr="A modern multiplex cinema lobby with a calm and professional atmosphere. The scene includes movie posters on the walls, ticket counters, and a small concession stand. The interior is well-lit, featuring minimalistic and elegant decor. Few people are present, giving it a spacious and organized look. The cinema's name 'CineMille' is prominently displayed on a sign above the entrance doors to the screening rooms. The overall atmosphere is sophisticated, capturing the essence of a high-end cinema multiplex.">
            <a:extLst>
              <a:ext uri="{FF2B5EF4-FFF2-40B4-BE49-F238E27FC236}">
                <a16:creationId xmlns:a16="http://schemas.microsoft.com/office/drawing/2014/main" id="{DBD89532-C7DE-48F3-9498-C16FB8888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528664" cy="252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57225DC-AE10-4E7B-8EEC-1DA3F2C85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034" y="18130"/>
            <a:ext cx="536350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5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48264" y="-48811"/>
            <a:ext cx="440739" cy="517418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3696" y="812755"/>
            <a:ext cx="7054608" cy="989723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Class diagram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837" y="438037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AppCinema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 Coding Challenge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EC29777-9527-4A16-94C4-543028F4CBAF}"/>
              </a:ext>
            </a:extLst>
          </p:cNvPr>
          <p:cNvSpPr txBox="1"/>
          <p:nvPr/>
        </p:nvSpPr>
        <p:spPr>
          <a:xfrm>
            <a:off x="5796136" y="4876006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AutoShape 2" descr="A modern multiplex cinema lobby with a calm and professional atmosphere. The scene includes movie posters on the walls, ticket counters, and a small concession stand. The interior is well-lit, featuring minimalistic and elegant decor. Few people are present, giving it a spacious and organized look. The cinema's name 'CineMille' is prominently displayed on a sign above the entrance doors to the screening rooms. The overall atmosphere is sophisticated, capturing the essence of a high-end cinema multiplex.">
            <a:extLst>
              <a:ext uri="{FF2B5EF4-FFF2-40B4-BE49-F238E27FC236}">
                <a16:creationId xmlns:a16="http://schemas.microsoft.com/office/drawing/2014/main" id="{DBD89532-C7DE-48F3-9498-C16FB8888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528664" cy="252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C9B7E37-4105-4809-814D-80E2124F4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5841"/>
            <a:ext cx="9207054" cy="252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1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Elenco</a:t>
            </a:r>
            <a:r>
              <a:rPr lang="en-US" altLang="ko-KR" dirty="0"/>
              <a:t> film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Visualizzazione</a:t>
            </a:r>
            <a:r>
              <a:rPr lang="en-US" altLang="ko-KR" dirty="0"/>
              <a:t> </a:t>
            </a:r>
            <a:r>
              <a:rPr lang="en-US" altLang="ko-KR" dirty="0" err="1"/>
              <a:t>della</a:t>
            </a:r>
            <a:r>
              <a:rPr lang="en-US" altLang="ko-KR" dirty="0"/>
              <a:t> </a:t>
            </a:r>
            <a:r>
              <a:rPr lang="en-US" altLang="ko-KR" dirty="0" err="1"/>
              <a:t>lista</a:t>
            </a:r>
            <a:r>
              <a:rPr lang="en-US" altLang="ko-KR" dirty="0"/>
              <a:t> </a:t>
            </a:r>
            <a:r>
              <a:rPr lang="en-US" altLang="ko-KR" dirty="0" err="1"/>
              <a:t>dei</a:t>
            </a:r>
            <a:r>
              <a:rPr lang="en-US" altLang="ko-KR" dirty="0"/>
              <a:t> film in </a:t>
            </a:r>
            <a:r>
              <a:rPr lang="en-US" altLang="ko-KR" dirty="0" err="1"/>
              <a:t>programmazione</a:t>
            </a:r>
            <a:endParaRPr lang="en-US" altLang="ko-KR" dirty="0"/>
          </a:p>
        </p:txBody>
      </p:sp>
      <p:sp>
        <p:nvSpPr>
          <p:cNvPr id="5" name="Oval 4"/>
          <p:cNvSpPr/>
          <p:nvPr/>
        </p:nvSpPr>
        <p:spPr>
          <a:xfrm>
            <a:off x="3839006" y="2320045"/>
            <a:ext cx="1224136" cy="1224136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Block Arc 14"/>
          <p:cNvSpPr/>
          <p:nvPr/>
        </p:nvSpPr>
        <p:spPr>
          <a:xfrm rot="16200000">
            <a:off x="4191627" y="2499571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282807"/>
            <a:ext cx="3505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All'avvio, l'app mostra una homepage con un </a:t>
            </a:r>
            <a:r>
              <a:rPr lang="it-IT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header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che include il logo dell'azienda e un elenco delle programmazioni attive già filtrate in base alla data odierna.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44519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comportamento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varia in base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all’utenza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all’interazione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componenti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della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pagina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5" name="Segnaposto immagine 14">
            <a:extLst>
              <a:ext uri="{FF2B5EF4-FFF2-40B4-BE49-F238E27FC236}">
                <a16:creationId xmlns:a16="http://schemas.microsoft.com/office/drawing/2014/main" id="{B67F7D11-2896-47B0-97B2-E40FDBC0BC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4845" b="14845"/>
          <a:stretch/>
        </p:blipFill>
        <p:spPr/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3AE52F90-5E75-482D-BA89-683A1B1CAF71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1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-24945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948" y="356390"/>
            <a:ext cx="3528392" cy="144016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Features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5517" y="1518560"/>
            <a:ext cx="277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All'avvio, tutte le programmazioni vengono caricate tramite l'API /cinema/</a:t>
            </a:r>
            <a:r>
              <a:rPr lang="it-IT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allprogrammazioni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1863241-8367-4A12-A634-EAD6D001FD57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64FD4CB-E98E-4409-B47B-7A19BD70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346983"/>
            <a:ext cx="5887272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5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-24945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948" y="356390"/>
            <a:ext cx="3528392" cy="144016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Features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5516" y="1518561"/>
            <a:ext cx="4356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Utilizzando le chiavi esterne presenti nella tabella PROGRAMMAZIONE, si possono facilmente recuperare i dettagli di ciascun film attraverso le API 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/cinema/</a:t>
            </a:r>
            <a:r>
              <a:rPr lang="it-IT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filmbynome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1863241-8367-4A12-A634-EAD6D001FD57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CCEFEE0-5667-41F8-AF67-29552A993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46805"/>
            <a:ext cx="607779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3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-24945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948" y="356390"/>
            <a:ext cx="3528392" cy="144016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Features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5516" y="1518561"/>
            <a:ext cx="4356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Utilizzando le chiavi esterne presenti nella tabella PROGRAMMAZIONE, si possono facilmente recuperare i dettagli di ciascun film attraverso le API 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/cinema/</a:t>
            </a:r>
            <a:r>
              <a:rPr lang="it-IT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filmbynome</a:t>
            </a:r>
            <a:endParaRPr lang="it-IT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 i dettagli della sala tramite /cinema/</a:t>
            </a:r>
            <a:r>
              <a:rPr lang="it-IT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salabynome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1863241-8367-4A12-A634-EAD6D001FD57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F4CCB06-95D1-4F5D-8289-C300C595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30568"/>
            <a:ext cx="560148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47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Elenco</a:t>
            </a:r>
            <a:r>
              <a:rPr lang="en-US" altLang="ko-KR" dirty="0"/>
              <a:t> film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Visualizzazione</a:t>
            </a:r>
            <a:r>
              <a:rPr lang="en-US" altLang="ko-KR" dirty="0"/>
              <a:t> </a:t>
            </a:r>
            <a:r>
              <a:rPr lang="en-US" altLang="ko-KR" dirty="0" err="1"/>
              <a:t>della</a:t>
            </a:r>
            <a:r>
              <a:rPr lang="en-US" altLang="ko-KR" dirty="0"/>
              <a:t> </a:t>
            </a:r>
            <a:r>
              <a:rPr lang="en-US" altLang="ko-KR" dirty="0" err="1"/>
              <a:t>lista</a:t>
            </a:r>
            <a:r>
              <a:rPr lang="en-US" altLang="ko-KR" dirty="0"/>
              <a:t> </a:t>
            </a:r>
            <a:r>
              <a:rPr lang="en-US" altLang="ko-KR" dirty="0" err="1"/>
              <a:t>dei</a:t>
            </a:r>
            <a:r>
              <a:rPr lang="en-US" altLang="ko-KR" dirty="0"/>
              <a:t> film in </a:t>
            </a:r>
            <a:r>
              <a:rPr lang="en-US" altLang="ko-KR" dirty="0" err="1"/>
              <a:t>programmazione</a:t>
            </a:r>
            <a:r>
              <a:rPr lang="en-US" altLang="ko-KR" dirty="0"/>
              <a:t> per data</a:t>
            </a:r>
          </a:p>
        </p:txBody>
      </p:sp>
      <p:sp>
        <p:nvSpPr>
          <p:cNvPr id="5" name="Oval 4"/>
          <p:cNvSpPr/>
          <p:nvPr/>
        </p:nvSpPr>
        <p:spPr>
          <a:xfrm>
            <a:off x="3839006" y="2320045"/>
            <a:ext cx="1224136" cy="1224136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Block Arc 14"/>
          <p:cNvSpPr/>
          <p:nvPr/>
        </p:nvSpPr>
        <p:spPr>
          <a:xfrm rot="16200000">
            <a:off x="4191627" y="2499571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355" y="1177787"/>
            <a:ext cx="3505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Selezionando un 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intervallo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date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attraverso gli appositi 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date </a:t>
            </a:r>
            <a:r>
              <a:rPr lang="it-IT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picker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sarà possibile mostrare solo i film attualmente in </a:t>
            </a:r>
            <a:r>
              <a:rPr lang="it-IT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programmazion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 quella finestra temporale.</a:t>
            </a:r>
          </a:p>
          <a:p>
            <a:endParaRPr lang="it-IT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44519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comportamento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varia in base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all’utenza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all’interazione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componenti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della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pagina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AE52F90-5E75-482D-BA89-683A1B1CAF71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4" name="Segnaposto immagine 13">
            <a:extLst>
              <a:ext uri="{FF2B5EF4-FFF2-40B4-BE49-F238E27FC236}">
                <a16:creationId xmlns:a16="http://schemas.microsoft.com/office/drawing/2014/main" id="{19EB45FF-2A2D-48FA-9352-6AE6080D7C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791" b="13791"/>
          <a:stretch/>
        </p:blipFill>
        <p:spPr/>
      </p:pic>
    </p:spTree>
    <p:extLst>
      <p:ext uri="{BB962C8B-B14F-4D97-AF65-F5344CB8AC3E}">
        <p14:creationId xmlns:p14="http://schemas.microsoft.com/office/powerpoint/2010/main" val="420869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Elenco</a:t>
            </a:r>
            <a:r>
              <a:rPr lang="en-US" altLang="ko-KR" dirty="0"/>
              <a:t> film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Visualizzazione</a:t>
            </a:r>
            <a:r>
              <a:rPr lang="en-US" altLang="ko-KR" dirty="0"/>
              <a:t> </a:t>
            </a:r>
            <a:r>
              <a:rPr lang="en-US" altLang="ko-KR" dirty="0" err="1"/>
              <a:t>della</a:t>
            </a:r>
            <a:r>
              <a:rPr lang="en-US" altLang="ko-KR" dirty="0"/>
              <a:t> </a:t>
            </a:r>
            <a:r>
              <a:rPr lang="en-US" altLang="ko-KR" dirty="0" err="1"/>
              <a:t>lista</a:t>
            </a:r>
            <a:r>
              <a:rPr lang="en-US" altLang="ko-KR" dirty="0"/>
              <a:t> </a:t>
            </a:r>
            <a:r>
              <a:rPr lang="en-US" altLang="ko-KR" dirty="0" err="1"/>
              <a:t>dei</a:t>
            </a:r>
            <a:r>
              <a:rPr lang="en-US" altLang="ko-KR" dirty="0"/>
              <a:t> film in </a:t>
            </a:r>
            <a:r>
              <a:rPr lang="en-US" altLang="ko-KR" dirty="0" err="1"/>
              <a:t>programmazione</a:t>
            </a:r>
            <a:r>
              <a:rPr lang="en-US" altLang="ko-KR" dirty="0"/>
              <a:t> per data</a:t>
            </a:r>
          </a:p>
        </p:txBody>
      </p:sp>
      <p:sp>
        <p:nvSpPr>
          <p:cNvPr id="5" name="Oval 4"/>
          <p:cNvSpPr/>
          <p:nvPr/>
        </p:nvSpPr>
        <p:spPr>
          <a:xfrm>
            <a:off x="3839006" y="2320045"/>
            <a:ext cx="1224136" cy="1224136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Block Arc 14"/>
          <p:cNvSpPr/>
          <p:nvPr/>
        </p:nvSpPr>
        <p:spPr>
          <a:xfrm rot="16200000">
            <a:off x="4191627" y="2499571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355" y="1177787"/>
            <a:ext cx="3505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Selezionando un 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intervallo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date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attraverso gli appositi 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date </a:t>
            </a:r>
            <a:r>
              <a:rPr lang="it-IT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picker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sarà possibile mostrare solo i film attualmente in </a:t>
            </a:r>
            <a:r>
              <a:rPr lang="it-IT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programmazion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 quella finestra temporale.</a:t>
            </a:r>
          </a:p>
          <a:p>
            <a:endParaRPr lang="it-IT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Gli altri film, la cui data di fine </a:t>
            </a:r>
            <a:r>
              <a:rPr lang="it-IT" altLang="ko-KR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è 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antecedente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alla data odierna, verranno mostrati in una sezione a parte detta «Altri film in programmazione»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44519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comportamento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varia in base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all’utenza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all’interazione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componenti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della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pagina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AE52F90-5E75-482D-BA89-683A1B1CAF71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9" name="Segnaposto immagine 18">
            <a:extLst>
              <a:ext uri="{FF2B5EF4-FFF2-40B4-BE49-F238E27FC236}">
                <a16:creationId xmlns:a16="http://schemas.microsoft.com/office/drawing/2014/main" id="{115B7595-7083-44D4-B42F-BF40C95042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259" b="13259"/>
          <a:stretch/>
        </p:blipFill>
        <p:spPr/>
      </p:pic>
    </p:spTree>
    <p:extLst>
      <p:ext uri="{BB962C8B-B14F-4D97-AF65-F5344CB8AC3E}">
        <p14:creationId xmlns:p14="http://schemas.microsoft.com/office/powerpoint/2010/main" val="2886754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Storico</a:t>
            </a:r>
            <a:r>
              <a:rPr lang="en-US" altLang="ko-KR" dirty="0"/>
              <a:t> film - Login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Visualizzazione</a:t>
            </a:r>
            <a:r>
              <a:rPr lang="en-US" altLang="ko-KR" dirty="0"/>
              <a:t> </a:t>
            </a:r>
            <a:r>
              <a:rPr lang="en-US" altLang="ko-KR" dirty="0" err="1"/>
              <a:t>storico</a:t>
            </a:r>
            <a:r>
              <a:rPr lang="en-US" altLang="ko-KR" dirty="0"/>
              <a:t> </a:t>
            </a:r>
            <a:r>
              <a:rPr lang="en-US" altLang="ko-KR" dirty="0" err="1"/>
              <a:t>dei</a:t>
            </a:r>
            <a:r>
              <a:rPr lang="en-US" altLang="ko-KR" dirty="0"/>
              <a:t> film – Login </a:t>
            </a:r>
            <a:r>
              <a:rPr lang="en-US" altLang="ko-KR" dirty="0" err="1"/>
              <a:t>dei</a:t>
            </a:r>
            <a:r>
              <a:rPr lang="en-US" altLang="ko-KR" dirty="0"/>
              <a:t> </a:t>
            </a:r>
            <a:r>
              <a:rPr lang="en-US" altLang="ko-KR" dirty="0" err="1"/>
              <a:t>gestori</a:t>
            </a:r>
            <a:endParaRPr lang="en-US" altLang="ko-KR" dirty="0"/>
          </a:p>
        </p:txBody>
      </p:sp>
      <p:sp>
        <p:nvSpPr>
          <p:cNvPr id="5" name="Oval 4"/>
          <p:cNvSpPr/>
          <p:nvPr/>
        </p:nvSpPr>
        <p:spPr>
          <a:xfrm>
            <a:off x="3839006" y="2320045"/>
            <a:ext cx="1224136" cy="1224136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Block Arc 14"/>
          <p:cNvSpPr/>
          <p:nvPr/>
        </p:nvSpPr>
        <p:spPr>
          <a:xfrm rot="16200000">
            <a:off x="4191627" y="2499571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355" y="1177787"/>
            <a:ext cx="3505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Accedendo con le giuste credenziali a 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/>
              </a:rPr>
              <a:t>http://localhost:4200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/>
              </a:rPr>
              <a:t>/login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è possibile, per i gestori, accedere allo storico completo di tutte le programmazioni.</a:t>
            </a:r>
            <a:endParaRPr lang="it-IT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it-IT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scelta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usare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una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pagina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differente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dovuta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fatto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l’utente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senza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permessi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 è al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conoscenza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della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possibilità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gestione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della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pagina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it-IT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445194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bottone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per il login non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sarebbe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adeguato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scopo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avrebbe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confuso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l’utente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conosce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l’architettura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AE52F90-5E75-482D-BA89-683A1B1CAF71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9" name="Segnaposto immagine 8">
            <a:extLst>
              <a:ext uri="{FF2B5EF4-FFF2-40B4-BE49-F238E27FC236}">
                <a16:creationId xmlns:a16="http://schemas.microsoft.com/office/drawing/2014/main" id="{6FF7B9A5-B2DE-4FEC-BB9D-1A88D3079B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1001" b="1001"/>
          <a:stretch/>
        </p:blipFill>
        <p:spPr/>
      </p:pic>
    </p:spTree>
    <p:extLst>
      <p:ext uri="{BB962C8B-B14F-4D97-AF65-F5344CB8AC3E}">
        <p14:creationId xmlns:p14="http://schemas.microsoft.com/office/powerpoint/2010/main" val="662371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Storico</a:t>
            </a:r>
            <a:r>
              <a:rPr lang="en-US" altLang="ko-KR" dirty="0"/>
              <a:t> film - </a:t>
            </a:r>
            <a:r>
              <a:rPr lang="en-US" altLang="ko-KR" dirty="0" err="1"/>
              <a:t>Visualizzazione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Visualizzazione</a:t>
            </a:r>
            <a:r>
              <a:rPr lang="en-US" altLang="ko-KR" dirty="0"/>
              <a:t> complete </a:t>
            </a:r>
            <a:r>
              <a:rPr lang="en-US" altLang="ko-KR" dirty="0" err="1"/>
              <a:t>dello</a:t>
            </a:r>
            <a:r>
              <a:rPr lang="en-US" altLang="ko-KR" dirty="0"/>
              <a:t> </a:t>
            </a:r>
            <a:r>
              <a:rPr lang="en-US" altLang="ko-KR" dirty="0" err="1"/>
              <a:t>storico</a:t>
            </a:r>
            <a:r>
              <a:rPr lang="en-US" altLang="ko-KR" dirty="0"/>
              <a:t> </a:t>
            </a:r>
            <a:r>
              <a:rPr lang="en-US" altLang="ko-KR" dirty="0" err="1"/>
              <a:t>dei</a:t>
            </a:r>
            <a:r>
              <a:rPr lang="en-US" altLang="ko-KR" dirty="0"/>
              <a:t> film </a:t>
            </a:r>
          </a:p>
        </p:txBody>
      </p:sp>
      <p:sp>
        <p:nvSpPr>
          <p:cNvPr id="5" name="Oval 4"/>
          <p:cNvSpPr/>
          <p:nvPr/>
        </p:nvSpPr>
        <p:spPr>
          <a:xfrm>
            <a:off x="3839006" y="2320045"/>
            <a:ext cx="1224136" cy="1224136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Block Arc 14"/>
          <p:cNvSpPr/>
          <p:nvPr/>
        </p:nvSpPr>
        <p:spPr>
          <a:xfrm rot="16200000">
            <a:off x="4191627" y="2499571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355" y="1177787"/>
            <a:ext cx="350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L’utente che gestisce il multisala potrà accedere allo storico di tutte le programmazioni, passate e future.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344519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gestione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del login 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gestita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 un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authentication service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AE52F90-5E75-482D-BA89-683A1B1CAF71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3" name="Segnaposto immagine 12">
            <a:extLst>
              <a:ext uri="{FF2B5EF4-FFF2-40B4-BE49-F238E27FC236}">
                <a16:creationId xmlns:a16="http://schemas.microsoft.com/office/drawing/2014/main" id="{67555843-18FB-4503-9211-F9818F64DA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254" b="13254"/>
          <a:stretch/>
        </p:blipFill>
        <p:spPr/>
      </p:pic>
    </p:spTree>
    <p:extLst>
      <p:ext uri="{BB962C8B-B14F-4D97-AF65-F5344CB8AC3E}">
        <p14:creationId xmlns:p14="http://schemas.microsoft.com/office/powerpoint/2010/main" val="20232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48264" y="-48811"/>
            <a:ext cx="440739" cy="517418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5664" y="987574"/>
            <a:ext cx="4680520" cy="814904"/>
          </a:xfrm>
        </p:spPr>
        <p:txBody>
          <a:bodyPr/>
          <a:lstStyle/>
          <a:p>
            <a:pPr algn="l"/>
            <a:r>
              <a:rPr lang="en-US" altLang="ko-KR" dirty="0" err="1">
                <a:solidFill>
                  <a:schemeClr val="accent2"/>
                </a:solidFill>
              </a:rPr>
              <a:t>Introduzione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696" y="1938817"/>
            <a:ext cx="43183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AppCinema</a:t>
            </a:r>
            <a:r>
              <a:rPr lang="it-IT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è la soluzione sviluppata per "</a:t>
            </a:r>
            <a:r>
              <a:rPr lang="it-IT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CineMille</a:t>
            </a:r>
            <a:r>
              <a:rPr lang="it-IT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", cinema multisala situato in via Roma, Firenze. </a:t>
            </a:r>
          </a:p>
          <a:p>
            <a:endParaRPr lang="it-IT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it-IT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it-IT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 progetto prevede la realizzazione di un applicativo Full Stack per la gestione delle programmazioni di un multisala.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837" y="438037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AppCinema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 Coding Challenge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EC29777-9527-4A16-94C4-543028F4CBAF}"/>
              </a:ext>
            </a:extLst>
          </p:cNvPr>
          <p:cNvSpPr txBox="1"/>
          <p:nvPr/>
        </p:nvSpPr>
        <p:spPr>
          <a:xfrm>
            <a:off x="5796136" y="4876006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AutoShape 2" descr="A modern multiplex cinema lobby with a calm and professional atmosphere. The scene includes movie posters on the walls, ticket counters, and a small concession stand. The interior is well-lit, featuring minimalistic and elegant decor. Few people are present, giving it a spacious and organized look. The cinema's name 'CineMille' is prominently displayed on a sign above the entrance doors to the screening rooms. The overall atmosphere is sophisticated, capturing the essence of a high-end cinema multiplex.">
            <a:extLst>
              <a:ext uri="{FF2B5EF4-FFF2-40B4-BE49-F238E27FC236}">
                <a16:creationId xmlns:a16="http://schemas.microsoft.com/office/drawing/2014/main" id="{DBD89532-C7DE-48F3-9498-C16FB8888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528664" cy="252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A3AAA48-9D82-480F-BC93-25C9969766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987574"/>
            <a:ext cx="3649693" cy="34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25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Conclusioni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Sfide</a:t>
            </a:r>
            <a:r>
              <a:rPr lang="en-US" altLang="ko-KR" dirty="0"/>
              <a:t> e </a:t>
            </a:r>
            <a:r>
              <a:rPr lang="en-US" altLang="ko-KR" dirty="0" err="1"/>
              <a:t>soluzioni</a:t>
            </a:r>
            <a:endParaRPr lang="en-US" altLang="ko-KR" dirty="0"/>
          </a:p>
        </p:txBody>
      </p:sp>
      <p:sp>
        <p:nvSpPr>
          <p:cNvPr id="6" name="Rectangle 5"/>
          <p:cNvSpPr/>
          <p:nvPr/>
        </p:nvSpPr>
        <p:spPr>
          <a:xfrm>
            <a:off x="0" y="1385334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95437" y="148520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83489" y="270037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66237" y="1385334"/>
            <a:ext cx="2755427" cy="1114294"/>
            <a:chOff x="803640" y="3362835"/>
            <a:chExt cx="2130106" cy="1114294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1301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200" dirty="0">
                  <a:solidFill>
                    <a:schemeClr val="bg1"/>
                  </a:solidFill>
                  <a:cs typeface="Arial" pitchFamily="34" charset="0"/>
                </a:rPr>
                <a:t>La scelta del </a:t>
              </a:r>
              <a:r>
                <a:rPr lang="it-IT" altLang="ko-KR" sz="1200" b="1" dirty="0">
                  <a:solidFill>
                    <a:schemeClr val="bg1"/>
                  </a:solidFill>
                  <a:cs typeface="Arial" pitchFamily="34" charset="0"/>
                </a:rPr>
                <a:t>pattern</a:t>
              </a:r>
              <a:r>
                <a:rPr lang="it-IT" altLang="ko-KR" sz="1200" dirty="0">
                  <a:solidFill>
                    <a:schemeClr val="bg1"/>
                  </a:solidFill>
                  <a:cs typeface="Arial" pitchFamily="34" charset="0"/>
                </a:rPr>
                <a:t> architetturale per il </a:t>
              </a:r>
              <a:r>
                <a:rPr lang="it-IT" altLang="ko-KR" sz="1200" dirty="0" err="1">
                  <a:solidFill>
                    <a:schemeClr val="bg1"/>
                  </a:solidFill>
                  <a:cs typeface="Arial" pitchFamily="34" charset="0"/>
                </a:rPr>
                <a:t>backend</a:t>
              </a:r>
              <a:r>
                <a:rPr lang="it-IT" altLang="ko-KR" sz="1200" dirty="0">
                  <a:solidFill>
                    <a:schemeClr val="bg1"/>
                  </a:solidFill>
                  <a:cs typeface="Arial" pitchFamily="34" charset="0"/>
                </a:rPr>
                <a:t> è cruciale per garantire manutenibilità e facilità di sviluppo dell’</a:t>
              </a:r>
            </a:p>
            <a:p>
              <a:r>
                <a:rPr lang="it-IT" altLang="ko-KR" sz="1200" dirty="0">
                  <a:solidFill>
                    <a:schemeClr val="bg1"/>
                  </a:solidFill>
                  <a:cs typeface="Arial" pitchFamily="34" charset="0"/>
                </a:rPr>
                <a:t>applicativo.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Modellizzazione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76526" y="2628576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200" dirty="0">
                  <a:solidFill>
                    <a:schemeClr val="bg1"/>
                  </a:solidFill>
                  <a:cs typeface="Arial" pitchFamily="34" charset="0"/>
                </a:rPr>
                <a:t>Definire il numero di funzionalità senza complicare eccessivamente l'applicativo.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User experience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98236" y="3704561"/>
            <a:ext cx="2664296" cy="744962"/>
            <a:chOff x="803640" y="3362835"/>
            <a:chExt cx="2059657" cy="74496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200" dirty="0">
                  <a:solidFill>
                    <a:schemeClr val="bg1"/>
                  </a:solidFill>
                  <a:cs typeface="Arial" pitchFamily="34" charset="0"/>
                </a:rPr>
                <a:t>Determinare il tipo di database più adatto alle esigenze dell’applicativo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Persistenza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dati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12929" y="148520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27911" y="2711030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46099" y="373495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396980"/>
            <a:ext cx="2664296" cy="1298960"/>
            <a:chOff x="803640" y="3362835"/>
            <a:chExt cx="2059657" cy="1298960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200" dirty="0">
                  <a:solidFill>
                    <a:schemeClr val="bg1"/>
                  </a:solidFill>
                  <a:cs typeface="Arial" pitchFamily="34" charset="0"/>
                </a:rPr>
                <a:t>La scelta del pattern MVC ha permesso di ottenere una chiara separazione delle preoccupazioni facilitando lo sviluppo e la manutenzione del codice.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MVC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25572" y="2680632"/>
            <a:ext cx="2664296" cy="929628"/>
            <a:chOff x="803640" y="3362835"/>
            <a:chExt cx="2059657" cy="92962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200" dirty="0">
                  <a:solidFill>
                    <a:schemeClr val="bg1"/>
                  </a:solidFill>
                  <a:cs typeface="Arial" pitchFamily="34" charset="0"/>
                </a:rPr>
                <a:t>Ho deciso di attenermi ai vincoli funzionali per mantenere la </a:t>
              </a:r>
              <a:r>
                <a:rPr lang="it-IT" altLang="ko-KR" sz="1200" b="1" dirty="0">
                  <a:solidFill>
                    <a:schemeClr val="bg1"/>
                  </a:solidFill>
                  <a:cs typeface="Arial" pitchFamily="34" charset="0"/>
                </a:rPr>
                <a:t>semplicità</a:t>
              </a:r>
              <a:r>
                <a:rPr lang="it-IT" altLang="ko-KR" sz="1200" dirty="0">
                  <a:solidFill>
                    <a:schemeClr val="bg1"/>
                  </a:solidFill>
                  <a:cs typeface="Arial" pitchFamily="34" charset="0"/>
                </a:rPr>
                <a:t> e l'efficienza.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Less is more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777928"/>
            <a:ext cx="2664296" cy="929628"/>
            <a:chOff x="803640" y="3362835"/>
            <a:chExt cx="2059657" cy="92962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200" dirty="0">
                  <a:solidFill>
                    <a:schemeClr val="bg1"/>
                  </a:solidFill>
                  <a:cs typeface="Arial" pitchFamily="34" charset="0"/>
                </a:rPr>
                <a:t>Un database relazionale </a:t>
              </a:r>
              <a:r>
                <a:rPr lang="it-IT" altLang="ko-KR" sz="1200" b="1" dirty="0">
                  <a:solidFill>
                    <a:schemeClr val="bg1"/>
                  </a:solidFill>
                  <a:cs typeface="Arial" pitchFamily="34" charset="0"/>
                </a:rPr>
                <a:t>ORM</a:t>
              </a:r>
              <a:r>
                <a:rPr lang="it-IT" altLang="ko-KR" sz="1200" dirty="0">
                  <a:solidFill>
                    <a:schemeClr val="bg1"/>
                  </a:solidFill>
                  <a:cs typeface="Arial" pitchFamily="34" charset="0"/>
                </a:rPr>
                <a:t> per la sua efficienza e facilità di integrazione è la soluzione indicata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SQL for the win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50085" y="147392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?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373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?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?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79291" y="151472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💡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99354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💡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12695" y="381339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💡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A4810861-1F2F-4C83-8ED7-BE16ECF723B2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17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 err="1"/>
              <a:t>Grazie</a:t>
            </a:r>
            <a:r>
              <a:rPr lang="en-US" altLang="ko-KR" sz="3600" dirty="0"/>
              <a:t> per </a:t>
            </a:r>
            <a:r>
              <a:rPr lang="en-US" altLang="ko-KR" sz="3600" dirty="0" err="1"/>
              <a:t>l’attenzione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2132759E-ACA2-4E3D-996F-210D370E5F62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8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48264" y="-48811"/>
            <a:ext cx="440739" cy="517418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5664" y="987574"/>
            <a:ext cx="4680520" cy="814904"/>
          </a:xfrm>
        </p:spPr>
        <p:txBody>
          <a:bodyPr/>
          <a:lstStyle/>
          <a:p>
            <a:pPr algn="l"/>
            <a:r>
              <a:rPr lang="en-US" altLang="ko-KR" dirty="0" err="1">
                <a:solidFill>
                  <a:schemeClr val="accent2"/>
                </a:solidFill>
              </a:rPr>
              <a:t>Requisiti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 err="1">
                <a:solidFill>
                  <a:schemeClr val="accent2"/>
                </a:solidFill>
              </a:rPr>
              <a:t>funzionali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695" y="1938817"/>
            <a:ext cx="4525637" cy="2554545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RF1 - Elenco Film: </a:t>
            </a:r>
            <a:r>
              <a:rPr lang="it-IT" sz="1600" dirty="0"/>
              <a:t>L’applicativo deve consentire di visualizzare una lista dei film in programmazione, con possibilità di filtrare per data di inizio/data fine. In questo modo è possibile recuperare quali sono i film in programmazione per ciascuna settimana.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RF2 – Storico:</a:t>
            </a:r>
            <a:r>
              <a:rPr lang="it-IT" sz="1600" dirty="0"/>
              <a:t> Deve essere possibile per i gestori della piattaforma accedere allo storico completo della programmazione dei film passati.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837" y="438037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AppCinema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 Coding Challenge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EC29777-9527-4A16-94C4-543028F4CBAF}"/>
              </a:ext>
            </a:extLst>
          </p:cNvPr>
          <p:cNvSpPr txBox="1"/>
          <p:nvPr/>
        </p:nvSpPr>
        <p:spPr>
          <a:xfrm>
            <a:off x="5796136" y="4876006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AutoShape 2" descr="A modern multiplex cinema lobby with a calm and professional atmosphere. The scene includes movie posters on the walls, ticket counters, and a small concession stand. The interior is well-lit, featuring minimalistic and elegant decor. Few people are present, giving it a spacious and organized look. The cinema's name 'CineMille' is prominently displayed on a sign above the entrance doors to the screening rooms. The overall atmosphere is sophisticated, capturing the essence of a high-end cinema multiplex.">
            <a:extLst>
              <a:ext uri="{FF2B5EF4-FFF2-40B4-BE49-F238E27FC236}">
                <a16:creationId xmlns:a16="http://schemas.microsoft.com/office/drawing/2014/main" id="{DBD89532-C7DE-48F3-9498-C16FB8888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528664" cy="252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417CF0B-E419-45F1-B484-8868D7BF5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15" y="1395026"/>
            <a:ext cx="4208574" cy="280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48264" y="-48811"/>
            <a:ext cx="440739" cy="517418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5664" y="987574"/>
            <a:ext cx="4680520" cy="814904"/>
          </a:xfrm>
        </p:spPr>
        <p:txBody>
          <a:bodyPr/>
          <a:lstStyle/>
          <a:p>
            <a:pPr algn="l"/>
            <a:r>
              <a:rPr lang="en-US" altLang="ko-KR" dirty="0" err="1">
                <a:solidFill>
                  <a:schemeClr val="accent2"/>
                </a:solidFill>
              </a:rPr>
              <a:t>Requisiti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 err="1">
                <a:solidFill>
                  <a:schemeClr val="accent2"/>
                </a:solidFill>
              </a:rPr>
              <a:t>funzionali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695" y="1938817"/>
            <a:ext cx="4525637" cy="3046988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r>
              <a:rPr lang="it-IT" sz="1600" b="1" dirty="0"/>
              <a:t>RT1 - Schema Logico</a:t>
            </a:r>
            <a:r>
              <a:rPr lang="it-IT" sz="1600" dirty="0"/>
              <a:t> Ipotizzare uno schema logico dell’applicativo, preferibile in notazione UML, per rappresentare la struttura e le relazioni tra i vari componenti del sistema.</a:t>
            </a:r>
          </a:p>
          <a:p>
            <a:r>
              <a:rPr lang="it-IT" sz="1600" b="1" dirty="0"/>
              <a:t>RT2 - Backoffice e REST API</a:t>
            </a:r>
            <a:r>
              <a:rPr lang="it-IT" sz="1600" dirty="0"/>
              <a:t> Realizzare un prototipo applicativo in Spring Boot (JAVA) per l’esposizione di un web service REST in GET per la visualizzazione della lista dei film. </a:t>
            </a:r>
          </a:p>
          <a:p>
            <a:r>
              <a:rPr lang="it-IT" sz="1600" b="1" dirty="0"/>
              <a:t>RT3 - </a:t>
            </a:r>
            <a:r>
              <a:rPr lang="it-IT" sz="1600" b="1" dirty="0" err="1"/>
              <a:t>Frontend</a:t>
            </a:r>
            <a:r>
              <a:rPr lang="it-IT" sz="1600" dirty="0"/>
              <a:t> Realizzare un prototipo applicativo in </a:t>
            </a:r>
            <a:r>
              <a:rPr lang="it-IT" sz="1600" dirty="0" err="1"/>
              <a:t>Angular</a:t>
            </a:r>
            <a:r>
              <a:rPr lang="it-IT" sz="1600" dirty="0"/>
              <a:t> per l’interfaccia. Nell’interfaccia deve essere possibile visualizzare l’elenco dei film recuperati dal servizio REST.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837" y="438037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AppCinema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 Coding Challenge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EC29777-9527-4A16-94C4-543028F4CBAF}"/>
              </a:ext>
            </a:extLst>
          </p:cNvPr>
          <p:cNvSpPr txBox="1"/>
          <p:nvPr/>
        </p:nvSpPr>
        <p:spPr>
          <a:xfrm>
            <a:off x="5796136" y="4876006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AutoShape 2" descr="A modern multiplex cinema lobby with a calm and professional atmosphere. The scene includes movie posters on the walls, ticket counters, and a small concession stand. The interior is well-lit, featuring minimalistic and elegant decor. Few people are present, giving it a spacious and organized look. The cinema's name 'CineMille' is prominently displayed on a sign above the entrance doors to the screening rooms. The overall atmosphere is sophisticated, capturing the essence of a high-end cinema multiplex.">
            <a:extLst>
              <a:ext uri="{FF2B5EF4-FFF2-40B4-BE49-F238E27FC236}">
                <a16:creationId xmlns:a16="http://schemas.microsoft.com/office/drawing/2014/main" id="{DBD89532-C7DE-48F3-9498-C16FB8888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528664" cy="252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F380530-9BF5-461F-B6D1-9E784286B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15" y="1395026"/>
            <a:ext cx="4208574" cy="280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4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48264" y="-48811"/>
            <a:ext cx="440739" cy="517418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5664" y="987574"/>
            <a:ext cx="4680520" cy="814904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Use cases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695" y="1938817"/>
            <a:ext cx="4165905" cy="2554545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r>
              <a:rPr lang="it-IT" sz="1600" dirty="0"/>
              <a:t>Il Diagramma dei </a:t>
            </a:r>
            <a:r>
              <a:rPr lang="it-IT" sz="1600" b="1" dirty="0"/>
              <a:t>Casi d'Uso</a:t>
            </a:r>
            <a:r>
              <a:rPr lang="it-IT" sz="1600" dirty="0"/>
              <a:t> rappresenta   le principali interazioni tra gli attori e le funzionalità del sistema. </a:t>
            </a:r>
          </a:p>
          <a:p>
            <a:r>
              <a:rPr lang="it-IT" sz="1600" dirty="0"/>
              <a:t>Nel nostro caso, l'attore "</a:t>
            </a:r>
            <a:r>
              <a:rPr lang="it-IT" sz="1600" b="1" dirty="0"/>
              <a:t>User</a:t>
            </a:r>
            <a:r>
              <a:rPr lang="it-IT" sz="1600" dirty="0"/>
              <a:t>" può </a:t>
            </a:r>
            <a:r>
              <a:rPr lang="it-IT" sz="1600" b="1" dirty="0"/>
              <a:t>visualizzare l'elenco dei film e filtrare l'elenco per data</a:t>
            </a:r>
            <a:r>
              <a:rPr lang="it-IT" sz="1600" dirty="0"/>
              <a:t>, mentre l'attore "</a:t>
            </a:r>
            <a:r>
              <a:rPr lang="it-IT" sz="1600" b="1" dirty="0"/>
              <a:t>Admin</a:t>
            </a:r>
            <a:r>
              <a:rPr lang="it-IT" sz="1600" dirty="0"/>
              <a:t>" ha la possibilità di </a:t>
            </a:r>
            <a:r>
              <a:rPr lang="it-IT" sz="1600" b="1" dirty="0"/>
              <a:t>visualizzare lo storico </a:t>
            </a:r>
            <a:r>
              <a:rPr lang="it-IT" sz="1600" dirty="0"/>
              <a:t>delle programmazioni dei film. Questo diagramma aiuta a comprendere meglio le esigenze degli utenti e le funzionalità offerte dall'applicazione.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837" y="438037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AppCinema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 Coding Challenge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EC29777-9527-4A16-94C4-543028F4CBAF}"/>
              </a:ext>
            </a:extLst>
          </p:cNvPr>
          <p:cNvSpPr txBox="1"/>
          <p:nvPr/>
        </p:nvSpPr>
        <p:spPr>
          <a:xfrm>
            <a:off x="5796136" y="4876006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AutoShape 2" descr="A modern multiplex cinema lobby with a calm and professional atmosphere. The scene includes movie posters on the walls, ticket counters, and a small concession stand. The interior is well-lit, featuring minimalistic and elegant decor. Few people are present, giving it a spacious and organized look. The cinema's name 'CineMille' is prominently displayed on a sign above the entrance doors to the screening rooms. The overall atmosphere is sophisticated, capturing the essence of a high-end cinema multiplex.">
            <a:extLst>
              <a:ext uri="{FF2B5EF4-FFF2-40B4-BE49-F238E27FC236}">
                <a16:creationId xmlns:a16="http://schemas.microsoft.com/office/drawing/2014/main" id="{DBD89532-C7DE-48F3-9498-C16FB8888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528664" cy="252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0F500EF-9988-47DE-A718-38D9BA29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781" y="116318"/>
            <a:ext cx="4925112" cy="168616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765BCAB-F780-4B89-A935-AAEBF0DEC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774590"/>
            <a:ext cx="3696216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8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48264" y="-48811"/>
            <a:ext cx="440739" cy="517418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5664" y="987574"/>
            <a:ext cx="4680520" cy="814904"/>
          </a:xfrm>
        </p:spPr>
        <p:txBody>
          <a:bodyPr/>
          <a:lstStyle/>
          <a:p>
            <a:pPr algn="l"/>
            <a:r>
              <a:rPr lang="en-US" altLang="ko-KR" dirty="0" err="1">
                <a:solidFill>
                  <a:schemeClr val="accent2"/>
                </a:solidFill>
              </a:rPr>
              <a:t>Progettazione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696" y="1938817"/>
            <a:ext cx="4318304" cy="2308324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r>
              <a:rPr lang="it-IT" sz="1600" dirty="0"/>
              <a:t>Per soddisfare i vincoli funzionali del progetto, ho deciso di adottare una soluzione basata su tecnologie consolidate e robuste.</a:t>
            </a:r>
          </a:p>
          <a:p>
            <a:endParaRPr lang="it-IT" sz="1600" dirty="0"/>
          </a:p>
          <a:p>
            <a:r>
              <a:rPr lang="it-IT" sz="1600" dirty="0"/>
              <a:t>Questa architettura full stack consente di gestire efficacemente le programmazioni del multisala, garantendo una separazione chiara delle responsabilità e una manutenibilità ottimale del codice.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837" y="438037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AppCinema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 Coding Challenge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EC29777-9527-4A16-94C4-543028F4CBAF}"/>
              </a:ext>
            </a:extLst>
          </p:cNvPr>
          <p:cNvSpPr txBox="1"/>
          <p:nvPr/>
        </p:nvSpPr>
        <p:spPr>
          <a:xfrm>
            <a:off x="5796136" y="4876006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AutoShape 2" descr="A modern multiplex cinema lobby with a calm and professional atmosphere. The scene includes movie posters on the walls, ticket counters, and a small concession stand. The interior is well-lit, featuring minimalistic and elegant decor. Few people are present, giving it a spacious and organized look. The cinema's name 'CineMille' is prominently displayed on a sign above the entrance doors to the screening rooms. The overall atmosphere is sophisticated, capturing the essence of a high-end cinema multiplex.">
            <a:extLst>
              <a:ext uri="{FF2B5EF4-FFF2-40B4-BE49-F238E27FC236}">
                <a16:creationId xmlns:a16="http://schemas.microsoft.com/office/drawing/2014/main" id="{DBD89532-C7DE-48F3-9498-C16FB8888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528664" cy="252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4C529FB-5DCA-4283-B411-0B47D6211C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1028462"/>
            <a:ext cx="4680520" cy="34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6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4B00B95B-9E33-420D-958A-2874ECC7D5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1" b="16311"/>
          <a:stretch>
            <a:fillRect/>
          </a:stretch>
        </p:blipFill>
        <p:spPr>
          <a:xfrm>
            <a:off x="0" y="-236561"/>
            <a:ext cx="9144000" cy="3024335"/>
          </a:xfrm>
        </p:spPr>
      </p:pic>
      <p:sp>
        <p:nvSpPr>
          <p:cNvPr id="5" name="Rectangle 4"/>
          <p:cNvSpPr/>
          <p:nvPr/>
        </p:nvSpPr>
        <p:spPr>
          <a:xfrm>
            <a:off x="600844" y="2521687"/>
            <a:ext cx="3395091" cy="6773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14213" y="2578430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Angular 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6012160" y="2939849"/>
            <a:ext cx="2808312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Tecnologie</a:t>
            </a:r>
            <a:endParaRPr lang="en-US" altLang="ko-KR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 algn="r">
              <a:buNone/>
            </a:pPr>
            <a:r>
              <a:rPr lang="en-US" altLang="ko-KR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Utilizzate</a:t>
            </a: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: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Frontend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3255779"/>
            <a:ext cx="4608512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Per il frontend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dell’applicazione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ho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optato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per la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realizzazione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di un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protitpo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in 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Angular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nella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sua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versione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18.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Angular,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infatti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è il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miglior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candidato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per la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soluzione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adottata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anche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complice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un’ottima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gestione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delle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dipendenze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 Lo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sviluppo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è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inoltre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facilitato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da Typescript.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06EC5FE4-988A-4C01-BF0A-30CC5368F987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3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immagine 9">
            <a:extLst>
              <a:ext uri="{FF2B5EF4-FFF2-40B4-BE49-F238E27FC236}">
                <a16:creationId xmlns:a16="http://schemas.microsoft.com/office/drawing/2014/main" id="{D7BC62FC-32DD-4477-AA4D-BBE7EE32DC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4" b="16354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600844" y="2521687"/>
            <a:ext cx="3395091" cy="6773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14213" y="2578430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Java – Spring Boot 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868144" y="3081836"/>
            <a:ext cx="2808312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Tecnologie</a:t>
            </a:r>
            <a:endParaRPr lang="en-US" altLang="ko-KR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 algn="r">
              <a:buNone/>
            </a:pPr>
            <a:r>
              <a:rPr lang="en-US" altLang="ko-KR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Utilizzate</a:t>
            </a: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: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Backend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3255779"/>
            <a:ext cx="4608512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t-IT" altLang="ko-KR" sz="1200" dirty="0">
                <a:solidFill>
                  <a:schemeClr val="bg1"/>
                </a:solidFill>
                <a:cs typeface="Arial" pitchFamily="34" charset="0"/>
              </a:rPr>
              <a:t>Per il </a:t>
            </a:r>
            <a:r>
              <a:rPr lang="it-IT" altLang="ko-KR" sz="1200" dirty="0" err="1">
                <a:solidFill>
                  <a:schemeClr val="bg1"/>
                </a:solidFill>
                <a:cs typeface="Arial" pitchFamily="34" charset="0"/>
              </a:rPr>
              <a:t>backend</a:t>
            </a:r>
            <a:r>
              <a:rPr lang="it-IT" altLang="ko-KR" sz="1200" dirty="0">
                <a:solidFill>
                  <a:schemeClr val="bg1"/>
                </a:solidFill>
                <a:cs typeface="Arial" pitchFamily="34" charset="0"/>
              </a:rPr>
              <a:t> dell’applicazione ho scelto Java con </a:t>
            </a:r>
            <a:r>
              <a:rPr lang="it-IT" altLang="ko-KR" sz="1200" b="1" dirty="0">
                <a:solidFill>
                  <a:schemeClr val="bg1"/>
                </a:solidFill>
                <a:cs typeface="Arial" pitchFamily="34" charset="0"/>
              </a:rPr>
              <a:t>Spring Boot</a:t>
            </a:r>
            <a:r>
              <a:rPr lang="it-IT" altLang="ko-KR" sz="1200" dirty="0">
                <a:solidFill>
                  <a:schemeClr val="bg1"/>
                </a:solidFill>
                <a:cs typeface="Arial" pitchFamily="34" charset="0"/>
              </a:rPr>
              <a:t>, nella sua versione 3. Spring Boot è il miglior candidato per la soluzione adottata grazie alla sua eccellente gestione delle configurazioni e alla facilità di creare applicazioni stand-alone. Permette inoltre una facile esposizione degli endpoint </a:t>
            </a:r>
            <a:r>
              <a:rPr lang="it-IT" altLang="ko-KR" sz="1200" dirty="0" err="1">
                <a:solidFill>
                  <a:schemeClr val="bg1"/>
                </a:solidFill>
                <a:cs typeface="Arial" pitchFamily="34" charset="0"/>
              </a:rPr>
              <a:t>RESTful</a:t>
            </a:r>
            <a:r>
              <a:rPr lang="it-IT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A2A5229A-1C3F-4664-BAFB-158D2A8577FB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3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egnaposto immagine 21">
            <a:extLst>
              <a:ext uri="{FF2B5EF4-FFF2-40B4-BE49-F238E27FC236}">
                <a16:creationId xmlns:a16="http://schemas.microsoft.com/office/drawing/2014/main" id="{1606A522-101F-4835-8E96-A49D7C5530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3" b="20093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600844" y="2521687"/>
            <a:ext cx="3395091" cy="6773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14213" y="2578430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OracleSQL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852796" y="3094439"/>
            <a:ext cx="2808312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Tecnologie</a:t>
            </a:r>
            <a:endParaRPr lang="en-US" altLang="ko-KR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 algn="r">
              <a:buNone/>
            </a:pPr>
            <a:r>
              <a:rPr lang="en-US" altLang="ko-KR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Utilizzate</a:t>
            </a: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: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Database 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3255779"/>
            <a:ext cx="4608512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t-IT" altLang="ko-KR" sz="1200" dirty="0">
                <a:solidFill>
                  <a:schemeClr val="bg1"/>
                </a:solidFill>
                <a:cs typeface="Arial" pitchFamily="34" charset="0"/>
              </a:rPr>
              <a:t>Per la memorizzazione delle informazioni sulla gestione del multisala, ho optato per </a:t>
            </a:r>
            <a:r>
              <a:rPr lang="it-IT" altLang="ko-KR" sz="1200" b="1" dirty="0" err="1">
                <a:solidFill>
                  <a:schemeClr val="bg1"/>
                </a:solidFill>
                <a:cs typeface="Arial" pitchFamily="34" charset="0"/>
              </a:rPr>
              <a:t>PostgreSQL</a:t>
            </a:r>
            <a:r>
              <a:rPr lang="it-IT" altLang="ko-KR" sz="1200" dirty="0">
                <a:solidFill>
                  <a:schemeClr val="bg1"/>
                </a:solidFill>
                <a:cs typeface="Arial" pitchFamily="34" charset="0"/>
              </a:rPr>
              <a:t> come </a:t>
            </a:r>
            <a:r>
              <a:rPr lang="it-IT" altLang="ko-KR" sz="1200" b="1" dirty="0">
                <a:solidFill>
                  <a:schemeClr val="bg1"/>
                </a:solidFill>
                <a:cs typeface="Arial" pitchFamily="34" charset="0"/>
              </a:rPr>
              <a:t>ORM</a:t>
            </a:r>
            <a:r>
              <a:rPr lang="it-IT" altLang="ko-KR" sz="1200" dirty="0">
                <a:solidFill>
                  <a:schemeClr val="bg1"/>
                </a:solidFill>
                <a:cs typeface="Arial" pitchFamily="34" charset="0"/>
              </a:rPr>
              <a:t>. </a:t>
            </a:r>
          </a:p>
          <a:p>
            <a:pPr algn="r">
              <a:lnSpc>
                <a:spcPct val="150000"/>
              </a:lnSpc>
            </a:pPr>
            <a:r>
              <a:rPr lang="it-IT" altLang="ko-KR" sz="1200" dirty="0" err="1">
                <a:solidFill>
                  <a:schemeClr val="bg1"/>
                </a:solidFill>
                <a:cs typeface="Arial" pitchFamily="34" charset="0"/>
              </a:rPr>
              <a:t>PostgreSQL</a:t>
            </a:r>
            <a:r>
              <a:rPr lang="it-IT" altLang="ko-KR" sz="1200" dirty="0">
                <a:solidFill>
                  <a:schemeClr val="bg1"/>
                </a:solidFill>
                <a:cs typeface="Arial" pitchFamily="34" charset="0"/>
              </a:rPr>
              <a:t> è una soluzione robusta e scalabile, ideale per gestire dati complessi e garantire alte prestazioni nelle operazioni di lettura e scrittura.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1050658C-258D-40E9-B0DE-355B75AA0EFD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03163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1311</Words>
  <Application>Microsoft Office PowerPoint</Application>
  <PresentationFormat>Presentazione su schermo (16:9)</PresentationFormat>
  <Paragraphs>125</Paragraphs>
  <Slides>21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Cover and End Slide Master</vt:lpstr>
      <vt:lpstr>Contents Slide Master</vt:lpstr>
      <vt:lpstr>Section Break Slide Master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Michele Gambardella</cp:lastModifiedBy>
  <cp:revision>129</cp:revision>
  <dcterms:created xsi:type="dcterms:W3CDTF">2016-12-05T23:26:54Z</dcterms:created>
  <dcterms:modified xsi:type="dcterms:W3CDTF">2024-07-06T10:11:26Z</dcterms:modified>
</cp:coreProperties>
</file>