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6" r:id="rId7"/>
    <p:sldId id="267" r:id="rId8"/>
    <p:sldId id="268" r:id="rId9"/>
    <p:sldId id="265" r:id="rId10"/>
    <p:sldId id="264" r:id="rId11"/>
    <p:sldId id="260" r:id="rId12"/>
    <p:sldId id="261"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47DE7B1-1B5F-4A17-9666-602719FAFE0F}" type="datetimeFigureOut">
              <a:rPr lang="en-US" smtClean="0"/>
              <a:t>6/14/2021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0E29B7A-3FF1-4597-B0CB-0EAF33699C7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7DE7B1-1B5F-4A17-9666-602719FAFE0F}"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9B7A-3FF1-4597-B0CB-0EAF33699C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47DE7B1-1B5F-4A17-9666-602719FAFE0F}" type="datetimeFigureOut">
              <a:rPr lang="en-US" smtClean="0"/>
              <a:t>6/14/2021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0E29B7A-3FF1-4597-B0CB-0EAF33699C7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47DE7B1-1B5F-4A17-9666-602719FAFE0F}"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0E29B7A-3FF1-4597-B0CB-0EAF33699C79}"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47DE7B1-1B5F-4A17-9666-602719FAFE0F}" type="datetimeFigureOut">
              <a:rPr lang="en-US" smtClean="0"/>
              <a:t>6/14/2021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0E29B7A-3FF1-4597-B0CB-0EAF33699C79}"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47DE7B1-1B5F-4A17-9666-602719FAFE0F}" type="datetimeFigureOut">
              <a:rPr lang="en-US" smtClean="0"/>
              <a:t>6/14/2021</a:t>
            </a:fld>
            <a:endParaRPr lang="en-US"/>
          </a:p>
        </p:txBody>
      </p:sp>
      <p:sp>
        <p:nvSpPr>
          <p:cNvPr id="10" name="Slide Number Placeholder 9"/>
          <p:cNvSpPr>
            <a:spLocks noGrp="1"/>
          </p:cNvSpPr>
          <p:nvPr>
            <p:ph type="sldNum" sz="quarter" idx="16"/>
          </p:nvPr>
        </p:nvSpPr>
        <p:spPr/>
        <p:txBody>
          <a:bodyPr rtlCol="0"/>
          <a:lstStyle/>
          <a:p>
            <a:fld id="{10E29B7A-3FF1-4597-B0CB-0EAF33699C79}"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47DE7B1-1B5F-4A17-9666-602719FAFE0F}" type="datetimeFigureOut">
              <a:rPr lang="en-US" smtClean="0"/>
              <a:t>6/14/2021</a:t>
            </a:fld>
            <a:endParaRPr lang="en-US"/>
          </a:p>
        </p:txBody>
      </p:sp>
      <p:sp>
        <p:nvSpPr>
          <p:cNvPr id="12" name="Slide Number Placeholder 11"/>
          <p:cNvSpPr>
            <a:spLocks noGrp="1"/>
          </p:cNvSpPr>
          <p:nvPr>
            <p:ph type="sldNum" sz="quarter" idx="16"/>
          </p:nvPr>
        </p:nvSpPr>
        <p:spPr/>
        <p:txBody>
          <a:bodyPr rtlCol="0"/>
          <a:lstStyle/>
          <a:p>
            <a:fld id="{10E29B7A-3FF1-4597-B0CB-0EAF33699C79}"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7DE7B1-1B5F-4A17-9666-602719FAFE0F}"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0E29B7A-3FF1-4597-B0CB-0EAF33699C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DE7B1-1B5F-4A17-9666-602719FAFE0F}" type="datetimeFigureOut">
              <a:rPr lang="en-US" smtClean="0"/>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0E29B7A-3FF1-4597-B0CB-0EAF33699C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47DE7B1-1B5F-4A17-9666-602719FAFE0F}"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0E29B7A-3FF1-4597-B0CB-0EAF33699C79}"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47DE7B1-1B5F-4A17-9666-602719FAFE0F}" type="datetimeFigureOut">
              <a:rPr lang="en-US" smtClean="0"/>
              <a:t>6/14/2021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0E29B7A-3FF1-4597-B0CB-0EAF33699C79}"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47DE7B1-1B5F-4A17-9666-602719FAFE0F}" type="datetimeFigureOut">
              <a:rPr lang="en-US" smtClean="0"/>
              <a:t>6/14/2021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0E29B7A-3FF1-4597-B0CB-0EAF33699C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mmunity_areas_in_Chicago" TargetMode="External"/><Relationship Id="rId2" Type="http://schemas.openxmlformats.org/officeDocument/2006/relationships/hyperlink" Target="https://chicago-zone.blogspot.com/2014/03/chicago-zip-code-map-locate-chicago.html" TargetMode="External"/><Relationship Id="rId1" Type="http://schemas.openxmlformats.org/officeDocument/2006/relationships/slideLayout" Target="../slideLayouts/slideLayout2.xml"/><Relationship Id="rId5" Type="http://schemas.openxmlformats.org/officeDocument/2006/relationships/hyperlink" Target="https://www.chicago.gov/city/en/sites/chicago-casino/home/survey.html" TargetMode="External"/><Relationship Id="rId4" Type="http://schemas.openxmlformats.org/officeDocument/2006/relationships/hyperlink" Target="https://data.cityofchicago.org/Facilities-Geographic-Boundaries/Chicago-Zip-Code-and-Neighborhood-Map/mapn-ahf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hicago.gov/city/en/sites/chicago-casino/home/survey.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hicago.gov/city/en/sites/chicago-casino/home/survey.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057400"/>
            <a:ext cx="6477000" cy="1828800"/>
          </a:xfrm>
        </p:spPr>
        <p:txBody>
          <a:bodyPr/>
          <a:lstStyle/>
          <a:p>
            <a:r>
              <a:rPr lang="en-US" b="1" dirty="0" smtClean="0"/>
              <a:t>Chicago Casino:</a:t>
            </a:r>
            <a:r>
              <a:rPr lang="en-US" dirty="0" smtClean="0"/>
              <a:t/>
            </a:r>
            <a:br>
              <a:rPr lang="en-US" dirty="0" smtClean="0"/>
            </a:br>
            <a:r>
              <a:rPr lang="en-US" sz="4000" dirty="0" smtClean="0"/>
              <a:t>Where to build?</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Results</a:t>
            </a:r>
            <a:endParaRPr lang="en-US" dirty="0"/>
          </a:p>
        </p:txBody>
      </p:sp>
      <p:pic>
        <p:nvPicPr>
          <p:cNvPr id="4" name="Content Placeholder 3" descr="Capstone Cluster.JPG"/>
          <p:cNvPicPr>
            <a:picLocks noGrp="1" noChangeAspect="1"/>
          </p:cNvPicPr>
          <p:nvPr>
            <p:ph sz="quarter" idx="1"/>
          </p:nvPr>
        </p:nvPicPr>
        <p:blipFill>
          <a:blip r:embed="rId2" cstate="print"/>
          <a:stretch>
            <a:fillRect/>
          </a:stretch>
        </p:blipFill>
        <p:spPr>
          <a:xfrm>
            <a:off x="609600" y="1676400"/>
            <a:ext cx="4946706" cy="4495800"/>
          </a:xfrm>
        </p:spPr>
      </p:pic>
      <p:sp>
        <p:nvSpPr>
          <p:cNvPr id="5" name="TextBox 4"/>
          <p:cNvSpPr txBox="1"/>
          <p:nvPr/>
        </p:nvSpPr>
        <p:spPr>
          <a:xfrm>
            <a:off x="5715000" y="1600200"/>
            <a:ext cx="2819400" cy="369332"/>
          </a:xfrm>
          <a:prstGeom prst="rect">
            <a:avLst/>
          </a:prstGeom>
          <a:noFill/>
        </p:spPr>
        <p:txBody>
          <a:bodyPr wrap="square" rtlCol="0">
            <a:spAutoFit/>
          </a:bodyPr>
          <a:lstStyle/>
          <a:p>
            <a:r>
              <a:rPr lang="en-US" dirty="0" smtClean="0"/>
              <a:t>Refined cluster results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a:xfrm>
            <a:off x="612648" y="1600200"/>
            <a:ext cx="4873752" cy="4724400"/>
          </a:xfrm>
        </p:spPr>
        <p:txBody>
          <a:bodyPr/>
          <a:lstStyle/>
          <a:p>
            <a:r>
              <a:rPr lang="en-US" dirty="0" smtClean="0"/>
              <a:t>Based on the stated priorities of certain nearby amenities to support the attractiveness, I reduced the number of neighborhoods down and ranked them according to the number of supporting characteristics.</a:t>
            </a:r>
          </a:p>
          <a:p>
            <a:endParaRPr lang="en-US" dirty="0" smtClean="0"/>
          </a:p>
          <a:p>
            <a:endParaRPr lang="en-US" dirty="0"/>
          </a:p>
        </p:txBody>
      </p:sp>
      <p:pic>
        <p:nvPicPr>
          <p:cNvPr id="4" name="Picture 3" descr="Capstone Neighborhood Ranking.JPG"/>
          <p:cNvPicPr>
            <a:picLocks noChangeAspect="1"/>
          </p:cNvPicPr>
          <p:nvPr/>
        </p:nvPicPr>
        <p:blipFill>
          <a:blip r:embed="rId2" cstate="print"/>
          <a:stretch>
            <a:fillRect/>
          </a:stretch>
        </p:blipFill>
        <p:spPr>
          <a:xfrm>
            <a:off x="5486400" y="1600200"/>
            <a:ext cx="3417175" cy="3886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Discussion section where you discuss any observations you noted and any recommendations you can make based on the results.</a:t>
            </a:r>
          </a:p>
          <a:p>
            <a:r>
              <a:rPr lang="en-US" dirty="0" smtClean="0"/>
              <a:t>As a resident familiar with the area, I confirm the clustering results are in line with the stated objectives.</a:t>
            </a:r>
          </a:p>
          <a:p>
            <a:r>
              <a:rPr lang="en-US" dirty="0" smtClean="0"/>
              <a:t>The results indicate neighborhoods that:</a:t>
            </a:r>
          </a:p>
          <a:p>
            <a:pPr lvl="1"/>
            <a:r>
              <a:rPr lang="en-US" dirty="0" smtClean="0"/>
              <a:t>Have certain sought amenities that complement a casino including hotels, restaurants and music venues</a:t>
            </a:r>
          </a:p>
          <a:p>
            <a:pPr lvl="1"/>
            <a:r>
              <a:rPr lang="en-US" dirty="0" smtClean="0"/>
              <a:t>Are in close proximity to “downtown”</a:t>
            </a:r>
          </a:p>
          <a:p>
            <a:pPr lvl="1"/>
            <a:r>
              <a:rPr lang="en-US" dirty="0" smtClean="0"/>
              <a:t>Are easily accessible via a variety of transportation methods</a:t>
            </a:r>
          </a:p>
          <a:p>
            <a:pPr lvl="1"/>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Based on the results, building a casino in the near north or near west neighborhoods would be best suited because they have the most available resources including transportation.</a:t>
            </a:r>
          </a:p>
          <a:p>
            <a:r>
              <a:rPr lang="en-US" dirty="0" smtClean="0"/>
              <a:t>Building in these areas would provide the greatest chance of successful uptake and growth for the casino and support the surrounding areas.</a:t>
            </a:r>
          </a:p>
          <a:p>
            <a:r>
              <a:rPr lang="en-US" dirty="0" smtClean="0"/>
              <a:t>Provided the casino does not compete directly with surrounding businesses considered amenities this project would support increased tax dollars and attract additional visitors to surrounding amenities.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smtClean="0"/>
              <a:t>P</a:t>
            </a:r>
            <a:r>
              <a:rPr lang="en-US" dirty="0" smtClean="0"/>
              <a:t>roblem</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b="1" dirty="0" smtClean="0"/>
              <a:t>Problem:</a:t>
            </a:r>
          </a:p>
          <a:p>
            <a:pPr>
              <a:buNone/>
            </a:pPr>
            <a:r>
              <a:rPr lang="en-US" dirty="0" smtClean="0"/>
              <a:t>	The </a:t>
            </a:r>
            <a:r>
              <a:rPr lang="en-US" dirty="0" smtClean="0"/>
              <a:t>City of Chicago has had many problems keeping up with expenditures, particularly an ever growing pension deficit. They are constantly seeking new ways to increase tax revenue to support the budget, however too much pressure has caused people to leave the state. One proposal to increase tax revenues without necessarily increasing the burden on residents is to allow one or more casinos to be opened within city limits. This would generate tax revenues from both residents and non-residents and may attract more visitors</a:t>
            </a:r>
            <a:r>
              <a:rPr lang="en-US" dirty="0" smtClean="0"/>
              <a:t>.</a:t>
            </a:r>
          </a:p>
          <a:p>
            <a:pPr>
              <a:buNone/>
            </a:pPr>
            <a:r>
              <a:rPr lang="en-US" b="1" dirty="0" smtClean="0"/>
              <a:t>A Proposed Solution:</a:t>
            </a:r>
          </a:p>
          <a:p>
            <a:pPr>
              <a:buNone/>
            </a:pPr>
            <a:r>
              <a:rPr lang="en-US" dirty="0" smtClean="0"/>
              <a:t>	Many </a:t>
            </a:r>
            <a:r>
              <a:rPr lang="en-US" dirty="0" smtClean="0"/>
              <a:t>questions have arisen about where a casino should be placed so as to be accessible, while not adversely impacting other venues in the area. The city would like to find an ideal location that will help the area surrounding the casino to grow. My task is to explore where a casino could be placed and determine where it may be the most successful.</a:t>
            </a:r>
            <a:endParaRPr lang="en-US" dirty="0" smtClean="0"/>
          </a:p>
          <a:p>
            <a:pPr>
              <a:buNone/>
            </a:pPr>
            <a:r>
              <a:rPr lang="en-US" b="1" dirty="0" smtClean="0"/>
              <a:t>Who is interested?</a:t>
            </a:r>
          </a:p>
          <a:p>
            <a:r>
              <a:rPr lang="en-US" sz="2800" dirty="0" smtClean="0"/>
              <a:t>City of Chicago officials</a:t>
            </a:r>
          </a:p>
          <a:p>
            <a:r>
              <a:rPr lang="en-US" sz="2800" dirty="0" smtClean="0"/>
              <a:t>Residents of Cook County who are most impacted by taxes</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a:t>
            </a:r>
            <a:endParaRPr lang="en-US" dirty="0"/>
          </a:p>
        </p:txBody>
      </p:sp>
      <p:sp>
        <p:nvSpPr>
          <p:cNvPr id="3" name="Content Placeholder 2"/>
          <p:cNvSpPr>
            <a:spLocks noGrp="1"/>
          </p:cNvSpPr>
          <p:nvPr>
            <p:ph sz="quarter" idx="1"/>
          </p:nvPr>
        </p:nvSpPr>
        <p:spPr/>
        <p:txBody>
          <a:bodyPr/>
          <a:lstStyle/>
          <a:p>
            <a:r>
              <a:rPr lang="en-US" b="1" dirty="0" smtClean="0"/>
              <a:t>Foursquare</a:t>
            </a:r>
            <a:r>
              <a:rPr lang="en-US" dirty="0" smtClean="0"/>
              <a:t> venue data was used to assess the </a:t>
            </a:r>
            <a:r>
              <a:rPr lang="en-US" dirty="0" smtClean="0"/>
              <a:t>nearby amenities that would allow for success of the casino in a given neighborhood</a:t>
            </a:r>
          </a:p>
          <a:p>
            <a:r>
              <a:rPr lang="en-US" b="1" dirty="0" smtClean="0"/>
              <a:t>City of Chicago Survey Results</a:t>
            </a:r>
            <a:r>
              <a:rPr lang="en-US" dirty="0" smtClean="0"/>
              <a:t> were used to create limiting criteria based on actual responses for resident concerns and priorities</a:t>
            </a:r>
          </a:p>
          <a:p>
            <a:r>
              <a:rPr lang="en-US" b="1" dirty="0" smtClean="0"/>
              <a:t>Neighborhood Data</a:t>
            </a:r>
            <a:r>
              <a:rPr lang="en-US" dirty="0" smtClean="0"/>
              <a:t> was used to determine appropriate placement and access for visitors</a:t>
            </a:r>
            <a:endParaRPr lang="en-US" b="1"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sz="quarter" idx="1"/>
          </p:nvPr>
        </p:nvSpPr>
        <p:spPr/>
        <p:txBody>
          <a:bodyPr>
            <a:normAutofit lnSpcReduction="10000"/>
          </a:bodyPr>
          <a:lstStyle/>
          <a:p>
            <a:r>
              <a:rPr lang="en-US" sz="2400" dirty="0" smtClean="0">
                <a:hlinkClick r:id="rId2"/>
              </a:rPr>
              <a:t>https://</a:t>
            </a:r>
            <a:r>
              <a:rPr lang="en-US" sz="2400" dirty="0" smtClean="0">
                <a:hlinkClick r:id="rId2"/>
              </a:rPr>
              <a:t>chicago-zone.blogspot.com/2014/03/chicago-zip-code-map-locate-chicago.html</a:t>
            </a:r>
            <a:endParaRPr lang="en-US" sz="2400" dirty="0" smtClean="0"/>
          </a:p>
          <a:p>
            <a:endParaRPr lang="en-US" sz="2400" dirty="0" smtClean="0"/>
          </a:p>
          <a:p>
            <a:r>
              <a:rPr lang="en-US" sz="2400" dirty="0" smtClean="0">
                <a:hlinkClick r:id="rId3"/>
              </a:rPr>
              <a:t>https://</a:t>
            </a:r>
            <a:r>
              <a:rPr lang="en-US" sz="2400" dirty="0" smtClean="0">
                <a:hlinkClick r:id="rId3"/>
              </a:rPr>
              <a:t>en.wikipedia.org/wiki/Community_areas_in_Chicago</a:t>
            </a:r>
            <a:endParaRPr lang="en-US" sz="2400" dirty="0" smtClean="0"/>
          </a:p>
          <a:p>
            <a:endParaRPr lang="en-US" sz="2400" dirty="0" smtClean="0"/>
          </a:p>
          <a:p>
            <a:r>
              <a:rPr lang="en-US" sz="2400" dirty="0" smtClean="0">
                <a:hlinkClick r:id="rId4"/>
              </a:rPr>
              <a:t>https://</a:t>
            </a:r>
            <a:r>
              <a:rPr lang="en-US" sz="2400" dirty="0" smtClean="0">
                <a:hlinkClick r:id="rId4"/>
              </a:rPr>
              <a:t>data.cityofchicago.org/Facilities-Geographic-Boundaries/Chicago-Zip-Code-and-Neighborhood-Map/mapn-ahfc</a:t>
            </a:r>
            <a:endParaRPr lang="en-US" sz="2400" dirty="0" smtClean="0"/>
          </a:p>
          <a:p>
            <a:endParaRPr lang="en-US" sz="2400" dirty="0" smtClean="0"/>
          </a:p>
          <a:p>
            <a:r>
              <a:rPr lang="en-US" sz="2400" dirty="0" smtClean="0">
                <a:hlinkClick r:id="rId5"/>
              </a:rPr>
              <a:t>https://</a:t>
            </a:r>
            <a:r>
              <a:rPr lang="en-US" sz="2400" dirty="0" smtClean="0">
                <a:hlinkClick r:id="rId5"/>
              </a:rPr>
              <a:t>www.chicago.gov/city/en/sites/chicago-casino/home/survey.html</a:t>
            </a:r>
            <a:endParaRPr lang="en-US" sz="24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normAutofit/>
          </a:bodyPr>
          <a:lstStyle/>
          <a:p>
            <a:r>
              <a:rPr lang="en-US" dirty="0" smtClean="0"/>
              <a:t>To prepare the analysis I compiled a list of Chicago neighborhoods and zip codes, using those zip codes to obtain latitude and longitude coordinates.</a:t>
            </a:r>
          </a:p>
          <a:p>
            <a:endParaRPr lang="en-US" dirty="0" smtClean="0"/>
          </a:p>
          <a:p>
            <a:r>
              <a:rPr lang="en-US" dirty="0" smtClean="0"/>
              <a:t>I used a filtering technique based on the survey results to limit the venue selection to only those that fit the highest priorities noted which included: Entertainment, Hotels, Restaurants, Food and Nightlife Spots in the area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estlocation.png"/>
          <p:cNvPicPr>
            <a:picLocks noGrp="1" noChangeAspect="1"/>
          </p:cNvPicPr>
          <p:nvPr>
            <p:ph sz="quarter" idx="1"/>
          </p:nvPr>
        </p:nvPicPr>
        <p:blipFill>
          <a:blip r:embed="rId2" cstate="print"/>
          <a:stretch>
            <a:fillRect/>
          </a:stretch>
        </p:blipFill>
        <p:spPr>
          <a:xfrm>
            <a:off x="838200" y="1676400"/>
            <a:ext cx="7661758" cy="4343400"/>
          </a:xfrm>
        </p:spPr>
      </p:pic>
      <p:sp>
        <p:nvSpPr>
          <p:cNvPr id="5" name="TextBox 4"/>
          <p:cNvSpPr txBox="1"/>
          <p:nvPr/>
        </p:nvSpPr>
        <p:spPr>
          <a:xfrm>
            <a:off x="457200" y="6019800"/>
            <a:ext cx="8229600" cy="646331"/>
          </a:xfrm>
          <a:prstGeom prst="rect">
            <a:avLst/>
          </a:prstGeom>
          <a:noFill/>
        </p:spPr>
        <p:txBody>
          <a:bodyPr wrap="square" rtlCol="0">
            <a:spAutoFit/>
          </a:bodyPr>
          <a:lstStyle/>
          <a:p>
            <a:r>
              <a:rPr lang="en-US" dirty="0" smtClean="0">
                <a:hlinkClick r:id="rId3"/>
              </a:rPr>
              <a:t>https://www.chicago.gov/city/en/sites/chicago-casino/home/survey.html</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menities.png"/>
          <p:cNvPicPr>
            <a:picLocks noGrp="1" noChangeAspect="1"/>
          </p:cNvPicPr>
          <p:nvPr>
            <p:ph sz="quarter" idx="1"/>
          </p:nvPr>
        </p:nvPicPr>
        <p:blipFill>
          <a:blip r:embed="rId2" cstate="print"/>
          <a:stretch>
            <a:fillRect/>
          </a:stretch>
        </p:blipFill>
        <p:spPr>
          <a:xfrm>
            <a:off x="304800" y="2057400"/>
            <a:ext cx="8604800" cy="3707130"/>
          </a:xfrm>
        </p:spPr>
      </p:pic>
      <p:sp>
        <p:nvSpPr>
          <p:cNvPr id="5" name="Rectangle 4"/>
          <p:cNvSpPr/>
          <p:nvPr/>
        </p:nvSpPr>
        <p:spPr>
          <a:xfrm>
            <a:off x="457200" y="5715001"/>
            <a:ext cx="8305800" cy="369332"/>
          </a:xfrm>
          <a:prstGeom prst="rect">
            <a:avLst/>
          </a:prstGeom>
        </p:spPr>
        <p:txBody>
          <a:bodyPr wrap="square">
            <a:spAutoFit/>
          </a:bodyPr>
          <a:lstStyle/>
          <a:p>
            <a:r>
              <a:rPr lang="en-US" dirty="0" smtClean="0">
                <a:hlinkClick r:id="rId3"/>
              </a:rPr>
              <a:t>https://www.chicago.gov/city/en/sites/chicago-casino/home/survey.html</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 Clustering</a:t>
            </a:r>
            <a:endParaRPr lang="en-US" dirty="0"/>
          </a:p>
        </p:txBody>
      </p:sp>
      <p:sp>
        <p:nvSpPr>
          <p:cNvPr id="3" name="Content Placeholder 2"/>
          <p:cNvSpPr>
            <a:spLocks noGrp="1"/>
          </p:cNvSpPr>
          <p:nvPr>
            <p:ph sz="quarter" idx="1"/>
          </p:nvPr>
        </p:nvSpPr>
        <p:spPr/>
        <p:txBody>
          <a:bodyPr/>
          <a:lstStyle/>
          <a:p>
            <a:r>
              <a:rPr lang="en-US" dirty="0" smtClean="0"/>
              <a:t>After the initial screening techniques I applied k-means clustering to determine the arrangement of neighborhoods that had the most existing amenities to support establishing a casino.</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a:t>
            </a:r>
            <a:endParaRPr lang="en-US" dirty="0"/>
          </a:p>
        </p:txBody>
      </p:sp>
      <p:pic>
        <p:nvPicPr>
          <p:cNvPr id="4" name="Content Placeholder 3" descr="Capstone Initial Map.JPG"/>
          <p:cNvPicPr>
            <a:picLocks noGrp="1" noChangeAspect="1"/>
          </p:cNvPicPr>
          <p:nvPr>
            <p:ph sz="quarter" idx="1"/>
          </p:nvPr>
        </p:nvPicPr>
        <p:blipFill>
          <a:blip r:embed="rId2" cstate="print"/>
          <a:stretch>
            <a:fillRect/>
          </a:stretch>
        </p:blipFill>
        <p:spPr>
          <a:xfrm>
            <a:off x="533400" y="1676400"/>
            <a:ext cx="4360334" cy="4572000"/>
          </a:xfrm>
        </p:spPr>
      </p:pic>
      <p:pic>
        <p:nvPicPr>
          <p:cNvPr id="5" name="Picture 4" descr="Capstone Neighborhood list.JPG"/>
          <p:cNvPicPr>
            <a:picLocks noChangeAspect="1"/>
          </p:cNvPicPr>
          <p:nvPr/>
        </p:nvPicPr>
        <p:blipFill>
          <a:blip r:embed="rId3" cstate="print"/>
          <a:stretch>
            <a:fillRect/>
          </a:stretch>
        </p:blipFill>
        <p:spPr>
          <a:xfrm>
            <a:off x="4876800" y="4495800"/>
            <a:ext cx="4267200" cy="1829583"/>
          </a:xfrm>
          <a:prstGeom prst="rect">
            <a:avLst/>
          </a:prstGeom>
        </p:spPr>
      </p:pic>
      <p:sp>
        <p:nvSpPr>
          <p:cNvPr id="6" name="TextBox 5"/>
          <p:cNvSpPr txBox="1"/>
          <p:nvPr/>
        </p:nvSpPr>
        <p:spPr>
          <a:xfrm>
            <a:off x="5029200" y="1752600"/>
            <a:ext cx="3810000" cy="923330"/>
          </a:xfrm>
          <a:prstGeom prst="rect">
            <a:avLst/>
          </a:prstGeom>
          <a:noFill/>
        </p:spPr>
        <p:txBody>
          <a:bodyPr wrap="square" rtlCol="0">
            <a:spAutoFit/>
          </a:bodyPr>
          <a:lstStyle/>
          <a:p>
            <a:r>
              <a:rPr lang="en-US" dirty="0" smtClean="0"/>
              <a:t>Initial Data for Chicago neighborhoods scraped from html</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63</TotalTime>
  <Words>388</Words>
  <Application>Microsoft Office PowerPoint</Application>
  <PresentationFormat>On-screen Show (4:3)</PresentationFormat>
  <Paragraphs>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Chicago Casino: Where to build?</vt:lpstr>
      <vt:lpstr>Business Problem</vt:lpstr>
      <vt:lpstr>Data used</vt:lpstr>
      <vt:lpstr>Sources</vt:lpstr>
      <vt:lpstr>Methodology</vt:lpstr>
      <vt:lpstr>Slide 6</vt:lpstr>
      <vt:lpstr>Slide 7</vt:lpstr>
      <vt:lpstr>Methodology - Clustering</vt:lpstr>
      <vt:lpstr>Initial Data</vt:lpstr>
      <vt:lpstr>Cluster Results</vt:lpstr>
      <vt:lpstr>Results</vt:lpstr>
      <vt:lpstr>Discussion</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Casino: Where to build?</dc:title>
  <dc:creator>Leif Rosenquist</dc:creator>
  <cp:lastModifiedBy>Leif Rosenquist</cp:lastModifiedBy>
  <cp:revision>6</cp:revision>
  <dcterms:created xsi:type="dcterms:W3CDTF">2021-06-14T21:26:08Z</dcterms:created>
  <dcterms:modified xsi:type="dcterms:W3CDTF">2021-06-14T22:29:29Z</dcterms:modified>
</cp:coreProperties>
</file>