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DjRb/rfwqclHVoIx671+5AKCo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23bf33098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523bf33098_0_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3bf33098_0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523bf33098_0_1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9400f8716_0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349400f8716_0_2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9400f8716_0_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49400f8716_0_3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9400f8716_0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349400f8716_0_28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400f8716_0_4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349400f8716_0_4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9400f8716_0_6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49400f8716_0_65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400f8716_0_7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49400f8716_0_73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9400f8716_0_8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49400f8716_0_80:notes"/>
          <p:cNvSpPr/>
          <p:nvPr>
            <p:ph idx="2" type="sldImg"/>
          </p:nvPr>
        </p:nvSpPr>
        <p:spPr>
          <a:xfrm>
            <a:off x="3810000" y="514350"/>
            <a:ext cx="4573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 1 - DIPINFO">
  <p:cSld name="Diapositiva titolo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70bafb266_0_4"/>
          <p:cNvSpPr txBox="1"/>
          <p:nvPr/>
        </p:nvSpPr>
        <p:spPr>
          <a:xfrm>
            <a:off x="4607511" y="6254160"/>
            <a:ext cx="7218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11;g3170bafb266_0_4"/>
          <p:cNvSpPr txBox="1"/>
          <p:nvPr/>
        </p:nvSpPr>
        <p:spPr>
          <a:xfrm>
            <a:off x="510173" y="2102260"/>
            <a:ext cx="6065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4^ INFORMATICO - IIS PASCAL</a:t>
            </a:r>
            <a:br>
              <a:rPr b="0" i="0" lang="en-US" sz="1800" u="none" cap="none" strike="noStrike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800" u="none" cap="none" strike="noStrike">
                <a:solidFill>
                  <a:srgbClr val="0C343D"/>
                </a:solidFill>
                <a:latin typeface="Montserrat"/>
                <a:ea typeface="Montserrat"/>
                <a:cs typeface="Montserrat"/>
                <a:sym typeface="Montserrat"/>
              </a:rPr>
              <a:t>DIPARTIMENTO INFORMATICA</a:t>
            </a:r>
            <a:endParaRPr b="0" i="0" sz="1800" u="none" cap="none" strike="noStrike">
              <a:solidFill>
                <a:srgbClr val="0C343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2;g3170bafb266_0_4"/>
          <p:cNvSpPr txBox="1"/>
          <p:nvPr>
            <p:ph type="title"/>
          </p:nvPr>
        </p:nvSpPr>
        <p:spPr>
          <a:xfrm>
            <a:off x="510173" y="757308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Montserrat"/>
              <a:buNone/>
              <a:defRPr b="1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" name="Google Shape;13;g3170bafb266_0_4"/>
          <p:cNvPicPr preferRelativeResize="0"/>
          <p:nvPr/>
        </p:nvPicPr>
        <p:blipFill rotWithShape="1">
          <a:blip r:embed="rId2">
            <a:alphaModFix/>
          </a:blip>
          <a:srcRect b="0" l="0" r="79987" t="0"/>
          <a:stretch/>
        </p:blipFill>
        <p:spPr>
          <a:xfrm>
            <a:off x="366635" y="5836612"/>
            <a:ext cx="920628" cy="104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3170bafb266_0_4"/>
          <p:cNvPicPr preferRelativeResize="0"/>
          <p:nvPr/>
        </p:nvPicPr>
        <p:blipFill rotWithShape="1">
          <a:blip r:embed="rId2">
            <a:alphaModFix/>
          </a:blip>
          <a:srcRect b="0" l="20267" r="0" t="0"/>
          <a:stretch/>
        </p:blipFill>
        <p:spPr>
          <a:xfrm>
            <a:off x="1186981" y="6287346"/>
            <a:ext cx="1387542" cy="3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170bafb266_0_13"/>
          <p:cNvSpPr txBox="1"/>
          <p:nvPr>
            <p:ph type="title"/>
          </p:nvPr>
        </p:nvSpPr>
        <p:spPr>
          <a:xfrm>
            <a:off x="581192" y="675523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ontserrat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g3170bafb266_0_13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pic>
        <p:nvPicPr>
          <p:cNvPr id="18" name="Google Shape;18;g3170bafb266_0_13"/>
          <p:cNvPicPr preferRelativeResize="0"/>
          <p:nvPr/>
        </p:nvPicPr>
        <p:blipFill rotWithShape="1">
          <a:blip r:embed="rId2">
            <a:alphaModFix/>
          </a:blip>
          <a:srcRect b="0" l="0" r="79479" t="0"/>
          <a:stretch/>
        </p:blipFill>
        <p:spPr>
          <a:xfrm>
            <a:off x="11610807" y="6198008"/>
            <a:ext cx="409558" cy="454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3170bafb266_0_13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3170bafb266_0_10"/>
          <p:cNvPicPr preferRelativeResize="0"/>
          <p:nvPr/>
        </p:nvPicPr>
        <p:blipFill rotWithShape="1">
          <a:blip r:embed="rId2">
            <a:alphaModFix/>
          </a:blip>
          <a:srcRect b="0" l="0" r="79479" t="0"/>
          <a:stretch/>
        </p:blipFill>
        <p:spPr>
          <a:xfrm>
            <a:off x="11610807" y="6198008"/>
            <a:ext cx="409558" cy="454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3170bafb266_0_10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70bafb266_0_1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5" name="Google Shape;25;g3170bafb266_0_1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6" name="Google Shape;26;g3170bafb266_0_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170bafb266_0_22"/>
          <p:cNvSpPr txBox="1"/>
          <p:nvPr/>
        </p:nvSpPr>
        <p:spPr>
          <a:xfrm>
            <a:off x="4607511" y="6254160"/>
            <a:ext cx="7218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 CURA PROFF. ILARIA BERTOLETTI, BARBARA CATTANI</a:t>
            </a:r>
            <a:endParaRPr b="0" i="0" sz="16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g3170bafb266_0_22"/>
          <p:cNvSpPr txBox="1"/>
          <p:nvPr/>
        </p:nvSpPr>
        <p:spPr>
          <a:xfrm>
            <a:off x="510173" y="2102260"/>
            <a:ext cx="60651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3^ INFORMATICO A.S 2023-2024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DIPARTIMENTO INFORMATICA</a:t>
            </a:r>
            <a:endParaRPr b="0" i="0" sz="1800" u="none" cap="none" strike="noStrik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g3170bafb266_0_22"/>
          <p:cNvSpPr txBox="1"/>
          <p:nvPr>
            <p:ph type="title"/>
          </p:nvPr>
        </p:nvSpPr>
        <p:spPr>
          <a:xfrm>
            <a:off x="510173" y="757308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Montserrat"/>
              <a:buNone/>
              <a:defRPr b="1"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" name="Google Shape;31;g3170bafb266_0_22"/>
          <p:cNvPicPr preferRelativeResize="0"/>
          <p:nvPr/>
        </p:nvPicPr>
        <p:blipFill rotWithShape="1">
          <a:blip r:embed="rId2">
            <a:alphaModFix/>
          </a:blip>
          <a:srcRect b="0" l="0" r="79987" t="0"/>
          <a:stretch/>
        </p:blipFill>
        <p:spPr>
          <a:xfrm>
            <a:off x="366635" y="5836612"/>
            <a:ext cx="920628" cy="104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g3170bafb266_0_22"/>
          <p:cNvPicPr preferRelativeResize="0"/>
          <p:nvPr/>
        </p:nvPicPr>
        <p:blipFill rotWithShape="1">
          <a:blip r:embed="rId2">
            <a:alphaModFix/>
          </a:blip>
          <a:srcRect b="0" l="20269" r="0" t="0"/>
          <a:stretch/>
        </p:blipFill>
        <p:spPr>
          <a:xfrm>
            <a:off x="1186981" y="6287346"/>
            <a:ext cx="1387542" cy="3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170bafb266_0_28"/>
          <p:cNvSpPr txBox="1"/>
          <p:nvPr>
            <p:ph type="title"/>
          </p:nvPr>
        </p:nvSpPr>
        <p:spPr>
          <a:xfrm>
            <a:off x="474661" y="798495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ontserrat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170bafb266_0_28"/>
          <p:cNvSpPr txBox="1"/>
          <p:nvPr>
            <p:ph idx="1" type="body"/>
          </p:nvPr>
        </p:nvSpPr>
        <p:spPr>
          <a:xfrm>
            <a:off x="581193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g3170bafb266_0_28"/>
          <p:cNvSpPr txBox="1"/>
          <p:nvPr>
            <p:ph idx="2" type="body"/>
          </p:nvPr>
        </p:nvSpPr>
        <p:spPr>
          <a:xfrm>
            <a:off x="6416039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pic>
        <p:nvPicPr>
          <p:cNvPr id="37" name="Google Shape;37;g3170bafb266_0_28"/>
          <p:cNvPicPr preferRelativeResize="0"/>
          <p:nvPr/>
        </p:nvPicPr>
        <p:blipFill rotWithShape="1">
          <a:blip r:embed="rId2">
            <a:alphaModFix/>
          </a:blip>
          <a:srcRect b="0" l="0" r="79479" t="0"/>
          <a:stretch/>
        </p:blipFill>
        <p:spPr>
          <a:xfrm>
            <a:off x="11610807" y="6198008"/>
            <a:ext cx="409558" cy="454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3170bafb266_0_28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>
  <p:cSld name="Confronto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70bafb266_0_34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3170bafb266_0_34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2" name="Google Shape;42;g3170bafb266_0_34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g3170bafb266_0_34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4" name="Google Shape;44;g3170bafb266_0_34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pic>
        <p:nvPicPr>
          <p:cNvPr id="45" name="Google Shape;45;g3170bafb266_0_34"/>
          <p:cNvPicPr preferRelativeResize="0"/>
          <p:nvPr/>
        </p:nvPicPr>
        <p:blipFill rotWithShape="1">
          <a:blip r:embed="rId2">
            <a:alphaModFix/>
          </a:blip>
          <a:srcRect b="0" l="0" r="79479" t="0"/>
          <a:stretch/>
        </p:blipFill>
        <p:spPr>
          <a:xfrm>
            <a:off x="11610807" y="6198008"/>
            <a:ext cx="409558" cy="4546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3170bafb266_0_34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70bafb266_0_42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g3170bafb266_0_42"/>
          <p:cNvPicPr preferRelativeResize="0"/>
          <p:nvPr/>
        </p:nvPicPr>
        <p:blipFill rotWithShape="1">
          <a:blip r:embed="rId2">
            <a:alphaModFix/>
          </a:blip>
          <a:srcRect b="0" l="0" r="79479" t="0"/>
          <a:stretch/>
        </p:blipFill>
        <p:spPr>
          <a:xfrm>
            <a:off x="11610807" y="6198008"/>
            <a:ext cx="409558" cy="45465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170bafb266_0_42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70bafb266_0_46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3170bafb266_0_46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Montserrat"/>
              <a:buNone/>
              <a:defRPr b="0"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170bafb266_0_46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g3170bafb266_0_46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pic>
        <p:nvPicPr>
          <p:cNvPr id="56" name="Google Shape;56;g3170bafb266_0_46"/>
          <p:cNvPicPr preferRelativeResize="0"/>
          <p:nvPr/>
        </p:nvPicPr>
        <p:blipFill rotWithShape="1">
          <a:blip r:embed="rId2">
            <a:alphaModFix/>
          </a:blip>
          <a:srcRect b="0" l="0" r="79479" t="0"/>
          <a:stretch/>
        </p:blipFill>
        <p:spPr>
          <a:xfrm>
            <a:off x="11610807" y="6198008"/>
            <a:ext cx="409558" cy="454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3170bafb266_0_46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3C47D"/>
            </a:gs>
            <a:gs pos="11000">
              <a:schemeClr val="lt1"/>
            </a:gs>
            <a:gs pos="89000">
              <a:schemeClr val="lt1"/>
            </a:gs>
            <a:gs pos="100000">
              <a:srgbClr val="92BC8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70bafb266_0_0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3700"/>
              <a:buFont typeface="EB Garamond"/>
              <a:buNone/>
              <a:defRPr b="0" i="0" sz="3700" u="none" cap="none" strike="noStrike">
                <a:solidFill>
                  <a:srgbClr val="0C343D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170bafb266_0_0"/>
          <p:cNvSpPr txBox="1"/>
          <p:nvPr>
            <p:ph idx="1" type="body"/>
          </p:nvPr>
        </p:nvSpPr>
        <p:spPr>
          <a:xfrm>
            <a:off x="581192" y="2336002"/>
            <a:ext cx="11029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rgbClr val="134F5C"/>
              </a:buClr>
              <a:buSzPts val="1564"/>
              <a:buFont typeface="EB Garamond"/>
              <a:buChar char="◼"/>
              <a:defRPr b="0" i="0" sz="17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288"/>
              <a:buFont typeface="EB Garamond"/>
              <a:buChar char="◼"/>
              <a:defRPr b="0" i="0" sz="14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196"/>
              <a:buFont typeface="EB Garamond"/>
              <a:buChar char="◼"/>
              <a:defRPr b="0" i="0" sz="13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012"/>
              <a:buFont typeface="EB Garamond"/>
              <a:buChar char="◼"/>
              <a:defRPr b="0" i="0" sz="11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012"/>
              <a:buFont typeface="EB Garamond"/>
              <a:buChar char="◼"/>
              <a:defRPr b="0" i="0" sz="11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104"/>
              <a:buFont typeface="EB Garamond"/>
              <a:buChar char="◼"/>
              <a:defRPr b="0" i="0" sz="12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104"/>
              <a:buFont typeface="EB Garamond"/>
              <a:buChar char="◼"/>
              <a:defRPr b="0" i="0" sz="12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34F5C"/>
              </a:buClr>
              <a:buSzPts val="1104"/>
              <a:buFont typeface="EB Garamond"/>
              <a:buChar char="◼"/>
              <a:defRPr b="0" i="0" sz="12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34F5C"/>
              </a:buClr>
              <a:buSzPts val="1104"/>
              <a:buFont typeface="EB Garamond"/>
              <a:buChar char="◼"/>
              <a:defRPr b="0" i="0" sz="1200" u="none" cap="none" strike="noStrike">
                <a:solidFill>
                  <a:srgbClr val="134F5C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g3170bafb266_0_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title"/>
          </p:nvPr>
        </p:nvSpPr>
        <p:spPr>
          <a:xfrm>
            <a:off x="510173" y="757308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Montserrat"/>
              <a:buNone/>
            </a:pPr>
            <a:r>
              <a:rPr lang="en-US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23bf33098_0_0"/>
          <p:cNvSpPr txBox="1"/>
          <p:nvPr/>
        </p:nvSpPr>
        <p:spPr>
          <a:xfrm>
            <a:off x="530326" y="1295400"/>
            <a:ext cx="10742400" cy="55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SCRITTURA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istruzioni per scrivere su un file sono simili a quelle per la lettura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nomeFile = “filename.txt”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BufferedWriter writer = new BufferedWriter(new FileWriter(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nomeFile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writer.write(“contenuto di una nuova riga”);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writer.newLine();		// per andare a capo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error caught instructions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Dove:</a:t>
            </a:r>
            <a:b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- </a:t>
            </a: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FileWriter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è la classe che permette l’accesso alla risorsa di flusso di tipo </a:t>
            </a:r>
            <a:r>
              <a:rPr i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BufferedWriter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è la classe che ingloba un writer e fornisce i metodi di scrittura su buffer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3523bf33098_0_0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g3523bf330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523bf33098_0_0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File di testo in Java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23bf33098_0_13"/>
          <p:cNvSpPr txBox="1"/>
          <p:nvPr/>
        </p:nvSpPr>
        <p:spPr>
          <a:xfrm>
            <a:off x="530326" y="1295400"/>
            <a:ext cx="10742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SCRITTURA IN APPEND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aggiungere contenuto ad un file senza SOVRASCRIVERLO è sufficiente indicare il valore </a:t>
            </a: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 secondo parametro del costruttore di FileWriter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b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 nomeFile = “filename.txt”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BufferedWriter writer = new BufferedWriter(new FileWriter(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nomeFile, </a:t>
            </a:r>
            <a:r>
              <a:rPr b="1" lang="en-US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writer.write(“aggiunge una nuova riga”);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writer.newLine();		// per andare a capo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error caught instructions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523bf33098_0_13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g3523bf33098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523bf33098_0_13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File di testo in Java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530324" y="1295400"/>
            <a:ext cx="57531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Come accedere ai File in Java?</a:t>
            </a:r>
            <a:endParaRPr b="1" i="0" sz="2400" u="none" cap="none" strike="noStrike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Java la gestione dei file si colloca all’interno di un sistema molto complesso di gestione di flussi di Input e Output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-"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Lettura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Char char="-"/>
            </a:pPr>
            <a:r>
              <a:rPr lang="en-US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Scrittura</a:t>
            </a:r>
            <a:endParaRPr sz="2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2"/>
          <p:cNvSpPr txBox="1"/>
          <p:nvPr>
            <p:ph idx="12" type="sldNum"/>
          </p:nvPr>
        </p:nvSpPr>
        <p:spPr>
          <a:xfrm>
            <a:off x="10655950" y="6289070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File di testo in Java</a:t>
            </a:r>
            <a:endParaRPr sz="3500"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824" y="1459297"/>
            <a:ext cx="5175516" cy="4677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400f8716_0_2"/>
          <p:cNvSpPr txBox="1"/>
          <p:nvPr/>
        </p:nvSpPr>
        <p:spPr>
          <a:xfrm>
            <a:off x="530326" y="1295400"/>
            <a:ext cx="107424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LETTURA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istruzioni per l’accesso al file prevedono una sintassi prolissa ma non banale.</a:t>
            </a:r>
            <a:b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Utilizzando le classi indicate si può usare la seguente sintassi: 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 = new 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FileReader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(filename)))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instructions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error 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caught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instructions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Dove:</a:t>
            </a:r>
            <a:b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- </a:t>
            </a: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FileReader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è la classe che permette l’accesso alla risorsa di flusso di tipo </a:t>
            </a:r>
            <a:r>
              <a:rPr i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BufferedReader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è la classe che ingloba un reader e fornisce i metodi di lettura da buffer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g349400f8716_0_2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g349400f8716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49400f8716_0_2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File di testo in Java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9400f8716_0_35"/>
          <p:cNvSpPr txBox="1"/>
          <p:nvPr/>
        </p:nvSpPr>
        <p:spPr>
          <a:xfrm>
            <a:off x="530326" y="1295400"/>
            <a:ext cx="107424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LETTURA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non interessa il buffering si può utilizzare direttamente anche solamente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FileReader reader = new FileReader(filename);</a:t>
            </a:r>
            <a:r>
              <a:rPr lang="en-US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g349400f8716_0_35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g349400f8716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49400f8716_0_35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File di testo in Java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400f8716_0_28"/>
          <p:cNvSpPr txBox="1"/>
          <p:nvPr/>
        </p:nvSpPr>
        <p:spPr>
          <a:xfrm>
            <a:off x="530326" y="1295400"/>
            <a:ext cx="10742400" cy="54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LETTURA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BufferedReader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offre (fra gli altri) 2 metodi di lettura: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-"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read(char[ ], int offset, int N)			// legge N caratteri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-"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readline()								// legge una intera riga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 codice standard (che trovate ovunque) per leggere un file di testo riga per riga è pertanto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 = new 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FileReader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(filename)))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while ((line = br.readLine()) != null)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// do something with line…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 (</a:t>
            </a: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error caught instructions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49400f8716_0_28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g349400f8716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9400f8716_0_28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File di testo in Java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9400f8716_0_43"/>
          <p:cNvSpPr txBox="1"/>
          <p:nvPr/>
        </p:nvSpPr>
        <p:spPr>
          <a:xfrm>
            <a:off x="530326" y="1295400"/>
            <a:ext cx="10742400" cy="5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UNICA COMPLICAZIONE: split di ogni singola riga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classe </a:t>
            </a:r>
            <a:r>
              <a:rPr b="1"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offre il metodo split che restituisce un array di Stringhe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String[] split(String regex, int limit)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String[] split(String regex)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 ch = “,”;		// nel caso di un csv standard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 (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 = new 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FileReader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(filename)))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while ((line = br.readLine()) != null)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String[] tokens = line.split(ch);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do something with string array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 (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error caught instructions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49400f8716_0_43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g349400f8716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49400f8716_0_43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Usare file csv in Java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400f8716_0_65"/>
          <p:cNvSpPr txBox="1"/>
          <p:nvPr/>
        </p:nvSpPr>
        <p:spPr>
          <a:xfrm>
            <a:off x="530326" y="1066800"/>
            <a:ext cx="10742400" cy="57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Esempio: sia dato un file csv con la seguente struttura…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nome,cognome,classe,sezione</a:t>
            </a:r>
            <a:b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Marco,Rossi,3,A</a:t>
            </a:r>
            <a:b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Giulia,Bianchi,2,B</a:t>
            </a:r>
            <a:b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Alessandro,Verdi,5,C</a:t>
            </a:r>
            <a:b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Sofia,Esposito,1,A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Possiamo leggerlo con le seguenti istruzioni e, volendo, istanziare tanti oggetti quante sono le righe del file</a:t>
            </a:r>
            <a:br>
              <a:rPr lang="en-US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ch = “,”;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// nel caso di un csv standard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US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String line;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ArrayList&lt;Persona&gt; people = new ArrayList&lt;&gt;();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try (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br = new 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BufferedReader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FileReader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(filename))) {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-US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br.readLine();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// remove labels line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while ((line = br.readLine()) != null) {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en-US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String[] data = line.split(ch);</a:t>
            </a:r>
            <a:br>
              <a:rPr b="1" lang="en-US" sz="12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String nome = data[0];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String cognome = data[1];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int classe = Integer.parseInt(data[2]);	// quando sul file ci sono dati numerici!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String sezione = data[3];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Persona p = new Persona(nome, cognome, classe, sezione);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people.add(p);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catch (</a:t>
            </a:r>
            <a:r>
              <a:rPr b="1"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e) {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// error caught instructions</a:t>
            </a:r>
            <a:b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g349400f8716_0_65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g349400f8716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9400f8716_0_65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Usare file csv in Java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9400f8716_0_73"/>
          <p:cNvSpPr txBox="1"/>
          <p:nvPr/>
        </p:nvSpPr>
        <p:spPr>
          <a:xfrm>
            <a:off x="530326" y="1066800"/>
            <a:ext cx="1074240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Esercizio:</a:t>
            </a:r>
            <a:endParaRPr b="1"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Sia dato il file </a:t>
            </a:r>
            <a:r>
              <a:rPr b="1"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dipendenti.csv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 la seguente struttura:</a:t>
            </a:r>
            <a:endParaRPr b="1" sz="21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5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id,nome,cognome,ruolo,dipartimento,stipendio,dataAssunzione</a:t>
            </a:r>
            <a:b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1,Mario,Rossi,Sviluppatore,IT,45000.00,2020-01-15</a:t>
            </a:r>
            <a:b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2,Anna,Bianchi,Project Manager,IT,60000.00,2018-03-22</a:t>
            </a:r>
            <a:b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3,Giuseppe,Verdi,Contabile,Finanza,48000.00,2019-07-10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Creare la gerarchia di classi corretta </a:t>
            </a: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(Dipendente ⇐ Sviluppatore)</a:t>
            </a: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(Dipendente ⇐ Contabile)</a:t>
            </a: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(Contabile ⇐ Project Manager)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Leggere il file e creare le istanze corrette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Valorizzare un ArrayList di Dipendente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eriod"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Scrivere un metodo </a:t>
            </a:r>
            <a:r>
              <a:rPr b="1"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stampaStipendi 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nel main che prende in input una ArrayList di Dipendente e stampa dati e valori presenti sul file</a:t>
            </a: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 minuti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g349400f8716_0_73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349400f8716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49400f8716_0_73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Usare file csv in Java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400f8716_0_80"/>
          <p:cNvSpPr txBox="1"/>
          <p:nvPr/>
        </p:nvSpPr>
        <p:spPr>
          <a:xfrm>
            <a:off x="530326" y="1066800"/>
            <a:ext cx="107424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Esercizio:</a:t>
            </a:r>
            <a:endParaRPr b="1"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eriod" startAt="5"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Scrivere un metodo </a:t>
            </a:r>
            <a:r>
              <a:rPr b="1"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departmentDetails</a:t>
            </a:r>
            <a:r>
              <a:rPr b="1"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nel main che prende in input una ArrayList di Dipendente, il nome di un dipartimento e stampa dati e valori presenti sul file dei soli dipendenti afferenti a quel dipartimento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i Project Manager del settore Amministrazione, stampare anche la dicitura “Administrator”</a:t>
            </a:r>
            <a:endParaRPr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None/>
            </a:pP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 minuti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349400f8716_0_80"/>
          <p:cNvSpPr txBox="1"/>
          <p:nvPr>
            <p:ph idx="12" type="sldNum"/>
          </p:nvPr>
        </p:nvSpPr>
        <p:spPr>
          <a:xfrm>
            <a:off x="10655950" y="6289070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g349400f8716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9400" y="222872"/>
            <a:ext cx="1665726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49400f8716_0_80"/>
          <p:cNvSpPr txBox="1"/>
          <p:nvPr>
            <p:ph type="title"/>
          </p:nvPr>
        </p:nvSpPr>
        <p:spPr>
          <a:xfrm>
            <a:off x="490621" y="222875"/>
            <a:ext cx="11039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Montserrat"/>
              <a:buNone/>
            </a:pPr>
            <a:r>
              <a:rPr lang="en-US" sz="3500"/>
              <a:t>OOP - Usare file csv in Java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_3info">
  <a:themeElements>
    <a:clrScheme name="Arancion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2023-10-15T19:55:05Z</dcterms:created>
  <dc:creator>ilaria bertoletti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2023-10-15T00:00:00Z</vt:filetime>
  </property>
</Properties>
</file>