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12"/>
  </p:sldMasterIdLst>
  <p:notesMasterIdLst>
    <p:notesMasterId r:id="rId21"/>
  </p:notesMasterIdLst>
  <p:handoutMasterIdLst>
    <p:handoutMasterId r:id="rId22"/>
  </p:handoutMasterIdLst>
  <p:sldIdLst>
    <p:sldId id="256" r:id="rId13"/>
    <p:sldId id="257" r:id="rId14"/>
    <p:sldId id="258" r:id="rId15"/>
    <p:sldId id="259" r:id="rId16"/>
    <p:sldId id="261" r:id="rId17"/>
    <p:sldId id="260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091-29E7-499A-A2B4-9BFCA64BC6D0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45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35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34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091-29E7-499A-A2B4-9BFCA64BC6D0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6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6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51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pPr/>
              <a:t>13.06.2017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09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13.06.2017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3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21F091-29E7-499A-A2B4-9BFCA64BC6D0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091-29E7-499A-A2B4-9BFCA64BC6D0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02902D-A5F5-4D7D-AAA7-32469BA0BC4D}" type="datetimeFigureOut">
              <a:rPr lang="cs-CZ" smtClean="0"/>
              <a:pPr/>
              <a:t>13.06.2017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4C9F40-B079-4B71-A627-7266DFEA7F03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5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87dEdIRw4D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Rectangle 1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1" name="Straight Connector 18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23888" y="4343400"/>
            <a:ext cx="34747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Obrázek 95" descr="Obsah obrázku země, barevné, zdobené&#10;&#10;Popis vygenerován s vysokou mírou spolehlivost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99" y="1574644"/>
            <a:ext cx="4096501" cy="318502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892040" y="639098"/>
            <a:ext cx="3765264" cy="3686015"/>
          </a:xfrm>
        </p:spPr>
        <p:txBody>
          <a:bodyPr>
            <a:noAutofit/>
          </a:bodyPr>
          <a:lstStyle/>
          <a:p>
            <a:r>
              <a:rPr lang="cs-CZ" sz="3200" b="1"/>
              <a:t>Učení se hraní strategických</a:t>
            </a:r>
            <a:br>
              <a:rPr lang="cs-CZ" sz="3200"/>
            </a:br>
            <a:r>
              <a:rPr lang="cs-CZ" sz="3200" b="1"/>
              <a:t>her reálného času z</a:t>
            </a:r>
            <a:br>
              <a:rPr lang="cs-CZ" sz="3200"/>
            </a:br>
            <a:r>
              <a:rPr lang="cs-CZ" sz="3200" b="1"/>
              <a:t>demonstrací s využitím</a:t>
            </a:r>
            <a:br>
              <a:rPr lang="cs-CZ" sz="3200"/>
            </a:br>
            <a:r>
              <a:rPr lang="cs-CZ" sz="3200" b="1"/>
              <a:t>decentralizovaného MAS</a:t>
            </a:r>
            <a:endParaRPr lang="cs-CZ" sz="3200" dirty="0"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92040" y="4455621"/>
            <a:ext cx="3777286" cy="123861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cs-CZ" sz="2200">
                <a:solidFill>
                  <a:schemeClr val="tx1">
                    <a:lumMod val="85000"/>
                    <a:lumOff val="15000"/>
                  </a:schemeClr>
                </a:solidFill>
              </a:rPr>
              <a:t>Jan Malý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cs-CZ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me@janmaly.name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osoba, interiér, chlapec, mladý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500" y="1567674"/>
            <a:ext cx="5182351" cy="345921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Cíl</a:t>
            </a:r>
            <a:r>
              <a:rPr lang="en-US"/>
              <a:t>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984749" y="2198914"/>
            <a:ext cx="2677558" cy="3670180"/>
          </a:xfrm>
        </p:spPr>
        <p:txBody>
          <a:bodyPr vert="horz" lIns="0" tIns="45720" rIns="0" bIns="45720" rtlCol="0">
            <a:normAutofit/>
          </a:bodyPr>
          <a:lstStyle/>
          <a:p>
            <a:pPr marL="205740" indent="-205740">
              <a:spcBef>
                <a:spcPts val="1650"/>
              </a:spcBef>
              <a:buFont typeface="Calibri" panose="020F0502020204030204" pitchFamily="34" charset="0"/>
              <a:buChar char="•"/>
            </a:pPr>
            <a:r>
              <a:rPr lang="cs-CZ" dirty="0"/>
              <a:t>Vytvoření kompetentního bota pro </a:t>
            </a:r>
            <a:r>
              <a:rPr lang="cs-CZ" dirty="0" err="1"/>
              <a:t>StarCraft</a:t>
            </a:r>
            <a:r>
              <a:rPr lang="cs-CZ" dirty="0"/>
              <a:t>: </a:t>
            </a:r>
            <a:r>
              <a:rPr lang="cs-CZ" dirty="0" err="1"/>
              <a:t>Brood</a:t>
            </a:r>
            <a:r>
              <a:rPr lang="cs-CZ" dirty="0"/>
              <a:t> </a:t>
            </a:r>
            <a:r>
              <a:rPr lang="cs-CZ" dirty="0" err="1"/>
              <a:t>War</a:t>
            </a:r>
            <a:endParaRPr lang="cs-CZ" dirty="0"/>
          </a:p>
          <a:p>
            <a:pPr marL="205740" indent="-205740">
              <a:spcBef>
                <a:spcPts val="1650"/>
              </a:spcBef>
              <a:buFont typeface="Calibri" panose="020F0502020204030204" pitchFamily="34" charset="0"/>
              <a:buChar char="•"/>
            </a:pPr>
            <a:r>
              <a:rPr lang="en-US" dirty="0"/>
              <a:t>Nau</a:t>
            </a:r>
            <a:r>
              <a:rPr lang="cs-CZ" dirty="0" err="1"/>
              <a:t>čení</a:t>
            </a:r>
            <a:r>
              <a:rPr lang="cs-CZ" dirty="0"/>
              <a:t> rozhodování bota na základě demonstrací</a:t>
            </a:r>
          </a:p>
          <a:p>
            <a:pPr marL="205740" indent="-205740">
              <a:spcBef>
                <a:spcPts val="1650"/>
              </a:spcBef>
              <a:buFont typeface="Calibri" panose="020F0502020204030204" pitchFamily="34" charset="0"/>
              <a:buChar char="•"/>
            </a:pPr>
            <a:r>
              <a:rPr lang="cs-CZ" dirty="0"/>
              <a:t>Dekomponování/abstrahování problému hraní RTS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8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symbol pro obsah 7" descr="Obsah obrázku osoba, zeď, objekt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6" r="44227" b="-2"/>
          <a:stretch/>
        </p:blipFill>
        <p:spPr>
          <a:xfrm>
            <a:off x="475500" y="640081"/>
            <a:ext cx="3000986" cy="531440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31078" y="634947"/>
            <a:ext cx="493122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/>
              <a:t>Motivace práce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731077" y="2198914"/>
            <a:ext cx="4931230" cy="3670180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cs-CZ" b="1" dirty="0"/>
              <a:t>Svět RTS je komplexitou podobný tomu našemu</a:t>
            </a:r>
          </a:p>
          <a:p>
            <a:pPr lvl="1"/>
            <a:r>
              <a:rPr lang="cs-CZ" dirty="0"/>
              <a:t>Výzkum se může uplatnit v reálném životě</a:t>
            </a:r>
          </a:p>
          <a:p>
            <a:r>
              <a:rPr lang="cs-CZ" b="1" dirty="0"/>
              <a:t>Adaptace</a:t>
            </a:r>
          </a:p>
          <a:p>
            <a:pPr lvl="1"/>
            <a:r>
              <a:rPr lang="cs-CZ" dirty="0"/>
              <a:t>Většina </a:t>
            </a:r>
            <a:r>
              <a:rPr lang="cs-CZ" dirty="0" err="1"/>
              <a:t>botů</a:t>
            </a:r>
            <a:r>
              <a:rPr lang="cs-CZ" dirty="0"/>
              <a:t> není schopná se přizpůsobit situaci</a:t>
            </a:r>
          </a:p>
          <a:p>
            <a:r>
              <a:rPr lang="cs-CZ" b="1" dirty="0"/>
              <a:t>Integrace doménové znalosti</a:t>
            </a:r>
          </a:p>
          <a:p>
            <a:pPr lvl="1"/>
            <a:r>
              <a:rPr lang="cs-CZ" dirty="0"/>
              <a:t>Zakomponovat doménovou znalost je těžké. </a:t>
            </a:r>
          </a:p>
          <a:p>
            <a:pPr lvl="1"/>
            <a:r>
              <a:rPr lang="cs-CZ" dirty="0"/>
              <a:t>Pro lidi je přirozené se učit z demonstrace, pro boty ne.</a:t>
            </a:r>
          </a:p>
          <a:p>
            <a:r>
              <a:rPr lang="cs-CZ" b="1" dirty="0"/>
              <a:t>Dekompozice/abstrakce</a:t>
            </a:r>
            <a:r>
              <a:rPr lang="en-US" b="1" dirty="0"/>
              <a:t> </a:t>
            </a:r>
            <a:r>
              <a:rPr lang="en-US" b="1" dirty="0" err="1"/>
              <a:t>problém</a:t>
            </a:r>
            <a:r>
              <a:rPr lang="cs-CZ" b="1" dirty="0"/>
              <a:t>u hraní RTS a integrace technik</a:t>
            </a:r>
            <a:endParaRPr lang="en-US" b="1" dirty="0"/>
          </a:p>
          <a:p>
            <a:pPr lvl="1"/>
            <a:r>
              <a:rPr lang="cs-CZ" dirty="0"/>
              <a:t>Současní </a:t>
            </a:r>
            <a:r>
              <a:rPr lang="cs-CZ" dirty="0" err="1"/>
              <a:t>boti</a:t>
            </a:r>
            <a:r>
              <a:rPr lang="cs-CZ" dirty="0"/>
              <a:t> nepoužívají </a:t>
            </a:r>
            <a:r>
              <a:rPr lang="cs-CZ" dirty="0" err="1"/>
              <a:t>žadnou</a:t>
            </a:r>
            <a:r>
              <a:rPr lang="cs-CZ" dirty="0"/>
              <a:t> jednotnou architekturu pro dekompozici/abstrakci problému a integraci technik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symbol pro obsah 6" descr="Obsah obrázku objekt, věc, tráva, osoba&#10;&#10;Popis vygenerován s velmi vysokou mírou spolehlivosti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0" y="2448858"/>
            <a:ext cx="3016624" cy="169685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Proč nás UI ještě neporazila v RTS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812163" y="2198914"/>
            <a:ext cx="485014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 err="1"/>
              <a:t>Velké</a:t>
            </a:r>
            <a:r>
              <a:rPr lang="en-US" b="1" dirty="0"/>
              <a:t> </a:t>
            </a:r>
            <a:r>
              <a:rPr lang="en-US" b="1" dirty="0" err="1"/>
              <a:t>množství</a:t>
            </a:r>
            <a:r>
              <a:rPr lang="en-US" b="1" dirty="0"/>
              <a:t> </a:t>
            </a:r>
            <a:r>
              <a:rPr lang="en-US" b="1" dirty="0" err="1"/>
              <a:t>akcí</a:t>
            </a:r>
            <a:endParaRPr lang="en-US" b="1" dirty="0"/>
          </a:p>
          <a:p>
            <a:pPr lvl="1"/>
            <a:r>
              <a:rPr lang="en-US" dirty="0" err="1"/>
              <a:t>Zjednodušená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256x256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StarCraftu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s 50 </a:t>
            </a:r>
            <a:r>
              <a:rPr lang="en-US" dirty="0" err="1"/>
              <a:t>dělníky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1 </a:t>
            </a:r>
            <a:r>
              <a:rPr lang="en-US" dirty="0" err="1"/>
              <a:t>miliardu</a:t>
            </a:r>
            <a:r>
              <a:rPr lang="en-US" dirty="0"/>
              <a:t> </a:t>
            </a:r>
            <a:r>
              <a:rPr lang="en-US" dirty="0" err="1"/>
              <a:t>možných</a:t>
            </a:r>
            <a:r>
              <a:rPr lang="en-US" dirty="0"/>
              <a:t> </a:t>
            </a:r>
            <a:r>
              <a:rPr lang="en-US" dirty="0" err="1"/>
              <a:t>akcí</a:t>
            </a:r>
            <a:endParaRPr lang="en-US" dirty="0"/>
          </a:p>
          <a:p>
            <a:r>
              <a:rPr lang="en-US" b="1" dirty="0" err="1"/>
              <a:t>Velké</a:t>
            </a:r>
            <a:r>
              <a:rPr lang="en-US" b="1" dirty="0"/>
              <a:t> </a:t>
            </a:r>
            <a:r>
              <a:rPr lang="en-US" b="1" dirty="0" err="1"/>
              <a:t>množství</a:t>
            </a:r>
            <a:r>
              <a:rPr lang="en-US" b="1" dirty="0"/>
              <a:t> </a:t>
            </a:r>
            <a:r>
              <a:rPr lang="en-US" b="1" dirty="0" err="1"/>
              <a:t>stavů</a:t>
            </a:r>
            <a:endParaRPr lang="en-US" b="1" dirty="0"/>
          </a:p>
          <a:p>
            <a:pPr lvl="1"/>
            <a:r>
              <a:rPr lang="en-US" dirty="0" err="1"/>
              <a:t>Šachy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10^50 </a:t>
            </a:r>
            <a:r>
              <a:rPr lang="en-US" dirty="0" err="1"/>
              <a:t>stavů</a:t>
            </a:r>
            <a:r>
              <a:rPr lang="en-US" dirty="0"/>
              <a:t>, Go 10^170, </a:t>
            </a:r>
            <a:r>
              <a:rPr lang="en-US" dirty="0" err="1"/>
              <a:t>Stracraft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odhadnut</a:t>
            </a:r>
            <a:r>
              <a:rPr lang="en-US" dirty="0"/>
              <a:t> </a:t>
            </a:r>
            <a:r>
              <a:rPr lang="en-US" dirty="0" err="1"/>
              <a:t>minimálně</a:t>
            </a:r>
            <a:r>
              <a:rPr lang="en-US" dirty="0"/>
              <a:t> o </a:t>
            </a:r>
            <a:r>
              <a:rPr lang="en-US" dirty="0" err="1"/>
              <a:t>několik</a:t>
            </a:r>
            <a:r>
              <a:rPr lang="en-US" dirty="0"/>
              <a:t> </a:t>
            </a:r>
            <a:r>
              <a:rPr lang="en-US" dirty="0" err="1"/>
              <a:t>řádů</a:t>
            </a:r>
            <a:r>
              <a:rPr lang="en-US" dirty="0"/>
              <a:t> </a:t>
            </a:r>
            <a:r>
              <a:rPr lang="en-US" dirty="0" err="1"/>
              <a:t>výše</a:t>
            </a:r>
            <a:endParaRPr lang="en-US" dirty="0"/>
          </a:p>
          <a:p>
            <a:r>
              <a:rPr lang="en-US" b="1" dirty="0" err="1"/>
              <a:t>Velice</a:t>
            </a:r>
            <a:r>
              <a:rPr lang="en-US" b="1" dirty="0"/>
              <a:t> </a:t>
            </a:r>
            <a:r>
              <a:rPr lang="en-US" b="1" dirty="0" err="1"/>
              <a:t>těžké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pro </a:t>
            </a:r>
            <a:r>
              <a:rPr lang="en-US" b="1" dirty="0" err="1"/>
              <a:t>člověka</a:t>
            </a:r>
            <a:endParaRPr lang="en-US" b="1" dirty="0"/>
          </a:p>
          <a:p>
            <a:pPr lvl="1"/>
            <a:r>
              <a:rPr lang="en-US" dirty="0" err="1"/>
              <a:t>Dokonce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člověk</a:t>
            </a:r>
            <a:r>
              <a:rPr lang="en-US" dirty="0"/>
              <a:t> </a:t>
            </a:r>
            <a:r>
              <a:rPr lang="en-US" dirty="0" err="1"/>
              <a:t>problém</a:t>
            </a:r>
            <a:r>
              <a:rPr lang="en-US" dirty="0"/>
              <a:t> </a:t>
            </a:r>
            <a:r>
              <a:rPr lang="en-US" dirty="0" err="1"/>
              <a:t>abstrahuje</a:t>
            </a:r>
            <a:r>
              <a:rPr lang="en-US" dirty="0"/>
              <a:t> a </a:t>
            </a:r>
            <a:r>
              <a:rPr lang="en-US" dirty="0" err="1"/>
              <a:t>dekomponuje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věc, LEGO, hračka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0" y="1981282"/>
            <a:ext cx="3016624" cy="263200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400"/>
              <a:t>Jak je řešena dekompozice problému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812163" y="2198914"/>
            <a:ext cx="485014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 err="1"/>
              <a:t>Vlastní</a:t>
            </a:r>
            <a:r>
              <a:rPr lang="en-US" b="1" dirty="0"/>
              <a:t> framework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Deklarativní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Doménově</a:t>
            </a:r>
            <a:r>
              <a:rPr lang="en-US" dirty="0"/>
              <a:t> </a:t>
            </a:r>
            <a:r>
              <a:rPr lang="en-US" dirty="0" err="1"/>
              <a:t>nezávislý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 err="1"/>
              <a:t>Základ</a:t>
            </a:r>
            <a:r>
              <a:rPr lang="en-US" b="1" dirty="0"/>
              <a:t> - </a:t>
            </a:r>
            <a:r>
              <a:rPr lang="en-US" b="1" dirty="0" err="1"/>
              <a:t>multiagentní</a:t>
            </a:r>
            <a:r>
              <a:rPr lang="en-US" b="1" dirty="0"/>
              <a:t> </a:t>
            </a:r>
            <a:r>
              <a:rPr lang="en-US" b="1" dirty="0" err="1"/>
              <a:t>systém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err="1"/>
              <a:t>Přirozené</a:t>
            </a:r>
            <a:r>
              <a:rPr lang="en-US" dirty="0"/>
              <a:t> pro </a:t>
            </a:r>
            <a:r>
              <a:rPr lang="en-US" dirty="0" err="1"/>
              <a:t>dekompozici</a:t>
            </a:r>
            <a:r>
              <a:rPr lang="en-US" dirty="0"/>
              <a:t> </a:t>
            </a:r>
            <a:r>
              <a:rPr lang="en-US" dirty="0" err="1"/>
              <a:t>Rozděl</a:t>
            </a:r>
            <a:r>
              <a:rPr lang="en-US" dirty="0"/>
              <a:t> a </a:t>
            </a:r>
            <a:r>
              <a:rPr lang="en-US" dirty="0" err="1"/>
              <a:t>panuj</a:t>
            </a:r>
            <a:r>
              <a:rPr lang="en-US" dirty="0"/>
              <a:t>, a </a:t>
            </a:r>
            <a:r>
              <a:rPr lang="en-US" dirty="0" err="1"/>
              <a:t>abstrakci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Agenti</a:t>
            </a:r>
            <a:r>
              <a:rPr lang="en-US" dirty="0"/>
              <a:t> se </a:t>
            </a:r>
            <a:r>
              <a:rPr lang="en-US" dirty="0" err="1"/>
              <a:t>systémem</a:t>
            </a:r>
            <a:r>
              <a:rPr lang="en-US" dirty="0"/>
              <a:t> </a:t>
            </a:r>
            <a:r>
              <a:rPr lang="en-US" dirty="0" err="1"/>
              <a:t>sdílejí</a:t>
            </a:r>
            <a:r>
              <a:rPr lang="en-US" dirty="0"/>
              <a:t> </a:t>
            </a:r>
            <a:r>
              <a:rPr lang="en-US" dirty="0" err="1"/>
              <a:t>své</a:t>
            </a:r>
            <a:r>
              <a:rPr lang="en-US" dirty="0"/>
              <a:t> </a:t>
            </a:r>
            <a:r>
              <a:rPr lang="en-US" dirty="0" err="1"/>
              <a:t>touhy</a:t>
            </a:r>
            <a:r>
              <a:rPr lang="en-US" dirty="0"/>
              <a:t>, </a:t>
            </a:r>
            <a:r>
              <a:rPr lang="en-US" dirty="0" err="1"/>
              <a:t>záměry</a:t>
            </a:r>
            <a:r>
              <a:rPr lang="en-US" dirty="0"/>
              <a:t> a </a:t>
            </a:r>
            <a:r>
              <a:rPr lang="en-US" dirty="0" err="1"/>
              <a:t>přesvědčení</a:t>
            </a:r>
            <a:r>
              <a:rPr lang="en-US" dirty="0"/>
              <a:t>.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definuje</a:t>
            </a:r>
            <a:r>
              <a:rPr lang="en-US" dirty="0"/>
              <a:t> </a:t>
            </a:r>
            <a:r>
              <a:rPr lang="en-US" dirty="0" err="1"/>
              <a:t>prostředí</a:t>
            </a:r>
            <a:r>
              <a:rPr lang="en-US" dirty="0"/>
              <a:t> </a:t>
            </a:r>
            <a:r>
              <a:rPr lang="en-US" dirty="0" err="1"/>
              <a:t>agentů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 err="1"/>
              <a:t>Vlastní</a:t>
            </a:r>
            <a:r>
              <a:rPr lang="en-US" b="1" dirty="0"/>
              <a:t> </a:t>
            </a:r>
            <a:r>
              <a:rPr lang="en-US" b="1" dirty="0" err="1"/>
              <a:t>přístup</a:t>
            </a:r>
            <a:r>
              <a:rPr lang="en-US" b="1" dirty="0"/>
              <a:t> k </a:t>
            </a:r>
            <a:r>
              <a:rPr lang="en-US" b="1" dirty="0" err="1"/>
              <a:t>vytváření</a:t>
            </a:r>
            <a:r>
              <a:rPr lang="en-US" b="1" dirty="0"/>
              <a:t> </a:t>
            </a:r>
            <a:r>
              <a:rPr lang="en-US" b="1" dirty="0" err="1"/>
              <a:t>plánů</a:t>
            </a:r>
            <a:r>
              <a:rPr lang="en-US" b="1" dirty="0"/>
              <a:t> </a:t>
            </a:r>
            <a:r>
              <a:rPr lang="en-US" b="1" dirty="0" err="1"/>
              <a:t>agenta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dekompozice</a:t>
            </a:r>
            <a:r>
              <a:rPr lang="en-US" dirty="0"/>
              <a:t>/</a:t>
            </a:r>
            <a:r>
              <a:rPr lang="en-US" dirty="0" err="1"/>
              <a:t>abstrakce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Adaptivní</a:t>
            </a:r>
            <a:r>
              <a:rPr lang="en-US" dirty="0"/>
              <a:t> </a:t>
            </a:r>
            <a:r>
              <a:rPr lang="en-US" dirty="0" err="1"/>
              <a:t>vytváření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cs-CZ" dirty="0"/>
              <a:t>(sub)</a:t>
            </a:r>
            <a:r>
              <a:rPr lang="en-US" dirty="0" err="1"/>
              <a:t>plánů</a:t>
            </a:r>
            <a:r>
              <a:rPr lang="en-US" dirty="0"/>
              <a:t> a </a:t>
            </a:r>
            <a:r>
              <a:rPr lang="en-US" dirty="0" err="1"/>
              <a:t>následné</a:t>
            </a:r>
            <a:r>
              <a:rPr lang="en-US" dirty="0"/>
              <a:t> </a:t>
            </a:r>
            <a:r>
              <a:rPr lang="en-US" dirty="0" err="1"/>
              <a:t>plánování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prostoru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osoba, zeď, muž, interiér&#10;&#10;Popis vygenerován s velmi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500" y="2192445"/>
            <a:ext cx="3016624" cy="220967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400"/>
              <a:t>Jak se bot učí rozhodovat na základě demonstrací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812163" y="2198914"/>
            <a:ext cx="485014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Dataset pro </a:t>
            </a:r>
            <a:r>
              <a:rPr lang="en-US" b="1" dirty="0" err="1"/>
              <a:t>učení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cs-CZ" dirty="0"/>
              <a:t>Demonstrace her profesionálů z různých turnajů</a:t>
            </a:r>
          </a:p>
          <a:p>
            <a:pPr lvl="1">
              <a:lnSpc>
                <a:spcPct val="80000"/>
              </a:lnSpc>
            </a:pPr>
            <a:r>
              <a:rPr lang="cs-CZ" dirty="0"/>
              <a:t>Sledují se převážně rozhodnutí na nejvyšší úrovni</a:t>
            </a:r>
          </a:p>
          <a:p>
            <a:pPr lvl="1">
              <a:lnSpc>
                <a:spcPct val="80000"/>
              </a:lnSpc>
            </a:pPr>
            <a:r>
              <a:rPr lang="cs-CZ" dirty="0"/>
              <a:t>Zaznamenávání stavů a rozhodnutí v nich </a:t>
            </a:r>
            <a:r>
              <a:rPr lang="cs-CZ" dirty="0" err="1"/>
              <a:t>učinněnýc</a:t>
            </a:r>
            <a:r>
              <a:rPr lang="en-US" dirty="0"/>
              <a:t>h</a:t>
            </a:r>
            <a:endParaRPr lang="cs-CZ" b="1" dirty="0"/>
          </a:p>
          <a:p>
            <a:pPr>
              <a:lnSpc>
                <a:spcPct val="80000"/>
              </a:lnSpc>
            </a:pPr>
            <a:r>
              <a:rPr lang="en-US" b="1" dirty="0" err="1"/>
              <a:t>Rozhodovací</a:t>
            </a:r>
            <a:r>
              <a:rPr lang="en-US" b="1" dirty="0"/>
              <a:t> </a:t>
            </a:r>
            <a:r>
              <a:rPr lang="en-US" b="1" dirty="0" err="1"/>
              <a:t>moduly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err="1"/>
              <a:t>Rozhoduje</a:t>
            </a:r>
            <a:r>
              <a:rPr lang="en-US" dirty="0"/>
              <a:t>, </a:t>
            </a:r>
            <a:r>
              <a:rPr lang="en-US" dirty="0" err="1"/>
              <a:t>jestli</a:t>
            </a:r>
            <a:r>
              <a:rPr lang="en-US" dirty="0"/>
              <a:t> se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vykonávat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pozorovaného</a:t>
            </a:r>
            <a:r>
              <a:rPr lang="en-US" dirty="0"/>
              <a:t> </a:t>
            </a:r>
            <a:r>
              <a:rPr lang="en-US" dirty="0" err="1"/>
              <a:t>stavu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Trénování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Markovského</a:t>
            </a:r>
            <a:r>
              <a:rPr lang="en-US" dirty="0"/>
              <a:t> </a:t>
            </a:r>
            <a:r>
              <a:rPr lang="en-US" dirty="0" err="1"/>
              <a:t>rozhodovacích</a:t>
            </a:r>
            <a:r>
              <a:rPr lang="en-US" dirty="0"/>
              <a:t> </a:t>
            </a:r>
            <a:r>
              <a:rPr lang="en-US" dirty="0" err="1"/>
              <a:t>procesů</a:t>
            </a:r>
            <a:r>
              <a:rPr lang="en-US" dirty="0"/>
              <a:t> a </a:t>
            </a:r>
            <a:r>
              <a:rPr lang="en-US" dirty="0" err="1"/>
              <a:t>techniky</a:t>
            </a:r>
            <a:r>
              <a:rPr lang="en-US" dirty="0"/>
              <a:t> Inverse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887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si vede vytvořený bot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Dokáže porazit vestavěnou UI v závislosti na použitém </a:t>
            </a:r>
            <a:r>
              <a:rPr lang="cs-CZ" dirty="0" err="1"/>
              <a:t>datasetu</a:t>
            </a:r>
            <a:r>
              <a:rPr lang="cs-CZ" dirty="0"/>
              <a:t> demonstrací a scénáři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Dokáže stavět infrastrukturu, expandovat a adaptuje se situaci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Staví různé druhy jednotek podle situace a posílá je na nepřítele</a:t>
            </a:r>
          </a:p>
        </p:txBody>
      </p:sp>
      <p:pic>
        <p:nvPicPr>
          <p:cNvPr id="6" name="87dEdIRw4DY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91100" y="2468880"/>
            <a:ext cx="3375660" cy="25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8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osoba, interiér, žena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r="31076" b="2"/>
          <a:stretch/>
        </p:blipFill>
        <p:spPr>
          <a:xfrm>
            <a:off x="475500" y="640081"/>
            <a:ext cx="3000986" cy="531440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31078" y="634947"/>
            <a:ext cx="493122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Přínosy a prostor pro dotazy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731077" y="2198914"/>
            <a:ext cx="4931230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b="1" dirty="0" err="1"/>
              <a:t>Nová</a:t>
            </a:r>
            <a:r>
              <a:rPr lang="en-US" b="1" dirty="0"/>
              <a:t> </a:t>
            </a:r>
            <a:r>
              <a:rPr lang="en-US" b="1" dirty="0" err="1"/>
              <a:t>technika</a:t>
            </a:r>
            <a:r>
              <a:rPr lang="en-US" b="1" dirty="0"/>
              <a:t> pro </a:t>
            </a:r>
            <a:r>
              <a:rPr lang="en-US" b="1" dirty="0" err="1"/>
              <a:t>integrování</a:t>
            </a:r>
            <a:r>
              <a:rPr lang="en-US" b="1" dirty="0"/>
              <a:t> </a:t>
            </a:r>
            <a:r>
              <a:rPr lang="en-US" b="1" dirty="0" err="1"/>
              <a:t>doménové</a:t>
            </a:r>
            <a:r>
              <a:rPr lang="en-US" b="1" dirty="0"/>
              <a:t> </a:t>
            </a:r>
            <a:r>
              <a:rPr lang="en-US" b="1" dirty="0" err="1"/>
              <a:t>znalosti</a:t>
            </a:r>
            <a:r>
              <a:rPr lang="en-US" b="1" dirty="0"/>
              <a:t> v </a:t>
            </a:r>
            <a:r>
              <a:rPr lang="en-US" b="1" dirty="0" err="1"/>
              <a:t>této</a:t>
            </a:r>
            <a:r>
              <a:rPr lang="en-US" b="1" dirty="0"/>
              <a:t> </a:t>
            </a:r>
            <a:r>
              <a:rPr lang="en-US" b="1" dirty="0" err="1"/>
              <a:t>oblasti</a:t>
            </a:r>
            <a:r>
              <a:rPr lang="en-US" b="1" dirty="0"/>
              <a:t> </a:t>
            </a:r>
            <a:r>
              <a:rPr lang="en-US" b="1" dirty="0" err="1"/>
              <a:t>řešící</a:t>
            </a:r>
            <a:r>
              <a:rPr lang="en-US" b="1" dirty="0"/>
              <a:t> </a:t>
            </a:r>
            <a:r>
              <a:rPr lang="en-US" b="1" dirty="0" err="1"/>
              <a:t>celou</a:t>
            </a:r>
            <a:r>
              <a:rPr lang="en-US" b="1" dirty="0"/>
              <a:t> </a:t>
            </a:r>
            <a:r>
              <a:rPr lang="en-US" b="1" dirty="0" err="1"/>
              <a:t>řadu</a:t>
            </a:r>
            <a:r>
              <a:rPr lang="en-US" b="1" dirty="0"/>
              <a:t> </a:t>
            </a:r>
            <a:r>
              <a:rPr lang="en-US" b="1" dirty="0" err="1"/>
              <a:t>problémů</a:t>
            </a:r>
            <a:endParaRPr lang="en-US" b="1" dirty="0"/>
          </a:p>
          <a:p>
            <a:pPr lvl="1"/>
            <a:r>
              <a:rPr lang="en-US" dirty="0" err="1"/>
              <a:t>Eliminace</a:t>
            </a:r>
            <a:r>
              <a:rPr lang="en-US" dirty="0"/>
              <a:t> </a:t>
            </a:r>
            <a:r>
              <a:rPr lang="en-US" dirty="0" err="1"/>
              <a:t>pevně</a:t>
            </a:r>
            <a:r>
              <a:rPr lang="en-US" dirty="0"/>
              <a:t> </a:t>
            </a:r>
            <a:r>
              <a:rPr lang="en-US" dirty="0" err="1"/>
              <a:t>zakódovaných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en-US" dirty="0" err="1"/>
              <a:t>Odpozorování</a:t>
            </a:r>
            <a:r>
              <a:rPr lang="en-US" dirty="0"/>
              <a:t>“ </a:t>
            </a:r>
            <a:r>
              <a:rPr lang="en-US" dirty="0" err="1"/>
              <a:t>rozhodování</a:t>
            </a:r>
            <a:r>
              <a:rPr lang="en-US" dirty="0"/>
              <a:t> od </a:t>
            </a:r>
            <a:r>
              <a:rPr lang="en-US" dirty="0" err="1"/>
              <a:t>profesionálů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b="1" dirty="0" err="1"/>
              <a:t>Doménově</a:t>
            </a:r>
            <a:r>
              <a:rPr lang="en-US" b="1" dirty="0"/>
              <a:t> </a:t>
            </a:r>
            <a:r>
              <a:rPr lang="en-US" b="1" dirty="0" err="1"/>
              <a:t>nezávislý</a:t>
            </a:r>
            <a:r>
              <a:rPr lang="en-US" b="1" dirty="0"/>
              <a:t> framework s </a:t>
            </a:r>
            <a:r>
              <a:rPr lang="en-US" b="1" dirty="0" err="1"/>
              <a:t>vlastní</a:t>
            </a:r>
            <a:r>
              <a:rPr lang="en-US" b="1" dirty="0"/>
              <a:t> </a:t>
            </a:r>
            <a:r>
              <a:rPr lang="en-US" b="1" dirty="0" err="1"/>
              <a:t>adaptivní</a:t>
            </a:r>
            <a:r>
              <a:rPr lang="en-US" b="1" dirty="0"/>
              <a:t> </a:t>
            </a:r>
            <a:r>
              <a:rPr lang="en-US" b="1" dirty="0" err="1"/>
              <a:t>architekturou</a:t>
            </a:r>
            <a:r>
              <a:rPr lang="en-US" b="1" dirty="0"/>
              <a:t> </a:t>
            </a:r>
            <a:r>
              <a:rPr lang="en-US" b="1" dirty="0" err="1"/>
              <a:t>plánování</a:t>
            </a:r>
            <a:endParaRPr lang="en-US" b="1" dirty="0"/>
          </a:p>
          <a:p>
            <a:pPr lvl="1"/>
            <a:r>
              <a:rPr lang="en-US" dirty="0" err="1"/>
              <a:t>Vhodný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dekompozici</a:t>
            </a:r>
            <a:r>
              <a:rPr lang="en-US" dirty="0"/>
              <a:t> </a:t>
            </a:r>
            <a:r>
              <a:rPr lang="en-US" dirty="0" err="1"/>
              <a:t>obdobných</a:t>
            </a:r>
            <a:r>
              <a:rPr lang="en-US" dirty="0"/>
              <a:t> </a:t>
            </a:r>
            <a:r>
              <a:rPr lang="en-US" dirty="0" err="1"/>
              <a:t>problémů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5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4E195217-3701-4791-AB2F-65A223CB27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00D2812-26C1-4DE3-A709-802F852B966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1B924113-FFEC-4511-8AC7-4C42AA7966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356</Words>
  <Application>Microsoft Office PowerPoint</Application>
  <PresentationFormat>Předvádění na obrazovce (4:3)</PresentationFormat>
  <Paragraphs>52</Paragraphs>
  <Slides>8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Retrospektiva</vt:lpstr>
      <vt:lpstr>Učení se hraní strategických her reálného času z demonstrací s využitím decentralizovaného MAS</vt:lpstr>
      <vt:lpstr>Cíl práce</vt:lpstr>
      <vt:lpstr>Motivace práce</vt:lpstr>
      <vt:lpstr>Proč nás UI ještě neporazila v RTS</vt:lpstr>
      <vt:lpstr>Jak je řešena dekompozice problému</vt:lpstr>
      <vt:lpstr>Jak se bot učí rozhodovat na základě demonstrací</vt:lpstr>
      <vt:lpstr>Jak si vede vytvořený bot</vt:lpstr>
      <vt:lpstr>Přínosy a 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2017-06-12T10:48:28Z</dcterms:created>
  <dcterms:modified xsi:type="dcterms:W3CDTF">2017-06-13T14:07:56Z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  <property fmtid="{D5CDD505-2E9C-101B-9397-08002B2CF9AE}" pid="3" name="Tfs.IsStoryboard">
    <vt:bool>true</vt:bool>
  </property>
</Properties>
</file>