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51A79-C915-48F4-B7C1-D97044E70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7" y="609601"/>
            <a:ext cx="10858499" cy="3200400"/>
          </a:xfrm>
        </p:spPr>
        <p:txBody>
          <a:bodyPr/>
          <a:lstStyle/>
          <a:p>
            <a:r>
              <a:rPr lang="fr-FR" dirty="0"/>
              <a:t>Le modèle MVC</a:t>
            </a:r>
            <a:br>
              <a:rPr lang="fr-FR" dirty="0"/>
            </a:br>
            <a:r>
              <a:rPr lang="fr-FR" dirty="0"/>
              <a:t>model – </a:t>
            </a:r>
            <a:r>
              <a:rPr lang="fr-FR" dirty="0" err="1"/>
              <a:t>view</a:t>
            </a:r>
            <a:r>
              <a:rPr lang="fr-FR" dirty="0"/>
              <a:t> - </a:t>
            </a:r>
            <a:r>
              <a:rPr lang="fr-FR" dirty="0" err="1"/>
              <a:t>controlLer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4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F1958-2DDE-487A-B7BE-B817A23A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8700"/>
          </a:xfrm>
        </p:spPr>
        <p:txBody>
          <a:bodyPr/>
          <a:lstStyle/>
          <a:p>
            <a:r>
              <a:rPr lang="fr-FR" dirty="0"/>
              <a:t>Qu’est-ce que le MVC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11F354-8902-486D-9737-639DB5618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1909762"/>
            <a:ext cx="11412367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8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F1958-2DDE-487A-B7BE-B817A23A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6309"/>
            <a:ext cx="9905998" cy="1028700"/>
          </a:xfrm>
        </p:spPr>
        <p:txBody>
          <a:bodyPr/>
          <a:lstStyle/>
          <a:p>
            <a:r>
              <a:rPr lang="fr-FR" dirty="0"/>
              <a:t>Comment fonctionne l’architecture MVC ?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0940E24-EB41-47AB-9ACE-F5D4C6A2DA49}"/>
              </a:ext>
            </a:extLst>
          </p:cNvPr>
          <p:cNvSpPr/>
          <p:nvPr/>
        </p:nvSpPr>
        <p:spPr>
          <a:xfrm>
            <a:off x="9944099" y="3508663"/>
            <a:ext cx="1600200" cy="10668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BILEL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2934A-16E8-4E9C-8B41-760CA2E157B1}"/>
              </a:ext>
            </a:extLst>
          </p:cNvPr>
          <p:cNvSpPr/>
          <p:nvPr/>
        </p:nvSpPr>
        <p:spPr>
          <a:xfrm>
            <a:off x="540327" y="1569027"/>
            <a:ext cx="11139055" cy="494607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E043D20-A54D-4F2E-B9C7-90006D9DE1E5}"/>
              </a:ext>
            </a:extLst>
          </p:cNvPr>
          <p:cNvCxnSpPr>
            <a:cxnSpLocks/>
          </p:cNvCxnSpPr>
          <p:nvPr/>
        </p:nvCxnSpPr>
        <p:spPr>
          <a:xfrm flipV="1">
            <a:off x="155864" y="1049483"/>
            <a:ext cx="5940136" cy="519544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1559845-D4F9-42EC-A1A1-E4BC7F3889FD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049483"/>
            <a:ext cx="5940136" cy="519544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2AEF5B0-32A8-475C-AAA8-D89A17AD2839}"/>
              </a:ext>
            </a:extLst>
          </p:cNvPr>
          <p:cNvSpPr/>
          <p:nvPr/>
        </p:nvSpPr>
        <p:spPr>
          <a:xfrm>
            <a:off x="7945583" y="3848105"/>
            <a:ext cx="1600200" cy="106680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Serveuse</a:t>
            </a:r>
          </a:p>
        </p:txBody>
      </p:sp>
      <p:sp>
        <p:nvSpPr>
          <p:cNvPr id="14" name="Parchemin : vertical 13">
            <a:extLst>
              <a:ext uri="{FF2B5EF4-FFF2-40B4-BE49-F238E27FC236}">
                <a16:creationId xmlns:a16="http://schemas.microsoft.com/office/drawing/2014/main" id="{B2BAC3AB-F36F-425F-8F81-D4653ED4D3A9}"/>
              </a:ext>
            </a:extLst>
          </p:cNvPr>
          <p:cNvSpPr/>
          <p:nvPr/>
        </p:nvSpPr>
        <p:spPr>
          <a:xfrm>
            <a:off x="7698800" y="2046146"/>
            <a:ext cx="2093767" cy="1324840"/>
          </a:xfrm>
          <a:prstGeom prst="vertic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La commande de BILEL</a:t>
            </a: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E1002BBF-57BA-41C7-A6CD-800CC3186248}"/>
              </a:ext>
            </a:extLst>
          </p:cNvPr>
          <p:cNvSpPr/>
          <p:nvPr/>
        </p:nvSpPr>
        <p:spPr>
          <a:xfrm>
            <a:off x="9590809" y="2788962"/>
            <a:ext cx="1070264" cy="691993"/>
          </a:xfrm>
          <a:custGeom>
            <a:avLst/>
            <a:gdLst>
              <a:gd name="connsiteX0" fmla="*/ 1070264 w 1070264"/>
              <a:gd name="connsiteY0" fmla="*/ 691993 h 691993"/>
              <a:gd name="connsiteX1" fmla="*/ 800100 w 1070264"/>
              <a:gd name="connsiteY1" fmla="*/ 78929 h 691993"/>
              <a:gd name="connsiteX2" fmla="*/ 0 w 1070264"/>
              <a:gd name="connsiteY2" fmla="*/ 26974 h 69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264" h="691993">
                <a:moveTo>
                  <a:pt x="1070264" y="691993"/>
                </a:moveTo>
                <a:cubicBezTo>
                  <a:pt x="1024370" y="440879"/>
                  <a:pt x="978477" y="189765"/>
                  <a:pt x="800100" y="78929"/>
                </a:cubicBezTo>
                <a:cubicBezTo>
                  <a:pt x="621723" y="-31907"/>
                  <a:pt x="310861" y="-2467"/>
                  <a:pt x="0" y="26974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EB2F6DD-63CE-4247-A903-C5241C76422F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8745683" y="3370986"/>
            <a:ext cx="1" cy="477119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95E9D8C-BE8B-4A9D-91A7-BD52EC4B24E3}"/>
              </a:ext>
            </a:extLst>
          </p:cNvPr>
          <p:cNvSpPr/>
          <p:nvPr/>
        </p:nvSpPr>
        <p:spPr>
          <a:xfrm>
            <a:off x="1046017" y="4575463"/>
            <a:ext cx="1600200" cy="10668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Cuisinier</a:t>
            </a:r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A9C43F36-426A-435E-81A1-A2310AC1C80B}"/>
              </a:ext>
            </a:extLst>
          </p:cNvPr>
          <p:cNvSpPr/>
          <p:nvPr/>
        </p:nvSpPr>
        <p:spPr>
          <a:xfrm rot="10012918" flipH="1">
            <a:off x="2607531" y="4596067"/>
            <a:ext cx="1092773" cy="415447"/>
          </a:xfrm>
          <a:custGeom>
            <a:avLst/>
            <a:gdLst>
              <a:gd name="connsiteX0" fmla="*/ 1070264 w 1070264"/>
              <a:gd name="connsiteY0" fmla="*/ 691993 h 691993"/>
              <a:gd name="connsiteX1" fmla="*/ 800100 w 1070264"/>
              <a:gd name="connsiteY1" fmla="*/ 78929 h 691993"/>
              <a:gd name="connsiteX2" fmla="*/ 0 w 1070264"/>
              <a:gd name="connsiteY2" fmla="*/ 26974 h 69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264" h="691993">
                <a:moveTo>
                  <a:pt x="1070264" y="691993"/>
                </a:moveTo>
                <a:cubicBezTo>
                  <a:pt x="1024370" y="440879"/>
                  <a:pt x="978477" y="189765"/>
                  <a:pt x="800100" y="78929"/>
                </a:cubicBezTo>
                <a:cubicBezTo>
                  <a:pt x="621723" y="-31907"/>
                  <a:pt x="310861" y="-2467"/>
                  <a:pt x="0" y="26974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81E9FAC-1BD7-4DC2-984F-CAD2A10A8F2D}"/>
              </a:ext>
            </a:extLst>
          </p:cNvPr>
          <p:cNvCxnSpPr>
            <a:cxnSpLocks/>
          </p:cNvCxnSpPr>
          <p:nvPr/>
        </p:nvCxnSpPr>
        <p:spPr>
          <a:xfrm flipV="1">
            <a:off x="1533011" y="3885510"/>
            <a:ext cx="1" cy="628853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47EF7C1-5F0B-431B-86EB-FD59566F6C3B}"/>
              </a:ext>
            </a:extLst>
          </p:cNvPr>
          <p:cNvSpPr/>
          <p:nvPr/>
        </p:nvSpPr>
        <p:spPr>
          <a:xfrm>
            <a:off x="1046017" y="1865816"/>
            <a:ext cx="1600200" cy="20319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Frigo</a:t>
            </a:r>
          </a:p>
          <a:p>
            <a:r>
              <a:rPr lang="fr-FR" sz="2400" dirty="0">
                <a:solidFill>
                  <a:schemeClr val="bg1"/>
                </a:solidFill>
              </a:rPr>
              <a:t>-Salade</a:t>
            </a:r>
          </a:p>
          <a:p>
            <a:r>
              <a:rPr lang="fr-FR" sz="2400" dirty="0">
                <a:solidFill>
                  <a:schemeClr val="bg1"/>
                </a:solidFill>
              </a:rPr>
              <a:t>-Viande</a:t>
            </a:r>
          </a:p>
          <a:p>
            <a:r>
              <a:rPr lang="fr-FR" sz="2400" dirty="0">
                <a:solidFill>
                  <a:schemeClr val="bg1"/>
                </a:solidFill>
              </a:rPr>
              <a:t>-Carotte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DA84476-DE19-464C-87C0-0905970FB1B5}"/>
              </a:ext>
            </a:extLst>
          </p:cNvPr>
          <p:cNvCxnSpPr>
            <a:cxnSpLocks/>
          </p:cNvCxnSpPr>
          <p:nvPr/>
        </p:nvCxnSpPr>
        <p:spPr>
          <a:xfrm>
            <a:off x="2129183" y="3897774"/>
            <a:ext cx="0" cy="665497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186CA651-6DC8-47E2-8D94-D371D39B19A8}"/>
              </a:ext>
            </a:extLst>
          </p:cNvPr>
          <p:cNvSpPr/>
          <p:nvPr/>
        </p:nvSpPr>
        <p:spPr>
          <a:xfrm rot="5574343">
            <a:off x="2566322" y="4578963"/>
            <a:ext cx="1068174" cy="695341"/>
          </a:xfrm>
          <a:custGeom>
            <a:avLst/>
            <a:gdLst>
              <a:gd name="connsiteX0" fmla="*/ 1070264 w 1070264"/>
              <a:gd name="connsiteY0" fmla="*/ 691993 h 691993"/>
              <a:gd name="connsiteX1" fmla="*/ 800100 w 1070264"/>
              <a:gd name="connsiteY1" fmla="*/ 78929 h 691993"/>
              <a:gd name="connsiteX2" fmla="*/ 0 w 1070264"/>
              <a:gd name="connsiteY2" fmla="*/ 26974 h 69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264" h="691993">
                <a:moveTo>
                  <a:pt x="1070264" y="691993"/>
                </a:moveTo>
                <a:cubicBezTo>
                  <a:pt x="1024370" y="440879"/>
                  <a:pt x="978477" y="189765"/>
                  <a:pt x="800100" y="78929"/>
                </a:cubicBezTo>
                <a:cubicBezTo>
                  <a:pt x="621723" y="-31907"/>
                  <a:pt x="310861" y="-2467"/>
                  <a:pt x="0" y="26974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Parchemin : vertical 24">
            <a:extLst>
              <a:ext uri="{FF2B5EF4-FFF2-40B4-BE49-F238E27FC236}">
                <a16:creationId xmlns:a16="http://schemas.microsoft.com/office/drawing/2014/main" id="{985B52EC-62C9-43B4-976C-268A93D7CEAA}"/>
              </a:ext>
            </a:extLst>
          </p:cNvPr>
          <p:cNvSpPr/>
          <p:nvPr/>
        </p:nvSpPr>
        <p:spPr>
          <a:xfrm>
            <a:off x="2908053" y="1708437"/>
            <a:ext cx="2093767" cy="1324840"/>
          </a:xfrm>
          <a:prstGeom prst="vertic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La nourriture de BILEL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169B133-4A8E-4106-830F-57CAD3C4D5AF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9545783" y="4042063"/>
            <a:ext cx="398316" cy="33944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AAF1B7C-2A72-4827-8F45-92C952AC5077}"/>
              </a:ext>
            </a:extLst>
          </p:cNvPr>
          <p:cNvSpPr/>
          <p:nvPr/>
        </p:nvSpPr>
        <p:spPr>
          <a:xfrm>
            <a:off x="1046017" y="1878008"/>
            <a:ext cx="1600200" cy="20319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Base de données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927533F-65CF-4991-ADA9-705CB2DB8048}"/>
              </a:ext>
            </a:extLst>
          </p:cNvPr>
          <p:cNvSpPr/>
          <p:nvPr/>
        </p:nvSpPr>
        <p:spPr>
          <a:xfrm>
            <a:off x="1059932" y="4575463"/>
            <a:ext cx="1600200" cy="10668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D997C6AF-9CE7-4F59-97D3-D3162C64A754}"/>
              </a:ext>
            </a:extLst>
          </p:cNvPr>
          <p:cNvSpPr/>
          <p:nvPr/>
        </p:nvSpPr>
        <p:spPr>
          <a:xfrm>
            <a:off x="7945583" y="3834249"/>
            <a:ext cx="1600200" cy="106680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B60C4AE9-3FB5-424B-9BCA-D4FF8DEB2BE4}"/>
              </a:ext>
            </a:extLst>
          </p:cNvPr>
          <p:cNvSpPr/>
          <p:nvPr/>
        </p:nvSpPr>
        <p:spPr>
          <a:xfrm>
            <a:off x="9953595" y="3508663"/>
            <a:ext cx="1600200" cy="10668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View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9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-0.39232 -0.0504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2" y="-25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-0.41237 -0.0696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25" y="-349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34 -0.04121 L -0.31732 0.16852 L -0.32839 0.33403 L -0.41732 0.36782 " pathEditMode="relative" ptsTypes="AAAA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237 -0.06967 L 2.29167E-6 1.1111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47" y="361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39297 0.049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8" y="305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4" grpId="3" animBg="1"/>
      <p:bldP spid="14" grpId="4" animBg="1"/>
      <p:bldP spid="16" grpId="0" animBg="1"/>
      <p:bldP spid="16" grpId="1" animBg="1"/>
      <p:bldP spid="16" grpId="2" animBg="1"/>
      <p:bldP spid="15" grpId="0" animBg="1"/>
      <p:bldP spid="15" grpId="1" animBg="1"/>
      <p:bldP spid="17" grpId="0" animBg="1"/>
      <p:bldP spid="17" grpId="1" animBg="1"/>
      <p:bldP spid="17" grpId="2" animBg="1"/>
      <p:bldP spid="20" grpId="0" animBg="1"/>
      <p:bldP spid="20" grpId="1" animBg="1"/>
      <p:bldP spid="23" grpId="0" animBg="1"/>
      <p:bldP spid="23" grpId="1" animBg="1"/>
      <p:bldP spid="23" grpId="2" animBg="1"/>
      <p:bldP spid="25" grpId="0" animBg="1"/>
      <p:bldP spid="25" grpId="1" animBg="1"/>
      <p:bldP spid="25" grpId="2" animBg="1"/>
      <p:bldP spid="30" grpId="0" animBg="1"/>
      <p:bldP spid="31" grpId="0" animBg="1"/>
      <p:bldP spid="34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33C2B-2E0A-4437-8AE1-85EFB5BF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2118359"/>
            <a:ext cx="9905998" cy="3124201"/>
          </a:xfrm>
        </p:spPr>
        <p:txBody>
          <a:bodyPr anchor="t">
            <a:normAutofit/>
          </a:bodyPr>
          <a:lstStyle/>
          <a:p>
            <a:r>
              <a:rPr lang="fr-FR" sz="2800" dirty="0"/>
              <a:t>Séparer les fonctionnalités d’un site/app</a:t>
            </a:r>
          </a:p>
          <a:p>
            <a:r>
              <a:rPr lang="fr-FR" sz="2800" dirty="0"/>
              <a:t>Permet de structurer et organiser le code, pour favoriser la réutilisation de notre code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97BD676-248E-4969-B33A-98C7B602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1133856"/>
          </a:xfrm>
        </p:spPr>
        <p:txBody>
          <a:bodyPr/>
          <a:lstStyle/>
          <a:p>
            <a:r>
              <a:rPr lang="fr-FR" dirty="0"/>
              <a:t>Pourquoi le MVC ?</a:t>
            </a:r>
          </a:p>
        </p:txBody>
      </p:sp>
    </p:spTree>
    <p:extLst>
      <p:ext uri="{BB962C8B-B14F-4D97-AF65-F5344CB8AC3E}">
        <p14:creationId xmlns:p14="http://schemas.microsoft.com/office/powerpoint/2010/main" val="381853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33C2B-2E0A-4437-8AE1-85EFB5BF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5" y="1866900"/>
            <a:ext cx="3345241" cy="3131128"/>
          </a:xfrm>
        </p:spPr>
        <p:txBody>
          <a:bodyPr anchor="t">
            <a:normAutofit fontScale="92500"/>
          </a:bodyPr>
          <a:lstStyle/>
          <a:p>
            <a:r>
              <a:rPr lang="fr-FR" sz="2800" dirty="0"/>
              <a:t>Interaction avec la base de données (select, insert, update, </a:t>
            </a:r>
            <a:r>
              <a:rPr lang="fr-FR" sz="2800" dirty="0" err="1"/>
              <a:t>delete</a:t>
            </a:r>
            <a:r>
              <a:rPr lang="fr-FR" sz="2800" dirty="0"/>
              <a:t>)</a:t>
            </a:r>
          </a:p>
          <a:p>
            <a:r>
              <a:rPr lang="fr-FR" sz="2800" dirty="0"/>
              <a:t>Communique les données au contrôleur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97BD676-248E-4969-B33A-98C7B602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1133856"/>
          </a:xfrm>
        </p:spPr>
        <p:txBody>
          <a:bodyPr/>
          <a:lstStyle/>
          <a:p>
            <a:r>
              <a:rPr lang="fr-FR" dirty="0"/>
              <a:t>Explication : 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7E0364-AE02-4786-8FDA-8F6F6A36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667" y="1649341"/>
            <a:ext cx="7944613" cy="3245748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42400A9-5845-4006-AFE6-C6652D14BCB6}"/>
              </a:ext>
            </a:extLst>
          </p:cNvPr>
          <p:cNvSpPr/>
          <p:nvPr/>
        </p:nvSpPr>
        <p:spPr>
          <a:xfrm>
            <a:off x="10043160" y="2954181"/>
            <a:ext cx="1600200" cy="73018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BDD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D597C89-F66E-4053-BC00-58E49CB4F8C4}"/>
              </a:ext>
            </a:extLst>
          </p:cNvPr>
          <p:cNvSpPr/>
          <p:nvPr/>
        </p:nvSpPr>
        <p:spPr>
          <a:xfrm>
            <a:off x="9921240" y="3111822"/>
            <a:ext cx="1600200" cy="73018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BDD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FEE519E-1CAA-4E67-954E-8BCD5853AD01}"/>
              </a:ext>
            </a:extLst>
          </p:cNvPr>
          <p:cNvSpPr/>
          <p:nvPr/>
        </p:nvSpPr>
        <p:spPr>
          <a:xfrm>
            <a:off x="9799320" y="3319272"/>
            <a:ext cx="1600200" cy="73018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BDD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A5FF072-C95D-488B-9C73-50C4EDF59E5F}"/>
              </a:ext>
            </a:extLst>
          </p:cNvPr>
          <p:cNvSpPr/>
          <p:nvPr/>
        </p:nvSpPr>
        <p:spPr>
          <a:xfrm>
            <a:off x="9733789" y="3515868"/>
            <a:ext cx="1600200" cy="73018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BDD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9B65786-A3F0-45F2-B626-C3968620CA9F}"/>
              </a:ext>
            </a:extLst>
          </p:cNvPr>
          <p:cNvCxnSpPr/>
          <p:nvPr/>
        </p:nvCxnSpPr>
        <p:spPr>
          <a:xfrm>
            <a:off x="10832869" y="2589090"/>
            <a:ext cx="0" cy="3650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E3C29F4-1483-41EF-92CF-D74677A03C5C}"/>
              </a:ext>
            </a:extLst>
          </p:cNvPr>
          <p:cNvSpPr/>
          <p:nvPr/>
        </p:nvSpPr>
        <p:spPr>
          <a:xfrm>
            <a:off x="9590809" y="1743456"/>
            <a:ext cx="2174471" cy="10397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36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33C2B-2E0A-4437-8AE1-85EFB5BF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5" y="1866900"/>
            <a:ext cx="3345241" cy="3131128"/>
          </a:xfrm>
        </p:spPr>
        <p:txBody>
          <a:bodyPr anchor="t">
            <a:normAutofit lnSpcReduction="10000"/>
          </a:bodyPr>
          <a:lstStyle/>
          <a:p>
            <a:r>
              <a:rPr lang="fr-FR" sz="2800" dirty="0"/>
              <a:t>C’est ce que l’utilisateur voit= UI (HTML + CSS)</a:t>
            </a:r>
          </a:p>
          <a:p>
            <a:r>
              <a:rPr lang="fr-FR" sz="2800" dirty="0"/>
              <a:t>Communique les actions de l’utilisateur au contrôleur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97BD676-248E-4969-B33A-98C7B602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1133856"/>
          </a:xfrm>
        </p:spPr>
        <p:txBody>
          <a:bodyPr/>
          <a:lstStyle/>
          <a:p>
            <a:r>
              <a:rPr lang="fr-FR" dirty="0"/>
              <a:t>Explication : VIEW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7E0364-AE02-4786-8FDA-8F6F6A36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667" y="1649341"/>
            <a:ext cx="7944613" cy="3245748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42400A9-5845-4006-AFE6-C6652D14BCB6}"/>
              </a:ext>
            </a:extLst>
          </p:cNvPr>
          <p:cNvSpPr/>
          <p:nvPr/>
        </p:nvSpPr>
        <p:spPr>
          <a:xfrm>
            <a:off x="10043160" y="2954181"/>
            <a:ext cx="1600200" cy="73018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BDD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D597C89-F66E-4053-BC00-58E49CB4F8C4}"/>
              </a:ext>
            </a:extLst>
          </p:cNvPr>
          <p:cNvSpPr/>
          <p:nvPr/>
        </p:nvSpPr>
        <p:spPr>
          <a:xfrm>
            <a:off x="9921240" y="3111822"/>
            <a:ext cx="1600200" cy="73018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BDD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FEE519E-1CAA-4E67-954E-8BCD5853AD01}"/>
              </a:ext>
            </a:extLst>
          </p:cNvPr>
          <p:cNvSpPr/>
          <p:nvPr/>
        </p:nvSpPr>
        <p:spPr>
          <a:xfrm>
            <a:off x="9799320" y="3319272"/>
            <a:ext cx="1600200" cy="73018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BDD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A5FF072-C95D-488B-9C73-50C4EDF59E5F}"/>
              </a:ext>
            </a:extLst>
          </p:cNvPr>
          <p:cNvSpPr/>
          <p:nvPr/>
        </p:nvSpPr>
        <p:spPr>
          <a:xfrm>
            <a:off x="9733789" y="3515868"/>
            <a:ext cx="1600200" cy="73018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BDD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9B65786-A3F0-45F2-B626-C3968620CA9F}"/>
              </a:ext>
            </a:extLst>
          </p:cNvPr>
          <p:cNvCxnSpPr/>
          <p:nvPr/>
        </p:nvCxnSpPr>
        <p:spPr>
          <a:xfrm>
            <a:off x="10832869" y="2589090"/>
            <a:ext cx="0" cy="3650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A31D922-911F-40BC-9C15-463D9DA82ECE}"/>
              </a:ext>
            </a:extLst>
          </p:cNvPr>
          <p:cNvSpPr/>
          <p:nvPr/>
        </p:nvSpPr>
        <p:spPr>
          <a:xfrm>
            <a:off x="6705737" y="3842005"/>
            <a:ext cx="2174471" cy="10397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16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33C2B-2E0A-4437-8AE1-85EFB5BF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5" y="1866899"/>
            <a:ext cx="3345241" cy="4772891"/>
          </a:xfrm>
        </p:spPr>
        <p:txBody>
          <a:bodyPr anchor="t">
            <a:normAutofit lnSpcReduction="10000"/>
          </a:bodyPr>
          <a:lstStyle/>
          <a:p>
            <a:r>
              <a:rPr lang="fr-FR" sz="2800" dirty="0"/>
              <a:t>Reçoit et traite les requêtes de l’utilisateur (formulaires, url demandées ; GET – POST…)</a:t>
            </a:r>
          </a:p>
          <a:p>
            <a:r>
              <a:rPr lang="fr-FR" sz="2800" dirty="0"/>
              <a:t>Envoie les données au model, et les transfère du model au </a:t>
            </a:r>
            <a:r>
              <a:rPr lang="fr-FR" sz="2800" dirty="0" err="1"/>
              <a:t>view</a:t>
            </a:r>
            <a:r>
              <a:rPr lang="fr-FR" sz="2800" dirty="0"/>
              <a:t>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97BD676-248E-4969-B33A-98C7B602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1133856"/>
          </a:xfrm>
        </p:spPr>
        <p:txBody>
          <a:bodyPr/>
          <a:lstStyle/>
          <a:p>
            <a:r>
              <a:rPr lang="fr-FR" dirty="0"/>
              <a:t>Explication : CONTROLLER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7E0364-AE02-4786-8FDA-8F6F6A36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667" y="1649341"/>
            <a:ext cx="7944613" cy="3245748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42400A9-5845-4006-AFE6-C6652D14BCB6}"/>
              </a:ext>
            </a:extLst>
          </p:cNvPr>
          <p:cNvSpPr/>
          <p:nvPr/>
        </p:nvSpPr>
        <p:spPr>
          <a:xfrm>
            <a:off x="10043160" y="2954181"/>
            <a:ext cx="1600200" cy="73018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BDD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D597C89-F66E-4053-BC00-58E49CB4F8C4}"/>
              </a:ext>
            </a:extLst>
          </p:cNvPr>
          <p:cNvSpPr/>
          <p:nvPr/>
        </p:nvSpPr>
        <p:spPr>
          <a:xfrm>
            <a:off x="9921240" y="3111822"/>
            <a:ext cx="1600200" cy="73018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BDD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FEE519E-1CAA-4E67-954E-8BCD5853AD01}"/>
              </a:ext>
            </a:extLst>
          </p:cNvPr>
          <p:cNvSpPr/>
          <p:nvPr/>
        </p:nvSpPr>
        <p:spPr>
          <a:xfrm>
            <a:off x="9799320" y="3319272"/>
            <a:ext cx="1600200" cy="73018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BDD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A5FF072-C95D-488B-9C73-50C4EDF59E5F}"/>
              </a:ext>
            </a:extLst>
          </p:cNvPr>
          <p:cNvSpPr/>
          <p:nvPr/>
        </p:nvSpPr>
        <p:spPr>
          <a:xfrm>
            <a:off x="9733789" y="3515868"/>
            <a:ext cx="1600200" cy="73018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BDD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9B65786-A3F0-45F2-B626-C3968620CA9F}"/>
              </a:ext>
            </a:extLst>
          </p:cNvPr>
          <p:cNvCxnSpPr/>
          <p:nvPr/>
        </p:nvCxnSpPr>
        <p:spPr>
          <a:xfrm>
            <a:off x="10832869" y="2589090"/>
            <a:ext cx="0" cy="3650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A31D922-911F-40BC-9C15-463D9DA82ECE}"/>
              </a:ext>
            </a:extLst>
          </p:cNvPr>
          <p:cNvSpPr/>
          <p:nvPr/>
        </p:nvSpPr>
        <p:spPr>
          <a:xfrm>
            <a:off x="6705737" y="1695727"/>
            <a:ext cx="2174471" cy="10397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10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97BD676-248E-4969-B33A-98C7B602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1133856"/>
          </a:xfrm>
        </p:spPr>
        <p:txBody>
          <a:bodyPr/>
          <a:lstStyle/>
          <a:p>
            <a:r>
              <a:rPr lang="fr-FR" dirty="0"/>
              <a:t>Exemple de « code »</a:t>
            </a:r>
          </a:p>
        </p:txBody>
      </p:sp>
    </p:spTree>
    <p:extLst>
      <p:ext uri="{BB962C8B-B14F-4D97-AF65-F5344CB8AC3E}">
        <p14:creationId xmlns:p14="http://schemas.microsoft.com/office/powerpoint/2010/main" val="1816694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165</TotalTime>
  <Words>157</Words>
  <Application>Microsoft Office PowerPoint</Application>
  <PresentationFormat>Grand écran</PresentationFormat>
  <Paragraphs>41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Maillage</vt:lpstr>
      <vt:lpstr>Le modèle MVC model – view - controlLer</vt:lpstr>
      <vt:lpstr>Qu’est-ce que le MVC ?</vt:lpstr>
      <vt:lpstr>Comment fonctionne l’architecture MVC ?</vt:lpstr>
      <vt:lpstr>Pourquoi le MVC ?</vt:lpstr>
      <vt:lpstr>Explication : MODEL</vt:lpstr>
      <vt:lpstr>Explication : VIEW</vt:lpstr>
      <vt:lpstr>Explication : CONTROLLER</vt:lpstr>
      <vt:lpstr>Exemple de « code 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modèle MVC model – view - controler</dc:title>
  <dc:creator>Lucas van den Berg</dc:creator>
  <cp:lastModifiedBy>Lucas van den Berg</cp:lastModifiedBy>
  <cp:revision>16</cp:revision>
  <dcterms:created xsi:type="dcterms:W3CDTF">2018-11-08T18:56:36Z</dcterms:created>
  <dcterms:modified xsi:type="dcterms:W3CDTF">2018-11-08T23:37:13Z</dcterms:modified>
</cp:coreProperties>
</file>