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2.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60" r:id="rId4"/>
    <p:sldId id="259" r:id="rId5"/>
    <p:sldId id="261" r:id="rId6"/>
    <p:sldId id="262" r:id="rId7"/>
    <p:sldId id="263" r:id="rId8"/>
    <p:sldId id="264" r:id="rId9"/>
    <p:sldId id="265" r:id="rId10"/>
    <p:sldId id="258" r:id="rId11"/>
    <p:sldId id="266" r:id="rId12"/>
    <p:sldId id="271" r:id="rId13"/>
    <p:sldId id="272" r:id="rId14"/>
    <p:sldId id="273" r:id="rId15"/>
    <p:sldId id="267" r:id="rId16"/>
    <p:sldId id="268" r:id="rId17"/>
    <p:sldId id="269" r:id="rId18"/>
    <p:sldId id="270" r:id="rId19"/>
    <p:sldId id="275"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agiaire" initials="s" lastIdx="2" clrIdx="0">
    <p:extLst>
      <p:ext uri="{19B8F6BF-5375-455C-9EA6-DF929625EA0E}">
        <p15:presenceInfo xmlns:p15="http://schemas.microsoft.com/office/powerpoint/2012/main" userId="stagiair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7C8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56" autoAdjust="0"/>
    <p:restoredTop sz="84000" autoAdjust="0"/>
  </p:normalViewPr>
  <p:slideViewPr>
    <p:cSldViewPr snapToGrid="0">
      <p:cViewPr varScale="1">
        <p:scale>
          <a:sx n="76" d="100"/>
          <a:sy n="76" d="100"/>
        </p:scale>
        <p:origin x="11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25T20:02:49.035" idx="1">
    <p:pos x="10" y="10"/>
    <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11-26T00:31:05.177" idx="2">
    <p:pos x="10" y="10"/>
    <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E1FB20-F319-4BBD-A9FB-490B16C22E91}"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fr-FR"/>
        </a:p>
      </dgm:t>
    </dgm:pt>
    <dgm:pt modelId="{8FD6901A-FE9A-49B2-84D0-76BF1BDFBBA2}">
      <dgm:prSet phldrT="[Texte]"/>
      <dgm:spPr/>
      <dgm:t>
        <a:bodyPr/>
        <a:lstStyle/>
        <a:p>
          <a:r>
            <a:rPr lang="fr-FR" dirty="0"/>
            <a:t>Android</a:t>
          </a:r>
        </a:p>
      </dgm:t>
    </dgm:pt>
    <dgm:pt modelId="{BD34A715-3CED-451A-984B-62AF51444612}" type="parTrans" cxnId="{0FDA67DC-7440-4D0A-802C-A70E6D6F9796}">
      <dgm:prSet/>
      <dgm:spPr/>
      <dgm:t>
        <a:bodyPr/>
        <a:lstStyle/>
        <a:p>
          <a:endParaRPr lang="fr-FR"/>
        </a:p>
      </dgm:t>
    </dgm:pt>
    <dgm:pt modelId="{21CDE693-2E4C-4028-A8A0-056F78CBBAC7}" type="sibTrans" cxnId="{0FDA67DC-7440-4D0A-802C-A70E6D6F9796}">
      <dgm:prSet/>
      <dgm:spPr/>
      <dgm:t>
        <a:bodyPr/>
        <a:lstStyle/>
        <a:p>
          <a:endParaRPr lang="fr-FR"/>
        </a:p>
      </dgm:t>
    </dgm:pt>
    <dgm:pt modelId="{CC18C799-4D4B-4E5A-9CB2-F5D66E691533}">
      <dgm:prSet phldrT="[Texte]"/>
      <dgm:spPr/>
      <dgm:t>
        <a:bodyPr/>
        <a:lstStyle/>
        <a:p>
          <a:r>
            <a:rPr lang="fr-FR" dirty="0"/>
            <a:t>Java ou </a:t>
          </a:r>
          <a:r>
            <a:rPr lang="fr-FR" dirty="0" err="1"/>
            <a:t>Kotlin</a:t>
          </a:r>
          <a:endParaRPr lang="fr-FR" dirty="0"/>
        </a:p>
      </dgm:t>
    </dgm:pt>
    <dgm:pt modelId="{5014CE67-4A90-47AC-8F99-DB7E4077BAFB}" type="parTrans" cxnId="{9F266025-E17D-4CB8-A683-473F2AA1F2F6}">
      <dgm:prSet/>
      <dgm:spPr/>
      <dgm:t>
        <a:bodyPr/>
        <a:lstStyle/>
        <a:p>
          <a:endParaRPr lang="fr-FR"/>
        </a:p>
      </dgm:t>
    </dgm:pt>
    <dgm:pt modelId="{CDE29B5C-E54B-456B-B2FC-09BF4D6F6013}" type="sibTrans" cxnId="{9F266025-E17D-4CB8-A683-473F2AA1F2F6}">
      <dgm:prSet/>
      <dgm:spPr/>
      <dgm:t>
        <a:bodyPr/>
        <a:lstStyle/>
        <a:p>
          <a:endParaRPr lang="fr-FR"/>
        </a:p>
      </dgm:t>
    </dgm:pt>
    <dgm:pt modelId="{55F72A07-6F96-4409-A276-71B9431D33BA}">
      <dgm:prSet phldrT="[Texte]"/>
      <dgm:spPr/>
      <dgm:t>
        <a:bodyPr/>
        <a:lstStyle/>
        <a:p>
          <a:r>
            <a:rPr lang="fr-FR" dirty="0"/>
            <a:t>IOS</a:t>
          </a:r>
        </a:p>
      </dgm:t>
    </dgm:pt>
    <dgm:pt modelId="{B51D80EA-4BA8-4034-B3CD-D87623988334}" type="parTrans" cxnId="{968E37F5-4088-4CD4-A5A1-BDF06165A5EB}">
      <dgm:prSet/>
      <dgm:spPr/>
      <dgm:t>
        <a:bodyPr/>
        <a:lstStyle/>
        <a:p>
          <a:endParaRPr lang="fr-FR"/>
        </a:p>
      </dgm:t>
    </dgm:pt>
    <dgm:pt modelId="{4B718442-5101-4CA8-91E3-BAF2AE3B5E52}" type="sibTrans" cxnId="{968E37F5-4088-4CD4-A5A1-BDF06165A5EB}">
      <dgm:prSet/>
      <dgm:spPr/>
      <dgm:t>
        <a:bodyPr/>
        <a:lstStyle/>
        <a:p>
          <a:endParaRPr lang="fr-FR"/>
        </a:p>
      </dgm:t>
    </dgm:pt>
    <dgm:pt modelId="{60B1DD49-1FA0-48E8-A1D8-D402183E43E0}">
      <dgm:prSet phldrT="[Texte]"/>
      <dgm:spPr/>
      <dgm:t>
        <a:bodyPr/>
        <a:lstStyle/>
        <a:p>
          <a:r>
            <a:rPr lang="fr-FR" dirty="0"/>
            <a:t>Objective C ou Swift</a:t>
          </a:r>
        </a:p>
      </dgm:t>
    </dgm:pt>
    <dgm:pt modelId="{35741CE5-6623-46CD-BE20-BE4D3DED3236}" type="parTrans" cxnId="{A4C367B8-CC65-40B2-BE0E-18288F8FE4FF}">
      <dgm:prSet/>
      <dgm:spPr/>
      <dgm:t>
        <a:bodyPr/>
        <a:lstStyle/>
        <a:p>
          <a:endParaRPr lang="fr-FR"/>
        </a:p>
      </dgm:t>
    </dgm:pt>
    <dgm:pt modelId="{AD988B38-D680-4977-8E2D-8E26D99AADF9}" type="sibTrans" cxnId="{A4C367B8-CC65-40B2-BE0E-18288F8FE4FF}">
      <dgm:prSet/>
      <dgm:spPr/>
      <dgm:t>
        <a:bodyPr/>
        <a:lstStyle/>
        <a:p>
          <a:endParaRPr lang="fr-FR"/>
        </a:p>
      </dgm:t>
    </dgm:pt>
    <dgm:pt modelId="{1DE8FBFF-2620-4380-BE77-FED6B0999D44}" type="pres">
      <dgm:prSet presAssocID="{5DE1FB20-F319-4BBD-A9FB-490B16C22E91}" presName="linear" presStyleCnt="0">
        <dgm:presLayoutVars>
          <dgm:animLvl val="lvl"/>
          <dgm:resizeHandles val="exact"/>
        </dgm:presLayoutVars>
      </dgm:prSet>
      <dgm:spPr/>
    </dgm:pt>
    <dgm:pt modelId="{B8E2CD01-44EB-48C5-846B-3275E4B66373}" type="pres">
      <dgm:prSet presAssocID="{8FD6901A-FE9A-49B2-84D0-76BF1BDFBBA2}" presName="parentText" presStyleLbl="node1" presStyleIdx="0" presStyleCnt="2" custLinFactNeighborY="-1521">
        <dgm:presLayoutVars>
          <dgm:chMax val="0"/>
          <dgm:bulletEnabled val="1"/>
        </dgm:presLayoutVars>
      </dgm:prSet>
      <dgm:spPr/>
    </dgm:pt>
    <dgm:pt modelId="{A050D1D3-CA30-46F7-B13C-6E50B25CAB8D}" type="pres">
      <dgm:prSet presAssocID="{8FD6901A-FE9A-49B2-84D0-76BF1BDFBBA2}" presName="childText" presStyleLbl="revTx" presStyleIdx="0" presStyleCnt="2">
        <dgm:presLayoutVars>
          <dgm:bulletEnabled val="1"/>
        </dgm:presLayoutVars>
      </dgm:prSet>
      <dgm:spPr/>
    </dgm:pt>
    <dgm:pt modelId="{3896BB95-45F2-49AE-9CD6-4B662BA328AD}" type="pres">
      <dgm:prSet presAssocID="{55F72A07-6F96-4409-A276-71B9431D33BA}" presName="parentText" presStyleLbl="node1" presStyleIdx="1" presStyleCnt="2">
        <dgm:presLayoutVars>
          <dgm:chMax val="0"/>
          <dgm:bulletEnabled val="1"/>
        </dgm:presLayoutVars>
      </dgm:prSet>
      <dgm:spPr/>
    </dgm:pt>
    <dgm:pt modelId="{7D92E822-DA75-48BF-B9E3-5D0EFAD0B4F1}" type="pres">
      <dgm:prSet presAssocID="{55F72A07-6F96-4409-A276-71B9431D33BA}" presName="childText" presStyleLbl="revTx" presStyleIdx="1" presStyleCnt="2">
        <dgm:presLayoutVars>
          <dgm:bulletEnabled val="1"/>
        </dgm:presLayoutVars>
      </dgm:prSet>
      <dgm:spPr/>
    </dgm:pt>
  </dgm:ptLst>
  <dgm:cxnLst>
    <dgm:cxn modelId="{81F1F714-C741-4CDC-901C-34E8FA1DCAD2}" type="presOf" srcId="{5DE1FB20-F319-4BBD-A9FB-490B16C22E91}" destId="{1DE8FBFF-2620-4380-BE77-FED6B0999D44}" srcOrd="0" destOrd="0" presId="urn:microsoft.com/office/officeart/2005/8/layout/vList2"/>
    <dgm:cxn modelId="{9F266025-E17D-4CB8-A683-473F2AA1F2F6}" srcId="{8FD6901A-FE9A-49B2-84D0-76BF1BDFBBA2}" destId="{CC18C799-4D4B-4E5A-9CB2-F5D66E691533}" srcOrd="0" destOrd="0" parTransId="{5014CE67-4A90-47AC-8F99-DB7E4077BAFB}" sibTransId="{CDE29B5C-E54B-456B-B2FC-09BF4D6F6013}"/>
    <dgm:cxn modelId="{8584633A-6875-454B-8859-35AA3F4394FB}" type="presOf" srcId="{8FD6901A-FE9A-49B2-84D0-76BF1BDFBBA2}" destId="{B8E2CD01-44EB-48C5-846B-3275E4B66373}" srcOrd="0" destOrd="0" presId="urn:microsoft.com/office/officeart/2005/8/layout/vList2"/>
    <dgm:cxn modelId="{DB255059-8B50-4B1E-80CB-CB6CF6345ABC}" type="presOf" srcId="{CC18C799-4D4B-4E5A-9CB2-F5D66E691533}" destId="{A050D1D3-CA30-46F7-B13C-6E50B25CAB8D}" srcOrd="0" destOrd="0" presId="urn:microsoft.com/office/officeart/2005/8/layout/vList2"/>
    <dgm:cxn modelId="{A4C367B8-CC65-40B2-BE0E-18288F8FE4FF}" srcId="{55F72A07-6F96-4409-A276-71B9431D33BA}" destId="{60B1DD49-1FA0-48E8-A1D8-D402183E43E0}" srcOrd="0" destOrd="0" parTransId="{35741CE5-6623-46CD-BE20-BE4D3DED3236}" sibTransId="{AD988B38-D680-4977-8E2D-8E26D99AADF9}"/>
    <dgm:cxn modelId="{432E40D3-AA19-4BAC-807C-18E4F644318E}" type="presOf" srcId="{55F72A07-6F96-4409-A276-71B9431D33BA}" destId="{3896BB95-45F2-49AE-9CD6-4B662BA328AD}" srcOrd="0" destOrd="0" presId="urn:microsoft.com/office/officeart/2005/8/layout/vList2"/>
    <dgm:cxn modelId="{0FDA67DC-7440-4D0A-802C-A70E6D6F9796}" srcId="{5DE1FB20-F319-4BBD-A9FB-490B16C22E91}" destId="{8FD6901A-FE9A-49B2-84D0-76BF1BDFBBA2}" srcOrd="0" destOrd="0" parTransId="{BD34A715-3CED-451A-984B-62AF51444612}" sibTransId="{21CDE693-2E4C-4028-A8A0-056F78CBBAC7}"/>
    <dgm:cxn modelId="{9C4B46EF-7A44-4518-8FE1-B80D2DBF4FFA}" type="presOf" srcId="{60B1DD49-1FA0-48E8-A1D8-D402183E43E0}" destId="{7D92E822-DA75-48BF-B9E3-5D0EFAD0B4F1}" srcOrd="0" destOrd="0" presId="urn:microsoft.com/office/officeart/2005/8/layout/vList2"/>
    <dgm:cxn modelId="{968E37F5-4088-4CD4-A5A1-BDF06165A5EB}" srcId="{5DE1FB20-F319-4BBD-A9FB-490B16C22E91}" destId="{55F72A07-6F96-4409-A276-71B9431D33BA}" srcOrd="1" destOrd="0" parTransId="{B51D80EA-4BA8-4034-B3CD-D87623988334}" sibTransId="{4B718442-5101-4CA8-91E3-BAF2AE3B5E52}"/>
    <dgm:cxn modelId="{453DBEB0-9721-42F7-A588-9C49A8B440A4}" type="presParOf" srcId="{1DE8FBFF-2620-4380-BE77-FED6B0999D44}" destId="{B8E2CD01-44EB-48C5-846B-3275E4B66373}" srcOrd="0" destOrd="0" presId="urn:microsoft.com/office/officeart/2005/8/layout/vList2"/>
    <dgm:cxn modelId="{CA0CAB23-042F-4655-8140-F2FACB989E41}" type="presParOf" srcId="{1DE8FBFF-2620-4380-BE77-FED6B0999D44}" destId="{A050D1D3-CA30-46F7-B13C-6E50B25CAB8D}" srcOrd="1" destOrd="0" presId="urn:microsoft.com/office/officeart/2005/8/layout/vList2"/>
    <dgm:cxn modelId="{85D60486-3F6B-4A4F-8A6C-4A6B1AC901F5}" type="presParOf" srcId="{1DE8FBFF-2620-4380-BE77-FED6B0999D44}" destId="{3896BB95-45F2-49AE-9CD6-4B662BA328AD}" srcOrd="2" destOrd="0" presId="urn:microsoft.com/office/officeart/2005/8/layout/vList2"/>
    <dgm:cxn modelId="{E86B6797-CAA4-4F80-82BC-7A711BAF5F2E}" type="presParOf" srcId="{1DE8FBFF-2620-4380-BE77-FED6B0999D44}" destId="{7D92E822-DA75-48BF-B9E3-5D0EFAD0B4F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435E8E-6886-4707-8DE8-65D7669DD0EE}" type="doc">
      <dgm:prSet loTypeId="urn:microsoft.com/office/officeart/2005/8/layout/hierarchy3" loCatId="list" qsTypeId="urn:microsoft.com/office/officeart/2005/8/quickstyle/simple3" qsCatId="simple" csTypeId="urn:microsoft.com/office/officeart/2005/8/colors/colorful2" csCatId="colorful" phldr="1"/>
      <dgm:spPr/>
      <dgm:t>
        <a:bodyPr/>
        <a:lstStyle/>
        <a:p>
          <a:endParaRPr lang="fr-FR"/>
        </a:p>
      </dgm:t>
    </dgm:pt>
    <dgm:pt modelId="{8BA703EC-CC16-41F9-8B9D-ED53FCD409F8}">
      <dgm:prSet phldrT="[Texte]"/>
      <dgm:spPr>
        <a:solidFill>
          <a:schemeClr val="accent1">
            <a:lumMod val="20000"/>
            <a:lumOff val="80000"/>
          </a:schemeClr>
        </a:solidFill>
      </dgm:spPr>
      <dgm:t>
        <a:bodyPr/>
        <a:lstStyle/>
        <a:p>
          <a:r>
            <a:rPr lang="fr-FR" dirty="0"/>
            <a:t>Avantages</a:t>
          </a:r>
        </a:p>
      </dgm:t>
    </dgm:pt>
    <dgm:pt modelId="{E2446184-03A3-45AB-A078-EC17D63CE91F}" type="parTrans" cxnId="{0A53ABC5-7900-4119-8C96-ABB5E7001A21}">
      <dgm:prSet/>
      <dgm:spPr/>
      <dgm:t>
        <a:bodyPr/>
        <a:lstStyle/>
        <a:p>
          <a:endParaRPr lang="fr-FR"/>
        </a:p>
      </dgm:t>
    </dgm:pt>
    <dgm:pt modelId="{BCC4AB14-D042-4055-A40B-8A3797CA549C}" type="sibTrans" cxnId="{0A53ABC5-7900-4119-8C96-ABB5E7001A21}">
      <dgm:prSet/>
      <dgm:spPr/>
      <dgm:t>
        <a:bodyPr/>
        <a:lstStyle/>
        <a:p>
          <a:endParaRPr lang="fr-FR"/>
        </a:p>
      </dgm:t>
    </dgm:pt>
    <dgm:pt modelId="{FDDEC3F1-8684-4C43-8BDB-2E7C7BE9A234}">
      <dgm:prSet phldrT="[Texte]"/>
      <dgm:spPr/>
      <dgm:t>
        <a:bodyPr/>
        <a:lstStyle/>
        <a:p>
          <a:r>
            <a:rPr lang="fr-FR" dirty="0"/>
            <a:t>Rapidité</a:t>
          </a:r>
        </a:p>
      </dgm:t>
    </dgm:pt>
    <dgm:pt modelId="{E803C918-4FB4-44F1-A036-523D1921D93B}" type="parTrans" cxnId="{B7C20E6B-B350-4DC1-AA51-D5D12B2940D0}">
      <dgm:prSet/>
      <dgm:spPr>
        <a:ln>
          <a:solidFill>
            <a:schemeClr val="accent1"/>
          </a:solidFill>
        </a:ln>
      </dgm:spPr>
      <dgm:t>
        <a:bodyPr/>
        <a:lstStyle/>
        <a:p>
          <a:endParaRPr lang="fr-FR"/>
        </a:p>
      </dgm:t>
    </dgm:pt>
    <dgm:pt modelId="{56935F5B-E754-4E0B-9CD0-0439D5C21ED7}" type="sibTrans" cxnId="{B7C20E6B-B350-4DC1-AA51-D5D12B2940D0}">
      <dgm:prSet/>
      <dgm:spPr/>
      <dgm:t>
        <a:bodyPr/>
        <a:lstStyle/>
        <a:p>
          <a:endParaRPr lang="fr-FR"/>
        </a:p>
      </dgm:t>
    </dgm:pt>
    <dgm:pt modelId="{08E3CB98-635C-4FA9-A8C1-8F2194E75F6E}">
      <dgm:prSet phldrT="[Texte]"/>
      <dgm:spPr/>
      <dgm:t>
        <a:bodyPr/>
        <a:lstStyle/>
        <a:p>
          <a:r>
            <a:rPr lang="fr-FR" dirty="0"/>
            <a:t>Accès plus facile</a:t>
          </a:r>
        </a:p>
      </dgm:t>
    </dgm:pt>
    <dgm:pt modelId="{4613F05E-29AA-413D-B923-1CA160E3FC0D}" type="parTrans" cxnId="{900589FD-FA2A-4B32-BFEC-64E6B1409C49}">
      <dgm:prSet/>
      <dgm:spPr>
        <a:solidFill>
          <a:schemeClr val="accent6">
            <a:lumMod val="75000"/>
          </a:schemeClr>
        </a:solidFill>
        <a:ln>
          <a:solidFill>
            <a:schemeClr val="accent1"/>
          </a:solidFill>
        </a:ln>
      </dgm:spPr>
      <dgm:t>
        <a:bodyPr/>
        <a:lstStyle/>
        <a:p>
          <a:endParaRPr lang="fr-FR"/>
        </a:p>
      </dgm:t>
    </dgm:pt>
    <dgm:pt modelId="{3B0F2755-762A-4940-B888-7E7677F38E86}" type="sibTrans" cxnId="{900589FD-FA2A-4B32-BFEC-64E6B1409C49}">
      <dgm:prSet/>
      <dgm:spPr/>
      <dgm:t>
        <a:bodyPr/>
        <a:lstStyle/>
        <a:p>
          <a:endParaRPr lang="fr-FR"/>
        </a:p>
      </dgm:t>
    </dgm:pt>
    <dgm:pt modelId="{CB2AEBDD-01D8-49AB-9204-CB133F9C12BF}">
      <dgm:prSet phldrT="[Texte]"/>
      <dgm:spPr>
        <a:solidFill>
          <a:schemeClr val="accent4">
            <a:lumMod val="20000"/>
            <a:lumOff val="80000"/>
          </a:schemeClr>
        </a:solidFill>
      </dgm:spPr>
      <dgm:t>
        <a:bodyPr/>
        <a:lstStyle/>
        <a:p>
          <a:r>
            <a:rPr lang="fr-FR" dirty="0"/>
            <a:t>Inconvénients</a:t>
          </a:r>
        </a:p>
      </dgm:t>
    </dgm:pt>
    <dgm:pt modelId="{C9DAA8A6-D417-4F72-9204-D126687C6940}" type="parTrans" cxnId="{323C1D52-EAE7-485E-9EBB-A8034FECBC52}">
      <dgm:prSet/>
      <dgm:spPr/>
      <dgm:t>
        <a:bodyPr/>
        <a:lstStyle/>
        <a:p>
          <a:endParaRPr lang="fr-FR"/>
        </a:p>
      </dgm:t>
    </dgm:pt>
    <dgm:pt modelId="{562416DD-5E63-4523-BB7D-E65AB1F662BD}" type="sibTrans" cxnId="{323C1D52-EAE7-485E-9EBB-A8034FECBC52}">
      <dgm:prSet/>
      <dgm:spPr/>
      <dgm:t>
        <a:bodyPr/>
        <a:lstStyle/>
        <a:p>
          <a:endParaRPr lang="fr-FR"/>
        </a:p>
      </dgm:t>
    </dgm:pt>
    <dgm:pt modelId="{39DED2E7-8816-480B-8067-5D98F3B18007}">
      <dgm:prSet phldrT="[Texte]"/>
      <dgm:spPr/>
      <dgm:t>
        <a:bodyPr/>
        <a:lstStyle/>
        <a:p>
          <a:r>
            <a:rPr lang="fr-FR" dirty="0"/>
            <a:t>Le coût de développement</a:t>
          </a:r>
        </a:p>
      </dgm:t>
    </dgm:pt>
    <dgm:pt modelId="{816F1F88-F1BE-4B33-9395-29F1E4C8AD84}" type="parTrans" cxnId="{143083C7-7D95-4AC2-BCCB-4F25A811D4CC}">
      <dgm:prSet/>
      <dgm:spPr>
        <a:ln>
          <a:solidFill>
            <a:srgbClr val="FF0000"/>
          </a:solidFill>
        </a:ln>
      </dgm:spPr>
      <dgm:t>
        <a:bodyPr/>
        <a:lstStyle/>
        <a:p>
          <a:endParaRPr lang="fr-FR"/>
        </a:p>
      </dgm:t>
    </dgm:pt>
    <dgm:pt modelId="{B1B11A79-E2FA-44F8-AEC7-FFEC0234896C}" type="sibTrans" cxnId="{143083C7-7D95-4AC2-BCCB-4F25A811D4CC}">
      <dgm:prSet/>
      <dgm:spPr/>
      <dgm:t>
        <a:bodyPr/>
        <a:lstStyle/>
        <a:p>
          <a:endParaRPr lang="fr-FR"/>
        </a:p>
      </dgm:t>
    </dgm:pt>
    <dgm:pt modelId="{431E3534-B87D-4CF7-A87F-97BC0F5D59EF}">
      <dgm:prSet phldrT="[Texte]"/>
      <dgm:spPr/>
      <dgm:t>
        <a:bodyPr/>
        <a:lstStyle/>
        <a:p>
          <a:r>
            <a:rPr lang="fr-FR" dirty="0"/>
            <a:t>Installation obligatoire </a:t>
          </a:r>
        </a:p>
      </dgm:t>
    </dgm:pt>
    <dgm:pt modelId="{056D3B89-43F3-467F-BE16-8D5391EFA6B0}" type="parTrans" cxnId="{3A76C438-E0CE-4502-A2FA-21D6834207AB}">
      <dgm:prSet/>
      <dgm:spPr>
        <a:ln>
          <a:solidFill>
            <a:srgbClr val="FF0000"/>
          </a:solidFill>
        </a:ln>
      </dgm:spPr>
      <dgm:t>
        <a:bodyPr/>
        <a:lstStyle/>
        <a:p>
          <a:endParaRPr lang="fr-FR"/>
        </a:p>
      </dgm:t>
    </dgm:pt>
    <dgm:pt modelId="{79B0BF4E-2723-4084-8761-705A62FA69EC}" type="sibTrans" cxnId="{3A76C438-E0CE-4502-A2FA-21D6834207AB}">
      <dgm:prSet/>
      <dgm:spPr/>
      <dgm:t>
        <a:bodyPr/>
        <a:lstStyle/>
        <a:p>
          <a:endParaRPr lang="fr-FR"/>
        </a:p>
      </dgm:t>
    </dgm:pt>
    <dgm:pt modelId="{B64FAA05-2397-4AB0-9BF4-9F03AB47ED09}">
      <dgm:prSet/>
      <dgm:spPr/>
      <dgm:t>
        <a:bodyPr/>
        <a:lstStyle/>
        <a:p>
          <a:r>
            <a:rPr lang="fr-FR" dirty="0"/>
            <a:t>Notifications push</a:t>
          </a:r>
        </a:p>
      </dgm:t>
    </dgm:pt>
    <dgm:pt modelId="{7EF75519-ED9A-4799-BFFF-31B463627BA8}" type="parTrans" cxnId="{E7E96478-6D8F-411B-944B-84BE425A75FE}">
      <dgm:prSet/>
      <dgm:spPr/>
      <dgm:t>
        <a:bodyPr/>
        <a:lstStyle/>
        <a:p>
          <a:endParaRPr lang="fr-FR"/>
        </a:p>
      </dgm:t>
    </dgm:pt>
    <dgm:pt modelId="{E258AD18-E70D-4D34-BE28-0CCEFC9A4E58}" type="sibTrans" cxnId="{E7E96478-6D8F-411B-944B-84BE425A75FE}">
      <dgm:prSet/>
      <dgm:spPr/>
      <dgm:t>
        <a:bodyPr/>
        <a:lstStyle/>
        <a:p>
          <a:endParaRPr lang="fr-FR"/>
        </a:p>
      </dgm:t>
    </dgm:pt>
    <dgm:pt modelId="{53E3453C-D544-4939-BFA0-E9DFDD6EE60B}">
      <dgm:prSet/>
      <dgm:spPr/>
      <dgm:t>
        <a:bodyPr/>
        <a:lstStyle/>
        <a:p>
          <a:r>
            <a:rPr lang="fr-FR" b="0" i="0" dirty="0"/>
            <a:t>Ne requiert pas forcément internet</a:t>
          </a:r>
          <a:endParaRPr lang="fr-FR" b="0" dirty="0"/>
        </a:p>
      </dgm:t>
    </dgm:pt>
    <dgm:pt modelId="{20DCFC5B-5F53-446B-AA16-F69AFC2A4938}" type="parTrans" cxnId="{A4F804F1-B7BC-4880-8669-B85AC0FA7D23}">
      <dgm:prSet/>
      <dgm:spPr/>
      <dgm:t>
        <a:bodyPr/>
        <a:lstStyle/>
        <a:p>
          <a:endParaRPr lang="fr-FR"/>
        </a:p>
      </dgm:t>
    </dgm:pt>
    <dgm:pt modelId="{ED1CC024-5F35-4DF6-B9D7-F7BBB9523133}" type="sibTrans" cxnId="{A4F804F1-B7BC-4880-8669-B85AC0FA7D23}">
      <dgm:prSet/>
      <dgm:spPr/>
      <dgm:t>
        <a:bodyPr/>
        <a:lstStyle/>
        <a:p>
          <a:endParaRPr lang="fr-FR"/>
        </a:p>
      </dgm:t>
    </dgm:pt>
    <dgm:pt modelId="{CFEBE19A-8A5C-4691-8174-3E5A29390E1D}">
      <dgm:prSet/>
      <dgm:spPr/>
      <dgm:t>
        <a:bodyPr/>
        <a:lstStyle/>
        <a:p>
          <a:r>
            <a:rPr lang="fr-FR" dirty="0"/>
            <a:t>Temps de développement</a:t>
          </a:r>
        </a:p>
      </dgm:t>
    </dgm:pt>
    <dgm:pt modelId="{D6F1D97E-5F62-4DE9-A03D-AE8E020C4E18}" type="parTrans" cxnId="{660E0841-DF7E-49DB-BBED-DC9A7E9CBCE3}">
      <dgm:prSet/>
      <dgm:spPr>
        <a:ln>
          <a:solidFill>
            <a:srgbClr val="FF0000"/>
          </a:solidFill>
        </a:ln>
      </dgm:spPr>
      <dgm:t>
        <a:bodyPr/>
        <a:lstStyle/>
        <a:p>
          <a:endParaRPr lang="fr-FR"/>
        </a:p>
      </dgm:t>
    </dgm:pt>
    <dgm:pt modelId="{243266BD-FC1F-409E-A659-6CE9693ECB08}" type="sibTrans" cxnId="{660E0841-DF7E-49DB-BBED-DC9A7E9CBCE3}">
      <dgm:prSet/>
      <dgm:spPr/>
      <dgm:t>
        <a:bodyPr/>
        <a:lstStyle/>
        <a:p>
          <a:endParaRPr lang="fr-FR"/>
        </a:p>
      </dgm:t>
    </dgm:pt>
    <dgm:pt modelId="{A39657F4-86D0-4B1F-85C8-F17DFB361D1D}" type="pres">
      <dgm:prSet presAssocID="{65435E8E-6886-4707-8DE8-65D7669DD0EE}" presName="diagram" presStyleCnt="0">
        <dgm:presLayoutVars>
          <dgm:chPref val="1"/>
          <dgm:dir/>
          <dgm:animOne val="branch"/>
          <dgm:animLvl val="lvl"/>
          <dgm:resizeHandles/>
        </dgm:presLayoutVars>
      </dgm:prSet>
      <dgm:spPr/>
    </dgm:pt>
    <dgm:pt modelId="{445C6774-B1BA-4803-BE9A-8F3AB33EADC8}" type="pres">
      <dgm:prSet presAssocID="{8BA703EC-CC16-41F9-8B9D-ED53FCD409F8}" presName="root" presStyleCnt="0"/>
      <dgm:spPr/>
    </dgm:pt>
    <dgm:pt modelId="{78B3F74B-25B6-4710-BEE0-E3103E10FDC9}" type="pres">
      <dgm:prSet presAssocID="{8BA703EC-CC16-41F9-8B9D-ED53FCD409F8}" presName="rootComposite" presStyleCnt="0"/>
      <dgm:spPr/>
    </dgm:pt>
    <dgm:pt modelId="{69DCC26F-4B30-40F3-B53E-123D9A4F3EC3}" type="pres">
      <dgm:prSet presAssocID="{8BA703EC-CC16-41F9-8B9D-ED53FCD409F8}" presName="rootText" presStyleLbl="node1" presStyleIdx="0" presStyleCnt="2" custScaleX="136140" custLinFactNeighborX="1058" custLinFactNeighborY="1057"/>
      <dgm:spPr/>
    </dgm:pt>
    <dgm:pt modelId="{AAC8D0EC-9F7D-4778-A4F1-8A75030C83ED}" type="pres">
      <dgm:prSet presAssocID="{8BA703EC-CC16-41F9-8B9D-ED53FCD409F8}" presName="rootConnector" presStyleLbl="node1" presStyleIdx="0" presStyleCnt="2"/>
      <dgm:spPr/>
    </dgm:pt>
    <dgm:pt modelId="{CF60BAA3-F01C-4556-B1B3-5F234207D27C}" type="pres">
      <dgm:prSet presAssocID="{8BA703EC-CC16-41F9-8B9D-ED53FCD409F8}" presName="childShape" presStyleCnt="0"/>
      <dgm:spPr/>
    </dgm:pt>
    <dgm:pt modelId="{747F4F04-EF7E-45E2-96FC-8CE804C1B644}" type="pres">
      <dgm:prSet presAssocID="{E803C918-4FB4-44F1-A036-523D1921D93B}" presName="Name13" presStyleLbl="parChTrans1D2" presStyleIdx="0" presStyleCnt="7"/>
      <dgm:spPr/>
    </dgm:pt>
    <dgm:pt modelId="{573612D2-5D14-49C8-AD4B-0031B88E5CA4}" type="pres">
      <dgm:prSet presAssocID="{FDDEC3F1-8684-4C43-8BDB-2E7C7BE9A234}" presName="childText" presStyleLbl="bgAcc1" presStyleIdx="0" presStyleCnt="7" custScaleX="129896" custScaleY="72889">
        <dgm:presLayoutVars>
          <dgm:bulletEnabled val="1"/>
        </dgm:presLayoutVars>
      </dgm:prSet>
      <dgm:spPr/>
    </dgm:pt>
    <dgm:pt modelId="{4FE62A54-3E7E-49B2-8DE3-BFA3F3F225A0}" type="pres">
      <dgm:prSet presAssocID="{4613F05E-29AA-413D-B923-1CA160E3FC0D}" presName="Name13" presStyleLbl="parChTrans1D2" presStyleIdx="1" presStyleCnt="7"/>
      <dgm:spPr/>
    </dgm:pt>
    <dgm:pt modelId="{F7B6824A-D5B9-4D42-A757-FA848A68EC0A}" type="pres">
      <dgm:prSet presAssocID="{08E3CB98-635C-4FA9-A8C1-8F2194E75F6E}" presName="childText" presStyleLbl="bgAcc1" presStyleIdx="1" presStyleCnt="7" custScaleX="131785" custScaleY="78712">
        <dgm:presLayoutVars>
          <dgm:bulletEnabled val="1"/>
        </dgm:presLayoutVars>
      </dgm:prSet>
      <dgm:spPr/>
    </dgm:pt>
    <dgm:pt modelId="{2EFC941A-4834-48DB-8C9E-2333CBFA9B4D}" type="pres">
      <dgm:prSet presAssocID="{7EF75519-ED9A-4799-BFFF-31B463627BA8}" presName="Name13" presStyleLbl="parChTrans1D2" presStyleIdx="2" presStyleCnt="7"/>
      <dgm:spPr/>
    </dgm:pt>
    <dgm:pt modelId="{69A2E082-8935-4271-8747-D32660451A82}" type="pres">
      <dgm:prSet presAssocID="{B64FAA05-2397-4AB0-9BF4-9F03AB47ED09}" presName="childText" presStyleLbl="bgAcc1" presStyleIdx="2" presStyleCnt="7" custScaleX="128514" custScaleY="74911">
        <dgm:presLayoutVars>
          <dgm:bulletEnabled val="1"/>
        </dgm:presLayoutVars>
      </dgm:prSet>
      <dgm:spPr/>
    </dgm:pt>
    <dgm:pt modelId="{D75D53A0-8F0E-4873-B64A-33C060E3022D}" type="pres">
      <dgm:prSet presAssocID="{20DCFC5B-5F53-446B-AA16-F69AFC2A4938}" presName="Name13" presStyleLbl="parChTrans1D2" presStyleIdx="3" presStyleCnt="7"/>
      <dgm:spPr/>
    </dgm:pt>
    <dgm:pt modelId="{F11417DD-6B66-4E06-8660-CD3C18AA890F}" type="pres">
      <dgm:prSet presAssocID="{53E3453C-D544-4939-BFA0-E9DFDD6EE60B}" presName="childText" presStyleLbl="bgAcc1" presStyleIdx="3" presStyleCnt="7" custScaleX="127148" custScaleY="72088">
        <dgm:presLayoutVars>
          <dgm:bulletEnabled val="1"/>
        </dgm:presLayoutVars>
      </dgm:prSet>
      <dgm:spPr/>
    </dgm:pt>
    <dgm:pt modelId="{99490191-025F-4D32-8D6E-1E254EB7472A}" type="pres">
      <dgm:prSet presAssocID="{CB2AEBDD-01D8-49AB-9204-CB133F9C12BF}" presName="root" presStyleCnt="0"/>
      <dgm:spPr/>
    </dgm:pt>
    <dgm:pt modelId="{B532A80C-9855-44C0-8660-6B7B95B522B8}" type="pres">
      <dgm:prSet presAssocID="{CB2AEBDD-01D8-49AB-9204-CB133F9C12BF}" presName="rootComposite" presStyleCnt="0"/>
      <dgm:spPr/>
    </dgm:pt>
    <dgm:pt modelId="{5881695D-0D3F-4BCD-9233-38CE04E46F1C}" type="pres">
      <dgm:prSet presAssocID="{CB2AEBDD-01D8-49AB-9204-CB133F9C12BF}" presName="rootText" presStyleLbl="node1" presStyleIdx="1" presStyleCnt="2" custScaleX="148019" custLinFactNeighborX="529" custLinFactNeighborY="2115"/>
      <dgm:spPr/>
    </dgm:pt>
    <dgm:pt modelId="{EBEE5237-70CB-409A-AF67-9B08AFC01C6D}" type="pres">
      <dgm:prSet presAssocID="{CB2AEBDD-01D8-49AB-9204-CB133F9C12BF}" presName="rootConnector" presStyleLbl="node1" presStyleIdx="1" presStyleCnt="2"/>
      <dgm:spPr/>
    </dgm:pt>
    <dgm:pt modelId="{61FF6AE7-6FC0-4035-A917-F25A43977830}" type="pres">
      <dgm:prSet presAssocID="{CB2AEBDD-01D8-49AB-9204-CB133F9C12BF}" presName="childShape" presStyleCnt="0"/>
      <dgm:spPr/>
    </dgm:pt>
    <dgm:pt modelId="{F15428E2-83DF-4879-A9FA-F561198AAA17}" type="pres">
      <dgm:prSet presAssocID="{816F1F88-F1BE-4B33-9395-29F1E4C8AD84}" presName="Name13" presStyleLbl="parChTrans1D2" presStyleIdx="4" presStyleCnt="7"/>
      <dgm:spPr/>
    </dgm:pt>
    <dgm:pt modelId="{0A36E692-D7F6-490F-B71A-649709030F15}" type="pres">
      <dgm:prSet presAssocID="{39DED2E7-8816-480B-8067-5D98F3B18007}" presName="childText" presStyleLbl="bgAcc1" presStyleIdx="4" presStyleCnt="7" custScaleX="123433" custScaleY="81880">
        <dgm:presLayoutVars>
          <dgm:bulletEnabled val="1"/>
        </dgm:presLayoutVars>
      </dgm:prSet>
      <dgm:spPr/>
    </dgm:pt>
    <dgm:pt modelId="{71956054-08C7-4A0B-9AD6-CE9E57D38AF3}" type="pres">
      <dgm:prSet presAssocID="{D6F1D97E-5F62-4DE9-A03D-AE8E020C4E18}" presName="Name13" presStyleLbl="parChTrans1D2" presStyleIdx="5" presStyleCnt="7"/>
      <dgm:spPr/>
    </dgm:pt>
    <dgm:pt modelId="{4CCC0F44-D473-494A-9742-6CBDCF4470A2}" type="pres">
      <dgm:prSet presAssocID="{CFEBE19A-8A5C-4691-8174-3E5A29390E1D}" presName="childText" presStyleLbl="bgAcc1" presStyleIdx="5" presStyleCnt="7" custScaleX="120643" custScaleY="83253">
        <dgm:presLayoutVars>
          <dgm:bulletEnabled val="1"/>
        </dgm:presLayoutVars>
      </dgm:prSet>
      <dgm:spPr/>
    </dgm:pt>
    <dgm:pt modelId="{E2DD97D6-2107-4273-8B15-C946B1343519}" type="pres">
      <dgm:prSet presAssocID="{056D3B89-43F3-467F-BE16-8D5391EFA6B0}" presName="Name13" presStyleLbl="parChTrans1D2" presStyleIdx="6" presStyleCnt="7"/>
      <dgm:spPr/>
    </dgm:pt>
    <dgm:pt modelId="{3274AC97-037E-4B43-855B-0B84DB803AAC}" type="pres">
      <dgm:prSet presAssocID="{431E3534-B87D-4CF7-A87F-97BC0F5D59EF}" presName="childText" presStyleLbl="bgAcc1" presStyleIdx="6" presStyleCnt="7" custScaleX="124828" custScaleY="76675">
        <dgm:presLayoutVars>
          <dgm:bulletEnabled val="1"/>
        </dgm:presLayoutVars>
      </dgm:prSet>
      <dgm:spPr/>
    </dgm:pt>
  </dgm:ptLst>
  <dgm:cxnLst>
    <dgm:cxn modelId="{2767A513-2A6D-4E07-B1E0-BC94B824944F}" type="presOf" srcId="{431E3534-B87D-4CF7-A87F-97BC0F5D59EF}" destId="{3274AC97-037E-4B43-855B-0B84DB803AAC}" srcOrd="0" destOrd="0" presId="urn:microsoft.com/office/officeart/2005/8/layout/hierarchy3"/>
    <dgm:cxn modelId="{B03DAA31-ECAF-4B72-ACD8-3DA6E48A7867}" type="presOf" srcId="{FDDEC3F1-8684-4C43-8BDB-2E7C7BE9A234}" destId="{573612D2-5D14-49C8-AD4B-0031B88E5CA4}" srcOrd="0" destOrd="0" presId="urn:microsoft.com/office/officeart/2005/8/layout/hierarchy3"/>
    <dgm:cxn modelId="{6D481632-A67D-4AEC-A2D1-9725E0D050DE}" type="presOf" srcId="{65435E8E-6886-4707-8DE8-65D7669DD0EE}" destId="{A39657F4-86D0-4B1F-85C8-F17DFB361D1D}" srcOrd="0" destOrd="0" presId="urn:microsoft.com/office/officeart/2005/8/layout/hierarchy3"/>
    <dgm:cxn modelId="{D2BA6D33-EE81-4CFF-964E-E7F87ABEED67}" type="presOf" srcId="{8BA703EC-CC16-41F9-8B9D-ED53FCD409F8}" destId="{69DCC26F-4B30-40F3-B53E-123D9A4F3EC3}" srcOrd="0" destOrd="0" presId="urn:microsoft.com/office/officeart/2005/8/layout/hierarchy3"/>
    <dgm:cxn modelId="{F549FB35-B0C9-440F-BDE7-8845CFA63FFE}" type="presOf" srcId="{39DED2E7-8816-480B-8067-5D98F3B18007}" destId="{0A36E692-D7F6-490F-B71A-649709030F15}" srcOrd="0" destOrd="0" presId="urn:microsoft.com/office/officeart/2005/8/layout/hierarchy3"/>
    <dgm:cxn modelId="{3A76C438-E0CE-4502-A2FA-21D6834207AB}" srcId="{CB2AEBDD-01D8-49AB-9204-CB133F9C12BF}" destId="{431E3534-B87D-4CF7-A87F-97BC0F5D59EF}" srcOrd="2" destOrd="0" parTransId="{056D3B89-43F3-467F-BE16-8D5391EFA6B0}" sibTransId="{79B0BF4E-2723-4084-8761-705A62FA69EC}"/>
    <dgm:cxn modelId="{665BB23B-8846-49EE-ADC9-B1B9D3003C10}" type="presOf" srcId="{7EF75519-ED9A-4799-BFFF-31B463627BA8}" destId="{2EFC941A-4834-48DB-8C9E-2333CBFA9B4D}" srcOrd="0" destOrd="0" presId="urn:microsoft.com/office/officeart/2005/8/layout/hierarchy3"/>
    <dgm:cxn modelId="{49711A3C-E5FB-4EB8-A82D-53C1D7D5D07F}" type="presOf" srcId="{CFEBE19A-8A5C-4691-8174-3E5A29390E1D}" destId="{4CCC0F44-D473-494A-9742-6CBDCF4470A2}" srcOrd="0" destOrd="0" presId="urn:microsoft.com/office/officeart/2005/8/layout/hierarchy3"/>
    <dgm:cxn modelId="{660E0841-DF7E-49DB-BBED-DC9A7E9CBCE3}" srcId="{CB2AEBDD-01D8-49AB-9204-CB133F9C12BF}" destId="{CFEBE19A-8A5C-4691-8174-3E5A29390E1D}" srcOrd="1" destOrd="0" parTransId="{D6F1D97E-5F62-4DE9-A03D-AE8E020C4E18}" sibTransId="{243266BD-FC1F-409E-A659-6CE9693ECB08}"/>
    <dgm:cxn modelId="{1A99B462-62D3-4673-BA38-30A832A16C58}" type="presOf" srcId="{08E3CB98-635C-4FA9-A8C1-8F2194E75F6E}" destId="{F7B6824A-D5B9-4D42-A757-FA848A68EC0A}" srcOrd="0" destOrd="0" presId="urn:microsoft.com/office/officeart/2005/8/layout/hierarchy3"/>
    <dgm:cxn modelId="{B7C20E6B-B350-4DC1-AA51-D5D12B2940D0}" srcId="{8BA703EC-CC16-41F9-8B9D-ED53FCD409F8}" destId="{FDDEC3F1-8684-4C43-8BDB-2E7C7BE9A234}" srcOrd="0" destOrd="0" parTransId="{E803C918-4FB4-44F1-A036-523D1921D93B}" sibTransId="{56935F5B-E754-4E0B-9CD0-0439D5C21ED7}"/>
    <dgm:cxn modelId="{323C1D52-EAE7-485E-9EBB-A8034FECBC52}" srcId="{65435E8E-6886-4707-8DE8-65D7669DD0EE}" destId="{CB2AEBDD-01D8-49AB-9204-CB133F9C12BF}" srcOrd="1" destOrd="0" parTransId="{C9DAA8A6-D417-4F72-9204-D126687C6940}" sibTransId="{562416DD-5E63-4523-BB7D-E65AB1F662BD}"/>
    <dgm:cxn modelId="{648DCD57-9B4D-4E34-A7FA-35B750A1F40E}" type="presOf" srcId="{53E3453C-D544-4939-BFA0-E9DFDD6EE60B}" destId="{F11417DD-6B66-4E06-8660-CD3C18AA890F}" srcOrd="0" destOrd="0" presId="urn:microsoft.com/office/officeart/2005/8/layout/hierarchy3"/>
    <dgm:cxn modelId="{E7E96478-6D8F-411B-944B-84BE425A75FE}" srcId="{8BA703EC-CC16-41F9-8B9D-ED53FCD409F8}" destId="{B64FAA05-2397-4AB0-9BF4-9F03AB47ED09}" srcOrd="2" destOrd="0" parTransId="{7EF75519-ED9A-4799-BFFF-31B463627BA8}" sibTransId="{E258AD18-E70D-4D34-BE28-0CCEFC9A4E58}"/>
    <dgm:cxn modelId="{87E68178-B976-4649-8D32-3A32A2DE1D8E}" type="presOf" srcId="{4613F05E-29AA-413D-B923-1CA160E3FC0D}" destId="{4FE62A54-3E7E-49B2-8DE3-BFA3F3F225A0}" srcOrd="0" destOrd="0" presId="urn:microsoft.com/office/officeart/2005/8/layout/hierarchy3"/>
    <dgm:cxn modelId="{033E9779-D2CD-4B52-ADB2-E02A93F40FAF}" type="presOf" srcId="{CB2AEBDD-01D8-49AB-9204-CB133F9C12BF}" destId="{5881695D-0D3F-4BCD-9233-38CE04E46F1C}" srcOrd="0" destOrd="0" presId="urn:microsoft.com/office/officeart/2005/8/layout/hierarchy3"/>
    <dgm:cxn modelId="{EF72EB81-0CE4-4552-85B1-BF77DBE50EAB}" type="presOf" srcId="{D6F1D97E-5F62-4DE9-A03D-AE8E020C4E18}" destId="{71956054-08C7-4A0B-9AD6-CE9E57D38AF3}" srcOrd="0" destOrd="0" presId="urn:microsoft.com/office/officeart/2005/8/layout/hierarchy3"/>
    <dgm:cxn modelId="{6FFA8583-0285-4B68-BB17-01F2C9AEB015}" type="presOf" srcId="{8BA703EC-CC16-41F9-8B9D-ED53FCD409F8}" destId="{AAC8D0EC-9F7D-4778-A4F1-8A75030C83ED}" srcOrd="1" destOrd="0" presId="urn:microsoft.com/office/officeart/2005/8/layout/hierarchy3"/>
    <dgm:cxn modelId="{1D73E883-1E0F-47F1-AC76-8E971F334283}" type="presOf" srcId="{816F1F88-F1BE-4B33-9395-29F1E4C8AD84}" destId="{F15428E2-83DF-4879-A9FA-F561198AAA17}" srcOrd="0" destOrd="0" presId="urn:microsoft.com/office/officeart/2005/8/layout/hierarchy3"/>
    <dgm:cxn modelId="{D4845094-C0E5-4116-8B44-52FEF3F203EB}" type="presOf" srcId="{056D3B89-43F3-467F-BE16-8D5391EFA6B0}" destId="{E2DD97D6-2107-4273-8B15-C946B1343519}" srcOrd="0" destOrd="0" presId="urn:microsoft.com/office/officeart/2005/8/layout/hierarchy3"/>
    <dgm:cxn modelId="{392A0BA5-E9CF-4682-AB3A-DCECF93FFB2D}" type="presOf" srcId="{E803C918-4FB4-44F1-A036-523D1921D93B}" destId="{747F4F04-EF7E-45E2-96FC-8CE804C1B644}" srcOrd="0" destOrd="0" presId="urn:microsoft.com/office/officeart/2005/8/layout/hierarchy3"/>
    <dgm:cxn modelId="{E58ED3B8-D206-419C-AC32-FF74E1A35D69}" type="presOf" srcId="{CB2AEBDD-01D8-49AB-9204-CB133F9C12BF}" destId="{EBEE5237-70CB-409A-AF67-9B08AFC01C6D}" srcOrd="1" destOrd="0" presId="urn:microsoft.com/office/officeart/2005/8/layout/hierarchy3"/>
    <dgm:cxn modelId="{0A53ABC5-7900-4119-8C96-ABB5E7001A21}" srcId="{65435E8E-6886-4707-8DE8-65D7669DD0EE}" destId="{8BA703EC-CC16-41F9-8B9D-ED53FCD409F8}" srcOrd="0" destOrd="0" parTransId="{E2446184-03A3-45AB-A078-EC17D63CE91F}" sibTransId="{BCC4AB14-D042-4055-A40B-8A3797CA549C}"/>
    <dgm:cxn modelId="{143083C7-7D95-4AC2-BCCB-4F25A811D4CC}" srcId="{CB2AEBDD-01D8-49AB-9204-CB133F9C12BF}" destId="{39DED2E7-8816-480B-8067-5D98F3B18007}" srcOrd="0" destOrd="0" parTransId="{816F1F88-F1BE-4B33-9395-29F1E4C8AD84}" sibTransId="{B1B11A79-E2FA-44F8-AEC7-FFEC0234896C}"/>
    <dgm:cxn modelId="{F8F1DBE0-9953-47E0-A205-D225C954D111}" type="presOf" srcId="{B64FAA05-2397-4AB0-9BF4-9F03AB47ED09}" destId="{69A2E082-8935-4271-8747-D32660451A82}" srcOrd="0" destOrd="0" presId="urn:microsoft.com/office/officeart/2005/8/layout/hierarchy3"/>
    <dgm:cxn modelId="{CC3F79EA-6612-4694-A84A-445DA5DD3C82}" type="presOf" srcId="{20DCFC5B-5F53-446B-AA16-F69AFC2A4938}" destId="{D75D53A0-8F0E-4873-B64A-33C060E3022D}" srcOrd="0" destOrd="0" presId="urn:microsoft.com/office/officeart/2005/8/layout/hierarchy3"/>
    <dgm:cxn modelId="{A4F804F1-B7BC-4880-8669-B85AC0FA7D23}" srcId="{8BA703EC-CC16-41F9-8B9D-ED53FCD409F8}" destId="{53E3453C-D544-4939-BFA0-E9DFDD6EE60B}" srcOrd="3" destOrd="0" parTransId="{20DCFC5B-5F53-446B-AA16-F69AFC2A4938}" sibTransId="{ED1CC024-5F35-4DF6-B9D7-F7BBB9523133}"/>
    <dgm:cxn modelId="{900589FD-FA2A-4B32-BFEC-64E6B1409C49}" srcId="{8BA703EC-CC16-41F9-8B9D-ED53FCD409F8}" destId="{08E3CB98-635C-4FA9-A8C1-8F2194E75F6E}" srcOrd="1" destOrd="0" parTransId="{4613F05E-29AA-413D-B923-1CA160E3FC0D}" sibTransId="{3B0F2755-762A-4940-B888-7E7677F38E86}"/>
    <dgm:cxn modelId="{EE5BC441-5E22-46B5-804D-A7D3FD816EA8}" type="presParOf" srcId="{A39657F4-86D0-4B1F-85C8-F17DFB361D1D}" destId="{445C6774-B1BA-4803-BE9A-8F3AB33EADC8}" srcOrd="0" destOrd="0" presId="urn:microsoft.com/office/officeart/2005/8/layout/hierarchy3"/>
    <dgm:cxn modelId="{9AFD37AA-763E-4B68-A1CB-D21065129DB6}" type="presParOf" srcId="{445C6774-B1BA-4803-BE9A-8F3AB33EADC8}" destId="{78B3F74B-25B6-4710-BEE0-E3103E10FDC9}" srcOrd="0" destOrd="0" presId="urn:microsoft.com/office/officeart/2005/8/layout/hierarchy3"/>
    <dgm:cxn modelId="{6057048C-166B-4C98-8305-90758B2758B0}" type="presParOf" srcId="{78B3F74B-25B6-4710-BEE0-E3103E10FDC9}" destId="{69DCC26F-4B30-40F3-B53E-123D9A4F3EC3}" srcOrd="0" destOrd="0" presId="urn:microsoft.com/office/officeart/2005/8/layout/hierarchy3"/>
    <dgm:cxn modelId="{FE867905-E09C-4E9B-B2A8-C7BD8A04BFA3}" type="presParOf" srcId="{78B3F74B-25B6-4710-BEE0-E3103E10FDC9}" destId="{AAC8D0EC-9F7D-4778-A4F1-8A75030C83ED}" srcOrd="1" destOrd="0" presId="urn:microsoft.com/office/officeart/2005/8/layout/hierarchy3"/>
    <dgm:cxn modelId="{296D2A02-1EBA-4508-A139-B3CCCC8FE2C9}" type="presParOf" srcId="{445C6774-B1BA-4803-BE9A-8F3AB33EADC8}" destId="{CF60BAA3-F01C-4556-B1B3-5F234207D27C}" srcOrd="1" destOrd="0" presId="urn:microsoft.com/office/officeart/2005/8/layout/hierarchy3"/>
    <dgm:cxn modelId="{43023736-19AC-4CF7-9BAC-AEFCF0118082}" type="presParOf" srcId="{CF60BAA3-F01C-4556-B1B3-5F234207D27C}" destId="{747F4F04-EF7E-45E2-96FC-8CE804C1B644}" srcOrd="0" destOrd="0" presId="urn:microsoft.com/office/officeart/2005/8/layout/hierarchy3"/>
    <dgm:cxn modelId="{90CF9775-83C0-471E-936E-4B155AD05854}" type="presParOf" srcId="{CF60BAA3-F01C-4556-B1B3-5F234207D27C}" destId="{573612D2-5D14-49C8-AD4B-0031B88E5CA4}" srcOrd="1" destOrd="0" presId="urn:microsoft.com/office/officeart/2005/8/layout/hierarchy3"/>
    <dgm:cxn modelId="{69D58797-7259-48EB-A20B-F85521AEFCF2}" type="presParOf" srcId="{CF60BAA3-F01C-4556-B1B3-5F234207D27C}" destId="{4FE62A54-3E7E-49B2-8DE3-BFA3F3F225A0}" srcOrd="2" destOrd="0" presId="urn:microsoft.com/office/officeart/2005/8/layout/hierarchy3"/>
    <dgm:cxn modelId="{980823DF-110C-4132-82B7-AC12C0FBE12C}" type="presParOf" srcId="{CF60BAA3-F01C-4556-B1B3-5F234207D27C}" destId="{F7B6824A-D5B9-4D42-A757-FA848A68EC0A}" srcOrd="3" destOrd="0" presId="urn:microsoft.com/office/officeart/2005/8/layout/hierarchy3"/>
    <dgm:cxn modelId="{9BEC756F-52CA-4658-B3E2-B81FB523583B}" type="presParOf" srcId="{CF60BAA3-F01C-4556-B1B3-5F234207D27C}" destId="{2EFC941A-4834-48DB-8C9E-2333CBFA9B4D}" srcOrd="4" destOrd="0" presId="urn:microsoft.com/office/officeart/2005/8/layout/hierarchy3"/>
    <dgm:cxn modelId="{207CB1C0-2E82-491A-98A1-CBF1E7D5D9C3}" type="presParOf" srcId="{CF60BAA3-F01C-4556-B1B3-5F234207D27C}" destId="{69A2E082-8935-4271-8747-D32660451A82}" srcOrd="5" destOrd="0" presId="urn:microsoft.com/office/officeart/2005/8/layout/hierarchy3"/>
    <dgm:cxn modelId="{5C6D5E26-64EF-48E3-AFB2-0165B8D86B97}" type="presParOf" srcId="{CF60BAA3-F01C-4556-B1B3-5F234207D27C}" destId="{D75D53A0-8F0E-4873-B64A-33C060E3022D}" srcOrd="6" destOrd="0" presId="urn:microsoft.com/office/officeart/2005/8/layout/hierarchy3"/>
    <dgm:cxn modelId="{B4ECC955-38A1-47FA-A84B-3331FB54C19B}" type="presParOf" srcId="{CF60BAA3-F01C-4556-B1B3-5F234207D27C}" destId="{F11417DD-6B66-4E06-8660-CD3C18AA890F}" srcOrd="7" destOrd="0" presId="urn:microsoft.com/office/officeart/2005/8/layout/hierarchy3"/>
    <dgm:cxn modelId="{CF5F17FB-536C-4C58-94D2-C887D1ED145F}" type="presParOf" srcId="{A39657F4-86D0-4B1F-85C8-F17DFB361D1D}" destId="{99490191-025F-4D32-8D6E-1E254EB7472A}" srcOrd="1" destOrd="0" presId="urn:microsoft.com/office/officeart/2005/8/layout/hierarchy3"/>
    <dgm:cxn modelId="{616C6CF7-D728-4783-9432-A78A9A7FB203}" type="presParOf" srcId="{99490191-025F-4D32-8D6E-1E254EB7472A}" destId="{B532A80C-9855-44C0-8660-6B7B95B522B8}" srcOrd="0" destOrd="0" presId="urn:microsoft.com/office/officeart/2005/8/layout/hierarchy3"/>
    <dgm:cxn modelId="{0CB65F78-486E-401C-8FC1-36230BF94292}" type="presParOf" srcId="{B532A80C-9855-44C0-8660-6B7B95B522B8}" destId="{5881695D-0D3F-4BCD-9233-38CE04E46F1C}" srcOrd="0" destOrd="0" presId="urn:microsoft.com/office/officeart/2005/8/layout/hierarchy3"/>
    <dgm:cxn modelId="{726682E2-F984-4FA5-84FC-DB2AF1F93779}" type="presParOf" srcId="{B532A80C-9855-44C0-8660-6B7B95B522B8}" destId="{EBEE5237-70CB-409A-AF67-9B08AFC01C6D}" srcOrd="1" destOrd="0" presId="urn:microsoft.com/office/officeart/2005/8/layout/hierarchy3"/>
    <dgm:cxn modelId="{4DA489A8-BAB6-4788-BBED-527F4DFC86BB}" type="presParOf" srcId="{99490191-025F-4D32-8D6E-1E254EB7472A}" destId="{61FF6AE7-6FC0-4035-A917-F25A43977830}" srcOrd="1" destOrd="0" presId="urn:microsoft.com/office/officeart/2005/8/layout/hierarchy3"/>
    <dgm:cxn modelId="{BFFB134E-6BA0-4C8E-AEBA-DAF85F3883A3}" type="presParOf" srcId="{61FF6AE7-6FC0-4035-A917-F25A43977830}" destId="{F15428E2-83DF-4879-A9FA-F561198AAA17}" srcOrd="0" destOrd="0" presId="urn:microsoft.com/office/officeart/2005/8/layout/hierarchy3"/>
    <dgm:cxn modelId="{C4BA0559-7331-48BE-B41E-F4F604780ABA}" type="presParOf" srcId="{61FF6AE7-6FC0-4035-A917-F25A43977830}" destId="{0A36E692-D7F6-490F-B71A-649709030F15}" srcOrd="1" destOrd="0" presId="urn:microsoft.com/office/officeart/2005/8/layout/hierarchy3"/>
    <dgm:cxn modelId="{A0DAF6C5-6576-4016-BBFA-82CA9F221A73}" type="presParOf" srcId="{61FF6AE7-6FC0-4035-A917-F25A43977830}" destId="{71956054-08C7-4A0B-9AD6-CE9E57D38AF3}" srcOrd="2" destOrd="0" presId="urn:microsoft.com/office/officeart/2005/8/layout/hierarchy3"/>
    <dgm:cxn modelId="{40F7AEDF-2D7C-454C-915C-42ACD8595B9A}" type="presParOf" srcId="{61FF6AE7-6FC0-4035-A917-F25A43977830}" destId="{4CCC0F44-D473-494A-9742-6CBDCF4470A2}" srcOrd="3" destOrd="0" presId="urn:microsoft.com/office/officeart/2005/8/layout/hierarchy3"/>
    <dgm:cxn modelId="{EC72A1A8-964D-4045-BC3F-0761BD59A4A6}" type="presParOf" srcId="{61FF6AE7-6FC0-4035-A917-F25A43977830}" destId="{E2DD97D6-2107-4273-8B15-C946B1343519}" srcOrd="4" destOrd="0" presId="urn:microsoft.com/office/officeart/2005/8/layout/hierarchy3"/>
    <dgm:cxn modelId="{53DE15F0-D5F4-437B-9240-96B8C53A9435}" type="presParOf" srcId="{61FF6AE7-6FC0-4035-A917-F25A43977830}" destId="{3274AC97-037E-4B43-855B-0B84DB803AAC}"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435E8E-6886-4707-8DE8-65D7669DD0EE}" type="doc">
      <dgm:prSet loTypeId="urn:microsoft.com/office/officeart/2005/8/layout/hierarchy3" loCatId="list" qsTypeId="urn:microsoft.com/office/officeart/2005/8/quickstyle/simple3" qsCatId="simple" csTypeId="urn:microsoft.com/office/officeart/2005/8/colors/colorful2" csCatId="colorful" phldr="1"/>
      <dgm:spPr/>
      <dgm:t>
        <a:bodyPr/>
        <a:lstStyle/>
        <a:p>
          <a:endParaRPr lang="fr-FR"/>
        </a:p>
      </dgm:t>
    </dgm:pt>
    <dgm:pt modelId="{8BA703EC-CC16-41F9-8B9D-ED53FCD409F8}">
      <dgm:prSet phldrT="[Texte]"/>
      <dgm:spPr>
        <a:solidFill>
          <a:schemeClr val="accent1">
            <a:lumMod val="20000"/>
            <a:lumOff val="80000"/>
          </a:schemeClr>
        </a:solidFill>
      </dgm:spPr>
      <dgm:t>
        <a:bodyPr/>
        <a:lstStyle/>
        <a:p>
          <a:r>
            <a:rPr lang="fr-FR" dirty="0"/>
            <a:t>Avantages</a:t>
          </a:r>
        </a:p>
      </dgm:t>
    </dgm:pt>
    <dgm:pt modelId="{E2446184-03A3-45AB-A078-EC17D63CE91F}" type="parTrans" cxnId="{0A53ABC5-7900-4119-8C96-ABB5E7001A21}">
      <dgm:prSet/>
      <dgm:spPr/>
      <dgm:t>
        <a:bodyPr/>
        <a:lstStyle/>
        <a:p>
          <a:endParaRPr lang="fr-FR"/>
        </a:p>
      </dgm:t>
    </dgm:pt>
    <dgm:pt modelId="{BCC4AB14-D042-4055-A40B-8A3797CA549C}" type="sibTrans" cxnId="{0A53ABC5-7900-4119-8C96-ABB5E7001A21}">
      <dgm:prSet/>
      <dgm:spPr/>
      <dgm:t>
        <a:bodyPr/>
        <a:lstStyle/>
        <a:p>
          <a:endParaRPr lang="fr-FR"/>
        </a:p>
      </dgm:t>
    </dgm:pt>
    <dgm:pt modelId="{FDDEC3F1-8684-4C43-8BDB-2E7C7BE9A234}">
      <dgm:prSet phldrT="[Texte]"/>
      <dgm:spPr/>
      <dgm:t>
        <a:bodyPr/>
        <a:lstStyle/>
        <a:p>
          <a:r>
            <a:rPr lang="fr-FR" dirty="0"/>
            <a:t>Le coût de développement</a:t>
          </a:r>
        </a:p>
      </dgm:t>
    </dgm:pt>
    <dgm:pt modelId="{E803C918-4FB4-44F1-A036-523D1921D93B}" type="parTrans" cxnId="{B7C20E6B-B350-4DC1-AA51-D5D12B2940D0}">
      <dgm:prSet/>
      <dgm:spPr>
        <a:ln>
          <a:solidFill>
            <a:schemeClr val="accent1"/>
          </a:solidFill>
        </a:ln>
      </dgm:spPr>
      <dgm:t>
        <a:bodyPr/>
        <a:lstStyle/>
        <a:p>
          <a:endParaRPr lang="fr-FR"/>
        </a:p>
      </dgm:t>
    </dgm:pt>
    <dgm:pt modelId="{56935F5B-E754-4E0B-9CD0-0439D5C21ED7}" type="sibTrans" cxnId="{B7C20E6B-B350-4DC1-AA51-D5D12B2940D0}">
      <dgm:prSet/>
      <dgm:spPr/>
      <dgm:t>
        <a:bodyPr/>
        <a:lstStyle/>
        <a:p>
          <a:endParaRPr lang="fr-FR"/>
        </a:p>
      </dgm:t>
    </dgm:pt>
    <dgm:pt modelId="{08E3CB98-635C-4FA9-A8C1-8F2194E75F6E}">
      <dgm:prSet phldrT="[Texte]"/>
      <dgm:spPr/>
      <dgm:t>
        <a:bodyPr/>
        <a:lstStyle/>
        <a:p>
          <a:r>
            <a:rPr lang="fr-FR" dirty="0"/>
            <a:t>Pas besoin d’installation</a:t>
          </a:r>
        </a:p>
      </dgm:t>
    </dgm:pt>
    <dgm:pt modelId="{4613F05E-29AA-413D-B923-1CA160E3FC0D}" type="parTrans" cxnId="{900589FD-FA2A-4B32-BFEC-64E6B1409C49}">
      <dgm:prSet/>
      <dgm:spPr>
        <a:solidFill>
          <a:schemeClr val="accent6">
            <a:lumMod val="75000"/>
          </a:schemeClr>
        </a:solidFill>
        <a:ln>
          <a:solidFill>
            <a:schemeClr val="accent1"/>
          </a:solidFill>
        </a:ln>
      </dgm:spPr>
      <dgm:t>
        <a:bodyPr/>
        <a:lstStyle/>
        <a:p>
          <a:endParaRPr lang="fr-FR"/>
        </a:p>
      </dgm:t>
    </dgm:pt>
    <dgm:pt modelId="{3B0F2755-762A-4940-B888-7E7677F38E86}" type="sibTrans" cxnId="{900589FD-FA2A-4B32-BFEC-64E6B1409C49}">
      <dgm:prSet/>
      <dgm:spPr/>
      <dgm:t>
        <a:bodyPr/>
        <a:lstStyle/>
        <a:p>
          <a:endParaRPr lang="fr-FR"/>
        </a:p>
      </dgm:t>
    </dgm:pt>
    <dgm:pt modelId="{CB2AEBDD-01D8-49AB-9204-CB133F9C12BF}">
      <dgm:prSet phldrT="[Texte]"/>
      <dgm:spPr>
        <a:solidFill>
          <a:schemeClr val="accent4">
            <a:lumMod val="20000"/>
            <a:lumOff val="80000"/>
          </a:schemeClr>
        </a:solidFill>
      </dgm:spPr>
      <dgm:t>
        <a:bodyPr/>
        <a:lstStyle/>
        <a:p>
          <a:r>
            <a:rPr lang="fr-FR" dirty="0"/>
            <a:t>Inconvénients</a:t>
          </a:r>
        </a:p>
      </dgm:t>
    </dgm:pt>
    <dgm:pt modelId="{C9DAA8A6-D417-4F72-9204-D126687C6940}" type="parTrans" cxnId="{323C1D52-EAE7-485E-9EBB-A8034FECBC52}">
      <dgm:prSet/>
      <dgm:spPr/>
      <dgm:t>
        <a:bodyPr/>
        <a:lstStyle/>
        <a:p>
          <a:endParaRPr lang="fr-FR"/>
        </a:p>
      </dgm:t>
    </dgm:pt>
    <dgm:pt modelId="{562416DD-5E63-4523-BB7D-E65AB1F662BD}" type="sibTrans" cxnId="{323C1D52-EAE7-485E-9EBB-A8034FECBC52}">
      <dgm:prSet/>
      <dgm:spPr/>
      <dgm:t>
        <a:bodyPr/>
        <a:lstStyle/>
        <a:p>
          <a:endParaRPr lang="fr-FR"/>
        </a:p>
      </dgm:t>
    </dgm:pt>
    <dgm:pt modelId="{39DED2E7-8816-480B-8067-5D98F3B18007}">
      <dgm:prSet phldrT="[Texte]"/>
      <dgm:spPr/>
      <dgm:t>
        <a:bodyPr/>
        <a:lstStyle/>
        <a:p>
          <a:r>
            <a:rPr lang="fr-FR" dirty="0"/>
            <a:t>Performances</a:t>
          </a:r>
        </a:p>
      </dgm:t>
    </dgm:pt>
    <dgm:pt modelId="{816F1F88-F1BE-4B33-9395-29F1E4C8AD84}" type="parTrans" cxnId="{143083C7-7D95-4AC2-BCCB-4F25A811D4CC}">
      <dgm:prSet/>
      <dgm:spPr>
        <a:ln>
          <a:solidFill>
            <a:srgbClr val="FF0000"/>
          </a:solidFill>
        </a:ln>
      </dgm:spPr>
      <dgm:t>
        <a:bodyPr/>
        <a:lstStyle/>
        <a:p>
          <a:endParaRPr lang="fr-FR"/>
        </a:p>
      </dgm:t>
    </dgm:pt>
    <dgm:pt modelId="{B1B11A79-E2FA-44F8-AEC7-FFEC0234896C}" type="sibTrans" cxnId="{143083C7-7D95-4AC2-BCCB-4F25A811D4CC}">
      <dgm:prSet/>
      <dgm:spPr/>
      <dgm:t>
        <a:bodyPr/>
        <a:lstStyle/>
        <a:p>
          <a:endParaRPr lang="fr-FR"/>
        </a:p>
      </dgm:t>
    </dgm:pt>
    <dgm:pt modelId="{431E3534-B87D-4CF7-A87F-97BC0F5D59EF}">
      <dgm:prSet phldrT="[Texte]"/>
      <dgm:spPr/>
      <dgm:t>
        <a:bodyPr/>
        <a:lstStyle/>
        <a:p>
          <a:r>
            <a:rPr lang="fr-FR" dirty="0"/>
            <a:t>Fonctionnalités</a:t>
          </a:r>
        </a:p>
      </dgm:t>
    </dgm:pt>
    <dgm:pt modelId="{056D3B89-43F3-467F-BE16-8D5391EFA6B0}" type="parTrans" cxnId="{3A76C438-E0CE-4502-A2FA-21D6834207AB}">
      <dgm:prSet/>
      <dgm:spPr>
        <a:ln>
          <a:solidFill>
            <a:srgbClr val="FF0000"/>
          </a:solidFill>
        </a:ln>
      </dgm:spPr>
      <dgm:t>
        <a:bodyPr/>
        <a:lstStyle/>
        <a:p>
          <a:endParaRPr lang="fr-FR"/>
        </a:p>
      </dgm:t>
    </dgm:pt>
    <dgm:pt modelId="{79B0BF4E-2723-4084-8761-705A62FA69EC}" type="sibTrans" cxnId="{3A76C438-E0CE-4502-A2FA-21D6834207AB}">
      <dgm:prSet/>
      <dgm:spPr/>
      <dgm:t>
        <a:bodyPr/>
        <a:lstStyle/>
        <a:p>
          <a:endParaRPr lang="fr-FR"/>
        </a:p>
      </dgm:t>
    </dgm:pt>
    <dgm:pt modelId="{A0400753-ABD1-4F90-AD59-8D77C5E17F8D}">
      <dgm:prSet/>
      <dgm:spPr/>
      <dgm:t>
        <a:bodyPr/>
        <a:lstStyle/>
        <a:p>
          <a:r>
            <a:rPr lang="fr-FR" dirty="0"/>
            <a:t>Ne fonctionne pas sans internet</a:t>
          </a:r>
        </a:p>
      </dgm:t>
    </dgm:pt>
    <dgm:pt modelId="{FEEBE4A4-6B73-422B-8455-5263E9CB38EF}" type="parTrans" cxnId="{A5941BA2-F299-42D1-B4DE-98B920DE47BE}">
      <dgm:prSet/>
      <dgm:spPr>
        <a:ln>
          <a:solidFill>
            <a:srgbClr val="FF0000"/>
          </a:solidFill>
        </a:ln>
      </dgm:spPr>
      <dgm:t>
        <a:bodyPr/>
        <a:lstStyle/>
        <a:p>
          <a:endParaRPr lang="fr-FR"/>
        </a:p>
      </dgm:t>
    </dgm:pt>
    <dgm:pt modelId="{A6CE6BEF-E22E-45F4-8111-1C8CC7B267E3}" type="sibTrans" cxnId="{A5941BA2-F299-42D1-B4DE-98B920DE47BE}">
      <dgm:prSet/>
      <dgm:spPr/>
      <dgm:t>
        <a:bodyPr/>
        <a:lstStyle/>
        <a:p>
          <a:endParaRPr lang="fr-FR"/>
        </a:p>
      </dgm:t>
    </dgm:pt>
    <dgm:pt modelId="{A39657F4-86D0-4B1F-85C8-F17DFB361D1D}" type="pres">
      <dgm:prSet presAssocID="{65435E8E-6886-4707-8DE8-65D7669DD0EE}" presName="diagram" presStyleCnt="0">
        <dgm:presLayoutVars>
          <dgm:chPref val="1"/>
          <dgm:dir/>
          <dgm:animOne val="branch"/>
          <dgm:animLvl val="lvl"/>
          <dgm:resizeHandles/>
        </dgm:presLayoutVars>
      </dgm:prSet>
      <dgm:spPr/>
    </dgm:pt>
    <dgm:pt modelId="{445C6774-B1BA-4803-BE9A-8F3AB33EADC8}" type="pres">
      <dgm:prSet presAssocID="{8BA703EC-CC16-41F9-8B9D-ED53FCD409F8}" presName="root" presStyleCnt="0"/>
      <dgm:spPr/>
    </dgm:pt>
    <dgm:pt modelId="{78B3F74B-25B6-4710-BEE0-E3103E10FDC9}" type="pres">
      <dgm:prSet presAssocID="{8BA703EC-CC16-41F9-8B9D-ED53FCD409F8}" presName="rootComposite" presStyleCnt="0"/>
      <dgm:spPr/>
    </dgm:pt>
    <dgm:pt modelId="{69DCC26F-4B30-40F3-B53E-123D9A4F3EC3}" type="pres">
      <dgm:prSet presAssocID="{8BA703EC-CC16-41F9-8B9D-ED53FCD409F8}" presName="rootText" presStyleLbl="node1" presStyleIdx="0" presStyleCnt="2" custScaleX="117662" custLinFactNeighborX="1058" custLinFactNeighborY="1057"/>
      <dgm:spPr/>
    </dgm:pt>
    <dgm:pt modelId="{AAC8D0EC-9F7D-4778-A4F1-8A75030C83ED}" type="pres">
      <dgm:prSet presAssocID="{8BA703EC-CC16-41F9-8B9D-ED53FCD409F8}" presName="rootConnector" presStyleLbl="node1" presStyleIdx="0" presStyleCnt="2"/>
      <dgm:spPr/>
    </dgm:pt>
    <dgm:pt modelId="{CF60BAA3-F01C-4556-B1B3-5F234207D27C}" type="pres">
      <dgm:prSet presAssocID="{8BA703EC-CC16-41F9-8B9D-ED53FCD409F8}" presName="childShape" presStyleCnt="0"/>
      <dgm:spPr/>
    </dgm:pt>
    <dgm:pt modelId="{747F4F04-EF7E-45E2-96FC-8CE804C1B644}" type="pres">
      <dgm:prSet presAssocID="{E803C918-4FB4-44F1-A036-523D1921D93B}" presName="Name13" presStyleLbl="parChTrans1D2" presStyleIdx="0" presStyleCnt="5"/>
      <dgm:spPr/>
    </dgm:pt>
    <dgm:pt modelId="{573612D2-5D14-49C8-AD4B-0031B88E5CA4}" type="pres">
      <dgm:prSet presAssocID="{FDDEC3F1-8684-4C43-8BDB-2E7C7BE9A234}" presName="childText" presStyleLbl="bgAcc1" presStyleIdx="0" presStyleCnt="5" custScaleX="106186" custScaleY="72889">
        <dgm:presLayoutVars>
          <dgm:bulletEnabled val="1"/>
        </dgm:presLayoutVars>
      </dgm:prSet>
      <dgm:spPr/>
    </dgm:pt>
    <dgm:pt modelId="{4FE62A54-3E7E-49B2-8DE3-BFA3F3F225A0}" type="pres">
      <dgm:prSet presAssocID="{4613F05E-29AA-413D-B923-1CA160E3FC0D}" presName="Name13" presStyleLbl="parChTrans1D2" presStyleIdx="1" presStyleCnt="5"/>
      <dgm:spPr/>
    </dgm:pt>
    <dgm:pt modelId="{F7B6824A-D5B9-4D42-A757-FA848A68EC0A}" type="pres">
      <dgm:prSet presAssocID="{08E3CB98-635C-4FA9-A8C1-8F2194E75F6E}" presName="childText" presStyleLbl="bgAcc1" presStyleIdx="1" presStyleCnt="5" custScaleX="103888" custScaleY="78712">
        <dgm:presLayoutVars>
          <dgm:bulletEnabled val="1"/>
        </dgm:presLayoutVars>
      </dgm:prSet>
      <dgm:spPr/>
    </dgm:pt>
    <dgm:pt modelId="{99490191-025F-4D32-8D6E-1E254EB7472A}" type="pres">
      <dgm:prSet presAssocID="{CB2AEBDD-01D8-49AB-9204-CB133F9C12BF}" presName="root" presStyleCnt="0"/>
      <dgm:spPr/>
    </dgm:pt>
    <dgm:pt modelId="{B532A80C-9855-44C0-8660-6B7B95B522B8}" type="pres">
      <dgm:prSet presAssocID="{CB2AEBDD-01D8-49AB-9204-CB133F9C12BF}" presName="rootComposite" presStyleCnt="0"/>
      <dgm:spPr/>
    </dgm:pt>
    <dgm:pt modelId="{5881695D-0D3F-4BCD-9233-38CE04E46F1C}" type="pres">
      <dgm:prSet presAssocID="{CB2AEBDD-01D8-49AB-9204-CB133F9C12BF}" presName="rootText" presStyleLbl="node1" presStyleIdx="1" presStyleCnt="2" custScaleX="123296" custLinFactNeighborX="529" custLinFactNeighborY="2115"/>
      <dgm:spPr/>
    </dgm:pt>
    <dgm:pt modelId="{EBEE5237-70CB-409A-AF67-9B08AFC01C6D}" type="pres">
      <dgm:prSet presAssocID="{CB2AEBDD-01D8-49AB-9204-CB133F9C12BF}" presName="rootConnector" presStyleLbl="node1" presStyleIdx="1" presStyleCnt="2"/>
      <dgm:spPr/>
    </dgm:pt>
    <dgm:pt modelId="{61FF6AE7-6FC0-4035-A917-F25A43977830}" type="pres">
      <dgm:prSet presAssocID="{CB2AEBDD-01D8-49AB-9204-CB133F9C12BF}" presName="childShape" presStyleCnt="0"/>
      <dgm:spPr/>
    </dgm:pt>
    <dgm:pt modelId="{F15428E2-83DF-4879-A9FA-F561198AAA17}" type="pres">
      <dgm:prSet presAssocID="{816F1F88-F1BE-4B33-9395-29F1E4C8AD84}" presName="Name13" presStyleLbl="parChTrans1D2" presStyleIdx="2" presStyleCnt="5"/>
      <dgm:spPr/>
    </dgm:pt>
    <dgm:pt modelId="{0A36E692-D7F6-490F-B71A-649709030F15}" type="pres">
      <dgm:prSet presAssocID="{39DED2E7-8816-480B-8067-5D98F3B18007}" presName="childText" presStyleLbl="bgAcc1" presStyleIdx="2" presStyleCnt="5" custScaleY="69638">
        <dgm:presLayoutVars>
          <dgm:bulletEnabled val="1"/>
        </dgm:presLayoutVars>
      </dgm:prSet>
      <dgm:spPr/>
    </dgm:pt>
    <dgm:pt modelId="{E2DD97D6-2107-4273-8B15-C946B1343519}" type="pres">
      <dgm:prSet presAssocID="{056D3B89-43F3-467F-BE16-8D5391EFA6B0}" presName="Name13" presStyleLbl="parChTrans1D2" presStyleIdx="3" presStyleCnt="5"/>
      <dgm:spPr/>
    </dgm:pt>
    <dgm:pt modelId="{3274AC97-037E-4B43-855B-0B84DB803AAC}" type="pres">
      <dgm:prSet presAssocID="{431E3534-B87D-4CF7-A87F-97BC0F5D59EF}" presName="childText" presStyleLbl="bgAcc1" presStyleIdx="3" presStyleCnt="5" custScaleY="61877">
        <dgm:presLayoutVars>
          <dgm:bulletEnabled val="1"/>
        </dgm:presLayoutVars>
      </dgm:prSet>
      <dgm:spPr/>
    </dgm:pt>
    <dgm:pt modelId="{A5B80AF8-07C8-4774-B1D8-8B1666A4E4CE}" type="pres">
      <dgm:prSet presAssocID="{FEEBE4A4-6B73-422B-8455-5263E9CB38EF}" presName="Name13" presStyleLbl="parChTrans1D2" presStyleIdx="4" presStyleCnt="5"/>
      <dgm:spPr/>
    </dgm:pt>
    <dgm:pt modelId="{9A4E986A-DBB2-40DA-9633-79679B3F6267}" type="pres">
      <dgm:prSet presAssocID="{A0400753-ABD1-4F90-AD59-8D77C5E17F8D}" presName="childText" presStyleLbl="bgAcc1" presStyleIdx="4" presStyleCnt="5" custScaleY="66551">
        <dgm:presLayoutVars>
          <dgm:bulletEnabled val="1"/>
        </dgm:presLayoutVars>
      </dgm:prSet>
      <dgm:spPr/>
    </dgm:pt>
  </dgm:ptLst>
  <dgm:cxnLst>
    <dgm:cxn modelId="{2767A513-2A6D-4E07-B1E0-BC94B824944F}" type="presOf" srcId="{431E3534-B87D-4CF7-A87F-97BC0F5D59EF}" destId="{3274AC97-037E-4B43-855B-0B84DB803AAC}" srcOrd="0" destOrd="0" presId="urn:microsoft.com/office/officeart/2005/8/layout/hierarchy3"/>
    <dgm:cxn modelId="{95067E22-75DC-4D83-80F5-3C3220905635}" type="presOf" srcId="{FEEBE4A4-6B73-422B-8455-5263E9CB38EF}" destId="{A5B80AF8-07C8-4774-B1D8-8B1666A4E4CE}" srcOrd="0" destOrd="0" presId="urn:microsoft.com/office/officeart/2005/8/layout/hierarchy3"/>
    <dgm:cxn modelId="{B03DAA31-ECAF-4B72-ACD8-3DA6E48A7867}" type="presOf" srcId="{FDDEC3F1-8684-4C43-8BDB-2E7C7BE9A234}" destId="{573612D2-5D14-49C8-AD4B-0031B88E5CA4}" srcOrd="0" destOrd="0" presId="urn:microsoft.com/office/officeart/2005/8/layout/hierarchy3"/>
    <dgm:cxn modelId="{6D481632-A67D-4AEC-A2D1-9725E0D050DE}" type="presOf" srcId="{65435E8E-6886-4707-8DE8-65D7669DD0EE}" destId="{A39657F4-86D0-4B1F-85C8-F17DFB361D1D}" srcOrd="0" destOrd="0" presId="urn:microsoft.com/office/officeart/2005/8/layout/hierarchy3"/>
    <dgm:cxn modelId="{D2BA6D33-EE81-4CFF-964E-E7F87ABEED67}" type="presOf" srcId="{8BA703EC-CC16-41F9-8B9D-ED53FCD409F8}" destId="{69DCC26F-4B30-40F3-B53E-123D9A4F3EC3}" srcOrd="0" destOrd="0" presId="urn:microsoft.com/office/officeart/2005/8/layout/hierarchy3"/>
    <dgm:cxn modelId="{F549FB35-B0C9-440F-BDE7-8845CFA63FFE}" type="presOf" srcId="{39DED2E7-8816-480B-8067-5D98F3B18007}" destId="{0A36E692-D7F6-490F-B71A-649709030F15}" srcOrd="0" destOrd="0" presId="urn:microsoft.com/office/officeart/2005/8/layout/hierarchy3"/>
    <dgm:cxn modelId="{3A76C438-E0CE-4502-A2FA-21D6834207AB}" srcId="{CB2AEBDD-01D8-49AB-9204-CB133F9C12BF}" destId="{431E3534-B87D-4CF7-A87F-97BC0F5D59EF}" srcOrd="1" destOrd="0" parTransId="{056D3B89-43F3-467F-BE16-8D5391EFA6B0}" sibTransId="{79B0BF4E-2723-4084-8761-705A62FA69EC}"/>
    <dgm:cxn modelId="{1A99B462-62D3-4673-BA38-30A832A16C58}" type="presOf" srcId="{08E3CB98-635C-4FA9-A8C1-8F2194E75F6E}" destId="{F7B6824A-D5B9-4D42-A757-FA848A68EC0A}" srcOrd="0" destOrd="0" presId="urn:microsoft.com/office/officeart/2005/8/layout/hierarchy3"/>
    <dgm:cxn modelId="{B7C20E6B-B350-4DC1-AA51-D5D12B2940D0}" srcId="{8BA703EC-CC16-41F9-8B9D-ED53FCD409F8}" destId="{FDDEC3F1-8684-4C43-8BDB-2E7C7BE9A234}" srcOrd="0" destOrd="0" parTransId="{E803C918-4FB4-44F1-A036-523D1921D93B}" sibTransId="{56935F5B-E754-4E0B-9CD0-0439D5C21ED7}"/>
    <dgm:cxn modelId="{323C1D52-EAE7-485E-9EBB-A8034FECBC52}" srcId="{65435E8E-6886-4707-8DE8-65D7669DD0EE}" destId="{CB2AEBDD-01D8-49AB-9204-CB133F9C12BF}" srcOrd="1" destOrd="0" parTransId="{C9DAA8A6-D417-4F72-9204-D126687C6940}" sibTransId="{562416DD-5E63-4523-BB7D-E65AB1F662BD}"/>
    <dgm:cxn modelId="{87E68178-B976-4649-8D32-3A32A2DE1D8E}" type="presOf" srcId="{4613F05E-29AA-413D-B923-1CA160E3FC0D}" destId="{4FE62A54-3E7E-49B2-8DE3-BFA3F3F225A0}" srcOrd="0" destOrd="0" presId="urn:microsoft.com/office/officeart/2005/8/layout/hierarchy3"/>
    <dgm:cxn modelId="{033E9779-D2CD-4B52-ADB2-E02A93F40FAF}" type="presOf" srcId="{CB2AEBDD-01D8-49AB-9204-CB133F9C12BF}" destId="{5881695D-0D3F-4BCD-9233-38CE04E46F1C}" srcOrd="0" destOrd="0" presId="urn:microsoft.com/office/officeart/2005/8/layout/hierarchy3"/>
    <dgm:cxn modelId="{6FFA8583-0285-4B68-BB17-01F2C9AEB015}" type="presOf" srcId="{8BA703EC-CC16-41F9-8B9D-ED53FCD409F8}" destId="{AAC8D0EC-9F7D-4778-A4F1-8A75030C83ED}" srcOrd="1" destOrd="0" presId="urn:microsoft.com/office/officeart/2005/8/layout/hierarchy3"/>
    <dgm:cxn modelId="{1D73E883-1E0F-47F1-AC76-8E971F334283}" type="presOf" srcId="{816F1F88-F1BE-4B33-9395-29F1E4C8AD84}" destId="{F15428E2-83DF-4879-A9FA-F561198AAA17}" srcOrd="0" destOrd="0" presId="urn:microsoft.com/office/officeart/2005/8/layout/hierarchy3"/>
    <dgm:cxn modelId="{D4845094-C0E5-4116-8B44-52FEF3F203EB}" type="presOf" srcId="{056D3B89-43F3-467F-BE16-8D5391EFA6B0}" destId="{E2DD97D6-2107-4273-8B15-C946B1343519}" srcOrd="0" destOrd="0" presId="urn:microsoft.com/office/officeart/2005/8/layout/hierarchy3"/>
    <dgm:cxn modelId="{3FDBA69A-22C6-4304-9930-76574E00FAFE}" type="presOf" srcId="{A0400753-ABD1-4F90-AD59-8D77C5E17F8D}" destId="{9A4E986A-DBB2-40DA-9633-79679B3F6267}" srcOrd="0" destOrd="0" presId="urn:microsoft.com/office/officeart/2005/8/layout/hierarchy3"/>
    <dgm:cxn modelId="{A5941BA2-F299-42D1-B4DE-98B920DE47BE}" srcId="{CB2AEBDD-01D8-49AB-9204-CB133F9C12BF}" destId="{A0400753-ABD1-4F90-AD59-8D77C5E17F8D}" srcOrd="2" destOrd="0" parTransId="{FEEBE4A4-6B73-422B-8455-5263E9CB38EF}" sibTransId="{A6CE6BEF-E22E-45F4-8111-1C8CC7B267E3}"/>
    <dgm:cxn modelId="{392A0BA5-E9CF-4682-AB3A-DCECF93FFB2D}" type="presOf" srcId="{E803C918-4FB4-44F1-A036-523D1921D93B}" destId="{747F4F04-EF7E-45E2-96FC-8CE804C1B644}" srcOrd="0" destOrd="0" presId="urn:microsoft.com/office/officeart/2005/8/layout/hierarchy3"/>
    <dgm:cxn modelId="{E58ED3B8-D206-419C-AC32-FF74E1A35D69}" type="presOf" srcId="{CB2AEBDD-01D8-49AB-9204-CB133F9C12BF}" destId="{EBEE5237-70CB-409A-AF67-9B08AFC01C6D}" srcOrd="1" destOrd="0" presId="urn:microsoft.com/office/officeart/2005/8/layout/hierarchy3"/>
    <dgm:cxn modelId="{0A53ABC5-7900-4119-8C96-ABB5E7001A21}" srcId="{65435E8E-6886-4707-8DE8-65D7669DD0EE}" destId="{8BA703EC-CC16-41F9-8B9D-ED53FCD409F8}" srcOrd="0" destOrd="0" parTransId="{E2446184-03A3-45AB-A078-EC17D63CE91F}" sibTransId="{BCC4AB14-D042-4055-A40B-8A3797CA549C}"/>
    <dgm:cxn modelId="{143083C7-7D95-4AC2-BCCB-4F25A811D4CC}" srcId="{CB2AEBDD-01D8-49AB-9204-CB133F9C12BF}" destId="{39DED2E7-8816-480B-8067-5D98F3B18007}" srcOrd="0" destOrd="0" parTransId="{816F1F88-F1BE-4B33-9395-29F1E4C8AD84}" sibTransId="{B1B11A79-E2FA-44F8-AEC7-FFEC0234896C}"/>
    <dgm:cxn modelId="{900589FD-FA2A-4B32-BFEC-64E6B1409C49}" srcId="{8BA703EC-CC16-41F9-8B9D-ED53FCD409F8}" destId="{08E3CB98-635C-4FA9-A8C1-8F2194E75F6E}" srcOrd="1" destOrd="0" parTransId="{4613F05E-29AA-413D-B923-1CA160E3FC0D}" sibTransId="{3B0F2755-762A-4940-B888-7E7677F38E86}"/>
    <dgm:cxn modelId="{EE5BC441-5E22-46B5-804D-A7D3FD816EA8}" type="presParOf" srcId="{A39657F4-86D0-4B1F-85C8-F17DFB361D1D}" destId="{445C6774-B1BA-4803-BE9A-8F3AB33EADC8}" srcOrd="0" destOrd="0" presId="urn:microsoft.com/office/officeart/2005/8/layout/hierarchy3"/>
    <dgm:cxn modelId="{9AFD37AA-763E-4B68-A1CB-D21065129DB6}" type="presParOf" srcId="{445C6774-B1BA-4803-BE9A-8F3AB33EADC8}" destId="{78B3F74B-25B6-4710-BEE0-E3103E10FDC9}" srcOrd="0" destOrd="0" presId="urn:microsoft.com/office/officeart/2005/8/layout/hierarchy3"/>
    <dgm:cxn modelId="{6057048C-166B-4C98-8305-90758B2758B0}" type="presParOf" srcId="{78B3F74B-25B6-4710-BEE0-E3103E10FDC9}" destId="{69DCC26F-4B30-40F3-B53E-123D9A4F3EC3}" srcOrd="0" destOrd="0" presId="urn:microsoft.com/office/officeart/2005/8/layout/hierarchy3"/>
    <dgm:cxn modelId="{FE867905-E09C-4E9B-B2A8-C7BD8A04BFA3}" type="presParOf" srcId="{78B3F74B-25B6-4710-BEE0-E3103E10FDC9}" destId="{AAC8D0EC-9F7D-4778-A4F1-8A75030C83ED}" srcOrd="1" destOrd="0" presId="urn:microsoft.com/office/officeart/2005/8/layout/hierarchy3"/>
    <dgm:cxn modelId="{296D2A02-1EBA-4508-A139-B3CCCC8FE2C9}" type="presParOf" srcId="{445C6774-B1BA-4803-BE9A-8F3AB33EADC8}" destId="{CF60BAA3-F01C-4556-B1B3-5F234207D27C}" srcOrd="1" destOrd="0" presId="urn:microsoft.com/office/officeart/2005/8/layout/hierarchy3"/>
    <dgm:cxn modelId="{43023736-19AC-4CF7-9BAC-AEFCF0118082}" type="presParOf" srcId="{CF60BAA3-F01C-4556-B1B3-5F234207D27C}" destId="{747F4F04-EF7E-45E2-96FC-8CE804C1B644}" srcOrd="0" destOrd="0" presId="urn:microsoft.com/office/officeart/2005/8/layout/hierarchy3"/>
    <dgm:cxn modelId="{90CF9775-83C0-471E-936E-4B155AD05854}" type="presParOf" srcId="{CF60BAA3-F01C-4556-B1B3-5F234207D27C}" destId="{573612D2-5D14-49C8-AD4B-0031B88E5CA4}" srcOrd="1" destOrd="0" presId="urn:microsoft.com/office/officeart/2005/8/layout/hierarchy3"/>
    <dgm:cxn modelId="{69D58797-7259-48EB-A20B-F85521AEFCF2}" type="presParOf" srcId="{CF60BAA3-F01C-4556-B1B3-5F234207D27C}" destId="{4FE62A54-3E7E-49B2-8DE3-BFA3F3F225A0}" srcOrd="2" destOrd="0" presId="urn:microsoft.com/office/officeart/2005/8/layout/hierarchy3"/>
    <dgm:cxn modelId="{980823DF-110C-4132-82B7-AC12C0FBE12C}" type="presParOf" srcId="{CF60BAA3-F01C-4556-B1B3-5F234207D27C}" destId="{F7B6824A-D5B9-4D42-A757-FA848A68EC0A}" srcOrd="3" destOrd="0" presId="urn:microsoft.com/office/officeart/2005/8/layout/hierarchy3"/>
    <dgm:cxn modelId="{CF5F17FB-536C-4C58-94D2-C887D1ED145F}" type="presParOf" srcId="{A39657F4-86D0-4B1F-85C8-F17DFB361D1D}" destId="{99490191-025F-4D32-8D6E-1E254EB7472A}" srcOrd="1" destOrd="0" presId="urn:microsoft.com/office/officeart/2005/8/layout/hierarchy3"/>
    <dgm:cxn modelId="{616C6CF7-D728-4783-9432-A78A9A7FB203}" type="presParOf" srcId="{99490191-025F-4D32-8D6E-1E254EB7472A}" destId="{B532A80C-9855-44C0-8660-6B7B95B522B8}" srcOrd="0" destOrd="0" presId="urn:microsoft.com/office/officeart/2005/8/layout/hierarchy3"/>
    <dgm:cxn modelId="{0CB65F78-486E-401C-8FC1-36230BF94292}" type="presParOf" srcId="{B532A80C-9855-44C0-8660-6B7B95B522B8}" destId="{5881695D-0D3F-4BCD-9233-38CE04E46F1C}" srcOrd="0" destOrd="0" presId="urn:microsoft.com/office/officeart/2005/8/layout/hierarchy3"/>
    <dgm:cxn modelId="{726682E2-F984-4FA5-84FC-DB2AF1F93779}" type="presParOf" srcId="{B532A80C-9855-44C0-8660-6B7B95B522B8}" destId="{EBEE5237-70CB-409A-AF67-9B08AFC01C6D}" srcOrd="1" destOrd="0" presId="urn:microsoft.com/office/officeart/2005/8/layout/hierarchy3"/>
    <dgm:cxn modelId="{4DA489A8-BAB6-4788-BBED-527F4DFC86BB}" type="presParOf" srcId="{99490191-025F-4D32-8D6E-1E254EB7472A}" destId="{61FF6AE7-6FC0-4035-A917-F25A43977830}" srcOrd="1" destOrd="0" presId="urn:microsoft.com/office/officeart/2005/8/layout/hierarchy3"/>
    <dgm:cxn modelId="{BFFB134E-6BA0-4C8E-AEBA-DAF85F3883A3}" type="presParOf" srcId="{61FF6AE7-6FC0-4035-A917-F25A43977830}" destId="{F15428E2-83DF-4879-A9FA-F561198AAA17}" srcOrd="0" destOrd="0" presId="urn:microsoft.com/office/officeart/2005/8/layout/hierarchy3"/>
    <dgm:cxn modelId="{C4BA0559-7331-48BE-B41E-F4F604780ABA}" type="presParOf" srcId="{61FF6AE7-6FC0-4035-A917-F25A43977830}" destId="{0A36E692-D7F6-490F-B71A-649709030F15}" srcOrd="1" destOrd="0" presId="urn:microsoft.com/office/officeart/2005/8/layout/hierarchy3"/>
    <dgm:cxn modelId="{EC72A1A8-964D-4045-BC3F-0761BD59A4A6}" type="presParOf" srcId="{61FF6AE7-6FC0-4035-A917-F25A43977830}" destId="{E2DD97D6-2107-4273-8B15-C946B1343519}" srcOrd="2" destOrd="0" presId="urn:microsoft.com/office/officeart/2005/8/layout/hierarchy3"/>
    <dgm:cxn modelId="{53DE15F0-D5F4-437B-9240-96B8C53A9435}" type="presParOf" srcId="{61FF6AE7-6FC0-4035-A917-F25A43977830}" destId="{3274AC97-037E-4B43-855B-0B84DB803AAC}" srcOrd="3" destOrd="0" presId="urn:microsoft.com/office/officeart/2005/8/layout/hierarchy3"/>
    <dgm:cxn modelId="{ED1835B3-B1BC-4D8B-8F0C-9748F36A34A6}" type="presParOf" srcId="{61FF6AE7-6FC0-4035-A917-F25A43977830}" destId="{A5B80AF8-07C8-4774-B1D8-8B1666A4E4CE}" srcOrd="4" destOrd="0" presId="urn:microsoft.com/office/officeart/2005/8/layout/hierarchy3"/>
    <dgm:cxn modelId="{0848B4D5-42B9-4495-82DD-2E3D3A65164D}" type="presParOf" srcId="{61FF6AE7-6FC0-4035-A917-F25A43977830}" destId="{9A4E986A-DBB2-40DA-9633-79679B3F6267}"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5435E8E-6886-4707-8DE8-65D7669DD0EE}" type="doc">
      <dgm:prSet loTypeId="urn:microsoft.com/office/officeart/2005/8/layout/hierarchy3" loCatId="list" qsTypeId="urn:microsoft.com/office/officeart/2005/8/quickstyle/simple3" qsCatId="simple" csTypeId="urn:microsoft.com/office/officeart/2005/8/colors/colorful2" csCatId="colorful" phldr="1"/>
      <dgm:spPr/>
      <dgm:t>
        <a:bodyPr/>
        <a:lstStyle/>
        <a:p>
          <a:endParaRPr lang="fr-FR"/>
        </a:p>
      </dgm:t>
    </dgm:pt>
    <dgm:pt modelId="{8BA703EC-CC16-41F9-8B9D-ED53FCD409F8}">
      <dgm:prSet phldrT="[Texte]"/>
      <dgm:spPr>
        <a:solidFill>
          <a:schemeClr val="accent1">
            <a:lumMod val="20000"/>
            <a:lumOff val="80000"/>
          </a:schemeClr>
        </a:solidFill>
      </dgm:spPr>
      <dgm:t>
        <a:bodyPr/>
        <a:lstStyle/>
        <a:p>
          <a:r>
            <a:rPr lang="fr-FR" dirty="0"/>
            <a:t>Avantages</a:t>
          </a:r>
        </a:p>
      </dgm:t>
    </dgm:pt>
    <dgm:pt modelId="{E2446184-03A3-45AB-A078-EC17D63CE91F}" type="parTrans" cxnId="{0A53ABC5-7900-4119-8C96-ABB5E7001A21}">
      <dgm:prSet/>
      <dgm:spPr/>
      <dgm:t>
        <a:bodyPr/>
        <a:lstStyle/>
        <a:p>
          <a:endParaRPr lang="fr-FR"/>
        </a:p>
      </dgm:t>
    </dgm:pt>
    <dgm:pt modelId="{BCC4AB14-D042-4055-A40B-8A3797CA549C}" type="sibTrans" cxnId="{0A53ABC5-7900-4119-8C96-ABB5E7001A21}">
      <dgm:prSet/>
      <dgm:spPr/>
      <dgm:t>
        <a:bodyPr/>
        <a:lstStyle/>
        <a:p>
          <a:endParaRPr lang="fr-FR"/>
        </a:p>
      </dgm:t>
    </dgm:pt>
    <dgm:pt modelId="{FDDEC3F1-8684-4C43-8BDB-2E7C7BE9A234}">
      <dgm:prSet phldrT="[Texte]"/>
      <dgm:spPr/>
      <dgm:t>
        <a:bodyPr/>
        <a:lstStyle/>
        <a:p>
          <a:r>
            <a:rPr lang="fr-FR" dirty="0"/>
            <a:t>Le coût et gain de temps de développement</a:t>
          </a:r>
        </a:p>
      </dgm:t>
    </dgm:pt>
    <dgm:pt modelId="{E803C918-4FB4-44F1-A036-523D1921D93B}" type="parTrans" cxnId="{B7C20E6B-B350-4DC1-AA51-D5D12B2940D0}">
      <dgm:prSet/>
      <dgm:spPr>
        <a:ln>
          <a:solidFill>
            <a:schemeClr val="accent1"/>
          </a:solidFill>
        </a:ln>
      </dgm:spPr>
      <dgm:t>
        <a:bodyPr/>
        <a:lstStyle/>
        <a:p>
          <a:endParaRPr lang="fr-FR"/>
        </a:p>
      </dgm:t>
    </dgm:pt>
    <dgm:pt modelId="{56935F5B-E754-4E0B-9CD0-0439D5C21ED7}" type="sibTrans" cxnId="{B7C20E6B-B350-4DC1-AA51-D5D12B2940D0}">
      <dgm:prSet/>
      <dgm:spPr/>
      <dgm:t>
        <a:bodyPr/>
        <a:lstStyle/>
        <a:p>
          <a:endParaRPr lang="fr-FR"/>
        </a:p>
      </dgm:t>
    </dgm:pt>
    <dgm:pt modelId="{08E3CB98-635C-4FA9-A8C1-8F2194E75F6E}">
      <dgm:prSet phldrT="[Texte]"/>
      <dgm:spPr/>
      <dgm:t>
        <a:bodyPr/>
        <a:lstStyle/>
        <a:p>
          <a:r>
            <a:rPr lang="fr-FR" dirty="0"/>
            <a:t>Monétisation de l’appli</a:t>
          </a:r>
        </a:p>
      </dgm:t>
    </dgm:pt>
    <dgm:pt modelId="{4613F05E-29AA-413D-B923-1CA160E3FC0D}" type="parTrans" cxnId="{900589FD-FA2A-4B32-BFEC-64E6B1409C49}">
      <dgm:prSet/>
      <dgm:spPr>
        <a:solidFill>
          <a:schemeClr val="accent6">
            <a:lumMod val="75000"/>
          </a:schemeClr>
        </a:solidFill>
        <a:ln>
          <a:solidFill>
            <a:schemeClr val="accent1"/>
          </a:solidFill>
        </a:ln>
      </dgm:spPr>
      <dgm:t>
        <a:bodyPr/>
        <a:lstStyle/>
        <a:p>
          <a:endParaRPr lang="fr-FR"/>
        </a:p>
      </dgm:t>
    </dgm:pt>
    <dgm:pt modelId="{3B0F2755-762A-4940-B888-7E7677F38E86}" type="sibTrans" cxnId="{900589FD-FA2A-4B32-BFEC-64E6B1409C49}">
      <dgm:prSet/>
      <dgm:spPr/>
      <dgm:t>
        <a:bodyPr/>
        <a:lstStyle/>
        <a:p>
          <a:endParaRPr lang="fr-FR"/>
        </a:p>
      </dgm:t>
    </dgm:pt>
    <dgm:pt modelId="{CB2AEBDD-01D8-49AB-9204-CB133F9C12BF}">
      <dgm:prSet phldrT="[Texte]"/>
      <dgm:spPr>
        <a:solidFill>
          <a:schemeClr val="accent4">
            <a:lumMod val="20000"/>
            <a:lumOff val="80000"/>
          </a:schemeClr>
        </a:solidFill>
      </dgm:spPr>
      <dgm:t>
        <a:bodyPr/>
        <a:lstStyle/>
        <a:p>
          <a:r>
            <a:rPr lang="fr-FR" dirty="0"/>
            <a:t>Inconvénients</a:t>
          </a:r>
        </a:p>
      </dgm:t>
    </dgm:pt>
    <dgm:pt modelId="{C9DAA8A6-D417-4F72-9204-D126687C6940}" type="parTrans" cxnId="{323C1D52-EAE7-485E-9EBB-A8034FECBC52}">
      <dgm:prSet/>
      <dgm:spPr/>
      <dgm:t>
        <a:bodyPr/>
        <a:lstStyle/>
        <a:p>
          <a:endParaRPr lang="fr-FR"/>
        </a:p>
      </dgm:t>
    </dgm:pt>
    <dgm:pt modelId="{562416DD-5E63-4523-BB7D-E65AB1F662BD}" type="sibTrans" cxnId="{323C1D52-EAE7-485E-9EBB-A8034FECBC52}">
      <dgm:prSet/>
      <dgm:spPr/>
      <dgm:t>
        <a:bodyPr/>
        <a:lstStyle/>
        <a:p>
          <a:endParaRPr lang="fr-FR"/>
        </a:p>
      </dgm:t>
    </dgm:pt>
    <dgm:pt modelId="{39DED2E7-8816-480B-8067-5D98F3B18007}">
      <dgm:prSet phldrT="[Texte]"/>
      <dgm:spPr/>
      <dgm:t>
        <a:bodyPr/>
        <a:lstStyle/>
        <a:p>
          <a:r>
            <a:rPr lang="fr-FR" dirty="0"/>
            <a:t>Mélange code source et compilation</a:t>
          </a:r>
        </a:p>
      </dgm:t>
    </dgm:pt>
    <dgm:pt modelId="{816F1F88-F1BE-4B33-9395-29F1E4C8AD84}" type="parTrans" cxnId="{143083C7-7D95-4AC2-BCCB-4F25A811D4CC}">
      <dgm:prSet/>
      <dgm:spPr>
        <a:ln>
          <a:solidFill>
            <a:srgbClr val="FF0000"/>
          </a:solidFill>
        </a:ln>
      </dgm:spPr>
      <dgm:t>
        <a:bodyPr/>
        <a:lstStyle/>
        <a:p>
          <a:endParaRPr lang="fr-FR"/>
        </a:p>
      </dgm:t>
    </dgm:pt>
    <dgm:pt modelId="{B1B11A79-E2FA-44F8-AEC7-FFEC0234896C}" type="sibTrans" cxnId="{143083C7-7D95-4AC2-BCCB-4F25A811D4CC}">
      <dgm:prSet/>
      <dgm:spPr/>
      <dgm:t>
        <a:bodyPr/>
        <a:lstStyle/>
        <a:p>
          <a:endParaRPr lang="fr-FR"/>
        </a:p>
      </dgm:t>
    </dgm:pt>
    <dgm:pt modelId="{431E3534-B87D-4CF7-A87F-97BC0F5D59EF}">
      <dgm:prSet phldrT="[Texte]"/>
      <dgm:spPr/>
      <dgm:t>
        <a:bodyPr/>
        <a:lstStyle/>
        <a:p>
          <a:r>
            <a:rPr lang="fr-FR" dirty="0"/>
            <a:t>Interface utilisateur et fonctionnalités parfois limitées</a:t>
          </a:r>
        </a:p>
      </dgm:t>
    </dgm:pt>
    <dgm:pt modelId="{056D3B89-43F3-467F-BE16-8D5391EFA6B0}" type="parTrans" cxnId="{3A76C438-E0CE-4502-A2FA-21D6834207AB}">
      <dgm:prSet/>
      <dgm:spPr>
        <a:ln>
          <a:solidFill>
            <a:srgbClr val="FF0000"/>
          </a:solidFill>
        </a:ln>
      </dgm:spPr>
      <dgm:t>
        <a:bodyPr/>
        <a:lstStyle/>
        <a:p>
          <a:endParaRPr lang="fr-FR"/>
        </a:p>
      </dgm:t>
    </dgm:pt>
    <dgm:pt modelId="{79B0BF4E-2723-4084-8761-705A62FA69EC}" type="sibTrans" cxnId="{3A76C438-E0CE-4502-A2FA-21D6834207AB}">
      <dgm:prSet/>
      <dgm:spPr/>
      <dgm:t>
        <a:bodyPr/>
        <a:lstStyle/>
        <a:p>
          <a:endParaRPr lang="fr-FR"/>
        </a:p>
      </dgm:t>
    </dgm:pt>
    <dgm:pt modelId="{A0400753-ABD1-4F90-AD59-8D77C5E17F8D}">
      <dgm:prSet/>
      <dgm:spPr/>
      <dgm:t>
        <a:bodyPr/>
        <a:lstStyle/>
        <a:p>
          <a:r>
            <a:rPr lang="fr-FR" dirty="0"/>
            <a:t>Utilisation limitée sans internet et performance impactée</a:t>
          </a:r>
        </a:p>
      </dgm:t>
    </dgm:pt>
    <dgm:pt modelId="{FEEBE4A4-6B73-422B-8455-5263E9CB38EF}" type="parTrans" cxnId="{A5941BA2-F299-42D1-B4DE-98B920DE47BE}">
      <dgm:prSet/>
      <dgm:spPr>
        <a:ln>
          <a:solidFill>
            <a:srgbClr val="FF0000"/>
          </a:solidFill>
        </a:ln>
      </dgm:spPr>
      <dgm:t>
        <a:bodyPr/>
        <a:lstStyle/>
        <a:p>
          <a:endParaRPr lang="fr-FR"/>
        </a:p>
      </dgm:t>
    </dgm:pt>
    <dgm:pt modelId="{A6CE6BEF-E22E-45F4-8111-1C8CC7B267E3}" type="sibTrans" cxnId="{A5941BA2-F299-42D1-B4DE-98B920DE47BE}">
      <dgm:prSet/>
      <dgm:spPr/>
      <dgm:t>
        <a:bodyPr/>
        <a:lstStyle/>
        <a:p>
          <a:endParaRPr lang="fr-FR"/>
        </a:p>
      </dgm:t>
    </dgm:pt>
    <dgm:pt modelId="{7CA5429C-7442-4FBD-93AC-0A86EAF240C6}">
      <dgm:prSet/>
      <dgm:spPr/>
      <dgm:t>
        <a:bodyPr/>
        <a:lstStyle/>
        <a:p>
          <a:r>
            <a:rPr lang="fr-FR" dirty="0"/>
            <a:t>Classement dans le store</a:t>
          </a:r>
        </a:p>
      </dgm:t>
    </dgm:pt>
    <dgm:pt modelId="{2BA685D6-53DF-4152-88A6-73BDB61B1DAE}" type="parTrans" cxnId="{E570C488-2423-4915-809A-70007446C204}">
      <dgm:prSet/>
      <dgm:spPr/>
      <dgm:t>
        <a:bodyPr/>
        <a:lstStyle/>
        <a:p>
          <a:endParaRPr lang="fr-FR"/>
        </a:p>
      </dgm:t>
    </dgm:pt>
    <dgm:pt modelId="{7B6032D7-F71E-4CBA-87FE-75989E28453F}" type="sibTrans" cxnId="{E570C488-2423-4915-809A-70007446C204}">
      <dgm:prSet/>
      <dgm:spPr/>
      <dgm:t>
        <a:bodyPr/>
        <a:lstStyle/>
        <a:p>
          <a:endParaRPr lang="fr-FR"/>
        </a:p>
      </dgm:t>
    </dgm:pt>
    <dgm:pt modelId="{E6A288DE-781F-46C1-8346-FF3D0D33D9BF}">
      <dgm:prSet/>
      <dgm:spPr/>
      <dgm:t>
        <a:bodyPr/>
        <a:lstStyle/>
        <a:p>
          <a:r>
            <a:rPr lang="fr-FR" dirty="0"/>
            <a:t>Dépendance d’un  logiciel tiers et de la vitesse du navigateur</a:t>
          </a:r>
        </a:p>
      </dgm:t>
    </dgm:pt>
    <dgm:pt modelId="{401906AF-B0F6-4172-BE4F-60C56D699938}" type="parTrans" cxnId="{129DAA48-A6D6-4D46-84CE-121829D456CC}">
      <dgm:prSet/>
      <dgm:spPr/>
      <dgm:t>
        <a:bodyPr/>
        <a:lstStyle/>
        <a:p>
          <a:endParaRPr lang="fr-FR"/>
        </a:p>
      </dgm:t>
    </dgm:pt>
    <dgm:pt modelId="{706C2665-D5AA-4D7A-A575-8F0B7BC47F47}" type="sibTrans" cxnId="{129DAA48-A6D6-4D46-84CE-121829D456CC}">
      <dgm:prSet/>
      <dgm:spPr/>
      <dgm:t>
        <a:bodyPr/>
        <a:lstStyle/>
        <a:p>
          <a:endParaRPr lang="fr-FR"/>
        </a:p>
      </dgm:t>
    </dgm:pt>
    <dgm:pt modelId="{EA04C831-9ED4-41E6-B20B-719B55556C2B}">
      <dgm:prSet/>
      <dgm:spPr/>
      <dgm:t>
        <a:bodyPr/>
        <a:lstStyle/>
        <a:p>
          <a:r>
            <a:rPr lang="fr-FR" dirty="0"/>
            <a:t>Réutilisation du code partie web app sur ttes les plateformes</a:t>
          </a:r>
        </a:p>
      </dgm:t>
    </dgm:pt>
    <dgm:pt modelId="{DA1A284D-9BCB-4BF9-824C-BB9B72B46F5D}" type="parTrans" cxnId="{A77808BD-BA0E-4E21-9720-059ADF218E89}">
      <dgm:prSet/>
      <dgm:spPr/>
      <dgm:t>
        <a:bodyPr/>
        <a:lstStyle/>
        <a:p>
          <a:endParaRPr lang="fr-FR"/>
        </a:p>
      </dgm:t>
    </dgm:pt>
    <dgm:pt modelId="{FF266BB9-5C3B-43EB-A1EB-89B5B5183DA9}" type="sibTrans" cxnId="{A77808BD-BA0E-4E21-9720-059ADF218E89}">
      <dgm:prSet/>
      <dgm:spPr/>
      <dgm:t>
        <a:bodyPr/>
        <a:lstStyle/>
        <a:p>
          <a:endParaRPr lang="fr-FR"/>
        </a:p>
      </dgm:t>
    </dgm:pt>
    <dgm:pt modelId="{A39657F4-86D0-4B1F-85C8-F17DFB361D1D}" type="pres">
      <dgm:prSet presAssocID="{65435E8E-6886-4707-8DE8-65D7669DD0EE}" presName="diagram" presStyleCnt="0">
        <dgm:presLayoutVars>
          <dgm:chPref val="1"/>
          <dgm:dir/>
          <dgm:animOne val="branch"/>
          <dgm:animLvl val="lvl"/>
          <dgm:resizeHandles/>
        </dgm:presLayoutVars>
      </dgm:prSet>
      <dgm:spPr/>
    </dgm:pt>
    <dgm:pt modelId="{445C6774-B1BA-4803-BE9A-8F3AB33EADC8}" type="pres">
      <dgm:prSet presAssocID="{8BA703EC-CC16-41F9-8B9D-ED53FCD409F8}" presName="root" presStyleCnt="0"/>
      <dgm:spPr/>
    </dgm:pt>
    <dgm:pt modelId="{78B3F74B-25B6-4710-BEE0-E3103E10FDC9}" type="pres">
      <dgm:prSet presAssocID="{8BA703EC-CC16-41F9-8B9D-ED53FCD409F8}" presName="rootComposite" presStyleCnt="0"/>
      <dgm:spPr/>
    </dgm:pt>
    <dgm:pt modelId="{69DCC26F-4B30-40F3-B53E-123D9A4F3EC3}" type="pres">
      <dgm:prSet presAssocID="{8BA703EC-CC16-41F9-8B9D-ED53FCD409F8}" presName="rootText" presStyleLbl="node1" presStyleIdx="0" presStyleCnt="2" custScaleX="117662" custLinFactNeighborX="1058" custLinFactNeighborY="1057"/>
      <dgm:spPr/>
    </dgm:pt>
    <dgm:pt modelId="{AAC8D0EC-9F7D-4778-A4F1-8A75030C83ED}" type="pres">
      <dgm:prSet presAssocID="{8BA703EC-CC16-41F9-8B9D-ED53FCD409F8}" presName="rootConnector" presStyleLbl="node1" presStyleIdx="0" presStyleCnt="2"/>
      <dgm:spPr/>
    </dgm:pt>
    <dgm:pt modelId="{CF60BAA3-F01C-4556-B1B3-5F234207D27C}" type="pres">
      <dgm:prSet presAssocID="{8BA703EC-CC16-41F9-8B9D-ED53FCD409F8}" presName="childShape" presStyleCnt="0"/>
      <dgm:spPr/>
    </dgm:pt>
    <dgm:pt modelId="{747F4F04-EF7E-45E2-96FC-8CE804C1B644}" type="pres">
      <dgm:prSet presAssocID="{E803C918-4FB4-44F1-A036-523D1921D93B}" presName="Name13" presStyleLbl="parChTrans1D2" presStyleIdx="0" presStyleCnt="8"/>
      <dgm:spPr/>
    </dgm:pt>
    <dgm:pt modelId="{573612D2-5D14-49C8-AD4B-0031B88E5CA4}" type="pres">
      <dgm:prSet presAssocID="{FDDEC3F1-8684-4C43-8BDB-2E7C7BE9A234}" presName="childText" presStyleLbl="bgAcc1" presStyleIdx="0" presStyleCnt="8" custScaleX="114669" custScaleY="81794">
        <dgm:presLayoutVars>
          <dgm:bulletEnabled val="1"/>
        </dgm:presLayoutVars>
      </dgm:prSet>
      <dgm:spPr/>
    </dgm:pt>
    <dgm:pt modelId="{4FE62A54-3E7E-49B2-8DE3-BFA3F3F225A0}" type="pres">
      <dgm:prSet presAssocID="{4613F05E-29AA-413D-B923-1CA160E3FC0D}" presName="Name13" presStyleLbl="parChTrans1D2" presStyleIdx="1" presStyleCnt="8"/>
      <dgm:spPr/>
    </dgm:pt>
    <dgm:pt modelId="{F7B6824A-D5B9-4D42-A757-FA848A68EC0A}" type="pres">
      <dgm:prSet presAssocID="{08E3CB98-635C-4FA9-A8C1-8F2194E75F6E}" presName="childText" presStyleLbl="bgAcc1" presStyleIdx="1" presStyleCnt="8" custScaleX="114168" custScaleY="74626">
        <dgm:presLayoutVars>
          <dgm:bulletEnabled val="1"/>
        </dgm:presLayoutVars>
      </dgm:prSet>
      <dgm:spPr/>
    </dgm:pt>
    <dgm:pt modelId="{2B777833-AF20-4757-9352-2442DF2C1019}" type="pres">
      <dgm:prSet presAssocID="{2BA685D6-53DF-4152-88A6-73BDB61B1DAE}" presName="Name13" presStyleLbl="parChTrans1D2" presStyleIdx="2" presStyleCnt="8"/>
      <dgm:spPr/>
    </dgm:pt>
    <dgm:pt modelId="{A6158293-421E-405A-96D9-55C5F829F9C5}" type="pres">
      <dgm:prSet presAssocID="{7CA5429C-7442-4FBD-93AC-0A86EAF240C6}" presName="childText" presStyleLbl="bgAcc1" presStyleIdx="2" presStyleCnt="8" custScaleX="112457" custScaleY="74656">
        <dgm:presLayoutVars>
          <dgm:bulletEnabled val="1"/>
        </dgm:presLayoutVars>
      </dgm:prSet>
      <dgm:spPr/>
    </dgm:pt>
    <dgm:pt modelId="{407EA6DE-F3E5-4BD0-AF52-10C478ED7645}" type="pres">
      <dgm:prSet presAssocID="{DA1A284D-9BCB-4BF9-824C-BB9B72B46F5D}" presName="Name13" presStyleLbl="parChTrans1D2" presStyleIdx="3" presStyleCnt="8"/>
      <dgm:spPr/>
    </dgm:pt>
    <dgm:pt modelId="{D1C40536-69F3-4F53-B8EA-4DC176FC5F92}" type="pres">
      <dgm:prSet presAssocID="{EA04C831-9ED4-41E6-B20B-719B55556C2B}" presName="childText" presStyleLbl="bgAcc1" presStyleIdx="3" presStyleCnt="8" custScaleX="109657" custScaleY="77917">
        <dgm:presLayoutVars>
          <dgm:bulletEnabled val="1"/>
        </dgm:presLayoutVars>
      </dgm:prSet>
      <dgm:spPr/>
    </dgm:pt>
    <dgm:pt modelId="{99490191-025F-4D32-8D6E-1E254EB7472A}" type="pres">
      <dgm:prSet presAssocID="{CB2AEBDD-01D8-49AB-9204-CB133F9C12BF}" presName="root" presStyleCnt="0"/>
      <dgm:spPr/>
    </dgm:pt>
    <dgm:pt modelId="{B532A80C-9855-44C0-8660-6B7B95B522B8}" type="pres">
      <dgm:prSet presAssocID="{CB2AEBDD-01D8-49AB-9204-CB133F9C12BF}" presName="rootComposite" presStyleCnt="0"/>
      <dgm:spPr/>
    </dgm:pt>
    <dgm:pt modelId="{5881695D-0D3F-4BCD-9233-38CE04E46F1C}" type="pres">
      <dgm:prSet presAssocID="{CB2AEBDD-01D8-49AB-9204-CB133F9C12BF}" presName="rootText" presStyleLbl="node1" presStyleIdx="1" presStyleCnt="2" custScaleX="123296" custLinFactNeighborX="529" custLinFactNeighborY="2115"/>
      <dgm:spPr/>
    </dgm:pt>
    <dgm:pt modelId="{EBEE5237-70CB-409A-AF67-9B08AFC01C6D}" type="pres">
      <dgm:prSet presAssocID="{CB2AEBDD-01D8-49AB-9204-CB133F9C12BF}" presName="rootConnector" presStyleLbl="node1" presStyleIdx="1" presStyleCnt="2"/>
      <dgm:spPr/>
    </dgm:pt>
    <dgm:pt modelId="{61FF6AE7-6FC0-4035-A917-F25A43977830}" type="pres">
      <dgm:prSet presAssocID="{CB2AEBDD-01D8-49AB-9204-CB133F9C12BF}" presName="childShape" presStyleCnt="0"/>
      <dgm:spPr/>
    </dgm:pt>
    <dgm:pt modelId="{F15428E2-83DF-4879-A9FA-F561198AAA17}" type="pres">
      <dgm:prSet presAssocID="{816F1F88-F1BE-4B33-9395-29F1E4C8AD84}" presName="Name13" presStyleLbl="parChTrans1D2" presStyleIdx="4" presStyleCnt="8"/>
      <dgm:spPr/>
    </dgm:pt>
    <dgm:pt modelId="{0A36E692-D7F6-490F-B71A-649709030F15}" type="pres">
      <dgm:prSet presAssocID="{39DED2E7-8816-480B-8067-5D98F3B18007}" presName="childText" presStyleLbl="bgAcc1" presStyleIdx="4" presStyleCnt="8" custScaleX="118747" custScaleY="81592">
        <dgm:presLayoutVars>
          <dgm:bulletEnabled val="1"/>
        </dgm:presLayoutVars>
      </dgm:prSet>
      <dgm:spPr/>
    </dgm:pt>
    <dgm:pt modelId="{2522F695-8336-4D09-B6B4-7EC1F1C0D05F}" type="pres">
      <dgm:prSet presAssocID="{401906AF-B0F6-4172-BE4F-60C56D699938}" presName="Name13" presStyleLbl="parChTrans1D2" presStyleIdx="5" presStyleCnt="8"/>
      <dgm:spPr/>
    </dgm:pt>
    <dgm:pt modelId="{619A3554-F581-4EF9-94D9-5D6349B34DEC}" type="pres">
      <dgm:prSet presAssocID="{E6A288DE-781F-46C1-8346-FF3D0D33D9BF}" presName="childText" presStyleLbl="bgAcc1" presStyleIdx="5" presStyleCnt="8" custScaleX="114440" custScaleY="75944">
        <dgm:presLayoutVars>
          <dgm:bulletEnabled val="1"/>
        </dgm:presLayoutVars>
      </dgm:prSet>
      <dgm:spPr/>
    </dgm:pt>
    <dgm:pt modelId="{E2DD97D6-2107-4273-8B15-C946B1343519}" type="pres">
      <dgm:prSet presAssocID="{056D3B89-43F3-467F-BE16-8D5391EFA6B0}" presName="Name13" presStyleLbl="parChTrans1D2" presStyleIdx="6" presStyleCnt="8"/>
      <dgm:spPr/>
    </dgm:pt>
    <dgm:pt modelId="{3274AC97-037E-4B43-855B-0B84DB803AAC}" type="pres">
      <dgm:prSet presAssocID="{431E3534-B87D-4CF7-A87F-97BC0F5D59EF}" presName="childText" presStyleLbl="bgAcc1" presStyleIdx="6" presStyleCnt="8" custScaleX="112124" custScaleY="76362">
        <dgm:presLayoutVars>
          <dgm:bulletEnabled val="1"/>
        </dgm:presLayoutVars>
      </dgm:prSet>
      <dgm:spPr/>
    </dgm:pt>
    <dgm:pt modelId="{A5B80AF8-07C8-4774-B1D8-8B1666A4E4CE}" type="pres">
      <dgm:prSet presAssocID="{FEEBE4A4-6B73-422B-8455-5263E9CB38EF}" presName="Name13" presStyleLbl="parChTrans1D2" presStyleIdx="7" presStyleCnt="8"/>
      <dgm:spPr/>
    </dgm:pt>
    <dgm:pt modelId="{9A4E986A-DBB2-40DA-9633-79679B3F6267}" type="pres">
      <dgm:prSet presAssocID="{A0400753-ABD1-4F90-AD59-8D77C5E17F8D}" presName="childText" presStyleLbl="bgAcc1" presStyleIdx="7" presStyleCnt="8" custScaleX="112460" custScaleY="76100">
        <dgm:presLayoutVars>
          <dgm:bulletEnabled val="1"/>
        </dgm:presLayoutVars>
      </dgm:prSet>
      <dgm:spPr/>
    </dgm:pt>
  </dgm:ptLst>
  <dgm:cxnLst>
    <dgm:cxn modelId="{90E4AB00-3D16-47D1-B47C-9EDA28BDBC3F}" type="presOf" srcId="{DA1A284D-9BCB-4BF9-824C-BB9B72B46F5D}" destId="{407EA6DE-F3E5-4BD0-AF52-10C478ED7645}" srcOrd="0" destOrd="0" presId="urn:microsoft.com/office/officeart/2005/8/layout/hierarchy3"/>
    <dgm:cxn modelId="{2767A513-2A6D-4E07-B1E0-BC94B824944F}" type="presOf" srcId="{431E3534-B87D-4CF7-A87F-97BC0F5D59EF}" destId="{3274AC97-037E-4B43-855B-0B84DB803AAC}" srcOrd="0" destOrd="0" presId="urn:microsoft.com/office/officeart/2005/8/layout/hierarchy3"/>
    <dgm:cxn modelId="{8C8B2420-F05F-43AB-9D24-0A13104EE9B1}" type="presOf" srcId="{E6A288DE-781F-46C1-8346-FF3D0D33D9BF}" destId="{619A3554-F581-4EF9-94D9-5D6349B34DEC}" srcOrd="0" destOrd="0" presId="urn:microsoft.com/office/officeart/2005/8/layout/hierarchy3"/>
    <dgm:cxn modelId="{95067E22-75DC-4D83-80F5-3C3220905635}" type="presOf" srcId="{FEEBE4A4-6B73-422B-8455-5263E9CB38EF}" destId="{A5B80AF8-07C8-4774-B1D8-8B1666A4E4CE}" srcOrd="0" destOrd="0" presId="urn:microsoft.com/office/officeart/2005/8/layout/hierarchy3"/>
    <dgm:cxn modelId="{B03DAA31-ECAF-4B72-ACD8-3DA6E48A7867}" type="presOf" srcId="{FDDEC3F1-8684-4C43-8BDB-2E7C7BE9A234}" destId="{573612D2-5D14-49C8-AD4B-0031B88E5CA4}" srcOrd="0" destOrd="0" presId="urn:microsoft.com/office/officeart/2005/8/layout/hierarchy3"/>
    <dgm:cxn modelId="{6D481632-A67D-4AEC-A2D1-9725E0D050DE}" type="presOf" srcId="{65435E8E-6886-4707-8DE8-65D7669DD0EE}" destId="{A39657F4-86D0-4B1F-85C8-F17DFB361D1D}" srcOrd="0" destOrd="0" presId="urn:microsoft.com/office/officeart/2005/8/layout/hierarchy3"/>
    <dgm:cxn modelId="{D2BA6D33-EE81-4CFF-964E-E7F87ABEED67}" type="presOf" srcId="{8BA703EC-CC16-41F9-8B9D-ED53FCD409F8}" destId="{69DCC26F-4B30-40F3-B53E-123D9A4F3EC3}" srcOrd="0" destOrd="0" presId="urn:microsoft.com/office/officeart/2005/8/layout/hierarchy3"/>
    <dgm:cxn modelId="{F549FB35-B0C9-440F-BDE7-8845CFA63FFE}" type="presOf" srcId="{39DED2E7-8816-480B-8067-5D98F3B18007}" destId="{0A36E692-D7F6-490F-B71A-649709030F15}" srcOrd="0" destOrd="0" presId="urn:microsoft.com/office/officeart/2005/8/layout/hierarchy3"/>
    <dgm:cxn modelId="{3A76C438-E0CE-4502-A2FA-21D6834207AB}" srcId="{CB2AEBDD-01D8-49AB-9204-CB133F9C12BF}" destId="{431E3534-B87D-4CF7-A87F-97BC0F5D59EF}" srcOrd="2" destOrd="0" parTransId="{056D3B89-43F3-467F-BE16-8D5391EFA6B0}" sibTransId="{79B0BF4E-2723-4084-8761-705A62FA69EC}"/>
    <dgm:cxn modelId="{4E5CE541-9792-4003-A4A0-927A0095D22C}" type="presOf" srcId="{7CA5429C-7442-4FBD-93AC-0A86EAF240C6}" destId="{A6158293-421E-405A-96D9-55C5F829F9C5}" srcOrd="0" destOrd="0" presId="urn:microsoft.com/office/officeart/2005/8/layout/hierarchy3"/>
    <dgm:cxn modelId="{1A99B462-62D3-4673-BA38-30A832A16C58}" type="presOf" srcId="{08E3CB98-635C-4FA9-A8C1-8F2194E75F6E}" destId="{F7B6824A-D5B9-4D42-A757-FA848A68EC0A}" srcOrd="0" destOrd="0" presId="urn:microsoft.com/office/officeart/2005/8/layout/hierarchy3"/>
    <dgm:cxn modelId="{129DAA48-A6D6-4D46-84CE-121829D456CC}" srcId="{CB2AEBDD-01D8-49AB-9204-CB133F9C12BF}" destId="{E6A288DE-781F-46C1-8346-FF3D0D33D9BF}" srcOrd="1" destOrd="0" parTransId="{401906AF-B0F6-4172-BE4F-60C56D699938}" sibTransId="{706C2665-D5AA-4D7A-A575-8F0B7BC47F47}"/>
    <dgm:cxn modelId="{B7C20E6B-B350-4DC1-AA51-D5D12B2940D0}" srcId="{8BA703EC-CC16-41F9-8B9D-ED53FCD409F8}" destId="{FDDEC3F1-8684-4C43-8BDB-2E7C7BE9A234}" srcOrd="0" destOrd="0" parTransId="{E803C918-4FB4-44F1-A036-523D1921D93B}" sibTransId="{56935F5B-E754-4E0B-9CD0-0439D5C21ED7}"/>
    <dgm:cxn modelId="{5F25726C-7EA7-4DB5-9179-FDA279DF64E9}" type="presOf" srcId="{401906AF-B0F6-4172-BE4F-60C56D699938}" destId="{2522F695-8336-4D09-B6B4-7EC1F1C0D05F}" srcOrd="0" destOrd="0" presId="urn:microsoft.com/office/officeart/2005/8/layout/hierarchy3"/>
    <dgm:cxn modelId="{323C1D52-EAE7-485E-9EBB-A8034FECBC52}" srcId="{65435E8E-6886-4707-8DE8-65D7669DD0EE}" destId="{CB2AEBDD-01D8-49AB-9204-CB133F9C12BF}" srcOrd="1" destOrd="0" parTransId="{C9DAA8A6-D417-4F72-9204-D126687C6940}" sibTransId="{562416DD-5E63-4523-BB7D-E65AB1F662BD}"/>
    <dgm:cxn modelId="{87E68178-B976-4649-8D32-3A32A2DE1D8E}" type="presOf" srcId="{4613F05E-29AA-413D-B923-1CA160E3FC0D}" destId="{4FE62A54-3E7E-49B2-8DE3-BFA3F3F225A0}" srcOrd="0" destOrd="0" presId="urn:microsoft.com/office/officeart/2005/8/layout/hierarchy3"/>
    <dgm:cxn modelId="{033E9779-D2CD-4B52-ADB2-E02A93F40FAF}" type="presOf" srcId="{CB2AEBDD-01D8-49AB-9204-CB133F9C12BF}" destId="{5881695D-0D3F-4BCD-9233-38CE04E46F1C}" srcOrd="0" destOrd="0" presId="urn:microsoft.com/office/officeart/2005/8/layout/hierarchy3"/>
    <dgm:cxn modelId="{6FFA8583-0285-4B68-BB17-01F2C9AEB015}" type="presOf" srcId="{8BA703EC-CC16-41F9-8B9D-ED53FCD409F8}" destId="{AAC8D0EC-9F7D-4778-A4F1-8A75030C83ED}" srcOrd="1" destOrd="0" presId="urn:microsoft.com/office/officeart/2005/8/layout/hierarchy3"/>
    <dgm:cxn modelId="{1D73E883-1E0F-47F1-AC76-8E971F334283}" type="presOf" srcId="{816F1F88-F1BE-4B33-9395-29F1E4C8AD84}" destId="{F15428E2-83DF-4879-A9FA-F561198AAA17}" srcOrd="0" destOrd="0" presId="urn:microsoft.com/office/officeart/2005/8/layout/hierarchy3"/>
    <dgm:cxn modelId="{E570C488-2423-4915-809A-70007446C204}" srcId="{8BA703EC-CC16-41F9-8B9D-ED53FCD409F8}" destId="{7CA5429C-7442-4FBD-93AC-0A86EAF240C6}" srcOrd="2" destOrd="0" parTransId="{2BA685D6-53DF-4152-88A6-73BDB61B1DAE}" sibTransId="{7B6032D7-F71E-4CBA-87FE-75989E28453F}"/>
    <dgm:cxn modelId="{D4845094-C0E5-4116-8B44-52FEF3F203EB}" type="presOf" srcId="{056D3B89-43F3-467F-BE16-8D5391EFA6B0}" destId="{E2DD97D6-2107-4273-8B15-C946B1343519}" srcOrd="0" destOrd="0" presId="urn:microsoft.com/office/officeart/2005/8/layout/hierarchy3"/>
    <dgm:cxn modelId="{3FDBA69A-22C6-4304-9930-76574E00FAFE}" type="presOf" srcId="{A0400753-ABD1-4F90-AD59-8D77C5E17F8D}" destId="{9A4E986A-DBB2-40DA-9633-79679B3F6267}" srcOrd="0" destOrd="0" presId="urn:microsoft.com/office/officeart/2005/8/layout/hierarchy3"/>
    <dgm:cxn modelId="{A5941BA2-F299-42D1-B4DE-98B920DE47BE}" srcId="{CB2AEBDD-01D8-49AB-9204-CB133F9C12BF}" destId="{A0400753-ABD1-4F90-AD59-8D77C5E17F8D}" srcOrd="3" destOrd="0" parTransId="{FEEBE4A4-6B73-422B-8455-5263E9CB38EF}" sibTransId="{A6CE6BEF-E22E-45F4-8111-1C8CC7B267E3}"/>
    <dgm:cxn modelId="{392A0BA5-E9CF-4682-AB3A-DCECF93FFB2D}" type="presOf" srcId="{E803C918-4FB4-44F1-A036-523D1921D93B}" destId="{747F4F04-EF7E-45E2-96FC-8CE804C1B644}" srcOrd="0" destOrd="0" presId="urn:microsoft.com/office/officeart/2005/8/layout/hierarchy3"/>
    <dgm:cxn modelId="{E58ED3B8-D206-419C-AC32-FF74E1A35D69}" type="presOf" srcId="{CB2AEBDD-01D8-49AB-9204-CB133F9C12BF}" destId="{EBEE5237-70CB-409A-AF67-9B08AFC01C6D}" srcOrd="1" destOrd="0" presId="urn:microsoft.com/office/officeart/2005/8/layout/hierarchy3"/>
    <dgm:cxn modelId="{A77808BD-BA0E-4E21-9720-059ADF218E89}" srcId="{8BA703EC-CC16-41F9-8B9D-ED53FCD409F8}" destId="{EA04C831-9ED4-41E6-B20B-719B55556C2B}" srcOrd="3" destOrd="0" parTransId="{DA1A284D-9BCB-4BF9-824C-BB9B72B46F5D}" sibTransId="{FF266BB9-5C3B-43EB-A1EB-89B5B5183DA9}"/>
    <dgm:cxn modelId="{0A53ABC5-7900-4119-8C96-ABB5E7001A21}" srcId="{65435E8E-6886-4707-8DE8-65D7669DD0EE}" destId="{8BA703EC-CC16-41F9-8B9D-ED53FCD409F8}" srcOrd="0" destOrd="0" parTransId="{E2446184-03A3-45AB-A078-EC17D63CE91F}" sibTransId="{BCC4AB14-D042-4055-A40B-8A3797CA549C}"/>
    <dgm:cxn modelId="{49AF45C7-841A-4027-9EDE-116256E6002D}" type="presOf" srcId="{2BA685D6-53DF-4152-88A6-73BDB61B1DAE}" destId="{2B777833-AF20-4757-9352-2442DF2C1019}" srcOrd="0" destOrd="0" presId="urn:microsoft.com/office/officeart/2005/8/layout/hierarchy3"/>
    <dgm:cxn modelId="{143083C7-7D95-4AC2-BCCB-4F25A811D4CC}" srcId="{CB2AEBDD-01D8-49AB-9204-CB133F9C12BF}" destId="{39DED2E7-8816-480B-8067-5D98F3B18007}" srcOrd="0" destOrd="0" parTransId="{816F1F88-F1BE-4B33-9395-29F1E4C8AD84}" sibTransId="{B1B11A79-E2FA-44F8-AEC7-FFEC0234896C}"/>
    <dgm:cxn modelId="{96BABDD3-CBF2-4F67-914E-E7F5EF64A778}" type="presOf" srcId="{EA04C831-9ED4-41E6-B20B-719B55556C2B}" destId="{D1C40536-69F3-4F53-B8EA-4DC176FC5F92}" srcOrd="0" destOrd="0" presId="urn:microsoft.com/office/officeart/2005/8/layout/hierarchy3"/>
    <dgm:cxn modelId="{900589FD-FA2A-4B32-BFEC-64E6B1409C49}" srcId="{8BA703EC-CC16-41F9-8B9D-ED53FCD409F8}" destId="{08E3CB98-635C-4FA9-A8C1-8F2194E75F6E}" srcOrd="1" destOrd="0" parTransId="{4613F05E-29AA-413D-B923-1CA160E3FC0D}" sibTransId="{3B0F2755-762A-4940-B888-7E7677F38E86}"/>
    <dgm:cxn modelId="{EE5BC441-5E22-46B5-804D-A7D3FD816EA8}" type="presParOf" srcId="{A39657F4-86D0-4B1F-85C8-F17DFB361D1D}" destId="{445C6774-B1BA-4803-BE9A-8F3AB33EADC8}" srcOrd="0" destOrd="0" presId="urn:microsoft.com/office/officeart/2005/8/layout/hierarchy3"/>
    <dgm:cxn modelId="{9AFD37AA-763E-4B68-A1CB-D21065129DB6}" type="presParOf" srcId="{445C6774-B1BA-4803-BE9A-8F3AB33EADC8}" destId="{78B3F74B-25B6-4710-BEE0-E3103E10FDC9}" srcOrd="0" destOrd="0" presId="urn:microsoft.com/office/officeart/2005/8/layout/hierarchy3"/>
    <dgm:cxn modelId="{6057048C-166B-4C98-8305-90758B2758B0}" type="presParOf" srcId="{78B3F74B-25B6-4710-BEE0-E3103E10FDC9}" destId="{69DCC26F-4B30-40F3-B53E-123D9A4F3EC3}" srcOrd="0" destOrd="0" presId="urn:microsoft.com/office/officeart/2005/8/layout/hierarchy3"/>
    <dgm:cxn modelId="{FE867905-E09C-4E9B-B2A8-C7BD8A04BFA3}" type="presParOf" srcId="{78B3F74B-25B6-4710-BEE0-E3103E10FDC9}" destId="{AAC8D0EC-9F7D-4778-A4F1-8A75030C83ED}" srcOrd="1" destOrd="0" presId="urn:microsoft.com/office/officeart/2005/8/layout/hierarchy3"/>
    <dgm:cxn modelId="{296D2A02-1EBA-4508-A139-B3CCCC8FE2C9}" type="presParOf" srcId="{445C6774-B1BA-4803-BE9A-8F3AB33EADC8}" destId="{CF60BAA3-F01C-4556-B1B3-5F234207D27C}" srcOrd="1" destOrd="0" presId="urn:microsoft.com/office/officeart/2005/8/layout/hierarchy3"/>
    <dgm:cxn modelId="{43023736-19AC-4CF7-9BAC-AEFCF0118082}" type="presParOf" srcId="{CF60BAA3-F01C-4556-B1B3-5F234207D27C}" destId="{747F4F04-EF7E-45E2-96FC-8CE804C1B644}" srcOrd="0" destOrd="0" presId="urn:microsoft.com/office/officeart/2005/8/layout/hierarchy3"/>
    <dgm:cxn modelId="{90CF9775-83C0-471E-936E-4B155AD05854}" type="presParOf" srcId="{CF60BAA3-F01C-4556-B1B3-5F234207D27C}" destId="{573612D2-5D14-49C8-AD4B-0031B88E5CA4}" srcOrd="1" destOrd="0" presId="urn:microsoft.com/office/officeart/2005/8/layout/hierarchy3"/>
    <dgm:cxn modelId="{69D58797-7259-48EB-A20B-F85521AEFCF2}" type="presParOf" srcId="{CF60BAA3-F01C-4556-B1B3-5F234207D27C}" destId="{4FE62A54-3E7E-49B2-8DE3-BFA3F3F225A0}" srcOrd="2" destOrd="0" presId="urn:microsoft.com/office/officeart/2005/8/layout/hierarchy3"/>
    <dgm:cxn modelId="{980823DF-110C-4132-82B7-AC12C0FBE12C}" type="presParOf" srcId="{CF60BAA3-F01C-4556-B1B3-5F234207D27C}" destId="{F7B6824A-D5B9-4D42-A757-FA848A68EC0A}" srcOrd="3" destOrd="0" presId="urn:microsoft.com/office/officeart/2005/8/layout/hierarchy3"/>
    <dgm:cxn modelId="{381F595E-E280-4A61-9786-0AD4AE240A93}" type="presParOf" srcId="{CF60BAA3-F01C-4556-B1B3-5F234207D27C}" destId="{2B777833-AF20-4757-9352-2442DF2C1019}" srcOrd="4" destOrd="0" presId="urn:microsoft.com/office/officeart/2005/8/layout/hierarchy3"/>
    <dgm:cxn modelId="{01115309-665A-4D46-8CD8-69A2F672FCD4}" type="presParOf" srcId="{CF60BAA3-F01C-4556-B1B3-5F234207D27C}" destId="{A6158293-421E-405A-96D9-55C5F829F9C5}" srcOrd="5" destOrd="0" presId="urn:microsoft.com/office/officeart/2005/8/layout/hierarchy3"/>
    <dgm:cxn modelId="{FC47D5CE-1FD8-43DE-AF4A-2AACE1190DA0}" type="presParOf" srcId="{CF60BAA3-F01C-4556-B1B3-5F234207D27C}" destId="{407EA6DE-F3E5-4BD0-AF52-10C478ED7645}" srcOrd="6" destOrd="0" presId="urn:microsoft.com/office/officeart/2005/8/layout/hierarchy3"/>
    <dgm:cxn modelId="{89B399E7-EEC0-442A-8ADC-096AAB6BB3F9}" type="presParOf" srcId="{CF60BAA3-F01C-4556-B1B3-5F234207D27C}" destId="{D1C40536-69F3-4F53-B8EA-4DC176FC5F92}" srcOrd="7" destOrd="0" presId="urn:microsoft.com/office/officeart/2005/8/layout/hierarchy3"/>
    <dgm:cxn modelId="{CF5F17FB-536C-4C58-94D2-C887D1ED145F}" type="presParOf" srcId="{A39657F4-86D0-4B1F-85C8-F17DFB361D1D}" destId="{99490191-025F-4D32-8D6E-1E254EB7472A}" srcOrd="1" destOrd="0" presId="urn:microsoft.com/office/officeart/2005/8/layout/hierarchy3"/>
    <dgm:cxn modelId="{616C6CF7-D728-4783-9432-A78A9A7FB203}" type="presParOf" srcId="{99490191-025F-4D32-8D6E-1E254EB7472A}" destId="{B532A80C-9855-44C0-8660-6B7B95B522B8}" srcOrd="0" destOrd="0" presId="urn:microsoft.com/office/officeart/2005/8/layout/hierarchy3"/>
    <dgm:cxn modelId="{0CB65F78-486E-401C-8FC1-36230BF94292}" type="presParOf" srcId="{B532A80C-9855-44C0-8660-6B7B95B522B8}" destId="{5881695D-0D3F-4BCD-9233-38CE04E46F1C}" srcOrd="0" destOrd="0" presId="urn:microsoft.com/office/officeart/2005/8/layout/hierarchy3"/>
    <dgm:cxn modelId="{726682E2-F984-4FA5-84FC-DB2AF1F93779}" type="presParOf" srcId="{B532A80C-9855-44C0-8660-6B7B95B522B8}" destId="{EBEE5237-70CB-409A-AF67-9B08AFC01C6D}" srcOrd="1" destOrd="0" presId="urn:microsoft.com/office/officeart/2005/8/layout/hierarchy3"/>
    <dgm:cxn modelId="{4DA489A8-BAB6-4788-BBED-527F4DFC86BB}" type="presParOf" srcId="{99490191-025F-4D32-8D6E-1E254EB7472A}" destId="{61FF6AE7-6FC0-4035-A917-F25A43977830}" srcOrd="1" destOrd="0" presId="urn:microsoft.com/office/officeart/2005/8/layout/hierarchy3"/>
    <dgm:cxn modelId="{BFFB134E-6BA0-4C8E-AEBA-DAF85F3883A3}" type="presParOf" srcId="{61FF6AE7-6FC0-4035-A917-F25A43977830}" destId="{F15428E2-83DF-4879-A9FA-F561198AAA17}" srcOrd="0" destOrd="0" presId="urn:microsoft.com/office/officeart/2005/8/layout/hierarchy3"/>
    <dgm:cxn modelId="{C4BA0559-7331-48BE-B41E-F4F604780ABA}" type="presParOf" srcId="{61FF6AE7-6FC0-4035-A917-F25A43977830}" destId="{0A36E692-D7F6-490F-B71A-649709030F15}" srcOrd="1" destOrd="0" presId="urn:microsoft.com/office/officeart/2005/8/layout/hierarchy3"/>
    <dgm:cxn modelId="{26C84EE1-F078-404A-B815-BB6570E1185B}" type="presParOf" srcId="{61FF6AE7-6FC0-4035-A917-F25A43977830}" destId="{2522F695-8336-4D09-B6B4-7EC1F1C0D05F}" srcOrd="2" destOrd="0" presId="urn:microsoft.com/office/officeart/2005/8/layout/hierarchy3"/>
    <dgm:cxn modelId="{89F68026-146A-4325-B73D-CECB242E251F}" type="presParOf" srcId="{61FF6AE7-6FC0-4035-A917-F25A43977830}" destId="{619A3554-F581-4EF9-94D9-5D6349B34DEC}" srcOrd="3" destOrd="0" presId="urn:microsoft.com/office/officeart/2005/8/layout/hierarchy3"/>
    <dgm:cxn modelId="{EC72A1A8-964D-4045-BC3F-0761BD59A4A6}" type="presParOf" srcId="{61FF6AE7-6FC0-4035-A917-F25A43977830}" destId="{E2DD97D6-2107-4273-8B15-C946B1343519}" srcOrd="4" destOrd="0" presId="urn:microsoft.com/office/officeart/2005/8/layout/hierarchy3"/>
    <dgm:cxn modelId="{53DE15F0-D5F4-437B-9240-96B8C53A9435}" type="presParOf" srcId="{61FF6AE7-6FC0-4035-A917-F25A43977830}" destId="{3274AC97-037E-4B43-855B-0B84DB803AAC}" srcOrd="5" destOrd="0" presId="urn:microsoft.com/office/officeart/2005/8/layout/hierarchy3"/>
    <dgm:cxn modelId="{ED1835B3-B1BC-4D8B-8F0C-9748F36A34A6}" type="presParOf" srcId="{61FF6AE7-6FC0-4035-A917-F25A43977830}" destId="{A5B80AF8-07C8-4774-B1D8-8B1666A4E4CE}" srcOrd="6" destOrd="0" presId="urn:microsoft.com/office/officeart/2005/8/layout/hierarchy3"/>
    <dgm:cxn modelId="{0848B4D5-42B9-4495-82DD-2E3D3A65164D}" type="presParOf" srcId="{61FF6AE7-6FC0-4035-A917-F25A43977830}" destId="{9A4E986A-DBB2-40DA-9633-79679B3F6267}"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E2CD01-44EB-48C5-846B-3275E4B66373}">
      <dsp:nvSpPr>
        <dsp:cNvPr id="0" name=""/>
        <dsp:cNvSpPr/>
      </dsp:nvSpPr>
      <dsp:spPr>
        <a:xfrm>
          <a:off x="0" y="12336"/>
          <a:ext cx="9374188" cy="775710"/>
        </a:xfrm>
        <a:prstGeom prst="roundRect">
          <a:avLst/>
        </a:prstGeom>
        <a:gradFill rotWithShape="0">
          <a:gsLst>
            <a:gs pos="0">
              <a:schemeClr val="accent2">
                <a:hueOff val="0"/>
                <a:satOff val="0"/>
                <a:lumOff val="0"/>
                <a:alphaOff val="0"/>
                <a:tint val="58000"/>
                <a:satMod val="108000"/>
                <a:lumMod val="110000"/>
              </a:schemeClr>
            </a:gs>
            <a:gs pos="100000">
              <a:schemeClr val="accent2">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fr-FR" sz="3400" kern="1200" dirty="0"/>
            <a:t>Android</a:t>
          </a:r>
        </a:p>
      </dsp:txBody>
      <dsp:txXfrm>
        <a:off x="37867" y="50203"/>
        <a:ext cx="9298454" cy="699976"/>
      </dsp:txXfrm>
    </dsp:sp>
    <dsp:sp modelId="{A050D1D3-CA30-46F7-B13C-6E50B25CAB8D}">
      <dsp:nvSpPr>
        <dsp:cNvPr id="0" name=""/>
        <dsp:cNvSpPr/>
      </dsp:nvSpPr>
      <dsp:spPr>
        <a:xfrm>
          <a:off x="0" y="796610"/>
          <a:ext cx="9374188"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7630" tIns="43180" rIns="241808" bIns="43180" numCol="1" spcCol="1270" anchor="t" anchorCtr="0">
          <a:noAutofit/>
        </a:bodyPr>
        <a:lstStyle/>
        <a:p>
          <a:pPr marL="228600" lvl="1" indent="-228600" algn="l" defTabSz="1200150">
            <a:lnSpc>
              <a:spcPct val="90000"/>
            </a:lnSpc>
            <a:spcBef>
              <a:spcPct val="0"/>
            </a:spcBef>
            <a:spcAft>
              <a:spcPct val="20000"/>
            </a:spcAft>
            <a:buChar char="•"/>
          </a:pPr>
          <a:r>
            <a:rPr lang="fr-FR" sz="2700" kern="1200" dirty="0"/>
            <a:t>Java ou </a:t>
          </a:r>
          <a:r>
            <a:rPr lang="fr-FR" sz="2700" kern="1200" dirty="0" err="1"/>
            <a:t>Kotlin</a:t>
          </a:r>
          <a:endParaRPr lang="fr-FR" sz="2700" kern="1200" dirty="0"/>
        </a:p>
      </dsp:txBody>
      <dsp:txXfrm>
        <a:off x="0" y="796610"/>
        <a:ext cx="9374188" cy="563040"/>
      </dsp:txXfrm>
    </dsp:sp>
    <dsp:sp modelId="{3896BB95-45F2-49AE-9CD6-4B662BA328AD}">
      <dsp:nvSpPr>
        <dsp:cNvPr id="0" name=""/>
        <dsp:cNvSpPr/>
      </dsp:nvSpPr>
      <dsp:spPr>
        <a:xfrm>
          <a:off x="0" y="1359650"/>
          <a:ext cx="9374188" cy="775710"/>
        </a:xfrm>
        <a:prstGeom prst="roundRect">
          <a:avLst/>
        </a:prstGeom>
        <a:gradFill rotWithShape="0">
          <a:gsLst>
            <a:gs pos="0">
              <a:schemeClr val="accent2">
                <a:hueOff val="4788082"/>
                <a:satOff val="-14551"/>
                <a:lumOff val="-196"/>
                <a:alphaOff val="0"/>
                <a:tint val="58000"/>
                <a:satMod val="108000"/>
                <a:lumMod val="110000"/>
              </a:schemeClr>
            </a:gs>
            <a:gs pos="100000">
              <a:schemeClr val="accent2">
                <a:hueOff val="4788082"/>
                <a:satOff val="-14551"/>
                <a:lumOff val="-196"/>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fr-FR" sz="3400" kern="1200" dirty="0"/>
            <a:t>IOS</a:t>
          </a:r>
        </a:p>
      </dsp:txBody>
      <dsp:txXfrm>
        <a:off x="37867" y="1397517"/>
        <a:ext cx="9298454" cy="699976"/>
      </dsp:txXfrm>
    </dsp:sp>
    <dsp:sp modelId="{7D92E822-DA75-48BF-B9E3-5D0EFAD0B4F1}">
      <dsp:nvSpPr>
        <dsp:cNvPr id="0" name=""/>
        <dsp:cNvSpPr/>
      </dsp:nvSpPr>
      <dsp:spPr>
        <a:xfrm>
          <a:off x="0" y="2135360"/>
          <a:ext cx="9374188"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7630" tIns="43180" rIns="241808" bIns="43180" numCol="1" spcCol="1270" anchor="t" anchorCtr="0">
          <a:noAutofit/>
        </a:bodyPr>
        <a:lstStyle/>
        <a:p>
          <a:pPr marL="228600" lvl="1" indent="-228600" algn="l" defTabSz="1200150">
            <a:lnSpc>
              <a:spcPct val="90000"/>
            </a:lnSpc>
            <a:spcBef>
              <a:spcPct val="0"/>
            </a:spcBef>
            <a:spcAft>
              <a:spcPct val="20000"/>
            </a:spcAft>
            <a:buChar char="•"/>
          </a:pPr>
          <a:r>
            <a:rPr lang="fr-FR" sz="2700" kern="1200" dirty="0"/>
            <a:t>Objective C ou Swift</a:t>
          </a:r>
        </a:p>
      </dsp:txBody>
      <dsp:txXfrm>
        <a:off x="0" y="2135360"/>
        <a:ext cx="9374188" cy="563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DCC26F-4B30-40F3-B53E-123D9A4F3EC3}">
      <dsp:nvSpPr>
        <dsp:cNvPr id="0" name=""/>
        <dsp:cNvSpPr/>
      </dsp:nvSpPr>
      <dsp:spPr>
        <a:xfrm>
          <a:off x="1632677" y="14376"/>
          <a:ext cx="3380551" cy="1241571"/>
        </a:xfrm>
        <a:prstGeom prst="roundRect">
          <a:avLst>
            <a:gd name="adj" fmla="val 10000"/>
          </a:avLst>
        </a:prstGeom>
        <a:solidFill>
          <a:schemeClr val="accent1">
            <a:lumMod val="20000"/>
            <a:lumOff val="8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66040" rIns="99060" bIns="66040" numCol="1" spcCol="1270" anchor="ctr" anchorCtr="0">
          <a:noAutofit/>
        </a:bodyPr>
        <a:lstStyle/>
        <a:p>
          <a:pPr marL="0" lvl="0" indent="0" algn="ctr" defTabSz="2311400">
            <a:lnSpc>
              <a:spcPct val="90000"/>
            </a:lnSpc>
            <a:spcBef>
              <a:spcPct val="0"/>
            </a:spcBef>
            <a:spcAft>
              <a:spcPct val="35000"/>
            </a:spcAft>
            <a:buNone/>
          </a:pPr>
          <a:r>
            <a:rPr lang="fr-FR" sz="5200" kern="1200" dirty="0"/>
            <a:t>Avantages</a:t>
          </a:r>
        </a:p>
      </dsp:txBody>
      <dsp:txXfrm>
        <a:off x="1669041" y="50740"/>
        <a:ext cx="3307823" cy="1168843"/>
      </dsp:txXfrm>
    </dsp:sp>
    <dsp:sp modelId="{747F4F04-EF7E-45E2-96FC-8CE804C1B644}">
      <dsp:nvSpPr>
        <dsp:cNvPr id="0" name=""/>
        <dsp:cNvSpPr/>
      </dsp:nvSpPr>
      <dsp:spPr>
        <a:xfrm>
          <a:off x="1970732" y="1255948"/>
          <a:ext cx="311783" cy="749754"/>
        </a:xfrm>
        <a:custGeom>
          <a:avLst/>
          <a:gdLst/>
          <a:ahLst/>
          <a:cxnLst/>
          <a:rect l="0" t="0" r="0" b="0"/>
          <a:pathLst>
            <a:path>
              <a:moveTo>
                <a:pt x="0" y="0"/>
              </a:moveTo>
              <a:lnTo>
                <a:pt x="0" y="749754"/>
              </a:lnTo>
              <a:lnTo>
                <a:pt x="311783" y="749754"/>
              </a:lnTo>
            </a:path>
          </a:pathLst>
        </a:custGeom>
        <a:noFill/>
        <a:ln w="15875" cap="flat" cmpd="sng" algn="ctr">
          <a:solidFill>
            <a:schemeClr val="accent1"/>
          </a:solidFill>
          <a:prstDash val="solid"/>
        </a:ln>
        <a:effectLst/>
      </dsp:spPr>
      <dsp:style>
        <a:lnRef idx="2">
          <a:scrgbClr r="0" g="0" b="0"/>
        </a:lnRef>
        <a:fillRef idx="0">
          <a:scrgbClr r="0" g="0" b="0"/>
        </a:fillRef>
        <a:effectRef idx="0">
          <a:scrgbClr r="0" g="0" b="0"/>
        </a:effectRef>
        <a:fontRef idx="minor"/>
      </dsp:style>
    </dsp:sp>
    <dsp:sp modelId="{573612D2-5D14-49C8-AD4B-0031B88E5CA4}">
      <dsp:nvSpPr>
        <dsp:cNvPr id="0" name=""/>
        <dsp:cNvSpPr/>
      </dsp:nvSpPr>
      <dsp:spPr>
        <a:xfrm>
          <a:off x="2282516" y="1553217"/>
          <a:ext cx="2580402" cy="904969"/>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fr-FR" sz="2600" kern="1200" dirty="0"/>
            <a:t>Rapidité</a:t>
          </a:r>
        </a:p>
      </dsp:txBody>
      <dsp:txXfrm>
        <a:off x="2309022" y="1579723"/>
        <a:ext cx="2527390" cy="851957"/>
      </dsp:txXfrm>
    </dsp:sp>
    <dsp:sp modelId="{4FE62A54-3E7E-49B2-8DE3-BFA3F3F225A0}">
      <dsp:nvSpPr>
        <dsp:cNvPr id="0" name=""/>
        <dsp:cNvSpPr/>
      </dsp:nvSpPr>
      <dsp:spPr>
        <a:xfrm>
          <a:off x="1970732" y="1255948"/>
          <a:ext cx="311783" cy="2001264"/>
        </a:xfrm>
        <a:custGeom>
          <a:avLst/>
          <a:gdLst/>
          <a:ahLst/>
          <a:cxnLst/>
          <a:rect l="0" t="0" r="0" b="0"/>
          <a:pathLst>
            <a:path>
              <a:moveTo>
                <a:pt x="0" y="0"/>
              </a:moveTo>
              <a:lnTo>
                <a:pt x="0" y="2001264"/>
              </a:lnTo>
              <a:lnTo>
                <a:pt x="311783" y="2001264"/>
              </a:lnTo>
            </a:path>
          </a:pathLst>
        </a:custGeom>
        <a:noFill/>
        <a:ln w="15875" cap="flat" cmpd="sng" algn="ctr">
          <a:solidFill>
            <a:schemeClr val="accent1"/>
          </a:solidFill>
          <a:prstDash val="solid"/>
        </a:ln>
        <a:effectLst/>
      </dsp:spPr>
      <dsp:style>
        <a:lnRef idx="2">
          <a:scrgbClr r="0" g="0" b="0"/>
        </a:lnRef>
        <a:fillRef idx="0">
          <a:scrgbClr r="0" g="0" b="0"/>
        </a:fillRef>
        <a:effectRef idx="0">
          <a:scrgbClr r="0" g="0" b="0"/>
        </a:effectRef>
        <a:fontRef idx="minor"/>
      </dsp:style>
    </dsp:sp>
    <dsp:sp modelId="{F7B6824A-D5B9-4D42-A757-FA848A68EC0A}">
      <dsp:nvSpPr>
        <dsp:cNvPr id="0" name=""/>
        <dsp:cNvSpPr/>
      </dsp:nvSpPr>
      <dsp:spPr>
        <a:xfrm>
          <a:off x="2282516" y="2768579"/>
          <a:ext cx="2617928" cy="977265"/>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798014"/>
              <a:satOff val="-2425"/>
              <a:lumOff val="-3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fr-FR" sz="2600" kern="1200" dirty="0"/>
            <a:t>Accès plus facile</a:t>
          </a:r>
        </a:p>
      </dsp:txBody>
      <dsp:txXfrm>
        <a:off x="2311139" y="2797202"/>
        <a:ext cx="2560682" cy="920019"/>
      </dsp:txXfrm>
    </dsp:sp>
    <dsp:sp modelId="{2EFC941A-4834-48DB-8C9E-2333CBFA9B4D}">
      <dsp:nvSpPr>
        <dsp:cNvPr id="0" name=""/>
        <dsp:cNvSpPr/>
      </dsp:nvSpPr>
      <dsp:spPr>
        <a:xfrm>
          <a:off x="1970732" y="1255948"/>
          <a:ext cx="311783" cy="3265327"/>
        </a:xfrm>
        <a:custGeom>
          <a:avLst/>
          <a:gdLst/>
          <a:ahLst/>
          <a:cxnLst/>
          <a:rect l="0" t="0" r="0" b="0"/>
          <a:pathLst>
            <a:path>
              <a:moveTo>
                <a:pt x="0" y="0"/>
              </a:moveTo>
              <a:lnTo>
                <a:pt x="0" y="3265327"/>
              </a:lnTo>
              <a:lnTo>
                <a:pt x="311783" y="3265327"/>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A2E082-8935-4271-8747-D32660451A82}">
      <dsp:nvSpPr>
        <dsp:cNvPr id="0" name=""/>
        <dsp:cNvSpPr/>
      </dsp:nvSpPr>
      <dsp:spPr>
        <a:xfrm>
          <a:off x="2282516" y="4056238"/>
          <a:ext cx="2552949" cy="930073"/>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1596027"/>
              <a:satOff val="-4850"/>
              <a:lumOff val="-6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fr-FR" sz="2600" kern="1200" dirty="0"/>
            <a:t>Notifications push</a:t>
          </a:r>
        </a:p>
      </dsp:txBody>
      <dsp:txXfrm>
        <a:off x="2309757" y="4083479"/>
        <a:ext cx="2498467" cy="875591"/>
      </dsp:txXfrm>
    </dsp:sp>
    <dsp:sp modelId="{D75D53A0-8F0E-4873-B64A-33C060E3022D}">
      <dsp:nvSpPr>
        <dsp:cNvPr id="0" name=""/>
        <dsp:cNvSpPr/>
      </dsp:nvSpPr>
      <dsp:spPr>
        <a:xfrm>
          <a:off x="1970732" y="1255948"/>
          <a:ext cx="311783" cy="4488268"/>
        </a:xfrm>
        <a:custGeom>
          <a:avLst/>
          <a:gdLst/>
          <a:ahLst/>
          <a:cxnLst/>
          <a:rect l="0" t="0" r="0" b="0"/>
          <a:pathLst>
            <a:path>
              <a:moveTo>
                <a:pt x="0" y="0"/>
              </a:moveTo>
              <a:lnTo>
                <a:pt x="0" y="4488268"/>
              </a:lnTo>
              <a:lnTo>
                <a:pt x="311783" y="4488268"/>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1417DD-6B66-4E06-8660-CD3C18AA890F}">
      <dsp:nvSpPr>
        <dsp:cNvPr id="0" name=""/>
        <dsp:cNvSpPr/>
      </dsp:nvSpPr>
      <dsp:spPr>
        <a:xfrm>
          <a:off x="2282516" y="5296704"/>
          <a:ext cx="2525813" cy="89502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2394041"/>
              <a:satOff val="-7276"/>
              <a:lumOff val="-9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fr-FR" sz="2600" b="0" i="0" kern="1200" dirty="0"/>
            <a:t>Ne requiert pas forcément internet</a:t>
          </a:r>
          <a:endParaRPr lang="fr-FR" sz="2600" b="0" kern="1200" dirty="0"/>
        </a:p>
      </dsp:txBody>
      <dsp:txXfrm>
        <a:off x="2308730" y="5322918"/>
        <a:ext cx="2473385" cy="842596"/>
      </dsp:txXfrm>
    </dsp:sp>
    <dsp:sp modelId="{5881695D-0D3F-4BCD-9233-38CE04E46F1C}">
      <dsp:nvSpPr>
        <dsp:cNvPr id="0" name=""/>
        <dsp:cNvSpPr/>
      </dsp:nvSpPr>
      <dsp:spPr>
        <a:xfrm>
          <a:off x="5620878" y="27512"/>
          <a:ext cx="3675523" cy="1241571"/>
        </a:xfrm>
        <a:prstGeom prst="roundRect">
          <a:avLst>
            <a:gd name="adj" fmla="val 10000"/>
          </a:avLst>
        </a:prstGeom>
        <a:solidFill>
          <a:schemeClr val="accent4">
            <a:lumMod val="20000"/>
            <a:lumOff val="8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66040" rIns="99060" bIns="66040" numCol="1" spcCol="1270" anchor="ctr" anchorCtr="0">
          <a:noAutofit/>
        </a:bodyPr>
        <a:lstStyle/>
        <a:p>
          <a:pPr marL="0" lvl="0" indent="0" algn="ctr" defTabSz="2311400">
            <a:lnSpc>
              <a:spcPct val="90000"/>
            </a:lnSpc>
            <a:spcBef>
              <a:spcPct val="0"/>
            </a:spcBef>
            <a:spcAft>
              <a:spcPct val="35000"/>
            </a:spcAft>
            <a:buNone/>
          </a:pPr>
          <a:r>
            <a:rPr lang="fr-FR" sz="5200" kern="1200" dirty="0"/>
            <a:t>Inconvénients</a:t>
          </a:r>
        </a:p>
      </dsp:txBody>
      <dsp:txXfrm>
        <a:off x="5657242" y="63876"/>
        <a:ext cx="3602795" cy="1168843"/>
      </dsp:txXfrm>
    </dsp:sp>
    <dsp:sp modelId="{F15428E2-83DF-4879-A9FA-F561198AAA17}">
      <dsp:nvSpPr>
        <dsp:cNvPr id="0" name=""/>
        <dsp:cNvSpPr/>
      </dsp:nvSpPr>
      <dsp:spPr>
        <a:xfrm>
          <a:off x="5988431" y="1269083"/>
          <a:ext cx="354416" cy="792433"/>
        </a:xfrm>
        <a:custGeom>
          <a:avLst/>
          <a:gdLst/>
          <a:ahLst/>
          <a:cxnLst/>
          <a:rect l="0" t="0" r="0" b="0"/>
          <a:pathLst>
            <a:path>
              <a:moveTo>
                <a:pt x="0" y="0"/>
              </a:moveTo>
              <a:lnTo>
                <a:pt x="0" y="792433"/>
              </a:lnTo>
              <a:lnTo>
                <a:pt x="354416" y="792433"/>
              </a:lnTo>
            </a:path>
          </a:pathLst>
        </a:custGeom>
        <a:noFill/>
        <a:ln w="15875"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0A36E692-D7F6-490F-B71A-649709030F15}">
      <dsp:nvSpPr>
        <dsp:cNvPr id="0" name=""/>
        <dsp:cNvSpPr/>
      </dsp:nvSpPr>
      <dsp:spPr>
        <a:xfrm>
          <a:off x="6342847" y="1553217"/>
          <a:ext cx="2452014" cy="1016598"/>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3192055"/>
              <a:satOff val="-9701"/>
              <a:lumOff val="-13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fr-FR" sz="2600" kern="1200" dirty="0"/>
            <a:t>Le coût de développement</a:t>
          </a:r>
        </a:p>
      </dsp:txBody>
      <dsp:txXfrm>
        <a:off x="6372622" y="1582992"/>
        <a:ext cx="2392464" cy="957048"/>
      </dsp:txXfrm>
    </dsp:sp>
    <dsp:sp modelId="{71956054-08C7-4A0B-9AD6-CE9E57D38AF3}">
      <dsp:nvSpPr>
        <dsp:cNvPr id="0" name=""/>
        <dsp:cNvSpPr/>
      </dsp:nvSpPr>
      <dsp:spPr>
        <a:xfrm>
          <a:off x="5988431" y="1269083"/>
          <a:ext cx="354416" cy="2127948"/>
        </a:xfrm>
        <a:custGeom>
          <a:avLst/>
          <a:gdLst/>
          <a:ahLst/>
          <a:cxnLst/>
          <a:rect l="0" t="0" r="0" b="0"/>
          <a:pathLst>
            <a:path>
              <a:moveTo>
                <a:pt x="0" y="0"/>
              </a:moveTo>
              <a:lnTo>
                <a:pt x="0" y="2127948"/>
              </a:lnTo>
              <a:lnTo>
                <a:pt x="354416" y="2127948"/>
              </a:lnTo>
            </a:path>
          </a:pathLst>
        </a:custGeom>
        <a:noFill/>
        <a:ln w="15875"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4CCC0F44-D473-494A-9742-6CBDCF4470A2}">
      <dsp:nvSpPr>
        <dsp:cNvPr id="0" name=""/>
        <dsp:cNvSpPr/>
      </dsp:nvSpPr>
      <dsp:spPr>
        <a:xfrm>
          <a:off x="6342847" y="2880209"/>
          <a:ext cx="2396590" cy="1033645"/>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3990068"/>
              <a:satOff val="-12126"/>
              <a:lumOff val="-16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fr-FR" sz="2600" kern="1200" dirty="0"/>
            <a:t>Temps de développement</a:t>
          </a:r>
        </a:p>
      </dsp:txBody>
      <dsp:txXfrm>
        <a:off x="6373121" y="2910483"/>
        <a:ext cx="2336042" cy="973097"/>
      </dsp:txXfrm>
    </dsp:sp>
    <dsp:sp modelId="{E2DD97D6-2107-4273-8B15-C946B1343519}">
      <dsp:nvSpPr>
        <dsp:cNvPr id="0" name=""/>
        <dsp:cNvSpPr/>
      </dsp:nvSpPr>
      <dsp:spPr>
        <a:xfrm>
          <a:off x="5988431" y="1269083"/>
          <a:ext cx="354416" cy="3431151"/>
        </a:xfrm>
        <a:custGeom>
          <a:avLst/>
          <a:gdLst/>
          <a:ahLst/>
          <a:cxnLst/>
          <a:rect l="0" t="0" r="0" b="0"/>
          <a:pathLst>
            <a:path>
              <a:moveTo>
                <a:pt x="0" y="0"/>
              </a:moveTo>
              <a:lnTo>
                <a:pt x="0" y="3431151"/>
              </a:lnTo>
              <a:lnTo>
                <a:pt x="354416" y="3431151"/>
              </a:lnTo>
            </a:path>
          </a:pathLst>
        </a:custGeom>
        <a:noFill/>
        <a:ln w="15875"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3274AC97-037E-4B43-855B-0B84DB803AAC}">
      <dsp:nvSpPr>
        <dsp:cNvPr id="0" name=""/>
        <dsp:cNvSpPr/>
      </dsp:nvSpPr>
      <dsp:spPr>
        <a:xfrm>
          <a:off x="6342847" y="4224247"/>
          <a:ext cx="2479726" cy="951975"/>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4788082"/>
              <a:satOff val="-14551"/>
              <a:lumOff val="-19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fr-FR" sz="2600" kern="1200" dirty="0"/>
            <a:t>Installation obligatoire </a:t>
          </a:r>
        </a:p>
      </dsp:txBody>
      <dsp:txXfrm>
        <a:off x="6370729" y="4252129"/>
        <a:ext cx="2423962" cy="8962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DCC26F-4B30-40F3-B53E-123D9A4F3EC3}">
      <dsp:nvSpPr>
        <dsp:cNvPr id="0" name=""/>
        <dsp:cNvSpPr/>
      </dsp:nvSpPr>
      <dsp:spPr>
        <a:xfrm>
          <a:off x="1264836" y="18871"/>
          <a:ext cx="3289519" cy="1397868"/>
        </a:xfrm>
        <a:prstGeom prst="roundRect">
          <a:avLst>
            <a:gd name="adj" fmla="val 10000"/>
          </a:avLst>
        </a:prstGeom>
        <a:solidFill>
          <a:schemeClr val="accent1">
            <a:lumMod val="20000"/>
            <a:lumOff val="8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fr-FR" sz="4800" kern="1200" dirty="0"/>
            <a:t>Avantages</a:t>
          </a:r>
        </a:p>
      </dsp:txBody>
      <dsp:txXfrm>
        <a:off x="1305778" y="59813"/>
        <a:ext cx="3207635" cy="1315984"/>
      </dsp:txXfrm>
    </dsp:sp>
    <dsp:sp modelId="{747F4F04-EF7E-45E2-96FC-8CE804C1B644}">
      <dsp:nvSpPr>
        <dsp:cNvPr id="0" name=""/>
        <dsp:cNvSpPr/>
      </dsp:nvSpPr>
      <dsp:spPr>
        <a:xfrm>
          <a:off x="1593788" y="1416739"/>
          <a:ext cx="299373" cy="844137"/>
        </a:xfrm>
        <a:custGeom>
          <a:avLst/>
          <a:gdLst/>
          <a:ahLst/>
          <a:cxnLst/>
          <a:rect l="0" t="0" r="0" b="0"/>
          <a:pathLst>
            <a:path>
              <a:moveTo>
                <a:pt x="0" y="0"/>
              </a:moveTo>
              <a:lnTo>
                <a:pt x="0" y="844137"/>
              </a:lnTo>
              <a:lnTo>
                <a:pt x="299373" y="844137"/>
              </a:lnTo>
            </a:path>
          </a:pathLst>
        </a:custGeom>
        <a:noFill/>
        <a:ln w="15875" cap="flat" cmpd="sng" algn="ctr">
          <a:solidFill>
            <a:schemeClr val="accent1"/>
          </a:solidFill>
          <a:prstDash val="solid"/>
        </a:ln>
        <a:effectLst/>
      </dsp:spPr>
      <dsp:style>
        <a:lnRef idx="2">
          <a:scrgbClr r="0" g="0" b="0"/>
        </a:lnRef>
        <a:fillRef idx="0">
          <a:scrgbClr r="0" g="0" b="0"/>
        </a:fillRef>
        <a:effectRef idx="0">
          <a:scrgbClr r="0" g="0" b="0"/>
        </a:effectRef>
        <a:fontRef idx="minor"/>
      </dsp:style>
    </dsp:sp>
    <dsp:sp modelId="{573612D2-5D14-49C8-AD4B-0031B88E5CA4}">
      <dsp:nvSpPr>
        <dsp:cNvPr id="0" name=""/>
        <dsp:cNvSpPr/>
      </dsp:nvSpPr>
      <dsp:spPr>
        <a:xfrm>
          <a:off x="1893161" y="1751431"/>
          <a:ext cx="2374944" cy="101889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fr-FR" sz="2400" kern="1200" dirty="0"/>
            <a:t>Le coût de développement</a:t>
          </a:r>
        </a:p>
      </dsp:txBody>
      <dsp:txXfrm>
        <a:off x="1923003" y="1781273"/>
        <a:ext cx="2315260" cy="959208"/>
      </dsp:txXfrm>
    </dsp:sp>
    <dsp:sp modelId="{4FE62A54-3E7E-49B2-8DE3-BFA3F3F225A0}">
      <dsp:nvSpPr>
        <dsp:cNvPr id="0" name=""/>
        <dsp:cNvSpPr/>
      </dsp:nvSpPr>
      <dsp:spPr>
        <a:xfrm>
          <a:off x="1593788" y="1416739"/>
          <a:ext cx="299373" cy="2253195"/>
        </a:xfrm>
        <a:custGeom>
          <a:avLst/>
          <a:gdLst/>
          <a:ahLst/>
          <a:cxnLst/>
          <a:rect l="0" t="0" r="0" b="0"/>
          <a:pathLst>
            <a:path>
              <a:moveTo>
                <a:pt x="0" y="0"/>
              </a:moveTo>
              <a:lnTo>
                <a:pt x="0" y="2253195"/>
              </a:lnTo>
              <a:lnTo>
                <a:pt x="299373" y="2253195"/>
              </a:lnTo>
            </a:path>
          </a:pathLst>
        </a:custGeom>
        <a:noFill/>
        <a:ln w="15875" cap="flat" cmpd="sng" algn="ctr">
          <a:solidFill>
            <a:schemeClr val="accent1"/>
          </a:solidFill>
          <a:prstDash val="solid"/>
        </a:ln>
        <a:effectLst/>
      </dsp:spPr>
      <dsp:style>
        <a:lnRef idx="2">
          <a:scrgbClr r="0" g="0" b="0"/>
        </a:lnRef>
        <a:fillRef idx="0">
          <a:scrgbClr r="0" g="0" b="0"/>
        </a:fillRef>
        <a:effectRef idx="0">
          <a:scrgbClr r="0" g="0" b="0"/>
        </a:effectRef>
        <a:fontRef idx="minor"/>
      </dsp:style>
    </dsp:sp>
    <dsp:sp modelId="{F7B6824A-D5B9-4D42-A757-FA848A68EC0A}">
      <dsp:nvSpPr>
        <dsp:cNvPr id="0" name=""/>
        <dsp:cNvSpPr/>
      </dsp:nvSpPr>
      <dsp:spPr>
        <a:xfrm>
          <a:off x="1893161" y="3119790"/>
          <a:ext cx="2323547" cy="1100289"/>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1197020"/>
              <a:satOff val="-3638"/>
              <a:lumOff val="-4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fr-FR" sz="2400" kern="1200" dirty="0"/>
            <a:t>Pas besoin d’installation</a:t>
          </a:r>
        </a:p>
      </dsp:txBody>
      <dsp:txXfrm>
        <a:off x="1925387" y="3152016"/>
        <a:ext cx="2259095" cy="1035837"/>
      </dsp:txXfrm>
    </dsp:sp>
    <dsp:sp modelId="{5881695D-0D3F-4BCD-9233-38CE04E46F1C}">
      <dsp:nvSpPr>
        <dsp:cNvPr id="0" name=""/>
        <dsp:cNvSpPr/>
      </dsp:nvSpPr>
      <dsp:spPr>
        <a:xfrm>
          <a:off x="5238500" y="33660"/>
          <a:ext cx="3447031" cy="1397868"/>
        </a:xfrm>
        <a:prstGeom prst="roundRect">
          <a:avLst>
            <a:gd name="adj" fmla="val 10000"/>
          </a:avLst>
        </a:prstGeom>
        <a:solidFill>
          <a:schemeClr val="accent4">
            <a:lumMod val="20000"/>
            <a:lumOff val="8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fr-FR" sz="4800" kern="1200" dirty="0"/>
            <a:t>Inconvénients</a:t>
          </a:r>
        </a:p>
      </dsp:txBody>
      <dsp:txXfrm>
        <a:off x="5279442" y="74602"/>
        <a:ext cx="3365147" cy="1315984"/>
      </dsp:txXfrm>
    </dsp:sp>
    <dsp:sp modelId="{F15428E2-83DF-4879-A9FA-F561198AAA17}">
      <dsp:nvSpPr>
        <dsp:cNvPr id="0" name=""/>
        <dsp:cNvSpPr/>
      </dsp:nvSpPr>
      <dsp:spPr>
        <a:xfrm>
          <a:off x="5583203" y="1431529"/>
          <a:ext cx="329913" cy="806625"/>
        </a:xfrm>
        <a:custGeom>
          <a:avLst/>
          <a:gdLst/>
          <a:ahLst/>
          <a:cxnLst/>
          <a:rect l="0" t="0" r="0" b="0"/>
          <a:pathLst>
            <a:path>
              <a:moveTo>
                <a:pt x="0" y="0"/>
              </a:moveTo>
              <a:lnTo>
                <a:pt x="0" y="806625"/>
              </a:lnTo>
              <a:lnTo>
                <a:pt x="329913" y="806625"/>
              </a:lnTo>
            </a:path>
          </a:pathLst>
        </a:custGeom>
        <a:noFill/>
        <a:ln w="15875"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0A36E692-D7F6-490F-B71A-649709030F15}">
      <dsp:nvSpPr>
        <dsp:cNvPr id="0" name=""/>
        <dsp:cNvSpPr/>
      </dsp:nvSpPr>
      <dsp:spPr>
        <a:xfrm>
          <a:off x="5913117" y="1751431"/>
          <a:ext cx="2236589" cy="973447"/>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2394041"/>
              <a:satOff val="-7276"/>
              <a:lumOff val="-9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fr-FR" sz="2400" kern="1200" dirty="0"/>
            <a:t>Performances</a:t>
          </a:r>
        </a:p>
      </dsp:txBody>
      <dsp:txXfrm>
        <a:off x="5941628" y="1779942"/>
        <a:ext cx="2179567" cy="916425"/>
      </dsp:txXfrm>
    </dsp:sp>
    <dsp:sp modelId="{E2DD97D6-2107-4273-8B15-C946B1343519}">
      <dsp:nvSpPr>
        <dsp:cNvPr id="0" name=""/>
        <dsp:cNvSpPr/>
      </dsp:nvSpPr>
      <dsp:spPr>
        <a:xfrm>
          <a:off x="5583203" y="1431529"/>
          <a:ext cx="329913" cy="2075296"/>
        </a:xfrm>
        <a:custGeom>
          <a:avLst/>
          <a:gdLst/>
          <a:ahLst/>
          <a:cxnLst/>
          <a:rect l="0" t="0" r="0" b="0"/>
          <a:pathLst>
            <a:path>
              <a:moveTo>
                <a:pt x="0" y="0"/>
              </a:moveTo>
              <a:lnTo>
                <a:pt x="0" y="2075296"/>
              </a:lnTo>
              <a:lnTo>
                <a:pt x="329913" y="2075296"/>
              </a:lnTo>
            </a:path>
          </a:pathLst>
        </a:custGeom>
        <a:noFill/>
        <a:ln w="15875"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3274AC97-037E-4B43-855B-0B84DB803AAC}">
      <dsp:nvSpPr>
        <dsp:cNvPr id="0" name=""/>
        <dsp:cNvSpPr/>
      </dsp:nvSpPr>
      <dsp:spPr>
        <a:xfrm>
          <a:off x="5913117" y="3074345"/>
          <a:ext cx="2236589" cy="864958"/>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3591061"/>
              <a:satOff val="-10913"/>
              <a:lumOff val="-14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fr-FR" sz="2400" kern="1200" dirty="0"/>
            <a:t>Fonctionnalités</a:t>
          </a:r>
        </a:p>
      </dsp:txBody>
      <dsp:txXfrm>
        <a:off x="5938451" y="3099679"/>
        <a:ext cx="2185921" cy="814290"/>
      </dsp:txXfrm>
    </dsp:sp>
    <dsp:sp modelId="{A5B80AF8-07C8-4774-B1D8-8B1666A4E4CE}">
      <dsp:nvSpPr>
        <dsp:cNvPr id="0" name=""/>
        <dsp:cNvSpPr/>
      </dsp:nvSpPr>
      <dsp:spPr>
        <a:xfrm>
          <a:off x="5583203" y="1431529"/>
          <a:ext cx="329913" cy="3322390"/>
        </a:xfrm>
        <a:custGeom>
          <a:avLst/>
          <a:gdLst/>
          <a:ahLst/>
          <a:cxnLst/>
          <a:rect l="0" t="0" r="0" b="0"/>
          <a:pathLst>
            <a:path>
              <a:moveTo>
                <a:pt x="0" y="0"/>
              </a:moveTo>
              <a:lnTo>
                <a:pt x="0" y="3322390"/>
              </a:lnTo>
              <a:lnTo>
                <a:pt x="329913" y="3322390"/>
              </a:lnTo>
            </a:path>
          </a:pathLst>
        </a:custGeom>
        <a:noFill/>
        <a:ln w="15875"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9A4E986A-DBB2-40DA-9633-79679B3F6267}">
      <dsp:nvSpPr>
        <dsp:cNvPr id="0" name=""/>
        <dsp:cNvSpPr/>
      </dsp:nvSpPr>
      <dsp:spPr>
        <a:xfrm>
          <a:off x="5913117" y="4288771"/>
          <a:ext cx="2236589" cy="930295"/>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4788082"/>
              <a:satOff val="-14551"/>
              <a:lumOff val="-19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fr-FR" sz="2400" kern="1200" dirty="0"/>
            <a:t>Ne fonctionne pas sans internet</a:t>
          </a:r>
        </a:p>
      </dsp:txBody>
      <dsp:txXfrm>
        <a:off x="5940364" y="4316018"/>
        <a:ext cx="2182095" cy="8758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DCC26F-4B30-40F3-B53E-123D9A4F3EC3}">
      <dsp:nvSpPr>
        <dsp:cNvPr id="0" name=""/>
        <dsp:cNvSpPr/>
      </dsp:nvSpPr>
      <dsp:spPr>
        <a:xfrm>
          <a:off x="1497223" y="12978"/>
          <a:ext cx="2857441" cy="1214258"/>
        </a:xfrm>
        <a:prstGeom prst="roundRect">
          <a:avLst>
            <a:gd name="adj" fmla="val 10000"/>
          </a:avLst>
        </a:prstGeom>
        <a:solidFill>
          <a:schemeClr val="accent1">
            <a:lumMod val="20000"/>
            <a:lumOff val="8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fr-FR" sz="4200" kern="1200" dirty="0"/>
            <a:t>Avantages</a:t>
          </a:r>
        </a:p>
      </dsp:txBody>
      <dsp:txXfrm>
        <a:off x="1532787" y="48542"/>
        <a:ext cx="2786313" cy="1143130"/>
      </dsp:txXfrm>
    </dsp:sp>
    <dsp:sp modelId="{747F4F04-EF7E-45E2-96FC-8CE804C1B644}">
      <dsp:nvSpPr>
        <dsp:cNvPr id="0" name=""/>
        <dsp:cNvSpPr/>
      </dsp:nvSpPr>
      <dsp:spPr>
        <a:xfrm>
          <a:off x="1782968" y="1227237"/>
          <a:ext cx="260050" cy="787325"/>
        </a:xfrm>
        <a:custGeom>
          <a:avLst/>
          <a:gdLst/>
          <a:ahLst/>
          <a:cxnLst/>
          <a:rect l="0" t="0" r="0" b="0"/>
          <a:pathLst>
            <a:path>
              <a:moveTo>
                <a:pt x="0" y="0"/>
              </a:moveTo>
              <a:lnTo>
                <a:pt x="0" y="787325"/>
              </a:lnTo>
              <a:lnTo>
                <a:pt x="260050" y="787325"/>
              </a:lnTo>
            </a:path>
          </a:pathLst>
        </a:custGeom>
        <a:noFill/>
        <a:ln w="15875" cap="flat" cmpd="sng" algn="ctr">
          <a:solidFill>
            <a:schemeClr val="accent1"/>
          </a:solidFill>
          <a:prstDash val="solid"/>
        </a:ln>
        <a:effectLst/>
      </dsp:spPr>
      <dsp:style>
        <a:lnRef idx="2">
          <a:scrgbClr r="0" g="0" b="0"/>
        </a:lnRef>
        <a:fillRef idx="0">
          <a:scrgbClr r="0" g="0" b="0"/>
        </a:fillRef>
        <a:effectRef idx="0">
          <a:scrgbClr r="0" g="0" b="0"/>
        </a:effectRef>
        <a:fontRef idx="minor"/>
      </dsp:style>
    </dsp:sp>
    <dsp:sp modelId="{573612D2-5D14-49C8-AD4B-0031B88E5CA4}">
      <dsp:nvSpPr>
        <dsp:cNvPr id="0" name=""/>
        <dsp:cNvSpPr/>
      </dsp:nvSpPr>
      <dsp:spPr>
        <a:xfrm>
          <a:off x="2043018" y="1517967"/>
          <a:ext cx="2227805" cy="993190"/>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fr-FR" sz="1800" kern="1200" dirty="0"/>
            <a:t>Le coût et gain de temps de développement</a:t>
          </a:r>
        </a:p>
      </dsp:txBody>
      <dsp:txXfrm>
        <a:off x="2072108" y="1547057"/>
        <a:ext cx="2169625" cy="935010"/>
      </dsp:txXfrm>
    </dsp:sp>
    <dsp:sp modelId="{4FE62A54-3E7E-49B2-8DE3-BFA3F3F225A0}">
      <dsp:nvSpPr>
        <dsp:cNvPr id="0" name=""/>
        <dsp:cNvSpPr/>
      </dsp:nvSpPr>
      <dsp:spPr>
        <a:xfrm>
          <a:off x="1782968" y="1227237"/>
          <a:ext cx="260050" cy="2040561"/>
        </a:xfrm>
        <a:custGeom>
          <a:avLst/>
          <a:gdLst/>
          <a:ahLst/>
          <a:cxnLst/>
          <a:rect l="0" t="0" r="0" b="0"/>
          <a:pathLst>
            <a:path>
              <a:moveTo>
                <a:pt x="0" y="0"/>
              </a:moveTo>
              <a:lnTo>
                <a:pt x="0" y="2040561"/>
              </a:lnTo>
              <a:lnTo>
                <a:pt x="260050" y="2040561"/>
              </a:lnTo>
            </a:path>
          </a:pathLst>
        </a:custGeom>
        <a:noFill/>
        <a:ln w="15875" cap="flat" cmpd="sng" algn="ctr">
          <a:solidFill>
            <a:schemeClr val="accent1"/>
          </a:solidFill>
          <a:prstDash val="solid"/>
        </a:ln>
        <a:effectLst/>
      </dsp:spPr>
      <dsp:style>
        <a:lnRef idx="2">
          <a:scrgbClr r="0" g="0" b="0"/>
        </a:lnRef>
        <a:fillRef idx="0">
          <a:scrgbClr r="0" g="0" b="0"/>
        </a:fillRef>
        <a:effectRef idx="0">
          <a:scrgbClr r="0" g="0" b="0"/>
        </a:effectRef>
        <a:fontRef idx="minor"/>
      </dsp:style>
    </dsp:sp>
    <dsp:sp modelId="{F7B6824A-D5B9-4D42-A757-FA848A68EC0A}">
      <dsp:nvSpPr>
        <dsp:cNvPr id="0" name=""/>
        <dsp:cNvSpPr/>
      </dsp:nvSpPr>
      <dsp:spPr>
        <a:xfrm>
          <a:off x="2043018" y="2814722"/>
          <a:ext cx="2218071" cy="90615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684012"/>
              <a:satOff val="-2079"/>
              <a:lumOff val="-2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fr-FR" sz="1800" kern="1200" dirty="0"/>
            <a:t>Monétisation de l’appli</a:t>
          </a:r>
        </a:p>
      </dsp:txBody>
      <dsp:txXfrm>
        <a:off x="2069558" y="2841262"/>
        <a:ext cx="2164991" cy="853072"/>
      </dsp:txXfrm>
    </dsp:sp>
    <dsp:sp modelId="{2B777833-AF20-4757-9352-2442DF2C1019}">
      <dsp:nvSpPr>
        <dsp:cNvPr id="0" name=""/>
        <dsp:cNvSpPr/>
      </dsp:nvSpPr>
      <dsp:spPr>
        <a:xfrm>
          <a:off x="1782968" y="1227237"/>
          <a:ext cx="260050" cy="3250460"/>
        </a:xfrm>
        <a:custGeom>
          <a:avLst/>
          <a:gdLst/>
          <a:ahLst/>
          <a:cxnLst/>
          <a:rect l="0" t="0" r="0" b="0"/>
          <a:pathLst>
            <a:path>
              <a:moveTo>
                <a:pt x="0" y="0"/>
              </a:moveTo>
              <a:lnTo>
                <a:pt x="0" y="3250460"/>
              </a:lnTo>
              <a:lnTo>
                <a:pt x="260050" y="3250460"/>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158293-421E-405A-96D9-55C5F829F9C5}">
      <dsp:nvSpPr>
        <dsp:cNvPr id="0" name=""/>
        <dsp:cNvSpPr/>
      </dsp:nvSpPr>
      <dsp:spPr>
        <a:xfrm>
          <a:off x="2043018" y="4024439"/>
          <a:ext cx="2184829" cy="906516"/>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1368023"/>
              <a:satOff val="-4157"/>
              <a:lumOff val="-5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fr-FR" sz="1800" kern="1200" dirty="0"/>
            <a:t>Classement dans le store</a:t>
          </a:r>
        </a:p>
      </dsp:txBody>
      <dsp:txXfrm>
        <a:off x="2069569" y="4050990"/>
        <a:ext cx="2131727" cy="853414"/>
      </dsp:txXfrm>
    </dsp:sp>
    <dsp:sp modelId="{407EA6DE-F3E5-4BD0-AF52-10C478ED7645}">
      <dsp:nvSpPr>
        <dsp:cNvPr id="0" name=""/>
        <dsp:cNvSpPr/>
      </dsp:nvSpPr>
      <dsp:spPr>
        <a:xfrm>
          <a:off x="1782968" y="1227237"/>
          <a:ext cx="260050" cy="4480340"/>
        </a:xfrm>
        <a:custGeom>
          <a:avLst/>
          <a:gdLst/>
          <a:ahLst/>
          <a:cxnLst/>
          <a:rect l="0" t="0" r="0" b="0"/>
          <a:pathLst>
            <a:path>
              <a:moveTo>
                <a:pt x="0" y="0"/>
              </a:moveTo>
              <a:lnTo>
                <a:pt x="0" y="4480340"/>
              </a:lnTo>
              <a:lnTo>
                <a:pt x="260050" y="4480340"/>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C40536-69F3-4F53-B8EA-4DC176FC5F92}">
      <dsp:nvSpPr>
        <dsp:cNvPr id="0" name=""/>
        <dsp:cNvSpPr/>
      </dsp:nvSpPr>
      <dsp:spPr>
        <a:xfrm>
          <a:off x="2043018" y="5234521"/>
          <a:ext cx="2130431" cy="946113"/>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2052035"/>
              <a:satOff val="-6236"/>
              <a:lumOff val="-8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fr-FR" sz="1800" kern="1200" dirty="0"/>
            <a:t>Réutilisation du code partie web app sur ttes les plateformes</a:t>
          </a:r>
        </a:p>
      </dsp:txBody>
      <dsp:txXfrm>
        <a:off x="2070729" y="5262232"/>
        <a:ext cx="2075009" cy="890691"/>
      </dsp:txXfrm>
    </dsp:sp>
    <dsp:sp modelId="{5881695D-0D3F-4BCD-9233-38CE04E46F1C}">
      <dsp:nvSpPr>
        <dsp:cNvPr id="0" name=""/>
        <dsp:cNvSpPr/>
      </dsp:nvSpPr>
      <dsp:spPr>
        <a:xfrm>
          <a:off x="4948948" y="25825"/>
          <a:ext cx="2994264" cy="1214258"/>
        </a:xfrm>
        <a:prstGeom prst="roundRect">
          <a:avLst>
            <a:gd name="adj" fmla="val 10000"/>
          </a:avLst>
        </a:prstGeom>
        <a:solidFill>
          <a:schemeClr val="accent4">
            <a:lumMod val="20000"/>
            <a:lumOff val="8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fr-FR" sz="4200" kern="1200" dirty="0"/>
            <a:t>Inconvénients</a:t>
          </a:r>
        </a:p>
      </dsp:txBody>
      <dsp:txXfrm>
        <a:off x="4984512" y="61389"/>
        <a:ext cx="2923136" cy="1143130"/>
      </dsp:txXfrm>
    </dsp:sp>
    <dsp:sp modelId="{F15428E2-83DF-4879-A9FA-F561198AAA17}">
      <dsp:nvSpPr>
        <dsp:cNvPr id="0" name=""/>
        <dsp:cNvSpPr/>
      </dsp:nvSpPr>
      <dsp:spPr>
        <a:xfrm>
          <a:off x="5248374" y="1240083"/>
          <a:ext cx="286579" cy="773251"/>
        </a:xfrm>
        <a:custGeom>
          <a:avLst/>
          <a:gdLst/>
          <a:ahLst/>
          <a:cxnLst/>
          <a:rect l="0" t="0" r="0" b="0"/>
          <a:pathLst>
            <a:path>
              <a:moveTo>
                <a:pt x="0" y="0"/>
              </a:moveTo>
              <a:lnTo>
                <a:pt x="0" y="773251"/>
              </a:lnTo>
              <a:lnTo>
                <a:pt x="286579" y="773251"/>
              </a:lnTo>
            </a:path>
          </a:pathLst>
        </a:custGeom>
        <a:noFill/>
        <a:ln w="15875"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0A36E692-D7F6-490F-B71A-649709030F15}">
      <dsp:nvSpPr>
        <dsp:cNvPr id="0" name=""/>
        <dsp:cNvSpPr/>
      </dsp:nvSpPr>
      <dsp:spPr>
        <a:xfrm>
          <a:off x="5534954" y="1517967"/>
          <a:ext cx="2307032" cy="990737"/>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2736047"/>
              <a:satOff val="-8315"/>
              <a:lumOff val="-11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fr-FR" sz="1800" kern="1200" dirty="0"/>
            <a:t>Mélange code source et compilation</a:t>
          </a:r>
        </a:p>
      </dsp:txBody>
      <dsp:txXfrm>
        <a:off x="5563972" y="1546985"/>
        <a:ext cx="2248996" cy="932701"/>
      </dsp:txXfrm>
    </dsp:sp>
    <dsp:sp modelId="{2522F695-8336-4D09-B6B4-7EC1F1C0D05F}">
      <dsp:nvSpPr>
        <dsp:cNvPr id="0" name=""/>
        <dsp:cNvSpPr/>
      </dsp:nvSpPr>
      <dsp:spPr>
        <a:xfrm>
          <a:off x="5248374" y="1240083"/>
          <a:ext cx="286579" cy="2033263"/>
        </a:xfrm>
        <a:custGeom>
          <a:avLst/>
          <a:gdLst/>
          <a:ahLst/>
          <a:cxnLst/>
          <a:rect l="0" t="0" r="0" b="0"/>
          <a:pathLst>
            <a:path>
              <a:moveTo>
                <a:pt x="0" y="0"/>
              </a:moveTo>
              <a:lnTo>
                <a:pt x="0" y="2033263"/>
              </a:lnTo>
              <a:lnTo>
                <a:pt x="286579" y="2033263"/>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9A3554-F581-4EF9-94D9-5D6349B34DEC}">
      <dsp:nvSpPr>
        <dsp:cNvPr id="0" name=""/>
        <dsp:cNvSpPr/>
      </dsp:nvSpPr>
      <dsp:spPr>
        <a:xfrm>
          <a:off x="5534954" y="2812269"/>
          <a:ext cx="2223355" cy="922156"/>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3420058"/>
              <a:satOff val="-10394"/>
              <a:lumOff val="-14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fr-FR" sz="1800" kern="1200" dirty="0"/>
            <a:t>Dépendance d’un  logiciel tiers et de la vitesse du navigateur</a:t>
          </a:r>
        </a:p>
      </dsp:txBody>
      <dsp:txXfrm>
        <a:off x="5561963" y="2839278"/>
        <a:ext cx="2169337" cy="868138"/>
      </dsp:txXfrm>
    </dsp:sp>
    <dsp:sp modelId="{E2DD97D6-2107-4273-8B15-C946B1343519}">
      <dsp:nvSpPr>
        <dsp:cNvPr id="0" name=""/>
        <dsp:cNvSpPr/>
      </dsp:nvSpPr>
      <dsp:spPr>
        <a:xfrm>
          <a:off x="5248374" y="1240083"/>
          <a:ext cx="286579" cy="3261522"/>
        </a:xfrm>
        <a:custGeom>
          <a:avLst/>
          <a:gdLst/>
          <a:ahLst/>
          <a:cxnLst/>
          <a:rect l="0" t="0" r="0" b="0"/>
          <a:pathLst>
            <a:path>
              <a:moveTo>
                <a:pt x="0" y="0"/>
              </a:moveTo>
              <a:lnTo>
                <a:pt x="0" y="3261522"/>
              </a:lnTo>
              <a:lnTo>
                <a:pt x="286579" y="3261522"/>
              </a:lnTo>
            </a:path>
          </a:pathLst>
        </a:custGeom>
        <a:noFill/>
        <a:ln w="15875"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3274AC97-037E-4B43-855B-0B84DB803AAC}">
      <dsp:nvSpPr>
        <dsp:cNvPr id="0" name=""/>
        <dsp:cNvSpPr/>
      </dsp:nvSpPr>
      <dsp:spPr>
        <a:xfrm>
          <a:off x="5534954" y="4037990"/>
          <a:ext cx="2178360" cy="92723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4104070"/>
              <a:satOff val="-12472"/>
              <a:lumOff val="-16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fr-FR" sz="1800" kern="1200" dirty="0"/>
            <a:t>Interface utilisateur et fonctionnalités parfois limitées</a:t>
          </a:r>
        </a:p>
      </dsp:txBody>
      <dsp:txXfrm>
        <a:off x="5562112" y="4065148"/>
        <a:ext cx="2124044" cy="872916"/>
      </dsp:txXfrm>
    </dsp:sp>
    <dsp:sp modelId="{A5B80AF8-07C8-4774-B1D8-8B1666A4E4CE}">
      <dsp:nvSpPr>
        <dsp:cNvPr id="0" name=""/>
        <dsp:cNvSpPr/>
      </dsp:nvSpPr>
      <dsp:spPr>
        <a:xfrm>
          <a:off x="5248374" y="1240083"/>
          <a:ext cx="286579" cy="4490728"/>
        </a:xfrm>
        <a:custGeom>
          <a:avLst/>
          <a:gdLst/>
          <a:ahLst/>
          <a:cxnLst/>
          <a:rect l="0" t="0" r="0" b="0"/>
          <a:pathLst>
            <a:path>
              <a:moveTo>
                <a:pt x="0" y="0"/>
              </a:moveTo>
              <a:lnTo>
                <a:pt x="0" y="4490728"/>
              </a:lnTo>
              <a:lnTo>
                <a:pt x="286579" y="4490728"/>
              </a:lnTo>
            </a:path>
          </a:pathLst>
        </a:custGeom>
        <a:noFill/>
        <a:ln w="15875"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9A4E986A-DBB2-40DA-9633-79679B3F6267}">
      <dsp:nvSpPr>
        <dsp:cNvPr id="0" name=""/>
        <dsp:cNvSpPr/>
      </dsp:nvSpPr>
      <dsp:spPr>
        <a:xfrm>
          <a:off x="5534954" y="5268787"/>
          <a:ext cx="2184888" cy="924050"/>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4788082"/>
              <a:satOff val="-14551"/>
              <a:lumOff val="-19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fr-FR" sz="1800" kern="1200" dirty="0"/>
            <a:t>Utilisation limitée sans internet et performance impactée</a:t>
          </a:r>
        </a:p>
      </dsp:txBody>
      <dsp:txXfrm>
        <a:off x="5562019" y="5295852"/>
        <a:ext cx="2130758" cy="8699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C818E0-8C50-4320-9CB1-7C2BEEEEEDB0}" type="datetimeFigureOut">
              <a:rPr lang="fr-FR" smtClean="0"/>
              <a:t>25/11/2018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353E3E-10B9-489C-B5EF-E9EDC0535512}" type="slidenum">
              <a:rPr lang="fr-FR" smtClean="0"/>
              <a:t>‹N°›</a:t>
            </a:fld>
            <a:endParaRPr lang="fr-FR"/>
          </a:p>
        </p:txBody>
      </p:sp>
    </p:spTree>
    <p:extLst>
      <p:ext uri="{BB962C8B-B14F-4D97-AF65-F5344CB8AC3E}">
        <p14:creationId xmlns:p14="http://schemas.microsoft.com/office/powerpoint/2010/main" val="37924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s.google.com/web/progressive-web-app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codeur.com/blog/reussir-notification-push/"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www.codeur.com/blog/app-store-optimization-guide/"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fr.yeeply.com/blog/experience-utilisateur-ux-design/"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mobizel.com/definition-cest-quoi-un-ide/"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mobizel.com/definition-cest-quoi-un-sdk/"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Une application </a:t>
            </a:r>
            <a:r>
              <a:rPr lang="fr-FR" sz="1200" b="1" i="0" kern="1200" dirty="0">
                <a:solidFill>
                  <a:schemeClr val="tx1"/>
                </a:solidFill>
                <a:effectLst/>
                <a:latin typeface="+mn-lt"/>
                <a:ea typeface="+mn-ea"/>
                <a:cs typeface="+mn-cs"/>
              </a:rPr>
              <a:t>mobile</a:t>
            </a:r>
            <a:r>
              <a:rPr lang="fr-FR" sz="1200" b="0" i="0" kern="1200" dirty="0">
                <a:solidFill>
                  <a:schemeClr val="tx1"/>
                </a:solidFill>
                <a:effectLst/>
                <a:latin typeface="+mn-lt"/>
                <a:ea typeface="+mn-ea"/>
                <a:cs typeface="+mn-cs"/>
              </a:rPr>
              <a:t> c’est en premier lieu un logiciel. Un programme </a:t>
            </a:r>
            <a:r>
              <a:rPr lang="fr-FR" sz="1200" b="1" i="0" kern="1200" dirty="0">
                <a:solidFill>
                  <a:schemeClr val="tx1"/>
                </a:solidFill>
                <a:effectLst/>
                <a:latin typeface="+mn-lt"/>
                <a:ea typeface="+mn-ea"/>
                <a:cs typeface="+mn-cs"/>
              </a:rPr>
              <a:t>téléchargeable</a:t>
            </a:r>
            <a:r>
              <a:rPr lang="fr-FR" sz="1200" b="0" i="0" kern="1200" dirty="0">
                <a:solidFill>
                  <a:schemeClr val="tx1"/>
                </a:solidFill>
                <a:effectLst/>
                <a:latin typeface="+mn-lt"/>
                <a:ea typeface="+mn-ea"/>
                <a:cs typeface="+mn-cs"/>
              </a:rPr>
              <a:t> sur smartphone ou tablette qui comporte un fichier qui va être installé puis exécuté par le </a:t>
            </a:r>
            <a:r>
              <a:rPr lang="fr-FR" sz="1200" b="1" i="0" kern="1200" dirty="0">
                <a:solidFill>
                  <a:schemeClr val="tx1"/>
                </a:solidFill>
                <a:effectLst/>
                <a:latin typeface="+mn-lt"/>
                <a:ea typeface="+mn-ea"/>
                <a:cs typeface="+mn-cs"/>
              </a:rPr>
              <a:t>système d’exploitation</a:t>
            </a:r>
            <a:r>
              <a:rPr lang="fr-FR" sz="1200" b="0" i="0" kern="1200" dirty="0">
                <a:solidFill>
                  <a:schemeClr val="tx1"/>
                </a:solidFill>
                <a:effectLst/>
                <a:latin typeface="+mn-lt"/>
                <a:ea typeface="+mn-ea"/>
                <a:cs typeface="+mn-cs"/>
              </a:rPr>
              <a:t> de votre mobile. Ce fichier est codé dans un </a:t>
            </a:r>
            <a:r>
              <a:rPr lang="fr-FR" sz="1200" b="1" i="0" kern="1200" dirty="0">
                <a:solidFill>
                  <a:schemeClr val="tx1"/>
                </a:solidFill>
                <a:effectLst/>
                <a:latin typeface="+mn-lt"/>
                <a:ea typeface="+mn-ea"/>
                <a:cs typeface="+mn-cs"/>
              </a:rPr>
              <a:t>langage</a:t>
            </a:r>
            <a:r>
              <a:rPr lang="fr-FR" sz="1200" b="0" i="0" kern="1200" dirty="0">
                <a:solidFill>
                  <a:schemeClr val="tx1"/>
                </a:solidFill>
                <a:effectLst/>
                <a:latin typeface="+mn-lt"/>
                <a:ea typeface="+mn-ea"/>
                <a:cs typeface="+mn-cs"/>
              </a:rPr>
              <a:t> de développement spécifique à votre appareil</a:t>
            </a:r>
          </a:p>
          <a:p>
            <a:r>
              <a:rPr lang="fr-FR" sz="1200" b="0" i="0" kern="1200" dirty="0">
                <a:solidFill>
                  <a:schemeClr val="tx1"/>
                </a:solidFill>
                <a:effectLst/>
                <a:latin typeface="+mn-lt"/>
                <a:ea typeface="+mn-ea"/>
                <a:cs typeface="+mn-cs"/>
              </a:rPr>
              <a:t>En fonction de chaque cas, les </a:t>
            </a:r>
            <a:r>
              <a:rPr lang="fr-FR" sz="1200" b="1" i="0" kern="1200" dirty="0">
                <a:solidFill>
                  <a:schemeClr val="tx1"/>
                </a:solidFill>
                <a:effectLst/>
                <a:latin typeface="+mn-lt"/>
                <a:ea typeface="+mn-ea"/>
                <a:cs typeface="+mn-cs"/>
              </a:rPr>
              <a:t>technologies</a:t>
            </a:r>
            <a:r>
              <a:rPr lang="fr-FR" sz="1200" b="0" i="0" kern="1200" dirty="0">
                <a:solidFill>
                  <a:schemeClr val="tx1"/>
                </a:solidFill>
                <a:effectLst/>
                <a:latin typeface="+mn-lt"/>
                <a:ea typeface="+mn-ea"/>
                <a:cs typeface="+mn-cs"/>
              </a:rPr>
              <a:t> et les </a:t>
            </a:r>
            <a:r>
              <a:rPr lang="fr-FR" sz="1200" b="1" i="0" kern="1200" dirty="0">
                <a:solidFill>
                  <a:schemeClr val="tx1"/>
                </a:solidFill>
                <a:effectLst/>
                <a:latin typeface="+mn-lt"/>
                <a:ea typeface="+mn-ea"/>
                <a:cs typeface="+mn-cs"/>
              </a:rPr>
              <a:t>langages</a:t>
            </a:r>
            <a:r>
              <a:rPr lang="fr-FR" sz="1200" b="0" i="0" kern="1200" dirty="0">
                <a:solidFill>
                  <a:schemeClr val="tx1"/>
                </a:solidFill>
                <a:effectLst/>
                <a:latin typeface="+mn-lt"/>
                <a:ea typeface="+mn-ea"/>
                <a:cs typeface="+mn-cs"/>
              </a:rPr>
              <a:t> de développement utilisés vont être différents et chaque sorte d’</a:t>
            </a:r>
            <a:r>
              <a:rPr lang="fr-FR" sz="1200" b="1" i="0" kern="1200" dirty="0">
                <a:solidFill>
                  <a:schemeClr val="tx1"/>
                </a:solidFill>
                <a:effectLst/>
                <a:latin typeface="+mn-lt"/>
                <a:ea typeface="+mn-ea"/>
                <a:cs typeface="+mn-cs"/>
              </a:rPr>
              <a:t>application mobile</a:t>
            </a:r>
            <a:r>
              <a:rPr lang="fr-FR" sz="1200" b="0" i="0" kern="1200" dirty="0">
                <a:solidFill>
                  <a:schemeClr val="tx1"/>
                </a:solidFill>
                <a:effectLst/>
                <a:latin typeface="+mn-lt"/>
                <a:ea typeface="+mn-ea"/>
                <a:cs typeface="+mn-cs"/>
              </a:rPr>
              <a:t> a ses spécificités. A savoir qu’il est possible de développer une application qui est capable de fonctionner sur les deux </a:t>
            </a:r>
            <a:r>
              <a:rPr lang="fr-FR" sz="1200" b="1" i="0" kern="1200" dirty="0">
                <a:solidFill>
                  <a:schemeClr val="tx1"/>
                </a:solidFill>
                <a:effectLst/>
                <a:latin typeface="+mn-lt"/>
                <a:ea typeface="+mn-ea"/>
                <a:cs typeface="+mn-cs"/>
              </a:rPr>
              <a:t>systèmes d’exploitation</a:t>
            </a:r>
            <a:r>
              <a:rPr lang="fr-FR" sz="1200" b="0" i="0" kern="1200" dirty="0">
                <a:solidFill>
                  <a:schemeClr val="tx1"/>
                </a:solidFill>
                <a:effectLst/>
                <a:latin typeface="+mn-lt"/>
                <a:ea typeface="+mn-ea"/>
                <a:cs typeface="+mn-cs"/>
              </a:rPr>
              <a:t> (IOS et Android) : on appelle cela une application </a:t>
            </a:r>
            <a:r>
              <a:rPr lang="fr-FR" sz="1200" b="1" i="0" kern="1200" dirty="0">
                <a:solidFill>
                  <a:schemeClr val="tx1"/>
                </a:solidFill>
                <a:effectLst/>
                <a:latin typeface="+mn-lt"/>
                <a:ea typeface="+mn-ea"/>
                <a:cs typeface="+mn-cs"/>
              </a:rPr>
              <a:t>hybride</a:t>
            </a:r>
            <a:r>
              <a:rPr lang="fr-FR" sz="1200" b="0" i="0" kern="1200" dirty="0">
                <a:solidFill>
                  <a:schemeClr val="tx1"/>
                </a:solidFill>
                <a:effectLst/>
                <a:latin typeface="+mn-lt"/>
                <a:ea typeface="+mn-ea"/>
                <a:cs typeface="+mn-cs"/>
              </a:rPr>
              <a:t>.</a:t>
            </a:r>
          </a:p>
          <a:p>
            <a:endParaRPr lang="fr-FR" dirty="0"/>
          </a:p>
        </p:txBody>
      </p:sp>
      <p:sp>
        <p:nvSpPr>
          <p:cNvPr id="4" name="Espace réservé du numéro de diapositive 3"/>
          <p:cNvSpPr>
            <a:spLocks noGrp="1"/>
          </p:cNvSpPr>
          <p:nvPr>
            <p:ph type="sldNum" sz="quarter" idx="5"/>
          </p:nvPr>
        </p:nvSpPr>
        <p:spPr/>
        <p:txBody>
          <a:bodyPr/>
          <a:lstStyle/>
          <a:p>
            <a:fld id="{B4353E3E-10B9-489C-B5EF-E9EDC0535512}" type="slidenum">
              <a:rPr lang="fr-FR" smtClean="0"/>
              <a:t>2</a:t>
            </a:fld>
            <a:endParaRPr lang="fr-FR"/>
          </a:p>
        </p:txBody>
      </p:sp>
    </p:spTree>
    <p:extLst>
      <p:ext uri="{BB962C8B-B14F-4D97-AF65-F5344CB8AC3E}">
        <p14:creationId xmlns:p14="http://schemas.microsoft.com/office/powerpoint/2010/main" val="2520855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Les </a:t>
            </a:r>
            <a:r>
              <a:rPr lang="fr-FR" sz="1200" b="0" i="1" u="none" strike="noStrike" kern="1200" dirty="0">
                <a:solidFill>
                  <a:schemeClr val="tx1"/>
                </a:solidFill>
                <a:effectLst/>
                <a:latin typeface="+mn-lt"/>
                <a:ea typeface="+mn-ea"/>
                <a:cs typeface="+mn-cs"/>
                <a:hlinkClick r:id="rId3"/>
              </a:rPr>
              <a:t>Progressive Web Apps</a:t>
            </a:r>
            <a:r>
              <a:rPr lang="fr-FR" sz="1200" b="0" i="0" kern="1200" dirty="0">
                <a:solidFill>
                  <a:schemeClr val="tx1"/>
                </a:solidFill>
                <a:effectLst/>
                <a:latin typeface="+mn-lt"/>
                <a:ea typeface="+mn-ea"/>
                <a:cs typeface="+mn-cs"/>
              </a:rPr>
              <a:t> sont des applications web responsives, indépendantes d’une connexion réseau. Elles sont accessibles comme un site web mais ont le « look and </a:t>
            </a:r>
            <a:r>
              <a:rPr lang="fr-FR" sz="1200" b="0" i="0" kern="1200" dirty="0" err="1">
                <a:solidFill>
                  <a:schemeClr val="tx1"/>
                </a:solidFill>
                <a:effectLst/>
                <a:latin typeface="+mn-lt"/>
                <a:ea typeface="+mn-ea"/>
                <a:cs typeface="+mn-cs"/>
              </a:rPr>
              <a:t>feel</a:t>
            </a:r>
            <a:r>
              <a:rPr lang="fr-FR" sz="1200" b="0" i="0" kern="1200" dirty="0">
                <a:solidFill>
                  <a:schemeClr val="tx1"/>
                </a:solidFill>
                <a:effectLst/>
                <a:latin typeface="+mn-lt"/>
                <a:ea typeface="+mn-ea"/>
                <a:cs typeface="+mn-cs"/>
              </a:rPr>
              <a:t> » d’applications natives.</a:t>
            </a:r>
            <a:endParaRPr lang="fr-FR" dirty="0"/>
          </a:p>
        </p:txBody>
      </p:sp>
      <p:sp>
        <p:nvSpPr>
          <p:cNvPr id="4" name="Espace réservé du numéro de diapositive 3"/>
          <p:cNvSpPr>
            <a:spLocks noGrp="1"/>
          </p:cNvSpPr>
          <p:nvPr>
            <p:ph type="sldNum" sz="quarter" idx="5"/>
          </p:nvPr>
        </p:nvSpPr>
        <p:spPr/>
        <p:txBody>
          <a:bodyPr/>
          <a:lstStyle/>
          <a:p>
            <a:fld id="{B4353E3E-10B9-489C-B5EF-E9EDC0535512}" type="slidenum">
              <a:rPr lang="fr-FR" smtClean="0"/>
              <a:t>11</a:t>
            </a:fld>
            <a:endParaRPr lang="fr-FR"/>
          </a:p>
        </p:txBody>
      </p:sp>
    </p:spTree>
    <p:extLst>
      <p:ext uri="{BB962C8B-B14F-4D97-AF65-F5344CB8AC3E}">
        <p14:creationId xmlns:p14="http://schemas.microsoft.com/office/powerpoint/2010/main" val="148420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Elle s’appuie sur les </a:t>
            </a:r>
            <a:r>
              <a:rPr lang="fr-FR" sz="1200" b="1" i="0" kern="1200" dirty="0">
                <a:solidFill>
                  <a:schemeClr val="tx1"/>
                </a:solidFill>
                <a:effectLst/>
                <a:latin typeface="+mn-lt"/>
                <a:ea typeface="+mn-ea"/>
                <a:cs typeface="+mn-cs"/>
              </a:rPr>
              <a:t>Service </a:t>
            </a:r>
            <a:r>
              <a:rPr lang="fr-FR" sz="1200" b="1" i="0" kern="1200" dirty="0" err="1">
                <a:solidFill>
                  <a:schemeClr val="tx1"/>
                </a:solidFill>
                <a:effectLst/>
                <a:latin typeface="+mn-lt"/>
                <a:ea typeface="+mn-ea"/>
                <a:cs typeface="+mn-cs"/>
              </a:rPr>
              <a:t>Workers</a:t>
            </a:r>
            <a:r>
              <a:rPr lang="fr-FR" sz="1200" b="0" i="0" kern="1200" dirty="0">
                <a:solidFill>
                  <a:schemeClr val="tx1"/>
                </a:solidFill>
                <a:effectLst/>
                <a:latin typeface="+mn-lt"/>
                <a:ea typeface="+mn-ea"/>
                <a:cs typeface="+mn-cs"/>
              </a:rPr>
              <a:t>, des scripts qui fonctionnent en parallèle de la page Web. Ils permettent le mode hors-ligne, l’envoi de notifications ou la mise à jour des contenus en arrière-plan.</a:t>
            </a:r>
            <a:endParaRPr lang="fr-FR" dirty="0"/>
          </a:p>
        </p:txBody>
      </p:sp>
      <p:sp>
        <p:nvSpPr>
          <p:cNvPr id="4" name="Espace réservé du numéro de diapositive 3"/>
          <p:cNvSpPr>
            <a:spLocks noGrp="1"/>
          </p:cNvSpPr>
          <p:nvPr>
            <p:ph type="sldNum" sz="quarter" idx="5"/>
          </p:nvPr>
        </p:nvSpPr>
        <p:spPr/>
        <p:txBody>
          <a:bodyPr/>
          <a:lstStyle/>
          <a:p>
            <a:fld id="{B4353E3E-10B9-489C-B5EF-E9EDC0535512}" type="slidenum">
              <a:rPr lang="fr-FR" smtClean="0"/>
              <a:t>12</a:t>
            </a:fld>
            <a:endParaRPr lang="fr-FR"/>
          </a:p>
        </p:txBody>
      </p:sp>
    </p:spTree>
    <p:extLst>
      <p:ext uri="{BB962C8B-B14F-4D97-AF65-F5344CB8AC3E}">
        <p14:creationId xmlns:p14="http://schemas.microsoft.com/office/powerpoint/2010/main" val="1896795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La PWA est, en fait, un site internet développé spécifiquement pour les mobiles. Pour cela, elle repose sur une architecture de type </a:t>
            </a:r>
            <a:r>
              <a:rPr lang="fr-FR" sz="1200" b="1" i="0" kern="1200" dirty="0">
                <a:solidFill>
                  <a:schemeClr val="tx1"/>
                </a:solidFill>
                <a:effectLst/>
                <a:latin typeface="+mn-lt"/>
                <a:ea typeface="+mn-ea"/>
                <a:cs typeface="+mn-cs"/>
              </a:rPr>
              <a:t>Application Shell</a:t>
            </a:r>
            <a:r>
              <a:rPr lang="fr-FR" sz="1200" b="0" i="0" kern="1200" dirty="0">
                <a:solidFill>
                  <a:schemeClr val="tx1"/>
                </a:solidFill>
                <a:effectLst/>
                <a:latin typeface="+mn-lt"/>
                <a:ea typeface="+mn-ea"/>
                <a:cs typeface="+mn-cs"/>
              </a:rPr>
              <a:t>, ce qui rend possible son utilisation en mode hors-ligne.</a:t>
            </a:r>
            <a:endParaRPr lang="fr-FR" dirty="0"/>
          </a:p>
        </p:txBody>
      </p:sp>
      <p:sp>
        <p:nvSpPr>
          <p:cNvPr id="4" name="Espace réservé du numéro de diapositive 3"/>
          <p:cNvSpPr>
            <a:spLocks noGrp="1"/>
          </p:cNvSpPr>
          <p:nvPr>
            <p:ph type="sldNum" sz="quarter" idx="5"/>
          </p:nvPr>
        </p:nvSpPr>
        <p:spPr/>
        <p:txBody>
          <a:bodyPr/>
          <a:lstStyle/>
          <a:p>
            <a:fld id="{B4353E3E-10B9-489C-B5EF-E9EDC0535512}" type="slidenum">
              <a:rPr lang="fr-FR" smtClean="0"/>
              <a:t>13</a:t>
            </a:fld>
            <a:endParaRPr lang="fr-FR"/>
          </a:p>
        </p:txBody>
      </p:sp>
    </p:spTree>
    <p:extLst>
      <p:ext uri="{BB962C8B-B14F-4D97-AF65-F5344CB8AC3E}">
        <p14:creationId xmlns:p14="http://schemas.microsoft.com/office/powerpoint/2010/main" val="506490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Enfin, l’utilisation d’un fichier .</a:t>
            </a:r>
            <a:r>
              <a:rPr lang="fr-FR" sz="1200" b="1" i="0" kern="1200" dirty="0" err="1">
                <a:solidFill>
                  <a:schemeClr val="tx1"/>
                </a:solidFill>
                <a:effectLst/>
                <a:latin typeface="+mn-lt"/>
                <a:ea typeface="+mn-ea"/>
                <a:cs typeface="+mn-cs"/>
              </a:rPr>
              <a:t>manifest</a:t>
            </a:r>
            <a:r>
              <a:rPr lang="fr-FR" sz="1200" b="0" i="0" kern="1200" dirty="0">
                <a:solidFill>
                  <a:schemeClr val="tx1"/>
                </a:solidFill>
                <a:effectLst/>
                <a:latin typeface="+mn-lt"/>
                <a:ea typeface="+mn-ea"/>
                <a:cs typeface="+mn-cs"/>
              </a:rPr>
              <a:t> permet de lui donner un rendu plus natif (affichage plein écran sans barre d’adresse, orientation de l’écran possible, icônes identifiables, personnalisation de la couleur de la barre d’adresse, …).</a:t>
            </a:r>
            <a:endParaRPr lang="fr-FR" dirty="0"/>
          </a:p>
        </p:txBody>
      </p:sp>
      <p:sp>
        <p:nvSpPr>
          <p:cNvPr id="4" name="Espace réservé du numéro de diapositive 3"/>
          <p:cNvSpPr>
            <a:spLocks noGrp="1"/>
          </p:cNvSpPr>
          <p:nvPr>
            <p:ph type="sldNum" sz="quarter" idx="5"/>
          </p:nvPr>
        </p:nvSpPr>
        <p:spPr/>
        <p:txBody>
          <a:bodyPr/>
          <a:lstStyle/>
          <a:p>
            <a:fld id="{B4353E3E-10B9-489C-B5EF-E9EDC0535512}" type="slidenum">
              <a:rPr lang="fr-FR" smtClean="0"/>
              <a:t>14</a:t>
            </a:fld>
            <a:endParaRPr lang="fr-FR"/>
          </a:p>
        </p:txBody>
      </p:sp>
    </p:spTree>
    <p:extLst>
      <p:ext uri="{BB962C8B-B14F-4D97-AF65-F5344CB8AC3E}">
        <p14:creationId xmlns:p14="http://schemas.microsoft.com/office/powerpoint/2010/main" val="2735020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Une Progressive Web App combine le meilleur du web et le meilleur d’une appli.</a:t>
            </a:r>
          </a:p>
          <a:p>
            <a:endParaRPr lang="fr-FR" sz="1200" b="0" i="0"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Plus concrètement, il s’agit d’un site web qui a l’apparence et le comportement d’une application mobile native. Il peut donc :</a:t>
            </a:r>
          </a:p>
          <a:p>
            <a:endParaRPr lang="fr-FR" sz="1200" b="0" i="0"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-S’afficher en plein écran ;</a:t>
            </a:r>
          </a:p>
          <a:p>
            <a:r>
              <a:rPr lang="fr-FR" sz="1200" b="0" i="0" kern="1200" dirty="0">
                <a:solidFill>
                  <a:schemeClr val="tx1"/>
                </a:solidFill>
                <a:effectLst/>
                <a:latin typeface="+mn-lt"/>
                <a:ea typeface="+mn-ea"/>
                <a:cs typeface="+mn-cs"/>
              </a:rPr>
              <a:t>-Se charger très rapidement ;</a:t>
            </a:r>
          </a:p>
          <a:p>
            <a:r>
              <a:rPr lang="fr-FR" sz="1200" b="0" i="0" kern="1200" dirty="0">
                <a:solidFill>
                  <a:schemeClr val="tx1"/>
                </a:solidFill>
                <a:effectLst/>
                <a:latin typeface="+mn-lt"/>
                <a:ea typeface="+mn-ea"/>
                <a:cs typeface="+mn-cs"/>
              </a:rPr>
              <a:t>-Envoyer des </a:t>
            </a:r>
            <a:r>
              <a:rPr lang="fr-FR" sz="1200" b="0" i="0" u="none" strike="noStrike" kern="1200" dirty="0">
                <a:solidFill>
                  <a:schemeClr val="tx1"/>
                </a:solidFill>
                <a:effectLst/>
                <a:latin typeface="+mn-lt"/>
                <a:ea typeface="+mn-ea"/>
                <a:cs typeface="+mn-cs"/>
                <a:hlinkClick r:id="rId3"/>
              </a:rPr>
              <a:t>notifications push</a:t>
            </a:r>
            <a:r>
              <a:rPr lang="fr-FR" sz="1200" b="0" i="0" kern="1200" dirty="0">
                <a:solidFill>
                  <a:schemeClr val="tx1"/>
                </a:solidFill>
                <a:effectLst/>
                <a:latin typeface="+mn-lt"/>
                <a:ea typeface="+mn-ea"/>
                <a:cs typeface="+mn-cs"/>
              </a:rPr>
              <a:t> ;</a:t>
            </a:r>
          </a:p>
          <a:p>
            <a:r>
              <a:rPr lang="fr-FR" sz="1200" b="0" i="0" kern="1200" dirty="0">
                <a:solidFill>
                  <a:schemeClr val="tx1"/>
                </a:solidFill>
                <a:effectLst/>
                <a:latin typeface="+mn-lt"/>
                <a:ea typeface="+mn-ea"/>
                <a:cs typeface="+mn-cs"/>
              </a:rPr>
              <a:t>-Fonctionner hors connexion.</a:t>
            </a:r>
          </a:p>
          <a:p>
            <a:endParaRPr lang="fr-FR" sz="1200" b="0" i="0"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Ainsi, une PWA propose une expérience utilisateur à la hauteur d’une app native, tout en offrant des avantages supplémentaires :</a:t>
            </a:r>
          </a:p>
          <a:p>
            <a:endParaRPr lang="fr-FR" sz="1200" b="0" i="0"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-Elle ne nécessite pas d’installation et n’occupe pas de mémoire sur le téléphone ;</a:t>
            </a:r>
          </a:p>
          <a:p>
            <a:r>
              <a:rPr lang="fr-FR" sz="1200" b="0" i="0" kern="1200" dirty="0">
                <a:solidFill>
                  <a:schemeClr val="tx1"/>
                </a:solidFill>
                <a:effectLst/>
                <a:latin typeface="+mn-lt"/>
                <a:ea typeface="+mn-ea"/>
                <a:cs typeface="+mn-cs"/>
              </a:rPr>
              <a:t>-Elle n’a pas besoin d’être publiée sur les app stores (Apple Store, Google Play…) ;</a:t>
            </a:r>
          </a:p>
          <a:p>
            <a:r>
              <a:rPr lang="fr-FR" sz="1200" b="0" i="0" kern="1200" dirty="0">
                <a:solidFill>
                  <a:schemeClr val="tx1"/>
                </a:solidFill>
                <a:effectLst/>
                <a:latin typeface="+mn-lt"/>
                <a:ea typeface="+mn-ea"/>
                <a:cs typeface="+mn-cs"/>
              </a:rPr>
              <a:t>-Le référencement naturel d’une PWA est facilité (nul besoin d’</a:t>
            </a:r>
            <a:r>
              <a:rPr lang="fr-FR" sz="1200" b="0" i="0" u="none" strike="noStrike" kern="1200" dirty="0">
                <a:solidFill>
                  <a:schemeClr val="tx1"/>
                </a:solidFill>
                <a:effectLst/>
                <a:latin typeface="+mn-lt"/>
                <a:ea typeface="+mn-ea"/>
                <a:cs typeface="+mn-cs"/>
                <a:hlinkClick r:id="rId4"/>
              </a:rPr>
              <a:t>App Store </a:t>
            </a:r>
            <a:r>
              <a:rPr lang="fr-FR" sz="1200" b="0" i="0" u="none" strike="noStrike" kern="1200" dirty="0" err="1">
                <a:solidFill>
                  <a:schemeClr val="tx1"/>
                </a:solidFill>
                <a:effectLst/>
                <a:latin typeface="+mn-lt"/>
                <a:ea typeface="+mn-ea"/>
                <a:cs typeface="+mn-cs"/>
                <a:hlinkClick r:id="rId4"/>
              </a:rPr>
              <a:t>Optimization</a:t>
            </a:r>
            <a:r>
              <a:rPr lang="fr-FR" sz="1200" b="0" i="0" kern="1200" dirty="0">
                <a:solidFill>
                  <a:schemeClr val="tx1"/>
                </a:solidFill>
                <a:effectLst/>
                <a:latin typeface="+mn-lt"/>
                <a:ea typeface="+mn-ea"/>
                <a:cs typeface="+mn-cs"/>
              </a:rPr>
              <a:t>) ;</a:t>
            </a:r>
          </a:p>
          <a:p>
            <a:r>
              <a:rPr lang="fr-FR" sz="1200" b="0" i="0" kern="1200" dirty="0">
                <a:solidFill>
                  <a:schemeClr val="tx1"/>
                </a:solidFill>
                <a:effectLst/>
                <a:latin typeface="+mn-lt"/>
                <a:ea typeface="+mn-ea"/>
                <a:cs typeface="+mn-cs"/>
              </a:rPr>
              <a:t>-Totalement responsive, elle fonctionne de manière fluide sur tous les supports (smartphone, tablette, ordinateur…)</a:t>
            </a:r>
          </a:p>
          <a:p>
            <a:endParaRPr lang="fr-FR" dirty="0"/>
          </a:p>
        </p:txBody>
      </p:sp>
      <p:sp>
        <p:nvSpPr>
          <p:cNvPr id="4" name="Espace réservé du numéro de diapositive 3"/>
          <p:cNvSpPr>
            <a:spLocks noGrp="1"/>
          </p:cNvSpPr>
          <p:nvPr>
            <p:ph type="sldNum" sz="quarter" idx="5"/>
          </p:nvPr>
        </p:nvSpPr>
        <p:spPr/>
        <p:txBody>
          <a:bodyPr/>
          <a:lstStyle/>
          <a:p>
            <a:fld id="{B4353E3E-10B9-489C-B5EF-E9EDC0535512}" type="slidenum">
              <a:rPr lang="fr-FR" smtClean="0"/>
              <a:t>15</a:t>
            </a:fld>
            <a:endParaRPr lang="fr-FR"/>
          </a:p>
        </p:txBody>
      </p:sp>
    </p:spTree>
    <p:extLst>
      <p:ext uri="{BB962C8B-B14F-4D97-AF65-F5344CB8AC3E}">
        <p14:creationId xmlns:p14="http://schemas.microsoft.com/office/powerpoint/2010/main" val="637744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4353E3E-10B9-489C-B5EF-E9EDC0535512}" type="slidenum">
              <a:rPr lang="fr-FR" smtClean="0"/>
              <a:t>16</a:t>
            </a:fld>
            <a:endParaRPr lang="fr-FR"/>
          </a:p>
        </p:txBody>
      </p:sp>
    </p:spTree>
    <p:extLst>
      <p:ext uri="{BB962C8B-B14F-4D97-AF65-F5344CB8AC3E}">
        <p14:creationId xmlns:p14="http://schemas.microsoft.com/office/powerpoint/2010/main" val="4010936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dirty="0">
                <a:latin typeface="Bahnschrift Light" panose="020B0502040204020203" pitchFamily="34" charset="0"/>
              </a:rPr>
              <a:t>Ça dépend ! Tous les appareils ne supportent pas cette technologie, notamment les appareils iOS et les applications pour Microsoft Edge. </a:t>
            </a:r>
          </a:p>
          <a:p>
            <a:r>
              <a:rPr lang="fr-FR" sz="1200" dirty="0">
                <a:latin typeface="Bahnschrift Light" panose="020B0502040204020203" pitchFamily="34" charset="0"/>
              </a:rPr>
              <a:t>Si vous ciblez les utilisateurs Android et Chrome, vous pouvez y aller, la technologie est mature sur ces plateformes.  En vous lançant dans les PWA, vous ne toucherez donc qu’un public limité, mais l’expérience de celui-ci sera meilleure… </a:t>
            </a:r>
          </a:p>
          <a:p>
            <a:r>
              <a:rPr lang="fr-FR" sz="1200" dirty="0">
                <a:latin typeface="Bahnschrift Light" panose="020B0502040204020203" pitchFamily="34" charset="0"/>
              </a:rPr>
              <a:t>Vous trouverez en lien ci-dessous un comparatif des 2 technologies sous forme de </a:t>
            </a:r>
            <a:r>
              <a:rPr lang="fr-FR" sz="1200" dirty="0" err="1">
                <a:latin typeface="Bahnschrift Light" panose="020B0502040204020203" pitchFamily="34" charset="0"/>
              </a:rPr>
              <a:t>fight</a:t>
            </a:r>
            <a:r>
              <a:rPr lang="fr-FR" sz="1200" dirty="0">
                <a:latin typeface="Bahnschrift Light" panose="020B0502040204020203" pitchFamily="34" charset="0"/>
              </a:rPr>
              <a:t> ..</a:t>
            </a:r>
            <a:endParaRPr lang="fr-FR" dirty="0"/>
          </a:p>
        </p:txBody>
      </p:sp>
      <p:sp>
        <p:nvSpPr>
          <p:cNvPr id="4" name="Espace réservé du numéro de diapositive 3"/>
          <p:cNvSpPr>
            <a:spLocks noGrp="1"/>
          </p:cNvSpPr>
          <p:nvPr>
            <p:ph type="sldNum" sz="quarter" idx="5"/>
          </p:nvPr>
        </p:nvSpPr>
        <p:spPr/>
        <p:txBody>
          <a:bodyPr/>
          <a:lstStyle/>
          <a:p>
            <a:fld id="{B4353E3E-10B9-489C-B5EF-E9EDC0535512}" type="slidenum">
              <a:rPr lang="fr-FR" smtClean="0"/>
              <a:t>18</a:t>
            </a:fld>
            <a:endParaRPr lang="fr-FR"/>
          </a:p>
        </p:txBody>
      </p:sp>
    </p:spTree>
    <p:extLst>
      <p:ext uri="{BB962C8B-B14F-4D97-AF65-F5344CB8AC3E}">
        <p14:creationId xmlns:p14="http://schemas.microsoft.com/office/powerpoint/2010/main" val="1567810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tx1"/>
                </a:solidFill>
                <a:effectLst/>
                <a:latin typeface="+mn-lt"/>
                <a:ea typeface="+mn-ea"/>
                <a:cs typeface="+mn-cs"/>
              </a:rPr>
              <a:t>Faire du développement natif, c’est coder une application sur chaque plateforme. Comme vous le savez sûrement, il existe deux systèmes d’exploitation qui dominent le marché : Android et iOS. Le premier est développé par Google et représente environ </a:t>
            </a:r>
            <a:r>
              <a:rPr lang="fr-FR" sz="1200" b="1" i="0" kern="1200" dirty="0">
                <a:solidFill>
                  <a:schemeClr val="tx1"/>
                </a:solidFill>
                <a:effectLst/>
                <a:latin typeface="+mn-lt"/>
                <a:ea typeface="+mn-ea"/>
                <a:cs typeface="+mn-cs"/>
              </a:rPr>
              <a:t>80% du marché en France</a:t>
            </a:r>
            <a:r>
              <a:rPr lang="fr-FR"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tx1"/>
                </a:solidFill>
                <a:effectLst/>
                <a:latin typeface="+mn-lt"/>
                <a:ea typeface="+mn-ea"/>
                <a:cs typeface="+mn-cs"/>
              </a:rPr>
              <a:t>Tandis que son principal concurrent, iOS qui est développé par Apple, représente un peu moins de </a:t>
            </a:r>
            <a:r>
              <a:rPr lang="fr-FR" sz="1200" b="1" i="0" kern="1200" dirty="0">
                <a:solidFill>
                  <a:schemeClr val="tx1"/>
                </a:solidFill>
                <a:effectLst/>
                <a:latin typeface="+mn-lt"/>
                <a:ea typeface="+mn-ea"/>
                <a:cs typeface="+mn-cs"/>
              </a:rPr>
              <a:t>20% du marché</a:t>
            </a:r>
            <a:r>
              <a:rPr lang="fr-FR"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tx1"/>
                </a:solidFill>
                <a:effectLst/>
                <a:latin typeface="+mn-lt"/>
                <a:ea typeface="+mn-ea"/>
                <a:cs typeface="+mn-cs"/>
              </a:rPr>
              <a:t>Vous l’aurez sûrement compris, ces deux systèmes d’exploitation s’adressent tous deux à des marchés distincts. Par exemple, les utilisateurs iOS sont en général plus aptes à dépenser de l’argent dans les apps et sont également plus exigeants. Pour cette raison, il est commun de trouver une application payante sur iOS qui sera gratuite sur Android. Les </a:t>
            </a:r>
            <a:r>
              <a:rPr lang="fr-FR" sz="1200" b="0" i="0" u="none" strike="noStrike" kern="1200" dirty="0" err="1">
                <a:solidFill>
                  <a:schemeClr val="tx1"/>
                </a:solidFill>
                <a:effectLst/>
                <a:latin typeface="+mn-lt"/>
                <a:ea typeface="+mn-ea"/>
                <a:cs typeface="+mn-cs"/>
              </a:rPr>
              <a:t>buisness</a:t>
            </a:r>
            <a:r>
              <a:rPr lang="fr-FR" sz="1200" b="0" i="0" u="none" strike="noStrike" kern="1200" dirty="0">
                <a:solidFill>
                  <a:schemeClr val="tx1"/>
                </a:solidFill>
                <a:effectLst/>
                <a:latin typeface="+mn-lt"/>
                <a:ea typeface="+mn-ea"/>
                <a:cs typeface="+mn-cs"/>
              </a:rPr>
              <a:t> </a:t>
            </a:r>
            <a:r>
              <a:rPr lang="fr-FR" sz="1200" b="0" i="0" u="none" strike="noStrike" kern="1200" dirty="0" err="1">
                <a:solidFill>
                  <a:schemeClr val="tx1"/>
                </a:solidFill>
                <a:effectLst/>
                <a:latin typeface="+mn-lt"/>
                <a:ea typeface="+mn-ea"/>
                <a:cs typeface="+mn-cs"/>
              </a:rPr>
              <a:t>models</a:t>
            </a:r>
            <a:r>
              <a:rPr lang="fr-FR" sz="1200" b="0" i="0" kern="1200" dirty="0">
                <a:solidFill>
                  <a:schemeClr val="tx1"/>
                </a:solidFill>
                <a:effectLst/>
                <a:latin typeface="+mn-lt"/>
                <a:ea typeface="+mn-ea"/>
                <a:cs typeface="+mn-cs"/>
              </a:rPr>
              <a:t> ne sont donc pas les mêmes pour ces deux plateformes.</a:t>
            </a:r>
            <a:endParaRPr lang="fr-FR" dirty="0"/>
          </a:p>
          <a:p>
            <a:endParaRPr lang="fr-FR" dirty="0"/>
          </a:p>
          <a:p>
            <a:r>
              <a:rPr lang="fr-FR" sz="1200" b="0" i="0" kern="1200" dirty="0">
                <a:solidFill>
                  <a:schemeClr val="tx1"/>
                </a:solidFill>
                <a:effectLst/>
                <a:latin typeface="+mn-lt"/>
                <a:ea typeface="+mn-ea"/>
                <a:cs typeface="+mn-cs"/>
              </a:rPr>
              <a:t>Java ou </a:t>
            </a:r>
            <a:r>
              <a:rPr lang="fr-FR" sz="1200" b="0" i="0" kern="1200" dirty="0" err="1">
                <a:solidFill>
                  <a:schemeClr val="tx1"/>
                </a:solidFill>
                <a:effectLst/>
                <a:latin typeface="+mn-lt"/>
                <a:ea typeface="+mn-ea"/>
                <a:cs typeface="+mn-cs"/>
              </a:rPr>
              <a:t>Kotlin</a:t>
            </a:r>
            <a:r>
              <a:rPr lang="fr-FR" sz="1200" b="0" i="0" kern="1200" dirty="0">
                <a:solidFill>
                  <a:schemeClr val="tx1"/>
                </a:solidFill>
                <a:effectLst/>
                <a:latin typeface="+mn-lt"/>
                <a:ea typeface="+mn-ea"/>
                <a:cs typeface="+mn-cs"/>
              </a:rPr>
              <a:t> pour </a:t>
            </a:r>
            <a:r>
              <a:rPr lang="fr-FR" sz="1200" b="1" i="0" kern="1200" dirty="0">
                <a:solidFill>
                  <a:schemeClr val="tx1"/>
                </a:solidFill>
                <a:effectLst/>
                <a:latin typeface="+mn-lt"/>
                <a:ea typeface="+mn-ea"/>
                <a:cs typeface="+mn-cs"/>
              </a:rPr>
              <a:t>Android</a:t>
            </a:r>
            <a:r>
              <a:rPr lang="fr-FR" sz="1200" b="0" i="0" kern="1200" dirty="0">
                <a:solidFill>
                  <a:schemeClr val="tx1"/>
                </a:solidFill>
                <a:effectLst/>
                <a:latin typeface="+mn-lt"/>
                <a:ea typeface="+mn-ea"/>
                <a:cs typeface="+mn-cs"/>
              </a:rPr>
              <a:t> (smartphones et tablettes Samsung par exemple)</a:t>
            </a:r>
          </a:p>
          <a:p>
            <a:r>
              <a:rPr lang="fr-FR" sz="1200" b="0" i="0" kern="1200" dirty="0">
                <a:solidFill>
                  <a:schemeClr val="tx1"/>
                </a:solidFill>
                <a:effectLst/>
                <a:latin typeface="+mn-lt"/>
                <a:ea typeface="+mn-ea"/>
                <a:cs typeface="+mn-cs"/>
              </a:rPr>
              <a:t>Objective C ou Swift pour </a:t>
            </a:r>
            <a:r>
              <a:rPr lang="fr-FR" sz="1200" b="1" i="0" kern="1200" dirty="0">
                <a:solidFill>
                  <a:schemeClr val="tx1"/>
                </a:solidFill>
                <a:effectLst/>
                <a:latin typeface="+mn-lt"/>
                <a:ea typeface="+mn-ea"/>
                <a:cs typeface="+mn-cs"/>
              </a:rPr>
              <a:t>IOS</a:t>
            </a:r>
            <a:r>
              <a:rPr lang="fr-FR" sz="1200" b="0" i="0" kern="1200" dirty="0">
                <a:solidFill>
                  <a:schemeClr val="tx1"/>
                </a:solidFill>
                <a:effectLst/>
                <a:latin typeface="+mn-lt"/>
                <a:ea typeface="+mn-ea"/>
                <a:cs typeface="+mn-cs"/>
              </a:rPr>
              <a:t> (appareils Apple).</a:t>
            </a:r>
          </a:p>
          <a:p>
            <a:endParaRPr lang="fr-FR" dirty="0"/>
          </a:p>
        </p:txBody>
      </p:sp>
      <p:sp>
        <p:nvSpPr>
          <p:cNvPr id="4" name="Espace réservé du numéro de diapositive 3"/>
          <p:cNvSpPr>
            <a:spLocks noGrp="1"/>
          </p:cNvSpPr>
          <p:nvPr>
            <p:ph type="sldNum" sz="quarter" idx="5"/>
          </p:nvPr>
        </p:nvSpPr>
        <p:spPr/>
        <p:txBody>
          <a:bodyPr/>
          <a:lstStyle/>
          <a:p>
            <a:fld id="{B4353E3E-10B9-489C-B5EF-E9EDC0535512}" type="slidenum">
              <a:rPr lang="fr-FR" smtClean="0"/>
              <a:t>3</a:t>
            </a:fld>
            <a:endParaRPr lang="fr-FR"/>
          </a:p>
        </p:txBody>
      </p:sp>
    </p:spTree>
    <p:extLst>
      <p:ext uri="{BB962C8B-B14F-4D97-AF65-F5344CB8AC3E}">
        <p14:creationId xmlns:p14="http://schemas.microsoft.com/office/powerpoint/2010/main" val="2717365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i="0" kern="1200" dirty="0">
                <a:solidFill>
                  <a:schemeClr val="tx1"/>
                </a:solidFill>
                <a:effectLst/>
                <a:latin typeface="+mn-lt"/>
                <a:ea typeface="+mn-ea"/>
                <a:cs typeface="+mn-cs"/>
              </a:rPr>
              <a:t>Avantages:</a:t>
            </a:r>
          </a:p>
          <a:p>
            <a:r>
              <a:rPr lang="fr-FR" sz="1200" b="1" i="0" kern="1200" dirty="0">
                <a:solidFill>
                  <a:schemeClr val="tx1"/>
                </a:solidFill>
                <a:effectLst/>
                <a:latin typeface="+mn-lt"/>
                <a:ea typeface="+mn-ea"/>
                <a:cs typeface="+mn-cs"/>
              </a:rPr>
              <a:t>Meilleure rapidité</a:t>
            </a:r>
            <a:r>
              <a:rPr lang="fr-FR" sz="1200" b="0" i="0" kern="1200" dirty="0">
                <a:solidFill>
                  <a:schemeClr val="tx1"/>
                </a:solidFill>
                <a:effectLst/>
                <a:latin typeface="+mn-lt"/>
                <a:ea typeface="+mn-ea"/>
                <a:cs typeface="+mn-cs"/>
              </a:rPr>
              <a:t>, fiabilité et dotée d’une meilleure réactivité ainsi qu’une résolution supérieure ce qui assure une meilleure </a:t>
            </a:r>
            <a:r>
              <a:rPr lang="fr-FR" sz="1200" b="0" i="0" u="none" strike="noStrike" kern="1200" dirty="0">
                <a:solidFill>
                  <a:schemeClr val="tx1"/>
                </a:solidFill>
                <a:effectLst/>
                <a:latin typeface="+mn-lt"/>
                <a:ea typeface="+mn-ea"/>
                <a:cs typeface="+mn-cs"/>
                <a:hlinkClick r:id="rId3"/>
              </a:rPr>
              <a:t>expérience utilisateur</a:t>
            </a:r>
            <a:r>
              <a:rPr lang="fr-FR" sz="1200" b="0" i="0" kern="1200" dirty="0">
                <a:solidFill>
                  <a:schemeClr val="tx1"/>
                </a:solidFill>
                <a:effectLst/>
                <a:latin typeface="+mn-lt"/>
                <a:ea typeface="+mn-ea"/>
                <a:cs typeface="+mn-cs"/>
              </a:rPr>
              <a:t>.</a:t>
            </a:r>
          </a:p>
          <a:p>
            <a:r>
              <a:rPr lang="fr-FR" sz="1200" b="1" i="0" kern="1200" dirty="0">
                <a:solidFill>
                  <a:schemeClr val="tx1"/>
                </a:solidFill>
                <a:effectLst/>
                <a:latin typeface="+mn-lt"/>
                <a:ea typeface="+mn-ea"/>
                <a:cs typeface="+mn-cs"/>
              </a:rPr>
              <a:t>Elle permet un accès plus facile</a:t>
            </a:r>
            <a:r>
              <a:rPr lang="fr-FR" sz="1200" b="0" i="0" kern="1200" dirty="0">
                <a:solidFill>
                  <a:schemeClr val="tx1"/>
                </a:solidFill>
                <a:effectLst/>
                <a:latin typeface="+mn-lt"/>
                <a:ea typeface="+mn-ea"/>
                <a:cs typeface="+mn-cs"/>
              </a:rPr>
              <a:t> à toutes les fonctionnalités du téléphone, de l’accéléromètre en passant par la caméra et même le micro.</a:t>
            </a:r>
          </a:p>
          <a:p>
            <a:r>
              <a:rPr lang="fr-FR" sz="1200" b="1" i="0" kern="1200" dirty="0">
                <a:solidFill>
                  <a:schemeClr val="tx1"/>
                </a:solidFill>
                <a:effectLst/>
                <a:latin typeface="+mn-lt"/>
                <a:ea typeface="+mn-ea"/>
                <a:cs typeface="+mn-cs"/>
              </a:rPr>
              <a:t>Les notifications push</a:t>
            </a:r>
            <a:r>
              <a:rPr lang="fr-FR" sz="1200" b="0" i="0" kern="1200" dirty="0">
                <a:solidFill>
                  <a:schemeClr val="tx1"/>
                </a:solidFill>
                <a:effectLst/>
                <a:latin typeface="+mn-lt"/>
                <a:ea typeface="+mn-ea"/>
                <a:cs typeface="+mn-cs"/>
              </a:rPr>
              <a:t>, uniquement disponibles sur les apps native. Ces notifications vous permettent d’alerter vos utilisateurs et d’attirer leur attention chaque fois que vous le souhaitez, que ce soit pour du nouveau contenu ou une offre promotionnelle.</a:t>
            </a:r>
          </a:p>
          <a:p>
            <a:r>
              <a:rPr lang="fr-FR" sz="1200" b="1" i="0" kern="1200" dirty="0">
                <a:solidFill>
                  <a:schemeClr val="tx1"/>
                </a:solidFill>
                <a:effectLst/>
                <a:latin typeface="+mn-lt"/>
                <a:ea typeface="+mn-ea"/>
                <a:cs typeface="+mn-cs"/>
              </a:rPr>
              <a:t>Ne requiert pas forcément internet</a:t>
            </a:r>
            <a:r>
              <a:rPr lang="fr-FR" sz="1200" b="0" i="0" kern="1200" dirty="0">
                <a:solidFill>
                  <a:schemeClr val="tx1"/>
                </a:solidFill>
                <a:effectLst/>
                <a:latin typeface="+mn-lt"/>
                <a:ea typeface="+mn-ea"/>
                <a:cs typeface="+mn-cs"/>
              </a:rPr>
              <a:t> pour fonctionner, ce qui est un réel avantage. Même en 2017, il existe encore des zones très peu couvertes par le réseau internet, et permettre à ses utilisateurs d’accéder à l’app sans connexion web est un très gros point fort à ne pas négliger.</a:t>
            </a:r>
          </a:p>
          <a:p>
            <a:endParaRPr lang="fr-FR" sz="1200" b="0" i="0" kern="1200" dirty="0">
              <a:solidFill>
                <a:schemeClr val="tx1"/>
              </a:solidFill>
              <a:effectLst/>
              <a:latin typeface="+mn-lt"/>
              <a:ea typeface="+mn-ea"/>
              <a:cs typeface="+mn-cs"/>
            </a:endParaRPr>
          </a:p>
          <a:p>
            <a:r>
              <a:rPr lang="fr-FR" sz="1200" b="1" i="0" kern="1200" dirty="0">
                <a:solidFill>
                  <a:schemeClr val="tx1"/>
                </a:solidFill>
                <a:effectLst/>
                <a:latin typeface="+mn-lt"/>
                <a:ea typeface="+mn-ea"/>
                <a:cs typeface="+mn-cs"/>
              </a:rPr>
              <a:t>Inconvénients</a:t>
            </a:r>
            <a:r>
              <a:rPr lang="fr-FR" sz="1200" b="0" i="0" kern="1200" dirty="0">
                <a:solidFill>
                  <a:schemeClr val="tx1"/>
                </a:solidFill>
                <a:effectLst/>
                <a:latin typeface="+mn-lt"/>
                <a:ea typeface="+mn-ea"/>
                <a:cs typeface="+mn-cs"/>
              </a:rPr>
              <a:t> : </a:t>
            </a:r>
          </a:p>
          <a:p>
            <a:r>
              <a:rPr lang="fr-FR" sz="1200" b="1" i="0" kern="1200" dirty="0">
                <a:solidFill>
                  <a:schemeClr val="tx1"/>
                </a:solidFill>
                <a:effectLst/>
                <a:latin typeface="+mn-lt"/>
                <a:ea typeface="+mn-ea"/>
                <a:cs typeface="+mn-cs"/>
              </a:rPr>
              <a:t>Deux applications différentes</a:t>
            </a:r>
            <a:r>
              <a:rPr lang="fr-FR" sz="1200" b="0" i="0" kern="1200" dirty="0">
                <a:solidFill>
                  <a:schemeClr val="tx1"/>
                </a:solidFill>
                <a:effectLst/>
                <a:latin typeface="+mn-lt"/>
                <a:ea typeface="+mn-ea"/>
                <a:cs typeface="+mn-cs"/>
              </a:rPr>
              <a:t>. Pour créer une app disponible sur les stores Apple et Google, il faudra la coder entièrement et la maintenir deux fois donc le temps de </a:t>
            </a:r>
            <a:r>
              <a:rPr lang="fr-FR" sz="1200" b="1" i="0" kern="1200" dirty="0" err="1">
                <a:solidFill>
                  <a:schemeClr val="tx1"/>
                </a:solidFill>
                <a:effectLst/>
                <a:latin typeface="+mn-lt"/>
                <a:ea typeface="+mn-ea"/>
                <a:cs typeface="+mn-cs"/>
              </a:rPr>
              <a:t>devellopement</a:t>
            </a:r>
            <a:r>
              <a:rPr lang="fr-FR" sz="1200" b="0" i="0" kern="1200" dirty="0">
                <a:solidFill>
                  <a:schemeClr val="tx1"/>
                </a:solidFill>
                <a:effectLst/>
                <a:latin typeface="+mn-lt"/>
                <a:ea typeface="+mn-ea"/>
                <a:cs typeface="+mn-cs"/>
              </a:rPr>
              <a:t> sera plus </a:t>
            </a:r>
            <a:r>
              <a:rPr lang="fr-FR" sz="1200" b="1" i="0" kern="1200" dirty="0">
                <a:solidFill>
                  <a:schemeClr val="tx1"/>
                </a:solidFill>
                <a:effectLst/>
                <a:latin typeface="+mn-lt"/>
                <a:ea typeface="+mn-ea"/>
                <a:cs typeface="+mn-cs"/>
              </a:rPr>
              <a:t>long</a:t>
            </a:r>
            <a:r>
              <a:rPr lang="fr-FR" sz="1200" b="0" i="0" kern="1200" dirty="0">
                <a:solidFill>
                  <a:schemeClr val="tx1"/>
                </a:solidFill>
                <a:effectLst/>
                <a:latin typeface="+mn-lt"/>
                <a:ea typeface="+mn-ea"/>
                <a:cs typeface="+mn-cs"/>
              </a:rPr>
              <a:t> et </a:t>
            </a:r>
            <a:r>
              <a:rPr lang="fr-FR" sz="1200" b="1" i="0" kern="1200" dirty="0">
                <a:solidFill>
                  <a:schemeClr val="tx1"/>
                </a:solidFill>
                <a:effectLst/>
                <a:latin typeface="+mn-lt"/>
                <a:ea typeface="+mn-ea"/>
                <a:cs typeface="+mn-cs"/>
              </a:rPr>
              <a:t>coutera plus cher</a:t>
            </a:r>
            <a:r>
              <a:rPr lang="fr-FR" sz="1200" b="0" i="0" kern="1200" dirty="0">
                <a:solidFill>
                  <a:schemeClr val="tx1"/>
                </a:solidFill>
                <a:effectLst/>
                <a:latin typeface="+mn-lt"/>
                <a:ea typeface="+mn-ea"/>
                <a:cs typeface="+mn-cs"/>
              </a:rPr>
              <a:t>.</a:t>
            </a:r>
          </a:p>
          <a:p>
            <a:r>
              <a:rPr lang="fr-FR" sz="1200" b="0" i="0" kern="1200" dirty="0">
                <a:solidFill>
                  <a:schemeClr val="tx1"/>
                </a:solidFill>
                <a:effectLst/>
                <a:latin typeface="+mn-lt"/>
                <a:ea typeface="+mn-ea"/>
                <a:cs typeface="+mn-cs"/>
              </a:rPr>
              <a:t>Ensuite il est obligatoire d’installer l’application pour pouvoir l utiliser.</a:t>
            </a:r>
          </a:p>
        </p:txBody>
      </p:sp>
      <p:sp>
        <p:nvSpPr>
          <p:cNvPr id="4" name="Espace réservé du numéro de diapositive 3"/>
          <p:cNvSpPr>
            <a:spLocks noGrp="1"/>
          </p:cNvSpPr>
          <p:nvPr>
            <p:ph type="sldNum" sz="quarter" idx="5"/>
          </p:nvPr>
        </p:nvSpPr>
        <p:spPr/>
        <p:txBody>
          <a:bodyPr/>
          <a:lstStyle/>
          <a:p>
            <a:fld id="{B4353E3E-10B9-489C-B5EF-E9EDC0535512}" type="slidenum">
              <a:rPr lang="fr-FR" smtClean="0"/>
              <a:t>4</a:t>
            </a:fld>
            <a:endParaRPr lang="fr-FR"/>
          </a:p>
        </p:txBody>
      </p:sp>
    </p:spTree>
    <p:extLst>
      <p:ext uri="{BB962C8B-B14F-4D97-AF65-F5344CB8AC3E}">
        <p14:creationId xmlns:p14="http://schemas.microsoft.com/office/powerpoint/2010/main" val="3364385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tx1"/>
                </a:solidFill>
                <a:effectLst/>
                <a:latin typeface="+mn-lt"/>
                <a:ea typeface="+mn-ea"/>
                <a:cs typeface="+mn-cs"/>
              </a:rPr>
              <a:t>À l’opposé de l’app native se trouve l’application web. Pourquoi à l’opposé ? Car c’est une application qui fonctionne comme un site web, sans aucune différence de plateforme, de système d’exploitation, de code…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tx1"/>
                </a:solidFill>
                <a:effectLst/>
                <a:latin typeface="+mn-lt"/>
                <a:ea typeface="+mn-ea"/>
                <a:cs typeface="+mn-cs"/>
              </a:rPr>
              <a:t>Cela veut dire que </a:t>
            </a:r>
            <a:r>
              <a:rPr lang="fr-FR" sz="1200" b="1" i="0" kern="1200" dirty="0">
                <a:solidFill>
                  <a:schemeClr val="tx1"/>
                </a:solidFill>
                <a:effectLst/>
                <a:latin typeface="+mn-lt"/>
                <a:ea typeface="+mn-ea"/>
                <a:cs typeface="+mn-cs"/>
              </a:rPr>
              <a:t>vos utilisateurs n’auront pas à installer l’application</a:t>
            </a:r>
            <a:r>
              <a:rPr lang="fr-FR" sz="1200" b="0" i="0" kern="1200" dirty="0">
                <a:solidFill>
                  <a:schemeClr val="tx1"/>
                </a:solidFill>
                <a:effectLst/>
                <a:latin typeface="+mn-lt"/>
                <a:ea typeface="+mn-ea"/>
                <a:cs typeface="+mn-cs"/>
              </a:rPr>
              <a:t> sur leur smartphones,</a:t>
            </a:r>
          </a:p>
          <a:p>
            <a:r>
              <a:rPr lang="fr-FR" sz="1200" b="0" i="0" kern="1200" dirty="0">
                <a:solidFill>
                  <a:schemeClr val="tx1"/>
                </a:solidFill>
                <a:effectLst/>
                <a:latin typeface="+mn-lt"/>
                <a:ea typeface="+mn-ea"/>
                <a:cs typeface="+mn-cs"/>
              </a:rPr>
              <a:t>le but d’une application web est de </a:t>
            </a:r>
            <a:r>
              <a:rPr lang="fr-FR" sz="1200" b="1" i="0" kern="1200" dirty="0">
                <a:solidFill>
                  <a:schemeClr val="tx1"/>
                </a:solidFill>
                <a:effectLst/>
                <a:latin typeface="+mn-lt"/>
                <a:ea typeface="+mn-ea"/>
                <a:cs typeface="+mn-cs"/>
              </a:rPr>
              <a:t>rendre du contenu disponible</a:t>
            </a:r>
            <a:r>
              <a:rPr lang="fr-FR" sz="1200" b="0" i="0" kern="1200" dirty="0">
                <a:solidFill>
                  <a:schemeClr val="tx1"/>
                </a:solidFill>
                <a:effectLst/>
                <a:latin typeface="+mn-lt"/>
                <a:ea typeface="+mn-ea"/>
                <a:cs typeface="+mn-cs"/>
              </a:rPr>
              <a:t>, ou du moins </a:t>
            </a:r>
            <a:r>
              <a:rPr lang="fr-FR" sz="1200" b="1" i="0" kern="1200" dirty="0">
                <a:solidFill>
                  <a:schemeClr val="tx1"/>
                </a:solidFill>
                <a:effectLst/>
                <a:latin typeface="+mn-lt"/>
                <a:ea typeface="+mn-ea"/>
                <a:cs typeface="+mn-cs"/>
              </a:rPr>
              <a:t>fonctionnel sur mobile</a:t>
            </a:r>
            <a:r>
              <a:rPr lang="fr-FR" sz="1200" b="0" i="0" kern="1200" dirty="0">
                <a:solidFill>
                  <a:schemeClr val="tx1"/>
                </a:solidFill>
                <a:effectLst/>
                <a:latin typeface="+mn-lt"/>
                <a:ea typeface="+mn-ea"/>
                <a:cs typeface="+mn-cs"/>
              </a:rPr>
              <a:t>. </a:t>
            </a:r>
          </a:p>
          <a:p>
            <a:r>
              <a:rPr lang="fr-FR" sz="1200" b="0" i="0" kern="1200" dirty="0">
                <a:solidFill>
                  <a:schemeClr val="tx1"/>
                </a:solidFill>
                <a:effectLst/>
                <a:latin typeface="+mn-lt"/>
                <a:ea typeface="+mn-ea"/>
                <a:cs typeface="+mn-cs"/>
              </a:rPr>
              <a:t>Elle se comporte comme une application normale, ressemble à une application normale, mais son accessibilité et son prix n’ont rien à voir avec les applications mobiles. En effet, </a:t>
            </a:r>
            <a:r>
              <a:rPr lang="fr-FR" sz="1200" b="1" i="0" kern="1200" dirty="0">
                <a:solidFill>
                  <a:schemeClr val="tx1"/>
                </a:solidFill>
                <a:effectLst/>
                <a:latin typeface="+mn-lt"/>
                <a:ea typeface="+mn-ea"/>
                <a:cs typeface="+mn-cs"/>
              </a:rPr>
              <a:t>une application web coûte jusqu’à trois fois moins cher qu’une application native.</a:t>
            </a:r>
            <a:r>
              <a:rPr lang="fr-FR" sz="1200" b="0" i="0" kern="1200" dirty="0">
                <a:solidFill>
                  <a:schemeClr val="tx1"/>
                </a:solidFill>
                <a:effectLst/>
                <a:latin typeface="+mn-lt"/>
                <a:ea typeface="+mn-ea"/>
                <a:cs typeface="+mn-cs"/>
              </a:rPr>
              <a:t> </a:t>
            </a:r>
          </a:p>
          <a:p>
            <a:endParaRPr lang="fr-FR" sz="1200" b="0" i="0"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Le fait qu’une application web soit créée en </a:t>
            </a:r>
            <a:r>
              <a:rPr lang="fr-FR" sz="1200" b="1" i="0" kern="1200" dirty="0">
                <a:solidFill>
                  <a:schemeClr val="tx1"/>
                </a:solidFill>
                <a:effectLst/>
                <a:latin typeface="+mn-lt"/>
                <a:ea typeface="+mn-ea"/>
                <a:cs typeface="+mn-cs"/>
              </a:rPr>
              <a:t>une seule version pour toutes les plateformes et systèmes d’exploitation </a:t>
            </a:r>
            <a:r>
              <a:rPr lang="fr-FR" sz="1200" b="0" i="0" kern="1200" dirty="0">
                <a:solidFill>
                  <a:schemeClr val="tx1"/>
                </a:solidFill>
                <a:effectLst/>
                <a:latin typeface="+mn-lt"/>
                <a:ea typeface="+mn-ea"/>
                <a:cs typeface="+mn-cs"/>
              </a:rPr>
              <a:t>ne lui permet </a:t>
            </a:r>
            <a:r>
              <a:rPr lang="fr-FR" sz="1200" b="1" i="0" kern="1200" dirty="0">
                <a:solidFill>
                  <a:schemeClr val="tx1"/>
                </a:solidFill>
                <a:effectLst/>
                <a:latin typeface="+mn-lt"/>
                <a:ea typeface="+mn-ea"/>
                <a:cs typeface="+mn-cs"/>
              </a:rPr>
              <a:t>pas d’avoir des performances équivalentes </a:t>
            </a:r>
            <a:r>
              <a:rPr lang="fr-FR" sz="1200" b="0" i="0" kern="1200" dirty="0">
                <a:solidFill>
                  <a:schemeClr val="tx1"/>
                </a:solidFill>
                <a:effectLst/>
                <a:latin typeface="+mn-lt"/>
                <a:ea typeface="+mn-ea"/>
                <a:cs typeface="+mn-cs"/>
              </a:rPr>
              <a:t>à tout autre type d’application.</a:t>
            </a:r>
          </a:p>
          <a:p>
            <a:r>
              <a:rPr lang="fr-FR" sz="1200" b="0" i="0" kern="1200" dirty="0">
                <a:solidFill>
                  <a:schemeClr val="tx1"/>
                </a:solidFill>
                <a:effectLst/>
                <a:latin typeface="+mn-lt"/>
                <a:ea typeface="+mn-ea"/>
                <a:cs typeface="+mn-cs"/>
              </a:rPr>
              <a:t>De plus, le fait que l’on ne </a:t>
            </a:r>
            <a:r>
              <a:rPr lang="fr-FR" sz="1200" b="1" i="0" kern="1200" dirty="0">
                <a:solidFill>
                  <a:schemeClr val="tx1"/>
                </a:solidFill>
                <a:effectLst/>
                <a:latin typeface="+mn-lt"/>
                <a:ea typeface="+mn-ea"/>
                <a:cs typeface="+mn-cs"/>
              </a:rPr>
              <a:t>puisse pas télécharger d’application web </a:t>
            </a:r>
            <a:r>
              <a:rPr lang="fr-FR" sz="1200" b="0" i="0" kern="1200" dirty="0">
                <a:solidFill>
                  <a:schemeClr val="tx1"/>
                </a:solidFill>
                <a:effectLst/>
                <a:latin typeface="+mn-lt"/>
                <a:ea typeface="+mn-ea"/>
                <a:cs typeface="+mn-cs"/>
              </a:rPr>
              <a:t>sur les stores rend le </a:t>
            </a:r>
            <a:r>
              <a:rPr lang="fr-FR" sz="1200" b="1" i="0" kern="1200" dirty="0">
                <a:solidFill>
                  <a:schemeClr val="tx1"/>
                </a:solidFill>
                <a:effectLst/>
                <a:latin typeface="+mn-lt"/>
                <a:ea typeface="+mn-ea"/>
                <a:cs typeface="+mn-cs"/>
              </a:rPr>
              <a:t>processus de fidélisation extrêmement compliqué. </a:t>
            </a:r>
          </a:p>
          <a:p>
            <a:r>
              <a:rPr lang="fr-FR" sz="1200" b="0" i="0" kern="1200" dirty="0">
                <a:solidFill>
                  <a:schemeClr val="tx1"/>
                </a:solidFill>
                <a:effectLst/>
                <a:latin typeface="+mn-lt"/>
                <a:ea typeface="+mn-ea"/>
                <a:cs typeface="+mn-cs"/>
              </a:rPr>
              <a:t>Sans compter le fait que cela </a:t>
            </a:r>
            <a:r>
              <a:rPr lang="fr-FR" sz="1200" b="1" i="0" kern="1200" dirty="0">
                <a:solidFill>
                  <a:schemeClr val="tx1"/>
                </a:solidFill>
                <a:effectLst/>
                <a:latin typeface="+mn-lt"/>
                <a:ea typeface="+mn-ea"/>
                <a:cs typeface="+mn-cs"/>
              </a:rPr>
              <a:t>influe grandement sur le trafic de l’application</a:t>
            </a:r>
            <a:r>
              <a:rPr lang="fr-FR" sz="1200" b="0" i="0" kern="1200" dirty="0">
                <a:solidFill>
                  <a:schemeClr val="tx1"/>
                </a:solidFill>
                <a:effectLst/>
                <a:latin typeface="+mn-lt"/>
                <a:ea typeface="+mn-ea"/>
                <a:cs typeface="+mn-cs"/>
              </a:rPr>
              <a:t> et donc son nombre de téléchargements. L’envoi de notifications push est également impossible avec une application web.</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endParaRPr lang="fr-FR" dirty="0"/>
          </a:p>
        </p:txBody>
      </p:sp>
      <p:sp>
        <p:nvSpPr>
          <p:cNvPr id="4" name="Espace réservé du numéro de diapositive 3"/>
          <p:cNvSpPr>
            <a:spLocks noGrp="1"/>
          </p:cNvSpPr>
          <p:nvPr>
            <p:ph type="sldNum" sz="quarter" idx="5"/>
          </p:nvPr>
        </p:nvSpPr>
        <p:spPr/>
        <p:txBody>
          <a:bodyPr/>
          <a:lstStyle/>
          <a:p>
            <a:fld id="{B4353E3E-10B9-489C-B5EF-E9EDC0535512}" type="slidenum">
              <a:rPr lang="fr-FR" smtClean="0"/>
              <a:t>5</a:t>
            </a:fld>
            <a:endParaRPr lang="fr-FR"/>
          </a:p>
        </p:txBody>
      </p:sp>
    </p:spTree>
    <p:extLst>
      <p:ext uri="{BB962C8B-B14F-4D97-AF65-F5344CB8AC3E}">
        <p14:creationId xmlns:p14="http://schemas.microsoft.com/office/powerpoint/2010/main" val="1093547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Une application mobile hybride est développée à partir de langages web (HTML5, JavaScript, CSS…). Cependant, elle s’appuie également sur des technologies natives mobiles pour utiliser certaines fonctionnalités du smartphone.</a:t>
            </a:r>
            <a:br>
              <a:rPr lang="fr-FR" sz="1200" b="0" i="0" kern="1200" dirty="0">
                <a:solidFill>
                  <a:schemeClr val="tx1"/>
                </a:solidFill>
                <a:effectLst/>
                <a:latin typeface="+mn-lt"/>
                <a:ea typeface="+mn-ea"/>
                <a:cs typeface="+mn-cs"/>
              </a:rPr>
            </a:br>
            <a:r>
              <a:rPr lang="fr-FR" sz="1200" b="0" i="0" kern="1200" dirty="0">
                <a:solidFill>
                  <a:schemeClr val="tx1"/>
                </a:solidFill>
                <a:effectLst/>
                <a:latin typeface="+mn-lt"/>
                <a:ea typeface="+mn-ea"/>
                <a:cs typeface="+mn-cs"/>
              </a:rPr>
              <a:t>Bien que développée avec du web, il s’agit tout de même bien d’une « application » dans le sens ou elle sera téléchargée depuis les magasins d’applications et installée sur le mobile, contrairement à la web app qui n’est consultable que depuis un navigateur. Par exemple, LinkedIn est une application mobile hybride.</a:t>
            </a:r>
          </a:p>
          <a:p>
            <a:endParaRPr lang="fr-FR" sz="1200" b="0" i="0"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Pour accéder aux fonctionnalités hardware des </a:t>
            </a:r>
            <a:r>
              <a:rPr lang="fr-FR" sz="1200" b="0" i="0" kern="1200" dirty="0" err="1">
                <a:solidFill>
                  <a:schemeClr val="tx1"/>
                </a:solidFill>
                <a:effectLst/>
                <a:latin typeface="+mn-lt"/>
                <a:ea typeface="+mn-ea"/>
                <a:cs typeface="+mn-cs"/>
              </a:rPr>
              <a:t>devices</a:t>
            </a:r>
            <a:r>
              <a:rPr lang="fr-FR" sz="1200" b="0" i="0" kern="1200" dirty="0">
                <a:solidFill>
                  <a:schemeClr val="tx1"/>
                </a:solidFill>
                <a:effectLst/>
                <a:latin typeface="+mn-lt"/>
                <a:ea typeface="+mn-ea"/>
                <a:cs typeface="+mn-cs"/>
              </a:rPr>
              <a:t> (accéléromètre, appareil photo, contacts…) sur lesquels elles sont installées, il est possible d’inclure des éléments natifs des interfaces utilisateurs pour chaque plateforme (iOS, Android) : du code natif sera alors utilisé pour accéder à des fonctionnalités précises afin de créer une expérience utilisateur fluide. </a:t>
            </a:r>
          </a:p>
          <a:p>
            <a:endParaRPr lang="fr-FR" sz="1200" b="0" i="0"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Les applications hybrides peuvent également s’appuyer sur des plateformes offrant des APIs JavaScript si ces fonctionnalités sont appelées depuis une </a:t>
            </a:r>
            <a:r>
              <a:rPr lang="fr-FR" sz="1200" b="0" i="0" kern="1200" dirty="0" err="1">
                <a:solidFill>
                  <a:schemeClr val="tx1"/>
                </a:solidFill>
                <a:effectLst/>
                <a:latin typeface="+mn-lt"/>
                <a:ea typeface="+mn-ea"/>
                <a:cs typeface="+mn-cs"/>
              </a:rPr>
              <a:t>WebView</a:t>
            </a:r>
            <a:r>
              <a:rPr lang="fr-FR" sz="1200" b="0" i="0" kern="1200" dirty="0">
                <a:solidFill>
                  <a:schemeClr val="tx1"/>
                </a:solidFill>
                <a:effectLst/>
                <a:latin typeface="+mn-lt"/>
                <a:ea typeface="+mn-ea"/>
                <a:cs typeface="+mn-cs"/>
              </a:rPr>
              <a:t>.</a:t>
            </a:r>
          </a:p>
          <a:p>
            <a:r>
              <a:rPr lang="fr-FR" sz="1200" b="0" i="0" kern="1200" dirty="0">
                <a:solidFill>
                  <a:schemeClr val="tx1"/>
                </a:solidFill>
                <a:effectLst/>
                <a:latin typeface="+mn-lt"/>
                <a:ea typeface="+mn-ea"/>
                <a:cs typeface="+mn-cs"/>
              </a:rPr>
              <a:t>Il existe différentes technologies de développement d’application hybride : </a:t>
            </a:r>
            <a:r>
              <a:rPr lang="fr-FR" sz="1200" b="0" i="0" kern="1200" dirty="0" err="1">
                <a:solidFill>
                  <a:schemeClr val="tx1"/>
                </a:solidFill>
                <a:effectLst/>
                <a:latin typeface="+mn-lt"/>
                <a:ea typeface="+mn-ea"/>
                <a:cs typeface="+mn-cs"/>
              </a:rPr>
              <a:t>PhoneGap</a:t>
            </a:r>
            <a:r>
              <a:rPr lang="fr-FR" sz="1200" b="0" i="0" kern="1200" dirty="0">
                <a:solidFill>
                  <a:schemeClr val="tx1"/>
                </a:solidFill>
                <a:effectLst/>
                <a:latin typeface="+mn-lt"/>
                <a:ea typeface="+mn-ea"/>
                <a:cs typeface="+mn-cs"/>
              </a:rPr>
              <a:t>, Rho Mobile ou Apache Cordova. </a:t>
            </a:r>
          </a:p>
        </p:txBody>
      </p:sp>
      <p:sp>
        <p:nvSpPr>
          <p:cNvPr id="4" name="Espace réservé du numéro de diapositive 3"/>
          <p:cNvSpPr>
            <a:spLocks noGrp="1"/>
          </p:cNvSpPr>
          <p:nvPr>
            <p:ph type="sldNum" sz="quarter" idx="5"/>
          </p:nvPr>
        </p:nvSpPr>
        <p:spPr/>
        <p:txBody>
          <a:bodyPr/>
          <a:lstStyle/>
          <a:p>
            <a:fld id="{B4353E3E-10B9-489C-B5EF-E9EDC0535512}" type="slidenum">
              <a:rPr lang="fr-FR" smtClean="0"/>
              <a:t>6</a:t>
            </a:fld>
            <a:endParaRPr lang="fr-FR"/>
          </a:p>
        </p:txBody>
      </p:sp>
    </p:spTree>
    <p:extLst>
      <p:ext uri="{BB962C8B-B14F-4D97-AF65-F5344CB8AC3E}">
        <p14:creationId xmlns:p14="http://schemas.microsoft.com/office/powerpoint/2010/main" val="1340901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Apache Cordova ou plus anciennement Apache Callback ou </a:t>
            </a:r>
            <a:r>
              <a:rPr lang="fr-FR" sz="1200" b="0" i="0" kern="1200" dirty="0" err="1">
                <a:solidFill>
                  <a:schemeClr val="tx1"/>
                </a:solidFill>
                <a:effectLst/>
                <a:latin typeface="+mn-lt"/>
                <a:ea typeface="+mn-ea"/>
                <a:cs typeface="+mn-cs"/>
              </a:rPr>
              <a:t>PhoneGap</a:t>
            </a:r>
            <a:r>
              <a:rPr lang="fr-FR" sz="1200" b="0" i="0" kern="1200" dirty="0">
                <a:solidFill>
                  <a:schemeClr val="tx1"/>
                </a:solidFill>
                <a:effectLst/>
                <a:latin typeface="+mn-lt"/>
                <a:ea typeface="+mn-ea"/>
                <a:cs typeface="+mn-cs"/>
              </a:rPr>
              <a:t>, est un </a:t>
            </a:r>
            <a:r>
              <a:rPr lang="fr-FR" sz="1200" b="0" i="0" kern="1200" dirty="0" err="1">
                <a:solidFill>
                  <a:schemeClr val="tx1"/>
                </a:solidFill>
                <a:effectLst/>
                <a:latin typeface="+mn-lt"/>
                <a:ea typeface="+mn-ea"/>
                <a:cs typeface="+mn-cs"/>
              </a:rPr>
              <a:t>framework</a:t>
            </a:r>
            <a:r>
              <a:rPr lang="fr-FR" sz="1200" b="0" i="0" kern="1200" dirty="0">
                <a:solidFill>
                  <a:schemeClr val="tx1"/>
                </a:solidFill>
                <a:effectLst/>
                <a:latin typeface="+mn-lt"/>
                <a:ea typeface="+mn-ea"/>
                <a:cs typeface="+mn-cs"/>
              </a:rPr>
              <a:t> open-source développé par la Fondation Apache. </a:t>
            </a:r>
          </a:p>
          <a:p>
            <a:r>
              <a:rPr lang="fr-FR" sz="1200" b="0" i="0" kern="1200" dirty="0">
                <a:solidFill>
                  <a:schemeClr val="tx1"/>
                </a:solidFill>
                <a:effectLst/>
                <a:latin typeface="+mn-lt"/>
                <a:ea typeface="+mn-ea"/>
                <a:cs typeface="+mn-cs"/>
              </a:rPr>
              <a:t>Il permet de créer des applications pour différentes plateformes en HTML, CSS et JavaScript</a:t>
            </a:r>
            <a:endParaRPr lang="fr-FR" dirty="0"/>
          </a:p>
        </p:txBody>
      </p:sp>
      <p:sp>
        <p:nvSpPr>
          <p:cNvPr id="4" name="Espace réservé du numéro de diapositive 3"/>
          <p:cNvSpPr>
            <a:spLocks noGrp="1"/>
          </p:cNvSpPr>
          <p:nvPr>
            <p:ph type="sldNum" sz="quarter" idx="5"/>
          </p:nvPr>
        </p:nvSpPr>
        <p:spPr/>
        <p:txBody>
          <a:bodyPr/>
          <a:lstStyle/>
          <a:p>
            <a:fld id="{B4353E3E-10B9-489C-B5EF-E9EDC0535512}" type="slidenum">
              <a:rPr lang="fr-FR" smtClean="0"/>
              <a:t>7</a:t>
            </a:fld>
            <a:endParaRPr lang="fr-FR"/>
          </a:p>
        </p:txBody>
      </p:sp>
    </p:spTree>
    <p:extLst>
      <p:ext uri="{BB962C8B-B14F-4D97-AF65-F5344CB8AC3E}">
        <p14:creationId xmlns:p14="http://schemas.microsoft.com/office/powerpoint/2010/main" val="2089771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Avec ce graphique on distingue bien les étapes de création d’une appli hybride avec Cordova. Le code est rédigé par un développeur grâce à plusieurs langages de programmations : html </a:t>
            </a:r>
            <a:r>
              <a:rPr lang="fr-FR" dirty="0" err="1"/>
              <a:t>css</a:t>
            </a:r>
            <a:r>
              <a:rPr lang="fr-FR" dirty="0"/>
              <a:t> javascript.</a:t>
            </a:r>
          </a:p>
          <a:p>
            <a:r>
              <a:rPr lang="fr-FR" dirty="0"/>
              <a:t>Cette technologie a donc besoin du cross platform : </a:t>
            </a:r>
            <a:r>
              <a:rPr lang="fr-FR" sz="1200" b="0" i="0" kern="1200" dirty="0">
                <a:solidFill>
                  <a:schemeClr val="tx1"/>
                </a:solidFill>
                <a:effectLst/>
                <a:latin typeface="+mn-lt"/>
                <a:ea typeface="+mn-ea"/>
                <a:cs typeface="+mn-cs"/>
              </a:rPr>
              <a:t> </a:t>
            </a:r>
            <a:r>
              <a:rPr lang="fr-FR" sz="1200" b="1" i="0" kern="1200" dirty="0">
                <a:solidFill>
                  <a:schemeClr val="tx1"/>
                </a:solidFill>
                <a:effectLst/>
                <a:latin typeface="+mn-lt"/>
                <a:ea typeface="+mn-ea"/>
                <a:cs typeface="+mn-cs"/>
              </a:rPr>
              <a:t>logiciel multiplateforme</a:t>
            </a:r>
            <a:r>
              <a:rPr lang="fr-FR" sz="1200" b="0" i="0" u="none" strike="noStrike" kern="1200" baseline="30000" dirty="0">
                <a:solidFill>
                  <a:schemeClr val="tx1"/>
                </a:solidFill>
                <a:effectLst/>
                <a:latin typeface="+mn-lt"/>
                <a:ea typeface="+mn-ea"/>
                <a:cs typeface="+mn-cs"/>
              </a:rPr>
              <a:t>   </a:t>
            </a:r>
          </a:p>
          <a:p>
            <a:r>
              <a:rPr lang="fr-FR" sz="1200" b="0" i="0" kern="1200" dirty="0">
                <a:solidFill>
                  <a:schemeClr val="tx1"/>
                </a:solidFill>
                <a:effectLst/>
                <a:latin typeface="+mn-lt"/>
                <a:ea typeface="+mn-ea"/>
                <a:cs typeface="+mn-cs"/>
              </a:rPr>
              <a:t>Il permet de transformer plusieurs langages de programmation à partir d’un code unique en un langage de programmation </a:t>
            </a:r>
            <a:r>
              <a:rPr lang="fr-FR" sz="1200" b="1" i="0" kern="1200" dirty="0">
                <a:solidFill>
                  <a:schemeClr val="tx1"/>
                </a:solidFill>
                <a:effectLst/>
                <a:latin typeface="+mn-lt"/>
                <a:ea typeface="+mn-ea"/>
                <a:cs typeface="+mn-cs"/>
              </a:rPr>
              <a:t>compilé</a:t>
            </a:r>
            <a:r>
              <a:rPr lang="fr-FR" sz="1200" b="0" i="0" kern="1200" dirty="0">
                <a:solidFill>
                  <a:schemeClr val="tx1"/>
                </a:solidFill>
                <a:effectLst/>
                <a:latin typeface="+mn-lt"/>
                <a:ea typeface="+mn-ea"/>
                <a:cs typeface="+mn-cs"/>
              </a:rPr>
              <a:t> qui permettra de fonctionner sur plusieurs plateformes.</a:t>
            </a:r>
          </a:p>
          <a:p>
            <a:endParaRPr lang="fr-FR" sz="1200" b="0" i="0" kern="1200" dirty="0">
              <a:solidFill>
                <a:schemeClr val="tx1"/>
              </a:solidFill>
              <a:effectLst/>
              <a:latin typeface="+mn-lt"/>
              <a:ea typeface="+mn-ea"/>
              <a:cs typeface="+mn-cs"/>
            </a:endParaRPr>
          </a:p>
          <a:p>
            <a:r>
              <a:rPr lang="fr-FR" sz="1200" b="0" i="0" u="none" strike="noStrike" kern="1200" dirty="0">
                <a:solidFill>
                  <a:schemeClr val="tx1"/>
                </a:solidFill>
                <a:effectLst/>
                <a:latin typeface="+mn-lt"/>
                <a:ea typeface="+mn-ea"/>
                <a:cs typeface="+mn-cs"/>
                <a:hlinkClick r:id="rId3"/>
              </a:rPr>
              <a:t>IDE</a:t>
            </a:r>
            <a:r>
              <a:rPr lang="fr-FR" sz="1200" b="0" i="0" kern="1200" dirty="0">
                <a:solidFill>
                  <a:schemeClr val="tx1"/>
                </a:solidFill>
                <a:effectLst/>
                <a:latin typeface="+mn-lt"/>
                <a:ea typeface="+mn-ea"/>
                <a:cs typeface="+mn-cs"/>
              </a:rPr>
              <a:t> : logiciel qui rassemble des outils permettant de développer d’autres logiciels tels que des applications mobiles, des logiciels pour ordinateur ou consoles de jeux ou des sites web ainsi que de réaliser des librairies ou des </a:t>
            </a:r>
            <a:r>
              <a:rPr lang="fr-FR" sz="1200" b="0" i="0" kern="1200" dirty="0" err="1">
                <a:solidFill>
                  <a:schemeClr val="tx1"/>
                </a:solidFill>
                <a:effectLst/>
                <a:latin typeface="+mn-lt"/>
                <a:ea typeface="+mn-ea"/>
                <a:cs typeface="+mn-cs"/>
              </a:rPr>
              <a:t>frameworks</a:t>
            </a:r>
            <a:endParaRPr lang="fr-FR" sz="1200" b="0" i="0" kern="1200" dirty="0">
              <a:solidFill>
                <a:schemeClr val="tx1"/>
              </a:solidFill>
              <a:effectLst/>
              <a:latin typeface="+mn-lt"/>
              <a:ea typeface="+mn-ea"/>
              <a:cs typeface="+mn-cs"/>
            </a:endParaRPr>
          </a:p>
          <a:p>
            <a:endParaRPr lang="fr-FR" sz="1200" b="0" i="0" kern="1200" dirty="0">
              <a:solidFill>
                <a:schemeClr val="tx1"/>
              </a:solidFill>
              <a:effectLst/>
              <a:latin typeface="+mn-lt"/>
              <a:ea typeface="+mn-ea"/>
              <a:cs typeface="+mn-cs"/>
            </a:endParaRPr>
          </a:p>
          <a:p>
            <a:r>
              <a:rPr lang="fr-FR" sz="1200" b="0" i="0" u="none" strike="noStrike" kern="1200" dirty="0">
                <a:solidFill>
                  <a:schemeClr val="tx1"/>
                </a:solidFill>
                <a:effectLst/>
                <a:latin typeface="+mn-lt"/>
                <a:ea typeface="+mn-ea"/>
                <a:cs typeface="+mn-cs"/>
                <a:hlinkClick r:id="rId4"/>
              </a:rPr>
              <a:t>SDK</a:t>
            </a:r>
            <a:r>
              <a:rPr lang="fr-FR" sz="1200" b="0" i="0" kern="1200" dirty="0">
                <a:solidFill>
                  <a:schemeClr val="tx1"/>
                </a:solidFill>
                <a:effectLst/>
                <a:latin typeface="+mn-lt"/>
                <a:ea typeface="+mn-ea"/>
                <a:cs typeface="+mn-cs"/>
              </a:rPr>
              <a:t> : ensemble de briques </a:t>
            </a:r>
            <a:r>
              <a:rPr lang="fr-FR" sz="1200" b="0" i="0" kern="1200" dirty="0" err="1">
                <a:solidFill>
                  <a:schemeClr val="tx1"/>
                </a:solidFill>
                <a:effectLst/>
                <a:latin typeface="+mn-lt"/>
                <a:ea typeface="+mn-ea"/>
                <a:cs typeface="+mn-cs"/>
              </a:rPr>
              <a:t>pré-construites</a:t>
            </a:r>
            <a:r>
              <a:rPr lang="fr-FR" sz="1200" b="0" i="0" kern="1200" dirty="0">
                <a:solidFill>
                  <a:schemeClr val="tx1"/>
                </a:solidFill>
                <a:effectLst/>
                <a:latin typeface="+mn-lt"/>
                <a:ea typeface="+mn-ea"/>
                <a:cs typeface="+mn-cs"/>
              </a:rPr>
              <a:t> permettant la programmation pour concevoir des logiciels, jeux, applications mobiles, etc. pour un terminal et/ou un système d’exploitation spécifique</a:t>
            </a:r>
          </a:p>
          <a:p>
            <a:endParaRPr lang="fr-FR" dirty="0"/>
          </a:p>
        </p:txBody>
      </p:sp>
      <p:sp>
        <p:nvSpPr>
          <p:cNvPr id="4" name="Espace réservé du numéro de diapositive 3"/>
          <p:cNvSpPr>
            <a:spLocks noGrp="1"/>
          </p:cNvSpPr>
          <p:nvPr>
            <p:ph type="sldNum" sz="quarter" idx="5"/>
          </p:nvPr>
        </p:nvSpPr>
        <p:spPr/>
        <p:txBody>
          <a:bodyPr/>
          <a:lstStyle/>
          <a:p>
            <a:fld id="{B4353E3E-10B9-489C-B5EF-E9EDC0535512}" type="slidenum">
              <a:rPr lang="fr-FR" smtClean="0"/>
              <a:t>8</a:t>
            </a:fld>
            <a:endParaRPr lang="fr-FR"/>
          </a:p>
        </p:txBody>
      </p:sp>
    </p:spTree>
    <p:extLst>
      <p:ext uri="{BB962C8B-B14F-4D97-AF65-F5344CB8AC3E}">
        <p14:creationId xmlns:p14="http://schemas.microsoft.com/office/powerpoint/2010/main" val="3973332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L’application mobile hybride a plusieurs avantages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tx1"/>
                </a:solidFill>
                <a:effectLst/>
                <a:latin typeface="+mn-lt"/>
                <a:ea typeface="+mn-ea"/>
                <a:cs typeface="+mn-cs"/>
              </a:rPr>
              <a:t>-Allier l’expérience utilisateur avec l’agilité du cycle de développement et des coûts maitrisés.</a:t>
            </a:r>
          </a:p>
          <a:p>
            <a:r>
              <a:rPr lang="fr-FR" sz="1200" b="0" i="0" kern="1200" dirty="0">
                <a:solidFill>
                  <a:schemeClr val="tx1"/>
                </a:solidFill>
                <a:effectLst/>
                <a:latin typeface="+mn-lt"/>
                <a:ea typeface="+mn-ea"/>
                <a:cs typeface="+mn-cs"/>
              </a:rPr>
              <a:t>-conçue pour être téléchargeable, l’application mobile hybride peut être monétisée et bénéficie des classements dans les stores.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tx1"/>
                </a:solidFill>
                <a:effectLst/>
                <a:latin typeface="+mn-lt"/>
                <a:ea typeface="+mn-ea"/>
                <a:cs typeface="+mn-cs"/>
              </a:rPr>
              <a:t>-Réutiliser le code de la partie web app: le code est écrit une fois et déployé ensuite sur toutes les plateformes mobiles.</a:t>
            </a:r>
          </a:p>
          <a:p>
            <a:endParaRPr lang="fr-FR" sz="1200" b="0" i="0"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 </a:t>
            </a:r>
          </a:p>
          <a:p>
            <a:r>
              <a:rPr lang="fr-FR" sz="1200" b="0" i="0" kern="1200" dirty="0">
                <a:solidFill>
                  <a:schemeClr val="tx1"/>
                </a:solidFill>
                <a:effectLst/>
                <a:latin typeface="+mn-lt"/>
                <a:ea typeface="+mn-ea"/>
                <a:cs typeface="+mn-cs"/>
              </a:rPr>
              <a:t>En revanche, certains inconvénients sont à prendre en compte :</a:t>
            </a:r>
          </a:p>
          <a:p>
            <a:r>
              <a:rPr lang="fr-FR" sz="1200" b="0" i="0" kern="1200" dirty="0">
                <a:solidFill>
                  <a:schemeClr val="tx1"/>
                </a:solidFill>
                <a:effectLst/>
                <a:latin typeface="+mn-lt"/>
                <a:ea typeface="+mn-ea"/>
                <a:cs typeface="+mn-cs"/>
              </a:rPr>
              <a:t>-Une interface utilisateur limitée : les applications hybrides on en effet un design qui n’a pas le ressenti d’un design natif. L’interface utilisateur n’est donc pas aussi fluide. Les possibilités (3D par exemple) sont aussi limitées du fait de l’utilisation du </a:t>
            </a:r>
            <a:r>
              <a:rPr lang="fr-FR" sz="1200" b="0" i="0" kern="1200" dirty="0" err="1">
                <a:solidFill>
                  <a:schemeClr val="tx1"/>
                </a:solidFill>
                <a:effectLst/>
                <a:latin typeface="+mn-lt"/>
                <a:ea typeface="+mn-ea"/>
                <a:cs typeface="+mn-cs"/>
              </a:rPr>
              <a:t>WebView</a:t>
            </a:r>
            <a:r>
              <a:rPr lang="fr-FR" sz="1200" b="0" i="0" kern="1200" dirty="0">
                <a:solidFill>
                  <a:schemeClr val="tx1"/>
                </a:solidFill>
                <a:effectLst/>
                <a:latin typeface="+mn-lt"/>
                <a:ea typeface="+mn-ea"/>
                <a:cs typeface="+mn-cs"/>
              </a:rPr>
              <a:t> qui ne permet pas d’exploiter tout le potentiel du </a:t>
            </a:r>
            <a:r>
              <a:rPr lang="fr-FR" sz="1200" b="0" i="0" kern="1200" dirty="0" err="1">
                <a:solidFill>
                  <a:schemeClr val="tx1"/>
                </a:solidFill>
                <a:effectLst/>
                <a:latin typeface="+mn-lt"/>
                <a:ea typeface="+mn-ea"/>
                <a:cs typeface="+mn-cs"/>
              </a:rPr>
              <a:t>device</a:t>
            </a:r>
            <a:r>
              <a:rPr lang="fr-FR" sz="1200" b="0" i="0" kern="1200" dirty="0">
                <a:solidFill>
                  <a:schemeClr val="tx1"/>
                </a:solidFill>
                <a:effectLst/>
                <a:latin typeface="+mn-lt"/>
                <a:ea typeface="+mn-ea"/>
                <a:cs typeface="+mn-cs"/>
              </a:rPr>
              <a:t>.</a:t>
            </a:r>
          </a:p>
          <a:p>
            <a:r>
              <a:rPr lang="fr-FR" sz="1200" b="0" i="0" kern="1200" dirty="0">
                <a:solidFill>
                  <a:schemeClr val="tx1"/>
                </a:solidFill>
                <a:effectLst/>
                <a:latin typeface="+mn-lt"/>
                <a:ea typeface="+mn-ea"/>
                <a:cs typeface="+mn-cs"/>
              </a:rPr>
              <a:t>-La difficulté ou l’impossibilité d’exploiter toutes les capacités des plateformes : chaque plateforme, iOS ou Android, a des capacités uniques qu’un développeur peut souhaiter exploiter. Si tel est le cas, c’est en utilisant une combinaison de plugins et de code spécifique à la plateforme que cela pourra être réalisé pour une application hybride. Cela complexifie d’autant le projet de développement de l’application.</a:t>
            </a:r>
          </a:p>
          <a:p>
            <a:r>
              <a:rPr lang="fr-FR" sz="1200" b="0" i="0" kern="1200" dirty="0">
                <a:solidFill>
                  <a:schemeClr val="tx1"/>
                </a:solidFill>
                <a:effectLst/>
                <a:latin typeface="+mn-lt"/>
                <a:ea typeface="+mn-ea"/>
                <a:cs typeface="+mn-cs"/>
              </a:rPr>
              <a:t>-Des performances et des transitions entre les pages plus lentes</a:t>
            </a:r>
          </a:p>
          <a:p>
            <a:r>
              <a:rPr lang="fr-FR" sz="1200" b="0" i="0" kern="1200" dirty="0">
                <a:solidFill>
                  <a:schemeClr val="tx1"/>
                </a:solidFill>
                <a:effectLst/>
                <a:latin typeface="+mn-lt"/>
                <a:ea typeface="+mn-ea"/>
                <a:cs typeface="+mn-cs"/>
              </a:rPr>
              <a:t>-Une dépendance vis à vis de la vitesse du navigateur et du logiciel de compilation comme </a:t>
            </a:r>
            <a:r>
              <a:rPr lang="fr-FR" sz="1200" b="0" i="0" kern="1200" dirty="0" err="1">
                <a:solidFill>
                  <a:schemeClr val="tx1"/>
                </a:solidFill>
                <a:effectLst/>
                <a:latin typeface="+mn-lt"/>
                <a:ea typeface="+mn-ea"/>
                <a:cs typeface="+mn-cs"/>
              </a:rPr>
              <a:t>cordova</a:t>
            </a:r>
            <a:endParaRPr lang="fr-FR" sz="1200" b="0" i="0" kern="1200" dirty="0">
              <a:solidFill>
                <a:schemeClr val="tx1"/>
              </a:solidFill>
              <a:effectLst/>
              <a:latin typeface="+mn-lt"/>
              <a:ea typeface="+mn-ea"/>
              <a:cs typeface="+mn-cs"/>
            </a:endParaRPr>
          </a:p>
          <a:p>
            <a:endParaRPr lang="fr-FR" sz="1200" b="0" i="0" kern="1200" dirty="0">
              <a:solidFill>
                <a:schemeClr val="tx1"/>
              </a:solidFill>
              <a:effectLst/>
              <a:latin typeface="+mn-lt"/>
              <a:ea typeface="+mn-ea"/>
              <a:cs typeface="+mn-cs"/>
            </a:endParaRPr>
          </a:p>
          <a:p>
            <a:endParaRPr lang="fr-FR" sz="1200" b="0" i="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5"/>
          </p:nvPr>
        </p:nvSpPr>
        <p:spPr/>
        <p:txBody>
          <a:bodyPr/>
          <a:lstStyle/>
          <a:p>
            <a:fld id="{B4353E3E-10B9-489C-B5EF-E9EDC0535512}" type="slidenum">
              <a:rPr lang="fr-FR" smtClean="0"/>
              <a:t>9</a:t>
            </a:fld>
            <a:endParaRPr lang="fr-FR"/>
          </a:p>
        </p:txBody>
      </p:sp>
    </p:spTree>
    <p:extLst>
      <p:ext uri="{BB962C8B-B14F-4D97-AF65-F5344CB8AC3E}">
        <p14:creationId xmlns:p14="http://schemas.microsoft.com/office/powerpoint/2010/main" val="3494860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tx1"/>
                </a:solidFill>
                <a:effectLst/>
                <a:latin typeface="+mn-lt"/>
                <a:ea typeface="+mn-ea"/>
                <a:cs typeface="+mn-cs"/>
              </a:rPr>
              <a:t>Entre l’application native et l’application web se trouve donc l’application hybride.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tx1"/>
                </a:solidFill>
                <a:effectLst/>
                <a:latin typeface="+mn-lt"/>
                <a:ea typeface="+mn-ea"/>
                <a:cs typeface="+mn-cs"/>
              </a:rPr>
              <a:t>Comparées à une app native, elles sont plus rapides et moins chères à développer. Elles offrent également plus de possibilités qu’une app web.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tx1"/>
                </a:solidFill>
                <a:effectLst/>
                <a:latin typeface="+mn-lt"/>
                <a:ea typeface="+mn-ea"/>
                <a:cs typeface="+mn-cs"/>
              </a:rPr>
              <a:t>Au final cela donne un juste milieu, mais est-ce vraiment la meilleure solution ? Ben pas vraiment,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tx1"/>
                </a:solidFill>
                <a:effectLst/>
                <a:latin typeface="+mn-lt"/>
                <a:ea typeface="+mn-ea"/>
                <a:cs typeface="+mn-cs"/>
              </a:rPr>
              <a:t>tout dépendra de vous, de vos besoins et objectifs, de vos moyens, des besoins de vos utilisateurs et surtout de la situation actuelle du projet.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tx1"/>
                </a:solidFill>
                <a:effectLst/>
                <a:latin typeface="+mn-lt"/>
                <a:ea typeface="+mn-ea"/>
                <a:cs typeface="+mn-cs"/>
              </a:rPr>
              <a:t>Vous souhaitez réaliser un jeu mobile ? Alors il faudra absolument le développer en natif. Les joueurs sont beaucoup plus exigeants au niveau des performances de l’application.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tx1"/>
                </a:solidFill>
                <a:effectLst/>
                <a:latin typeface="+mn-lt"/>
                <a:ea typeface="+mn-ea"/>
                <a:cs typeface="+mn-cs"/>
              </a:rPr>
              <a:t>Vous souhaitez créer une application simple et accessible par tous sans barrières de systèmes d’exploitation ? Alors l’application web sera plus adaptée à vos besoins.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tx1"/>
                </a:solidFill>
                <a:effectLst/>
                <a:latin typeface="+mn-lt"/>
                <a:ea typeface="+mn-ea"/>
                <a:cs typeface="+mn-cs"/>
              </a:rPr>
              <a:t>Enfin, vous souhaitez adapter votre app web au marché des apps mobiles ? Alors le développement en hybride sera sûrement plus adapté puisque peu coûteux et très rapide à mettre en place.</a:t>
            </a:r>
            <a:endParaRPr lang="fr-FR" dirty="0"/>
          </a:p>
        </p:txBody>
      </p:sp>
      <p:sp>
        <p:nvSpPr>
          <p:cNvPr id="4" name="Espace réservé du numéro de diapositive 3"/>
          <p:cNvSpPr>
            <a:spLocks noGrp="1"/>
          </p:cNvSpPr>
          <p:nvPr>
            <p:ph type="sldNum" sz="quarter" idx="5"/>
          </p:nvPr>
        </p:nvSpPr>
        <p:spPr/>
        <p:txBody>
          <a:bodyPr/>
          <a:lstStyle/>
          <a:p>
            <a:fld id="{B4353E3E-10B9-489C-B5EF-E9EDC0535512}" type="slidenum">
              <a:rPr lang="fr-FR" smtClean="0"/>
              <a:t>10</a:t>
            </a:fld>
            <a:endParaRPr lang="fr-FR"/>
          </a:p>
        </p:txBody>
      </p:sp>
    </p:spTree>
    <p:extLst>
      <p:ext uri="{BB962C8B-B14F-4D97-AF65-F5344CB8AC3E}">
        <p14:creationId xmlns:p14="http://schemas.microsoft.com/office/powerpoint/2010/main" val="21109556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11/25/2018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lafabriquedunet.fr/applications-mobiles/articles/application-mobile-hybride-vs-nativ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fr.goodbarber.com/blog/faut-il-choisir-une-pwa-ou-une-app-native-a874/"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lafabriquedunet.fr/applications-mobiles/articles/application-mobile-hybride-vs-native/" TargetMode="External"/><Relationship Id="rId2" Type="http://schemas.openxmlformats.org/officeDocument/2006/relationships/hyperlink" Target="file:///C:\Users\stagiaire\Pictures\Saved%20Pictures\Nouveau%20dossier\Les%20Progressive%20Web%20Apps%20_%20une%20r&#195;&#169;volution%20pour%20le%20Web%20mobile%20_.html" TargetMode="External"/><Relationship Id="rId1" Type="http://schemas.openxmlformats.org/officeDocument/2006/relationships/slideLayout" Target="../slideLayouts/slideLayout2.xml"/><Relationship Id="rId5" Type="http://schemas.openxmlformats.org/officeDocument/2006/relationships/hyperlink" Target="https://fr.yeeply.com/blog/application-native-hybride-ou-web/" TargetMode="External"/><Relationship Id="rId4" Type="http://schemas.openxmlformats.org/officeDocument/2006/relationships/hyperlink" Target="https://www.numidev.fr/une-application-mobile-cest-quoi/"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7C451283-C9C6-4851-8C0E-1AD1D56B4AB2}"/>
              </a:ext>
            </a:extLst>
          </p:cNvPr>
          <p:cNvPicPr>
            <a:picLocks noChangeAspect="1"/>
          </p:cNvPicPr>
          <p:nvPr/>
        </p:nvPicPr>
        <p:blipFill>
          <a:blip r:embed="rId2"/>
          <a:stretch>
            <a:fillRect/>
          </a:stretch>
        </p:blipFill>
        <p:spPr>
          <a:xfrm>
            <a:off x="640531" y="283"/>
            <a:ext cx="10910938" cy="6857433"/>
          </a:xfrm>
          <a:prstGeom prst="rect">
            <a:avLst/>
          </a:prstGeom>
        </p:spPr>
      </p:pic>
    </p:spTree>
    <p:extLst>
      <p:ext uri="{BB962C8B-B14F-4D97-AF65-F5344CB8AC3E}">
        <p14:creationId xmlns:p14="http://schemas.microsoft.com/office/powerpoint/2010/main" val="3571624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647763-41A7-49C2-B46F-6B9C734A783C}"/>
              </a:ext>
            </a:extLst>
          </p:cNvPr>
          <p:cNvSpPr>
            <a:spLocks noGrp="1"/>
          </p:cNvSpPr>
          <p:nvPr>
            <p:ph type="title"/>
          </p:nvPr>
        </p:nvSpPr>
        <p:spPr/>
        <p:txBody>
          <a:bodyPr/>
          <a:lstStyle/>
          <a:p>
            <a:r>
              <a:rPr lang="fr-FR" dirty="0"/>
              <a:t>Le versus</a:t>
            </a:r>
          </a:p>
        </p:txBody>
      </p:sp>
      <p:pic>
        <p:nvPicPr>
          <p:cNvPr id="5" name="Espace réservé du contenu 4">
            <a:hlinkClick r:id="rId3"/>
            <a:extLst>
              <a:ext uri="{FF2B5EF4-FFF2-40B4-BE49-F238E27FC236}">
                <a16:creationId xmlns:a16="http://schemas.microsoft.com/office/drawing/2014/main" id="{31080807-66EF-44D3-AA63-CE43E030B212}"/>
              </a:ext>
            </a:extLst>
          </p:cNvPr>
          <p:cNvPicPr>
            <a:picLocks noGrp="1" noChangeAspect="1"/>
          </p:cNvPicPr>
          <p:nvPr>
            <p:ph idx="1"/>
          </p:nvPr>
        </p:nvPicPr>
        <p:blipFill>
          <a:blip r:embed="rId4"/>
          <a:stretch>
            <a:fillRect/>
          </a:stretch>
        </p:blipFill>
        <p:spPr>
          <a:xfrm>
            <a:off x="1313115" y="1709161"/>
            <a:ext cx="9734296" cy="4530321"/>
          </a:xfrm>
          <a:prstGeom prst="rect">
            <a:avLst/>
          </a:prstGeom>
          <a:ln>
            <a:noFill/>
          </a:ln>
          <a:effectLst>
            <a:softEdge rad="112500"/>
          </a:effectLst>
        </p:spPr>
      </p:pic>
    </p:spTree>
    <p:extLst>
      <p:ext uri="{BB962C8B-B14F-4D97-AF65-F5344CB8AC3E}">
        <p14:creationId xmlns:p14="http://schemas.microsoft.com/office/powerpoint/2010/main" val="3143362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F76DE7-FCA6-406A-97B8-B00C9D17003D}"/>
              </a:ext>
            </a:extLst>
          </p:cNvPr>
          <p:cNvSpPr>
            <a:spLocks noGrp="1"/>
          </p:cNvSpPr>
          <p:nvPr>
            <p:ph type="title"/>
          </p:nvPr>
        </p:nvSpPr>
        <p:spPr/>
        <p:txBody>
          <a:bodyPr/>
          <a:lstStyle/>
          <a:p>
            <a:r>
              <a:rPr lang="fr-FR" b="1" dirty="0"/>
              <a:t>PROGRESSIVE WEB-apps (</a:t>
            </a:r>
            <a:r>
              <a:rPr lang="fr-FR" b="1" dirty="0" err="1"/>
              <a:t>pwa</a:t>
            </a:r>
            <a:r>
              <a:rPr lang="fr-FR" b="1" dirty="0"/>
              <a:t>)</a:t>
            </a:r>
          </a:p>
        </p:txBody>
      </p:sp>
      <p:pic>
        <p:nvPicPr>
          <p:cNvPr id="5" name="Espace réservé du contenu 4">
            <a:extLst>
              <a:ext uri="{FF2B5EF4-FFF2-40B4-BE49-F238E27FC236}">
                <a16:creationId xmlns:a16="http://schemas.microsoft.com/office/drawing/2014/main" id="{1511E131-0316-4F40-A96D-CB804CABBD54}"/>
              </a:ext>
            </a:extLst>
          </p:cNvPr>
          <p:cNvPicPr>
            <a:picLocks noGrp="1" noChangeAspect="1"/>
          </p:cNvPicPr>
          <p:nvPr>
            <p:ph idx="1"/>
          </p:nvPr>
        </p:nvPicPr>
        <p:blipFill>
          <a:blip r:embed="rId3"/>
          <a:stretch>
            <a:fillRect/>
          </a:stretch>
        </p:blipFill>
        <p:spPr>
          <a:xfrm>
            <a:off x="1679864" y="1824934"/>
            <a:ext cx="8829096" cy="44145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70770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4B0AD2-9249-4282-9EE4-627BC1D447B9}"/>
              </a:ext>
            </a:extLst>
          </p:cNvPr>
          <p:cNvSpPr>
            <a:spLocks noGrp="1"/>
          </p:cNvSpPr>
          <p:nvPr>
            <p:ph type="title"/>
          </p:nvPr>
        </p:nvSpPr>
        <p:spPr>
          <a:xfrm>
            <a:off x="1143001" y="453418"/>
            <a:ext cx="9905998" cy="1478570"/>
          </a:xfrm>
        </p:spPr>
        <p:txBody>
          <a:bodyPr/>
          <a:lstStyle/>
          <a:p>
            <a:r>
              <a:rPr lang="fr-FR" dirty="0"/>
              <a:t>Comment ça fonctionne ?</a:t>
            </a:r>
          </a:p>
        </p:txBody>
      </p:sp>
      <p:pic>
        <p:nvPicPr>
          <p:cNvPr id="5" name="Espace réservé du contenu 4">
            <a:extLst>
              <a:ext uri="{FF2B5EF4-FFF2-40B4-BE49-F238E27FC236}">
                <a16:creationId xmlns:a16="http://schemas.microsoft.com/office/drawing/2014/main" id="{99A92C04-157B-44B2-8759-EA2D79CD898B}"/>
              </a:ext>
            </a:extLst>
          </p:cNvPr>
          <p:cNvPicPr>
            <a:picLocks noGrp="1" noChangeAspect="1"/>
          </p:cNvPicPr>
          <p:nvPr>
            <p:ph idx="1"/>
          </p:nvPr>
        </p:nvPicPr>
        <p:blipFill>
          <a:blip r:embed="rId3"/>
          <a:stretch>
            <a:fillRect/>
          </a:stretch>
        </p:blipFill>
        <p:spPr>
          <a:xfrm>
            <a:off x="2132189" y="1346200"/>
            <a:ext cx="7927621" cy="4459288"/>
          </a:xfrm>
        </p:spPr>
      </p:pic>
      <p:sp>
        <p:nvSpPr>
          <p:cNvPr id="6" name="ZoneTexte 5">
            <a:extLst>
              <a:ext uri="{FF2B5EF4-FFF2-40B4-BE49-F238E27FC236}">
                <a16:creationId xmlns:a16="http://schemas.microsoft.com/office/drawing/2014/main" id="{5AE7DBE7-505F-46B7-98CB-5DF9624DE722}"/>
              </a:ext>
            </a:extLst>
          </p:cNvPr>
          <p:cNvSpPr txBox="1"/>
          <p:nvPr/>
        </p:nvSpPr>
        <p:spPr>
          <a:xfrm>
            <a:off x="4321174" y="5805488"/>
            <a:ext cx="3549650" cy="523220"/>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fr-FR" sz="2800" i="1" dirty="0"/>
              <a:t>Service </a:t>
            </a:r>
            <a:r>
              <a:rPr lang="fr-FR" sz="2800" i="1" dirty="0" err="1"/>
              <a:t>Workers</a:t>
            </a:r>
            <a:endParaRPr lang="fr-FR" sz="2800" i="1" dirty="0"/>
          </a:p>
        </p:txBody>
      </p:sp>
    </p:spTree>
    <p:extLst>
      <p:ext uri="{BB962C8B-B14F-4D97-AF65-F5344CB8AC3E}">
        <p14:creationId xmlns:p14="http://schemas.microsoft.com/office/powerpoint/2010/main" val="1328659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76446678-0363-4FBB-B327-8A20EDE6F25A}"/>
              </a:ext>
            </a:extLst>
          </p:cNvPr>
          <p:cNvPicPr>
            <a:picLocks noGrp="1" noChangeAspect="1"/>
          </p:cNvPicPr>
          <p:nvPr>
            <p:ph idx="1"/>
          </p:nvPr>
        </p:nvPicPr>
        <p:blipFill>
          <a:blip r:embed="rId3"/>
          <a:stretch>
            <a:fillRect/>
          </a:stretch>
        </p:blipFill>
        <p:spPr>
          <a:xfrm>
            <a:off x="2376583" y="558800"/>
            <a:ext cx="7438834" cy="53593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21740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a:extLst>
              <a:ext uri="{FF2B5EF4-FFF2-40B4-BE49-F238E27FC236}">
                <a16:creationId xmlns:a16="http://schemas.microsoft.com/office/drawing/2014/main" id="{347C611F-000D-4624-A76B-21FAB284E910}"/>
              </a:ext>
            </a:extLst>
          </p:cNvPr>
          <p:cNvPicPr>
            <a:picLocks noGrp="1" noChangeAspect="1"/>
          </p:cNvPicPr>
          <p:nvPr>
            <p:ph idx="1"/>
          </p:nvPr>
        </p:nvPicPr>
        <p:blipFill>
          <a:blip r:embed="rId3"/>
          <a:stretch>
            <a:fillRect/>
          </a:stretch>
        </p:blipFill>
        <p:spPr>
          <a:xfrm>
            <a:off x="4197316" y="319087"/>
            <a:ext cx="3797367" cy="6219826"/>
          </a:xfrm>
        </p:spPr>
      </p:pic>
      <p:sp>
        <p:nvSpPr>
          <p:cNvPr id="8" name="ZoneTexte 7">
            <a:extLst>
              <a:ext uri="{FF2B5EF4-FFF2-40B4-BE49-F238E27FC236}">
                <a16:creationId xmlns:a16="http://schemas.microsoft.com/office/drawing/2014/main" id="{C5CE5CA1-693B-4DD7-875E-AF8C0A481735}"/>
              </a:ext>
            </a:extLst>
          </p:cNvPr>
          <p:cNvSpPr txBox="1"/>
          <p:nvPr/>
        </p:nvSpPr>
        <p:spPr>
          <a:xfrm>
            <a:off x="1031874" y="3167390"/>
            <a:ext cx="2384426" cy="523220"/>
          </a:xfrm>
          <a:prstGeom prst="rect">
            <a:avLst/>
          </a:prstGeom>
          <a:solidFill>
            <a:srgbClr val="FFFF66"/>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fr-FR" sz="2800" i="1" dirty="0"/>
              <a:t>.</a:t>
            </a:r>
            <a:r>
              <a:rPr lang="fr-FR" sz="2800" i="1" dirty="0" err="1"/>
              <a:t>manifest</a:t>
            </a:r>
            <a:endParaRPr lang="fr-FR" sz="2800" i="1" dirty="0"/>
          </a:p>
        </p:txBody>
      </p:sp>
      <p:sp>
        <p:nvSpPr>
          <p:cNvPr id="9" name="ZoneTexte 8">
            <a:extLst>
              <a:ext uri="{FF2B5EF4-FFF2-40B4-BE49-F238E27FC236}">
                <a16:creationId xmlns:a16="http://schemas.microsoft.com/office/drawing/2014/main" id="{E0997149-2025-4241-BB4A-534F1BD12A9C}"/>
              </a:ext>
            </a:extLst>
          </p:cNvPr>
          <p:cNvSpPr txBox="1"/>
          <p:nvPr/>
        </p:nvSpPr>
        <p:spPr>
          <a:xfrm>
            <a:off x="8775699" y="914400"/>
            <a:ext cx="2781301" cy="5262979"/>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marL="285750" indent="-285750">
              <a:buFont typeface="Arial" panose="020B0604020202020204" pitchFamily="34" charset="0"/>
              <a:buChar char="•"/>
            </a:pPr>
            <a:r>
              <a:rPr lang="fr-FR" sz="2800" dirty="0"/>
              <a:t>Affichage plein écran</a:t>
            </a:r>
          </a:p>
          <a:p>
            <a:pPr marL="285750" indent="-285750">
              <a:buFont typeface="Arial" panose="020B0604020202020204" pitchFamily="34" charset="0"/>
              <a:buChar char="•"/>
            </a:pPr>
            <a:r>
              <a:rPr lang="fr-FR" sz="2800" dirty="0"/>
              <a:t>Pas de barre d’adresse</a:t>
            </a:r>
          </a:p>
          <a:p>
            <a:pPr marL="285750" indent="-285750">
              <a:buFont typeface="Arial" panose="020B0604020202020204" pitchFamily="34" charset="0"/>
              <a:buChar char="•"/>
            </a:pPr>
            <a:r>
              <a:rPr lang="fr-FR" sz="2800" dirty="0"/>
              <a:t>Orientation de l’écran</a:t>
            </a:r>
          </a:p>
          <a:p>
            <a:pPr marL="285750" indent="-285750">
              <a:buFont typeface="Arial" panose="020B0604020202020204" pitchFamily="34" charset="0"/>
              <a:buChar char="•"/>
            </a:pPr>
            <a:r>
              <a:rPr lang="fr-FR" sz="2800" dirty="0"/>
              <a:t>Icones identifiables</a:t>
            </a:r>
          </a:p>
          <a:p>
            <a:pPr marL="285750" indent="-285750">
              <a:buFont typeface="Arial" panose="020B0604020202020204" pitchFamily="34" charset="0"/>
              <a:buChar char="•"/>
            </a:pPr>
            <a:r>
              <a:rPr lang="fr-FR" sz="2800" dirty="0"/>
              <a:t>Personnalisation de la couleur de la barre d’adresse</a:t>
            </a:r>
          </a:p>
        </p:txBody>
      </p:sp>
    </p:spTree>
    <p:extLst>
      <p:ext uri="{BB962C8B-B14F-4D97-AF65-F5344CB8AC3E}">
        <p14:creationId xmlns:p14="http://schemas.microsoft.com/office/powerpoint/2010/main" val="116545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1D97A9-4E40-4B93-A364-A35C6655EEDF}"/>
              </a:ext>
            </a:extLst>
          </p:cNvPr>
          <p:cNvSpPr>
            <a:spLocks noGrp="1"/>
          </p:cNvSpPr>
          <p:nvPr>
            <p:ph type="title"/>
          </p:nvPr>
        </p:nvSpPr>
        <p:spPr>
          <a:xfrm>
            <a:off x="914400" y="189027"/>
            <a:ext cx="9905998" cy="1478570"/>
          </a:xfrm>
        </p:spPr>
        <p:txBody>
          <a:bodyPr/>
          <a:lstStyle/>
          <a:p>
            <a:r>
              <a:rPr lang="fr-FR" dirty="0"/>
              <a:t>Ses nombreux avantages</a:t>
            </a:r>
          </a:p>
        </p:txBody>
      </p:sp>
      <p:sp>
        <p:nvSpPr>
          <p:cNvPr id="3" name="Espace réservé du contenu 2">
            <a:extLst>
              <a:ext uri="{FF2B5EF4-FFF2-40B4-BE49-F238E27FC236}">
                <a16:creationId xmlns:a16="http://schemas.microsoft.com/office/drawing/2014/main" id="{05F7E81B-4F85-4B41-97CF-F41CC675E915}"/>
              </a:ext>
            </a:extLst>
          </p:cNvPr>
          <p:cNvSpPr>
            <a:spLocks noGrp="1"/>
          </p:cNvSpPr>
          <p:nvPr>
            <p:ph idx="1"/>
          </p:nvPr>
        </p:nvSpPr>
        <p:spPr>
          <a:xfrm>
            <a:off x="914400" y="1551709"/>
            <a:ext cx="10612582" cy="4687773"/>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r>
              <a:rPr lang="fr-FR" sz="2800" dirty="0">
                <a:latin typeface="Bahnschrift Light" panose="020B0502040204020203" pitchFamily="34" charset="0"/>
              </a:rPr>
              <a:t>Un temps de chargement considérablement réduit</a:t>
            </a:r>
          </a:p>
          <a:p>
            <a:r>
              <a:rPr lang="fr-FR" sz="2800" dirty="0">
                <a:latin typeface="Bahnschrift Light" panose="020B0502040204020203" pitchFamily="34" charset="0"/>
              </a:rPr>
              <a:t>Une utilisation sans connexion Internet</a:t>
            </a:r>
          </a:p>
          <a:p>
            <a:r>
              <a:rPr lang="fr-FR" sz="2800" dirty="0">
                <a:latin typeface="Bahnschrift Light" panose="020B0502040204020203" pitchFamily="34" charset="0"/>
              </a:rPr>
              <a:t>Elles sont Responsive, donc compatibles avec n’importe quel système d’exploitation et n’importe quel support (pc, tablette, mobile)</a:t>
            </a:r>
          </a:p>
          <a:p>
            <a:r>
              <a:rPr lang="fr-FR" sz="2800" dirty="0">
                <a:latin typeface="Bahnschrift Light" panose="020B0502040204020203" pitchFamily="34" charset="0"/>
              </a:rPr>
              <a:t>Pas d’installation requise</a:t>
            </a:r>
          </a:p>
          <a:p>
            <a:r>
              <a:rPr lang="fr-FR" sz="2800" dirty="0">
                <a:latin typeface="Bahnschrift Light" panose="020B0502040204020203" pitchFamily="34" charset="0"/>
              </a:rPr>
              <a:t>Les PWA sont accessibles depuis une URL ou directement depuis une icône sur l’écran d’accueil du mobile</a:t>
            </a:r>
          </a:p>
          <a:p>
            <a:r>
              <a:rPr lang="fr-FR" sz="2800" dirty="0">
                <a:latin typeface="Bahnschrift Light" panose="020B0502040204020203" pitchFamily="34" charset="0"/>
              </a:rPr>
              <a:t>Elles ne prennent pas de place dans la mémoire du mobile</a:t>
            </a:r>
          </a:p>
          <a:p>
            <a:r>
              <a:rPr lang="fr-FR" sz="2800" dirty="0">
                <a:latin typeface="Bahnschrift Light" panose="020B0502040204020203" pitchFamily="34" charset="0"/>
              </a:rPr>
              <a:t>Elles sont sécurisées (protocole HTTPS)</a:t>
            </a:r>
          </a:p>
          <a:p>
            <a:r>
              <a:rPr lang="fr-FR" sz="2800" dirty="0">
                <a:latin typeface="Bahnschrift Light" panose="020B0502040204020203" pitchFamily="34" charset="0"/>
              </a:rPr>
              <a:t>Une expérience immersive grand écran, semblable aux applications natives.</a:t>
            </a:r>
          </a:p>
          <a:p>
            <a:endParaRPr lang="fr-FR" dirty="0"/>
          </a:p>
        </p:txBody>
      </p:sp>
    </p:spTree>
    <p:extLst>
      <p:ext uri="{BB962C8B-B14F-4D97-AF65-F5344CB8AC3E}">
        <p14:creationId xmlns:p14="http://schemas.microsoft.com/office/powerpoint/2010/main" val="1703171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EE4530-661D-4FA2-9591-5B287C900590}"/>
              </a:ext>
            </a:extLst>
          </p:cNvPr>
          <p:cNvSpPr>
            <a:spLocks noGrp="1"/>
          </p:cNvSpPr>
          <p:nvPr>
            <p:ph type="title"/>
          </p:nvPr>
        </p:nvSpPr>
        <p:spPr>
          <a:xfrm>
            <a:off x="1143001" y="465117"/>
            <a:ext cx="9905998" cy="1478570"/>
          </a:xfrm>
        </p:spPr>
        <p:txBody>
          <a:bodyPr>
            <a:normAutofit fontScale="90000"/>
          </a:bodyPr>
          <a:lstStyle/>
          <a:p>
            <a:r>
              <a:rPr lang="fr-FR" dirty="0"/>
              <a:t>5 bonnes raisons de passer aux Progressive </a:t>
            </a:r>
            <a:br>
              <a:rPr lang="fr-FR" dirty="0"/>
            </a:br>
            <a:r>
              <a:rPr lang="fr-FR" dirty="0"/>
              <a:t>Web Apps !</a:t>
            </a:r>
            <a:br>
              <a:rPr lang="fr-FR" dirty="0"/>
            </a:br>
            <a:endParaRPr lang="fr-FR" dirty="0"/>
          </a:p>
        </p:txBody>
      </p:sp>
      <p:sp>
        <p:nvSpPr>
          <p:cNvPr id="3" name="Espace réservé du contenu 2">
            <a:extLst>
              <a:ext uri="{FF2B5EF4-FFF2-40B4-BE49-F238E27FC236}">
                <a16:creationId xmlns:a16="http://schemas.microsoft.com/office/drawing/2014/main" id="{26CC831D-84DF-489F-83F2-18A0A5DC5145}"/>
              </a:ext>
            </a:extLst>
          </p:cNvPr>
          <p:cNvSpPr>
            <a:spLocks noGrp="1"/>
          </p:cNvSpPr>
          <p:nvPr>
            <p:ph idx="1"/>
          </p:nvPr>
        </p:nvSpPr>
        <p:spPr>
          <a:xfrm>
            <a:off x="1346200" y="1741714"/>
            <a:ext cx="9905999" cy="4651169"/>
          </a:xfrm>
        </p:spPr>
        <p:style>
          <a:lnRef idx="1">
            <a:schemeClr val="accent2"/>
          </a:lnRef>
          <a:fillRef idx="2">
            <a:schemeClr val="accent2"/>
          </a:fillRef>
          <a:effectRef idx="1">
            <a:schemeClr val="accent2"/>
          </a:effectRef>
          <a:fontRef idx="minor">
            <a:schemeClr val="dk1"/>
          </a:fontRef>
        </p:style>
        <p:txBody>
          <a:bodyPr>
            <a:normAutofit/>
          </a:bodyPr>
          <a:lstStyle/>
          <a:p>
            <a:r>
              <a:rPr lang="fr-FR" sz="1800" b="1" dirty="0">
                <a:latin typeface="Bahnschrift Light" panose="020B0502040204020203" pitchFamily="34" charset="0"/>
              </a:rPr>
              <a:t>#1  -  Un développement moins coûteux</a:t>
            </a:r>
          </a:p>
          <a:p>
            <a:pPr marL="0" indent="0">
              <a:buNone/>
            </a:pPr>
            <a:r>
              <a:rPr lang="fr-FR" sz="1800" dirty="0">
                <a:latin typeface="Bahnschrift Light" panose="020B0502040204020203" pitchFamily="34" charset="0"/>
              </a:rPr>
              <a:t>Développer et entretenir une PWA s’avère beaucoup moins coûteux par rapport à une application native. Cette dernière implique des frais supplémentaires liés aux différentes versions qu’il faut développer pour être compatible avec les divers systèmes d’exploitation. En plus, c’est également moins contraignant car on s’affranchit des procédures d’installation instaurées par les stores, mais aussi de l’abonnement qu’on leur doit chaque mois pour apparaître dans leur catalogue.</a:t>
            </a:r>
          </a:p>
          <a:p>
            <a:pPr marL="0" indent="0">
              <a:buNone/>
            </a:pPr>
            <a:endParaRPr lang="fr-FR" sz="1800" dirty="0">
              <a:latin typeface="Bahnschrift Light" panose="020B0502040204020203" pitchFamily="34" charset="0"/>
            </a:endParaRPr>
          </a:p>
          <a:p>
            <a:r>
              <a:rPr lang="fr-FR" sz="1800" b="1" dirty="0">
                <a:latin typeface="Bahnschrift Light" panose="020B0502040204020203" pitchFamily="34" charset="0"/>
              </a:rPr>
              <a:t>#2  -  Une app SEO-</a:t>
            </a:r>
            <a:r>
              <a:rPr lang="fr-FR" sz="1800" b="1" dirty="0" err="1">
                <a:latin typeface="Bahnschrift Light" panose="020B0502040204020203" pitchFamily="34" charset="0"/>
              </a:rPr>
              <a:t>friendly</a:t>
            </a:r>
            <a:endParaRPr lang="fr-FR" sz="1800" b="1" dirty="0">
              <a:latin typeface="Bahnschrift Light" panose="020B0502040204020203" pitchFamily="34" charset="0"/>
            </a:endParaRPr>
          </a:p>
          <a:p>
            <a:pPr marL="0" indent="0">
              <a:buNone/>
            </a:pPr>
            <a:r>
              <a:rPr lang="fr-FR" sz="1800" dirty="0">
                <a:latin typeface="Bahnschrift Light" panose="020B0502040204020203" pitchFamily="34" charset="0"/>
              </a:rPr>
              <a:t>Les PWA sont accessibles via un navigateur et possèdent donc une URL. De ce fait, chaque page de l’application est indexée dans les moteurs de recherche.</a:t>
            </a:r>
          </a:p>
          <a:p>
            <a:endParaRPr lang="fr-FR" dirty="0"/>
          </a:p>
        </p:txBody>
      </p:sp>
    </p:spTree>
    <p:extLst>
      <p:ext uri="{BB962C8B-B14F-4D97-AF65-F5344CB8AC3E}">
        <p14:creationId xmlns:p14="http://schemas.microsoft.com/office/powerpoint/2010/main" val="3065695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D6413EF-F49F-41BB-9C99-F5560BED597F}"/>
              </a:ext>
            </a:extLst>
          </p:cNvPr>
          <p:cNvSpPr>
            <a:spLocks noGrp="1"/>
          </p:cNvSpPr>
          <p:nvPr>
            <p:ph idx="1"/>
          </p:nvPr>
        </p:nvSpPr>
        <p:spPr>
          <a:xfrm>
            <a:off x="1357313" y="526143"/>
            <a:ext cx="9894888" cy="5805714"/>
          </a:xfrm>
        </p:spPr>
        <p:style>
          <a:lnRef idx="1">
            <a:schemeClr val="accent2"/>
          </a:lnRef>
          <a:fillRef idx="2">
            <a:schemeClr val="accent2"/>
          </a:fillRef>
          <a:effectRef idx="1">
            <a:schemeClr val="accent2"/>
          </a:effectRef>
          <a:fontRef idx="minor">
            <a:schemeClr val="dk1"/>
          </a:fontRef>
        </p:style>
        <p:txBody>
          <a:bodyPr>
            <a:normAutofit fontScale="62500" lnSpcReduction="20000"/>
          </a:bodyPr>
          <a:lstStyle/>
          <a:p>
            <a:r>
              <a:rPr lang="fr-FR" sz="2900" b="1" dirty="0">
                <a:latin typeface="Bahnschrift Light" panose="020B0502040204020203" pitchFamily="34" charset="0"/>
              </a:rPr>
              <a:t> #3  -  Une app sécurisée</a:t>
            </a:r>
          </a:p>
          <a:p>
            <a:pPr marL="0" indent="0">
              <a:buNone/>
            </a:pPr>
            <a:r>
              <a:rPr lang="fr-FR" sz="2900" dirty="0">
                <a:latin typeface="Bahnschrift Light" panose="020B0502040204020203" pitchFamily="34" charset="0"/>
              </a:rPr>
              <a:t>Grâce au protocole HTTPS, les PWA ont les mêmes niveaux de sécurité qu’une application native. Elles sont donc très pertinentes dans un contexte d’e-commerce. La protection des données personnelles et des informations de paiement est garantie.</a:t>
            </a:r>
          </a:p>
          <a:p>
            <a:pPr marL="0" indent="0">
              <a:buNone/>
            </a:pPr>
            <a:endParaRPr lang="fr-FR" sz="2900" b="1" dirty="0">
              <a:latin typeface="Bahnschrift Light" panose="020B0502040204020203" pitchFamily="34" charset="0"/>
            </a:endParaRPr>
          </a:p>
          <a:p>
            <a:r>
              <a:rPr lang="fr-FR" sz="2900" b="1" dirty="0">
                <a:latin typeface="Bahnschrift Light" panose="020B0502040204020203" pitchFamily="34" charset="0"/>
              </a:rPr>
              <a:t>#4  -  Une app fiable</a:t>
            </a:r>
          </a:p>
          <a:p>
            <a:pPr marL="0" indent="0">
              <a:buNone/>
            </a:pPr>
            <a:r>
              <a:rPr lang="fr-FR" sz="2900" dirty="0">
                <a:latin typeface="Bahnschrift Light" panose="020B0502040204020203" pitchFamily="34" charset="0"/>
              </a:rPr>
              <a:t>Grâce aux Services </a:t>
            </a:r>
            <a:r>
              <a:rPr lang="fr-FR" sz="2900" dirty="0" err="1">
                <a:latin typeface="Bahnschrift Light" panose="020B0502040204020203" pitchFamily="34" charset="0"/>
              </a:rPr>
              <a:t>Workers</a:t>
            </a:r>
            <a:r>
              <a:rPr lang="fr-FR" sz="2900" dirty="0">
                <a:latin typeface="Bahnschrift Light" panose="020B0502040204020203" pitchFamily="34" charset="0"/>
              </a:rPr>
              <a:t>, l’app est toujours mise à jour en temps réel, à chaque chargement de page, sans que l’utilisateur ne s’en aperçoive et n’ait à intervenir. Une app native nécessiterait, au contraire, une intervention manuelle de l’utilisateur.</a:t>
            </a:r>
          </a:p>
          <a:p>
            <a:pPr marL="0" indent="0">
              <a:buNone/>
            </a:pPr>
            <a:r>
              <a:rPr lang="fr-FR" sz="2900" dirty="0">
                <a:latin typeface="Bahnschrift Light" panose="020B0502040204020203" pitchFamily="34" charset="0"/>
              </a:rPr>
              <a:t>Les Services </a:t>
            </a:r>
            <a:r>
              <a:rPr lang="fr-FR" sz="2900" dirty="0" err="1">
                <a:latin typeface="Bahnschrift Light" panose="020B0502040204020203" pitchFamily="34" charset="0"/>
              </a:rPr>
              <a:t>Workers</a:t>
            </a:r>
            <a:r>
              <a:rPr lang="fr-FR" sz="2900" dirty="0">
                <a:latin typeface="Bahnschrift Light" panose="020B0502040204020203" pitchFamily="34" charset="0"/>
              </a:rPr>
              <a:t> permettent aussi d’assurer un fonctionnement hors-ligne.</a:t>
            </a:r>
          </a:p>
          <a:p>
            <a:pPr marL="0" indent="0">
              <a:buNone/>
            </a:pPr>
            <a:endParaRPr lang="fr-FR" sz="2900" dirty="0">
              <a:latin typeface="Bahnschrift Light" panose="020B0502040204020203" pitchFamily="34" charset="0"/>
            </a:endParaRPr>
          </a:p>
          <a:p>
            <a:r>
              <a:rPr lang="fr-FR" sz="2900" b="1" dirty="0">
                <a:latin typeface="Bahnschrift Light" panose="020B0502040204020203" pitchFamily="34" charset="0"/>
              </a:rPr>
              <a:t># 5  -  Une app engageante</a:t>
            </a:r>
          </a:p>
          <a:p>
            <a:pPr marL="0" indent="0">
              <a:buNone/>
            </a:pPr>
            <a:r>
              <a:rPr lang="fr-FR" sz="2900" dirty="0">
                <a:latin typeface="Bahnschrift Light" panose="020B0502040204020203" pitchFamily="34" charset="0"/>
              </a:rPr>
              <a:t>En utilisant les notifications Push, vous allez pouvoir informer et fidéliser vos utilisateurs, ou par exemple les relancer lorsqu’un panier est abandonné. Les notifications s’affichent même si l’utilisateur n’est plus sur le navigateur. Soyez toutefois malin lors de l’envoi de la première notification, celle-ci engendre une demande d’accès quasi définitive à l’utilisateur. Ne passez pas à côté.</a:t>
            </a:r>
          </a:p>
          <a:p>
            <a:endParaRPr lang="fr-FR" dirty="0"/>
          </a:p>
        </p:txBody>
      </p:sp>
    </p:spTree>
    <p:extLst>
      <p:ext uri="{BB962C8B-B14F-4D97-AF65-F5344CB8AC3E}">
        <p14:creationId xmlns:p14="http://schemas.microsoft.com/office/powerpoint/2010/main" val="492880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4">
            <a:extLst>
              <a:ext uri="{FF2B5EF4-FFF2-40B4-BE49-F238E27FC236}">
                <a16:creationId xmlns:a16="http://schemas.microsoft.com/office/drawing/2014/main" id="{98F70BBA-3352-4BF7-8CDD-F5244B146E95}"/>
              </a:ext>
            </a:extLst>
          </p:cNvPr>
          <p:cNvPicPr>
            <a:picLocks noChangeAspect="1"/>
          </p:cNvPicPr>
          <p:nvPr/>
        </p:nvPicPr>
        <p:blipFill>
          <a:blip r:embed="rId3"/>
          <a:stretch>
            <a:fillRect/>
          </a:stretch>
        </p:blipFill>
        <p:spPr>
          <a:xfrm rot="646422">
            <a:off x="2302405" y="2370337"/>
            <a:ext cx="7584013" cy="3812421"/>
          </a:xfrm>
          <a:prstGeom prst="rect">
            <a:avLst/>
          </a:prstGeom>
          <a:ln>
            <a:noFill/>
          </a:ln>
          <a:effectLst>
            <a:softEdge rad="112500"/>
          </a:effectLst>
        </p:spPr>
      </p:pic>
      <p:sp>
        <p:nvSpPr>
          <p:cNvPr id="2" name="Titre 1">
            <a:extLst>
              <a:ext uri="{FF2B5EF4-FFF2-40B4-BE49-F238E27FC236}">
                <a16:creationId xmlns:a16="http://schemas.microsoft.com/office/drawing/2014/main" id="{53A12D50-0DF8-43CE-961F-3149A3273A57}"/>
              </a:ext>
            </a:extLst>
          </p:cNvPr>
          <p:cNvSpPr>
            <a:spLocks noGrp="1"/>
          </p:cNvSpPr>
          <p:nvPr>
            <p:ph type="title"/>
          </p:nvPr>
        </p:nvSpPr>
        <p:spPr/>
        <p:txBody>
          <a:bodyPr/>
          <a:lstStyle/>
          <a:p>
            <a:r>
              <a:rPr lang="fr-FR" dirty="0"/>
              <a:t>Doit-on tous passer au progressive web-apps ?</a:t>
            </a:r>
          </a:p>
        </p:txBody>
      </p:sp>
      <p:sp>
        <p:nvSpPr>
          <p:cNvPr id="7" name="ZoneTexte 6">
            <a:extLst>
              <a:ext uri="{FF2B5EF4-FFF2-40B4-BE49-F238E27FC236}">
                <a16:creationId xmlns:a16="http://schemas.microsoft.com/office/drawing/2014/main" id="{06853AA8-FAE0-4710-BB53-64EFF34CBF04}"/>
              </a:ext>
            </a:extLst>
          </p:cNvPr>
          <p:cNvSpPr txBox="1"/>
          <p:nvPr/>
        </p:nvSpPr>
        <p:spPr>
          <a:xfrm>
            <a:off x="1141412" y="6054816"/>
            <a:ext cx="3860800" cy="369332"/>
          </a:xfrm>
          <a:prstGeom prst="rect">
            <a:avLst/>
          </a:prstGeom>
          <a:noFill/>
        </p:spPr>
        <p:txBody>
          <a:bodyPr wrap="square" rtlCol="0">
            <a:spAutoFit/>
          </a:bodyPr>
          <a:lstStyle/>
          <a:p>
            <a:r>
              <a:rPr lang="fr-FR" dirty="0">
                <a:hlinkClick r:id="rId4"/>
              </a:rPr>
              <a:t>Plus d'infos sur le VS </a:t>
            </a:r>
            <a:r>
              <a:rPr lang="fr-FR" dirty="0" err="1">
                <a:hlinkClick r:id="rId4"/>
              </a:rPr>
              <a:t>Pwa</a:t>
            </a:r>
            <a:r>
              <a:rPr lang="fr-FR" dirty="0">
                <a:hlinkClick r:id="rId4"/>
              </a:rPr>
              <a:t> &amp; </a:t>
            </a:r>
            <a:r>
              <a:rPr lang="fr-FR" dirty="0">
                <a:hlinkClick r:id="rId4"/>
              </a:rPr>
              <a:t>native</a:t>
            </a:r>
            <a:endParaRPr lang="fr-FR" dirty="0"/>
          </a:p>
        </p:txBody>
      </p:sp>
    </p:spTree>
    <p:extLst>
      <p:ext uri="{BB962C8B-B14F-4D97-AF65-F5344CB8AC3E}">
        <p14:creationId xmlns:p14="http://schemas.microsoft.com/office/powerpoint/2010/main" val="2419170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33D686-DFB0-449E-B96A-18BB52EF089A}"/>
              </a:ext>
            </a:extLst>
          </p:cNvPr>
          <p:cNvSpPr>
            <a:spLocks noGrp="1"/>
          </p:cNvSpPr>
          <p:nvPr>
            <p:ph type="title"/>
          </p:nvPr>
        </p:nvSpPr>
        <p:spPr>
          <a:xfrm>
            <a:off x="1141413" y="266700"/>
            <a:ext cx="9905998" cy="1478570"/>
          </a:xfrm>
        </p:spPr>
        <p:txBody>
          <a:bodyPr/>
          <a:lstStyle/>
          <a:p>
            <a:pPr algn="ctr"/>
            <a:r>
              <a:rPr lang="fr-FR" dirty="0">
                <a:solidFill>
                  <a:schemeClr val="accent6">
                    <a:lumMod val="20000"/>
                    <a:lumOff val="80000"/>
                  </a:schemeClr>
                </a:solidFill>
              </a:rPr>
              <a:t>Et dans tous ça que choisir ? </a:t>
            </a:r>
            <a:br>
              <a:rPr lang="fr-FR" dirty="0">
                <a:solidFill>
                  <a:schemeClr val="accent6">
                    <a:lumMod val="20000"/>
                    <a:lumOff val="80000"/>
                  </a:schemeClr>
                </a:solidFill>
              </a:rPr>
            </a:br>
            <a:r>
              <a:rPr lang="fr-FR" dirty="0" err="1">
                <a:solidFill>
                  <a:schemeClr val="accent6">
                    <a:lumMod val="20000"/>
                    <a:lumOff val="80000"/>
                  </a:schemeClr>
                </a:solidFill>
              </a:rPr>
              <a:t>hybrid</a:t>
            </a:r>
            <a:r>
              <a:rPr lang="fr-FR" dirty="0">
                <a:solidFill>
                  <a:schemeClr val="accent6">
                    <a:lumMod val="20000"/>
                    <a:lumOff val="80000"/>
                  </a:schemeClr>
                </a:solidFill>
              </a:rPr>
              <a:t>, native OU </a:t>
            </a:r>
            <a:r>
              <a:rPr lang="fr-FR" dirty="0" err="1">
                <a:solidFill>
                  <a:schemeClr val="accent6">
                    <a:lumMod val="20000"/>
                    <a:lumOff val="80000"/>
                  </a:schemeClr>
                </a:solidFill>
              </a:rPr>
              <a:t>pwa</a:t>
            </a:r>
            <a:r>
              <a:rPr lang="fr-FR" dirty="0">
                <a:solidFill>
                  <a:schemeClr val="accent6">
                    <a:lumMod val="20000"/>
                    <a:lumOff val="80000"/>
                  </a:schemeClr>
                </a:solidFill>
              </a:rPr>
              <a:t> ????</a:t>
            </a:r>
          </a:p>
        </p:txBody>
      </p:sp>
      <p:sp>
        <p:nvSpPr>
          <p:cNvPr id="3" name="Espace réservé du contenu 2">
            <a:extLst>
              <a:ext uri="{FF2B5EF4-FFF2-40B4-BE49-F238E27FC236}">
                <a16:creationId xmlns:a16="http://schemas.microsoft.com/office/drawing/2014/main" id="{E52F02DA-B6E4-41EB-9ECB-B518B3E95188}"/>
              </a:ext>
            </a:extLst>
          </p:cNvPr>
          <p:cNvSpPr>
            <a:spLocks noGrp="1"/>
          </p:cNvSpPr>
          <p:nvPr>
            <p:ph idx="1"/>
          </p:nvPr>
        </p:nvSpPr>
        <p:spPr>
          <a:xfrm>
            <a:off x="1397000" y="1745270"/>
            <a:ext cx="9650412" cy="4846030"/>
          </a:xfrm>
        </p:spPr>
        <p:style>
          <a:lnRef idx="2">
            <a:schemeClr val="accent3"/>
          </a:lnRef>
          <a:fillRef idx="1">
            <a:schemeClr val="lt1"/>
          </a:fillRef>
          <a:effectRef idx="0">
            <a:schemeClr val="accent3"/>
          </a:effectRef>
          <a:fontRef idx="minor">
            <a:schemeClr val="dk1"/>
          </a:fontRef>
        </p:style>
        <p:txBody>
          <a:bodyPr>
            <a:normAutofit lnSpcReduction="10000"/>
          </a:bodyPr>
          <a:lstStyle/>
          <a:p>
            <a:r>
              <a:rPr lang="fr-FR" dirty="0"/>
              <a:t>A quels utilisateurs cette application sera-t-elle destinée ?</a:t>
            </a:r>
          </a:p>
          <a:p>
            <a:r>
              <a:rPr lang="fr-FR" dirty="0"/>
              <a:t>Sur quelles plateformes souhaitons-nous l’exploiter ?</a:t>
            </a:r>
          </a:p>
          <a:p>
            <a:r>
              <a:rPr lang="fr-FR" dirty="0"/>
              <a:t>Va-t-elle être distribuée via les App Stores ?</a:t>
            </a:r>
          </a:p>
          <a:p>
            <a:r>
              <a:rPr lang="fr-FR" dirty="0"/>
              <a:t>Avons-nous besoin de faire des mises à jour très fréquentes ?</a:t>
            </a:r>
          </a:p>
          <a:p>
            <a:r>
              <a:rPr lang="fr-FR" dirty="0"/>
              <a:t>Quel est le niveau de complexité des fonctionnalités que nous souhaitons mettre en place ?</a:t>
            </a:r>
          </a:p>
          <a:p>
            <a:r>
              <a:rPr lang="fr-FR" dirty="0"/>
              <a:t>Avons-nous besoin de faire appel à des fonctionnalités natives des </a:t>
            </a:r>
            <a:r>
              <a:rPr lang="fr-FR" dirty="0" err="1"/>
              <a:t>devices</a:t>
            </a:r>
            <a:r>
              <a:rPr lang="fr-FR" dirty="0"/>
              <a:t> ?</a:t>
            </a:r>
          </a:p>
          <a:p>
            <a:r>
              <a:rPr lang="fr-FR" dirty="0"/>
              <a:t>Quelle expérience utilisateur souhaitons-nous offrir ?</a:t>
            </a:r>
          </a:p>
          <a:p>
            <a:r>
              <a:rPr lang="fr-FR" dirty="0"/>
              <a:t>Quelles sont nos ressources en développement ?</a:t>
            </a:r>
          </a:p>
          <a:p>
            <a:endParaRPr lang="fr-FR" dirty="0"/>
          </a:p>
        </p:txBody>
      </p:sp>
    </p:spTree>
    <p:extLst>
      <p:ext uri="{BB962C8B-B14F-4D97-AF65-F5344CB8AC3E}">
        <p14:creationId xmlns:p14="http://schemas.microsoft.com/office/powerpoint/2010/main" val="4124511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D33AB4-DC06-4F82-BA02-152C46E66477}"/>
              </a:ext>
            </a:extLst>
          </p:cNvPr>
          <p:cNvSpPr>
            <a:spLocks noGrp="1"/>
          </p:cNvSpPr>
          <p:nvPr>
            <p:ph type="title"/>
          </p:nvPr>
        </p:nvSpPr>
        <p:spPr>
          <a:xfrm>
            <a:off x="1143001" y="533459"/>
            <a:ext cx="9905998" cy="1478570"/>
          </a:xfrm>
        </p:spPr>
        <p:txBody>
          <a:bodyPr/>
          <a:lstStyle/>
          <a:p>
            <a:r>
              <a:rPr lang="fr-FR" b="1" dirty="0"/>
              <a:t>QU'EST-CE QU'UNE APPLICATION MOBILE ?</a:t>
            </a:r>
            <a:br>
              <a:rPr lang="fr-FR" b="1" dirty="0"/>
            </a:br>
            <a:endParaRPr lang="fr-FR" dirty="0"/>
          </a:p>
        </p:txBody>
      </p:sp>
      <p:pic>
        <p:nvPicPr>
          <p:cNvPr id="5" name="Espace réservé du contenu 4">
            <a:extLst>
              <a:ext uri="{FF2B5EF4-FFF2-40B4-BE49-F238E27FC236}">
                <a16:creationId xmlns:a16="http://schemas.microsoft.com/office/drawing/2014/main" id="{9C0306E5-BE54-4FB5-B4F6-E14B5D59A37E}"/>
              </a:ext>
            </a:extLst>
          </p:cNvPr>
          <p:cNvPicPr>
            <a:picLocks noGrp="1" noChangeAspect="1"/>
          </p:cNvPicPr>
          <p:nvPr>
            <p:ph idx="1"/>
          </p:nvPr>
        </p:nvPicPr>
        <p:blipFill>
          <a:blip r:embed="rId3"/>
          <a:stretch>
            <a:fillRect/>
          </a:stretch>
        </p:blipFill>
        <p:spPr>
          <a:xfrm>
            <a:off x="7633290" y="2111264"/>
            <a:ext cx="3541712" cy="3541712"/>
          </a:xfrm>
        </p:spPr>
      </p:pic>
      <p:sp>
        <p:nvSpPr>
          <p:cNvPr id="6" name="ZoneTexte 5">
            <a:extLst>
              <a:ext uri="{FF2B5EF4-FFF2-40B4-BE49-F238E27FC236}">
                <a16:creationId xmlns:a16="http://schemas.microsoft.com/office/drawing/2014/main" id="{2D2F3B9E-CAB2-4772-85CE-2C4BFCD1DD81}"/>
              </a:ext>
            </a:extLst>
          </p:cNvPr>
          <p:cNvSpPr txBox="1"/>
          <p:nvPr/>
        </p:nvSpPr>
        <p:spPr>
          <a:xfrm>
            <a:off x="837103" y="1523227"/>
            <a:ext cx="7046133" cy="6217087"/>
          </a:xfrm>
          <a:prstGeom prst="rect">
            <a:avLst/>
          </a:prstGeom>
          <a:noFill/>
        </p:spPr>
        <p:txBody>
          <a:bodyPr wrap="square" rtlCol="0">
            <a:spAutoFit/>
          </a:bodyPr>
          <a:lstStyle/>
          <a:p>
            <a:r>
              <a:rPr lang="fr-FR" sz="3600" dirty="0">
                <a:latin typeface="Bahnschrift Light" panose="020B0502040204020203" pitchFamily="34" charset="0"/>
                <a:ea typeface="Adobe Fan Heiti Std B" panose="020B0700000000000000" pitchFamily="34" charset="-128"/>
              </a:rPr>
              <a:t>Fichier codé avec un langage différent spécifique à chaque appareil</a:t>
            </a:r>
          </a:p>
          <a:p>
            <a:endParaRPr lang="fr-FR" sz="3600" b="1" dirty="0">
              <a:latin typeface="Bahnschrift Light" panose="020B0502040204020203" pitchFamily="34" charset="0"/>
              <a:ea typeface="Adobe Fan Heiti Std B" panose="020B0700000000000000" pitchFamily="34" charset="-128"/>
            </a:endParaRPr>
          </a:p>
          <a:p>
            <a:pPr marL="457200" indent="-457200">
              <a:buFont typeface="Arial" panose="020B0604020202020204" pitchFamily="34" charset="0"/>
              <a:buChar char="•"/>
            </a:pPr>
            <a:r>
              <a:rPr lang="fr-FR" sz="3600" b="1" dirty="0">
                <a:latin typeface="Bahnschrift Light" panose="020B0502040204020203" pitchFamily="34" charset="0"/>
                <a:ea typeface="Adobe Fan Heiti Std B" panose="020B0700000000000000" pitchFamily="34" charset="-128"/>
              </a:rPr>
              <a:t>Applis natives</a:t>
            </a:r>
          </a:p>
          <a:p>
            <a:pPr marL="457200" indent="-457200">
              <a:buFont typeface="Arial" panose="020B0604020202020204" pitchFamily="34" charset="0"/>
              <a:buChar char="•"/>
            </a:pPr>
            <a:r>
              <a:rPr lang="fr-FR" sz="3600" b="1" dirty="0">
                <a:latin typeface="Bahnschrift Light" panose="020B0502040204020203" pitchFamily="34" charset="0"/>
                <a:ea typeface="Adobe Fan Heiti Std B" panose="020B0700000000000000" pitchFamily="34" charset="-128"/>
              </a:rPr>
              <a:t>Applis hybrides</a:t>
            </a:r>
          </a:p>
          <a:p>
            <a:pPr marL="457200" indent="-457200">
              <a:buFont typeface="Arial" panose="020B0604020202020204" pitchFamily="34" charset="0"/>
              <a:buChar char="•"/>
            </a:pPr>
            <a:r>
              <a:rPr lang="fr-FR" sz="3600" b="1" dirty="0">
                <a:latin typeface="Bahnschrift Light" panose="020B0502040204020203" pitchFamily="34" charset="0"/>
                <a:ea typeface="Adobe Fan Heiti Std B" panose="020B0700000000000000" pitchFamily="34" charset="-128"/>
              </a:rPr>
              <a:t>Progressive web Apps</a:t>
            </a:r>
          </a:p>
          <a:p>
            <a:pPr marL="457200" indent="-457200">
              <a:buFont typeface="Arial" panose="020B0604020202020204" pitchFamily="34" charset="0"/>
              <a:buChar char="•"/>
            </a:pPr>
            <a:endParaRPr lang="fr-FR" sz="3200" b="1" dirty="0">
              <a:latin typeface="Bahnschrift Light" panose="020B0502040204020203" pitchFamily="34" charset="0"/>
              <a:ea typeface="Adobe Fan Heiti Std B" panose="020B0700000000000000" pitchFamily="34" charset="-128"/>
            </a:endParaRPr>
          </a:p>
          <a:p>
            <a:endParaRPr lang="fr-FR" sz="3200" b="1" dirty="0">
              <a:latin typeface="Bahnschrift Light" panose="020B0502040204020203" pitchFamily="34" charset="0"/>
              <a:ea typeface="Adobe Fan Heiti Std B" panose="020B0700000000000000" pitchFamily="34" charset="-128"/>
            </a:endParaRPr>
          </a:p>
          <a:p>
            <a:pPr marL="457200" indent="-457200">
              <a:buFont typeface="Arial" panose="020B0604020202020204" pitchFamily="34" charset="0"/>
              <a:buChar char="•"/>
            </a:pPr>
            <a:endParaRPr lang="fr-FR" sz="3200" b="1" dirty="0">
              <a:latin typeface="Bahnschrift Light" panose="020B0502040204020203" pitchFamily="34" charset="0"/>
              <a:ea typeface="Adobe Fan Heiti Std B" panose="020B0700000000000000" pitchFamily="34" charset="-128"/>
            </a:endParaRPr>
          </a:p>
          <a:p>
            <a:endParaRPr lang="fr-FR" sz="3200" b="1" dirty="0">
              <a:latin typeface="Bahnschrift Light" panose="020B0502040204020203" pitchFamily="34" charset="0"/>
              <a:ea typeface="Adobe Fan Heiti Std B" panose="020B0700000000000000" pitchFamily="34" charset="-128"/>
            </a:endParaRPr>
          </a:p>
          <a:p>
            <a:endParaRPr lang="fr-FR" dirty="0"/>
          </a:p>
        </p:txBody>
      </p:sp>
    </p:spTree>
    <p:extLst>
      <p:ext uri="{BB962C8B-B14F-4D97-AF65-F5344CB8AC3E}">
        <p14:creationId xmlns:p14="http://schemas.microsoft.com/office/powerpoint/2010/main" val="2692182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AB9004-7954-49E2-9E2F-0224E03C5223}"/>
              </a:ext>
            </a:extLst>
          </p:cNvPr>
          <p:cNvSpPr>
            <a:spLocks noGrp="1"/>
          </p:cNvSpPr>
          <p:nvPr>
            <p:ph type="title"/>
          </p:nvPr>
        </p:nvSpPr>
        <p:spPr/>
        <p:txBody>
          <a:bodyPr/>
          <a:lstStyle/>
          <a:p>
            <a:r>
              <a:rPr lang="fr-FR" dirty="0"/>
              <a:t>Sources :</a:t>
            </a:r>
          </a:p>
        </p:txBody>
      </p:sp>
      <p:sp>
        <p:nvSpPr>
          <p:cNvPr id="3" name="Espace réservé du contenu 2">
            <a:extLst>
              <a:ext uri="{FF2B5EF4-FFF2-40B4-BE49-F238E27FC236}">
                <a16:creationId xmlns:a16="http://schemas.microsoft.com/office/drawing/2014/main" id="{5919E5D1-408D-4640-A1A1-4FC6D6EBE281}"/>
              </a:ext>
            </a:extLst>
          </p:cNvPr>
          <p:cNvSpPr>
            <a:spLocks noGrp="1"/>
          </p:cNvSpPr>
          <p:nvPr>
            <p:ph idx="1"/>
          </p:nvPr>
        </p:nvSpPr>
        <p:spPr>
          <a:xfrm>
            <a:off x="1141412" y="1943100"/>
            <a:ext cx="9905999" cy="4419599"/>
          </a:xfrm>
        </p:spPr>
        <p:txBody>
          <a:bodyPr/>
          <a:lstStyle/>
          <a:p>
            <a:r>
              <a:rPr lang="fr-FR" dirty="0">
                <a:hlinkClick r:id="rId2" action="ppaction://hlinkfile"/>
              </a:rPr>
              <a:t>file:///C:/Users/stagiaire/Pictures/Saved%20Pictures/Nouveau%20dossier/Les%20Progressive%20Web%20Apps%20_%20une%20r%C3%A9volution%20pour%20le%20Web%20mobile%20_.html</a:t>
            </a:r>
            <a:endParaRPr lang="fr-FR" dirty="0"/>
          </a:p>
          <a:p>
            <a:r>
              <a:rPr lang="fr-FR" dirty="0">
                <a:hlinkClick r:id="rId3"/>
              </a:rPr>
              <a:t>https://www.lafabriquedunet.fr/applications-mobiles/articles/application-mobile-hybride-vs-native/</a:t>
            </a:r>
            <a:endParaRPr lang="fr-FR" dirty="0"/>
          </a:p>
          <a:p>
            <a:r>
              <a:rPr lang="fr-FR" dirty="0">
                <a:hlinkClick r:id="rId4"/>
              </a:rPr>
              <a:t>https://www.numidev.fr/une-application-mobile-cest-quoi/</a:t>
            </a:r>
            <a:endParaRPr lang="fr-FR" dirty="0"/>
          </a:p>
          <a:p>
            <a:r>
              <a:rPr lang="fr-FR" dirty="0">
                <a:hlinkClick r:id="rId5"/>
              </a:rPr>
              <a:t>https://fr.yeeply.com/blog/application-native-hybride-ou-web/</a:t>
            </a:r>
            <a:endParaRPr lang="fr-FR" dirty="0"/>
          </a:p>
        </p:txBody>
      </p:sp>
    </p:spTree>
    <p:extLst>
      <p:ext uri="{BB962C8B-B14F-4D97-AF65-F5344CB8AC3E}">
        <p14:creationId xmlns:p14="http://schemas.microsoft.com/office/powerpoint/2010/main" val="3237732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A5FFC4-61AC-410B-9A75-E1EF17CCD9CB}"/>
              </a:ext>
            </a:extLst>
          </p:cNvPr>
          <p:cNvSpPr>
            <a:spLocks noGrp="1"/>
          </p:cNvSpPr>
          <p:nvPr>
            <p:ph type="title"/>
          </p:nvPr>
        </p:nvSpPr>
        <p:spPr>
          <a:xfrm>
            <a:off x="1141413" y="348685"/>
            <a:ext cx="9905998" cy="1478570"/>
          </a:xfrm>
        </p:spPr>
        <p:txBody>
          <a:bodyPr/>
          <a:lstStyle/>
          <a:p>
            <a:r>
              <a:rPr lang="fr-FR" b="1" dirty="0"/>
              <a:t>Les applis natives</a:t>
            </a:r>
          </a:p>
        </p:txBody>
      </p:sp>
      <p:sp>
        <p:nvSpPr>
          <p:cNvPr id="3" name="Espace réservé du contenu 2">
            <a:extLst>
              <a:ext uri="{FF2B5EF4-FFF2-40B4-BE49-F238E27FC236}">
                <a16:creationId xmlns:a16="http://schemas.microsoft.com/office/drawing/2014/main" id="{15F32702-6555-44AC-85F4-B385ED2E0BA0}"/>
              </a:ext>
            </a:extLst>
          </p:cNvPr>
          <p:cNvSpPr>
            <a:spLocks noGrp="1"/>
          </p:cNvSpPr>
          <p:nvPr>
            <p:ph idx="1"/>
          </p:nvPr>
        </p:nvSpPr>
        <p:spPr>
          <a:xfrm>
            <a:off x="1141412" y="1731818"/>
            <a:ext cx="9905999" cy="4862946"/>
          </a:xfrm>
        </p:spPr>
        <p:txBody>
          <a:bodyPr>
            <a:normAutofit/>
          </a:bodyPr>
          <a:lstStyle/>
          <a:p>
            <a:pPr marL="0" indent="0">
              <a:buNone/>
            </a:pPr>
            <a:r>
              <a:rPr lang="fr-FR" sz="2800" dirty="0">
                <a:latin typeface="Bahnschrift Light" panose="020B0502040204020203" pitchFamily="34" charset="0"/>
              </a:rPr>
              <a:t>Les applications natives sont  crées en fonction du système d’exploitation de l’utilisateur et donc construites selon ces directives :</a:t>
            </a:r>
            <a:endParaRPr lang="fr-FR" sz="3200" dirty="0">
              <a:latin typeface="Bahnschrift Light" panose="020B0502040204020203" pitchFamily="34" charset="0"/>
              <a:ea typeface="Adobe Fan Heiti Std B" panose="020B0700000000000000" pitchFamily="34" charset="-128"/>
            </a:endParaRPr>
          </a:p>
        </p:txBody>
      </p:sp>
      <p:graphicFrame>
        <p:nvGraphicFramePr>
          <p:cNvPr id="4" name="Diagramme 3">
            <a:extLst>
              <a:ext uri="{FF2B5EF4-FFF2-40B4-BE49-F238E27FC236}">
                <a16:creationId xmlns:a16="http://schemas.microsoft.com/office/drawing/2014/main" id="{72855DE3-3A91-4918-A81C-BD9185522AC1}"/>
              </a:ext>
            </a:extLst>
          </p:cNvPr>
          <p:cNvGraphicFramePr/>
          <p:nvPr>
            <p:extLst>
              <p:ext uri="{D42A27DB-BD31-4B8C-83A1-F6EECF244321}">
                <p14:modId xmlns:p14="http://schemas.microsoft.com/office/powerpoint/2010/main" val="2648464620"/>
              </p:ext>
            </p:extLst>
          </p:nvPr>
        </p:nvGraphicFramePr>
        <p:xfrm>
          <a:off x="1002867" y="3401262"/>
          <a:ext cx="9374188" cy="27193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8996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ce réservé du contenu 5">
            <a:extLst>
              <a:ext uri="{FF2B5EF4-FFF2-40B4-BE49-F238E27FC236}">
                <a16:creationId xmlns:a16="http://schemas.microsoft.com/office/drawing/2014/main" id="{B02A0D2D-E32C-4132-9AF9-CD54B1FE1769}"/>
              </a:ext>
            </a:extLst>
          </p:cNvPr>
          <p:cNvGraphicFramePr>
            <a:graphicFrameLocks noGrp="1"/>
          </p:cNvGraphicFramePr>
          <p:nvPr>
            <p:ph idx="1"/>
            <p:extLst>
              <p:ext uri="{D42A27DB-BD31-4B8C-83A1-F6EECF244321}">
                <p14:modId xmlns:p14="http://schemas.microsoft.com/office/powerpoint/2010/main" val="3420048681"/>
              </p:ext>
            </p:extLst>
          </p:nvPr>
        </p:nvGraphicFramePr>
        <p:xfrm>
          <a:off x="595745" y="415637"/>
          <a:ext cx="10889673" cy="6192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208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37D609-500A-4191-8E60-72E927B1BD58}"/>
              </a:ext>
            </a:extLst>
          </p:cNvPr>
          <p:cNvSpPr>
            <a:spLocks noGrp="1"/>
          </p:cNvSpPr>
          <p:nvPr>
            <p:ph type="title"/>
          </p:nvPr>
        </p:nvSpPr>
        <p:spPr>
          <a:xfrm>
            <a:off x="1141413" y="161318"/>
            <a:ext cx="9905998" cy="1478570"/>
          </a:xfrm>
        </p:spPr>
        <p:txBody>
          <a:bodyPr/>
          <a:lstStyle/>
          <a:p>
            <a:r>
              <a:rPr lang="fr-FR" b="1" dirty="0"/>
              <a:t>Applications web</a:t>
            </a:r>
          </a:p>
        </p:txBody>
      </p:sp>
      <p:graphicFrame>
        <p:nvGraphicFramePr>
          <p:cNvPr id="4" name="Espace réservé du contenu 5">
            <a:extLst>
              <a:ext uri="{FF2B5EF4-FFF2-40B4-BE49-F238E27FC236}">
                <a16:creationId xmlns:a16="http://schemas.microsoft.com/office/drawing/2014/main" id="{B87BDE0A-E812-4F55-9E93-8185E1F719A1}"/>
              </a:ext>
            </a:extLst>
          </p:cNvPr>
          <p:cNvGraphicFramePr>
            <a:graphicFrameLocks noGrp="1"/>
          </p:cNvGraphicFramePr>
          <p:nvPr>
            <p:ph idx="1"/>
            <p:extLst>
              <p:ext uri="{D42A27DB-BD31-4B8C-83A1-F6EECF244321}">
                <p14:modId xmlns:p14="http://schemas.microsoft.com/office/powerpoint/2010/main" val="1208051657"/>
              </p:ext>
            </p:extLst>
          </p:nvPr>
        </p:nvGraphicFramePr>
        <p:xfrm>
          <a:off x="1141413" y="1343891"/>
          <a:ext cx="9906000" cy="522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2075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090CAA-588D-4F9E-8B61-0A060BADD11E}"/>
              </a:ext>
            </a:extLst>
          </p:cNvPr>
          <p:cNvSpPr>
            <a:spLocks noGrp="1"/>
          </p:cNvSpPr>
          <p:nvPr>
            <p:ph type="title"/>
          </p:nvPr>
        </p:nvSpPr>
        <p:spPr>
          <a:xfrm>
            <a:off x="1143001" y="346364"/>
            <a:ext cx="9905998" cy="1478570"/>
          </a:xfrm>
        </p:spPr>
        <p:txBody>
          <a:bodyPr/>
          <a:lstStyle/>
          <a:p>
            <a:r>
              <a:rPr lang="fr-FR" b="1" dirty="0"/>
              <a:t>Applis Hybrides ou cross-platforms</a:t>
            </a:r>
          </a:p>
        </p:txBody>
      </p:sp>
      <p:pic>
        <p:nvPicPr>
          <p:cNvPr id="16" name="Espace réservé du contenu 15">
            <a:extLst>
              <a:ext uri="{FF2B5EF4-FFF2-40B4-BE49-F238E27FC236}">
                <a16:creationId xmlns:a16="http://schemas.microsoft.com/office/drawing/2014/main" id="{BEC4D82D-B66F-44CC-9D97-D3D4D1F7F8C6}"/>
              </a:ext>
            </a:extLst>
          </p:cNvPr>
          <p:cNvPicPr>
            <a:picLocks noGrp="1" noChangeAspect="1"/>
          </p:cNvPicPr>
          <p:nvPr>
            <p:ph idx="1"/>
          </p:nvPr>
        </p:nvPicPr>
        <p:blipFill>
          <a:blip r:embed="rId3"/>
          <a:stretch>
            <a:fillRect/>
          </a:stretch>
        </p:blipFill>
        <p:spPr>
          <a:xfrm>
            <a:off x="-660264" y="1496292"/>
            <a:ext cx="13756371" cy="5015344"/>
          </a:xfrm>
        </p:spPr>
      </p:pic>
    </p:spTree>
    <p:extLst>
      <p:ext uri="{BB962C8B-B14F-4D97-AF65-F5344CB8AC3E}">
        <p14:creationId xmlns:p14="http://schemas.microsoft.com/office/powerpoint/2010/main" val="2208692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216D9B-9DE0-4625-9087-27ECE2AB6BF6}"/>
              </a:ext>
            </a:extLst>
          </p:cNvPr>
          <p:cNvSpPr>
            <a:spLocks noGrp="1"/>
          </p:cNvSpPr>
          <p:nvPr>
            <p:ph type="title"/>
          </p:nvPr>
        </p:nvSpPr>
        <p:spPr>
          <a:xfrm>
            <a:off x="1141413" y="341427"/>
            <a:ext cx="9905998" cy="1478570"/>
          </a:xfrm>
        </p:spPr>
        <p:txBody>
          <a:bodyPr/>
          <a:lstStyle/>
          <a:p>
            <a:r>
              <a:rPr lang="fr-FR" dirty="0"/>
              <a:t>Fonctionnement d’apache </a:t>
            </a:r>
            <a:r>
              <a:rPr lang="fr-FR" dirty="0" err="1"/>
              <a:t>cordova</a:t>
            </a:r>
            <a:endParaRPr lang="fr-FR" dirty="0"/>
          </a:p>
        </p:txBody>
      </p:sp>
      <p:pic>
        <p:nvPicPr>
          <p:cNvPr id="5" name="Espace réservé du contenu 4">
            <a:extLst>
              <a:ext uri="{FF2B5EF4-FFF2-40B4-BE49-F238E27FC236}">
                <a16:creationId xmlns:a16="http://schemas.microsoft.com/office/drawing/2014/main" id="{6C215E16-E6D9-46D7-BE37-EF59B741A18F}"/>
              </a:ext>
            </a:extLst>
          </p:cNvPr>
          <p:cNvPicPr>
            <a:picLocks noGrp="1" noChangeAspect="1"/>
          </p:cNvPicPr>
          <p:nvPr>
            <p:ph idx="1"/>
          </p:nvPr>
        </p:nvPicPr>
        <p:blipFill>
          <a:blip r:embed="rId3"/>
          <a:stretch>
            <a:fillRect/>
          </a:stretch>
        </p:blipFill>
        <p:spPr>
          <a:xfrm>
            <a:off x="1501630" y="1566429"/>
            <a:ext cx="9185564" cy="5166880"/>
          </a:xfrm>
          <a:prstGeom prst="rect">
            <a:avLst/>
          </a:prstGeom>
          <a:ln>
            <a:noFill/>
          </a:ln>
          <a:effectLst>
            <a:softEdge rad="112500"/>
          </a:effectLst>
        </p:spPr>
      </p:pic>
    </p:spTree>
    <p:extLst>
      <p:ext uri="{BB962C8B-B14F-4D97-AF65-F5344CB8AC3E}">
        <p14:creationId xmlns:p14="http://schemas.microsoft.com/office/powerpoint/2010/main" val="2452950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a:extLst>
              <a:ext uri="{FF2B5EF4-FFF2-40B4-BE49-F238E27FC236}">
                <a16:creationId xmlns:a16="http://schemas.microsoft.com/office/drawing/2014/main" id="{03991438-2C6A-4775-9B49-741B0B9E9FBC}"/>
              </a:ext>
            </a:extLst>
          </p:cNvPr>
          <p:cNvPicPr>
            <a:picLocks noGrp="1" noChangeAspect="1"/>
          </p:cNvPicPr>
          <p:nvPr>
            <p:ph idx="1"/>
          </p:nvPr>
        </p:nvPicPr>
        <p:blipFill>
          <a:blip r:embed="rId3"/>
          <a:stretch>
            <a:fillRect/>
          </a:stretch>
        </p:blipFill>
        <p:spPr>
          <a:xfrm>
            <a:off x="1687918" y="90054"/>
            <a:ext cx="8816164" cy="6677891"/>
          </a:xfrm>
          <a:prstGeom prst="rect">
            <a:avLst/>
          </a:prstGeom>
          <a:ln>
            <a:noFill/>
          </a:ln>
          <a:effectLst>
            <a:softEdge rad="112500"/>
          </a:effectLst>
        </p:spPr>
      </p:pic>
    </p:spTree>
    <p:extLst>
      <p:ext uri="{BB962C8B-B14F-4D97-AF65-F5344CB8AC3E}">
        <p14:creationId xmlns:p14="http://schemas.microsoft.com/office/powerpoint/2010/main" val="3116387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5">
            <a:extLst>
              <a:ext uri="{FF2B5EF4-FFF2-40B4-BE49-F238E27FC236}">
                <a16:creationId xmlns:a16="http://schemas.microsoft.com/office/drawing/2014/main" id="{61214094-6FB7-461B-B224-818622A54E9B}"/>
              </a:ext>
            </a:extLst>
          </p:cNvPr>
          <p:cNvGraphicFramePr>
            <a:graphicFrameLocks noGrp="1"/>
          </p:cNvGraphicFramePr>
          <p:nvPr>
            <p:ph idx="1"/>
            <p:extLst>
              <p:ext uri="{D42A27DB-BD31-4B8C-83A1-F6EECF244321}">
                <p14:modId xmlns:p14="http://schemas.microsoft.com/office/powerpoint/2010/main" val="688865162"/>
              </p:ext>
            </p:extLst>
          </p:nvPr>
        </p:nvGraphicFramePr>
        <p:xfrm>
          <a:off x="1141413" y="443345"/>
          <a:ext cx="9401896" cy="6192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05061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321</TotalTime>
  <Words>1032</Words>
  <Application>Microsoft Office PowerPoint</Application>
  <PresentationFormat>Grand écran</PresentationFormat>
  <Paragraphs>195</Paragraphs>
  <Slides>20</Slides>
  <Notes>16</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20</vt:i4>
      </vt:variant>
    </vt:vector>
  </HeadingPairs>
  <TitlesOfParts>
    <vt:vector size="27" baseType="lpstr">
      <vt:lpstr>Adobe Fan Heiti Std B</vt:lpstr>
      <vt:lpstr>Arial</vt:lpstr>
      <vt:lpstr>Bahnschrift Light</vt:lpstr>
      <vt:lpstr>Calibri</vt:lpstr>
      <vt:lpstr>Trebuchet MS</vt:lpstr>
      <vt:lpstr>Tw Cen MT</vt:lpstr>
      <vt:lpstr>Circuit</vt:lpstr>
      <vt:lpstr>Présentation PowerPoint</vt:lpstr>
      <vt:lpstr>QU'EST-CE QU'UNE APPLICATION MOBILE ? </vt:lpstr>
      <vt:lpstr>Les applis natives</vt:lpstr>
      <vt:lpstr>Présentation PowerPoint</vt:lpstr>
      <vt:lpstr>Applications web</vt:lpstr>
      <vt:lpstr>Applis Hybrides ou cross-platforms</vt:lpstr>
      <vt:lpstr>Fonctionnement d’apache cordova</vt:lpstr>
      <vt:lpstr>Présentation PowerPoint</vt:lpstr>
      <vt:lpstr>Présentation PowerPoint</vt:lpstr>
      <vt:lpstr>Le versus</vt:lpstr>
      <vt:lpstr>PROGRESSIVE WEB-apps (pwa)</vt:lpstr>
      <vt:lpstr>Comment ça fonctionne ?</vt:lpstr>
      <vt:lpstr>Présentation PowerPoint</vt:lpstr>
      <vt:lpstr>Présentation PowerPoint</vt:lpstr>
      <vt:lpstr>Ses nombreux avantages</vt:lpstr>
      <vt:lpstr>5 bonnes raisons de passer aux Progressive  Web Apps ! </vt:lpstr>
      <vt:lpstr>Présentation PowerPoint</vt:lpstr>
      <vt:lpstr>Doit-on tous passer au progressive web-apps ?</vt:lpstr>
      <vt:lpstr>Et dans tous ça que choisir ?  hybrid, native OU pwa ????</vt:lpstr>
      <vt:lpstr>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stagiaire</dc:creator>
  <cp:lastModifiedBy>stagiaire</cp:lastModifiedBy>
  <cp:revision>43</cp:revision>
  <dcterms:created xsi:type="dcterms:W3CDTF">2018-11-25T18:57:51Z</dcterms:created>
  <dcterms:modified xsi:type="dcterms:W3CDTF">2018-11-26T00:34:50Z</dcterms:modified>
</cp:coreProperties>
</file>