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4"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ED9C7-370B-4C60-8F73-A1C7348A41FA}"/>
              </a:ext>
            </a:extLst>
          </p:cNvPr>
          <p:cNvSpPr>
            <a:spLocks noGrp="1"/>
          </p:cNvSpPr>
          <p:nvPr>
            <p:ph type="ctrTitle"/>
          </p:nvPr>
        </p:nvSpPr>
        <p:spPr>
          <a:xfrm>
            <a:off x="1915385" y="1320745"/>
            <a:ext cx="8361229" cy="2319130"/>
          </a:xfrm>
        </p:spPr>
        <p:txBody>
          <a:bodyPr/>
          <a:lstStyle/>
          <a:p>
            <a:r>
              <a:rPr lang="fr-FR" sz="5400" dirty="0"/>
              <a:t>différences entre zoning, wireframe, maquette et prototype</a:t>
            </a:r>
          </a:p>
        </p:txBody>
      </p:sp>
      <p:sp>
        <p:nvSpPr>
          <p:cNvPr id="4" name="Espace réservé du contenu 2">
            <a:extLst>
              <a:ext uri="{FF2B5EF4-FFF2-40B4-BE49-F238E27FC236}">
                <a16:creationId xmlns:a16="http://schemas.microsoft.com/office/drawing/2014/main" id="{76B4371F-769B-4407-8350-00CE1DAD671B}"/>
              </a:ext>
            </a:extLst>
          </p:cNvPr>
          <p:cNvSpPr txBox="1">
            <a:spLocks/>
          </p:cNvSpPr>
          <p:nvPr/>
        </p:nvSpPr>
        <p:spPr>
          <a:xfrm>
            <a:off x="1463040" y="4023360"/>
            <a:ext cx="9601200" cy="1234440"/>
          </a:xfrm>
          <a:prstGeom prst="rect">
            <a:avLst/>
          </a:prstGeom>
        </p:spPr>
        <p:txBody>
          <a:bodyPr vert="horz" lIns="91440" tIns="45720" rIns="91440" bIns="45720" rtlCol="0">
            <a:normAutofit fontScale="925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fr-FR"/>
              <a:t>Ce sont toutes des étapes fondamentales pour tout projet de création de site web.</a:t>
            </a:r>
          </a:p>
          <a:p>
            <a:r>
              <a:rPr lang="fr-FR"/>
              <a:t>Il est utile d’avoir les idées claires pour appréhender cette première phase de réalisation de votre site web.</a:t>
            </a:r>
            <a:endParaRPr lang="fr-FR" dirty="0"/>
          </a:p>
        </p:txBody>
      </p:sp>
    </p:spTree>
    <p:extLst>
      <p:ext uri="{BB962C8B-B14F-4D97-AF65-F5344CB8AC3E}">
        <p14:creationId xmlns:p14="http://schemas.microsoft.com/office/powerpoint/2010/main" val="99011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A304E7-434F-413E-B455-40105E194466}"/>
              </a:ext>
            </a:extLst>
          </p:cNvPr>
          <p:cNvSpPr>
            <a:spLocks noGrp="1"/>
          </p:cNvSpPr>
          <p:nvPr>
            <p:ph type="title"/>
          </p:nvPr>
        </p:nvSpPr>
        <p:spPr>
          <a:xfrm>
            <a:off x="1371600" y="685800"/>
            <a:ext cx="9601200" cy="851452"/>
          </a:xfrm>
        </p:spPr>
        <p:txBody>
          <a:bodyPr>
            <a:normAutofit fontScale="90000"/>
          </a:bodyPr>
          <a:lstStyle/>
          <a:p>
            <a:pPr algn="ctr"/>
            <a:r>
              <a:rPr lang="fr-FR" sz="6000" dirty="0"/>
              <a:t>UN ZONING</a:t>
            </a:r>
          </a:p>
        </p:txBody>
      </p:sp>
      <p:sp>
        <p:nvSpPr>
          <p:cNvPr id="3" name="Espace réservé du contenu 2">
            <a:extLst>
              <a:ext uri="{FF2B5EF4-FFF2-40B4-BE49-F238E27FC236}">
                <a16:creationId xmlns:a16="http://schemas.microsoft.com/office/drawing/2014/main" id="{FF5360D3-8D92-45A4-9991-7E54C42B2228}"/>
              </a:ext>
            </a:extLst>
          </p:cNvPr>
          <p:cNvSpPr>
            <a:spLocks noGrp="1"/>
          </p:cNvSpPr>
          <p:nvPr>
            <p:ph idx="1"/>
          </p:nvPr>
        </p:nvSpPr>
        <p:spPr>
          <a:xfrm>
            <a:off x="7178040" y="2432767"/>
            <a:ext cx="4331970" cy="1992466"/>
          </a:xfrm>
        </p:spPr>
        <p:txBody>
          <a:bodyPr>
            <a:normAutofit/>
          </a:bodyPr>
          <a:lstStyle/>
          <a:p>
            <a:pPr marL="0" indent="0">
              <a:buNone/>
            </a:pPr>
            <a:r>
              <a:rPr lang="fr-FR" dirty="0"/>
              <a:t>Le zoning est une technique consistant à schématiser une page Web à l’aide de blocs ou boîtes, dans le but de montrer les grandes fonctionnalités et les zones principales du contenu. </a:t>
            </a:r>
          </a:p>
        </p:txBody>
      </p:sp>
      <p:pic>
        <p:nvPicPr>
          <p:cNvPr id="5" name="Image 4">
            <a:extLst>
              <a:ext uri="{FF2B5EF4-FFF2-40B4-BE49-F238E27FC236}">
                <a16:creationId xmlns:a16="http://schemas.microsoft.com/office/drawing/2014/main" id="{B4B9BCCE-1DB9-4026-94F4-F0E3AA7763DD}"/>
              </a:ext>
            </a:extLst>
          </p:cNvPr>
          <p:cNvPicPr>
            <a:picLocks noChangeAspect="1"/>
          </p:cNvPicPr>
          <p:nvPr/>
        </p:nvPicPr>
        <p:blipFill>
          <a:blip r:embed="rId2"/>
          <a:stretch>
            <a:fillRect/>
          </a:stretch>
        </p:blipFill>
        <p:spPr>
          <a:xfrm>
            <a:off x="1199424" y="1802295"/>
            <a:ext cx="5361396" cy="4369905"/>
          </a:xfrm>
          <a:prstGeom prst="rect">
            <a:avLst/>
          </a:prstGeom>
        </p:spPr>
      </p:pic>
    </p:spTree>
    <p:extLst>
      <p:ext uri="{BB962C8B-B14F-4D97-AF65-F5344CB8AC3E}">
        <p14:creationId xmlns:p14="http://schemas.microsoft.com/office/powerpoint/2010/main" val="70378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350A-F177-48CC-B1D5-F29A69D63B20}"/>
              </a:ext>
            </a:extLst>
          </p:cNvPr>
          <p:cNvSpPr>
            <a:spLocks noGrp="1"/>
          </p:cNvSpPr>
          <p:nvPr>
            <p:ph type="title"/>
          </p:nvPr>
        </p:nvSpPr>
        <p:spPr>
          <a:xfrm>
            <a:off x="1295400" y="605790"/>
            <a:ext cx="9601200" cy="662940"/>
          </a:xfrm>
        </p:spPr>
        <p:txBody>
          <a:bodyPr>
            <a:noAutofit/>
          </a:bodyPr>
          <a:lstStyle/>
          <a:p>
            <a:pPr algn="ctr"/>
            <a:r>
              <a:rPr lang="fr-FR" sz="5400" dirty="0"/>
              <a:t>UN WIREFRAME</a:t>
            </a:r>
          </a:p>
        </p:txBody>
      </p:sp>
      <p:sp>
        <p:nvSpPr>
          <p:cNvPr id="3" name="Espace réservé du contenu 2">
            <a:extLst>
              <a:ext uri="{FF2B5EF4-FFF2-40B4-BE49-F238E27FC236}">
                <a16:creationId xmlns:a16="http://schemas.microsoft.com/office/drawing/2014/main" id="{E691274E-0989-4F16-A10C-2F3F23761FAC}"/>
              </a:ext>
            </a:extLst>
          </p:cNvPr>
          <p:cNvSpPr>
            <a:spLocks noGrp="1"/>
          </p:cNvSpPr>
          <p:nvPr>
            <p:ph idx="1"/>
          </p:nvPr>
        </p:nvSpPr>
        <p:spPr>
          <a:xfrm>
            <a:off x="1131570" y="2028825"/>
            <a:ext cx="4724400" cy="2737485"/>
          </a:xfrm>
        </p:spPr>
        <p:txBody>
          <a:bodyPr/>
          <a:lstStyle/>
          <a:p>
            <a:pPr marL="0" indent="0">
              <a:buNone/>
            </a:pPr>
            <a:r>
              <a:rPr lang="fr-FR" dirty="0"/>
              <a:t>Le wireframe (aussi appelé </a:t>
            </a:r>
            <a:r>
              <a:rPr lang="fr-FR" dirty="0" err="1"/>
              <a:t>ergolayout</a:t>
            </a:r>
            <a:r>
              <a:rPr lang="fr-FR" dirty="0"/>
              <a:t> ou maquette fil de fer) s’appuie sur le zoning réalisé auparavant, et permet d’indiquer le contenu présent dans chaque bloc de la page Web et de structurer l’interface. Aucun design n’est fait sur cette étape de </a:t>
            </a:r>
            <a:r>
              <a:rPr lang="fr-FR" dirty="0" err="1"/>
              <a:t>wireframing</a:t>
            </a:r>
            <a:r>
              <a:rPr lang="fr-FR" dirty="0"/>
              <a:t>, son objectif étant avant tout fonctionnel.</a:t>
            </a:r>
          </a:p>
        </p:txBody>
      </p:sp>
      <p:pic>
        <p:nvPicPr>
          <p:cNvPr id="5" name="Image 4">
            <a:extLst>
              <a:ext uri="{FF2B5EF4-FFF2-40B4-BE49-F238E27FC236}">
                <a16:creationId xmlns:a16="http://schemas.microsoft.com/office/drawing/2014/main" id="{B7C3124E-C5E4-4EB9-B052-2E94944E89C6}"/>
              </a:ext>
            </a:extLst>
          </p:cNvPr>
          <p:cNvPicPr>
            <a:picLocks noChangeAspect="1"/>
          </p:cNvPicPr>
          <p:nvPr/>
        </p:nvPicPr>
        <p:blipFill>
          <a:blip r:embed="rId2"/>
          <a:stretch>
            <a:fillRect/>
          </a:stretch>
        </p:blipFill>
        <p:spPr>
          <a:xfrm>
            <a:off x="6096000" y="1588770"/>
            <a:ext cx="5623390" cy="4823460"/>
          </a:xfrm>
          <a:prstGeom prst="rect">
            <a:avLst/>
          </a:prstGeom>
        </p:spPr>
      </p:pic>
    </p:spTree>
    <p:extLst>
      <p:ext uri="{BB962C8B-B14F-4D97-AF65-F5344CB8AC3E}">
        <p14:creationId xmlns:p14="http://schemas.microsoft.com/office/powerpoint/2010/main" val="147827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209E9-A1C1-4047-8861-0FA06976C828}"/>
              </a:ext>
            </a:extLst>
          </p:cNvPr>
          <p:cNvSpPr>
            <a:spLocks noGrp="1"/>
          </p:cNvSpPr>
          <p:nvPr>
            <p:ph type="title"/>
          </p:nvPr>
        </p:nvSpPr>
        <p:spPr>
          <a:xfrm>
            <a:off x="1371600" y="377190"/>
            <a:ext cx="9601200" cy="765810"/>
          </a:xfrm>
        </p:spPr>
        <p:txBody>
          <a:bodyPr/>
          <a:lstStyle/>
          <a:p>
            <a:r>
              <a:rPr lang="fr-FR" dirty="0"/>
              <a:t>Les différentes étapes de structuration</a:t>
            </a:r>
          </a:p>
        </p:txBody>
      </p:sp>
      <p:sp>
        <p:nvSpPr>
          <p:cNvPr id="3" name="Espace réservé du contenu 2">
            <a:extLst>
              <a:ext uri="{FF2B5EF4-FFF2-40B4-BE49-F238E27FC236}">
                <a16:creationId xmlns:a16="http://schemas.microsoft.com/office/drawing/2014/main" id="{EF5976B6-62A4-40B1-8454-88C828AB9412}"/>
              </a:ext>
            </a:extLst>
          </p:cNvPr>
          <p:cNvSpPr>
            <a:spLocks noGrp="1"/>
          </p:cNvSpPr>
          <p:nvPr>
            <p:ph idx="1"/>
          </p:nvPr>
        </p:nvSpPr>
        <p:spPr>
          <a:xfrm>
            <a:off x="1371600" y="1383030"/>
            <a:ext cx="9601200" cy="5200650"/>
          </a:xfrm>
        </p:spPr>
        <p:txBody>
          <a:bodyPr>
            <a:normAutofit/>
          </a:bodyPr>
          <a:lstStyle/>
          <a:p>
            <a:pPr marL="0" indent="0">
              <a:buNone/>
            </a:pPr>
            <a:r>
              <a:rPr lang="fr-FR" dirty="0"/>
              <a:t>1 ) arborescence : les structures qui sont communes à plusieurs pages </a:t>
            </a:r>
          </a:p>
          <a:p>
            <a:pPr marL="0" indent="0">
              <a:buNone/>
            </a:pPr>
            <a:r>
              <a:rPr lang="fr-FR" dirty="0"/>
              <a:t>l’arborescence est très utile pour concevoir des parcours clients efficaces et préparer le maillage interne des pages dans un objectif de référencement naturel</a:t>
            </a:r>
          </a:p>
          <a:p>
            <a:pPr marL="0" indent="0">
              <a:buNone/>
            </a:pPr>
            <a:endParaRPr lang="fr-FR" dirty="0"/>
          </a:p>
          <a:p>
            <a:pPr marL="0" indent="0">
              <a:buNone/>
            </a:pPr>
            <a:r>
              <a:rPr lang="fr-FR" dirty="0"/>
              <a:t>2) Wireframes des pages principales : </a:t>
            </a:r>
          </a:p>
          <a:p>
            <a:pPr marL="0" indent="0">
              <a:buNone/>
            </a:pPr>
            <a:r>
              <a:rPr lang="fr-FR" dirty="0"/>
              <a:t>faire un dessin rapide des 3 pages clés du parcours clients</a:t>
            </a:r>
          </a:p>
          <a:p>
            <a:pPr marL="0" indent="0">
              <a:buNone/>
            </a:pPr>
            <a:endParaRPr lang="fr-FR" dirty="0"/>
          </a:p>
          <a:p>
            <a:pPr marL="0" indent="0">
              <a:buNone/>
            </a:pPr>
            <a:r>
              <a:rPr lang="fr-FR" dirty="0"/>
              <a:t>3)  Définition des composants &amp; wireframes détaillées</a:t>
            </a:r>
          </a:p>
          <a:p>
            <a:pPr marL="0" indent="0">
              <a:buNone/>
            </a:pPr>
            <a:r>
              <a:rPr lang="fr-FR" dirty="0"/>
              <a:t> rapprocher l’ensemble des pages pour identifier l’ensemble des « composants graphiques » communs entre les pages (L’intérêt de ce travail est d’essayer de réutiliser au maximum les mêmes composants.)</a:t>
            </a:r>
          </a:p>
          <a:p>
            <a:pPr marL="0" indent="0">
              <a:buNone/>
            </a:pPr>
            <a:endParaRPr lang="fr-FR" dirty="0"/>
          </a:p>
          <a:p>
            <a:pPr marL="0" indent="0">
              <a:buNone/>
            </a:pPr>
            <a:r>
              <a:rPr lang="fr-FR" dirty="0"/>
              <a:t>4) Maquettes graphiques</a:t>
            </a:r>
          </a:p>
        </p:txBody>
      </p:sp>
    </p:spTree>
    <p:extLst>
      <p:ext uri="{BB962C8B-B14F-4D97-AF65-F5344CB8AC3E}">
        <p14:creationId xmlns:p14="http://schemas.microsoft.com/office/powerpoint/2010/main" val="1677882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30F6C-8DCF-4BC5-90F0-42F57C5E7F94}"/>
              </a:ext>
            </a:extLst>
          </p:cNvPr>
          <p:cNvSpPr>
            <a:spLocks noGrp="1"/>
          </p:cNvSpPr>
          <p:nvPr>
            <p:ph type="title"/>
          </p:nvPr>
        </p:nvSpPr>
        <p:spPr>
          <a:xfrm>
            <a:off x="1295400" y="502920"/>
            <a:ext cx="9601200" cy="868680"/>
          </a:xfrm>
        </p:spPr>
        <p:txBody>
          <a:bodyPr>
            <a:noAutofit/>
          </a:bodyPr>
          <a:lstStyle/>
          <a:p>
            <a:pPr algn="ctr"/>
            <a:r>
              <a:rPr lang="fr-FR" sz="5400" dirty="0"/>
              <a:t>UNE MAQUETTE</a:t>
            </a:r>
          </a:p>
        </p:txBody>
      </p:sp>
      <p:sp>
        <p:nvSpPr>
          <p:cNvPr id="3" name="Espace réservé du contenu 2">
            <a:extLst>
              <a:ext uri="{FF2B5EF4-FFF2-40B4-BE49-F238E27FC236}">
                <a16:creationId xmlns:a16="http://schemas.microsoft.com/office/drawing/2014/main" id="{E10EA54F-D676-4BAC-B625-53D6DDE54282}"/>
              </a:ext>
            </a:extLst>
          </p:cNvPr>
          <p:cNvSpPr>
            <a:spLocks noGrp="1"/>
          </p:cNvSpPr>
          <p:nvPr>
            <p:ph idx="1"/>
          </p:nvPr>
        </p:nvSpPr>
        <p:spPr>
          <a:xfrm>
            <a:off x="1295400" y="2091690"/>
            <a:ext cx="9601200" cy="2674620"/>
          </a:xfrm>
        </p:spPr>
        <p:txBody>
          <a:bodyPr/>
          <a:lstStyle/>
          <a:p>
            <a:pPr marL="0" indent="0">
              <a:buNone/>
            </a:pPr>
            <a:r>
              <a:rPr lang="fr-FR" dirty="0"/>
              <a:t>Une maquette permet d’intégrer la dimension interactive. Ainsi, des liens peuvent être faits afin de montrer la navigation entre les différentes pages, et il est possible de simuler la connexion à un compte utilisateur, les erreurs lors de la saisie d’un formulaire, des carrousels d’images, etc. Une maquette permet donc d’aboutir à des simulations très puissantes (même si cela dépend du logiciel utilisé), souvent exploitables à partir d’un navigateur Web. </a:t>
            </a:r>
          </a:p>
          <a:p>
            <a:pPr marL="0" indent="0">
              <a:buNone/>
            </a:pPr>
            <a:r>
              <a:rPr lang="fr-FR" dirty="0"/>
              <a:t>Dans un premier temps, des interactions riches entre l’utilisateur et l’application sont mises en place. Ensuite, le design peut éventuellement être intégré.</a:t>
            </a:r>
          </a:p>
          <a:p>
            <a:endParaRPr lang="fr-FR" dirty="0"/>
          </a:p>
        </p:txBody>
      </p:sp>
    </p:spTree>
    <p:extLst>
      <p:ext uri="{BB962C8B-B14F-4D97-AF65-F5344CB8AC3E}">
        <p14:creationId xmlns:p14="http://schemas.microsoft.com/office/powerpoint/2010/main" val="45994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8BAA-6910-4992-ABAE-9A95B2CEEDFD}"/>
              </a:ext>
            </a:extLst>
          </p:cNvPr>
          <p:cNvSpPr>
            <a:spLocks noGrp="1"/>
          </p:cNvSpPr>
          <p:nvPr>
            <p:ph type="title"/>
          </p:nvPr>
        </p:nvSpPr>
        <p:spPr/>
        <p:txBody>
          <a:bodyPr/>
          <a:lstStyle/>
          <a:p>
            <a:pPr algn="ctr"/>
            <a:r>
              <a:rPr lang="fr-FR" dirty="0"/>
              <a:t>On peut aussi parler de maquette graphique</a:t>
            </a:r>
          </a:p>
        </p:txBody>
      </p:sp>
      <p:sp>
        <p:nvSpPr>
          <p:cNvPr id="4" name="Espace réservé du contenu 2">
            <a:extLst>
              <a:ext uri="{FF2B5EF4-FFF2-40B4-BE49-F238E27FC236}">
                <a16:creationId xmlns:a16="http://schemas.microsoft.com/office/drawing/2014/main" id="{A1CF71C8-053F-4F14-8FDB-24EED4A96E91}"/>
              </a:ext>
            </a:extLst>
          </p:cNvPr>
          <p:cNvSpPr txBox="1">
            <a:spLocks/>
          </p:cNvSpPr>
          <p:nvPr/>
        </p:nvSpPr>
        <p:spPr>
          <a:xfrm>
            <a:off x="1371600" y="2548890"/>
            <a:ext cx="9601200" cy="26185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fr-FR" dirty="0"/>
              <a:t>Prolongement de la maquette fonctionnelle, la maquette graphique intègre les couleurs et identité de marque. Il s’agit d’une représentation précise de la page web qui devra ensuite être intégrée (=codée en HTML / CSS) par les développées, à l’exception peut-être des  textes qui sont souvent encore du faux texte (</a:t>
            </a:r>
            <a:r>
              <a:rPr lang="fr-FR" dirty="0" err="1"/>
              <a:t>lorem</a:t>
            </a:r>
            <a:r>
              <a:rPr lang="fr-FR" dirty="0"/>
              <a:t> ipsum..). Généralement, les maquettes graphiques sont réalisées sous Adobe Photoshop (ou Illustrator..).</a:t>
            </a:r>
          </a:p>
          <a:p>
            <a:pPr marL="0" indent="0">
              <a:buNone/>
            </a:pPr>
            <a:r>
              <a:rPr lang="fr-FR" dirty="0"/>
              <a:t>En alternatives à Photoshop, on peut citer </a:t>
            </a:r>
            <a:r>
              <a:rPr lang="fr-FR" dirty="0" err="1"/>
              <a:t>Gimp</a:t>
            </a:r>
            <a:r>
              <a:rPr lang="fr-FR" dirty="0"/>
              <a:t> (open source) ou Paint Shop Pro.</a:t>
            </a:r>
          </a:p>
        </p:txBody>
      </p:sp>
    </p:spTree>
    <p:extLst>
      <p:ext uri="{BB962C8B-B14F-4D97-AF65-F5344CB8AC3E}">
        <p14:creationId xmlns:p14="http://schemas.microsoft.com/office/powerpoint/2010/main" val="70659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A3D23-17F4-45BA-B5B3-2CD3ED8515E4}"/>
              </a:ext>
            </a:extLst>
          </p:cNvPr>
          <p:cNvSpPr>
            <a:spLocks noGrp="1"/>
          </p:cNvSpPr>
          <p:nvPr>
            <p:ph type="title"/>
          </p:nvPr>
        </p:nvSpPr>
        <p:spPr>
          <a:xfrm>
            <a:off x="1371600" y="685800"/>
            <a:ext cx="9601200" cy="868680"/>
          </a:xfrm>
        </p:spPr>
        <p:txBody>
          <a:bodyPr>
            <a:normAutofit/>
          </a:bodyPr>
          <a:lstStyle/>
          <a:p>
            <a:pPr algn="ctr"/>
            <a:r>
              <a:rPr lang="fr-FR" sz="5400" dirty="0"/>
              <a:t>UN PROTOTYPE</a:t>
            </a:r>
          </a:p>
        </p:txBody>
      </p:sp>
      <p:sp>
        <p:nvSpPr>
          <p:cNvPr id="3" name="Espace réservé du contenu 2">
            <a:extLst>
              <a:ext uri="{FF2B5EF4-FFF2-40B4-BE49-F238E27FC236}">
                <a16:creationId xmlns:a16="http://schemas.microsoft.com/office/drawing/2014/main" id="{D3E83770-CD45-42B5-9A74-D9946985AC1A}"/>
              </a:ext>
            </a:extLst>
          </p:cNvPr>
          <p:cNvSpPr>
            <a:spLocks noGrp="1"/>
          </p:cNvSpPr>
          <p:nvPr>
            <p:ph idx="1"/>
          </p:nvPr>
        </p:nvSpPr>
        <p:spPr/>
        <p:txBody>
          <a:bodyPr/>
          <a:lstStyle/>
          <a:p>
            <a:pPr marL="0" indent="0">
              <a:buNone/>
            </a:pPr>
            <a:r>
              <a:rPr lang="fr-FR" dirty="0"/>
              <a:t>Un prototype est une application fonctionnelle, qui se focalise sur le fond, et permet de déterminer avec quelles technologies les informations seront affichées. Le prototype peut servir à tester certaines technologies (prototypes jetables) ou constituer le début de l’application future (prototype évolutif).</a:t>
            </a:r>
          </a:p>
          <a:p>
            <a:pPr marL="0" indent="0">
              <a:buNone/>
            </a:pPr>
            <a:r>
              <a:rPr lang="fr-FR" dirty="0"/>
              <a:t>un prototype est généralement unique (soit abandonné par la suite, soit fait pour évoluer), contrairement aux wireframes et maquettes qui peuvent être multiples.</a:t>
            </a:r>
          </a:p>
          <a:p>
            <a:endParaRPr lang="fr-FR" dirty="0"/>
          </a:p>
        </p:txBody>
      </p:sp>
    </p:spTree>
    <p:extLst>
      <p:ext uri="{BB962C8B-B14F-4D97-AF65-F5344CB8AC3E}">
        <p14:creationId xmlns:p14="http://schemas.microsoft.com/office/powerpoint/2010/main" val="267190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4A3F6-698C-4E39-AF22-CC3B72BD99EC}"/>
              </a:ext>
            </a:extLst>
          </p:cNvPr>
          <p:cNvSpPr>
            <a:spLocks noGrp="1"/>
          </p:cNvSpPr>
          <p:nvPr>
            <p:ph type="title"/>
          </p:nvPr>
        </p:nvSpPr>
        <p:spPr>
          <a:xfrm>
            <a:off x="1371600" y="494414"/>
            <a:ext cx="9601200" cy="802758"/>
          </a:xfrm>
        </p:spPr>
        <p:txBody>
          <a:bodyPr/>
          <a:lstStyle/>
          <a:p>
            <a:pPr algn="ctr"/>
            <a:r>
              <a:rPr lang="fr-FR" dirty="0"/>
              <a:t>Les logiciels que l’on peut utiliser </a:t>
            </a:r>
          </a:p>
        </p:txBody>
      </p:sp>
      <p:sp>
        <p:nvSpPr>
          <p:cNvPr id="3" name="Espace réservé du contenu 2">
            <a:extLst>
              <a:ext uri="{FF2B5EF4-FFF2-40B4-BE49-F238E27FC236}">
                <a16:creationId xmlns:a16="http://schemas.microsoft.com/office/drawing/2014/main" id="{7C8E9EAD-2399-44AD-AE6F-6427F5DEA577}"/>
              </a:ext>
            </a:extLst>
          </p:cNvPr>
          <p:cNvSpPr>
            <a:spLocks noGrp="1"/>
          </p:cNvSpPr>
          <p:nvPr>
            <p:ph idx="1"/>
          </p:nvPr>
        </p:nvSpPr>
        <p:spPr>
          <a:xfrm>
            <a:off x="1611085" y="1552353"/>
            <a:ext cx="9601200" cy="3753293"/>
          </a:xfrm>
        </p:spPr>
        <p:txBody>
          <a:bodyPr>
            <a:normAutofit/>
          </a:bodyPr>
          <a:lstStyle/>
          <a:p>
            <a:pPr marL="0" indent="0">
              <a:buNone/>
            </a:pPr>
            <a:r>
              <a:rPr lang="fr-FR" dirty="0"/>
              <a:t>les logiciels de wireframes permettent de gérer l’échelle de la représentation et les proportions entre les différents composants,  et surtout ils sont souvent collaboratifs.</a:t>
            </a:r>
          </a:p>
          <a:p>
            <a:pPr marL="0" indent="0">
              <a:buNone/>
            </a:pPr>
            <a:r>
              <a:rPr lang="fr-FR" dirty="0" err="1"/>
              <a:t>cacoo</a:t>
            </a:r>
            <a:r>
              <a:rPr lang="fr-FR" dirty="0"/>
              <a:t> --&gt; permet de réaliser tous type de wireframe ++simple d'utilisation </a:t>
            </a:r>
          </a:p>
          <a:p>
            <a:pPr marL="0" indent="0">
              <a:buNone/>
            </a:pPr>
            <a:r>
              <a:rPr lang="fr-FR" dirty="0"/>
              <a:t>et tourné vers le collaboratif</a:t>
            </a:r>
          </a:p>
          <a:p>
            <a:pPr marL="0" indent="0">
              <a:buNone/>
            </a:pPr>
            <a:r>
              <a:rPr lang="fr-FR" dirty="0" err="1"/>
              <a:t>balsamiq</a:t>
            </a:r>
            <a:r>
              <a:rPr lang="fr-FR" dirty="0"/>
              <a:t> --&gt; référence dans le monde de la créa de site internet ++ simple et puissant</a:t>
            </a:r>
          </a:p>
          <a:p>
            <a:pPr marL="0" indent="0">
              <a:buNone/>
            </a:pPr>
            <a:r>
              <a:rPr lang="fr-FR" dirty="0"/>
              <a:t> --payant</a:t>
            </a:r>
          </a:p>
          <a:p>
            <a:pPr marL="0" indent="0">
              <a:buNone/>
            </a:pPr>
            <a:r>
              <a:rPr lang="fr-FR" dirty="0" err="1"/>
              <a:t>Axure</a:t>
            </a:r>
            <a:r>
              <a:rPr lang="fr-FR" dirty="0"/>
              <a:t> RP --&gt; logiciel le plus complet et le plus puissant pour </a:t>
            </a:r>
            <a:r>
              <a:rPr lang="fr-FR" dirty="0" err="1"/>
              <a:t>wireframing</a:t>
            </a:r>
            <a:r>
              <a:rPr lang="fr-FR" dirty="0"/>
              <a:t> et prototypage d'interface web.</a:t>
            </a:r>
          </a:p>
          <a:p>
            <a:pPr marL="0" indent="0">
              <a:buNone/>
            </a:pPr>
            <a:r>
              <a:rPr lang="fr-FR" dirty="0"/>
              <a:t>payant</a:t>
            </a:r>
          </a:p>
          <a:p>
            <a:pPr marL="0" indent="0">
              <a:buNone/>
            </a:pPr>
            <a:endParaRPr lang="fr-FR" dirty="0"/>
          </a:p>
        </p:txBody>
      </p:sp>
      <p:sp>
        <p:nvSpPr>
          <p:cNvPr id="6" name="ZoneTexte 5">
            <a:extLst>
              <a:ext uri="{FF2B5EF4-FFF2-40B4-BE49-F238E27FC236}">
                <a16:creationId xmlns:a16="http://schemas.microsoft.com/office/drawing/2014/main" id="{082A396F-1008-434A-97C7-89FD3B1ADD3E}"/>
              </a:ext>
            </a:extLst>
          </p:cNvPr>
          <p:cNvSpPr txBox="1"/>
          <p:nvPr/>
        </p:nvSpPr>
        <p:spPr>
          <a:xfrm>
            <a:off x="1531088" y="5699050"/>
            <a:ext cx="9601200" cy="861774"/>
          </a:xfrm>
          <a:prstGeom prst="rect">
            <a:avLst/>
          </a:prstGeom>
          <a:noFill/>
        </p:spPr>
        <p:txBody>
          <a:bodyPr wrap="square" rtlCol="0">
            <a:spAutoFit/>
          </a:bodyPr>
          <a:lstStyle/>
          <a:p>
            <a:r>
              <a:rPr lang="fr-FR" sz="1600" dirty="0"/>
              <a:t>voir tableau comparatif des logiciels de prototypage et de maquettes :</a:t>
            </a:r>
          </a:p>
          <a:p>
            <a:r>
              <a:rPr lang="fr-FR" sz="1600" dirty="0"/>
              <a:t>http://socialcompare.com/fr/comparison/mockup-wireframing-design-tools</a:t>
            </a:r>
          </a:p>
          <a:p>
            <a:endParaRPr lang="fr-FR" dirty="0"/>
          </a:p>
        </p:txBody>
      </p:sp>
    </p:spTree>
    <p:extLst>
      <p:ext uri="{BB962C8B-B14F-4D97-AF65-F5344CB8AC3E}">
        <p14:creationId xmlns:p14="http://schemas.microsoft.com/office/powerpoint/2010/main" val="39954383"/>
      </p:ext>
    </p:extLst>
  </p:cSld>
  <p:clrMapOvr>
    <a:masterClrMapping/>
  </p:clrMapOvr>
</p:sld>
</file>

<file path=ppt/theme/theme1.xml><?xml version="1.0" encoding="utf-8"?>
<a:theme xmlns:a="http://schemas.openxmlformats.org/drawingml/2006/main" name="Rogn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TM10001105[[fn=Rogner]]</Template>
  <TotalTime>101</TotalTime>
  <Words>628</Words>
  <Application>Microsoft Office PowerPoint</Application>
  <PresentationFormat>Grand écran</PresentationFormat>
  <Paragraphs>37</Paragraphs>
  <Slides>8</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Franklin Gothic Book</vt:lpstr>
      <vt:lpstr>Rognage</vt:lpstr>
      <vt:lpstr>différences entre zoning, wireframe, maquette et prototype</vt:lpstr>
      <vt:lpstr>UN ZONING</vt:lpstr>
      <vt:lpstr>UN WIREFRAME</vt:lpstr>
      <vt:lpstr>Les différentes étapes de structuration</vt:lpstr>
      <vt:lpstr>UNE MAQUETTE</vt:lpstr>
      <vt:lpstr>On peut aussi parler de maquette graphique</vt:lpstr>
      <vt:lpstr>UN PROTOTYPE</vt:lpstr>
      <vt:lpstr>Les logiciels que l’on peut utiliser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différences entre zoning, wireframe, maquette et prototype</dc:title>
  <dc:creator>stagiaire</dc:creator>
  <cp:lastModifiedBy>stagiaire</cp:lastModifiedBy>
  <cp:revision>8</cp:revision>
  <dcterms:created xsi:type="dcterms:W3CDTF">2018-12-03T17:40:01Z</dcterms:created>
  <dcterms:modified xsi:type="dcterms:W3CDTF">2018-12-04T17:53:22Z</dcterms:modified>
</cp:coreProperties>
</file>