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80" r:id="rId5"/>
    <p:sldId id="260" r:id="rId6"/>
    <p:sldId id="262" r:id="rId7"/>
    <p:sldId id="263" r:id="rId8"/>
    <p:sldId id="264" r:id="rId9"/>
    <p:sldId id="281" r:id="rId10"/>
    <p:sldId id="282" r:id="rId11"/>
    <p:sldId id="270" r:id="rId12"/>
    <p:sldId id="271"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0518E-4519-4988-9655-F0D4E10404B1}"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80F59-4E5B-4684-B4FB-08BCA9BA6418}" type="slidenum">
              <a:rPr lang="en-US" smtClean="0"/>
              <a:t>‹#›</a:t>
            </a:fld>
            <a:endParaRPr lang="en-US"/>
          </a:p>
        </p:txBody>
      </p:sp>
    </p:spTree>
    <p:extLst>
      <p:ext uri="{BB962C8B-B14F-4D97-AF65-F5344CB8AC3E}">
        <p14:creationId xmlns:p14="http://schemas.microsoft.com/office/powerpoint/2010/main" val="3871892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980F59-4E5B-4684-B4FB-08BCA9BA6418}" type="slidenum">
              <a:rPr lang="en-US" smtClean="0"/>
              <a:t>12</a:t>
            </a:fld>
            <a:endParaRPr lang="en-US"/>
          </a:p>
        </p:txBody>
      </p:sp>
    </p:spTree>
    <p:extLst>
      <p:ext uri="{BB962C8B-B14F-4D97-AF65-F5344CB8AC3E}">
        <p14:creationId xmlns:p14="http://schemas.microsoft.com/office/powerpoint/2010/main" val="270599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9A5F31-B1FC-41E1-9CDD-6BFEC0B1EC4B}"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6AC0E-B700-40A2-85BE-C54DCBB9B5B5}"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03C9E7-F665-41B9-BB0C-B5A161770D4D}"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1519AFF-60F3-449D-8BB0-16B85AA66146}"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206441-CE4E-4E98-B72E-2AE2C0D0096F}"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254AA6B-F481-41D4-AEC4-EB78D8B63FD9}"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D32D55-9E96-4300-AAB4-CD4F8585B072}"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7ED90D-892A-4729-8D48-D37B74030697}"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D1E2B8-D814-4F40-8B8F-435023B75263}"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9F070-0A9A-4D2C-91BB-99BEAAD47781}" type="datetime1">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6AC327-95F0-418B-873C-E82DC7506378}"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DB878B-9C3C-4306-B0D5-5447EFB26489}" type="datetime1">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90B298-2523-4DE4-BC7B-50C1E87EA5DB}" type="datetime1">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F8F7E-C305-40C8-81E8-AB5142E9C6F3}" type="datetime1">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1E507-41D8-4B22-82FD-55AAFEA2F922}"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155A1-EB9B-43FD-BA9E-DD631AD361DE}" type="datetime1">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D92227-9E80-4665-BE10-9C15B67264A6}" type="datetime1">
              <a:rPr lang="en-US" smtClean="0"/>
              <a:t>1/29/2018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763" y="515155"/>
            <a:ext cx="10628849" cy="3606084"/>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TRƯỜNG ĐẠI HỌC THÔNG TIN LIÊN LẠC</a:t>
            </a:r>
            <a:br>
              <a:rPr lang="en-US" sz="3600"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KHOA: CÔNG NGHÊ THÔNG TIN</a:t>
            </a:r>
            <a:br>
              <a:rPr lang="en-US" sz="3000" dirty="0" smtClean="0">
                <a:latin typeface="Times New Roman" panose="02020603050405020304" pitchFamily="18" charset="0"/>
                <a:cs typeface="Times New Roman" panose="02020603050405020304" pitchFamily="18" charset="0"/>
              </a:rPr>
            </a:br>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MÔN: </a:t>
            </a:r>
            <a:r>
              <a:rPr lang="en-US" sz="3000" dirty="0">
                <a:latin typeface="Times New Roman" panose="02020603050405020304" pitchFamily="18" charset="0"/>
                <a:cs typeface="Times New Roman" panose="02020603050405020304" pitchFamily="18" charset="0"/>
              </a:rPr>
              <a:t>Lập </a:t>
            </a:r>
            <a:r>
              <a:rPr lang="en-US" sz="3000" dirty="0" smtClean="0">
                <a:latin typeface="Times New Roman" panose="02020603050405020304" pitchFamily="18" charset="0"/>
                <a:cs typeface="Times New Roman" panose="02020603050405020304" pitchFamily="18" charset="0"/>
              </a:rPr>
              <a:t>Trình </a:t>
            </a:r>
            <a:r>
              <a:rPr lang="en-US" sz="3000" dirty="0">
                <a:latin typeface="Times New Roman" panose="02020603050405020304" pitchFamily="18" charset="0"/>
                <a:cs typeface="Times New Roman" panose="02020603050405020304" pitchFamily="18" charset="0"/>
              </a:rPr>
              <a:t>T</a:t>
            </a:r>
            <a:r>
              <a:rPr lang="en-US" sz="3000" dirty="0" smtClean="0">
                <a:latin typeface="Times New Roman" panose="02020603050405020304" pitchFamily="18" charset="0"/>
                <a:cs typeface="Times New Roman" panose="02020603050405020304" pitchFamily="18" charset="0"/>
              </a:rPr>
              <a:t>rò </a:t>
            </a:r>
            <a:r>
              <a:rPr lang="en-US" sz="3000" dirty="0">
                <a:latin typeface="Times New Roman" panose="02020603050405020304" pitchFamily="18" charset="0"/>
                <a:cs typeface="Times New Roman" panose="02020603050405020304" pitchFamily="18" charset="0"/>
              </a:rPr>
              <a:t>C</a:t>
            </a:r>
            <a:r>
              <a:rPr lang="en-US" sz="3000" dirty="0" smtClean="0">
                <a:latin typeface="Times New Roman" panose="02020603050405020304" pitchFamily="18" charset="0"/>
                <a:cs typeface="Times New Roman" panose="02020603050405020304" pitchFamily="18" charset="0"/>
              </a:rPr>
              <a:t>hơi </a:t>
            </a:r>
            <a:r>
              <a:rPr lang="en-US" sz="3000" dirty="0">
                <a:latin typeface="Times New Roman" panose="02020603050405020304" pitchFamily="18" charset="0"/>
                <a:cs typeface="Times New Roman" panose="02020603050405020304" pitchFamily="18" charset="0"/>
              </a:rPr>
              <a:t>V</a:t>
            </a:r>
            <a:r>
              <a:rPr lang="en-US" sz="3000" dirty="0" smtClean="0">
                <a:latin typeface="Times New Roman" panose="02020603050405020304" pitchFamily="18" charset="0"/>
                <a:cs typeface="Times New Roman" panose="02020603050405020304" pitchFamily="18" charset="0"/>
              </a:rPr>
              <a:t>à </a:t>
            </a:r>
            <a:r>
              <a:rPr lang="en-US" sz="3000" dirty="0">
                <a:latin typeface="Times New Roman" panose="02020603050405020304" pitchFamily="18" charset="0"/>
                <a:cs typeface="Times New Roman" panose="02020603050405020304" pitchFamily="18" charset="0"/>
              </a:rPr>
              <a:t>M</a:t>
            </a:r>
            <a:r>
              <a:rPr lang="en-US" sz="3000" dirty="0" smtClean="0">
                <a:latin typeface="Times New Roman" panose="02020603050405020304" pitchFamily="18" charset="0"/>
                <a:cs typeface="Times New Roman" panose="02020603050405020304" pitchFamily="18" charset="0"/>
              </a:rPr>
              <a:t>ô </a:t>
            </a:r>
            <a:r>
              <a:rPr lang="en-US" sz="3000" dirty="0">
                <a:latin typeface="Times New Roman" panose="02020603050405020304" pitchFamily="18" charset="0"/>
                <a:cs typeface="Times New Roman" panose="02020603050405020304" pitchFamily="18" charset="0"/>
              </a:rPr>
              <a:t>P</a:t>
            </a:r>
            <a:r>
              <a:rPr lang="en-US" sz="3000" dirty="0" smtClean="0">
                <a:latin typeface="Times New Roman" panose="02020603050405020304" pitchFamily="18" charset="0"/>
                <a:cs typeface="Times New Roman" panose="02020603050405020304" pitchFamily="18" charset="0"/>
              </a:rPr>
              <a:t>hỏng </a:t>
            </a: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92244" y="3862316"/>
            <a:ext cx="8915399" cy="2743200"/>
          </a:xfrm>
        </p:spPr>
        <p:txBody>
          <a:bodyPr>
            <a:normAutofit fontScale="92500" lnSpcReduction="10000"/>
          </a:bodyPr>
          <a:lstStyle/>
          <a:p>
            <a:pPr algn="r"/>
            <a:r>
              <a:rPr lang="en-US" sz="2200" dirty="0" smtClean="0">
                <a:latin typeface="Times New Roman" panose="02020603050405020304" pitchFamily="18" charset="0"/>
                <a:cs typeface="Times New Roman" panose="02020603050405020304" pitchFamily="18" charset="0"/>
              </a:rPr>
              <a:t>Lớp: DHCN1A</a:t>
            </a:r>
          </a:p>
          <a:p>
            <a:endParaRPr lang="en-US" dirty="0"/>
          </a:p>
          <a:p>
            <a:pPr algn="r"/>
            <a:r>
              <a:rPr lang="en-US" sz="2200" dirty="0" smtClean="0">
                <a:latin typeface="Times New Roman" panose="02020603050405020304" pitchFamily="18" charset="0"/>
                <a:cs typeface="Times New Roman" panose="02020603050405020304" pitchFamily="18" charset="0"/>
              </a:rPr>
              <a:t>Nhóm 16: </a:t>
            </a:r>
            <a:r>
              <a:rPr lang="en-US" sz="2200" dirty="0">
                <a:latin typeface="Times New Roman" panose="02020603050405020304" pitchFamily="18" charset="0"/>
                <a:cs typeface="Times New Roman" panose="02020603050405020304" pitchFamily="18" charset="0"/>
              </a:rPr>
              <a:t>Trần Lục Long Tính </a:t>
            </a:r>
          </a:p>
          <a:p>
            <a:pPr lvl="0" algn="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Huỳnh Vân Nhật</a:t>
            </a:r>
          </a:p>
          <a:p>
            <a:pPr algn="r"/>
            <a:r>
              <a:rPr lang="en-US" sz="2200" dirty="0">
                <a:latin typeface="Times New Roman" panose="02020603050405020304" pitchFamily="18" charset="0"/>
                <a:cs typeface="Times New Roman" panose="02020603050405020304" pitchFamily="18" charset="0"/>
              </a:rPr>
              <a:t>Lê Hùng Phú</a:t>
            </a:r>
          </a:p>
          <a:p>
            <a:pPr algn="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Thái Quốc Anh</a:t>
            </a:r>
          </a:p>
          <a:p>
            <a:pPr algn="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8017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8797"/>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2592924" y="1339850"/>
            <a:ext cx="8911687" cy="457200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047245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normAutofit fontScale="90000"/>
          </a:bodyPr>
          <a:lstStyle/>
          <a:p>
            <a:pPr lvl="0" algn="ctr"/>
            <a:r>
              <a:rPr lang="en-US" sz="3100" b="1" dirty="0" smtClean="0">
                <a:latin typeface="Times New Roman" panose="02020603050405020304" pitchFamily="18" charset="0"/>
                <a:cs typeface="Times New Roman" panose="02020603050405020304" pitchFamily="18" charset="0"/>
              </a:rPr>
              <a:t>VI. </a:t>
            </a:r>
            <a:r>
              <a:rPr lang="en-US" sz="2900" b="1" dirty="0" smtClean="0">
                <a:latin typeface="Times New Roman" panose="02020603050405020304" pitchFamily="18" charset="0"/>
                <a:cs typeface="Times New Roman" panose="02020603050405020304" pitchFamily="18" charset="0"/>
              </a:rPr>
              <a:t>ƯU ĐIỂM VÀ HẠN CHẾ KHI THỰC HIỆN</a:t>
            </a:r>
            <a:r>
              <a:rPr lang="en-US" dirty="0"/>
              <a:t/>
            </a:r>
            <a:br>
              <a:rPr lang="en-US" dirty="0"/>
            </a:br>
            <a:endParaRPr lang="en-US" dirty="0"/>
          </a:p>
        </p:txBody>
      </p:sp>
      <p:sp>
        <p:nvSpPr>
          <p:cNvPr id="3" name="Content Placeholder 2"/>
          <p:cNvSpPr>
            <a:spLocks noGrp="1"/>
          </p:cNvSpPr>
          <p:nvPr>
            <p:ph idx="1"/>
          </p:nvPr>
        </p:nvSpPr>
        <p:spPr>
          <a:xfrm>
            <a:off x="1828800" y="1339403"/>
            <a:ext cx="9675812" cy="4571819"/>
          </a:xfrm>
        </p:spPr>
        <p:txBody>
          <a:bodyPr anchor="ctr">
            <a:normAutofit/>
          </a:bodyPr>
          <a:lstStyle/>
          <a:p>
            <a:pPr lvl="0"/>
            <a:r>
              <a:rPr lang="en-US" sz="2400" b="1" dirty="0">
                <a:latin typeface="Times New Roman" panose="02020603050405020304" pitchFamily="18" charset="0"/>
                <a:cs typeface="Times New Roman" panose="02020603050405020304" pitchFamily="18" charset="0"/>
              </a:rPr>
              <a:t>Ưu điểm: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Xây dựng được một trò chơi được viết dựa trên ngôn ngữ Javaswing phục vụ mục đích giải trí cho mọi người.</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Trò chơi được xây dựng với giao diện bắt mắt, nhân vật vui nhộn, lối chơi dễ hiểu và độ khó được nâng lên theo thời gian chơi.</a:t>
            </a:r>
            <a:endParaRPr lang="en-US" sz="2400" b="1" dirty="0" smtClean="0">
              <a:latin typeface="Times New Roman" panose="02020603050405020304" pitchFamily="18" charset="0"/>
              <a:cs typeface="Times New Roman" panose="02020603050405020304" pitchFamily="18" charset="0"/>
            </a:endParaRPr>
          </a:p>
          <a:p>
            <a:pPr lvl="0"/>
            <a:r>
              <a:rPr lang="en-US" sz="2400" b="1" dirty="0" smtClean="0">
                <a:latin typeface="Times New Roman" panose="02020603050405020304" pitchFamily="18" charset="0"/>
                <a:cs typeface="Times New Roman" panose="02020603050405020304" pitchFamily="18" charset="0"/>
              </a:rPr>
              <a:t>Hạn chế:</a:t>
            </a:r>
            <a:endParaRPr lang="en-US" sz="2400" dirty="0" smtClean="0">
              <a:latin typeface="Times New Roman" panose="02020603050405020304" pitchFamily="18" charset="0"/>
              <a:cs typeface="Times New Roman" panose="02020603050405020304" pitchFamily="18" charset="0"/>
            </a:endParaRPr>
          </a:p>
          <a:p>
            <a:pPr marL="0" lvl="1" indent="0">
              <a:buNone/>
            </a:pPr>
            <a:r>
              <a:rPr lang="en-US" sz="2400" dirty="0" smtClean="0">
                <a:latin typeface="Times New Roman" panose="02020603050405020304" pitchFamily="18" charset="0"/>
                <a:cs typeface="Times New Roman" panose="02020603050405020304" pitchFamily="18" charset="0"/>
              </a:rPr>
              <a:t>- Chưa </a:t>
            </a:r>
            <a:r>
              <a:rPr lang="en-US" sz="2400" dirty="0">
                <a:latin typeface="Times New Roman" panose="02020603050405020304" pitchFamily="18" charset="0"/>
                <a:cs typeface="Times New Roman" panose="02020603050405020304" pitchFamily="18" charset="0"/>
              </a:rPr>
              <a:t>phát triển về việc thêm các nhân vật lựa chọn cho người chơi.</a:t>
            </a:r>
          </a:p>
          <a:p>
            <a:pPr marL="0" lvl="0" indent="0">
              <a:buNone/>
            </a:pPr>
            <a:endParaRPr lang="en-US"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19035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2600" b="1" dirty="0" smtClean="0">
                <a:latin typeface="Times New Roman" panose="02020603050405020304" pitchFamily="18" charset="0"/>
                <a:cs typeface="Times New Roman" panose="02020603050405020304" pitchFamily="18" charset="0"/>
              </a:rPr>
              <a:t>VII. </a:t>
            </a:r>
            <a:r>
              <a:rPr lang="en-US" sz="2600" b="1" dirty="0">
                <a:latin typeface="Times New Roman" panose="02020603050405020304" pitchFamily="18" charset="0"/>
                <a:cs typeface="Times New Roman" panose="02020603050405020304" pitchFamily="18" charset="0"/>
              </a:rPr>
              <a:t>KINH NGHIỆM HỌC ĐƯỢC</a:t>
            </a:r>
            <a:r>
              <a:rPr lang="en-US" b="1" dirty="0"/>
              <a:t/>
            </a:r>
            <a:br>
              <a:rPr lang="en-US" b="1" dirty="0"/>
            </a:br>
            <a:endParaRPr lang="en-US" b="1" dirty="0"/>
          </a:p>
        </p:txBody>
      </p:sp>
      <p:sp>
        <p:nvSpPr>
          <p:cNvPr id="3" name="Content Placeholder 2"/>
          <p:cNvSpPr>
            <a:spLocks noGrp="1"/>
          </p:cNvSpPr>
          <p:nvPr>
            <p:ph idx="1"/>
          </p:nvPr>
        </p:nvSpPr>
        <p:spPr>
          <a:xfrm>
            <a:off x="1918952" y="2133600"/>
            <a:ext cx="9585660" cy="3777622"/>
          </a:xfrm>
        </p:spPr>
        <p:txBody>
          <a:bodyPr anchor="ctr">
            <a:normAutofit/>
          </a:bodyPr>
          <a:lstStyle/>
          <a:p>
            <a:pPr marL="457200" lvl="1" indent="0" algn="just">
              <a:buNone/>
            </a:pPr>
            <a:r>
              <a:rPr lang="en-US" sz="2400" dirty="0" smtClean="0">
                <a:latin typeface="Times New Roman" panose="02020603050405020304" pitchFamily="18" charset="0"/>
                <a:cs typeface="Times New Roman" panose="02020603050405020304" pitchFamily="18" charset="0"/>
              </a:rPr>
              <a:t>	Qua </a:t>
            </a:r>
            <a:r>
              <a:rPr lang="en-US" sz="2400" dirty="0">
                <a:latin typeface="Times New Roman" panose="02020603050405020304" pitchFamily="18" charset="0"/>
                <a:cs typeface="Times New Roman" panose="02020603050405020304" pitchFamily="18" charset="0"/>
              </a:rPr>
              <a:t>bài tập nhóm “Lập trình trò chơi và mô phỏng” này, nhóm em đã học được các khái niệm, hiểu thêm nhiều hơn về ngôn ngữ JAVA, các thành phần cũng như chức năng của các đối tượng trong JAVA; hiểu và xây dựng được một trò chơi giải trí thiết thực, góp phần giáo dục và tuyên truyền cho mọi người về ý thức sang đường. Ngoài ra, qua bài tập này, chúng em còn được bổ sung và nâng cao khả năng tự học, làm việc nhóm; cách quản lý và xử lý tốt các công việc được giao.</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algn="just"/>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7214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787783"/>
            <a:ext cx="7956795" cy="5892418"/>
          </a:xfrm>
        </p:spPr>
        <p:txBody>
          <a:bodyPr>
            <a:normAutofit fontScale="90000"/>
          </a:bodyPr>
          <a:lstStyle/>
          <a:p>
            <a:pPr algn="ctr"/>
            <a:r>
              <a:rPr lang="en-US" sz="9600" dirty="0" smtClean="0">
                <a:latin typeface="Times New Roman" panose="02020603050405020304" pitchFamily="18" charset="0"/>
                <a:cs typeface="Times New Roman" panose="02020603050405020304" pitchFamily="18" charset="0"/>
              </a:rPr>
              <a:t>End!</a:t>
            </a:r>
            <a:br>
              <a:rPr lang="en-US" sz="9600" dirty="0" smtClean="0">
                <a:latin typeface="Times New Roman" panose="02020603050405020304" pitchFamily="18" charset="0"/>
                <a:cs typeface="Times New Roman" panose="02020603050405020304" pitchFamily="18" charset="0"/>
              </a:rPr>
            </a:br>
            <a:r>
              <a:rPr lang="en-US" sz="9600" dirty="0" smtClean="0">
                <a:latin typeface="Times New Roman" panose="02020603050405020304" pitchFamily="18" charset="0"/>
                <a:cs typeface="Times New Roman" panose="02020603050405020304" pitchFamily="18" charset="0"/>
              </a:rPr>
              <a:t>Xin </a:t>
            </a:r>
            <a:r>
              <a:rPr lang="en-US" sz="9600" dirty="0" err="1" smtClean="0">
                <a:latin typeface="Times New Roman" panose="02020603050405020304" pitchFamily="18" charset="0"/>
                <a:cs typeface="Times New Roman" panose="02020603050405020304" pitchFamily="18" charset="0"/>
              </a:rPr>
              <a:t>cảm</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ơn</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các</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bạn</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và</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thầy</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cô</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đã</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lắng</a:t>
            </a:r>
            <a:r>
              <a:rPr lang="en-US" sz="9600" dirty="0" smtClean="0">
                <a:latin typeface="Times New Roman" panose="02020603050405020304" pitchFamily="18" charset="0"/>
                <a:cs typeface="Times New Roman" panose="02020603050405020304" pitchFamily="18" charset="0"/>
              </a:rPr>
              <a:t> </a:t>
            </a:r>
            <a:r>
              <a:rPr lang="en-US" sz="9600" dirty="0" err="1" smtClean="0">
                <a:latin typeface="Times New Roman" panose="02020603050405020304" pitchFamily="18" charset="0"/>
                <a:cs typeface="Times New Roman" panose="02020603050405020304" pitchFamily="18" charset="0"/>
              </a:rPr>
              <a:t>nghe</a:t>
            </a:r>
            <a:r>
              <a:rPr lang="en-US" sz="9600" smtClean="0">
                <a:latin typeface="Times New Roman" panose="02020603050405020304" pitchFamily="18" charset="0"/>
                <a:cs typeface="Times New Roman" panose="02020603050405020304" pitchFamily="18" charset="0"/>
              </a:rPr>
              <a:t>!!</a:t>
            </a:r>
            <a:endParaRPr lang="en-US" sz="9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89886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smtClean="0">
                <a:latin typeface="Times New Roman" panose="02020603050405020304" pitchFamily="18" charset="0"/>
                <a:cs typeface="Times New Roman" panose="02020603050405020304" pitchFamily="18" charset="0"/>
              </a:rPr>
              <a:t>Mục Lục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29555"/>
            <a:ext cx="8915400" cy="4481667"/>
          </a:xfrm>
        </p:spPr>
        <p:txBody>
          <a:bodyPr/>
          <a:lstStyle/>
          <a:p>
            <a:pPr lvl="0"/>
            <a:r>
              <a:rPr lang="en-US" sz="2500" dirty="0" smtClean="0">
                <a:latin typeface="Times New Roman" panose="02020603050405020304" pitchFamily="18" charset="0"/>
                <a:cs typeface="Times New Roman" panose="02020603050405020304" pitchFamily="18" charset="0"/>
              </a:rPr>
              <a:t>I. </a:t>
            </a:r>
            <a:r>
              <a:rPr lang="en-US" sz="2500" b="1" dirty="0" smtClean="0">
                <a:latin typeface="Times New Roman" panose="02020603050405020304" pitchFamily="18" charset="0"/>
                <a:cs typeface="Times New Roman" panose="02020603050405020304" pitchFamily="18" charset="0"/>
              </a:rPr>
              <a:t>BẢNG THÔNG TIN THÀNH VIÊN TRONG NHÓM</a:t>
            </a:r>
            <a:endParaRPr lang="en-US" sz="2500" dirty="0" smtClean="0">
              <a:latin typeface="Times New Roman" panose="02020603050405020304" pitchFamily="18" charset="0"/>
              <a:cs typeface="Times New Roman" panose="02020603050405020304" pitchFamily="18" charset="0"/>
            </a:endParaRPr>
          </a:p>
          <a:p>
            <a:pPr lvl="0"/>
            <a:r>
              <a:rPr lang="en-US" sz="2500" dirty="0" smtClean="0">
                <a:latin typeface="Times New Roman" panose="02020603050405020304" pitchFamily="18" charset="0"/>
                <a:cs typeface="Times New Roman" panose="02020603050405020304" pitchFamily="18" charset="0"/>
              </a:rPr>
              <a:t>II. </a:t>
            </a:r>
            <a:r>
              <a:rPr lang="en-US" sz="2500" b="1" dirty="0" smtClean="0">
                <a:latin typeface="Times New Roman" panose="02020603050405020304" pitchFamily="18" charset="0"/>
                <a:cs typeface="Times New Roman" panose="02020603050405020304" pitchFamily="18" charset="0"/>
              </a:rPr>
              <a:t>BẢNG PHÂN CÔNG NHIỆM VỤ</a:t>
            </a:r>
            <a:endParaRPr lang="en-US" sz="2500" dirty="0" smtClean="0">
              <a:latin typeface="Times New Roman" panose="02020603050405020304" pitchFamily="18" charset="0"/>
              <a:cs typeface="Times New Roman" panose="02020603050405020304" pitchFamily="18" charset="0"/>
            </a:endParaRPr>
          </a:p>
          <a:p>
            <a:pPr lvl="0"/>
            <a:r>
              <a:rPr lang="en-US" sz="2500" b="1" dirty="0" smtClean="0">
                <a:latin typeface="Times New Roman" panose="02020603050405020304" pitchFamily="18" charset="0"/>
                <a:cs typeface="Times New Roman" panose="02020603050405020304" pitchFamily="18" charset="0"/>
              </a:rPr>
              <a:t>III. CƠ BẢN VỀ JAVA</a:t>
            </a:r>
          </a:p>
          <a:p>
            <a:pPr lvl="0"/>
            <a:r>
              <a:rPr lang="en-US" sz="2500" b="1" dirty="0" smtClean="0">
                <a:latin typeface="Times New Roman" panose="02020603050405020304" pitchFamily="18" charset="0"/>
                <a:cs typeface="Times New Roman" panose="02020603050405020304" pitchFamily="18" charset="0"/>
              </a:rPr>
              <a:t>IV. QUY TRÌNH LÀM GAME</a:t>
            </a:r>
          </a:p>
          <a:p>
            <a:r>
              <a:rPr lang="en-US" sz="2500" b="1" dirty="0" smtClean="0">
                <a:latin typeface="Times New Roman" panose="02020603050405020304" pitchFamily="18" charset="0"/>
                <a:cs typeface="Times New Roman" panose="02020603050405020304" pitchFamily="18" charset="0"/>
              </a:rPr>
              <a:t>V. SẢN PHẨM GAME “SANG ĐƯỜNG”</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VI. </a:t>
            </a:r>
            <a:r>
              <a:rPr lang="en-US" sz="2500" b="1" dirty="0" smtClean="0">
                <a:latin typeface="Times New Roman" panose="02020603050405020304" pitchFamily="18" charset="0"/>
                <a:cs typeface="Times New Roman" panose="02020603050405020304" pitchFamily="18" charset="0"/>
              </a:rPr>
              <a:t>ƯU ĐIỂM VÀ HẠN CHẾ KHI THỰC HIỆN</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VII. </a:t>
            </a:r>
            <a:r>
              <a:rPr lang="en-US" sz="2500" b="1" dirty="0" smtClean="0">
                <a:latin typeface="Times New Roman" panose="02020603050405020304" pitchFamily="18" charset="0"/>
                <a:cs typeface="Times New Roman" panose="02020603050405020304" pitchFamily="18" charset="0"/>
              </a:rPr>
              <a:t>KINH NGHIỆM HỌC ĐƯỢC</a:t>
            </a:r>
            <a:endParaRPr lang="en-US" sz="2500" dirty="0" smtClean="0">
              <a:latin typeface="Times New Roman" panose="02020603050405020304" pitchFamily="18" charset="0"/>
              <a:cs typeface="Times New Roman" panose="02020603050405020304" pitchFamily="18" charset="0"/>
            </a:endParaRPr>
          </a:p>
          <a:p>
            <a:pPr lvl="0"/>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5889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normAutofit fontScale="90000"/>
          </a:bodyPr>
          <a:lstStyle/>
          <a:p>
            <a:pPr lvl="0" algn="ctr"/>
            <a:r>
              <a:rPr lang="en-US" sz="2900" dirty="0" smtClean="0">
                <a:latin typeface="Times New Roman" panose="02020603050405020304" pitchFamily="18" charset="0"/>
                <a:cs typeface="Times New Roman" panose="02020603050405020304" pitchFamily="18" charset="0"/>
              </a:rPr>
              <a:t>I. </a:t>
            </a:r>
            <a:r>
              <a:rPr lang="en-US" sz="2900" b="1" dirty="0">
                <a:latin typeface="Times New Roman" panose="02020603050405020304" pitchFamily="18" charset="0"/>
                <a:cs typeface="Times New Roman" panose="02020603050405020304" pitchFamily="18" charset="0"/>
              </a:rPr>
              <a:t>BẢNG THÔNG TIN THÀNH VIÊN TRONG NHÓM</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10341154"/>
              </p:ext>
            </p:extLst>
          </p:nvPr>
        </p:nvGraphicFramePr>
        <p:xfrm>
          <a:off x="1429555" y="1493949"/>
          <a:ext cx="10238704" cy="4638619"/>
        </p:xfrm>
        <a:graphic>
          <a:graphicData uri="http://schemas.openxmlformats.org/drawingml/2006/table">
            <a:tbl>
              <a:tblPr firstRow="1" bandRow="1">
                <a:tableStyleId>{073A0DAA-6AF3-43AB-8588-CEC1D06C72B9}</a:tableStyleId>
              </a:tblPr>
              <a:tblGrid>
                <a:gridCol w="768461"/>
                <a:gridCol w="2198231"/>
                <a:gridCol w="3008079"/>
                <a:gridCol w="4263933"/>
              </a:tblGrid>
              <a:tr h="1381392">
                <a:tc>
                  <a:txBody>
                    <a:bodyPr/>
                    <a:lstStyle/>
                    <a:p>
                      <a:pPr algn="ctr"/>
                      <a:r>
                        <a:rPr lang="en-US" dirty="0" smtClean="0">
                          <a:latin typeface="Times New Roman" panose="02020603050405020304" pitchFamily="18" charset="0"/>
                          <a:cs typeface="Times New Roman" panose="02020603050405020304" pitchFamily="18" charset="0"/>
                        </a:rPr>
                        <a:t>STT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MÃ</a:t>
                      </a:r>
                      <a:r>
                        <a:rPr lang="en-US" baseline="0" dirty="0" smtClean="0">
                          <a:latin typeface="Times New Roman" panose="02020603050405020304" pitchFamily="18" charset="0"/>
                          <a:cs typeface="Times New Roman" panose="02020603050405020304" pitchFamily="18" charset="0"/>
                        </a:rPr>
                        <a:t> SINH VIÊN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HỌ</a:t>
                      </a:r>
                      <a:r>
                        <a:rPr lang="en-US" baseline="0" dirty="0" smtClean="0">
                          <a:latin typeface="Times New Roman" panose="02020603050405020304" pitchFamily="18" charset="0"/>
                          <a:cs typeface="Times New Roman" panose="02020603050405020304" pitchFamily="18" charset="0"/>
                        </a:rPr>
                        <a:t> TÊN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MAIL</a:t>
                      </a:r>
                      <a:endParaRPr lang="en-US" dirty="0">
                        <a:latin typeface="Times New Roman" panose="02020603050405020304" pitchFamily="18" charset="0"/>
                        <a:cs typeface="Times New Roman" panose="02020603050405020304" pitchFamily="18" charset="0"/>
                      </a:endParaRPr>
                    </a:p>
                  </a:txBody>
                  <a:tcPr/>
                </a:tc>
              </a:tr>
              <a:tr h="800328">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14DC179</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Trần</a:t>
                      </a:r>
                      <a:r>
                        <a:rPr lang="en-US" sz="2400" baseline="0" dirty="0" smtClean="0">
                          <a:latin typeface="Times New Roman" panose="02020603050405020304" pitchFamily="18" charset="0"/>
                          <a:cs typeface="Times New Roman" panose="02020603050405020304" pitchFamily="18" charset="0"/>
                        </a:rPr>
                        <a:t> Lục Long Tính</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400" dirty="0" smtClean="0">
                          <a:latin typeface="Times New Roman" panose="02020603050405020304" pitchFamily="18" charset="0"/>
                          <a:cs typeface="Times New Roman" panose="02020603050405020304" pitchFamily="18" charset="0"/>
                        </a:rPr>
                        <a:t>jackymon41@gmail.com</a:t>
                      </a:r>
                      <a:endParaRPr lang="en-US" sz="2400" dirty="0">
                        <a:latin typeface="Times New Roman" panose="02020603050405020304" pitchFamily="18" charset="0"/>
                        <a:cs typeface="Times New Roman" panose="02020603050405020304" pitchFamily="18" charset="0"/>
                      </a:endParaRPr>
                    </a:p>
                  </a:txBody>
                  <a:tcPr/>
                </a:tc>
              </a:tr>
              <a:tr h="856243">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14DC055</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Huỳnh</a:t>
                      </a:r>
                      <a:r>
                        <a:rPr lang="en-US" sz="2400" baseline="0" dirty="0" smtClean="0">
                          <a:latin typeface="Times New Roman" panose="02020603050405020304" pitchFamily="18" charset="0"/>
                          <a:cs typeface="Times New Roman" panose="02020603050405020304" pitchFamily="18" charset="0"/>
                        </a:rPr>
                        <a:t> Vân Nhật</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400" dirty="0" smtClean="0">
                          <a:latin typeface="Times New Roman" panose="02020603050405020304" pitchFamily="18" charset="0"/>
                          <a:cs typeface="Times New Roman" panose="02020603050405020304" pitchFamily="18" charset="0"/>
                        </a:rPr>
                        <a:t>huynhvannhat1996@gmail.com</a:t>
                      </a:r>
                      <a:endParaRPr lang="en-US" sz="2400" dirty="0">
                        <a:latin typeface="Times New Roman" panose="02020603050405020304" pitchFamily="18" charset="0"/>
                        <a:cs typeface="Times New Roman" panose="02020603050405020304" pitchFamily="18" charset="0"/>
                      </a:endParaRPr>
                    </a:p>
                  </a:txBody>
                  <a:tcPr/>
                </a:tc>
              </a:tr>
              <a:tr h="800328">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14DC060</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Lê</a:t>
                      </a:r>
                      <a:r>
                        <a:rPr lang="en-US" sz="2400" baseline="0" dirty="0" smtClean="0">
                          <a:latin typeface="Times New Roman" panose="02020603050405020304" pitchFamily="18" charset="0"/>
                          <a:cs typeface="Times New Roman" panose="02020603050405020304" pitchFamily="18" charset="0"/>
                        </a:rPr>
                        <a:t> Hùng Phú</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400" dirty="0" smtClean="0">
                          <a:latin typeface="Times New Roman" panose="02020603050405020304" pitchFamily="18" charset="0"/>
                          <a:cs typeface="Times New Roman" panose="02020603050405020304" pitchFamily="18" charset="0"/>
                        </a:rPr>
                        <a:t>Lehungphu1996@gmail.com</a:t>
                      </a:r>
                      <a:endParaRPr lang="en-US" sz="2400" dirty="0">
                        <a:latin typeface="Times New Roman" panose="02020603050405020304" pitchFamily="18" charset="0"/>
                        <a:cs typeface="Times New Roman" panose="02020603050405020304" pitchFamily="18" charset="0"/>
                      </a:endParaRPr>
                    </a:p>
                  </a:txBody>
                  <a:tcPr/>
                </a:tc>
              </a:tr>
              <a:tr h="800328">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14DC002</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Thái</a:t>
                      </a:r>
                      <a:r>
                        <a:rPr lang="en-US" sz="2400" baseline="0" dirty="0" smtClean="0">
                          <a:latin typeface="Times New Roman" panose="02020603050405020304" pitchFamily="18" charset="0"/>
                          <a:cs typeface="Times New Roman" panose="02020603050405020304" pitchFamily="18" charset="0"/>
                        </a:rPr>
                        <a:t> Quốc Anh</a:t>
                      </a:r>
                      <a:endParaRPr lang="en-US" sz="2400" dirty="0" smtClean="0">
                        <a:latin typeface="Times New Roman" panose="02020603050405020304" pitchFamily="18" charset="0"/>
                        <a:cs typeface="Times New Roman" panose="02020603050405020304" pitchFamily="18" charset="0"/>
                      </a:endParaRPr>
                    </a:p>
                  </a:txBody>
                  <a:tcPr/>
                </a:tc>
                <a:tc>
                  <a:txBody>
                    <a:bodyPr/>
                    <a:lstStyle/>
                    <a:p>
                      <a:pPr algn="l"/>
                      <a:r>
                        <a:rPr lang="en-US" sz="2400" dirty="0" smtClean="0">
                          <a:latin typeface="Times New Roman" panose="02020603050405020304" pitchFamily="18" charset="0"/>
                          <a:cs typeface="Times New Roman" panose="02020603050405020304" pitchFamily="18" charset="0"/>
                        </a:rPr>
                        <a:t>lamphonganh@gmail.com</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3417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666"/>
          </a:xfrm>
        </p:spPr>
        <p:txBody>
          <a:bodyPr>
            <a:normAutofit/>
          </a:bodyPr>
          <a:lstStyle/>
          <a:p>
            <a:r>
              <a:rPr lang="en-US" sz="2600" b="1" dirty="0" smtClean="0">
                <a:latin typeface="Times New Roman" panose="02020603050405020304" pitchFamily="18" charset="0"/>
                <a:cs typeface="Times New Roman" panose="02020603050405020304" pitchFamily="18" charset="0"/>
              </a:rPr>
              <a:t>II. NHIỆM VỤ</a:t>
            </a:r>
            <a:endParaRPr lang="en-US" sz="2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7265395"/>
              </p:ext>
            </p:extLst>
          </p:nvPr>
        </p:nvGraphicFramePr>
        <p:xfrm>
          <a:off x="1146220" y="1262131"/>
          <a:ext cx="10358393" cy="4995393"/>
        </p:xfrm>
        <a:graphic>
          <a:graphicData uri="http://schemas.openxmlformats.org/drawingml/2006/table">
            <a:tbl>
              <a:tblPr firstRow="1" bandRow="1">
                <a:tableStyleId>{073A0DAA-6AF3-43AB-8588-CEC1D06C72B9}</a:tableStyleId>
              </a:tblPr>
              <a:tblGrid>
                <a:gridCol w="718039"/>
                <a:gridCol w="3773895"/>
                <a:gridCol w="5866459"/>
              </a:tblGrid>
              <a:tr h="948260">
                <a:tc>
                  <a:txBody>
                    <a:bodyPr/>
                    <a:lstStyle/>
                    <a:p>
                      <a:pPr algn="ctr"/>
                      <a:r>
                        <a:rPr lang="en-US" dirty="0" smtClean="0">
                          <a:latin typeface="Times New Roman" panose="02020603050405020304" pitchFamily="18" charset="0"/>
                          <a:cs typeface="Times New Roman" panose="02020603050405020304" pitchFamily="18" charset="0"/>
                        </a:rPr>
                        <a:t>STT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HỌ</a:t>
                      </a:r>
                      <a:r>
                        <a:rPr lang="en-US" baseline="0" dirty="0" smtClean="0">
                          <a:latin typeface="Times New Roman" panose="02020603050405020304" pitchFamily="18" charset="0"/>
                          <a:cs typeface="Times New Roman" panose="02020603050405020304" pitchFamily="18" charset="0"/>
                        </a:rPr>
                        <a:t> TÊN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NHIỆM</a:t>
                      </a:r>
                      <a:r>
                        <a:rPr lang="en-US" baseline="0" dirty="0" smtClean="0">
                          <a:latin typeface="Times New Roman" panose="02020603050405020304" pitchFamily="18" charset="0"/>
                          <a:cs typeface="Times New Roman" panose="02020603050405020304" pitchFamily="18" charset="0"/>
                        </a:rPr>
                        <a:t> VỤ</a:t>
                      </a:r>
                      <a:endParaRPr lang="en-US" dirty="0">
                        <a:latin typeface="Times New Roman" panose="02020603050405020304" pitchFamily="18" charset="0"/>
                        <a:cs typeface="Times New Roman" panose="02020603050405020304" pitchFamily="18" charset="0"/>
                      </a:endParaRPr>
                    </a:p>
                  </a:txBody>
                  <a:tcPr/>
                </a:tc>
              </a:tr>
              <a:tr h="961893">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Trần</a:t>
                      </a:r>
                      <a:r>
                        <a:rPr lang="en-US" sz="2400" baseline="0" dirty="0" smtClean="0">
                          <a:latin typeface="Times New Roman" panose="02020603050405020304" pitchFamily="18" charset="0"/>
                          <a:cs typeface="Times New Roman" panose="02020603050405020304" pitchFamily="18" charset="0"/>
                        </a:rPr>
                        <a:t> Lục Long Tính</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 Phân</a:t>
                      </a:r>
                      <a:r>
                        <a:rPr lang="en-US" sz="2400" baseline="0" dirty="0" smtClean="0">
                          <a:latin typeface="Times New Roman" panose="02020603050405020304" pitchFamily="18" charset="0"/>
                          <a:cs typeface="Times New Roman" panose="02020603050405020304" pitchFamily="18" charset="0"/>
                        </a:rPr>
                        <a:t> chia nhiệm vụ cho các thành viên trong nhóm, viết code, kiểm thử</a:t>
                      </a:r>
                      <a:endParaRPr lang="en-US" sz="2400" dirty="0">
                        <a:latin typeface="Times New Roman" panose="02020603050405020304" pitchFamily="18" charset="0"/>
                        <a:cs typeface="Times New Roman" panose="02020603050405020304" pitchFamily="18" charset="0"/>
                      </a:endParaRPr>
                    </a:p>
                  </a:txBody>
                  <a:tcPr/>
                </a:tc>
              </a:tr>
              <a:tr h="948260">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2400" kern="1200" dirty="0" smtClean="0">
                          <a:solidFill>
                            <a:schemeClr val="dk1"/>
                          </a:solidFill>
                          <a:latin typeface="Times New Roman" panose="02020603050405020304" pitchFamily="18" charset="0"/>
                          <a:ea typeface="+mn-ea"/>
                          <a:cs typeface="Times New Roman" panose="02020603050405020304" pitchFamily="18" charset="0"/>
                        </a:rPr>
                        <a:t>Huỳnh Vân Nhật</a:t>
                      </a:r>
                      <a:endParaRPr lang="en-US" sz="2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2400" kern="1200" dirty="0" smtClean="0">
                          <a:solidFill>
                            <a:schemeClr val="dk1"/>
                          </a:solidFill>
                          <a:latin typeface="Times New Roman" panose="02020603050405020304" pitchFamily="18" charset="0"/>
                          <a:ea typeface="+mn-ea"/>
                          <a:cs typeface="Times New Roman" panose="02020603050405020304" pitchFamily="18" charset="0"/>
                        </a:rPr>
                        <a:t>- Kiểm thử sản phẩm nhóm và nhóm khác, đồ họa cho game</a:t>
                      </a:r>
                      <a:endParaRPr lang="en-US" sz="2400" kern="1200" dirty="0">
                        <a:solidFill>
                          <a:schemeClr val="dk1"/>
                        </a:solidFill>
                        <a:latin typeface="Times New Roman" panose="02020603050405020304" pitchFamily="18" charset="0"/>
                        <a:ea typeface="+mn-ea"/>
                        <a:cs typeface="Times New Roman" panose="02020603050405020304" pitchFamily="18" charset="0"/>
                      </a:endParaRPr>
                    </a:p>
                  </a:txBody>
                  <a:tcPr/>
                </a:tc>
              </a:tr>
              <a:tr h="948260">
                <a:tc>
                  <a:txBody>
                    <a:bodyPr/>
                    <a:lstStyle/>
                    <a:p>
                      <a:pPr marL="0" algn="ctr" defTabSz="457200" rtl="0" eaLnBrk="1" latinLnBrk="0" hangingPunct="1"/>
                      <a:r>
                        <a:rPr lang="en-US" sz="1800" kern="1200" dirty="0" smtClean="0">
                          <a:solidFill>
                            <a:schemeClr val="dk1"/>
                          </a:solidFill>
                          <a:latin typeface="Times New Roman" panose="02020603050405020304" pitchFamily="18" charset="0"/>
                          <a:ea typeface="+mn-ea"/>
                          <a:cs typeface="Times New Roman" panose="02020603050405020304" pitchFamily="18" charset="0"/>
                        </a:rPr>
                        <a:t>3</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2400" kern="1200" dirty="0" smtClean="0">
                          <a:solidFill>
                            <a:schemeClr val="dk1"/>
                          </a:solidFill>
                          <a:latin typeface="Times New Roman" panose="02020603050405020304" pitchFamily="18" charset="0"/>
                          <a:ea typeface="+mn-ea"/>
                          <a:cs typeface="Times New Roman" panose="02020603050405020304" pitchFamily="18" charset="0"/>
                        </a:rPr>
                        <a:t>Lê Hùng Phú</a:t>
                      </a:r>
                      <a:endParaRPr lang="en-US" sz="2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2400" kern="1200" dirty="0" smtClean="0">
                          <a:solidFill>
                            <a:schemeClr val="dk1"/>
                          </a:solidFill>
                          <a:latin typeface="Times New Roman" panose="02020603050405020304" pitchFamily="18" charset="0"/>
                          <a:ea typeface="+mn-ea"/>
                          <a:cs typeface="Times New Roman" panose="02020603050405020304" pitchFamily="18" charset="0"/>
                        </a:rPr>
                        <a:t>- Soạn thảo văn bản, tìm kiếm tài liệu , khai thác thông tin cần thiết, đặt vấn đề</a:t>
                      </a:r>
                      <a:endParaRPr lang="en-US" sz="2400" kern="1200" dirty="0">
                        <a:solidFill>
                          <a:schemeClr val="dk1"/>
                        </a:solidFill>
                        <a:latin typeface="Times New Roman" panose="02020603050405020304" pitchFamily="18" charset="0"/>
                        <a:ea typeface="+mn-ea"/>
                        <a:cs typeface="Times New Roman" panose="02020603050405020304" pitchFamily="18" charset="0"/>
                      </a:endParaRPr>
                    </a:p>
                  </a:txBody>
                  <a:tcPr/>
                </a:tc>
              </a:tr>
              <a:tr h="1111328">
                <a:tc>
                  <a:txBody>
                    <a:bodyPr/>
                    <a:lstStyle/>
                    <a:p>
                      <a:pPr marL="0" algn="ctr" defTabSz="457200" rtl="0" eaLnBrk="1" latinLnBrk="0" hangingPunct="1"/>
                      <a:r>
                        <a:rPr lang="en-US" sz="1800" kern="1200" dirty="0" smtClean="0">
                          <a:solidFill>
                            <a:schemeClr val="dk1"/>
                          </a:solidFill>
                          <a:latin typeface="Times New Roman" panose="02020603050405020304" pitchFamily="18" charset="0"/>
                          <a:ea typeface="+mn-ea"/>
                          <a:cs typeface="Times New Roman" panose="02020603050405020304" pitchFamily="18" charset="0"/>
                        </a:rPr>
                        <a:t>4</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2400" kern="1200" dirty="0" smtClean="0">
                          <a:solidFill>
                            <a:schemeClr val="dk1"/>
                          </a:solidFill>
                          <a:latin typeface="Times New Roman" panose="02020603050405020304" pitchFamily="18" charset="0"/>
                          <a:ea typeface="+mn-ea"/>
                          <a:cs typeface="Times New Roman" panose="02020603050405020304" pitchFamily="18" charset="0"/>
                        </a:rPr>
                        <a:t>Thái Quốc Anh</a:t>
                      </a:r>
                    </a:p>
                  </a:txBody>
                  <a:tcPr/>
                </a:tc>
                <a:tc>
                  <a:txBody>
                    <a:bodyPr/>
                    <a:lstStyle/>
                    <a:p>
                      <a:pPr marL="0" algn="l" defTabSz="457200" rtl="0" eaLnBrk="1" latinLnBrk="0" hangingPunct="1"/>
                      <a:r>
                        <a:rPr lang="en-US" sz="2400" kern="1200" dirty="0" smtClean="0">
                          <a:solidFill>
                            <a:schemeClr val="dk1"/>
                          </a:solidFill>
                          <a:latin typeface="Times New Roman" panose="02020603050405020304" pitchFamily="18" charset="0"/>
                          <a:ea typeface="+mn-ea"/>
                          <a:cs typeface="Times New Roman" panose="02020603050405020304" pitchFamily="18" charset="0"/>
                        </a:rPr>
                        <a:t>- Thuyết trình sản</a:t>
                      </a:r>
                      <a:r>
                        <a:rPr lang="en-US" sz="2400" kern="1200" baseline="0" dirty="0" smtClean="0">
                          <a:solidFill>
                            <a:schemeClr val="dk1"/>
                          </a:solidFill>
                          <a:latin typeface="Times New Roman" panose="02020603050405020304" pitchFamily="18" charset="0"/>
                          <a:ea typeface="+mn-ea"/>
                          <a:cs typeface="Times New Roman" panose="02020603050405020304" pitchFamily="18" charset="0"/>
                        </a:rPr>
                        <a:t> phẩm </a:t>
                      </a:r>
                      <a:r>
                        <a:rPr lang="en-US" sz="2400" kern="1200" dirty="0" smtClean="0">
                          <a:solidFill>
                            <a:schemeClr val="dk1"/>
                          </a:solidFill>
                          <a:latin typeface="Times New Roman" panose="02020603050405020304" pitchFamily="18" charset="0"/>
                          <a:ea typeface="+mn-ea"/>
                          <a:cs typeface="Times New Roman" panose="02020603050405020304" pitchFamily="18" charset="0"/>
                        </a:rPr>
                        <a:t>“Sang đường”, hiệu chỉnh powerpoint, liên lạc các thành viên trong nhóm và nhóm khác</a:t>
                      </a:r>
                      <a:endParaRPr lang="en-US" sz="2400" kern="1200" dirty="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90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307721"/>
          </a:xfrm>
        </p:spPr>
        <p:txBody>
          <a:bodyPr>
            <a:normAutofit/>
          </a:bodyPr>
          <a:lstStyle/>
          <a:p>
            <a:pPr algn="ctr"/>
            <a:r>
              <a:rPr lang="en-US" sz="2600" b="1" dirty="0" smtClean="0">
                <a:latin typeface="Times New Roman" panose="02020603050405020304" pitchFamily="18" charset="0"/>
                <a:cs typeface="Times New Roman" panose="02020603050405020304" pitchFamily="18" charset="0"/>
              </a:rPr>
              <a:t>III. CƠ BẢN VỀ JAVA</a:t>
            </a:r>
            <a:endParaRPr lang="en-US" sz="2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240924"/>
            <a:ext cx="8915400" cy="3670298"/>
          </a:xfrm>
        </p:spPr>
        <p:txBody>
          <a:bodyPr anchor="ctr"/>
          <a:lstStyle/>
          <a:p>
            <a:r>
              <a:rPr lang="en-US" sz="2400" dirty="0" smtClean="0">
                <a:latin typeface="Times New Roman" panose="02020603050405020304" pitchFamily="18" charset="0"/>
                <a:cs typeface="Times New Roman" panose="02020603050405020304" pitchFamily="18" charset="0"/>
              </a:rPr>
              <a:t>Là ngôn ngữ OOP đầy đủ, có thể giải các họ bài toán cũng như ngôn ngữ lập trình khác, cho phép tạo Application hoặc Applet</a:t>
            </a:r>
          </a:p>
          <a:p>
            <a:r>
              <a:rPr lang="en-US" sz="2400" dirty="0" smtClean="0">
                <a:latin typeface="Times New Roman" panose="02020603050405020304" pitchFamily="18" charset="0"/>
                <a:cs typeface="Times New Roman" panose="02020603050405020304" pitchFamily="18" charset="0"/>
              </a:rPr>
              <a:t>Java: là ngôn ngữ đơn giản, hướng đối tượng, phân tán, bảo mật, đa dạng thông dịch, hiệu suất cao, đa luồng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9783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normAutofit/>
          </a:bodyPr>
          <a:lstStyle/>
          <a:p>
            <a:pPr algn="ctr"/>
            <a:r>
              <a:rPr lang="en-US" sz="2600" b="1" dirty="0" smtClean="0">
                <a:latin typeface="Times New Roman" panose="02020603050405020304" pitchFamily="18" charset="0"/>
                <a:cs typeface="Times New Roman" panose="02020603050405020304" pitchFamily="18" charset="0"/>
              </a:rPr>
              <a:t>IV. QUY TRÌNH LÀM GAME</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03797"/>
            <a:ext cx="8915400" cy="4507425"/>
          </a:xfrm>
        </p:spPr>
        <p:txBody>
          <a:bodyPr/>
          <a:lstStyle/>
          <a:p>
            <a:r>
              <a:rPr lang="en-US" sz="2400" dirty="0">
                <a:latin typeface="Times New Roman" panose="02020603050405020304" pitchFamily="18" charset="0"/>
                <a:cs typeface="Times New Roman" panose="02020603050405020304" pitchFamily="18" charset="0"/>
              </a:rPr>
              <a:t>Ý </a:t>
            </a:r>
            <a:r>
              <a:rPr lang="en-US" sz="2400" dirty="0" smtClean="0">
                <a:latin typeface="Times New Roman" panose="02020603050405020304" pitchFamily="18" charset="0"/>
                <a:cs typeface="Times New Roman" panose="02020603050405020304" pitchFamily="18" charset="0"/>
              </a:rPr>
              <a:t>tưởng: nhóm chúng em là game với thể loại “phiêu lưu” chọn nhân vật sau đó vược qua các chướng ngại vật trên đường mà nhân vật phải đi qua để đạt cấp độ tối đa có thể. Chướng ngại vật ở đây cụ thể là các loại xe, người chơi cần sự kéo léo để vược qua chúng.</a:t>
            </a:r>
          </a:p>
          <a:p>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969" y="3069725"/>
            <a:ext cx="4842456" cy="32132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117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02009"/>
            <a:ext cx="8911687" cy="650898"/>
          </a:xfrm>
        </p:spPr>
        <p:txBody>
          <a:bodyPr>
            <a:normAutofit/>
          </a:bodyPr>
          <a:lstStyle/>
          <a:p>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a:t>
            </a:r>
            <a:r>
              <a:rPr lang="en-US" sz="2600" dirty="0" err="1" smtClean="0">
                <a:latin typeface="Times New Roman" panose="02020603050405020304" pitchFamily="18" charset="0"/>
                <a:cs typeface="Times New Roman" panose="02020603050405020304" pitchFamily="18" charset="0"/>
              </a:rPr>
              <a:t>ước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làm</a:t>
            </a:r>
            <a:r>
              <a:rPr lang="en-US" sz="2600" dirty="0" smtClean="0">
                <a:latin typeface="Times New Roman" panose="02020603050405020304" pitchFamily="18" charset="0"/>
                <a:cs typeface="Times New Roman" panose="02020603050405020304" pitchFamily="18" charset="0"/>
              </a:rPr>
              <a:t> game </a:t>
            </a:r>
            <a:endParaRPr lang="en-US" sz="2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0468" y="1429555"/>
            <a:ext cx="9534144" cy="4481667"/>
          </a:xfrm>
        </p:spPr>
        <p:txBody>
          <a:bodyPr anchor="ctr"/>
          <a:lstStyle/>
          <a:p>
            <a:r>
              <a:rPr lang="en-US" sz="2400" dirty="0" smtClean="0">
                <a:latin typeface="Times New Roman" panose="02020603050405020304" pitchFamily="18" charset="0"/>
                <a:cs typeface="Times New Roman" panose="02020603050405020304" pitchFamily="18" charset="0"/>
              </a:rPr>
              <a:t>B1: mô hình hóa những tài sản trong game (đối với game 2D có thể dùng photoshop,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B2</a:t>
            </a:r>
            <a:r>
              <a:rPr lang="en-US" sz="2400" dirty="0" smtClean="0">
                <a:latin typeface="Times New Roman" panose="02020603050405020304" pitchFamily="18" charset="0"/>
                <a:cs typeface="Times New Roman" panose="02020603050405020304" pitchFamily="18" charset="0"/>
              </a:rPr>
              <a:t>: làm giao diện đồ họa trong game ( button, thanh menu, điểm số ...)</a:t>
            </a:r>
          </a:p>
          <a:p>
            <a:r>
              <a:rPr lang="en-US" sz="2400" dirty="0" smtClean="0">
                <a:latin typeface="Times New Roman" panose="02020603050405020304" pitchFamily="18" charset="0"/>
                <a:cs typeface="Times New Roman" panose="02020603050405020304" pitchFamily="18" charset="0"/>
              </a:rPr>
              <a:t>B3: </a:t>
            </a:r>
            <a:r>
              <a:rPr lang="en-US" sz="2400" dirty="0">
                <a:latin typeface="Times New Roman" panose="02020603050405020304" pitchFamily="18" charset="0"/>
                <a:cs typeface="Times New Roman" panose="02020603050405020304" pitchFamily="18" charset="0"/>
              </a:rPr>
              <a:t>encode vào trong Game </a:t>
            </a:r>
            <a:r>
              <a:rPr lang="en-US" sz="2400" dirty="0" smtClean="0">
                <a:latin typeface="Times New Roman" panose="02020603050405020304" pitchFamily="18" charset="0"/>
                <a:cs typeface="Times New Roman" panose="02020603050405020304" pitchFamily="18" charset="0"/>
              </a:rPr>
              <a:t>Engine</a:t>
            </a:r>
          </a:p>
          <a:p>
            <a:r>
              <a:rPr lang="en-US" sz="2400" dirty="0" smtClean="0">
                <a:latin typeface="Times New Roman" panose="02020603050405020304" pitchFamily="18" charset="0"/>
                <a:cs typeface="Times New Roman" panose="02020603050405020304" pitchFamily="18" charset="0"/>
              </a:rPr>
              <a:t>B4: </a:t>
            </a:r>
            <a:r>
              <a:rPr lang="en-US" sz="2400" dirty="0">
                <a:latin typeface="Times New Roman" panose="02020603050405020304" pitchFamily="18" charset="0"/>
                <a:cs typeface="Times New Roman" panose="02020603050405020304" pitchFamily="18" charset="0"/>
              </a:rPr>
              <a:t>Build và Test game trên những nền tảng mà chúng ta </a:t>
            </a:r>
            <a:r>
              <a:rPr lang="en-US" sz="2400" dirty="0" smtClean="0">
                <a:latin typeface="Times New Roman" panose="02020603050405020304" pitchFamily="18" charset="0"/>
                <a:cs typeface="Times New Roman" panose="02020603050405020304" pitchFamily="18" charset="0"/>
              </a:rPr>
              <a:t>muốn</a:t>
            </a:r>
          </a:p>
          <a:p>
            <a:r>
              <a:rPr lang="en-US" sz="2400" dirty="0" smtClean="0">
                <a:latin typeface="Times New Roman" panose="02020603050405020304" pitchFamily="18" charset="0"/>
                <a:cs typeface="Times New Roman" panose="02020603050405020304" pitchFamily="18" charset="0"/>
              </a:rPr>
              <a:t>B5: </a:t>
            </a:r>
            <a:r>
              <a:rPr lang="en-US" sz="2400" dirty="0">
                <a:latin typeface="Times New Roman" panose="02020603050405020304" pitchFamily="18" charset="0"/>
                <a:cs typeface="Times New Roman" panose="02020603050405020304" pitchFamily="18" charset="0"/>
              </a:rPr>
              <a:t>tối ưu hóa (Optimize) game sao cho phù hợp với phần cứng </a:t>
            </a:r>
            <a:endParaRPr lang="en-US" sz="2400" dirty="0" smtClean="0">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738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47867"/>
          </a:xfrm>
        </p:spPr>
        <p:txBody>
          <a:bodyPr>
            <a:normAutofit/>
          </a:bodyPr>
          <a:lstStyle/>
          <a:p>
            <a:r>
              <a:rPr lang="en-US" sz="2800" b="1" dirty="0" smtClean="0">
                <a:latin typeface="Times New Roman" panose="02020603050405020304" pitchFamily="18" charset="0"/>
                <a:cs typeface="Times New Roman" panose="02020603050405020304" pitchFamily="18" charset="0"/>
              </a:rPr>
              <a:t>V. SẢN PHẨM GAME</a:t>
            </a: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849041" y="1171575"/>
            <a:ext cx="8395743" cy="4740275"/>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34233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8797"/>
          </a:xfrm>
        </p:spPr>
        <p:txBody>
          <a:bodyPr>
            <a:normAutofit fontScale="90000"/>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7" name="Content Placeholder 6"/>
          <p:cNvPicPr>
            <a:picLocks noGrp="1" noChangeAspect="1"/>
          </p:cNvPicPr>
          <p:nvPr>
            <p:ph idx="1"/>
          </p:nvPr>
        </p:nvPicPr>
        <p:blipFill>
          <a:blip r:embed="rId2"/>
          <a:stretch>
            <a:fillRect/>
          </a:stretch>
        </p:blipFill>
        <p:spPr>
          <a:xfrm>
            <a:off x="2592925" y="1152907"/>
            <a:ext cx="8911687" cy="4758943"/>
          </a:xfrm>
          <a:prstGeom prst="rect">
            <a:avLst/>
          </a:prstGeom>
        </p:spPr>
      </p:pic>
    </p:spTree>
    <p:extLst>
      <p:ext uri="{BB962C8B-B14F-4D97-AF65-F5344CB8AC3E}">
        <p14:creationId xmlns:p14="http://schemas.microsoft.com/office/powerpoint/2010/main" val="522806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289</TotalTime>
  <Words>544</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TRƯỜNG ĐẠI HỌC THÔNG TIN LIÊN LẠC  KHOA: CÔNG NGHÊ THÔNG TIN  MÔN: Lập Trình Trò Chơi Và Mô Phỏng  </vt:lpstr>
      <vt:lpstr>Mục Lục</vt:lpstr>
      <vt:lpstr>I. BẢNG THÔNG TIN THÀNH VIÊN TRONG NHÓM </vt:lpstr>
      <vt:lpstr>II. NHIỆM VỤ</vt:lpstr>
      <vt:lpstr>III. CƠ BẢN VỀ JAVA</vt:lpstr>
      <vt:lpstr>IV. QUY TRÌNH LÀM GAME</vt:lpstr>
      <vt:lpstr>Các bước làm game </vt:lpstr>
      <vt:lpstr>V. SẢN PHẨM GAME</vt:lpstr>
      <vt:lpstr>PowerPoint Presentation</vt:lpstr>
      <vt:lpstr>PowerPoint Presentation</vt:lpstr>
      <vt:lpstr>VI. ƯU ĐIỂM VÀ HẠN CHẾ KHI THỰC HIỆN </vt:lpstr>
      <vt:lpstr>VII. KINH NGHIỆM HỌC ĐƯỢC </vt:lpstr>
      <vt:lpstr>End! Xin cảm ơn các bạn và thầy cô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THÔNG TIN LIÊN LẠC  KHOA: CÔNG NGHÊ THÔNG TIN  MÔN: Hệ Thống Phân Tán</dc:title>
  <dc:creator>admin</dc:creator>
  <cp:lastModifiedBy>Windows User</cp:lastModifiedBy>
  <cp:revision>37</cp:revision>
  <dcterms:created xsi:type="dcterms:W3CDTF">2017-11-27T16:54:12Z</dcterms:created>
  <dcterms:modified xsi:type="dcterms:W3CDTF">2018-01-29T11:09:30Z</dcterms:modified>
</cp:coreProperties>
</file>