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Raleway"/>
      <p:bold r:id="rId16"/>
      <p:boldItalic r:id="rId17"/>
    </p:embeddedFont>
    <p:embeddedFont>
      <p:font typeface="Fredoka"/>
      <p:regular r:id="rId18"/>
      <p:bold r:id="rId19"/>
    </p:embeddedFont>
    <p:embeddedFont>
      <p:font typeface="Arvo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k+w3YlTgoiRbhbCs7SVjcSka0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Arv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Fredoka-bold.fntdata"/><Relationship Id="rId6" Type="http://schemas.openxmlformats.org/officeDocument/2006/relationships/slide" Target="slides/slide1.xml"/><Relationship Id="rId18" Type="http://schemas.openxmlformats.org/officeDocument/2006/relationships/font" Target="fonts/Fredok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Relationship Id="rId4" Type="http://schemas.openxmlformats.org/officeDocument/2006/relationships/image" Target="../media/image19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7775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4232975" y="2913279"/>
            <a:ext cx="10829955" cy="4460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33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Bitcoin Price Prediction Using Machine Learning in Python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14173200" y="0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0" y="6436186"/>
            <a:ext cx="3801804" cy="3850814"/>
          </a:xfrm>
          <a:custGeom>
            <a:rect b="b" l="l" r="r" t="t"/>
            <a:pathLst>
              <a:path extrusionOk="0" h="3850814" w="3801804">
                <a:moveTo>
                  <a:pt x="0" y="0"/>
                </a:moveTo>
                <a:lnTo>
                  <a:pt x="3801804" y="0"/>
                </a:lnTo>
                <a:lnTo>
                  <a:pt x="3801804" y="3850814"/>
                </a:lnTo>
                <a:lnTo>
                  <a:pt x="0" y="38508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3020936" y="7697631"/>
            <a:ext cx="13802733" cy="6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7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Utilizing AI to Forecast Cryptocurrency Markets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89C5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/>
          <p:nvPr/>
        </p:nvSpPr>
        <p:spPr>
          <a:xfrm>
            <a:off x="141793" y="7563331"/>
            <a:ext cx="757675" cy="2723669"/>
          </a:xfrm>
          <a:custGeom>
            <a:rect b="b" l="l" r="r" t="t"/>
            <a:pathLst>
              <a:path extrusionOk="0" h="2723669" w="757675">
                <a:moveTo>
                  <a:pt x="0" y="0"/>
                </a:moveTo>
                <a:lnTo>
                  <a:pt x="757676" y="0"/>
                </a:lnTo>
                <a:lnTo>
                  <a:pt x="757676" y="2723669"/>
                </a:lnTo>
                <a:lnTo>
                  <a:pt x="0" y="27236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9"/>
          <p:cNvSpPr/>
          <p:nvPr/>
        </p:nvSpPr>
        <p:spPr>
          <a:xfrm>
            <a:off x="15997696" y="7945566"/>
            <a:ext cx="2424263" cy="2341434"/>
          </a:xfrm>
          <a:custGeom>
            <a:rect b="b" l="l" r="r" t="t"/>
            <a:pathLst>
              <a:path extrusionOk="0" h="2341434" w="2424263">
                <a:moveTo>
                  <a:pt x="0" y="0"/>
                </a:moveTo>
                <a:lnTo>
                  <a:pt x="2424263" y="0"/>
                </a:lnTo>
                <a:lnTo>
                  <a:pt x="2424263" y="2341434"/>
                </a:lnTo>
                <a:lnTo>
                  <a:pt x="0" y="23414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9208" r="-9209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95B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94" name="Google Shape;94;p2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95" name="Google Shape;95;p2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96" name="Google Shape;96;p2"/>
          <p:cNvGrpSpPr/>
          <p:nvPr/>
        </p:nvGrpSpPr>
        <p:grpSpPr>
          <a:xfrm>
            <a:off x="1028700" y="882162"/>
            <a:ext cx="14758955" cy="8376138"/>
            <a:chOff x="0" y="-47625"/>
            <a:chExt cx="4796665" cy="2722247"/>
          </a:xfrm>
        </p:grpSpPr>
        <p:sp>
          <p:nvSpPr>
            <p:cNvPr id="97" name="Google Shape;97;p2"/>
            <p:cNvSpPr/>
            <p:nvPr/>
          </p:nvSpPr>
          <p:spPr>
            <a:xfrm>
              <a:off x="0" y="0"/>
              <a:ext cx="4796665" cy="2674622"/>
            </a:xfrm>
            <a:custGeom>
              <a:rect b="b" l="l" r="r" t="t"/>
              <a:pathLst>
                <a:path extrusionOk="0" h="2674622" w="4796665">
                  <a:moveTo>
                    <a:pt x="26228" y="0"/>
                  </a:moveTo>
                  <a:lnTo>
                    <a:pt x="4770437" y="0"/>
                  </a:lnTo>
                  <a:cubicBezTo>
                    <a:pt x="4784922" y="0"/>
                    <a:pt x="4796665" y="11743"/>
                    <a:pt x="4796665" y="26228"/>
                  </a:cubicBezTo>
                  <a:lnTo>
                    <a:pt x="4796665" y="2648395"/>
                  </a:lnTo>
                  <a:cubicBezTo>
                    <a:pt x="4796665" y="2655351"/>
                    <a:pt x="4793901" y="2662022"/>
                    <a:pt x="4788982" y="2666941"/>
                  </a:cubicBezTo>
                  <a:cubicBezTo>
                    <a:pt x="4784064" y="2671859"/>
                    <a:pt x="4777393" y="2674622"/>
                    <a:pt x="4770437" y="2674622"/>
                  </a:cubicBezTo>
                  <a:lnTo>
                    <a:pt x="26228" y="2674622"/>
                  </a:lnTo>
                  <a:cubicBezTo>
                    <a:pt x="11743" y="2674622"/>
                    <a:pt x="0" y="2662880"/>
                    <a:pt x="0" y="2648395"/>
                  </a:cubicBezTo>
                  <a:lnTo>
                    <a:pt x="0" y="26228"/>
                  </a:lnTo>
                  <a:cubicBezTo>
                    <a:pt x="0" y="11743"/>
                    <a:pt x="11743" y="0"/>
                    <a:pt x="26228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0" y="-47625"/>
              <a:ext cx="4796665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/>
          <p:nvPr/>
        </p:nvSpPr>
        <p:spPr>
          <a:xfrm>
            <a:off x="11665781" y="4377822"/>
            <a:ext cx="6564314" cy="6639003"/>
          </a:xfrm>
          <a:custGeom>
            <a:rect b="b" l="l" r="r" t="t"/>
            <a:pathLst>
              <a:path extrusionOk="0" h="6639003" w="6564314">
                <a:moveTo>
                  <a:pt x="0" y="0"/>
                </a:moveTo>
                <a:lnTo>
                  <a:pt x="6564314" y="0"/>
                </a:lnTo>
                <a:lnTo>
                  <a:pt x="6564314" y="6639002"/>
                </a:lnTo>
                <a:lnTo>
                  <a:pt x="0" y="66390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2"/>
          <p:cNvSpPr/>
          <p:nvPr/>
        </p:nvSpPr>
        <p:spPr>
          <a:xfrm>
            <a:off x="4008423" y="2089411"/>
            <a:ext cx="6804891" cy="6804891"/>
          </a:xfrm>
          <a:custGeom>
            <a:rect b="b" l="l" r="r" t="t"/>
            <a:pathLst>
              <a:path extrusionOk="0" h="6804891" w="6804891">
                <a:moveTo>
                  <a:pt x="0" y="0"/>
                </a:moveTo>
                <a:lnTo>
                  <a:pt x="6804892" y="0"/>
                </a:lnTo>
                <a:lnTo>
                  <a:pt x="6804892" y="6804891"/>
                </a:lnTo>
                <a:lnTo>
                  <a:pt x="0" y="68048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2"/>
          <p:cNvSpPr txBox="1"/>
          <p:nvPr/>
        </p:nvSpPr>
        <p:spPr>
          <a:xfrm>
            <a:off x="2174972" y="3415845"/>
            <a:ext cx="10893696" cy="5608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8816" lvl="1" marL="857633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2A245E"/>
              </a:buClr>
              <a:buSzPts val="3972"/>
              <a:buFont typeface="Arial"/>
              <a:buChar char="•"/>
            </a:pPr>
            <a:r>
              <a:rPr b="1" i="0" lang="en-US" sz="3972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Bitcoin: The first decentralized digital currency, known for its significant price volatility.</a:t>
            </a:r>
            <a:endParaRPr/>
          </a:p>
          <a:p>
            <a:pPr indent="-428816" lvl="1" marL="857633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2A245E"/>
              </a:buClr>
              <a:buSzPts val="3972"/>
              <a:buFont typeface="Arial"/>
              <a:buChar char="•"/>
            </a:pPr>
            <a:r>
              <a:rPr b="1" i="0" lang="en-US" sz="3972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Objective: Leverage machine learning to predict Bitcoin prices, assisting traders and researchers in making informed decisions.</a:t>
            </a:r>
            <a:endParaRPr/>
          </a:p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72" u="none" cap="none" strike="noStrike">
              <a:solidFill>
                <a:srgbClr val="2A245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823893" y="1946536"/>
            <a:ext cx="13168569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2A245E"/>
                </a:solidFill>
                <a:latin typeface="Fredoka"/>
                <a:ea typeface="Fredoka"/>
                <a:cs typeface="Fredoka"/>
                <a:sym typeface="Fredoka"/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95B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08" name="Google Shape;108;p3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09" name="Google Shape;109;p3"/>
          <p:cNvSpPr/>
          <p:nvPr/>
        </p:nvSpPr>
        <p:spPr>
          <a:xfrm>
            <a:off x="12865632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110" name="Google Shape;110;p3"/>
          <p:cNvGrpSpPr/>
          <p:nvPr/>
        </p:nvGrpSpPr>
        <p:grpSpPr>
          <a:xfrm>
            <a:off x="3370647" y="882162"/>
            <a:ext cx="11546706" cy="8376138"/>
            <a:chOff x="0" y="-47625"/>
            <a:chExt cx="3752683" cy="2722247"/>
          </a:xfrm>
        </p:grpSpPr>
        <p:sp>
          <p:nvSpPr>
            <p:cNvPr id="111" name="Google Shape;111;p3"/>
            <p:cNvSpPr/>
            <p:nvPr/>
          </p:nvSpPr>
          <p:spPr>
            <a:xfrm>
              <a:off x="0" y="0"/>
              <a:ext cx="3752683" cy="2674622"/>
            </a:xfrm>
            <a:custGeom>
              <a:rect b="b" l="l" r="r" t="t"/>
              <a:pathLst>
                <a:path extrusionOk="0" h="2674622" w="3752683">
                  <a:moveTo>
                    <a:pt x="33524" y="0"/>
                  </a:moveTo>
                  <a:lnTo>
                    <a:pt x="3719158" y="0"/>
                  </a:lnTo>
                  <a:cubicBezTo>
                    <a:pt x="3728050" y="0"/>
                    <a:pt x="3736577" y="3532"/>
                    <a:pt x="3742863" y="9819"/>
                  </a:cubicBezTo>
                  <a:cubicBezTo>
                    <a:pt x="3749151" y="16106"/>
                    <a:pt x="3752683" y="24633"/>
                    <a:pt x="3752683" y="33524"/>
                  </a:cubicBezTo>
                  <a:lnTo>
                    <a:pt x="3752683" y="2641098"/>
                  </a:lnTo>
                  <a:cubicBezTo>
                    <a:pt x="3752683" y="2659613"/>
                    <a:pt x="3737673" y="2674622"/>
                    <a:pt x="3719158" y="2674622"/>
                  </a:cubicBezTo>
                  <a:lnTo>
                    <a:pt x="33524" y="2674622"/>
                  </a:lnTo>
                  <a:cubicBezTo>
                    <a:pt x="15009" y="2674622"/>
                    <a:pt x="0" y="2659613"/>
                    <a:pt x="0" y="2641098"/>
                  </a:cubicBezTo>
                  <a:lnTo>
                    <a:pt x="0" y="33524"/>
                  </a:lnTo>
                  <a:cubicBezTo>
                    <a:pt x="0" y="24633"/>
                    <a:pt x="3532" y="16106"/>
                    <a:pt x="9819" y="9819"/>
                  </a:cubicBezTo>
                  <a:cubicBezTo>
                    <a:pt x="16106" y="3532"/>
                    <a:pt x="24633" y="0"/>
                    <a:pt x="33524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0" y="-47625"/>
              <a:ext cx="3752683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"/>
          <p:cNvSpPr txBox="1"/>
          <p:nvPr/>
        </p:nvSpPr>
        <p:spPr>
          <a:xfrm>
            <a:off x="4588664" y="3558456"/>
            <a:ext cx="9305823" cy="41353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1300" lvl="1" marL="722599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2A245E"/>
              </a:buClr>
              <a:buSzPts val="3346"/>
              <a:buFont typeface="Arial"/>
              <a:buChar char="•"/>
            </a:pPr>
            <a:r>
              <a:rPr b="1" i="0" lang="en-US" sz="3346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Historical Price Data: Includes open, high, low, close prices, volume, and timestamps.</a:t>
            </a:r>
            <a:endParaRPr/>
          </a:p>
          <a:p>
            <a:pPr indent="-361300" lvl="1" marL="722599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2A245E"/>
              </a:buClr>
              <a:buSzPts val="3346"/>
              <a:buFont typeface="Arial"/>
              <a:buChar char="•"/>
            </a:pPr>
            <a:r>
              <a:rPr b="1" i="0" lang="en-US" sz="3346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Data Sources: APIs from CoinGecko, CoinMarketCap, or exchanges like Binance</a:t>
            </a:r>
            <a:r>
              <a:rPr b="0" i="0" lang="en-US" sz="3346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  <a:p>
            <a:pPr indent="0" lvl="0" marL="0" marR="0" rtl="0" algn="l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46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rot="10800000">
            <a:off x="191542" y="114300"/>
            <a:ext cx="3776266" cy="6005990"/>
          </a:xfrm>
          <a:custGeom>
            <a:rect b="b" l="l" r="r" t="t"/>
            <a:pathLst>
              <a:path extrusionOk="0" h="6005990" w="3776266">
                <a:moveTo>
                  <a:pt x="0" y="0"/>
                </a:moveTo>
                <a:lnTo>
                  <a:pt x="3776266" y="0"/>
                </a:lnTo>
                <a:lnTo>
                  <a:pt x="3776266" y="6005990"/>
                </a:lnTo>
                <a:lnTo>
                  <a:pt x="0" y="60059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3"/>
          <p:cNvSpPr/>
          <p:nvPr/>
        </p:nvSpPr>
        <p:spPr>
          <a:xfrm>
            <a:off x="14320192" y="4101057"/>
            <a:ext cx="3776266" cy="6005990"/>
          </a:xfrm>
          <a:custGeom>
            <a:rect b="b" l="l" r="r" t="t"/>
            <a:pathLst>
              <a:path extrusionOk="0" h="6005990" w="3776266">
                <a:moveTo>
                  <a:pt x="0" y="0"/>
                </a:moveTo>
                <a:lnTo>
                  <a:pt x="3776266" y="0"/>
                </a:lnTo>
                <a:lnTo>
                  <a:pt x="3776266" y="6005991"/>
                </a:lnTo>
                <a:lnTo>
                  <a:pt x="0" y="60059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3"/>
          <p:cNvSpPr txBox="1"/>
          <p:nvPr/>
        </p:nvSpPr>
        <p:spPr>
          <a:xfrm>
            <a:off x="4139258" y="2133181"/>
            <a:ext cx="10009483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2A245E"/>
                </a:solidFill>
                <a:latin typeface="Fredoka"/>
                <a:ea typeface="Fredoka"/>
                <a:cs typeface="Fredoka"/>
                <a:sym typeface="Fredoka"/>
              </a:rPr>
              <a:t>DATA COLLECTION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3967808" y="8084031"/>
            <a:ext cx="10009483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data source: google,CoinGecko API.</a:t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92226" y="6317414"/>
            <a:ext cx="4709602" cy="467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14381735" y="-552404"/>
            <a:ext cx="4633582" cy="418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17775"/>
            </a:stretch>
          </a:blipFill>
          <a:ln>
            <a:noFill/>
          </a:ln>
        </p:spPr>
      </p:sp>
      <p:sp>
        <p:nvSpPr>
          <p:cNvPr id="125" name="Google Shape;125;p10"/>
          <p:cNvSpPr/>
          <p:nvPr/>
        </p:nvSpPr>
        <p:spPr>
          <a:xfrm>
            <a:off x="12213984" y="4319328"/>
            <a:ext cx="5045316" cy="3926173"/>
          </a:xfrm>
          <a:custGeom>
            <a:rect b="b" l="l" r="r" t="t"/>
            <a:pathLst>
              <a:path extrusionOk="0" h="3926173" w="5045316">
                <a:moveTo>
                  <a:pt x="0" y="0"/>
                </a:moveTo>
                <a:lnTo>
                  <a:pt x="5045316" y="0"/>
                </a:lnTo>
                <a:lnTo>
                  <a:pt x="5045316" y="3926173"/>
                </a:lnTo>
                <a:lnTo>
                  <a:pt x="0" y="39261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10"/>
          <p:cNvSpPr/>
          <p:nvPr/>
        </p:nvSpPr>
        <p:spPr>
          <a:xfrm>
            <a:off x="1067862" y="3563328"/>
            <a:ext cx="3193871" cy="5373114"/>
          </a:xfrm>
          <a:custGeom>
            <a:rect b="b" l="l" r="r" t="t"/>
            <a:pathLst>
              <a:path extrusionOk="0" h="5373114" w="3193871">
                <a:moveTo>
                  <a:pt x="0" y="0"/>
                </a:moveTo>
                <a:lnTo>
                  <a:pt x="3193872" y="0"/>
                </a:lnTo>
                <a:lnTo>
                  <a:pt x="3193872" y="5373114"/>
                </a:lnTo>
                <a:lnTo>
                  <a:pt x="0" y="53731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410" r="-5410" t="0"/>
            </a:stretch>
          </a:blipFill>
          <a:ln>
            <a:noFill/>
          </a:ln>
        </p:spPr>
      </p:sp>
      <p:sp>
        <p:nvSpPr>
          <p:cNvPr id="127" name="Google Shape;127;p10"/>
          <p:cNvSpPr txBox="1"/>
          <p:nvPr/>
        </p:nvSpPr>
        <p:spPr>
          <a:xfrm>
            <a:off x="1289014" y="3721006"/>
            <a:ext cx="14829908" cy="1054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2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COIN GECKO</a:t>
            </a:r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1973220" y="494955"/>
            <a:ext cx="13898278" cy="2563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96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Sources</a:t>
            </a:r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6410885" y="5143500"/>
            <a:ext cx="4586166" cy="1106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CHATGPT</a:t>
            </a:r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6874432" y="6754710"/>
            <a:ext cx="3659073" cy="985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6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KAGGLE </a:t>
            </a:r>
            <a:endParaRPr/>
          </a:p>
        </p:txBody>
      </p:sp>
      <p:sp>
        <p:nvSpPr>
          <p:cNvPr id="131" name="Google Shape;131;p10"/>
          <p:cNvSpPr txBox="1"/>
          <p:nvPr/>
        </p:nvSpPr>
        <p:spPr>
          <a:xfrm>
            <a:off x="5938134" y="8093101"/>
            <a:ext cx="5438193" cy="1295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 HUB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95B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37" name="Google Shape;137;p4"/>
          <p:cNvSpPr/>
          <p:nvPr/>
        </p:nvSpPr>
        <p:spPr>
          <a:xfrm>
            <a:off x="-2649053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38" name="Google Shape;138;p4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139" name="Google Shape;139;p4"/>
          <p:cNvGrpSpPr/>
          <p:nvPr/>
        </p:nvGrpSpPr>
        <p:grpSpPr>
          <a:xfrm>
            <a:off x="1019175" y="882033"/>
            <a:ext cx="12049493" cy="8376138"/>
            <a:chOff x="0" y="-47625"/>
            <a:chExt cx="3916088" cy="2722247"/>
          </a:xfrm>
        </p:grpSpPr>
        <p:sp>
          <p:nvSpPr>
            <p:cNvPr id="140" name="Google Shape;140;p4"/>
            <p:cNvSpPr/>
            <p:nvPr/>
          </p:nvSpPr>
          <p:spPr>
            <a:xfrm>
              <a:off x="0" y="0"/>
              <a:ext cx="3916088" cy="2674622"/>
            </a:xfrm>
            <a:custGeom>
              <a:rect b="b" l="l" r="r" t="t"/>
              <a:pathLst>
                <a:path extrusionOk="0" h="2674622" w="3916088">
                  <a:moveTo>
                    <a:pt x="32126" y="0"/>
                  </a:moveTo>
                  <a:lnTo>
                    <a:pt x="3883963" y="0"/>
                  </a:lnTo>
                  <a:cubicBezTo>
                    <a:pt x="3901705" y="0"/>
                    <a:pt x="3916088" y="14383"/>
                    <a:pt x="3916088" y="32126"/>
                  </a:cubicBezTo>
                  <a:lnTo>
                    <a:pt x="3916088" y="2642497"/>
                  </a:lnTo>
                  <a:cubicBezTo>
                    <a:pt x="3916088" y="2651017"/>
                    <a:pt x="3912704" y="2659188"/>
                    <a:pt x="3906679" y="2665213"/>
                  </a:cubicBezTo>
                  <a:cubicBezTo>
                    <a:pt x="3900655" y="2671238"/>
                    <a:pt x="3892483" y="2674622"/>
                    <a:pt x="3883963" y="2674622"/>
                  </a:cubicBezTo>
                  <a:lnTo>
                    <a:pt x="32126" y="2674622"/>
                  </a:lnTo>
                  <a:cubicBezTo>
                    <a:pt x="14383" y="2674622"/>
                    <a:pt x="0" y="2660239"/>
                    <a:pt x="0" y="2642497"/>
                  </a:cubicBezTo>
                  <a:lnTo>
                    <a:pt x="0" y="32126"/>
                  </a:lnTo>
                  <a:cubicBezTo>
                    <a:pt x="0" y="23605"/>
                    <a:pt x="3385" y="15434"/>
                    <a:pt x="9409" y="9409"/>
                  </a:cubicBezTo>
                  <a:cubicBezTo>
                    <a:pt x="15434" y="3385"/>
                    <a:pt x="23605" y="0"/>
                    <a:pt x="3212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0" y="-47625"/>
              <a:ext cx="3916088" cy="2722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4"/>
          <p:cNvSpPr txBox="1"/>
          <p:nvPr/>
        </p:nvSpPr>
        <p:spPr>
          <a:xfrm>
            <a:off x="2011534" y="1230343"/>
            <a:ext cx="9158881" cy="2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89" u="none" cap="none" strike="noStrike">
                <a:solidFill>
                  <a:srgbClr val="2A245E"/>
                </a:solidFill>
                <a:latin typeface="Fredoka"/>
                <a:ea typeface="Fredoka"/>
                <a:cs typeface="Fredoka"/>
                <a:sym typeface="Fredoka"/>
              </a:rPr>
              <a:t> DATA PREPROCESSING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1028700" y="4212039"/>
            <a:ext cx="11656499" cy="4513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7917" lvl="1" marL="695834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2A245E"/>
              </a:buClr>
              <a:buSzPts val="3222"/>
              <a:buFont typeface="Arial"/>
              <a:buChar char="•"/>
            </a:pPr>
            <a:r>
              <a:rPr b="1" i="0" lang="en-US" sz="3222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Data Cleaning: Handle missing values, outliers, and duplicates.</a:t>
            </a:r>
            <a:endParaRPr/>
          </a:p>
          <a:p>
            <a:pPr indent="-347917" lvl="1" marL="695834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2A245E"/>
              </a:buClr>
              <a:buSzPts val="3222"/>
              <a:buFont typeface="Arial"/>
              <a:buChar char="•"/>
            </a:pPr>
            <a:r>
              <a:rPr b="1" i="0" lang="en-US" sz="3222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Feature Engineering: Create new features like moving averages, RSI (Relative Strength Index), MACD (Moving Average Convergence Divergence), etc.</a:t>
            </a:r>
            <a:endParaRPr/>
          </a:p>
          <a:p>
            <a:pPr indent="-347917" lvl="1" marL="695834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2A245E"/>
              </a:buClr>
              <a:buSzPts val="3222"/>
              <a:buFont typeface="Arial"/>
              <a:buChar char="•"/>
            </a:pPr>
            <a:r>
              <a:rPr b="1" i="0" lang="en-US" sz="3222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Normalization/Scaling: Normalize or scale the data to ensure all features contribute equally to the model.</a:t>
            </a:r>
            <a:endParaRPr/>
          </a:p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22" u="none" cap="none" strike="noStrike">
              <a:solidFill>
                <a:srgbClr val="2A245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95B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5209807" y="-309859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49" name="Google Shape;149;p5"/>
          <p:cNvSpPr/>
          <p:nvPr/>
        </p:nvSpPr>
        <p:spPr>
          <a:xfrm>
            <a:off x="-2916425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sp>
        <p:nvSpPr>
          <p:cNvPr id="150" name="Google Shape;150;p5"/>
          <p:cNvSpPr/>
          <p:nvPr/>
        </p:nvSpPr>
        <p:spPr>
          <a:xfrm>
            <a:off x="13068668" y="-309601"/>
            <a:ext cx="7868385" cy="10906460"/>
          </a:xfrm>
          <a:custGeom>
            <a:rect b="b" l="l" r="r" t="t"/>
            <a:pathLst>
              <a:path extrusionOk="0"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0000"/>
            </a:blip>
            <a:stretch>
              <a:fillRect b="0" l="0" r="-101158" t="-45123"/>
            </a:stretch>
          </a:blipFill>
          <a:ln>
            <a:noFill/>
          </a:ln>
        </p:spPr>
      </p:sp>
      <p:grpSp>
        <p:nvGrpSpPr>
          <p:cNvPr id="151" name="Google Shape;151;p5"/>
          <p:cNvGrpSpPr/>
          <p:nvPr/>
        </p:nvGrpSpPr>
        <p:grpSpPr>
          <a:xfrm>
            <a:off x="1017767" y="408283"/>
            <a:ext cx="16241533" cy="9323637"/>
            <a:chOff x="0" y="-47625"/>
            <a:chExt cx="5278503" cy="3030185"/>
          </a:xfrm>
        </p:grpSpPr>
        <p:sp>
          <p:nvSpPr>
            <p:cNvPr id="152" name="Google Shape;152;p5"/>
            <p:cNvSpPr/>
            <p:nvPr/>
          </p:nvSpPr>
          <p:spPr>
            <a:xfrm>
              <a:off x="0" y="0"/>
              <a:ext cx="5278503" cy="2982560"/>
            </a:xfrm>
            <a:custGeom>
              <a:rect b="b" l="l" r="r" t="t"/>
              <a:pathLst>
                <a:path extrusionOk="0" h="2982560" w="5278503">
                  <a:moveTo>
                    <a:pt x="23834" y="0"/>
                  </a:moveTo>
                  <a:lnTo>
                    <a:pt x="5254669" y="0"/>
                  </a:lnTo>
                  <a:cubicBezTo>
                    <a:pt x="5267832" y="0"/>
                    <a:pt x="5278503" y="10671"/>
                    <a:pt x="5278503" y="23834"/>
                  </a:cubicBezTo>
                  <a:lnTo>
                    <a:pt x="5278503" y="2958726"/>
                  </a:lnTo>
                  <a:cubicBezTo>
                    <a:pt x="5278503" y="2971889"/>
                    <a:pt x="5267832" y="2982560"/>
                    <a:pt x="5254669" y="2982560"/>
                  </a:cubicBezTo>
                  <a:lnTo>
                    <a:pt x="23834" y="2982560"/>
                  </a:lnTo>
                  <a:cubicBezTo>
                    <a:pt x="10671" y="2982560"/>
                    <a:pt x="0" y="2971889"/>
                    <a:pt x="0" y="2958726"/>
                  </a:cubicBezTo>
                  <a:lnTo>
                    <a:pt x="0" y="23834"/>
                  </a:lnTo>
                  <a:cubicBezTo>
                    <a:pt x="0" y="10671"/>
                    <a:pt x="10671" y="0"/>
                    <a:pt x="23834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0" y="-47625"/>
              <a:ext cx="5278503" cy="3030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5"/>
          <p:cNvSpPr txBox="1"/>
          <p:nvPr/>
        </p:nvSpPr>
        <p:spPr>
          <a:xfrm>
            <a:off x="1557302" y="2942876"/>
            <a:ext cx="15173395" cy="6583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5040" lvl="1" marL="670082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2A245E"/>
              </a:buClr>
              <a:buSzPts val="3103"/>
              <a:buFont typeface="Arial"/>
              <a:buChar char="•"/>
            </a:pPr>
            <a:r>
              <a:rPr b="1" i="0" lang="en-US" sz="3103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Linear Regression: A simple model that assumes a linear relationship between the input features and the Bitcoin price.</a:t>
            </a:r>
            <a:endParaRPr/>
          </a:p>
          <a:p>
            <a:pPr indent="-335040" lvl="1" marL="670082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2A245E"/>
              </a:buClr>
              <a:buSzPts val="3103"/>
              <a:buFont typeface="Arial"/>
              <a:buChar char="•"/>
            </a:pPr>
            <a:r>
              <a:rPr b="1" i="0" lang="en-US" sz="3103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Support Vector Machines (SVM): Useful for regression tasks where the relationship is not strictly linear.</a:t>
            </a:r>
            <a:endParaRPr/>
          </a:p>
          <a:p>
            <a:pPr indent="-335040" lvl="1" marL="670082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2A245E"/>
              </a:buClr>
              <a:buSzPts val="3103"/>
              <a:buFont typeface="Arial"/>
              <a:buChar char="•"/>
            </a:pPr>
            <a:r>
              <a:rPr b="1" i="0" lang="en-US" sz="3103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Random Forest: An ensemble method that builds multiple decision trees and averages the results.</a:t>
            </a:r>
            <a:endParaRPr/>
          </a:p>
          <a:p>
            <a:pPr indent="-335040" lvl="1" marL="670082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2A245E"/>
              </a:buClr>
              <a:buSzPts val="3103"/>
              <a:buFont typeface="Arial"/>
              <a:buChar char="•"/>
            </a:pPr>
            <a:r>
              <a:rPr b="1" i="0" lang="en-US" sz="3103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Long Short-Term Memory (LSTM): A type of recurrent neural network (RNN) well-suited for time series prediction. It can capture temporal dependencies and is often used for predicting stock prices and cryptocurrencies.</a:t>
            </a:r>
            <a:endParaRPr/>
          </a:p>
          <a:p>
            <a:pPr indent="-335040" lvl="1" marL="670082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2A245E"/>
              </a:buClr>
              <a:buSzPts val="3103"/>
              <a:buFont typeface="Arial"/>
              <a:buChar char="•"/>
            </a:pPr>
            <a:r>
              <a:rPr b="1" i="0" lang="en-US" sz="3103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ARIMA (AutoRegressive Integrated Moving Average): A classical time series forecasting method that can be used as a baseline model.</a:t>
            </a:r>
            <a:endParaRPr/>
          </a:p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03" u="none" cap="none" strike="noStrike">
                <a:solidFill>
                  <a:srgbClr val="2A245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2048982" y="1459925"/>
            <a:ext cx="13666036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500" u="none" cap="none" strike="noStrike">
                <a:solidFill>
                  <a:srgbClr val="2A245E"/>
                </a:solidFill>
                <a:latin typeface="Fredoka"/>
                <a:ea typeface="Fredoka"/>
                <a:cs typeface="Fredoka"/>
                <a:sym typeface="Fredoka"/>
              </a:rPr>
              <a:t>MACHINE LEARNING MODELS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89C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6"/>
          <p:cNvGrpSpPr/>
          <p:nvPr/>
        </p:nvGrpSpPr>
        <p:grpSpPr>
          <a:xfrm>
            <a:off x="1274146" y="1066608"/>
            <a:ext cx="6187670" cy="8147235"/>
            <a:chOff x="0" y="-38100"/>
            <a:chExt cx="1526232" cy="2009573"/>
          </a:xfrm>
        </p:grpSpPr>
        <p:sp>
          <p:nvSpPr>
            <p:cNvPr id="161" name="Google Shape;161;p6"/>
            <p:cNvSpPr/>
            <p:nvPr/>
          </p:nvSpPr>
          <p:spPr>
            <a:xfrm>
              <a:off x="0" y="0"/>
              <a:ext cx="1526232" cy="1971473"/>
            </a:xfrm>
            <a:custGeom>
              <a:rect b="b" l="l" r="r" t="t"/>
              <a:pathLst>
                <a:path extrusionOk="0" h="1971473" w="1526232">
                  <a:moveTo>
                    <a:pt x="1251" y="0"/>
                  </a:moveTo>
                  <a:lnTo>
                    <a:pt x="1524981" y="0"/>
                  </a:lnTo>
                  <a:cubicBezTo>
                    <a:pt x="1525672" y="0"/>
                    <a:pt x="1526232" y="560"/>
                    <a:pt x="1526232" y="1251"/>
                  </a:cubicBezTo>
                  <a:lnTo>
                    <a:pt x="1526232" y="1970222"/>
                  </a:lnTo>
                  <a:cubicBezTo>
                    <a:pt x="1526232" y="1970913"/>
                    <a:pt x="1525672" y="1971473"/>
                    <a:pt x="1524981" y="1971473"/>
                  </a:cubicBezTo>
                  <a:lnTo>
                    <a:pt x="1251" y="1971473"/>
                  </a:lnTo>
                  <a:cubicBezTo>
                    <a:pt x="919" y="1971473"/>
                    <a:pt x="601" y="1971341"/>
                    <a:pt x="366" y="1971106"/>
                  </a:cubicBezTo>
                  <a:cubicBezTo>
                    <a:pt x="132" y="1970872"/>
                    <a:pt x="0" y="1970554"/>
                    <a:pt x="0" y="1970222"/>
                  </a:cubicBezTo>
                  <a:lnTo>
                    <a:pt x="0" y="1251"/>
                  </a:lnTo>
                  <a:cubicBezTo>
                    <a:pt x="0" y="560"/>
                    <a:pt x="560" y="0"/>
                    <a:pt x="1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0" y="-38100"/>
              <a:ext cx="1526232" cy="20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99" u="none" cap="none" strike="noStrike">
                  <a:solidFill>
                    <a:srgbClr val="2A245E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endParaRPr/>
            </a:p>
          </p:txBody>
        </p:sp>
      </p:grpSp>
      <p:grpSp>
        <p:nvGrpSpPr>
          <p:cNvPr id="163" name="Google Shape;163;p6"/>
          <p:cNvGrpSpPr/>
          <p:nvPr/>
        </p:nvGrpSpPr>
        <p:grpSpPr>
          <a:xfrm>
            <a:off x="1274146" y="912142"/>
            <a:ext cx="6379533" cy="8307836"/>
            <a:chOff x="0" y="-76200"/>
            <a:chExt cx="1573557" cy="2049186"/>
          </a:xfrm>
        </p:grpSpPr>
        <p:sp>
          <p:nvSpPr>
            <p:cNvPr id="164" name="Google Shape;164;p6"/>
            <p:cNvSpPr/>
            <p:nvPr/>
          </p:nvSpPr>
          <p:spPr>
            <a:xfrm>
              <a:off x="0" y="0"/>
              <a:ext cx="1573557" cy="1972986"/>
            </a:xfrm>
            <a:custGeom>
              <a:rect b="b" l="l" r="r" t="t"/>
              <a:pathLst>
                <a:path extrusionOk="0" h="1972986" w="1573557">
                  <a:moveTo>
                    <a:pt x="0" y="0"/>
                  </a:moveTo>
                  <a:lnTo>
                    <a:pt x="1573557" y="0"/>
                  </a:lnTo>
                  <a:lnTo>
                    <a:pt x="1573557" y="1972986"/>
                  </a:lnTo>
                  <a:lnTo>
                    <a:pt x="0" y="1972986"/>
                  </a:lnTo>
                  <a:close/>
                </a:path>
              </a:pathLst>
            </a:custGeom>
            <a:solidFill>
              <a:srgbClr val="FFFFFF"/>
            </a:solidFill>
            <a:ln cap="sq" cmpd="sng" w="476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65" name="Google Shape;165;p6"/>
            <p:cNvSpPr txBox="1"/>
            <p:nvPr/>
          </p:nvSpPr>
          <p:spPr>
            <a:xfrm>
              <a:off x="0" y="-76200"/>
              <a:ext cx="1573557" cy="2049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199" u="none" cap="none" strike="noStrike">
                  <a:solidFill>
                    <a:srgbClr val="2A245E"/>
                  </a:solidFill>
                  <a:latin typeface="Arial"/>
                  <a:ea typeface="Arial"/>
                  <a:cs typeface="Arial"/>
                  <a:sym typeface="Arial"/>
                </a:rPr>
                <a:t>Machine learning models can identify and leverage complex patterns and correlations in historical data that might be missed by human analysts</a:t>
              </a:r>
              <a:endParaRPr/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8562363" y="1372874"/>
            <a:ext cx="8760195" cy="4108176"/>
            <a:chOff x="0" y="-38100"/>
            <a:chExt cx="2160764" cy="1013311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2160764" cy="975211"/>
            </a:xfrm>
            <a:custGeom>
              <a:rect b="b" l="l" r="r" t="t"/>
              <a:pathLst>
                <a:path extrusionOk="0" h="975211" w="2160764">
                  <a:moveTo>
                    <a:pt x="884" y="0"/>
                  </a:moveTo>
                  <a:lnTo>
                    <a:pt x="2159880" y="0"/>
                  </a:lnTo>
                  <a:cubicBezTo>
                    <a:pt x="2160114" y="0"/>
                    <a:pt x="2160339" y="93"/>
                    <a:pt x="2160505" y="259"/>
                  </a:cubicBezTo>
                  <a:cubicBezTo>
                    <a:pt x="2160671" y="425"/>
                    <a:pt x="2160764" y="649"/>
                    <a:pt x="2160764" y="884"/>
                  </a:cubicBezTo>
                  <a:lnTo>
                    <a:pt x="2160764" y="974327"/>
                  </a:lnTo>
                  <a:cubicBezTo>
                    <a:pt x="2160764" y="974561"/>
                    <a:pt x="2160671" y="974786"/>
                    <a:pt x="2160505" y="974952"/>
                  </a:cubicBezTo>
                  <a:cubicBezTo>
                    <a:pt x="2160339" y="975117"/>
                    <a:pt x="2160114" y="975211"/>
                    <a:pt x="2159880" y="975211"/>
                  </a:cubicBezTo>
                  <a:lnTo>
                    <a:pt x="884" y="975211"/>
                  </a:lnTo>
                  <a:cubicBezTo>
                    <a:pt x="396" y="975211"/>
                    <a:pt x="0" y="974815"/>
                    <a:pt x="0" y="974327"/>
                  </a:cubicBezTo>
                  <a:lnTo>
                    <a:pt x="0" y="884"/>
                  </a:lnTo>
                  <a:cubicBezTo>
                    <a:pt x="0" y="649"/>
                    <a:pt x="93" y="425"/>
                    <a:pt x="259" y="259"/>
                  </a:cubicBezTo>
                  <a:cubicBezTo>
                    <a:pt x="425" y="93"/>
                    <a:pt x="649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0" y="-38100"/>
              <a:ext cx="2160764" cy="1013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6"/>
          <p:cNvGrpSpPr/>
          <p:nvPr/>
        </p:nvGrpSpPr>
        <p:grpSpPr>
          <a:xfrm>
            <a:off x="8344753" y="1218408"/>
            <a:ext cx="8977805" cy="4262642"/>
            <a:chOff x="0" y="-76200"/>
            <a:chExt cx="2214439" cy="1051411"/>
          </a:xfrm>
        </p:grpSpPr>
        <p:sp>
          <p:nvSpPr>
            <p:cNvPr id="170" name="Google Shape;170;p6"/>
            <p:cNvSpPr/>
            <p:nvPr/>
          </p:nvSpPr>
          <p:spPr>
            <a:xfrm>
              <a:off x="0" y="0"/>
              <a:ext cx="2214439" cy="975211"/>
            </a:xfrm>
            <a:custGeom>
              <a:rect b="b" l="l" r="r" t="t"/>
              <a:pathLst>
                <a:path extrusionOk="0" h="975211" w="2214439">
                  <a:moveTo>
                    <a:pt x="0" y="0"/>
                  </a:moveTo>
                  <a:lnTo>
                    <a:pt x="2214439" y="0"/>
                  </a:lnTo>
                  <a:lnTo>
                    <a:pt x="2214439" y="975211"/>
                  </a:lnTo>
                  <a:lnTo>
                    <a:pt x="0" y="975211"/>
                  </a:lnTo>
                  <a:close/>
                </a:path>
              </a:pathLst>
            </a:custGeom>
            <a:solidFill>
              <a:srgbClr val="FFFFFF"/>
            </a:solidFill>
            <a:ln cap="sq" cmpd="sng" w="476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1" name="Google Shape;171;p6"/>
            <p:cNvSpPr txBox="1"/>
            <p:nvPr/>
          </p:nvSpPr>
          <p:spPr>
            <a:xfrm>
              <a:off x="0" y="-76200"/>
              <a:ext cx="2214439" cy="10514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899" u="none" cap="none" strike="noStrike">
                  <a:solidFill>
                    <a:srgbClr val="2A245E"/>
                  </a:solidFill>
                  <a:latin typeface="Arial"/>
                  <a:ea typeface="Arial"/>
                  <a:cs typeface="Arial"/>
                  <a:sym typeface="Arial"/>
                </a:rPr>
                <a:t> Machine learning models can process vast amounts of data quickly, making them more efficient than traditional statistical methods.</a:t>
              </a:r>
              <a:endParaRPr/>
            </a:p>
          </p:txBody>
        </p:sp>
      </p:grpSp>
      <p:grpSp>
        <p:nvGrpSpPr>
          <p:cNvPr id="172" name="Google Shape;172;p6"/>
          <p:cNvGrpSpPr/>
          <p:nvPr/>
        </p:nvGrpSpPr>
        <p:grpSpPr>
          <a:xfrm>
            <a:off x="8499105" y="5565287"/>
            <a:ext cx="8760195" cy="3693013"/>
            <a:chOff x="0" y="-38100"/>
            <a:chExt cx="2160764" cy="910907"/>
          </a:xfrm>
        </p:grpSpPr>
        <p:sp>
          <p:nvSpPr>
            <p:cNvPr id="173" name="Google Shape;173;p6"/>
            <p:cNvSpPr/>
            <p:nvPr/>
          </p:nvSpPr>
          <p:spPr>
            <a:xfrm>
              <a:off x="0" y="0"/>
              <a:ext cx="2160764" cy="872807"/>
            </a:xfrm>
            <a:custGeom>
              <a:rect b="b" l="l" r="r" t="t"/>
              <a:pathLst>
                <a:path extrusionOk="0" h="872807" w="2160764">
                  <a:moveTo>
                    <a:pt x="884" y="0"/>
                  </a:moveTo>
                  <a:lnTo>
                    <a:pt x="2159880" y="0"/>
                  </a:lnTo>
                  <a:cubicBezTo>
                    <a:pt x="2160114" y="0"/>
                    <a:pt x="2160339" y="93"/>
                    <a:pt x="2160505" y="259"/>
                  </a:cubicBezTo>
                  <a:cubicBezTo>
                    <a:pt x="2160671" y="425"/>
                    <a:pt x="2160764" y="649"/>
                    <a:pt x="2160764" y="884"/>
                  </a:cubicBezTo>
                  <a:lnTo>
                    <a:pt x="2160764" y="871924"/>
                  </a:lnTo>
                  <a:cubicBezTo>
                    <a:pt x="2160764" y="872412"/>
                    <a:pt x="2160368" y="872807"/>
                    <a:pt x="2159880" y="872807"/>
                  </a:cubicBezTo>
                  <a:lnTo>
                    <a:pt x="884" y="872807"/>
                  </a:lnTo>
                  <a:cubicBezTo>
                    <a:pt x="649" y="872807"/>
                    <a:pt x="425" y="872714"/>
                    <a:pt x="259" y="872549"/>
                  </a:cubicBezTo>
                  <a:cubicBezTo>
                    <a:pt x="93" y="872383"/>
                    <a:pt x="0" y="872158"/>
                    <a:pt x="0" y="871924"/>
                  </a:cubicBezTo>
                  <a:lnTo>
                    <a:pt x="0" y="884"/>
                  </a:lnTo>
                  <a:cubicBezTo>
                    <a:pt x="0" y="649"/>
                    <a:pt x="93" y="425"/>
                    <a:pt x="259" y="259"/>
                  </a:cubicBezTo>
                  <a:cubicBezTo>
                    <a:pt x="425" y="93"/>
                    <a:pt x="649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0" y="-38100"/>
              <a:ext cx="2160764" cy="910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6"/>
          <p:cNvGrpSpPr/>
          <p:nvPr/>
        </p:nvGrpSpPr>
        <p:grpSpPr>
          <a:xfrm>
            <a:off x="8435847" y="5384536"/>
            <a:ext cx="8823453" cy="3829307"/>
            <a:chOff x="0" y="-66675"/>
            <a:chExt cx="2176367" cy="944525"/>
          </a:xfrm>
        </p:grpSpPr>
        <p:sp>
          <p:nvSpPr>
            <p:cNvPr id="176" name="Google Shape;176;p6"/>
            <p:cNvSpPr/>
            <p:nvPr/>
          </p:nvSpPr>
          <p:spPr>
            <a:xfrm>
              <a:off x="0" y="0"/>
              <a:ext cx="2176367" cy="877850"/>
            </a:xfrm>
            <a:custGeom>
              <a:rect b="b" l="l" r="r" t="t"/>
              <a:pathLst>
                <a:path extrusionOk="0" h="877850" w="2176367">
                  <a:moveTo>
                    <a:pt x="0" y="0"/>
                  </a:moveTo>
                  <a:lnTo>
                    <a:pt x="2176367" y="0"/>
                  </a:lnTo>
                  <a:lnTo>
                    <a:pt x="2176367" y="877850"/>
                  </a:lnTo>
                  <a:lnTo>
                    <a:pt x="0" y="877850"/>
                  </a:lnTo>
                  <a:close/>
                </a:path>
              </a:pathLst>
            </a:custGeom>
            <a:solidFill>
              <a:srgbClr val="FFFFFF"/>
            </a:solidFill>
            <a:ln cap="sq" cmpd="sng" w="476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7" name="Google Shape;177;p6"/>
            <p:cNvSpPr txBox="1"/>
            <p:nvPr/>
          </p:nvSpPr>
          <p:spPr>
            <a:xfrm>
              <a:off x="0" y="-66675"/>
              <a:ext cx="2176367" cy="944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99" u="none" cap="none" strike="noStrike">
                  <a:solidFill>
                    <a:srgbClr val="2A245E"/>
                  </a:solidFill>
                  <a:latin typeface="Arial"/>
                  <a:ea typeface="Arial"/>
                  <a:cs typeface="Arial"/>
                  <a:sym typeface="Arial"/>
                </a:rPr>
                <a:t>Machine learning models can adapt to new data and changing market dynamics, improving their accuracy over time.</a:t>
              </a:r>
              <a:endParaRPr/>
            </a:p>
          </p:txBody>
        </p:sp>
      </p:grp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1051" y="8261595"/>
            <a:ext cx="2491433" cy="247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/>
          <p:nvPr/>
        </p:nvSpPr>
        <p:spPr>
          <a:xfrm>
            <a:off x="16288534" y="8345469"/>
            <a:ext cx="1941531" cy="1941531"/>
          </a:xfrm>
          <a:custGeom>
            <a:rect b="b" l="l" r="r" t="t"/>
            <a:pathLst>
              <a:path extrusionOk="0" h="1941531" w="1941531">
                <a:moveTo>
                  <a:pt x="0" y="0"/>
                </a:moveTo>
                <a:lnTo>
                  <a:pt x="1941532" y="0"/>
                </a:lnTo>
                <a:lnTo>
                  <a:pt x="1941532" y="1941531"/>
                </a:lnTo>
                <a:lnTo>
                  <a:pt x="0" y="19415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6"/>
          <p:cNvSpPr/>
          <p:nvPr/>
        </p:nvSpPr>
        <p:spPr>
          <a:xfrm>
            <a:off x="16715127" y="-12507"/>
            <a:ext cx="1752919" cy="1278037"/>
          </a:xfrm>
          <a:custGeom>
            <a:rect b="b" l="l" r="r" t="t"/>
            <a:pathLst>
              <a:path extrusionOk="0" h="1278037" w="1752919">
                <a:moveTo>
                  <a:pt x="0" y="0"/>
                </a:moveTo>
                <a:lnTo>
                  <a:pt x="1752919" y="0"/>
                </a:lnTo>
                <a:lnTo>
                  <a:pt x="1752919" y="1278037"/>
                </a:lnTo>
                <a:lnTo>
                  <a:pt x="0" y="12780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6"/>
          <p:cNvSpPr txBox="1"/>
          <p:nvPr/>
        </p:nvSpPr>
        <p:spPr>
          <a:xfrm>
            <a:off x="1238530" y="1303630"/>
            <a:ext cx="6223285" cy="444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A245E"/>
                </a:solidFill>
                <a:latin typeface="Arvo"/>
                <a:ea typeface="Arvo"/>
                <a:cs typeface="Arvo"/>
                <a:sym typeface="Arvo"/>
              </a:rPr>
              <a:t>PATTERN RECOGNITION: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8210190" y="1786357"/>
            <a:ext cx="9005641" cy="444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A245E"/>
                </a:solidFill>
                <a:latin typeface="Arvo"/>
                <a:ea typeface="Arvo"/>
                <a:cs typeface="Arvo"/>
                <a:sym typeface="Arvo"/>
              </a:rPr>
              <a:t>EFFICIENCY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8253659" y="5757853"/>
            <a:ext cx="8823453" cy="444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A245E"/>
                </a:solidFill>
                <a:latin typeface="Arvo"/>
                <a:ea typeface="Arvo"/>
                <a:cs typeface="Arvo"/>
                <a:sym typeface="Arvo"/>
              </a:rPr>
              <a:t>ADAPTABILITY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1356843" y="-222951"/>
            <a:ext cx="14284523" cy="1488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773" u="none" cap="none" strike="noStrike">
                <a:solidFill>
                  <a:srgbClr val="2A245E"/>
                </a:solidFill>
                <a:latin typeface="Times"/>
                <a:ea typeface="Times"/>
                <a:cs typeface="Times"/>
                <a:sym typeface="Times"/>
              </a:rPr>
              <a:t> Advantages by using M.L for B.P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89C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7"/>
          <p:cNvGrpSpPr/>
          <p:nvPr/>
        </p:nvGrpSpPr>
        <p:grpSpPr>
          <a:xfrm>
            <a:off x="1274146" y="1111065"/>
            <a:ext cx="6187670" cy="8147235"/>
            <a:chOff x="0" y="-38100"/>
            <a:chExt cx="1526232" cy="2009573"/>
          </a:xfrm>
        </p:grpSpPr>
        <p:sp>
          <p:nvSpPr>
            <p:cNvPr id="190" name="Google Shape;190;p7"/>
            <p:cNvSpPr/>
            <p:nvPr/>
          </p:nvSpPr>
          <p:spPr>
            <a:xfrm>
              <a:off x="0" y="0"/>
              <a:ext cx="1526232" cy="1971473"/>
            </a:xfrm>
            <a:custGeom>
              <a:rect b="b" l="l" r="r" t="t"/>
              <a:pathLst>
                <a:path extrusionOk="0" h="1971473" w="1526232">
                  <a:moveTo>
                    <a:pt x="1251" y="0"/>
                  </a:moveTo>
                  <a:lnTo>
                    <a:pt x="1524981" y="0"/>
                  </a:lnTo>
                  <a:cubicBezTo>
                    <a:pt x="1525672" y="0"/>
                    <a:pt x="1526232" y="560"/>
                    <a:pt x="1526232" y="1251"/>
                  </a:cubicBezTo>
                  <a:lnTo>
                    <a:pt x="1526232" y="1970222"/>
                  </a:lnTo>
                  <a:cubicBezTo>
                    <a:pt x="1526232" y="1970913"/>
                    <a:pt x="1525672" y="1971473"/>
                    <a:pt x="1524981" y="1971473"/>
                  </a:cubicBezTo>
                  <a:lnTo>
                    <a:pt x="1251" y="1971473"/>
                  </a:lnTo>
                  <a:cubicBezTo>
                    <a:pt x="919" y="1971473"/>
                    <a:pt x="601" y="1971341"/>
                    <a:pt x="366" y="1971106"/>
                  </a:cubicBezTo>
                  <a:cubicBezTo>
                    <a:pt x="132" y="1970872"/>
                    <a:pt x="0" y="1970554"/>
                    <a:pt x="0" y="1970222"/>
                  </a:cubicBezTo>
                  <a:lnTo>
                    <a:pt x="0" y="1251"/>
                  </a:lnTo>
                  <a:cubicBezTo>
                    <a:pt x="0" y="560"/>
                    <a:pt x="560" y="0"/>
                    <a:pt x="1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 txBox="1"/>
            <p:nvPr/>
          </p:nvSpPr>
          <p:spPr>
            <a:xfrm>
              <a:off x="0" y="-38100"/>
              <a:ext cx="1526232" cy="20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7"/>
          <p:cNvGrpSpPr/>
          <p:nvPr/>
        </p:nvGrpSpPr>
        <p:grpSpPr>
          <a:xfrm>
            <a:off x="1274146" y="917983"/>
            <a:ext cx="6223285" cy="8345410"/>
            <a:chOff x="0" y="-85725"/>
            <a:chExt cx="1535017" cy="2058454"/>
          </a:xfrm>
        </p:grpSpPr>
        <p:sp>
          <p:nvSpPr>
            <p:cNvPr id="193" name="Google Shape;193;p7"/>
            <p:cNvSpPr/>
            <p:nvPr/>
          </p:nvSpPr>
          <p:spPr>
            <a:xfrm>
              <a:off x="0" y="0"/>
              <a:ext cx="1535017" cy="1972729"/>
            </a:xfrm>
            <a:custGeom>
              <a:rect b="b" l="l" r="r" t="t"/>
              <a:pathLst>
                <a:path extrusionOk="0" h="1972729" w="1535017">
                  <a:moveTo>
                    <a:pt x="0" y="0"/>
                  </a:moveTo>
                  <a:lnTo>
                    <a:pt x="1535017" y="0"/>
                  </a:lnTo>
                  <a:lnTo>
                    <a:pt x="1535017" y="1972729"/>
                  </a:lnTo>
                  <a:lnTo>
                    <a:pt x="0" y="1972729"/>
                  </a:lnTo>
                  <a:close/>
                </a:path>
              </a:pathLst>
            </a:custGeom>
            <a:solidFill>
              <a:srgbClr val="FFFFFF"/>
            </a:solidFill>
            <a:ln cap="sq" cmpd="sng" w="476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94" name="Google Shape;194;p7"/>
            <p:cNvSpPr txBox="1"/>
            <p:nvPr/>
          </p:nvSpPr>
          <p:spPr>
            <a:xfrm>
              <a:off x="0" y="-85725"/>
              <a:ext cx="1535017" cy="2058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399" u="none" cap="none" strike="noStrike">
                  <a:solidFill>
                    <a:srgbClr val="2A245E"/>
                  </a:solidFill>
                  <a:latin typeface="Arial"/>
                  <a:ea typeface="Arial"/>
                  <a:cs typeface="Arial"/>
                  <a:sym typeface="Arial"/>
                </a:rPr>
                <a:t>Machine learning models heavily depend on the quality and quantity of data. Poor-quality data can lead to inaccurate predictions</a:t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>
            <a:off x="8499105" y="1111064"/>
            <a:ext cx="8760195" cy="3693013"/>
            <a:chOff x="0" y="-38100"/>
            <a:chExt cx="2160764" cy="910907"/>
          </a:xfrm>
        </p:grpSpPr>
        <p:sp>
          <p:nvSpPr>
            <p:cNvPr id="196" name="Google Shape;196;p7"/>
            <p:cNvSpPr/>
            <p:nvPr/>
          </p:nvSpPr>
          <p:spPr>
            <a:xfrm>
              <a:off x="0" y="0"/>
              <a:ext cx="2160764" cy="872807"/>
            </a:xfrm>
            <a:custGeom>
              <a:rect b="b" l="l" r="r" t="t"/>
              <a:pathLst>
                <a:path extrusionOk="0" h="872807" w="2160764">
                  <a:moveTo>
                    <a:pt x="884" y="0"/>
                  </a:moveTo>
                  <a:lnTo>
                    <a:pt x="2159880" y="0"/>
                  </a:lnTo>
                  <a:cubicBezTo>
                    <a:pt x="2160114" y="0"/>
                    <a:pt x="2160339" y="93"/>
                    <a:pt x="2160505" y="259"/>
                  </a:cubicBezTo>
                  <a:cubicBezTo>
                    <a:pt x="2160671" y="425"/>
                    <a:pt x="2160764" y="649"/>
                    <a:pt x="2160764" y="884"/>
                  </a:cubicBezTo>
                  <a:lnTo>
                    <a:pt x="2160764" y="871924"/>
                  </a:lnTo>
                  <a:cubicBezTo>
                    <a:pt x="2160764" y="872412"/>
                    <a:pt x="2160368" y="872807"/>
                    <a:pt x="2159880" y="872807"/>
                  </a:cubicBezTo>
                  <a:lnTo>
                    <a:pt x="884" y="872807"/>
                  </a:lnTo>
                  <a:cubicBezTo>
                    <a:pt x="649" y="872807"/>
                    <a:pt x="425" y="872714"/>
                    <a:pt x="259" y="872549"/>
                  </a:cubicBezTo>
                  <a:cubicBezTo>
                    <a:pt x="93" y="872383"/>
                    <a:pt x="0" y="872158"/>
                    <a:pt x="0" y="871924"/>
                  </a:cubicBezTo>
                  <a:lnTo>
                    <a:pt x="0" y="884"/>
                  </a:lnTo>
                  <a:cubicBezTo>
                    <a:pt x="0" y="649"/>
                    <a:pt x="93" y="425"/>
                    <a:pt x="259" y="259"/>
                  </a:cubicBezTo>
                  <a:cubicBezTo>
                    <a:pt x="425" y="93"/>
                    <a:pt x="649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 txBox="1"/>
            <p:nvPr/>
          </p:nvSpPr>
          <p:spPr>
            <a:xfrm>
              <a:off x="0" y="-38100"/>
              <a:ext cx="2160764" cy="910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7"/>
          <p:cNvGrpSpPr/>
          <p:nvPr/>
        </p:nvGrpSpPr>
        <p:grpSpPr>
          <a:xfrm>
            <a:off x="8467476" y="995215"/>
            <a:ext cx="8823453" cy="3808862"/>
            <a:chOff x="0" y="-66675"/>
            <a:chExt cx="2176367" cy="939482"/>
          </a:xfrm>
        </p:grpSpPr>
        <p:sp>
          <p:nvSpPr>
            <p:cNvPr id="199" name="Google Shape;199;p7"/>
            <p:cNvSpPr/>
            <p:nvPr/>
          </p:nvSpPr>
          <p:spPr>
            <a:xfrm>
              <a:off x="0" y="0"/>
              <a:ext cx="2176367" cy="872807"/>
            </a:xfrm>
            <a:custGeom>
              <a:rect b="b" l="l" r="r" t="t"/>
              <a:pathLst>
                <a:path extrusionOk="0" h="872807" w="2176367">
                  <a:moveTo>
                    <a:pt x="0" y="0"/>
                  </a:moveTo>
                  <a:lnTo>
                    <a:pt x="2176367" y="0"/>
                  </a:lnTo>
                  <a:lnTo>
                    <a:pt x="2176367" y="872807"/>
                  </a:lnTo>
                  <a:lnTo>
                    <a:pt x="0" y="872807"/>
                  </a:lnTo>
                  <a:close/>
                </a:path>
              </a:pathLst>
            </a:custGeom>
            <a:solidFill>
              <a:srgbClr val="FFFFFF"/>
            </a:solidFill>
            <a:ln cap="sq" cmpd="sng" w="476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00" name="Google Shape;200;p7"/>
            <p:cNvSpPr txBox="1"/>
            <p:nvPr/>
          </p:nvSpPr>
          <p:spPr>
            <a:xfrm>
              <a:off x="0" y="-66675"/>
              <a:ext cx="2176367" cy="9394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99" u="none" cap="none" strike="noStrike">
                  <a:solidFill>
                    <a:srgbClr val="2A245E"/>
                  </a:solidFill>
                  <a:latin typeface="Arial"/>
                  <a:ea typeface="Arial"/>
                  <a:cs typeface="Arial"/>
                  <a:sym typeface="Arial"/>
                </a:rPr>
                <a:t>Machine learning models, especially deep learning models, can be complex and difficult to interpret, making it hard to understand the decision-making process.</a:t>
              </a: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>
            <a:off x="8499105" y="5565287"/>
            <a:ext cx="8760195" cy="3693013"/>
            <a:chOff x="0" y="-38100"/>
            <a:chExt cx="2160764" cy="910907"/>
          </a:xfrm>
        </p:grpSpPr>
        <p:sp>
          <p:nvSpPr>
            <p:cNvPr id="202" name="Google Shape;202;p7"/>
            <p:cNvSpPr/>
            <p:nvPr/>
          </p:nvSpPr>
          <p:spPr>
            <a:xfrm>
              <a:off x="0" y="0"/>
              <a:ext cx="2160764" cy="872807"/>
            </a:xfrm>
            <a:custGeom>
              <a:rect b="b" l="l" r="r" t="t"/>
              <a:pathLst>
                <a:path extrusionOk="0" h="872807" w="2160764">
                  <a:moveTo>
                    <a:pt x="884" y="0"/>
                  </a:moveTo>
                  <a:lnTo>
                    <a:pt x="2159880" y="0"/>
                  </a:lnTo>
                  <a:cubicBezTo>
                    <a:pt x="2160114" y="0"/>
                    <a:pt x="2160339" y="93"/>
                    <a:pt x="2160505" y="259"/>
                  </a:cubicBezTo>
                  <a:cubicBezTo>
                    <a:pt x="2160671" y="425"/>
                    <a:pt x="2160764" y="649"/>
                    <a:pt x="2160764" y="884"/>
                  </a:cubicBezTo>
                  <a:lnTo>
                    <a:pt x="2160764" y="871924"/>
                  </a:lnTo>
                  <a:cubicBezTo>
                    <a:pt x="2160764" y="872412"/>
                    <a:pt x="2160368" y="872807"/>
                    <a:pt x="2159880" y="872807"/>
                  </a:cubicBezTo>
                  <a:lnTo>
                    <a:pt x="884" y="872807"/>
                  </a:lnTo>
                  <a:cubicBezTo>
                    <a:pt x="649" y="872807"/>
                    <a:pt x="425" y="872714"/>
                    <a:pt x="259" y="872549"/>
                  </a:cubicBezTo>
                  <a:cubicBezTo>
                    <a:pt x="93" y="872383"/>
                    <a:pt x="0" y="872158"/>
                    <a:pt x="0" y="871924"/>
                  </a:cubicBezTo>
                  <a:lnTo>
                    <a:pt x="0" y="884"/>
                  </a:lnTo>
                  <a:cubicBezTo>
                    <a:pt x="0" y="649"/>
                    <a:pt x="93" y="425"/>
                    <a:pt x="259" y="259"/>
                  </a:cubicBezTo>
                  <a:cubicBezTo>
                    <a:pt x="425" y="93"/>
                    <a:pt x="649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 txBox="1"/>
            <p:nvPr/>
          </p:nvSpPr>
          <p:spPr>
            <a:xfrm>
              <a:off x="0" y="-38100"/>
              <a:ext cx="2160764" cy="910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8467476" y="5526671"/>
            <a:ext cx="8823453" cy="3752074"/>
            <a:chOff x="0" y="-47625"/>
            <a:chExt cx="2176367" cy="925475"/>
          </a:xfrm>
        </p:grpSpPr>
        <p:sp>
          <p:nvSpPr>
            <p:cNvPr id="205" name="Google Shape;205;p7"/>
            <p:cNvSpPr/>
            <p:nvPr/>
          </p:nvSpPr>
          <p:spPr>
            <a:xfrm>
              <a:off x="0" y="0"/>
              <a:ext cx="2176367" cy="877850"/>
            </a:xfrm>
            <a:custGeom>
              <a:rect b="b" l="l" r="r" t="t"/>
              <a:pathLst>
                <a:path extrusionOk="0" h="877850" w="2176367">
                  <a:moveTo>
                    <a:pt x="0" y="0"/>
                  </a:moveTo>
                  <a:lnTo>
                    <a:pt x="2176367" y="0"/>
                  </a:lnTo>
                  <a:lnTo>
                    <a:pt x="2176367" y="877850"/>
                  </a:lnTo>
                  <a:lnTo>
                    <a:pt x="0" y="877850"/>
                  </a:lnTo>
                  <a:close/>
                </a:path>
              </a:pathLst>
            </a:custGeom>
            <a:solidFill>
              <a:srgbClr val="FFFFFF"/>
            </a:solidFill>
            <a:ln cap="sq" cmpd="sng" w="476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06" name="Google Shape;206;p7"/>
            <p:cNvSpPr txBox="1"/>
            <p:nvPr/>
          </p:nvSpPr>
          <p:spPr>
            <a:xfrm>
              <a:off x="0" y="-47625"/>
              <a:ext cx="2176367" cy="925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2A245E"/>
                  </a:solidFill>
                  <a:latin typeface="Arial"/>
                  <a:ea typeface="Arial"/>
                  <a:cs typeface="Arial"/>
                  <a:sym typeface="Arial"/>
                </a:rPr>
                <a:t>Bitcoin's price is highly volatile and influenced by factors that are difficult to quantify, such as market sentiment, regulatory changes, and macroeconomic events.</a:t>
              </a:r>
              <a:endParaRPr/>
            </a:p>
          </p:txBody>
        </p:sp>
      </p:grpSp>
      <p:sp>
        <p:nvSpPr>
          <p:cNvPr id="207" name="Google Shape;207;p7"/>
          <p:cNvSpPr/>
          <p:nvPr/>
        </p:nvSpPr>
        <p:spPr>
          <a:xfrm rot="-2700000">
            <a:off x="60674" y="8073890"/>
            <a:ext cx="1936051" cy="1936051"/>
          </a:xfrm>
          <a:custGeom>
            <a:rect b="b" l="l" r="r" t="t"/>
            <a:pathLst>
              <a:path extrusionOk="0" h="1936051" w="1936051">
                <a:moveTo>
                  <a:pt x="0" y="0"/>
                </a:moveTo>
                <a:lnTo>
                  <a:pt x="1936052" y="0"/>
                </a:lnTo>
                <a:lnTo>
                  <a:pt x="1936052" y="1936051"/>
                </a:lnTo>
                <a:lnTo>
                  <a:pt x="0" y="19360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7"/>
          <p:cNvSpPr/>
          <p:nvPr/>
        </p:nvSpPr>
        <p:spPr>
          <a:xfrm>
            <a:off x="16046539" y="3998931"/>
            <a:ext cx="2061148" cy="2057400"/>
          </a:xfrm>
          <a:custGeom>
            <a:rect b="b" l="l" r="r" t="t"/>
            <a:pathLst>
              <a:path extrusionOk="0" h="2057400" w="2061148">
                <a:moveTo>
                  <a:pt x="0" y="0"/>
                </a:moveTo>
                <a:lnTo>
                  <a:pt x="2061147" y="0"/>
                </a:lnTo>
                <a:lnTo>
                  <a:pt x="206114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7"/>
          <p:cNvSpPr txBox="1"/>
          <p:nvPr/>
        </p:nvSpPr>
        <p:spPr>
          <a:xfrm>
            <a:off x="1238530" y="1786357"/>
            <a:ext cx="6223285" cy="444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A245E"/>
                </a:solidFill>
                <a:latin typeface="Arvo"/>
                <a:ea typeface="Arvo"/>
                <a:cs typeface="Arvo"/>
                <a:sym typeface="Arvo"/>
              </a:rPr>
              <a:t>DATA DEPENDENCY</a:t>
            </a:r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8253659" y="1544994"/>
            <a:ext cx="8823453" cy="444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A245E"/>
                </a:solidFill>
                <a:latin typeface="Arvo"/>
                <a:ea typeface="Arvo"/>
                <a:cs typeface="Arvo"/>
                <a:sym typeface="Arvo"/>
              </a:rPr>
              <a:t>COMPLEXITY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8253659" y="5853068"/>
            <a:ext cx="8823453" cy="444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A245E"/>
                </a:solidFill>
                <a:latin typeface="Arvo"/>
                <a:ea typeface="Arvo"/>
                <a:cs typeface="Arvo"/>
                <a:sym typeface="Arvo"/>
              </a:rPr>
              <a:t>MARKET VOLATILITY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5186511" y="-240626"/>
            <a:ext cx="7035007" cy="1747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2A245E"/>
                </a:solidFill>
                <a:latin typeface="Times"/>
                <a:ea typeface="Times"/>
                <a:cs typeface="Times"/>
                <a:sym typeface="Times"/>
              </a:rPr>
              <a:t>Disadvantages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89C5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8"/>
          <p:cNvGrpSpPr/>
          <p:nvPr/>
        </p:nvGrpSpPr>
        <p:grpSpPr>
          <a:xfrm>
            <a:off x="1274146" y="1111065"/>
            <a:ext cx="6187670" cy="8147235"/>
            <a:chOff x="0" y="-38100"/>
            <a:chExt cx="1526232" cy="2009573"/>
          </a:xfrm>
        </p:grpSpPr>
        <p:sp>
          <p:nvSpPr>
            <p:cNvPr id="218" name="Google Shape;218;p8"/>
            <p:cNvSpPr/>
            <p:nvPr/>
          </p:nvSpPr>
          <p:spPr>
            <a:xfrm>
              <a:off x="0" y="0"/>
              <a:ext cx="1526232" cy="1971473"/>
            </a:xfrm>
            <a:custGeom>
              <a:rect b="b" l="l" r="r" t="t"/>
              <a:pathLst>
                <a:path extrusionOk="0" h="1971473" w="1526232">
                  <a:moveTo>
                    <a:pt x="1251" y="0"/>
                  </a:moveTo>
                  <a:lnTo>
                    <a:pt x="1524981" y="0"/>
                  </a:lnTo>
                  <a:cubicBezTo>
                    <a:pt x="1525672" y="0"/>
                    <a:pt x="1526232" y="560"/>
                    <a:pt x="1526232" y="1251"/>
                  </a:cubicBezTo>
                  <a:lnTo>
                    <a:pt x="1526232" y="1970222"/>
                  </a:lnTo>
                  <a:cubicBezTo>
                    <a:pt x="1526232" y="1970913"/>
                    <a:pt x="1525672" y="1971473"/>
                    <a:pt x="1524981" y="1971473"/>
                  </a:cubicBezTo>
                  <a:lnTo>
                    <a:pt x="1251" y="1971473"/>
                  </a:lnTo>
                  <a:cubicBezTo>
                    <a:pt x="919" y="1971473"/>
                    <a:pt x="601" y="1971341"/>
                    <a:pt x="366" y="1971106"/>
                  </a:cubicBezTo>
                  <a:cubicBezTo>
                    <a:pt x="132" y="1970872"/>
                    <a:pt x="0" y="1970554"/>
                    <a:pt x="0" y="1970222"/>
                  </a:cubicBezTo>
                  <a:lnTo>
                    <a:pt x="0" y="1251"/>
                  </a:lnTo>
                  <a:cubicBezTo>
                    <a:pt x="0" y="560"/>
                    <a:pt x="560" y="0"/>
                    <a:pt x="1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0" y="-38100"/>
              <a:ext cx="1526232" cy="2009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8"/>
          <p:cNvGrpSpPr/>
          <p:nvPr/>
        </p:nvGrpSpPr>
        <p:grpSpPr>
          <a:xfrm>
            <a:off x="1274146" y="900340"/>
            <a:ext cx="6223285" cy="8345410"/>
            <a:chOff x="0" y="-85725"/>
            <a:chExt cx="1535017" cy="2058454"/>
          </a:xfrm>
        </p:grpSpPr>
        <p:sp>
          <p:nvSpPr>
            <p:cNvPr id="221" name="Google Shape;221;p8"/>
            <p:cNvSpPr/>
            <p:nvPr/>
          </p:nvSpPr>
          <p:spPr>
            <a:xfrm>
              <a:off x="0" y="0"/>
              <a:ext cx="1535017" cy="1972729"/>
            </a:xfrm>
            <a:custGeom>
              <a:rect b="b" l="l" r="r" t="t"/>
              <a:pathLst>
                <a:path extrusionOk="0" h="1972729" w="1535017">
                  <a:moveTo>
                    <a:pt x="0" y="0"/>
                  </a:moveTo>
                  <a:lnTo>
                    <a:pt x="1535017" y="0"/>
                  </a:lnTo>
                  <a:lnTo>
                    <a:pt x="1535017" y="1972729"/>
                  </a:lnTo>
                  <a:lnTo>
                    <a:pt x="0" y="1972729"/>
                  </a:lnTo>
                  <a:close/>
                </a:path>
              </a:pathLst>
            </a:custGeom>
            <a:solidFill>
              <a:srgbClr val="FFFFFF"/>
            </a:solidFill>
            <a:ln cap="sq" cmpd="sng" w="476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22" name="Google Shape;222;p8"/>
            <p:cNvSpPr txBox="1"/>
            <p:nvPr/>
          </p:nvSpPr>
          <p:spPr>
            <a:xfrm>
              <a:off x="0" y="-85725"/>
              <a:ext cx="1535017" cy="2058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599" u="none" cap="none" strike="noStrike">
                  <a:solidFill>
                    <a:srgbClr val="2A245E"/>
                  </a:solidFill>
                  <a:latin typeface="Arial"/>
                  <a:ea typeface="Arial"/>
                  <a:cs typeface="Arial"/>
                  <a:sym typeface="Arial"/>
                </a:rPr>
                <a:t>Clean and preprocess the data meticulously, handle missing values, and use feature engineering to create more informative features.</a:t>
              </a:r>
              <a:endParaRPr/>
            </a:p>
          </p:txBody>
        </p:sp>
      </p:grpSp>
      <p:grpSp>
        <p:nvGrpSpPr>
          <p:cNvPr id="223" name="Google Shape;223;p8"/>
          <p:cNvGrpSpPr/>
          <p:nvPr/>
        </p:nvGrpSpPr>
        <p:grpSpPr>
          <a:xfrm>
            <a:off x="8499105" y="1111064"/>
            <a:ext cx="8760195" cy="3693013"/>
            <a:chOff x="0" y="-38100"/>
            <a:chExt cx="2160764" cy="910907"/>
          </a:xfrm>
        </p:grpSpPr>
        <p:sp>
          <p:nvSpPr>
            <p:cNvPr id="224" name="Google Shape;224;p8"/>
            <p:cNvSpPr/>
            <p:nvPr/>
          </p:nvSpPr>
          <p:spPr>
            <a:xfrm>
              <a:off x="0" y="0"/>
              <a:ext cx="2160764" cy="872807"/>
            </a:xfrm>
            <a:custGeom>
              <a:rect b="b" l="l" r="r" t="t"/>
              <a:pathLst>
                <a:path extrusionOk="0" h="872807" w="2160764">
                  <a:moveTo>
                    <a:pt x="884" y="0"/>
                  </a:moveTo>
                  <a:lnTo>
                    <a:pt x="2159880" y="0"/>
                  </a:lnTo>
                  <a:cubicBezTo>
                    <a:pt x="2160114" y="0"/>
                    <a:pt x="2160339" y="93"/>
                    <a:pt x="2160505" y="259"/>
                  </a:cubicBezTo>
                  <a:cubicBezTo>
                    <a:pt x="2160671" y="425"/>
                    <a:pt x="2160764" y="649"/>
                    <a:pt x="2160764" y="884"/>
                  </a:cubicBezTo>
                  <a:lnTo>
                    <a:pt x="2160764" y="871924"/>
                  </a:lnTo>
                  <a:cubicBezTo>
                    <a:pt x="2160764" y="872412"/>
                    <a:pt x="2160368" y="872807"/>
                    <a:pt x="2159880" y="872807"/>
                  </a:cubicBezTo>
                  <a:lnTo>
                    <a:pt x="884" y="872807"/>
                  </a:lnTo>
                  <a:cubicBezTo>
                    <a:pt x="649" y="872807"/>
                    <a:pt x="425" y="872714"/>
                    <a:pt x="259" y="872549"/>
                  </a:cubicBezTo>
                  <a:cubicBezTo>
                    <a:pt x="93" y="872383"/>
                    <a:pt x="0" y="872158"/>
                    <a:pt x="0" y="871924"/>
                  </a:cubicBezTo>
                  <a:lnTo>
                    <a:pt x="0" y="884"/>
                  </a:lnTo>
                  <a:cubicBezTo>
                    <a:pt x="0" y="649"/>
                    <a:pt x="93" y="425"/>
                    <a:pt x="259" y="259"/>
                  </a:cubicBezTo>
                  <a:cubicBezTo>
                    <a:pt x="425" y="93"/>
                    <a:pt x="649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 txBox="1"/>
            <p:nvPr/>
          </p:nvSpPr>
          <p:spPr>
            <a:xfrm>
              <a:off x="0" y="-38100"/>
              <a:ext cx="2160764" cy="910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8435847" y="995215"/>
            <a:ext cx="8823453" cy="3829307"/>
            <a:chOff x="0" y="-66675"/>
            <a:chExt cx="2176367" cy="944525"/>
          </a:xfrm>
        </p:grpSpPr>
        <p:sp>
          <p:nvSpPr>
            <p:cNvPr id="227" name="Google Shape;227;p8"/>
            <p:cNvSpPr/>
            <p:nvPr/>
          </p:nvSpPr>
          <p:spPr>
            <a:xfrm>
              <a:off x="0" y="0"/>
              <a:ext cx="2176367" cy="877850"/>
            </a:xfrm>
            <a:custGeom>
              <a:rect b="b" l="l" r="r" t="t"/>
              <a:pathLst>
                <a:path extrusionOk="0" h="877850" w="2176367">
                  <a:moveTo>
                    <a:pt x="0" y="0"/>
                  </a:moveTo>
                  <a:lnTo>
                    <a:pt x="2176367" y="0"/>
                  </a:lnTo>
                  <a:lnTo>
                    <a:pt x="2176367" y="877850"/>
                  </a:lnTo>
                  <a:lnTo>
                    <a:pt x="0" y="877850"/>
                  </a:lnTo>
                  <a:close/>
                </a:path>
              </a:pathLst>
            </a:custGeom>
            <a:solidFill>
              <a:srgbClr val="FFFFFF"/>
            </a:solidFill>
            <a:ln cap="sq" cmpd="sng" w="476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28" name="Google Shape;228;p8"/>
            <p:cNvSpPr txBox="1"/>
            <p:nvPr/>
          </p:nvSpPr>
          <p:spPr>
            <a:xfrm>
              <a:off x="0" y="-66675"/>
              <a:ext cx="2176367" cy="944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99" u="none" cap="none" strike="noStrike">
                  <a:solidFill>
                    <a:srgbClr val="2A245E"/>
                  </a:solidFill>
                  <a:latin typeface="Arial"/>
                  <a:ea typeface="Arial"/>
                  <a:cs typeface="Arial"/>
                  <a:sym typeface="Arial"/>
                </a:rPr>
                <a:t>Use simpler models when possible and apply model explainability techniques (e.g., SHAP values, LIME) to interpret complex models.</a:t>
              </a:r>
              <a:endParaRPr/>
            </a:p>
          </p:txBody>
        </p:sp>
      </p:grpSp>
      <p:grpSp>
        <p:nvGrpSpPr>
          <p:cNvPr id="229" name="Google Shape;229;p8"/>
          <p:cNvGrpSpPr/>
          <p:nvPr/>
        </p:nvGrpSpPr>
        <p:grpSpPr>
          <a:xfrm>
            <a:off x="8499105" y="5565287"/>
            <a:ext cx="8760195" cy="3693013"/>
            <a:chOff x="0" y="-38100"/>
            <a:chExt cx="2160764" cy="910907"/>
          </a:xfrm>
        </p:grpSpPr>
        <p:sp>
          <p:nvSpPr>
            <p:cNvPr id="230" name="Google Shape;230;p8"/>
            <p:cNvSpPr/>
            <p:nvPr/>
          </p:nvSpPr>
          <p:spPr>
            <a:xfrm>
              <a:off x="0" y="0"/>
              <a:ext cx="2160764" cy="872807"/>
            </a:xfrm>
            <a:custGeom>
              <a:rect b="b" l="l" r="r" t="t"/>
              <a:pathLst>
                <a:path extrusionOk="0" h="872807" w="2160764">
                  <a:moveTo>
                    <a:pt x="884" y="0"/>
                  </a:moveTo>
                  <a:lnTo>
                    <a:pt x="2159880" y="0"/>
                  </a:lnTo>
                  <a:cubicBezTo>
                    <a:pt x="2160114" y="0"/>
                    <a:pt x="2160339" y="93"/>
                    <a:pt x="2160505" y="259"/>
                  </a:cubicBezTo>
                  <a:cubicBezTo>
                    <a:pt x="2160671" y="425"/>
                    <a:pt x="2160764" y="649"/>
                    <a:pt x="2160764" y="884"/>
                  </a:cubicBezTo>
                  <a:lnTo>
                    <a:pt x="2160764" y="871924"/>
                  </a:lnTo>
                  <a:cubicBezTo>
                    <a:pt x="2160764" y="872412"/>
                    <a:pt x="2160368" y="872807"/>
                    <a:pt x="2159880" y="872807"/>
                  </a:cubicBezTo>
                  <a:lnTo>
                    <a:pt x="884" y="872807"/>
                  </a:lnTo>
                  <a:cubicBezTo>
                    <a:pt x="649" y="872807"/>
                    <a:pt x="425" y="872714"/>
                    <a:pt x="259" y="872549"/>
                  </a:cubicBezTo>
                  <a:cubicBezTo>
                    <a:pt x="93" y="872383"/>
                    <a:pt x="0" y="872158"/>
                    <a:pt x="0" y="871924"/>
                  </a:cubicBezTo>
                  <a:lnTo>
                    <a:pt x="0" y="884"/>
                  </a:lnTo>
                  <a:cubicBezTo>
                    <a:pt x="0" y="649"/>
                    <a:pt x="93" y="425"/>
                    <a:pt x="259" y="259"/>
                  </a:cubicBezTo>
                  <a:cubicBezTo>
                    <a:pt x="425" y="93"/>
                    <a:pt x="649" y="0"/>
                    <a:pt x="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 txBox="1"/>
            <p:nvPr/>
          </p:nvSpPr>
          <p:spPr>
            <a:xfrm>
              <a:off x="0" y="-38100"/>
              <a:ext cx="2160764" cy="9109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8"/>
          <p:cNvGrpSpPr/>
          <p:nvPr/>
        </p:nvGrpSpPr>
        <p:grpSpPr>
          <a:xfrm>
            <a:off x="8467476" y="5390478"/>
            <a:ext cx="8823453" cy="3790690"/>
            <a:chOff x="0" y="-57150"/>
            <a:chExt cx="2176367" cy="935000"/>
          </a:xfrm>
        </p:grpSpPr>
        <p:sp>
          <p:nvSpPr>
            <p:cNvPr id="233" name="Google Shape;233;p8"/>
            <p:cNvSpPr/>
            <p:nvPr/>
          </p:nvSpPr>
          <p:spPr>
            <a:xfrm>
              <a:off x="0" y="0"/>
              <a:ext cx="2176367" cy="877850"/>
            </a:xfrm>
            <a:custGeom>
              <a:rect b="b" l="l" r="r" t="t"/>
              <a:pathLst>
                <a:path extrusionOk="0" h="877850" w="2176367">
                  <a:moveTo>
                    <a:pt x="0" y="0"/>
                  </a:moveTo>
                  <a:lnTo>
                    <a:pt x="2176367" y="0"/>
                  </a:lnTo>
                  <a:lnTo>
                    <a:pt x="2176367" y="877850"/>
                  </a:lnTo>
                  <a:lnTo>
                    <a:pt x="0" y="877850"/>
                  </a:lnTo>
                  <a:close/>
                </a:path>
              </a:pathLst>
            </a:custGeom>
            <a:solidFill>
              <a:srgbClr val="FFFFFF"/>
            </a:solidFill>
            <a:ln cap="sq" cmpd="sng" w="4762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34" name="Google Shape;234;p8"/>
            <p:cNvSpPr txBox="1"/>
            <p:nvPr/>
          </p:nvSpPr>
          <p:spPr>
            <a:xfrm>
              <a:off x="0" y="-57150"/>
              <a:ext cx="2176367" cy="9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4225" lIns="54225" spcFirstLastPara="1" rIns="54225" wrap="square" tIns="54225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99" u="none" cap="none" strike="noStrike">
                  <a:solidFill>
                    <a:srgbClr val="2A245E"/>
                  </a:solidFill>
                  <a:latin typeface="Arial"/>
                  <a:ea typeface="Arial"/>
                  <a:cs typeface="Arial"/>
                  <a:sym typeface="Arial"/>
                </a:rPr>
                <a:t>Incorporate external data (e.g., news sentiment, macroeconomic indicators) into the model and use ensemble methods to combine predictions from different models to increase robustness.</a:t>
              </a:r>
              <a:endParaRPr/>
            </a:p>
          </p:txBody>
        </p:sp>
      </p:grpSp>
      <p:sp>
        <p:nvSpPr>
          <p:cNvPr id="235" name="Google Shape;235;p8"/>
          <p:cNvSpPr/>
          <p:nvPr/>
        </p:nvSpPr>
        <p:spPr>
          <a:xfrm>
            <a:off x="16302937" y="0"/>
            <a:ext cx="1912727" cy="1717977"/>
          </a:xfrm>
          <a:custGeom>
            <a:rect b="b" l="l" r="r" t="t"/>
            <a:pathLst>
              <a:path extrusionOk="0" h="1717977" w="1912727">
                <a:moveTo>
                  <a:pt x="0" y="0"/>
                </a:moveTo>
                <a:lnTo>
                  <a:pt x="1912726" y="0"/>
                </a:lnTo>
                <a:lnTo>
                  <a:pt x="1912726" y="1717977"/>
                </a:lnTo>
                <a:lnTo>
                  <a:pt x="0" y="17179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8"/>
          <p:cNvSpPr/>
          <p:nvPr/>
        </p:nvSpPr>
        <p:spPr>
          <a:xfrm>
            <a:off x="0" y="8881898"/>
            <a:ext cx="1721934" cy="1622470"/>
          </a:xfrm>
          <a:custGeom>
            <a:rect b="b" l="l" r="r" t="t"/>
            <a:pathLst>
              <a:path extrusionOk="0" h="1622470" w="1721934">
                <a:moveTo>
                  <a:pt x="0" y="0"/>
                </a:moveTo>
                <a:lnTo>
                  <a:pt x="1721934" y="0"/>
                </a:lnTo>
                <a:lnTo>
                  <a:pt x="1721934" y="1622469"/>
                </a:lnTo>
                <a:lnTo>
                  <a:pt x="0" y="16224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p8"/>
          <p:cNvSpPr/>
          <p:nvPr/>
        </p:nvSpPr>
        <p:spPr>
          <a:xfrm>
            <a:off x="14720959" y="8368133"/>
            <a:ext cx="3494704" cy="1921463"/>
          </a:xfrm>
          <a:custGeom>
            <a:rect b="b" l="l" r="r" t="t"/>
            <a:pathLst>
              <a:path extrusionOk="0" h="1921463" w="3494704">
                <a:moveTo>
                  <a:pt x="0" y="0"/>
                </a:moveTo>
                <a:lnTo>
                  <a:pt x="3494704" y="0"/>
                </a:lnTo>
                <a:lnTo>
                  <a:pt x="3494704" y="1921463"/>
                </a:lnTo>
                <a:lnTo>
                  <a:pt x="0" y="1921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038" l="0" r="0" t="-6039"/>
            </a:stretch>
          </a:blipFill>
          <a:ln>
            <a:noFill/>
          </a:ln>
        </p:spPr>
      </p:sp>
      <p:sp>
        <p:nvSpPr>
          <p:cNvPr id="238" name="Google Shape;238;p8"/>
          <p:cNvSpPr/>
          <p:nvPr/>
        </p:nvSpPr>
        <p:spPr>
          <a:xfrm>
            <a:off x="14940155" y="4433087"/>
            <a:ext cx="2319145" cy="1189089"/>
          </a:xfrm>
          <a:custGeom>
            <a:rect b="b" l="l" r="r" t="t"/>
            <a:pathLst>
              <a:path extrusionOk="0" h="1189089" w="2319145">
                <a:moveTo>
                  <a:pt x="0" y="0"/>
                </a:moveTo>
                <a:lnTo>
                  <a:pt x="2319145" y="0"/>
                </a:lnTo>
                <a:lnTo>
                  <a:pt x="2319145" y="1189089"/>
                </a:lnTo>
                <a:lnTo>
                  <a:pt x="0" y="11890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8"/>
          <p:cNvSpPr txBox="1"/>
          <p:nvPr/>
        </p:nvSpPr>
        <p:spPr>
          <a:xfrm>
            <a:off x="1028700" y="1313155"/>
            <a:ext cx="6433115" cy="451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7" u="none" cap="none" strike="noStrike">
                <a:solidFill>
                  <a:srgbClr val="2A245E"/>
                </a:solidFill>
                <a:latin typeface="Arvo"/>
                <a:ea typeface="Arvo"/>
                <a:cs typeface="Arvo"/>
                <a:sym typeface="Arvo"/>
              </a:rPr>
              <a:t>DATA DEPENDENCY</a:t>
            </a:r>
            <a:endParaRPr/>
          </a:p>
        </p:txBody>
      </p:sp>
      <p:sp>
        <p:nvSpPr>
          <p:cNvPr id="240" name="Google Shape;240;p8"/>
          <p:cNvSpPr txBox="1"/>
          <p:nvPr/>
        </p:nvSpPr>
        <p:spPr>
          <a:xfrm>
            <a:off x="8876759" y="1194530"/>
            <a:ext cx="882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A245E"/>
                </a:solidFill>
                <a:latin typeface="Arvo"/>
                <a:ea typeface="Arvo"/>
                <a:cs typeface="Arvo"/>
                <a:sym typeface="Arvo"/>
              </a:rPr>
              <a:t>COMPLEXITY</a:t>
            </a:r>
            <a:endParaRPr/>
          </a:p>
        </p:txBody>
      </p:sp>
      <p:sp>
        <p:nvSpPr>
          <p:cNvPr id="241" name="Google Shape;241;p8"/>
          <p:cNvSpPr txBox="1"/>
          <p:nvPr/>
        </p:nvSpPr>
        <p:spPr>
          <a:xfrm>
            <a:off x="8253659" y="5757853"/>
            <a:ext cx="8823453" cy="444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A245E"/>
                </a:solidFill>
                <a:latin typeface="Arvo"/>
                <a:ea typeface="Arvo"/>
                <a:cs typeface="Arvo"/>
                <a:sym typeface="Arvo"/>
              </a:rPr>
              <a:t>MARKET VOLATILITY</a:t>
            </a:r>
            <a:endParaRPr/>
          </a:p>
        </p:txBody>
      </p:sp>
      <p:sp>
        <p:nvSpPr>
          <p:cNvPr id="242" name="Google Shape;242;p8"/>
          <p:cNvSpPr txBox="1"/>
          <p:nvPr/>
        </p:nvSpPr>
        <p:spPr>
          <a:xfrm>
            <a:off x="2967745" y="0"/>
            <a:ext cx="119724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245" u="none" cap="none" strike="noStrike">
                <a:solidFill>
                  <a:srgbClr val="2A245E"/>
                </a:solidFill>
                <a:latin typeface="Times"/>
                <a:ea typeface="Times"/>
                <a:cs typeface="Times"/>
                <a:sym typeface="Times"/>
              </a:rPr>
              <a:t>Preventions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