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notesMasterIdLst>
    <p:notesMasterId r:id="rId21"/>
  </p:notesMasterIdLst>
  <p:sldIdLst>
    <p:sldId id="317" r:id="rId2"/>
    <p:sldId id="257" r:id="rId3"/>
    <p:sldId id="258" r:id="rId4"/>
    <p:sldId id="318" r:id="rId5"/>
    <p:sldId id="259" r:id="rId6"/>
    <p:sldId id="260" r:id="rId7"/>
    <p:sldId id="261" r:id="rId8"/>
    <p:sldId id="287" r:id="rId9"/>
    <p:sldId id="288" r:id="rId10"/>
    <p:sldId id="289" r:id="rId11"/>
    <p:sldId id="266" r:id="rId12"/>
    <p:sldId id="319" r:id="rId13"/>
    <p:sldId id="321" r:id="rId14"/>
    <p:sldId id="290" r:id="rId15"/>
    <p:sldId id="320" r:id="rId16"/>
    <p:sldId id="267" r:id="rId17"/>
    <p:sldId id="269" r:id="rId18"/>
    <p:sldId id="270" r:id="rId19"/>
    <p:sldId id="31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0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7DCA4-4D72-490D-92E9-74F3071B5B97}" type="datetimeFigureOut">
              <a:rPr lang="en-US" smtClean="0"/>
              <a:pPr/>
              <a:t>10/13/2019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F4FCB-650C-49F0-B5AB-0667E5C329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65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bend or twist out of shape, especially from a straight or flat form,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F4FCB-650C-49F0-B5AB-0667E5C329FD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607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9A70-E421-4285-89FA-064EF6DE2832}" type="datetime1">
              <a:rPr lang="en-US" smtClean="0"/>
              <a:pPr/>
              <a:t>10/13/2019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DA0-EB6C-46D9-AC56-051F2F9368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E921-AB75-468F-A508-0F521B8780D2}" type="datetime1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DA0-EB6C-46D9-AC56-051F2F9368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AE10-F6CF-473E-A38D-15C62CFBF6D8}" type="datetime1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DA0-EB6C-46D9-AC56-051F2F9368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BA5D-72F4-4012-B2CD-69333E3EA66C}" type="datetime1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DA0-EB6C-46D9-AC56-051F2F9368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8272-D6BF-4952-B329-41F2289AA2D0}" type="datetime1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DA0-EB6C-46D9-AC56-051F2F9368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348B-7579-4FF8-8D7C-B95793EAA758}" type="datetime1">
              <a:rPr lang="en-US" smtClean="0"/>
              <a:pPr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DA0-EB6C-46D9-AC56-051F2F9368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6638-4632-4EA7-A1C5-F27F23B4312A}" type="datetime1">
              <a:rPr lang="en-US" smtClean="0"/>
              <a:pPr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DA0-EB6C-46D9-AC56-051F2F9368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9440-30A2-42D7-962A-2E16089DFE52}" type="datetime1">
              <a:rPr lang="en-US" smtClean="0"/>
              <a:pPr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DA0-EB6C-46D9-AC56-051F2F9368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4FFE-0DF8-449A-A864-F8529F712F14}" type="datetime1">
              <a:rPr lang="en-US" smtClean="0"/>
              <a:pPr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DA0-EB6C-46D9-AC56-051F2F9368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83EF-3CD5-49FC-8154-153B86DE1656}" type="datetime1">
              <a:rPr lang="en-US" smtClean="0"/>
              <a:pPr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DA0-EB6C-46D9-AC56-051F2F9368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D833-B323-4887-B481-4CEB26476941}" type="datetime1">
              <a:rPr lang="en-US" smtClean="0"/>
              <a:pPr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A9A8FDA0-EB6C-46D9-AC56-051F2F9368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0C21DA6-40F6-419B-9139-76E885C4F067}" type="datetime1">
              <a:rPr lang="en-US" smtClean="0"/>
              <a:pPr/>
              <a:t>10/13/2019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9A8FDA0-EB6C-46D9-AC56-051F2F93680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DA0-EB6C-46D9-AC56-051F2F93680F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Image result for brick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" y="569742"/>
            <a:ext cx="11127544" cy="628825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75250" y="703383"/>
            <a:ext cx="38056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u="sng" dirty="0" smtClean="0"/>
              <a:t>BRICKS</a:t>
            </a:r>
            <a:endParaRPr lang="en-US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Kiln Burning of Brick</a:t>
            </a:r>
            <a:endParaRPr lang="en-US" b="1" dirty="0"/>
          </a:p>
        </p:txBody>
      </p:sp>
      <p:pic>
        <p:nvPicPr>
          <p:cNvPr id="4" name="Content Placeholder 3" descr="I:\CEK\images (4)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3551" y="1849696"/>
            <a:ext cx="8623495" cy="367083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DA0-EB6C-46D9-AC56-051F2F93680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and 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Size:</a:t>
            </a:r>
          </a:p>
          <a:p>
            <a:pPr lvl="1"/>
            <a:r>
              <a:rPr lang="en-US" dirty="0" smtClean="0"/>
              <a:t>Standard size- 190mm  x 90mm x 90mm</a:t>
            </a:r>
          </a:p>
          <a:p>
            <a:pPr lvl="1"/>
            <a:r>
              <a:rPr lang="en-US" dirty="0" smtClean="0"/>
              <a:t>Nominal size of modular brick- 200mm x 100mm x 100 mm</a:t>
            </a:r>
          </a:p>
          <a:p>
            <a:r>
              <a:rPr lang="en-US" dirty="0" smtClean="0"/>
              <a:t>Weight:</a:t>
            </a:r>
          </a:p>
          <a:p>
            <a:pPr lvl="1"/>
            <a:r>
              <a:rPr lang="en-US" dirty="0" smtClean="0"/>
              <a:t>Weight of 1 m</a:t>
            </a:r>
            <a:r>
              <a:rPr lang="en-US" baseline="30000" dirty="0" smtClean="0"/>
              <a:t>3</a:t>
            </a:r>
            <a:r>
              <a:rPr lang="en-US" dirty="0" smtClean="0"/>
              <a:t> of brick earth- 18 kN</a:t>
            </a:r>
          </a:p>
          <a:p>
            <a:pPr lvl="1"/>
            <a:r>
              <a:rPr lang="en-US" dirty="0" smtClean="0"/>
              <a:t>Average weight of a brick- 30 -35 </a:t>
            </a:r>
            <a:r>
              <a:rPr lang="en-US" dirty="0" err="1" smtClean="0"/>
              <a:t>kN</a:t>
            </a:r>
            <a:r>
              <a:rPr lang="en-US" dirty="0" smtClean="0"/>
              <a:t> (3 to 3.5 kg)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DA0-EB6C-46D9-AC56-051F2F93680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27368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Test on bricks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59255"/>
            <a:ext cx="10972800" cy="5265345"/>
          </a:xfrm>
        </p:spPr>
        <p:txBody>
          <a:bodyPr>
            <a:normAutofit fontScale="92500" lnSpcReduction="20000"/>
          </a:bodyPr>
          <a:lstStyle/>
          <a:p>
            <a:r>
              <a:rPr lang="en-IN" b="1" u="sng" dirty="0" smtClean="0"/>
              <a:t>Crushing strength test or compressive strength test</a:t>
            </a:r>
            <a:endParaRPr lang="en-IN" b="1" u="sng" dirty="0"/>
          </a:p>
          <a:p>
            <a:pPr marL="708660" lvl="1" indent="-342900"/>
            <a:r>
              <a:rPr lang="en-IN" dirty="0" smtClean="0"/>
              <a:t>Bricks are tested in the equipment called Compression testing Machine (CTM).</a:t>
            </a:r>
          </a:p>
          <a:p>
            <a:pPr marL="708660" lvl="1" indent="-342900"/>
            <a:r>
              <a:rPr lang="en-IN" dirty="0" smtClean="0"/>
              <a:t>Brick to be tested is placed in the platform of the machine, and load is applied till it breaks.</a:t>
            </a:r>
          </a:p>
          <a:p>
            <a:pPr marL="708660" lvl="1" indent="-342900"/>
            <a:r>
              <a:rPr lang="en-IN" dirty="0" smtClean="0"/>
              <a:t>The maximum load is noted.</a:t>
            </a:r>
          </a:p>
          <a:p>
            <a:pPr marL="708660" lvl="1" indent="-342900"/>
            <a:r>
              <a:rPr lang="en-IN" dirty="0" smtClean="0"/>
              <a:t>The  compressive strength ort crushing strength is obtained by dividing the load by area of face of the brick.</a:t>
            </a:r>
          </a:p>
          <a:p>
            <a:pPr marL="708660" lvl="1" indent="-342900"/>
            <a:r>
              <a:rPr lang="en-IN" dirty="0" smtClean="0"/>
              <a:t>The minimum compressive strength should be 3.5 N/mm</a:t>
            </a:r>
            <a:r>
              <a:rPr lang="en-IN" baseline="30000" dirty="0" smtClean="0"/>
              <a:t>2</a:t>
            </a:r>
          </a:p>
          <a:p>
            <a:pPr marL="365760" lvl="1" indent="0">
              <a:buNone/>
            </a:pPr>
            <a:endParaRPr lang="en-IN" baseline="30000" dirty="0"/>
          </a:p>
          <a:p>
            <a:r>
              <a:rPr lang="en-IN" b="1" u="sng" dirty="0" smtClean="0"/>
              <a:t>Water absorption test</a:t>
            </a:r>
          </a:p>
          <a:p>
            <a:pPr marL="708660" lvl="1" indent="-342900"/>
            <a:r>
              <a:rPr lang="en-IN" dirty="0" smtClean="0"/>
              <a:t>To find the amount of water absorbed by the brick.</a:t>
            </a:r>
          </a:p>
          <a:p>
            <a:pPr marL="708660" lvl="1" indent="-342900"/>
            <a:r>
              <a:rPr lang="en-IN" dirty="0" smtClean="0"/>
              <a:t>First the weight of the brick is noted.</a:t>
            </a:r>
          </a:p>
          <a:p>
            <a:pPr marL="708660" lvl="1" indent="-342900"/>
            <a:r>
              <a:rPr lang="en-IN" dirty="0" smtClean="0"/>
              <a:t>It is then immersed in water for 16 hours.</a:t>
            </a:r>
          </a:p>
          <a:p>
            <a:pPr marL="708660" lvl="1" indent="-342900"/>
            <a:r>
              <a:rPr lang="en-IN" dirty="0" smtClean="0"/>
              <a:t>After that it is taken out and weighed.</a:t>
            </a:r>
          </a:p>
          <a:p>
            <a:pPr marL="708660" lvl="1" indent="-342900"/>
            <a:r>
              <a:rPr lang="en-IN" dirty="0" smtClean="0"/>
              <a:t>The increase in weight is expressed as percentage of water absorption.</a:t>
            </a:r>
          </a:p>
          <a:p>
            <a:pPr marL="365760" lvl="1" indent="0">
              <a:buNone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DA0-EB6C-46D9-AC56-051F2F93680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9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119" y="728868"/>
            <a:ext cx="10972800" cy="5627483"/>
          </a:xfrm>
        </p:spPr>
        <p:txBody>
          <a:bodyPr/>
          <a:lstStyle/>
          <a:p>
            <a:r>
              <a:rPr lang="en-IN" b="1" u="sng" dirty="0" smtClean="0"/>
              <a:t>Efflorescence Test</a:t>
            </a:r>
            <a:endParaRPr lang="en-IN" b="1" u="sng" dirty="0"/>
          </a:p>
          <a:p>
            <a:pPr lvl="2"/>
            <a:r>
              <a:rPr lang="en-IN" dirty="0" smtClean="0"/>
              <a:t>Presence of soluble salts causes efflorescence on bricks.</a:t>
            </a:r>
          </a:p>
          <a:p>
            <a:pPr lvl="2"/>
            <a:r>
              <a:rPr lang="en-IN" dirty="0" smtClean="0"/>
              <a:t>Brick is immersed in water for 24 hours .</a:t>
            </a:r>
          </a:p>
          <a:p>
            <a:pPr lvl="2"/>
            <a:r>
              <a:rPr lang="en-IN" dirty="0" smtClean="0"/>
              <a:t>Then it is taken out and dried under shade.</a:t>
            </a:r>
          </a:p>
          <a:p>
            <a:pPr lvl="2"/>
            <a:r>
              <a:rPr lang="en-IN" dirty="0" smtClean="0"/>
              <a:t>After drying if a thin layer of white or grey powder is seen on the surface of the brick, there are soluble salts in brick.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DA0-EB6C-46D9-AC56-051F2F93680F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170521"/>
              </p:ext>
            </p:extLst>
          </p:nvPr>
        </p:nvGraphicFramePr>
        <p:xfrm>
          <a:off x="1796610" y="325463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% of white layer on surface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Efflorescence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10 %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slight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&lt;50%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moderate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&gt; 50 %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heavy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299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Compressive Testing Machine</a:t>
            </a:r>
            <a:endParaRPr lang="en-US" b="1" dirty="0"/>
          </a:p>
        </p:txBody>
      </p:sp>
      <p:pic>
        <p:nvPicPr>
          <p:cNvPr id="4" name="Picture 2" descr="I:\CEK\images (3)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00997" y="1866522"/>
            <a:ext cx="6745516" cy="4084112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DA0-EB6C-46D9-AC56-051F2F93680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62139"/>
            <a:ext cx="10972800" cy="5962461"/>
          </a:xfrm>
        </p:spPr>
        <p:txBody>
          <a:bodyPr/>
          <a:lstStyle/>
          <a:p>
            <a:r>
              <a:rPr lang="en-IN" b="1" u="sng" dirty="0" smtClean="0"/>
              <a:t>Hardness Test</a:t>
            </a:r>
          </a:p>
          <a:p>
            <a:pPr lvl="1"/>
            <a:r>
              <a:rPr lang="en-IN" dirty="0" smtClean="0"/>
              <a:t>Scratch on the brick by </a:t>
            </a:r>
            <a:r>
              <a:rPr lang="en-IN" dirty="0" err="1" smtClean="0"/>
              <a:t>fingernails.If</a:t>
            </a:r>
            <a:r>
              <a:rPr lang="en-IN" dirty="0" smtClean="0"/>
              <a:t> no </a:t>
            </a:r>
            <a:r>
              <a:rPr lang="en-IN" dirty="0" err="1" smtClean="0"/>
              <a:t>impession</a:t>
            </a:r>
            <a:r>
              <a:rPr lang="en-IN" dirty="0" smtClean="0"/>
              <a:t> is left on the brick, then it is hard.</a:t>
            </a:r>
            <a:endParaRPr lang="en-IN" dirty="0"/>
          </a:p>
          <a:p>
            <a:r>
              <a:rPr lang="en-IN" b="1" u="sng" dirty="0" smtClean="0"/>
              <a:t>Soundness test</a:t>
            </a:r>
          </a:p>
          <a:p>
            <a:pPr marL="365760" lvl="1" indent="0">
              <a:buNone/>
            </a:pPr>
            <a:r>
              <a:rPr lang="en-IN" dirty="0" smtClean="0"/>
              <a:t>Two bricks are struck together slightly. A good brick shows a clear bell ringing sound and the bricks should not break.</a:t>
            </a:r>
          </a:p>
          <a:p>
            <a:r>
              <a:rPr lang="en-IN" b="1" u="sng" dirty="0"/>
              <a:t>Toughness test</a:t>
            </a:r>
          </a:p>
          <a:p>
            <a:pPr lvl="1"/>
            <a:r>
              <a:rPr lang="en-IN" dirty="0" smtClean="0"/>
              <a:t>A brick is taken and dropped flat from a height of 1 m on a firm platform, if it does not break then it is tough.</a:t>
            </a:r>
          </a:p>
          <a:p>
            <a:r>
              <a:rPr lang="en-IN" b="1" u="sng" dirty="0"/>
              <a:t>Structure</a:t>
            </a:r>
          </a:p>
          <a:p>
            <a:pPr marL="850392" lvl="1" indent="-457200"/>
            <a:r>
              <a:rPr lang="en-IN" dirty="0" smtClean="0"/>
              <a:t>When a brick is broken it should be homogenous , compact, and free from holes and lumps.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DA0-EB6C-46D9-AC56-051F2F93680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19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62" y="0"/>
            <a:ext cx="10638576" cy="72896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Quality classification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627332"/>
              </p:ext>
            </p:extLst>
          </p:nvPr>
        </p:nvGraphicFramePr>
        <p:xfrm>
          <a:off x="633742" y="914400"/>
          <a:ext cx="10420252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063">
                  <a:extLst>
                    <a:ext uri="{9D8B030D-6E8A-4147-A177-3AD203B41FA5}">
                      <a16:colId xmlns:a16="http://schemas.microsoft.com/office/drawing/2014/main" xmlns="" val="862806806"/>
                    </a:ext>
                  </a:extLst>
                </a:gridCol>
                <a:gridCol w="2605063">
                  <a:extLst>
                    <a:ext uri="{9D8B030D-6E8A-4147-A177-3AD203B41FA5}">
                      <a16:colId xmlns:a16="http://schemas.microsoft.com/office/drawing/2014/main" xmlns="" val="1150563363"/>
                    </a:ext>
                  </a:extLst>
                </a:gridCol>
                <a:gridCol w="2605063">
                  <a:extLst>
                    <a:ext uri="{9D8B030D-6E8A-4147-A177-3AD203B41FA5}">
                      <a16:colId xmlns:a16="http://schemas.microsoft.com/office/drawing/2014/main" xmlns="" val="2616045575"/>
                    </a:ext>
                  </a:extLst>
                </a:gridCol>
                <a:gridCol w="2605063">
                  <a:extLst>
                    <a:ext uri="{9D8B030D-6E8A-4147-A177-3AD203B41FA5}">
                      <a16:colId xmlns:a16="http://schemas.microsoft.com/office/drawing/2014/main" xmlns="" val="2314876625"/>
                    </a:ext>
                  </a:extLst>
                </a:gridCol>
              </a:tblGrid>
              <a:tr h="351334">
                <a:tc>
                  <a:txBody>
                    <a:bodyPr/>
                    <a:lstStyle/>
                    <a:p>
                      <a:r>
                        <a:rPr lang="en-US" dirty="0" smtClean="0"/>
                        <a:t>First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Second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Third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Fourth class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5485039"/>
                  </a:ext>
                </a:extLst>
              </a:tr>
              <a:tr h="606412">
                <a:tc>
                  <a:txBody>
                    <a:bodyPr/>
                    <a:lstStyle/>
                    <a:p>
                      <a:r>
                        <a:rPr lang="en-US" dirty="0" smtClean="0"/>
                        <a:t>Machine or table </a:t>
                      </a:r>
                      <a:r>
                        <a:rPr lang="en-US" dirty="0" err="1" smtClean="0"/>
                        <a:t>moulded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Ground </a:t>
                      </a:r>
                      <a:r>
                        <a:rPr lang="en-US" dirty="0" err="1" smtClean="0"/>
                        <a:t>moulded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Ground </a:t>
                      </a:r>
                      <a:r>
                        <a:rPr lang="en-US" dirty="0" err="1" smtClean="0"/>
                        <a:t>moulded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Ground </a:t>
                      </a:r>
                      <a:r>
                        <a:rPr lang="en-US" dirty="0" err="1" smtClean="0"/>
                        <a:t>moulded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3172386"/>
                  </a:ext>
                </a:extLst>
              </a:tr>
              <a:tr h="606412">
                <a:tc>
                  <a:txBody>
                    <a:bodyPr/>
                    <a:lstStyle/>
                    <a:p>
                      <a:r>
                        <a:rPr lang="en-US" dirty="0" smtClean="0"/>
                        <a:t>Burnt in kilns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Burnt in kilns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Burnt in clamps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Burnt in clamps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3465980"/>
                  </a:ext>
                </a:extLst>
              </a:tr>
              <a:tr h="866303">
                <a:tc>
                  <a:txBody>
                    <a:bodyPr/>
                    <a:lstStyle/>
                    <a:p>
                      <a:r>
                        <a:rPr lang="en-US" dirty="0" smtClean="0"/>
                        <a:t>Rectangular shape with sharp edges and</a:t>
                      </a:r>
                      <a:r>
                        <a:rPr lang="en-US" baseline="0" dirty="0" smtClean="0"/>
                        <a:t> uniform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Rectangular shape with sharp edges and</a:t>
                      </a:r>
                      <a:r>
                        <a:rPr lang="en-US" baseline="0" dirty="0" smtClean="0"/>
                        <a:t> slight irregularities in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regular shape and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Irregular shape and 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60552"/>
                  </a:ext>
                </a:extLst>
              </a:tr>
              <a:tr h="1126194">
                <a:tc>
                  <a:txBody>
                    <a:bodyPr/>
                    <a:lstStyle/>
                    <a:p>
                      <a:r>
                        <a:rPr lang="en-US" dirty="0" smtClean="0"/>
                        <a:t>Free from cracks, flaws and lumps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Free from cracks and slight flaws &amp; lumps are permitted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Slightly over burnt and under burnt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 burnt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3897788"/>
                  </a:ext>
                </a:extLst>
              </a:tr>
              <a:tr h="866303">
                <a:tc>
                  <a:txBody>
                    <a:bodyPr/>
                    <a:lstStyle/>
                    <a:p>
                      <a:r>
                        <a:rPr lang="en-US" dirty="0" smtClean="0"/>
                        <a:t>Crushing</a:t>
                      </a:r>
                      <a:r>
                        <a:rPr lang="en-US" baseline="0" dirty="0" smtClean="0"/>
                        <a:t> strength &gt; 10.5 N/mm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Crushing</a:t>
                      </a:r>
                      <a:r>
                        <a:rPr lang="en-US" baseline="0" dirty="0" smtClean="0"/>
                        <a:t> strength &gt; 7 N/mm</a:t>
                      </a:r>
                      <a:r>
                        <a:rPr lang="en-US" baseline="30000" dirty="0" smtClean="0"/>
                        <a:t>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-Crushing</a:t>
                      </a:r>
                      <a:r>
                        <a:rPr lang="en-US" baseline="0" dirty="0" smtClean="0"/>
                        <a:t> strength &gt; 3.5 N/mm</a:t>
                      </a:r>
                      <a:r>
                        <a:rPr lang="en-US" baseline="30000" dirty="0" smtClean="0"/>
                        <a:t>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1682691"/>
                  </a:ext>
                </a:extLst>
              </a:tr>
              <a:tr h="606412">
                <a:tc>
                  <a:txBody>
                    <a:bodyPr/>
                    <a:lstStyle/>
                    <a:p>
                      <a:r>
                        <a:rPr lang="en-US" dirty="0" smtClean="0"/>
                        <a:t>Water absorption &lt; 20 %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Water absorption &lt; 22 %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Water absorption &lt; 24 %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2889178"/>
                  </a:ext>
                </a:extLst>
              </a:tr>
              <a:tr h="606412">
                <a:tc>
                  <a:txBody>
                    <a:bodyPr/>
                    <a:lstStyle/>
                    <a:p>
                      <a:r>
                        <a:rPr lang="en-US" dirty="0" smtClean="0"/>
                        <a:t>Uniform </a:t>
                      </a:r>
                      <a:r>
                        <a:rPr lang="en-US" dirty="0" err="1" smtClean="0"/>
                        <a:t>colour</a:t>
                      </a:r>
                      <a:r>
                        <a:rPr lang="en-US" dirty="0" smtClean="0"/>
                        <a:t> and texture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Dull sound when struck together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used in</a:t>
                      </a:r>
                      <a:r>
                        <a:rPr lang="en-US" baseline="0" dirty="0" smtClean="0"/>
                        <a:t> normal construction works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853841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DA0-EB6C-46D9-AC56-051F2F93680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9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good bricks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49548"/>
            <a:ext cx="10972800" cy="43891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Should have perfect edges, well burnt in kilns, copper </a:t>
            </a:r>
            <a:r>
              <a:rPr lang="en-US" dirty="0" err="1" smtClean="0"/>
              <a:t>coloured</a:t>
            </a:r>
            <a:r>
              <a:rPr lang="en-US" dirty="0" smtClean="0"/>
              <a:t>, free from cracks with sharp &amp; square edges</a:t>
            </a:r>
          </a:p>
          <a:p>
            <a:r>
              <a:rPr lang="en-US" b="1" dirty="0" smtClean="0"/>
              <a:t>Shape</a:t>
            </a:r>
            <a:r>
              <a:rPr lang="en-US" dirty="0" smtClean="0"/>
              <a:t>- uniform shape &amp; standard size</a:t>
            </a:r>
          </a:p>
          <a:p>
            <a:r>
              <a:rPr lang="en-US" b="1" dirty="0" err="1" smtClean="0"/>
              <a:t>Colour</a:t>
            </a:r>
            <a:r>
              <a:rPr lang="en-US" dirty="0" smtClean="0"/>
              <a:t>- uniform &amp; bright </a:t>
            </a:r>
            <a:r>
              <a:rPr lang="en-US" dirty="0" err="1" smtClean="0"/>
              <a:t>colour</a:t>
            </a:r>
            <a:endParaRPr lang="en-US" dirty="0" smtClean="0"/>
          </a:p>
          <a:p>
            <a:r>
              <a:rPr lang="en-US" b="1" dirty="0" smtClean="0"/>
              <a:t>Texture- </a:t>
            </a:r>
            <a:r>
              <a:rPr lang="en-US" dirty="0" smtClean="0"/>
              <a:t>should possess fine, dense and uniform texture - no fissures, cavities and </a:t>
            </a:r>
            <a:r>
              <a:rPr lang="en-US" dirty="0" err="1" smtClean="0"/>
              <a:t>unburnt</a:t>
            </a:r>
            <a:r>
              <a:rPr lang="en-US" dirty="0" smtClean="0"/>
              <a:t> lime</a:t>
            </a:r>
          </a:p>
          <a:p>
            <a:pPr lvl="1"/>
            <a:r>
              <a:rPr lang="en-US" dirty="0" smtClean="0"/>
              <a:t>When broken it should have a bright homogeneous and uniform compact structure free from voids</a:t>
            </a:r>
          </a:p>
          <a:p>
            <a:r>
              <a:rPr lang="en-US" b="1" dirty="0" smtClean="0"/>
              <a:t>Soundness</a:t>
            </a:r>
            <a:r>
              <a:rPr lang="en-US" dirty="0" smtClean="0"/>
              <a:t>- Perfect ringing sound when struck with each other.</a:t>
            </a:r>
          </a:p>
          <a:p>
            <a:r>
              <a:rPr lang="en-US" b="1" dirty="0" smtClean="0"/>
              <a:t>Water absorption </a:t>
            </a:r>
            <a:r>
              <a:rPr lang="en-US" dirty="0" smtClean="0"/>
              <a:t>should be less than 20% for first class and 22 % for second class when soaked in water for 24 hrs.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DA0-EB6C-46D9-AC56-051F2F93680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good bricks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Hardness</a:t>
            </a:r>
            <a:r>
              <a:rPr lang="en-US" dirty="0" smtClean="0"/>
              <a:t>- Should be sufficiently hard- no nail impression when scratched</a:t>
            </a:r>
          </a:p>
          <a:p>
            <a:r>
              <a:rPr lang="en-US" b="1" dirty="0" smtClean="0"/>
              <a:t>Strength</a:t>
            </a:r>
            <a:r>
              <a:rPr lang="en-US" dirty="0" smtClean="0"/>
              <a:t>- crushing strength should be greater than 3.5 N/mm</a:t>
            </a:r>
            <a:r>
              <a:rPr lang="en-US" baseline="30000" dirty="0" smtClean="0"/>
              <a:t>2.</a:t>
            </a:r>
            <a:r>
              <a:rPr lang="en-US" dirty="0" smtClean="0"/>
              <a:t> It shouldn’t break when dropped from s height of 1m</a:t>
            </a:r>
          </a:p>
          <a:p>
            <a:r>
              <a:rPr lang="en-US" dirty="0" smtClean="0"/>
              <a:t>It should have low thermal conductivity so that building remain cool in summer and warm in winter.</a:t>
            </a:r>
          </a:p>
          <a:p>
            <a:r>
              <a:rPr lang="en-US" dirty="0" smtClean="0"/>
              <a:t>Should be sound proof and fire resistant.</a:t>
            </a:r>
          </a:p>
          <a:p>
            <a:r>
              <a:rPr lang="en-US" b="1" dirty="0" smtClean="0"/>
              <a:t>Efflorescence</a:t>
            </a:r>
            <a:r>
              <a:rPr lang="en-US" dirty="0" smtClean="0"/>
              <a:t>- It shouldn’t show any white or grey deposits of salt when immersed in water and dried. White patches are due to presence of </a:t>
            </a:r>
            <a:r>
              <a:rPr lang="en-US" dirty="0" err="1" smtClean="0"/>
              <a:t>sulphate</a:t>
            </a:r>
            <a:r>
              <a:rPr lang="en-US" dirty="0" smtClean="0"/>
              <a:t> of Ca, Mg  and Potassium.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DA0-EB6C-46D9-AC56-051F2F93680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3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803" y="2687633"/>
            <a:ext cx="10972800" cy="1143000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DA0-EB6C-46D9-AC56-051F2F93680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BRICKS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971" y="2317687"/>
            <a:ext cx="6479908" cy="35687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Obtained by moulding clay in rectangular blocks of uniform size and then drying and burning in kilns.</a:t>
            </a:r>
          </a:p>
          <a:p>
            <a:r>
              <a:rPr lang="en-US" dirty="0" smtClean="0"/>
              <a:t>They have</a:t>
            </a:r>
          </a:p>
          <a:p>
            <a:pPr lvl="1"/>
            <a:r>
              <a:rPr lang="en-US" dirty="0" smtClean="0"/>
              <a:t>Durability</a:t>
            </a:r>
          </a:p>
          <a:p>
            <a:pPr lvl="1"/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Low cost</a:t>
            </a:r>
          </a:p>
          <a:p>
            <a:pPr lvl="1"/>
            <a:r>
              <a:rPr lang="en-US" dirty="0" smtClean="0"/>
              <a:t>Easy availability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DA0-EB6C-46D9-AC56-051F2F93680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AutoShape 2" descr="Image result for bric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8" name="Picture 4" descr="Image result for bri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392" y="2154725"/>
            <a:ext cx="3503692" cy="339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74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Composition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Silica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50-60%</a:t>
            </a:r>
          </a:p>
          <a:p>
            <a:pPr lvl="1"/>
            <a:r>
              <a:rPr lang="en-US" dirty="0" smtClean="0"/>
              <a:t>Prevents cracking, shrinking and warping of raw bricks</a:t>
            </a:r>
          </a:p>
          <a:p>
            <a:pPr lvl="1"/>
            <a:r>
              <a:rPr lang="en-US" dirty="0" smtClean="0"/>
              <a:t>Imparts uniform shape to the bricks</a:t>
            </a:r>
          </a:p>
          <a:p>
            <a:pPr lvl="1"/>
            <a:r>
              <a:rPr lang="en-US" dirty="0" smtClean="0"/>
              <a:t>In excess- makes the bricks brittle</a:t>
            </a:r>
          </a:p>
          <a:p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Alumina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20-30%</a:t>
            </a:r>
          </a:p>
          <a:p>
            <a:pPr lvl="1"/>
            <a:r>
              <a:rPr lang="en-US" dirty="0" smtClean="0"/>
              <a:t>Imparts plasticity to the bricks- </a:t>
            </a:r>
            <a:r>
              <a:rPr lang="en-US" dirty="0" err="1" smtClean="0"/>
              <a:t>moulded</a:t>
            </a:r>
            <a:r>
              <a:rPr lang="en-US" dirty="0" smtClean="0"/>
              <a:t> easily</a:t>
            </a:r>
          </a:p>
          <a:p>
            <a:pPr lvl="1"/>
            <a:r>
              <a:rPr lang="en-US" dirty="0" smtClean="0"/>
              <a:t>In excess- raw bricks warp &amp; shrink during drying &amp; burning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DA0-EB6C-46D9-AC56-051F2F93680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object 15">
            <a:extLst>
              <a:ext uri="{FF2B5EF4-FFF2-40B4-BE49-F238E27FC236}">
                <a16:creationId xmlns:a16="http://schemas.microsoft.com/office/drawing/2014/main" xmlns="" id="{33777BFE-9EE9-4DAF-AE7C-FAC517D101F0}"/>
              </a:ext>
            </a:extLst>
          </p:cNvPr>
          <p:cNvSpPr/>
          <p:nvPr/>
        </p:nvSpPr>
        <p:spPr>
          <a:xfrm>
            <a:off x="7802810" y="3325964"/>
            <a:ext cx="3548809" cy="2241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569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DA0-EB6C-46D9-AC56-051F2F93680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26" name="AutoShape 2" descr="Image result for warping of bric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warping of bric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warping of brick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0652" y="175577"/>
            <a:ext cx="9744075" cy="6496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Oxide of iron</a:t>
            </a:r>
            <a:endParaRPr lang="en-US" dirty="0" smtClean="0"/>
          </a:p>
          <a:p>
            <a:pPr lvl="1"/>
            <a:r>
              <a:rPr lang="en-US" dirty="0" smtClean="0"/>
              <a:t>5-6%</a:t>
            </a:r>
          </a:p>
          <a:p>
            <a:pPr lvl="1"/>
            <a:r>
              <a:rPr lang="en-US" dirty="0" smtClean="0"/>
              <a:t>Act as flux to cause the grains of sand to melt and bind the particles of clay together</a:t>
            </a:r>
          </a:p>
          <a:p>
            <a:pPr lvl="1"/>
            <a:r>
              <a:rPr lang="en-US" dirty="0" smtClean="0"/>
              <a:t>Imparts red </a:t>
            </a:r>
            <a:r>
              <a:rPr lang="en-US" dirty="0" err="1" smtClean="0"/>
              <a:t>colour</a:t>
            </a:r>
            <a:r>
              <a:rPr lang="en-US" dirty="0" smtClean="0"/>
              <a:t> to brick on burning</a:t>
            </a:r>
          </a:p>
          <a:p>
            <a:pPr lvl="1"/>
            <a:r>
              <a:rPr lang="en-US" dirty="0" smtClean="0"/>
              <a:t>In excess- makes the brick dark blue</a:t>
            </a:r>
          </a:p>
          <a:p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Lime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&lt;5%</a:t>
            </a:r>
          </a:p>
          <a:p>
            <a:pPr lvl="1"/>
            <a:r>
              <a:rPr lang="en-US" dirty="0" smtClean="0"/>
              <a:t>Causes the grains of sand to melt and bind the particles of clay together</a:t>
            </a:r>
          </a:p>
          <a:p>
            <a:pPr lvl="1"/>
            <a:r>
              <a:rPr lang="en-US" dirty="0" smtClean="0"/>
              <a:t>Prevents shrinkage of raw bricks</a:t>
            </a:r>
          </a:p>
          <a:p>
            <a:pPr lvl="1"/>
            <a:r>
              <a:rPr lang="en-US" dirty="0" smtClean="0"/>
              <a:t>In excess- causes the brick to melt &amp; loses its shape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DA0-EB6C-46D9-AC56-051F2F93680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6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Magnesia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&lt;2%</a:t>
            </a:r>
          </a:p>
          <a:p>
            <a:pPr lvl="1"/>
            <a:r>
              <a:rPr lang="en-US" dirty="0" smtClean="0"/>
              <a:t>Imparts yellow </a:t>
            </a:r>
            <a:r>
              <a:rPr lang="en-US" dirty="0" err="1" smtClean="0"/>
              <a:t>colour</a:t>
            </a:r>
            <a:r>
              <a:rPr lang="en-US" dirty="0" smtClean="0"/>
              <a:t> to the brick</a:t>
            </a:r>
          </a:p>
          <a:p>
            <a:pPr lvl="1"/>
            <a:r>
              <a:rPr lang="en-US" dirty="0" smtClean="0"/>
              <a:t>Decreases shrinkage</a:t>
            </a:r>
          </a:p>
          <a:p>
            <a:pPr lvl="1"/>
            <a:r>
              <a:rPr lang="en-US" dirty="0" smtClean="0"/>
              <a:t>In excess- decay of bricks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DA0-EB6C-46D9-AC56-051F2F93680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1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 u="sng" dirty="0" smtClean="0"/>
              <a:t>Manufacturing of bricks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40325"/>
            <a:ext cx="10972800" cy="561767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/>
              <a:t>Preparation of soil- </a:t>
            </a:r>
            <a:r>
              <a:rPr lang="en-US" dirty="0" smtClean="0"/>
              <a:t>It involves removal of loose materials at the top of the </a:t>
            </a:r>
            <a:r>
              <a:rPr lang="en-US" dirty="0" smtClean="0"/>
              <a:t>ground(30 cm).</a:t>
            </a:r>
            <a:endParaRPr lang="en-US" dirty="0" smtClean="0"/>
          </a:p>
          <a:p>
            <a:pPr lvl="1" algn="just"/>
            <a:r>
              <a:rPr lang="en-US" dirty="0" smtClean="0"/>
              <a:t>Required soil is dried and spread on a level ground</a:t>
            </a:r>
          </a:p>
          <a:p>
            <a:pPr lvl="1" algn="just"/>
            <a:r>
              <a:rPr lang="en-US" dirty="0" smtClean="0"/>
              <a:t>Earth is exposed to atmosphere for softening.(few weeks to a season)</a:t>
            </a:r>
          </a:p>
          <a:p>
            <a:pPr lvl="1" algn="just"/>
            <a:r>
              <a:rPr lang="en-US" dirty="0" smtClean="0"/>
              <a:t>The clay is then blended with suitable ingredients.</a:t>
            </a:r>
          </a:p>
          <a:p>
            <a:pPr marL="393192" lvl="1" indent="0" algn="just">
              <a:buNone/>
            </a:pPr>
            <a:endParaRPr lang="en-US" dirty="0" smtClean="0"/>
          </a:p>
          <a:p>
            <a:pPr algn="just"/>
            <a:r>
              <a:rPr lang="en-US" b="1" dirty="0" err="1" smtClean="0"/>
              <a:t>Moulding</a:t>
            </a:r>
            <a:r>
              <a:rPr lang="en-US" dirty="0" smtClean="0"/>
              <a:t>- clay is </a:t>
            </a:r>
            <a:r>
              <a:rPr lang="en-US" dirty="0" err="1" smtClean="0"/>
              <a:t>moulded</a:t>
            </a:r>
            <a:r>
              <a:rPr lang="en-US" dirty="0" smtClean="0"/>
              <a:t> to the required shape in moulds</a:t>
            </a:r>
          </a:p>
          <a:p>
            <a:pPr lvl="1" algn="just"/>
            <a:r>
              <a:rPr lang="en-US" dirty="0" smtClean="0"/>
              <a:t>2 types</a:t>
            </a:r>
          </a:p>
          <a:p>
            <a:pPr lvl="2" algn="just"/>
            <a:r>
              <a:rPr lang="en-US" dirty="0" smtClean="0"/>
              <a:t>Hand </a:t>
            </a:r>
            <a:r>
              <a:rPr lang="en-US" dirty="0" err="1" smtClean="0"/>
              <a:t>moulding</a:t>
            </a:r>
            <a:r>
              <a:rPr lang="en-US" dirty="0" smtClean="0"/>
              <a:t>- By hand in wooden </a:t>
            </a:r>
            <a:r>
              <a:rPr lang="en-US" dirty="0" err="1" smtClean="0"/>
              <a:t>moulds</a:t>
            </a:r>
            <a:r>
              <a:rPr lang="en-US" dirty="0" smtClean="0"/>
              <a:t>- if done on ground it is ground </a:t>
            </a:r>
            <a:r>
              <a:rPr lang="en-US" dirty="0" err="1" smtClean="0"/>
              <a:t>moulding</a:t>
            </a:r>
            <a:r>
              <a:rPr lang="en-US" dirty="0" smtClean="0"/>
              <a:t> ,if on table,  table </a:t>
            </a:r>
            <a:r>
              <a:rPr lang="en-US" dirty="0" err="1" smtClean="0"/>
              <a:t>moulding</a:t>
            </a:r>
            <a:r>
              <a:rPr lang="en-US" dirty="0" smtClean="0"/>
              <a:t>.</a:t>
            </a:r>
            <a:endParaRPr lang="en-US" dirty="0" smtClean="0"/>
          </a:p>
          <a:p>
            <a:pPr lvl="2" algn="just"/>
            <a:r>
              <a:rPr lang="en-US" dirty="0" smtClean="0"/>
              <a:t>Machine </a:t>
            </a:r>
            <a:r>
              <a:rPr lang="en-US" dirty="0" err="1" smtClean="0"/>
              <a:t>moulding</a:t>
            </a:r>
            <a:r>
              <a:rPr lang="en-US" dirty="0" smtClean="0"/>
              <a:t>- using machines</a:t>
            </a:r>
          </a:p>
          <a:p>
            <a:pPr lvl="2" algn="just">
              <a:buNone/>
            </a:pPr>
            <a:endParaRPr lang="en-US" dirty="0" smtClean="0"/>
          </a:p>
          <a:p>
            <a:pPr algn="just"/>
            <a:r>
              <a:rPr lang="en-US" b="1" dirty="0"/>
              <a:t>D</a:t>
            </a:r>
            <a:r>
              <a:rPr lang="en-US" b="1" dirty="0" smtClean="0"/>
              <a:t>rying</a:t>
            </a:r>
            <a:r>
              <a:rPr lang="en-US" dirty="0" smtClean="0"/>
              <a:t> - Damp bricks will crack and get distorted, so they are dried before burning</a:t>
            </a:r>
          </a:p>
          <a:p>
            <a:pPr lvl="1" algn="just"/>
            <a:r>
              <a:rPr lang="en-US" dirty="0" smtClean="0"/>
              <a:t>Bricks are allowed to dry for 7 to 14 days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Burning</a:t>
            </a:r>
            <a:r>
              <a:rPr lang="en-US" dirty="0" smtClean="0"/>
              <a:t>- to make the bricks attain adequate strength, hardness and less moisture absorbent and durable they are burnt at high temperatures in </a:t>
            </a:r>
            <a:r>
              <a:rPr lang="en-US" dirty="0" smtClean="0">
                <a:solidFill>
                  <a:srgbClr val="FF0000"/>
                </a:solidFill>
              </a:rPr>
              <a:t>clamps or kilns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DA0-EB6C-46D9-AC56-051F2F93680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xmlns="" id="{1E3F561D-2240-4B0D-9603-B7DC81C07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129"/>
            <a:ext cx="4465320" cy="33762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xmlns="" id="{132F9B91-4A8D-4538-AD5B-6F2DE59CE0E5}"/>
              </a:ext>
            </a:extLst>
          </p:cNvPr>
          <p:cNvSpPr/>
          <p:nvPr/>
        </p:nvSpPr>
        <p:spPr>
          <a:xfrm>
            <a:off x="5430130" y="182880"/>
            <a:ext cx="5512148" cy="31792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xmlns="" id="{E14B0957-8C00-4F7B-BE63-459718642EAF}"/>
              </a:ext>
            </a:extLst>
          </p:cNvPr>
          <p:cNvSpPr/>
          <p:nvPr/>
        </p:nvSpPr>
        <p:spPr>
          <a:xfrm>
            <a:off x="5545739" y="3452778"/>
            <a:ext cx="5159775" cy="32082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DA0-EB6C-46D9-AC56-051F2F93680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Clamp Burning of Brick</a:t>
            </a:r>
            <a:endParaRPr lang="en-US" b="1" dirty="0"/>
          </a:p>
        </p:txBody>
      </p:sp>
      <p:pic>
        <p:nvPicPr>
          <p:cNvPr id="4" name="Picture 2" descr="I:\CEK\unnamed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1348" y="2510631"/>
            <a:ext cx="8606952" cy="3552544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FDA0-EB6C-46D9-AC56-051F2F93680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931</TotalTime>
  <Words>1047</Words>
  <Application>Microsoft Office PowerPoint</Application>
  <PresentationFormat>Widescreen</PresentationFormat>
  <Paragraphs>166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 2</vt:lpstr>
      <vt:lpstr>Flow</vt:lpstr>
      <vt:lpstr>          </vt:lpstr>
      <vt:lpstr>BRICKS</vt:lpstr>
      <vt:lpstr>Composition</vt:lpstr>
      <vt:lpstr>PowerPoint Presentation</vt:lpstr>
      <vt:lpstr>Composition cont..</vt:lpstr>
      <vt:lpstr>Composition cont..</vt:lpstr>
      <vt:lpstr>Manufacturing of bricks</vt:lpstr>
      <vt:lpstr>PowerPoint Presentation</vt:lpstr>
      <vt:lpstr>Clamp Burning of Brick</vt:lpstr>
      <vt:lpstr>Kiln Burning of Brick</vt:lpstr>
      <vt:lpstr>Size and weight</vt:lpstr>
      <vt:lpstr>Test on bricks</vt:lpstr>
      <vt:lpstr>PowerPoint Presentation</vt:lpstr>
      <vt:lpstr>Compressive Testing Machine</vt:lpstr>
      <vt:lpstr>PowerPoint Presentation</vt:lpstr>
      <vt:lpstr>Quality classification</vt:lpstr>
      <vt:lpstr>Properties of good bricks</vt:lpstr>
      <vt:lpstr>Properties of good bricks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</dc:title>
  <dc:creator>ME</dc:creator>
  <cp:lastModifiedBy>LENOVO</cp:lastModifiedBy>
  <cp:revision>92</cp:revision>
  <dcterms:created xsi:type="dcterms:W3CDTF">2018-03-07T04:15:13Z</dcterms:created>
  <dcterms:modified xsi:type="dcterms:W3CDTF">2019-10-13T18:40:00Z</dcterms:modified>
</cp:coreProperties>
</file>