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20-01-2018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20-01-2018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826" y="167361"/>
            <a:ext cx="10697592" cy="1646302"/>
          </a:xfrm>
        </p:spPr>
        <p:txBody>
          <a:bodyPr/>
          <a:lstStyle/>
          <a:p>
            <a:pPr algn="ctr"/>
            <a:r>
              <a:rPr lang="en-US" sz="4400" smtClean="0">
                <a:solidFill>
                  <a:schemeClr val="tx1"/>
                </a:solidFill>
              </a:rPr>
              <a:t>Trường Đại Học Thông Tin Liên Lạc</a:t>
            </a:r>
            <a:br>
              <a:rPr lang="en-US" sz="4400" smtClean="0">
                <a:solidFill>
                  <a:schemeClr val="tx1"/>
                </a:solidFill>
              </a:rPr>
            </a:br>
            <a:r>
              <a:rPr lang="en-US" sz="4400" b="1" smtClean="0">
                <a:solidFill>
                  <a:schemeClr val="tx1"/>
                </a:solidFill>
              </a:rPr>
              <a:t>Khoa Công Nghệ Thông Tin</a:t>
            </a:r>
            <a:endParaRPr lang="en-US" sz="4400" b="1">
              <a:solidFill>
                <a:schemeClr val="tx1"/>
              </a:solidFill>
            </a:endParaRPr>
          </a:p>
        </p:txBody>
      </p:sp>
      <p:sp>
        <p:nvSpPr>
          <p:cNvPr id="3" name="Subtitle 2"/>
          <p:cNvSpPr>
            <a:spLocks noGrp="1"/>
          </p:cNvSpPr>
          <p:nvPr>
            <p:ph type="subTitle" idx="1"/>
          </p:nvPr>
        </p:nvSpPr>
        <p:spPr>
          <a:xfrm>
            <a:off x="1631354" y="2408464"/>
            <a:ext cx="7766936" cy="1657509"/>
          </a:xfrm>
        </p:spPr>
        <p:txBody>
          <a:bodyPr>
            <a:normAutofit/>
          </a:bodyPr>
          <a:lstStyle/>
          <a:p>
            <a:pPr algn="ctr"/>
            <a:r>
              <a:rPr lang="en-US" sz="2800" b="1" smtClean="0">
                <a:solidFill>
                  <a:schemeClr val="tx1"/>
                </a:solidFill>
                <a:latin typeface="Times New Roman" panose="02020603050405020304" pitchFamily="18" charset="0"/>
                <a:cs typeface="Times New Roman" panose="02020603050405020304" pitchFamily="18" charset="0"/>
              </a:rPr>
              <a:t>BÁO CÁO BÀI TẬP LỚN</a:t>
            </a:r>
          </a:p>
          <a:p>
            <a:pPr algn="ctr"/>
            <a:r>
              <a:rPr lang="en-US" sz="2400" b="1" smtClean="0">
                <a:solidFill>
                  <a:schemeClr val="tx1"/>
                </a:solidFill>
                <a:latin typeface="Times New Roman" panose="02020603050405020304" pitchFamily="18" charset="0"/>
                <a:cs typeface="Times New Roman" panose="02020603050405020304" pitchFamily="18" charset="0"/>
              </a:rPr>
              <a:t>LẬP TRÌNH GAME 2D DRAGON TALE TUTORIAL 				</a:t>
            </a:r>
            <a:r>
              <a:rPr lang="en-US" b="1" smtClean="0">
                <a:solidFill>
                  <a:schemeClr val="tx1"/>
                </a:solidFill>
                <a:latin typeface="Times New Roman" panose="02020603050405020304" pitchFamily="18" charset="0"/>
                <a:cs typeface="Times New Roman" panose="02020603050405020304" pitchFamily="18" charset="0"/>
              </a:rPr>
              <a:t>MÔN: Lập Trình Trò Chơi Và Mô Phỏng</a:t>
            </a:r>
            <a:endParaRPr lang="en-US" b="1">
              <a:solidFill>
                <a:schemeClr val="tx1"/>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4128118" y="4065972"/>
            <a:ext cx="7474998" cy="279202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000" smtClean="0">
                <a:solidFill>
                  <a:schemeClr val="tx1"/>
                </a:solidFill>
                <a:latin typeface="Times New Roman" panose="02020603050405020304" pitchFamily="18" charset="0"/>
                <a:cs typeface="Times New Roman" panose="02020603050405020304" pitchFamily="18" charset="0"/>
              </a:rPr>
              <a:t>Giáo viên hướng dẫn : NGUYỄN VIỆT HÙNG</a:t>
            </a:r>
          </a:p>
          <a:p>
            <a:pPr algn="l"/>
            <a:r>
              <a:rPr lang="en-US" sz="2000" smtClean="0">
                <a:solidFill>
                  <a:schemeClr val="tx1"/>
                </a:solidFill>
                <a:latin typeface="Times New Roman" panose="02020603050405020304" pitchFamily="18" charset="0"/>
                <a:cs typeface="Times New Roman" panose="02020603050405020304" pitchFamily="18" charset="0"/>
              </a:rPr>
              <a:t>Sinh viên thực hiện:</a:t>
            </a:r>
          </a:p>
          <a:p>
            <a:pPr marL="2628900" lvl="5" indent="-342900" algn="l">
              <a:buFont typeface="+mj-lt"/>
              <a:buAutoNum type="arabicPeriod"/>
            </a:pPr>
            <a:r>
              <a:rPr lang="en-US" sz="2000" smtClean="0">
                <a:solidFill>
                  <a:schemeClr val="tx1"/>
                </a:solidFill>
                <a:latin typeface="Times New Roman" panose="02020603050405020304" pitchFamily="18" charset="0"/>
                <a:cs typeface="Times New Roman" panose="02020603050405020304" pitchFamily="18" charset="0"/>
              </a:rPr>
              <a:t>TRẦN NGỌC NAM</a:t>
            </a:r>
          </a:p>
          <a:p>
            <a:pPr marL="2628900" lvl="5" indent="-342900" algn="l">
              <a:buFont typeface="+mj-lt"/>
              <a:buAutoNum type="arabicPeriod"/>
            </a:pPr>
            <a:r>
              <a:rPr lang="en-US" sz="2000" smtClean="0">
                <a:solidFill>
                  <a:schemeClr val="tx1"/>
                </a:solidFill>
                <a:latin typeface="Times New Roman" panose="02020603050405020304" pitchFamily="18" charset="0"/>
                <a:cs typeface="Times New Roman" panose="02020603050405020304" pitchFamily="18" charset="0"/>
              </a:rPr>
              <a:t>LÊ CAO DIỄM QUYÊN</a:t>
            </a:r>
          </a:p>
          <a:p>
            <a:pPr marL="2628900" lvl="5" indent="-342900" algn="l">
              <a:buFont typeface="+mj-lt"/>
              <a:buAutoNum type="arabicPeriod"/>
            </a:pPr>
            <a:r>
              <a:rPr lang="en-US" sz="2000" smtClean="0">
                <a:solidFill>
                  <a:schemeClr val="tx1"/>
                </a:solidFill>
                <a:latin typeface="Times New Roman" panose="02020603050405020304" pitchFamily="18" charset="0"/>
                <a:cs typeface="Times New Roman" panose="02020603050405020304" pitchFamily="18" charset="0"/>
              </a:rPr>
              <a:t>NGUYỄN TRUNG HIẾU</a:t>
            </a:r>
          </a:p>
          <a:p>
            <a:pPr marL="2628900" lvl="5" indent="-342900" algn="l">
              <a:buFont typeface="+mj-lt"/>
              <a:buAutoNum type="arabicPeriod"/>
            </a:pPr>
            <a:endParaRPr lang="en-US" sz="2000" smtClean="0">
              <a:solidFill>
                <a:schemeClr val="tx1"/>
              </a:solidFill>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908700" y="6318282"/>
            <a:ext cx="8328734" cy="256382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lvl="5" algn="l"/>
            <a:r>
              <a:rPr lang="en-US" sz="2000" smtClean="0">
                <a:solidFill>
                  <a:schemeClr val="tx1"/>
                </a:solidFill>
                <a:latin typeface="Times New Roman" panose="02020603050405020304" pitchFamily="18" charset="0"/>
                <a:cs typeface="Times New Roman" panose="02020603050405020304" pitchFamily="18" charset="0"/>
              </a:rPr>
              <a:t>Lớp : Công Nghệ Phần Mềm</a:t>
            </a:r>
          </a:p>
        </p:txBody>
      </p:sp>
    </p:spTree>
    <p:extLst>
      <p:ext uri="{BB962C8B-B14F-4D97-AF65-F5344CB8AC3E}">
        <p14:creationId xmlns:p14="http://schemas.microsoft.com/office/powerpoint/2010/main" val="266208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2.5 Giao </a:t>
            </a:r>
            <a:r>
              <a:rPr lang="en-US" b="1">
                <a:latin typeface="Times New Roman" panose="02020603050405020304" pitchFamily="18" charset="0"/>
                <a:cs typeface="Times New Roman" panose="02020603050405020304" pitchFamily="18" charset="0"/>
              </a:rPr>
              <a:t>Diện </a:t>
            </a:r>
            <a:r>
              <a:rPr lang="en-US" b="1">
                <a:latin typeface="Times New Roman" panose="02020603050405020304" pitchFamily="18" charset="0"/>
                <a:cs typeface="Times New Roman" panose="02020603050405020304" pitchFamily="18" charset="0"/>
              </a:rPr>
              <a:t>Level </a:t>
            </a:r>
            <a:r>
              <a:rPr lang="en-US" b="1" smtClean="0">
                <a:latin typeface="Times New Roman" panose="02020603050405020304" pitchFamily="18" charset="0"/>
                <a:cs typeface="Times New Roman" panose="02020603050405020304" pitchFamily="18" charset="0"/>
              </a:rPr>
              <a:t>5</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449" y="1601295"/>
            <a:ext cx="6924581" cy="4542053"/>
          </a:xfrm>
          <a:prstGeom prst="rect">
            <a:avLst/>
          </a:prstGeom>
          <a:noFill/>
          <a:ln>
            <a:noFill/>
          </a:ln>
        </p:spPr>
      </p:pic>
    </p:spTree>
    <p:extLst>
      <p:ext uri="{BB962C8B-B14F-4D97-AF65-F5344CB8AC3E}">
        <p14:creationId xmlns:p14="http://schemas.microsoft.com/office/powerpoint/2010/main" val="227016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2.6 Giao </a:t>
            </a:r>
            <a:r>
              <a:rPr lang="en-US" b="1">
                <a:latin typeface="Times New Roman" panose="02020603050405020304" pitchFamily="18" charset="0"/>
                <a:cs typeface="Times New Roman" panose="02020603050405020304" pitchFamily="18" charset="0"/>
              </a:rPr>
              <a:t>Diện </a:t>
            </a:r>
            <a:r>
              <a:rPr lang="en-US" b="1" smtClean="0">
                <a:latin typeface="Times New Roman" panose="02020603050405020304" pitchFamily="18" charset="0"/>
                <a:cs typeface="Times New Roman" panose="02020603050405020304" pitchFamily="18" charset="0"/>
              </a:rPr>
              <a:t>Khi Nhân Vật Chết</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9822" y="1574662"/>
            <a:ext cx="6542842" cy="4586441"/>
          </a:xfrm>
          <a:prstGeom prst="rect">
            <a:avLst/>
          </a:prstGeom>
          <a:noFill/>
          <a:ln>
            <a:noFill/>
          </a:ln>
        </p:spPr>
      </p:pic>
    </p:spTree>
    <p:extLst>
      <p:ext uri="{BB962C8B-B14F-4D97-AF65-F5344CB8AC3E}">
        <p14:creationId xmlns:p14="http://schemas.microsoft.com/office/powerpoint/2010/main" val="79453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Một số code chính của chương trình</a:t>
            </a:r>
            <a:endParaRPr lang="en-US"/>
          </a:p>
        </p:txBody>
      </p:sp>
      <p:sp>
        <p:nvSpPr>
          <p:cNvPr id="3" name="Content Placeholder 2"/>
          <p:cNvSpPr>
            <a:spLocks noGrp="1"/>
          </p:cNvSpPr>
          <p:nvPr>
            <p:ph idx="1"/>
          </p:nvPr>
        </p:nvSpPr>
        <p:spPr>
          <a:xfrm>
            <a:off x="579680" y="1379354"/>
            <a:ext cx="8596668" cy="4897159"/>
          </a:xfrm>
        </p:spPr>
        <p:txBody>
          <a:bodyPr>
            <a:normAutofit fontScale="25000" lnSpcReduction="20000"/>
          </a:bodyPr>
          <a:lstStyle/>
          <a:p>
            <a:pPr marL="914400" lvl="2" indent="0">
              <a:buNone/>
            </a:pPr>
            <a:r>
              <a:rPr lang="en-US" sz="5600" b="1">
                <a:latin typeface="Times New Roman" panose="02020603050405020304" pitchFamily="18" charset="0"/>
                <a:cs typeface="Times New Roman" panose="02020603050405020304" pitchFamily="18" charset="0"/>
              </a:rPr>
              <a:t>Xây dựng kích thước của map</a:t>
            </a:r>
          </a:p>
          <a:p>
            <a:pPr marL="0" indent="0">
              <a:buNone/>
            </a:pPr>
            <a:r>
              <a:rPr lang="en-US" sz="5600" b="1" smtClean="0">
                <a:latin typeface="Times New Roman" panose="02020603050405020304" pitchFamily="18" charset="0"/>
                <a:cs typeface="Times New Roman" panose="02020603050405020304" pitchFamily="18" charset="0"/>
              </a:rPr>
              <a:t>	public</a:t>
            </a:r>
            <a:r>
              <a:rPr lang="en-US" sz="5600" smtClean="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class</a:t>
            </a:r>
            <a:r>
              <a:rPr lang="en-US" sz="5600">
                <a:latin typeface="Times New Roman" panose="02020603050405020304" pitchFamily="18" charset="0"/>
                <a:cs typeface="Times New Roman" panose="02020603050405020304" pitchFamily="18" charset="0"/>
              </a:rPr>
              <a:t> GamePanel </a:t>
            </a:r>
            <a:r>
              <a:rPr lang="en-US" sz="5600" b="1">
                <a:latin typeface="Times New Roman" panose="02020603050405020304" pitchFamily="18" charset="0"/>
                <a:cs typeface="Times New Roman" panose="02020603050405020304" pitchFamily="18" charset="0"/>
              </a:rPr>
              <a:t>extends</a:t>
            </a:r>
            <a:r>
              <a:rPr lang="en-US" sz="5600">
                <a:latin typeface="Times New Roman" panose="02020603050405020304" pitchFamily="18" charset="0"/>
                <a:cs typeface="Times New Roman" panose="02020603050405020304" pitchFamily="18" charset="0"/>
              </a:rPr>
              <a:t> JPanel </a:t>
            </a:r>
            <a:r>
              <a:rPr lang="en-US" sz="5600" b="1">
                <a:latin typeface="Times New Roman" panose="02020603050405020304" pitchFamily="18" charset="0"/>
                <a:cs typeface="Times New Roman" panose="02020603050405020304" pitchFamily="18" charset="0"/>
              </a:rPr>
              <a:t>implements</a:t>
            </a:r>
            <a:r>
              <a:rPr lang="en-US" sz="5600">
                <a:latin typeface="Times New Roman" panose="02020603050405020304" pitchFamily="18" charset="0"/>
                <a:cs typeface="Times New Roman" panose="02020603050405020304" pitchFamily="18" charset="0"/>
              </a:rPr>
              <a:t> Runnable, </a:t>
            </a:r>
            <a:r>
              <a:rPr lang="en-US" sz="5600">
                <a:latin typeface="Times New Roman" panose="02020603050405020304" pitchFamily="18" charset="0"/>
                <a:cs typeface="Times New Roman" panose="02020603050405020304" pitchFamily="18" charset="0"/>
              </a:rPr>
              <a:t>KeyListener</a:t>
            </a:r>
            <a:r>
              <a:rPr lang="en-US" sz="5600" smtClean="0">
                <a:latin typeface="Times New Roman" panose="02020603050405020304" pitchFamily="18" charset="0"/>
                <a:cs typeface="Times New Roman" panose="02020603050405020304" pitchFamily="18" charset="0"/>
              </a:rPr>
              <a:t>{</a:t>
            </a:r>
            <a:endParaRPr lang="en-US" sz="5600">
              <a:latin typeface="Times New Roman" panose="02020603050405020304" pitchFamily="18" charset="0"/>
              <a:cs typeface="Times New Roman" panose="02020603050405020304" pitchFamily="18" charset="0"/>
            </a:endParaRP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public</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static</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final</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int</a:t>
            </a:r>
            <a:r>
              <a:rPr lang="en-US" sz="5600">
                <a:latin typeface="Times New Roman" panose="02020603050405020304" pitchFamily="18" charset="0"/>
                <a:cs typeface="Times New Roman" panose="02020603050405020304" pitchFamily="18" charset="0"/>
              </a:rPr>
              <a:t> </a:t>
            </a:r>
            <a:r>
              <a:rPr lang="en-US" sz="5600" b="1" i="1">
                <a:latin typeface="Times New Roman" panose="02020603050405020304" pitchFamily="18" charset="0"/>
                <a:cs typeface="Times New Roman" panose="02020603050405020304" pitchFamily="18" charset="0"/>
              </a:rPr>
              <a:t>WIDTH</a:t>
            </a:r>
            <a:r>
              <a:rPr lang="en-US" sz="5600">
                <a:latin typeface="Times New Roman" panose="02020603050405020304" pitchFamily="18" charset="0"/>
                <a:cs typeface="Times New Roman" panose="02020603050405020304" pitchFamily="18" charset="0"/>
              </a:rPr>
              <a:t> = 320, </a:t>
            </a:r>
            <a:r>
              <a:rPr lang="en-US" sz="5600" b="1" i="1">
                <a:latin typeface="Times New Roman" panose="02020603050405020304" pitchFamily="18" charset="0"/>
                <a:cs typeface="Times New Roman" panose="02020603050405020304" pitchFamily="18" charset="0"/>
              </a:rPr>
              <a:t>HEIGHT</a:t>
            </a:r>
            <a:r>
              <a:rPr lang="en-US" sz="5600">
                <a:latin typeface="Times New Roman" panose="02020603050405020304" pitchFamily="18" charset="0"/>
                <a:cs typeface="Times New Roman" panose="02020603050405020304" pitchFamily="18" charset="0"/>
              </a:rPr>
              <a:t> = 240, </a:t>
            </a:r>
            <a:r>
              <a:rPr lang="en-US" sz="5600" b="1" i="1">
                <a:latin typeface="Times New Roman" panose="02020603050405020304" pitchFamily="18" charset="0"/>
                <a:cs typeface="Times New Roman" panose="02020603050405020304" pitchFamily="18" charset="0"/>
              </a:rPr>
              <a:t>SCALE</a:t>
            </a:r>
            <a:r>
              <a:rPr lang="en-US" sz="5600">
                <a:latin typeface="Times New Roman" panose="02020603050405020304" pitchFamily="18" charset="0"/>
                <a:cs typeface="Times New Roman" panose="02020603050405020304" pitchFamily="18" charset="0"/>
              </a:rPr>
              <a:t> = 2;</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private</a:t>
            </a:r>
            <a:r>
              <a:rPr lang="en-US" sz="5600">
                <a:latin typeface="Times New Roman" panose="02020603050405020304" pitchFamily="18" charset="0"/>
                <a:cs typeface="Times New Roman" panose="02020603050405020304" pitchFamily="18" charset="0"/>
              </a:rPr>
              <a:t> Thread thread;</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private</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boolean</a:t>
            </a:r>
            <a:r>
              <a:rPr lang="en-US" sz="5600">
                <a:latin typeface="Times New Roman" panose="02020603050405020304" pitchFamily="18" charset="0"/>
                <a:cs typeface="Times New Roman" panose="02020603050405020304" pitchFamily="18" charset="0"/>
              </a:rPr>
              <a:t> running;</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private</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int</a:t>
            </a:r>
            <a:r>
              <a:rPr lang="en-US" sz="5600">
                <a:latin typeface="Times New Roman" panose="02020603050405020304" pitchFamily="18" charset="0"/>
                <a:cs typeface="Times New Roman" panose="02020603050405020304" pitchFamily="18" charset="0"/>
              </a:rPr>
              <a:t> FPS = 60;</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private</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long</a:t>
            </a:r>
            <a:r>
              <a:rPr lang="en-US" sz="5600">
                <a:latin typeface="Times New Roman" panose="02020603050405020304" pitchFamily="18" charset="0"/>
                <a:cs typeface="Times New Roman" panose="02020603050405020304" pitchFamily="18" charset="0"/>
              </a:rPr>
              <a:t> targetTime = 1000/FPS;</a:t>
            </a:r>
          </a:p>
          <a:p>
            <a:pPr marL="457200" lvl="1" indent="0">
              <a:buNone/>
            </a:pPr>
            <a:r>
              <a:rPr lang="en-US" sz="5600" b="1" smtClean="0">
                <a:latin typeface="Times New Roman" panose="02020603050405020304" pitchFamily="18" charset="0"/>
                <a:cs typeface="Times New Roman" panose="02020603050405020304" pitchFamily="18" charset="0"/>
              </a:rPr>
              <a:t>private</a:t>
            </a:r>
            <a:r>
              <a:rPr lang="en-US" sz="5600" smtClean="0">
                <a:latin typeface="Times New Roman" panose="02020603050405020304" pitchFamily="18" charset="0"/>
                <a:cs typeface="Times New Roman" panose="02020603050405020304" pitchFamily="18" charset="0"/>
              </a:rPr>
              <a:t> </a:t>
            </a:r>
            <a:r>
              <a:rPr lang="en-US" sz="5600">
                <a:latin typeface="Times New Roman" panose="02020603050405020304" pitchFamily="18" charset="0"/>
                <a:cs typeface="Times New Roman" panose="02020603050405020304" pitchFamily="18" charset="0"/>
              </a:rPr>
              <a:t>BufferedImage image;</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private</a:t>
            </a:r>
            <a:r>
              <a:rPr lang="en-US" sz="5600">
                <a:latin typeface="Times New Roman" panose="02020603050405020304" pitchFamily="18" charset="0"/>
                <a:cs typeface="Times New Roman" panose="02020603050405020304" pitchFamily="18" charset="0"/>
              </a:rPr>
              <a:t> Graphics2D g;</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private</a:t>
            </a:r>
            <a:r>
              <a:rPr lang="en-US" sz="5600">
                <a:latin typeface="Times New Roman" panose="02020603050405020304" pitchFamily="18" charset="0"/>
                <a:cs typeface="Times New Roman" panose="02020603050405020304" pitchFamily="18" charset="0"/>
              </a:rPr>
              <a:t> GameStateManager gsm;</a:t>
            </a:r>
          </a:p>
          <a:p>
            <a:pPr marL="0" indent="0">
              <a:buNone/>
            </a:pPr>
            <a:r>
              <a:rPr lang="en-US" sz="5600">
                <a:latin typeface="Times New Roman" panose="02020603050405020304" pitchFamily="18" charset="0"/>
                <a:cs typeface="Times New Roman" panose="02020603050405020304" pitchFamily="18" charset="0"/>
              </a:rPr>
              <a:t>	</a:t>
            </a: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public</a:t>
            </a:r>
            <a:r>
              <a:rPr lang="en-US" sz="5600">
                <a:latin typeface="Times New Roman" panose="02020603050405020304" pitchFamily="18" charset="0"/>
                <a:cs typeface="Times New Roman" panose="02020603050405020304" pitchFamily="18" charset="0"/>
              </a:rPr>
              <a:t> GamePanel()</a:t>
            </a:r>
          </a:p>
          <a:p>
            <a:pPr marL="0" indent="0">
              <a:buNone/>
            </a:pPr>
            <a:r>
              <a:rPr lang="en-US" sz="5600">
                <a:latin typeface="Times New Roman" panose="02020603050405020304" pitchFamily="18" charset="0"/>
                <a:cs typeface="Times New Roman" panose="02020603050405020304" pitchFamily="18" charset="0"/>
              </a:rPr>
              <a:t>	{</a:t>
            </a:r>
          </a:p>
          <a:p>
            <a:pPr marL="0" indent="0">
              <a:buNone/>
            </a:pPr>
            <a:r>
              <a:rPr lang="en-US" sz="5600">
                <a:latin typeface="Times New Roman" panose="02020603050405020304" pitchFamily="18" charset="0"/>
                <a:cs typeface="Times New Roman" panose="02020603050405020304" pitchFamily="18" charset="0"/>
              </a:rPr>
              <a:t>		</a:t>
            </a:r>
            <a:r>
              <a:rPr lang="en-US" sz="5600" b="1">
                <a:latin typeface="Times New Roman" panose="02020603050405020304" pitchFamily="18" charset="0"/>
                <a:cs typeface="Times New Roman" panose="02020603050405020304" pitchFamily="18" charset="0"/>
              </a:rPr>
              <a:t>super</a:t>
            </a:r>
            <a:r>
              <a:rPr lang="en-US" sz="5600">
                <a:latin typeface="Times New Roman" panose="02020603050405020304" pitchFamily="18" charset="0"/>
                <a:cs typeface="Times New Roman" panose="02020603050405020304" pitchFamily="18" charset="0"/>
              </a:rPr>
              <a:t>();</a:t>
            </a:r>
          </a:p>
          <a:p>
            <a:pPr marL="0" indent="0">
              <a:buNone/>
            </a:pPr>
            <a:r>
              <a:rPr lang="en-US" sz="5600">
                <a:latin typeface="Times New Roman" panose="02020603050405020304" pitchFamily="18" charset="0"/>
                <a:cs typeface="Times New Roman" panose="02020603050405020304" pitchFamily="18" charset="0"/>
              </a:rPr>
              <a:t>		setPreferredSize(</a:t>
            </a:r>
            <a:r>
              <a:rPr lang="en-US" sz="5600" b="1">
                <a:latin typeface="Times New Roman" panose="02020603050405020304" pitchFamily="18" charset="0"/>
                <a:cs typeface="Times New Roman" panose="02020603050405020304" pitchFamily="18" charset="0"/>
              </a:rPr>
              <a:t>new</a:t>
            </a:r>
            <a:r>
              <a:rPr lang="en-US" sz="5600">
                <a:latin typeface="Times New Roman" panose="02020603050405020304" pitchFamily="18" charset="0"/>
                <a:cs typeface="Times New Roman" panose="02020603050405020304" pitchFamily="18" charset="0"/>
              </a:rPr>
              <a:t> Dimension(</a:t>
            </a:r>
            <a:r>
              <a:rPr lang="en-US" sz="5600" b="1" i="1">
                <a:latin typeface="Times New Roman" panose="02020603050405020304" pitchFamily="18" charset="0"/>
                <a:cs typeface="Times New Roman" panose="02020603050405020304" pitchFamily="18" charset="0"/>
              </a:rPr>
              <a:t>WIDTH</a:t>
            </a:r>
            <a:r>
              <a:rPr lang="en-US" sz="5600">
                <a:latin typeface="Times New Roman" panose="02020603050405020304" pitchFamily="18" charset="0"/>
                <a:cs typeface="Times New Roman" panose="02020603050405020304" pitchFamily="18" charset="0"/>
              </a:rPr>
              <a:t>*</a:t>
            </a:r>
            <a:r>
              <a:rPr lang="en-US" sz="5600" b="1" i="1">
                <a:latin typeface="Times New Roman" panose="02020603050405020304" pitchFamily="18" charset="0"/>
                <a:cs typeface="Times New Roman" panose="02020603050405020304" pitchFamily="18" charset="0"/>
              </a:rPr>
              <a:t>SCALE</a:t>
            </a:r>
            <a:r>
              <a:rPr lang="en-US" sz="5600">
                <a:latin typeface="Times New Roman" panose="02020603050405020304" pitchFamily="18" charset="0"/>
                <a:cs typeface="Times New Roman" panose="02020603050405020304" pitchFamily="18" charset="0"/>
              </a:rPr>
              <a:t>, </a:t>
            </a:r>
            <a:r>
              <a:rPr lang="en-US" sz="5600" b="1" i="1">
                <a:latin typeface="Times New Roman" panose="02020603050405020304" pitchFamily="18" charset="0"/>
                <a:cs typeface="Times New Roman" panose="02020603050405020304" pitchFamily="18" charset="0"/>
              </a:rPr>
              <a:t>HEIGHT</a:t>
            </a:r>
            <a:r>
              <a:rPr lang="en-US" sz="5600">
                <a:latin typeface="Times New Roman" panose="02020603050405020304" pitchFamily="18" charset="0"/>
                <a:cs typeface="Times New Roman" panose="02020603050405020304" pitchFamily="18" charset="0"/>
              </a:rPr>
              <a:t>*</a:t>
            </a:r>
            <a:r>
              <a:rPr lang="en-US" sz="5600" b="1" i="1">
                <a:latin typeface="Times New Roman" panose="02020603050405020304" pitchFamily="18" charset="0"/>
                <a:cs typeface="Times New Roman" panose="02020603050405020304" pitchFamily="18" charset="0"/>
              </a:rPr>
              <a:t>SCALE</a:t>
            </a:r>
            <a:r>
              <a:rPr lang="en-US" sz="5600">
                <a:latin typeface="Times New Roman" panose="02020603050405020304" pitchFamily="18" charset="0"/>
                <a:cs typeface="Times New Roman" panose="02020603050405020304" pitchFamily="18" charset="0"/>
              </a:rPr>
              <a:t>));</a:t>
            </a:r>
          </a:p>
          <a:p>
            <a:pPr marL="0" indent="0">
              <a:buNone/>
            </a:pPr>
            <a:r>
              <a:rPr lang="en-US" sz="5600">
                <a:latin typeface="Times New Roman" panose="02020603050405020304" pitchFamily="18" charset="0"/>
                <a:cs typeface="Times New Roman" panose="02020603050405020304" pitchFamily="18" charset="0"/>
              </a:rPr>
              <a:t>		setFocusable(</a:t>
            </a:r>
            <a:r>
              <a:rPr lang="en-US" sz="5600" b="1">
                <a:latin typeface="Times New Roman" panose="02020603050405020304" pitchFamily="18" charset="0"/>
                <a:cs typeface="Times New Roman" panose="02020603050405020304" pitchFamily="18" charset="0"/>
              </a:rPr>
              <a:t>true</a:t>
            </a:r>
            <a:r>
              <a:rPr lang="en-US" sz="5600">
                <a:latin typeface="Times New Roman" panose="02020603050405020304" pitchFamily="18" charset="0"/>
                <a:cs typeface="Times New Roman" panose="02020603050405020304" pitchFamily="18" charset="0"/>
              </a:rPr>
              <a:t>);</a:t>
            </a:r>
          </a:p>
          <a:p>
            <a:pPr marL="0" indent="0">
              <a:buNone/>
            </a:pPr>
            <a:r>
              <a:rPr lang="en-US" sz="5600">
                <a:latin typeface="Times New Roman" panose="02020603050405020304" pitchFamily="18" charset="0"/>
                <a:cs typeface="Times New Roman" panose="02020603050405020304" pitchFamily="18" charset="0"/>
              </a:rPr>
              <a:t>	requestFocus();</a:t>
            </a:r>
          </a:p>
          <a:p>
            <a:pPr marL="0" indent="0">
              <a:buNone/>
            </a:pPr>
            <a:r>
              <a:rPr lang="en-US" sz="5600">
                <a:latin typeface="Times New Roman" panose="02020603050405020304" pitchFamily="18" charset="0"/>
                <a:cs typeface="Times New Roman" panose="02020603050405020304" pitchFamily="18" charset="0"/>
              </a:rPr>
              <a:t>		}</a:t>
            </a:r>
          </a:p>
          <a:p>
            <a:endParaRPr lang="en-US"/>
          </a:p>
        </p:txBody>
      </p:sp>
    </p:spTree>
    <p:extLst>
      <p:ext uri="{BB962C8B-B14F-4D97-AF65-F5344CB8AC3E}">
        <p14:creationId xmlns:p14="http://schemas.microsoft.com/office/powerpoint/2010/main" val="173224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02" y="139083"/>
            <a:ext cx="8596668" cy="810827"/>
          </a:xfrm>
        </p:spPr>
        <p:txBody>
          <a:bodyPr>
            <a:normAutofit fontScale="90000"/>
          </a:bodyPr>
          <a:lstStyle/>
          <a:p>
            <a:r>
              <a:rPr lang="en-US" b="1"/>
              <a:t>Thiết lập phím khi chơi</a:t>
            </a:r>
            <a:r>
              <a:rPr lang="en-US"/>
              <a:t/>
            </a:r>
            <a:br>
              <a:rPr lang="en-US"/>
            </a:br>
            <a:endParaRPr lang="en-US"/>
          </a:p>
        </p:txBody>
      </p:sp>
      <p:sp>
        <p:nvSpPr>
          <p:cNvPr id="3" name="Content Placeholder 2"/>
          <p:cNvSpPr>
            <a:spLocks noGrp="1"/>
          </p:cNvSpPr>
          <p:nvPr>
            <p:ph idx="1"/>
          </p:nvPr>
        </p:nvSpPr>
        <p:spPr>
          <a:xfrm>
            <a:off x="570802" y="655824"/>
            <a:ext cx="8596668" cy="6202176"/>
          </a:xfrm>
        </p:spPr>
        <p:txBody>
          <a:bodyPr>
            <a:noAutofit/>
          </a:bodyPr>
          <a:lstStyle/>
          <a:p>
            <a:pPr marL="0" indent="0">
              <a:buNone/>
            </a:pPr>
            <a:r>
              <a:rPr lang="en-US" sz="1000" b="1"/>
              <a:t>public</a:t>
            </a:r>
            <a:r>
              <a:rPr lang="en-US" sz="1000"/>
              <a:t> </a:t>
            </a:r>
            <a:r>
              <a:rPr lang="en-US" sz="1000" b="1"/>
              <a:t>void</a:t>
            </a:r>
            <a:r>
              <a:rPr lang="en-US" sz="1000"/>
              <a:t> keyPressed(</a:t>
            </a:r>
            <a:r>
              <a:rPr lang="en-US" sz="1000" b="1"/>
              <a:t>int</a:t>
            </a:r>
            <a:r>
              <a:rPr lang="en-US" sz="1000"/>
              <a:t> k) {</a:t>
            </a:r>
          </a:p>
          <a:p>
            <a:pPr marL="0" indent="0">
              <a:buNone/>
            </a:pPr>
            <a:r>
              <a:rPr lang="en-US" sz="1000"/>
              <a:t>		</a:t>
            </a:r>
            <a:r>
              <a:rPr lang="en-US" sz="1000" b="1"/>
              <a:t>if</a:t>
            </a:r>
            <a:r>
              <a:rPr lang="en-US" sz="1000"/>
              <a:t>(k == KeyEvent.</a:t>
            </a:r>
            <a:r>
              <a:rPr lang="en-US" sz="1000" b="1" i="1"/>
              <a:t>VK_LEFT</a:t>
            </a:r>
            <a:r>
              <a:rPr lang="en-US" sz="1000"/>
              <a:t>) </a:t>
            </a:r>
            <a:r>
              <a:rPr lang="en-US" sz="1000" i="1"/>
              <a:t>player</a:t>
            </a:r>
            <a:r>
              <a:rPr lang="en-US" sz="1000"/>
              <a:t>.setLeft(</a:t>
            </a:r>
            <a:r>
              <a:rPr lang="en-US" sz="1000" b="1"/>
              <a:t>true</a:t>
            </a:r>
            <a:r>
              <a:rPr lang="en-US" sz="1000"/>
              <a:t>);</a:t>
            </a:r>
          </a:p>
          <a:p>
            <a:pPr marL="0" indent="0">
              <a:buNone/>
            </a:pPr>
            <a:r>
              <a:rPr lang="en-US" sz="1000"/>
              <a:t>		</a:t>
            </a:r>
            <a:r>
              <a:rPr lang="en-US" sz="1000" b="1"/>
              <a:t>if</a:t>
            </a:r>
            <a:r>
              <a:rPr lang="en-US" sz="1000"/>
              <a:t>(k == KeyEvent.</a:t>
            </a:r>
            <a:r>
              <a:rPr lang="en-US" sz="1000" b="1" i="1"/>
              <a:t>VK_RIGHT</a:t>
            </a:r>
            <a:r>
              <a:rPr lang="en-US" sz="1000"/>
              <a:t>) </a:t>
            </a:r>
            <a:r>
              <a:rPr lang="en-US" sz="1000" i="1"/>
              <a:t>player</a:t>
            </a:r>
            <a:r>
              <a:rPr lang="en-US" sz="1000"/>
              <a:t>.setRight(</a:t>
            </a:r>
            <a:r>
              <a:rPr lang="en-US" sz="1000" b="1"/>
              <a:t>true</a:t>
            </a:r>
            <a:r>
              <a:rPr lang="en-US" sz="1000"/>
              <a:t>);</a:t>
            </a:r>
          </a:p>
          <a:p>
            <a:pPr marL="0" indent="0">
              <a:buNone/>
            </a:pPr>
            <a:r>
              <a:rPr lang="en-US" sz="1000"/>
              <a:t>		</a:t>
            </a:r>
            <a:r>
              <a:rPr lang="en-US" sz="1000" b="1"/>
              <a:t>if</a:t>
            </a:r>
            <a:r>
              <a:rPr lang="en-US" sz="1000"/>
              <a:t>(k == KeyEvent.</a:t>
            </a:r>
            <a:r>
              <a:rPr lang="en-US" sz="1000" b="1" i="1"/>
              <a:t>VK_A</a:t>
            </a:r>
            <a:r>
              <a:rPr lang="en-US" sz="1000"/>
              <a:t>) </a:t>
            </a:r>
            <a:r>
              <a:rPr lang="en-US" sz="1000" i="1"/>
              <a:t>player</a:t>
            </a:r>
            <a:r>
              <a:rPr lang="en-US" sz="1000"/>
              <a:t>.setLeft(</a:t>
            </a:r>
            <a:r>
              <a:rPr lang="en-US" sz="1000" b="1"/>
              <a:t>true</a:t>
            </a:r>
            <a:r>
              <a:rPr lang="en-US" sz="1000"/>
              <a:t>);</a:t>
            </a:r>
          </a:p>
          <a:p>
            <a:pPr marL="0" indent="0">
              <a:buNone/>
            </a:pPr>
            <a:r>
              <a:rPr lang="en-US" sz="1000"/>
              <a:t>		</a:t>
            </a:r>
            <a:r>
              <a:rPr lang="en-US" sz="1000" b="1"/>
              <a:t>if</a:t>
            </a:r>
            <a:r>
              <a:rPr lang="en-US" sz="1000"/>
              <a:t>(k == KeyEvent.</a:t>
            </a:r>
            <a:r>
              <a:rPr lang="en-US" sz="1000" b="1" i="1"/>
              <a:t>VK_D</a:t>
            </a:r>
            <a:r>
              <a:rPr lang="en-US" sz="1000"/>
              <a:t>) </a:t>
            </a:r>
            <a:r>
              <a:rPr lang="en-US" sz="1000" i="1"/>
              <a:t>player</a:t>
            </a:r>
            <a:r>
              <a:rPr lang="en-US" sz="1000"/>
              <a:t>.setRight(</a:t>
            </a:r>
            <a:r>
              <a:rPr lang="en-US" sz="1000" b="1"/>
              <a:t>true</a:t>
            </a:r>
            <a:r>
              <a:rPr lang="en-US" sz="1000"/>
              <a:t>);</a:t>
            </a:r>
          </a:p>
          <a:p>
            <a:pPr marL="0" indent="0">
              <a:buNone/>
            </a:pPr>
            <a:r>
              <a:rPr lang="en-US" sz="1000"/>
              <a:t>		</a:t>
            </a:r>
            <a:r>
              <a:rPr lang="en-US" sz="1000" b="1"/>
              <a:t>if</a:t>
            </a:r>
            <a:r>
              <a:rPr lang="en-US" sz="1000"/>
              <a:t>(k == KeyEvent.</a:t>
            </a:r>
            <a:r>
              <a:rPr lang="en-US" sz="1000" b="1" i="1"/>
              <a:t>VK_UP</a:t>
            </a:r>
            <a:r>
              <a:rPr lang="en-US" sz="1000"/>
              <a:t>) </a:t>
            </a:r>
            <a:r>
              <a:rPr lang="en-US" sz="1000" i="1"/>
              <a:t>player</a:t>
            </a:r>
            <a:r>
              <a:rPr lang="en-US" sz="1000"/>
              <a:t>.setJumping(</a:t>
            </a:r>
            <a:r>
              <a:rPr lang="en-US" sz="1000" b="1"/>
              <a:t>true</a:t>
            </a:r>
            <a:r>
              <a:rPr lang="en-US" sz="1000"/>
              <a:t>);</a:t>
            </a:r>
          </a:p>
          <a:p>
            <a:pPr marL="0" indent="0">
              <a:buNone/>
            </a:pPr>
            <a:r>
              <a:rPr lang="en-US" sz="1000"/>
              <a:t>		</a:t>
            </a:r>
            <a:r>
              <a:rPr lang="en-US" sz="1000" b="1"/>
              <a:t>if</a:t>
            </a:r>
            <a:r>
              <a:rPr lang="en-US" sz="1000"/>
              <a:t>(k == KeyEvent.</a:t>
            </a:r>
            <a:r>
              <a:rPr lang="en-US" sz="1000" b="1" i="1"/>
              <a:t>VK_DOWN</a:t>
            </a:r>
            <a:r>
              <a:rPr lang="en-US" sz="1000"/>
              <a:t>) </a:t>
            </a:r>
            <a:r>
              <a:rPr lang="en-US" sz="1000" i="1"/>
              <a:t>player</a:t>
            </a:r>
            <a:r>
              <a:rPr lang="en-US" sz="1000"/>
              <a:t>.setDown(</a:t>
            </a:r>
            <a:r>
              <a:rPr lang="en-US" sz="1000" b="1"/>
              <a:t>true</a:t>
            </a:r>
            <a:r>
              <a:rPr lang="en-US" sz="1000"/>
              <a:t>);</a:t>
            </a:r>
          </a:p>
          <a:p>
            <a:pPr marL="0" indent="0">
              <a:buNone/>
            </a:pPr>
            <a:r>
              <a:rPr lang="en-US" sz="1000"/>
              <a:t>		</a:t>
            </a:r>
            <a:r>
              <a:rPr lang="en-US" sz="1000" b="1"/>
              <a:t>if</a:t>
            </a:r>
            <a:r>
              <a:rPr lang="en-US" sz="1000"/>
              <a:t>(k == KeyEvent.</a:t>
            </a:r>
            <a:r>
              <a:rPr lang="en-US" sz="1000" b="1" i="1"/>
              <a:t>VK_W</a:t>
            </a:r>
            <a:r>
              <a:rPr lang="en-US" sz="1000"/>
              <a:t>) </a:t>
            </a:r>
            <a:r>
              <a:rPr lang="en-US" sz="1000" i="1"/>
              <a:t>player</a:t>
            </a:r>
            <a:r>
              <a:rPr lang="en-US" sz="1000"/>
              <a:t>.setJumping(</a:t>
            </a:r>
            <a:r>
              <a:rPr lang="en-US" sz="1000" b="1"/>
              <a:t>true</a:t>
            </a:r>
            <a:r>
              <a:rPr lang="en-US" sz="1000"/>
              <a:t>);</a:t>
            </a:r>
          </a:p>
          <a:p>
            <a:pPr marL="0" indent="0">
              <a:buNone/>
            </a:pPr>
            <a:r>
              <a:rPr lang="en-US" sz="1000"/>
              <a:t>		</a:t>
            </a:r>
            <a:r>
              <a:rPr lang="en-US" sz="1000" b="1"/>
              <a:t>if</a:t>
            </a:r>
            <a:r>
              <a:rPr lang="en-US" sz="1000"/>
              <a:t>(k == KeyEvent.</a:t>
            </a:r>
            <a:r>
              <a:rPr lang="en-US" sz="1000" b="1" i="1"/>
              <a:t>VK_E</a:t>
            </a:r>
            <a:r>
              <a:rPr lang="en-US" sz="1000"/>
              <a:t>) </a:t>
            </a:r>
            <a:r>
              <a:rPr lang="en-US" sz="1000" i="1"/>
              <a:t>player</a:t>
            </a:r>
            <a:r>
              <a:rPr lang="en-US" sz="1000"/>
              <a:t>.setGliding(</a:t>
            </a:r>
            <a:r>
              <a:rPr lang="en-US" sz="1000" b="1"/>
              <a:t>true</a:t>
            </a:r>
            <a:r>
              <a:rPr lang="en-US" sz="1000"/>
              <a:t>);</a:t>
            </a:r>
          </a:p>
          <a:p>
            <a:pPr marL="0" indent="0">
              <a:buNone/>
            </a:pPr>
            <a:r>
              <a:rPr lang="en-US" sz="1000"/>
              <a:t>		</a:t>
            </a:r>
            <a:r>
              <a:rPr lang="en-US" sz="1000" b="1"/>
              <a:t>if</a:t>
            </a:r>
            <a:r>
              <a:rPr lang="en-US" sz="1000"/>
              <a:t>(k == KeyEvent.</a:t>
            </a:r>
            <a:r>
              <a:rPr lang="en-US" sz="1000" b="1" i="1"/>
              <a:t>VK_R</a:t>
            </a:r>
            <a:r>
              <a:rPr lang="en-US" sz="1000"/>
              <a:t>) </a:t>
            </a:r>
            <a:r>
              <a:rPr lang="en-US" sz="1000" i="1"/>
              <a:t>player</a:t>
            </a:r>
            <a:r>
              <a:rPr lang="en-US" sz="1000"/>
              <a:t>.setScratching();</a:t>
            </a:r>
          </a:p>
          <a:p>
            <a:pPr marL="0" indent="0">
              <a:buNone/>
            </a:pPr>
            <a:r>
              <a:rPr lang="en-US" sz="1000"/>
              <a:t>		</a:t>
            </a:r>
            <a:r>
              <a:rPr lang="en-US" sz="1000" b="1"/>
              <a:t>if</a:t>
            </a:r>
            <a:r>
              <a:rPr lang="en-US" sz="1000"/>
              <a:t>(k == KeyEvent.</a:t>
            </a:r>
            <a:r>
              <a:rPr lang="en-US" sz="1000" b="1" i="1"/>
              <a:t>VK_F</a:t>
            </a:r>
            <a:r>
              <a:rPr lang="en-US" sz="1000"/>
              <a:t>) </a:t>
            </a:r>
            <a:r>
              <a:rPr lang="en-US" sz="1000" i="1"/>
              <a:t>player</a:t>
            </a:r>
            <a:r>
              <a:rPr lang="en-US" sz="1000"/>
              <a:t>.setFiring();</a:t>
            </a:r>
          </a:p>
          <a:p>
            <a:pPr marL="0" indent="0">
              <a:buNone/>
            </a:pPr>
            <a:r>
              <a:rPr lang="en-US" sz="1000"/>
              <a:t>		</a:t>
            </a:r>
            <a:r>
              <a:rPr lang="en-US" sz="1000" b="1"/>
              <a:t>if</a:t>
            </a:r>
            <a:r>
              <a:rPr lang="en-US" sz="1000"/>
              <a:t>(k == KeyEvent.</a:t>
            </a:r>
            <a:r>
              <a:rPr lang="en-US" sz="1000" b="1" i="1"/>
              <a:t>VK_M</a:t>
            </a:r>
            <a:r>
              <a:rPr lang="en-US" sz="1000"/>
              <a:t> &amp;&amp; !</a:t>
            </a:r>
            <a:r>
              <a:rPr lang="en-US" sz="1000" i="1"/>
              <a:t>player</a:t>
            </a:r>
            <a:r>
              <a:rPr lang="en-US" sz="1000"/>
              <a:t>.getMute()) {</a:t>
            </a:r>
            <a:r>
              <a:rPr lang="en-US" sz="1000" i="1"/>
              <a:t>player</a:t>
            </a:r>
            <a:r>
              <a:rPr lang="en-US" sz="1000"/>
              <a:t>.setMute(</a:t>
            </a:r>
            <a:r>
              <a:rPr lang="en-US" sz="1000" b="1"/>
              <a:t>true</a:t>
            </a:r>
            <a:r>
              <a:rPr lang="en-US" sz="1000"/>
              <a:t>);bgMusic.stop();}</a:t>
            </a:r>
          </a:p>
          <a:p>
            <a:pPr marL="0" indent="0">
              <a:buNone/>
            </a:pPr>
            <a:r>
              <a:rPr lang="en-US" sz="1000" b="1"/>
              <a:t>else</a:t>
            </a:r>
            <a:r>
              <a:rPr lang="en-US" sz="1000"/>
              <a:t> </a:t>
            </a:r>
            <a:r>
              <a:rPr lang="en-US" sz="1000" b="1"/>
              <a:t>if</a:t>
            </a:r>
            <a:r>
              <a:rPr lang="en-US" sz="1000"/>
              <a:t>(k == KeyEvent.</a:t>
            </a:r>
            <a:r>
              <a:rPr lang="en-US" sz="1000" b="1" i="1"/>
              <a:t>VK_M</a:t>
            </a:r>
            <a:r>
              <a:rPr lang="en-US" sz="1000"/>
              <a:t> &amp;&amp; </a:t>
            </a:r>
            <a:r>
              <a:rPr lang="en-US" sz="1000" i="1"/>
              <a:t>player</a:t>
            </a:r>
            <a:r>
              <a:rPr lang="en-US" sz="1000"/>
              <a:t>.getMute()) {</a:t>
            </a:r>
            <a:r>
              <a:rPr lang="en-US" sz="1000" i="1"/>
              <a:t>player</a:t>
            </a:r>
            <a:r>
              <a:rPr lang="en-US" sz="1000"/>
              <a:t>.setMute(</a:t>
            </a:r>
            <a:r>
              <a:rPr lang="en-US" sz="1000" b="1"/>
              <a:t>false</a:t>
            </a:r>
            <a:r>
              <a:rPr lang="en-US" sz="1000"/>
              <a:t>);</a:t>
            </a:r>
            <a:r>
              <a:rPr lang="en-US" sz="1000"/>
              <a:t>bgMusic.loop</a:t>
            </a:r>
            <a:r>
              <a:rPr lang="en-US" sz="1000" smtClean="0"/>
              <a:t>();}}</a:t>
            </a:r>
            <a:endParaRPr lang="en-US" sz="1000"/>
          </a:p>
          <a:p>
            <a:pPr marL="0" indent="0">
              <a:buNone/>
            </a:pPr>
            <a:r>
              <a:rPr lang="en-US" sz="1000"/>
              <a:t>	</a:t>
            </a:r>
            <a:r>
              <a:rPr lang="en-US" sz="1000" b="1"/>
              <a:t>public</a:t>
            </a:r>
            <a:r>
              <a:rPr lang="en-US" sz="1000"/>
              <a:t> </a:t>
            </a:r>
            <a:r>
              <a:rPr lang="en-US" sz="1000" b="1"/>
              <a:t>void</a:t>
            </a:r>
            <a:r>
              <a:rPr lang="en-US" sz="1000"/>
              <a:t> keyReleased(</a:t>
            </a:r>
            <a:r>
              <a:rPr lang="en-US" sz="1000" b="1"/>
              <a:t>int</a:t>
            </a:r>
            <a:r>
              <a:rPr lang="en-US" sz="1000"/>
              <a:t> k) {</a:t>
            </a:r>
          </a:p>
          <a:p>
            <a:pPr marL="0" indent="0">
              <a:buNone/>
            </a:pPr>
            <a:r>
              <a:rPr lang="en-US" sz="1000"/>
              <a:t>		</a:t>
            </a:r>
            <a:r>
              <a:rPr lang="en-US" sz="1000" b="1"/>
              <a:t>if</a:t>
            </a:r>
            <a:r>
              <a:rPr lang="en-US" sz="1000"/>
              <a:t>(k == KeyEvent.</a:t>
            </a:r>
            <a:r>
              <a:rPr lang="en-US" sz="1000" b="1" i="1"/>
              <a:t>VK_LEFT</a:t>
            </a:r>
            <a:r>
              <a:rPr lang="en-US" sz="1000"/>
              <a:t>) </a:t>
            </a:r>
            <a:r>
              <a:rPr lang="en-US" sz="1000" i="1"/>
              <a:t>player</a:t>
            </a:r>
            <a:r>
              <a:rPr lang="en-US" sz="1000"/>
              <a:t>.setLeft(</a:t>
            </a:r>
            <a:r>
              <a:rPr lang="en-US" sz="1000" b="1"/>
              <a:t>false</a:t>
            </a:r>
            <a:r>
              <a:rPr lang="en-US" sz="1000"/>
              <a:t>);</a:t>
            </a:r>
          </a:p>
          <a:p>
            <a:pPr marL="0" indent="0">
              <a:buNone/>
            </a:pPr>
            <a:r>
              <a:rPr lang="en-US" sz="1000"/>
              <a:t>		</a:t>
            </a:r>
            <a:r>
              <a:rPr lang="en-US" sz="1000" b="1"/>
              <a:t>if</a:t>
            </a:r>
            <a:r>
              <a:rPr lang="en-US" sz="1000"/>
              <a:t>(k == KeyEvent.</a:t>
            </a:r>
            <a:r>
              <a:rPr lang="en-US" sz="1000" b="1" i="1"/>
              <a:t>VK_RIGHT</a:t>
            </a:r>
            <a:r>
              <a:rPr lang="en-US" sz="1000"/>
              <a:t>) </a:t>
            </a:r>
            <a:r>
              <a:rPr lang="en-US" sz="1000" i="1"/>
              <a:t>player</a:t>
            </a:r>
            <a:r>
              <a:rPr lang="en-US" sz="1000"/>
              <a:t>.setRight(</a:t>
            </a:r>
            <a:r>
              <a:rPr lang="en-US" sz="1000" b="1"/>
              <a:t>false</a:t>
            </a:r>
            <a:r>
              <a:rPr lang="en-US" sz="1000"/>
              <a:t>);</a:t>
            </a:r>
          </a:p>
          <a:p>
            <a:pPr marL="0" indent="0">
              <a:buNone/>
            </a:pPr>
            <a:r>
              <a:rPr lang="en-US" sz="1000"/>
              <a:t>		</a:t>
            </a:r>
            <a:r>
              <a:rPr lang="en-US" sz="1000" b="1"/>
              <a:t>if</a:t>
            </a:r>
            <a:r>
              <a:rPr lang="en-US" sz="1000"/>
              <a:t>(k == KeyEvent.</a:t>
            </a:r>
            <a:r>
              <a:rPr lang="en-US" sz="1000" b="1" i="1"/>
              <a:t>VK_UP</a:t>
            </a:r>
            <a:r>
              <a:rPr lang="en-US" sz="1000"/>
              <a:t>) </a:t>
            </a:r>
            <a:r>
              <a:rPr lang="en-US" sz="1000" i="1"/>
              <a:t>player</a:t>
            </a:r>
            <a:r>
              <a:rPr lang="en-US" sz="1000"/>
              <a:t>.setJumping(</a:t>
            </a:r>
            <a:r>
              <a:rPr lang="en-US" sz="1000" b="1"/>
              <a:t>false</a:t>
            </a:r>
            <a:r>
              <a:rPr lang="en-US" sz="1000"/>
              <a:t>);</a:t>
            </a:r>
          </a:p>
          <a:p>
            <a:pPr marL="0" indent="0">
              <a:buNone/>
            </a:pPr>
            <a:r>
              <a:rPr lang="en-US" sz="1000"/>
              <a:t>		</a:t>
            </a:r>
            <a:r>
              <a:rPr lang="en-US" sz="1000" b="1"/>
              <a:t>if</a:t>
            </a:r>
            <a:r>
              <a:rPr lang="en-US" sz="1000"/>
              <a:t>(k == KeyEvent.</a:t>
            </a:r>
            <a:r>
              <a:rPr lang="en-US" sz="1000" b="1" i="1"/>
              <a:t>VK_DOWN</a:t>
            </a:r>
            <a:r>
              <a:rPr lang="en-US" sz="1000"/>
              <a:t>) </a:t>
            </a:r>
            <a:r>
              <a:rPr lang="en-US" sz="1000" i="1"/>
              <a:t>player</a:t>
            </a:r>
            <a:r>
              <a:rPr lang="en-US" sz="1000"/>
              <a:t>.setDown(</a:t>
            </a:r>
            <a:r>
              <a:rPr lang="en-US" sz="1000" b="1"/>
              <a:t>false</a:t>
            </a:r>
            <a:r>
              <a:rPr lang="en-US" sz="1000"/>
              <a:t>);</a:t>
            </a:r>
          </a:p>
          <a:p>
            <a:pPr marL="0" indent="0">
              <a:buNone/>
            </a:pPr>
            <a:r>
              <a:rPr lang="en-US" sz="1000"/>
              <a:t>		</a:t>
            </a:r>
            <a:r>
              <a:rPr lang="en-US" sz="1000" b="1"/>
              <a:t>if</a:t>
            </a:r>
            <a:r>
              <a:rPr lang="en-US" sz="1000"/>
              <a:t>(k == KeyEvent.</a:t>
            </a:r>
            <a:r>
              <a:rPr lang="en-US" sz="1000" b="1" i="1"/>
              <a:t>VK_W</a:t>
            </a:r>
            <a:r>
              <a:rPr lang="en-US" sz="1000"/>
              <a:t>) </a:t>
            </a:r>
            <a:r>
              <a:rPr lang="en-US" sz="1000" i="1"/>
              <a:t>player</a:t>
            </a:r>
            <a:r>
              <a:rPr lang="en-US" sz="1000"/>
              <a:t>.setJumping(</a:t>
            </a:r>
            <a:r>
              <a:rPr lang="en-US" sz="1000" b="1"/>
              <a:t>false</a:t>
            </a:r>
            <a:r>
              <a:rPr lang="en-US" sz="1000"/>
              <a:t>);</a:t>
            </a:r>
          </a:p>
          <a:p>
            <a:pPr marL="0" indent="0">
              <a:buNone/>
            </a:pPr>
            <a:r>
              <a:rPr lang="en-US" sz="1000"/>
              <a:t>		</a:t>
            </a:r>
            <a:r>
              <a:rPr lang="en-US" sz="1000" b="1"/>
              <a:t>if</a:t>
            </a:r>
            <a:r>
              <a:rPr lang="en-US" sz="1000"/>
              <a:t>(k == KeyEvent.</a:t>
            </a:r>
            <a:r>
              <a:rPr lang="en-US" sz="1000" b="1" i="1"/>
              <a:t>VK_E</a:t>
            </a:r>
            <a:r>
              <a:rPr lang="en-US" sz="1000"/>
              <a:t>) </a:t>
            </a:r>
            <a:r>
              <a:rPr lang="en-US" sz="1000" i="1"/>
              <a:t>player</a:t>
            </a:r>
            <a:r>
              <a:rPr lang="en-US" sz="1000"/>
              <a:t>.setGliding(</a:t>
            </a:r>
            <a:r>
              <a:rPr lang="en-US" sz="1000" b="1"/>
              <a:t>false</a:t>
            </a:r>
            <a:r>
              <a:rPr lang="en-US" sz="1000"/>
              <a:t>);</a:t>
            </a:r>
          </a:p>
          <a:p>
            <a:pPr marL="0" indent="0">
              <a:buNone/>
            </a:pPr>
            <a:r>
              <a:rPr lang="en-US" sz="1000"/>
              <a:t>		</a:t>
            </a:r>
            <a:r>
              <a:rPr lang="en-US" sz="1000" b="1"/>
              <a:t>if</a:t>
            </a:r>
            <a:r>
              <a:rPr lang="en-US" sz="1000"/>
              <a:t>(k == KeyEvent.</a:t>
            </a:r>
            <a:r>
              <a:rPr lang="en-US" sz="1000" b="1" i="1"/>
              <a:t>VK_A</a:t>
            </a:r>
            <a:r>
              <a:rPr lang="en-US" sz="1000"/>
              <a:t>) </a:t>
            </a:r>
            <a:r>
              <a:rPr lang="en-US" sz="1000" i="1"/>
              <a:t>player</a:t>
            </a:r>
            <a:r>
              <a:rPr lang="en-US" sz="1000"/>
              <a:t>.setLeft(</a:t>
            </a:r>
            <a:r>
              <a:rPr lang="en-US" sz="1000" b="1"/>
              <a:t>false</a:t>
            </a:r>
            <a:r>
              <a:rPr lang="en-US" sz="1000"/>
              <a:t>);</a:t>
            </a:r>
          </a:p>
          <a:p>
            <a:pPr marL="0" indent="0">
              <a:buNone/>
            </a:pPr>
            <a:r>
              <a:rPr lang="en-US" sz="1000"/>
              <a:t>		</a:t>
            </a:r>
            <a:r>
              <a:rPr lang="en-US" sz="1000" b="1"/>
              <a:t>if</a:t>
            </a:r>
            <a:r>
              <a:rPr lang="en-US" sz="1000"/>
              <a:t>(k == KeyEvent.</a:t>
            </a:r>
            <a:r>
              <a:rPr lang="en-US" sz="1000" b="1" i="1"/>
              <a:t>VK_D</a:t>
            </a:r>
            <a:r>
              <a:rPr lang="en-US" sz="1000"/>
              <a:t>) </a:t>
            </a:r>
            <a:r>
              <a:rPr lang="en-US" sz="1000" i="1"/>
              <a:t>player</a:t>
            </a:r>
            <a:r>
              <a:rPr lang="en-US" sz="1000"/>
              <a:t>.setRight(</a:t>
            </a:r>
            <a:r>
              <a:rPr lang="en-US" sz="1000" b="1"/>
              <a:t>false</a:t>
            </a:r>
            <a:r>
              <a:rPr lang="en-US" sz="1000" smtClean="0"/>
              <a:t>);}}</a:t>
            </a:r>
            <a:endParaRPr lang="en-US" sz="1000"/>
          </a:p>
          <a:p>
            <a:endParaRPr lang="en-US" sz="1000"/>
          </a:p>
        </p:txBody>
      </p:sp>
    </p:spTree>
    <p:extLst>
      <p:ext uri="{BB962C8B-B14F-4D97-AF65-F5344CB8AC3E}">
        <p14:creationId xmlns:p14="http://schemas.microsoft.com/office/powerpoint/2010/main" val="115521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196" y="2660341"/>
            <a:ext cx="8596668" cy="1219201"/>
          </a:xfrm>
        </p:spPr>
        <p:txBody>
          <a:bodyPr>
            <a:normAutofit/>
          </a:bodyPr>
          <a:lstStyle/>
          <a:p>
            <a:pPr algn="ctr"/>
            <a:r>
              <a:rPr lang="en-US" sz="4800" b="1" smtClean="0"/>
              <a:t>Thanks You !</a:t>
            </a:r>
            <a:endParaRPr lang="en-US" sz="4800" b="1"/>
          </a:p>
        </p:txBody>
      </p:sp>
    </p:spTree>
    <p:extLst>
      <p:ext uri="{BB962C8B-B14F-4D97-AF65-F5344CB8AC3E}">
        <p14:creationId xmlns:p14="http://schemas.microsoft.com/office/powerpoint/2010/main" val="221170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1029"/>
          </a:xfrm>
        </p:spPr>
        <p:txBody>
          <a:bodyPr/>
          <a:lstStyle/>
          <a:p>
            <a:r>
              <a:rPr lang="en-US" smtClean="0">
                <a:latin typeface="Times New Roman" panose="02020603050405020304" pitchFamily="18" charset="0"/>
                <a:cs typeface="Times New Roman" panose="02020603050405020304" pitchFamily="18" charset="0"/>
              </a:rPr>
              <a:t>I. Lý do, mục tiêu và phạm vi của đề tài</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610173"/>
            <a:ext cx="9576375" cy="4977057"/>
          </a:xfrm>
        </p:spPr>
        <p:txBody>
          <a:bodyPr>
            <a:normAutofit fontScale="85000" lnSpcReduction="20000"/>
          </a:bodyPr>
          <a:lstStyle/>
          <a:p>
            <a:r>
              <a:rPr lang="en-US" sz="2800">
                <a:latin typeface="Times New Roman" panose="02020603050405020304" pitchFamily="18" charset="0"/>
                <a:cs typeface="Times New Roman" panose="02020603050405020304" pitchFamily="18" charset="0"/>
              </a:rPr>
              <a:t>Công nghệ thông tin ngày càng có vai trò quan trọng trong cuộc sống hằng ngày của chúng ta. Việc ứng dụng công nghệ thông tin vào các lĩnh vực trong đời sống giúp công việc được tiến hành nhanh chóng và hiệu quả hơn. Có rất nhiều công việc mới phát triển song song với sự phát triển của công nghệ thông tin, một tron số đó là phát triển game.</a:t>
            </a:r>
          </a:p>
          <a:p>
            <a:r>
              <a:rPr lang="en-US" sz="2800">
                <a:latin typeface="Times New Roman" panose="02020603050405020304" pitchFamily="18" charset="0"/>
                <a:cs typeface="Times New Roman" panose="02020603050405020304" pitchFamily="18" charset="0"/>
              </a:rPr>
              <a:t>Chúng em chọn đề tài “Lập trình game 2D Dragon Tale Tutorial trên nền tảng Java” nhằm hiểu sâu hơn về ngôn ngữ lập trình java, từ đó viết một ứng dụng cụ thể thực nghiệm làm cơ sở củng cố kiến thức và định hướng, kế hoạch xây dựng những ứng dụng game cụ thể, phát triển theo hướng dịch vụ tương </a:t>
            </a:r>
            <a:r>
              <a:rPr lang="en-US" sz="2800">
                <a:latin typeface="Times New Roman" panose="02020603050405020304" pitchFamily="18" charset="0"/>
                <a:cs typeface="Times New Roman" panose="02020603050405020304" pitchFamily="18" charset="0"/>
              </a:rPr>
              <a:t>lai</a:t>
            </a:r>
            <a:r>
              <a:rPr lang="en-US" sz="2800" smtClean="0">
                <a:latin typeface="Times New Roman" panose="02020603050405020304" pitchFamily="18" charset="0"/>
                <a:cs typeface="Times New Roman" panose="02020603050405020304" pitchFamily="18" charset="0"/>
              </a:rPr>
              <a:t>.</a:t>
            </a:r>
          </a:p>
          <a:p>
            <a:r>
              <a:rPr lang="en-US" sz="2800" smtClean="0">
                <a:latin typeface="Times New Roman" panose="02020603050405020304" pitchFamily="18" charset="0"/>
                <a:cs typeface="Times New Roman" panose="02020603050405020304" pitchFamily="18" charset="0"/>
              </a:rPr>
              <a:t>Mục </a:t>
            </a:r>
            <a:r>
              <a:rPr lang="en-US" sz="2800">
                <a:latin typeface="Times New Roman" panose="02020603050405020304" pitchFamily="18" charset="0"/>
                <a:cs typeface="Times New Roman" panose="02020603050405020304" pitchFamily="18" charset="0"/>
              </a:rPr>
              <a:t>tiêu của đề tài nhằm nghiên cứu ngôn ngữ lập trình Java và xây dựng game đơn giản để hiểu rõ ngôn ngữ Java.</a:t>
            </a:r>
          </a:p>
          <a:p>
            <a:r>
              <a:rPr lang="en-US" sz="2800">
                <a:latin typeface="Times New Roman" panose="02020603050405020304" pitchFamily="18" charset="0"/>
                <a:cs typeface="Times New Roman" panose="02020603050405020304" pitchFamily="18" charset="0"/>
              </a:rPr>
              <a:t>Nghiên cứu môi trường, ngôn ngữ Java. Tìm hiểu phương thức và cách làm game đơn giản bằng ngôn ngữ Java.</a:t>
            </a:r>
          </a:p>
          <a:p>
            <a:endParaRPr lang="en-US"/>
          </a:p>
        </p:txBody>
      </p:sp>
    </p:spTree>
    <p:extLst>
      <p:ext uri="{BB962C8B-B14F-4D97-AF65-F5344CB8AC3E}">
        <p14:creationId xmlns:p14="http://schemas.microsoft.com/office/powerpoint/2010/main" val="111822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1.1 Kịch Bản Của Game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637" y="1334966"/>
            <a:ext cx="8596668" cy="5296653"/>
          </a:xfrm>
        </p:spPr>
        <p:txBody>
          <a:bodyPr>
            <a:normAutofit fontScale="92500" lnSpcReduction="20000"/>
          </a:bodyPr>
          <a:lstStyle/>
          <a:p>
            <a:r>
              <a:rPr lang="en-US" sz="2400">
                <a:latin typeface="Times New Roman" panose="02020603050405020304" pitchFamily="18" charset="0"/>
                <a:cs typeface="Times New Roman" panose="02020603050405020304" pitchFamily="18" charset="0"/>
              </a:rPr>
              <a:t>Người chơi game nhấn nút bắt đầu để vào game và sử dụng các nút như:</a:t>
            </a:r>
          </a:p>
          <a:p>
            <a:pPr lvl="0"/>
            <a:r>
              <a:rPr lang="en-US" sz="2400">
                <a:latin typeface="Times New Roman" panose="02020603050405020304" pitchFamily="18" charset="0"/>
                <a:cs typeface="Times New Roman" panose="02020603050405020304" pitchFamily="18" charset="0"/>
              </a:rPr>
              <a:t>←   :   qua trái</a:t>
            </a:r>
          </a:p>
          <a:p>
            <a:pPr lvl="0"/>
            <a:r>
              <a:rPr lang="en-US" sz="2400">
                <a:latin typeface="Times New Roman" panose="02020603050405020304" pitchFamily="18" charset="0"/>
                <a:cs typeface="Times New Roman" panose="02020603050405020304" pitchFamily="18" charset="0"/>
              </a:rPr>
              <a:t>→   :  qua phải</a:t>
            </a:r>
          </a:p>
          <a:p>
            <a:pPr lvl="0"/>
            <a:r>
              <a:rPr lang="en-US" sz="2400">
                <a:latin typeface="Times New Roman" panose="02020603050405020304" pitchFamily="18" charset="0"/>
                <a:cs typeface="Times New Roman" panose="02020603050405020304" pitchFamily="18" charset="0"/>
              </a:rPr>
              <a:t>W   :   nhảy</a:t>
            </a:r>
          </a:p>
          <a:p>
            <a:pPr lvl="0"/>
            <a:r>
              <a:rPr lang="en-US" sz="2400">
                <a:latin typeface="Times New Roman" panose="02020603050405020304" pitchFamily="18" charset="0"/>
                <a:cs typeface="Times New Roman" panose="02020603050405020304" pitchFamily="18" charset="0"/>
              </a:rPr>
              <a:t>E     :   bay</a:t>
            </a:r>
          </a:p>
          <a:p>
            <a:pPr lvl="0"/>
            <a:r>
              <a:rPr lang="en-US" sz="2400">
                <a:latin typeface="Times New Roman" panose="02020603050405020304" pitchFamily="18" charset="0"/>
                <a:cs typeface="Times New Roman" panose="02020603050405020304" pitchFamily="18" charset="0"/>
              </a:rPr>
              <a:t>R    :    chém</a:t>
            </a:r>
          </a:p>
          <a:p>
            <a:pPr lvl="0"/>
            <a:r>
              <a:rPr lang="en-US" sz="2400">
                <a:latin typeface="Times New Roman" panose="02020603050405020304" pitchFamily="18" charset="0"/>
                <a:cs typeface="Times New Roman" panose="02020603050405020304" pitchFamily="18" charset="0"/>
              </a:rPr>
              <a:t>F     :   bắn</a:t>
            </a:r>
          </a:p>
          <a:p>
            <a:r>
              <a:rPr lang="en-US" sz="2400">
                <a:latin typeface="Times New Roman" panose="02020603050405020304" pitchFamily="18" charset="0"/>
                <a:cs typeface="Times New Roman" panose="02020603050405020304" pitchFamily="18" charset="0"/>
              </a:rPr>
              <a:t>Khi chơi sử dụng các phím để vượt qua các vật cản nhảy qua và khi gặp một số chướng ngại vật như ốc sên, nhện, boss thì sử dụng các tính năng như nhảy lên đầu, chém hoặc bắn để vượt qua về đích qua màn mới.</a:t>
            </a:r>
          </a:p>
          <a:p>
            <a:r>
              <a:rPr lang="en-US" sz="2400">
                <a:latin typeface="Times New Roman" panose="02020603050405020304" pitchFamily="18" charset="0"/>
                <a:cs typeface="Times New Roman" panose="02020603050405020304" pitchFamily="18" charset="0"/>
              </a:rPr>
              <a:t>Khi bắn một số ốc sến, nhện hoặc boss sẽ có các vật phẩm như mạng, tăng số đạn. Số đạn được giới hạn khi bắn hết sẽ được tăng lên lại theo thời gian.</a:t>
            </a:r>
          </a:p>
          <a:p>
            <a:endParaRPr lang="en-US"/>
          </a:p>
        </p:txBody>
      </p:sp>
    </p:spTree>
    <p:extLst>
      <p:ext uri="{BB962C8B-B14F-4D97-AF65-F5344CB8AC3E}">
        <p14:creationId xmlns:p14="http://schemas.microsoft.com/office/powerpoint/2010/main" val="357655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Luật Chơi </a:t>
            </a:r>
            <a:endParaRPr lang="en-US"/>
          </a:p>
        </p:txBody>
      </p:sp>
      <p:sp>
        <p:nvSpPr>
          <p:cNvPr id="3" name="Content Placeholder 2"/>
          <p:cNvSpPr>
            <a:spLocks noGrp="1"/>
          </p:cNvSpPr>
          <p:nvPr>
            <p:ph idx="1"/>
          </p:nvPr>
        </p:nvSpPr>
        <p:spPr>
          <a:xfrm>
            <a:off x="597435" y="1539153"/>
            <a:ext cx="8596668" cy="3880773"/>
          </a:xfrm>
        </p:spPr>
        <p:txBody>
          <a:bodyPr>
            <a:normAutofit/>
          </a:bodyPr>
          <a:lstStyle/>
          <a:p>
            <a:r>
              <a:rPr lang="en-US" sz="2800">
                <a:latin typeface="Times New Roman" panose="02020603050405020304" pitchFamily="18" charset="0"/>
                <a:cs typeface="Times New Roman" panose="02020603050405020304" pitchFamily="18" charset="0"/>
              </a:rPr>
              <a:t>Phải vượt qua các chướng ngại vật như các bậc cao và bắn hết chướng ngại vật như ốc sên, nhện, boss mới được qua màn còn không bắn hết thì không được qua màn.</a:t>
            </a:r>
          </a:p>
          <a:p>
            <a:r>
              <a:rPr lang="en-US" sz="2800">
                <a:latin typeface="Times New Roman" panose="02020603050405020304" pitchFamily="18" charset="0"/>
                <a:cs typeface="Times New Roman" panose="02020603050405020304" pitchFamily="18" charset="0"/>
              </a:rPr>
              <a:t>Nếu nhảy bị rớt xuống nước, chạm vào vật cản như ốc sên, nhện</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boss (sẽ bị trừ số mạng) </a:t>
            </a:r>
            <a:r>
              <a:rPr lang="en-US" sz="2800">
                <a:latin typeface="Times New Roman" panose="02020603050405020304" pitchFamily="18" charset="0"/>
                <a:cs typeface="Times New Roman" panose="02020603050405020304" pitchFamily="18" charset="0"/>
              </a:rPr>
              <a:t>sẽ bị chết và sẽ xuất hiện lại vị trí đó khi đang còn mạng. Còn không còn mạng thì quay lại level đó</a:t>
            </a: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76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2.1 Giao Diện Bắt Đầu Game </a:t>
            </a:r>
            <a:endParaRPr lang="en-US" b="1">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3390" y="1686758"/>
            <a:ext cx="6205491" cy="4355268"/>
          </a:xfrm>
          <a:prstGeom prst="rect">
            <a:avLst/>
          </a:prstGeom>
          <a:noFill/>
          <a:ln>
            <a:noFill/>
          </a:ln>
        </p:spPr>
      </p:pic>
    </p:spTree>
    <p:extLst>
      <p:ext uri="{BB962C8B-B14F-4D97-AF65-F5344CB8AC3E}">
        <p14:creationId xmlns:p14="http://schemas.microsoft.com/office/powerpoint/2010/main" val="300994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2.2 Giao Diện Level 1</a:t>
            </a:r>
            <a:endParaRPr lang="en-US" b="1">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513" y="1707827"/>
            <a:ext cx="6693761" cy="4266845"/>
          </a:xfrm>
          <a:prstGeom prst="rect">
            <a:avLst/>
          </a:prstGeom>
          <a:noFill/>
          <a:ln>
            <a:noFill/>
          </a:ln>
        </p:spPr>
      </p:pic>
    </p:spTree>
    <p:extLst>
      <p:ext uri="{BB962C8B-B14F-4D97-AF65-F5344CB8AC3E}">
        <p14:creationId xmlns:p14="http://schemas.microsoft.com/office/powerpoint/2010/main" val="291534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Giao Diện </a:t>
            </a:r>
            <a:r>
              <a:rPr lang="en-US" b="1">
                <a:latin typeface="Times New Roman" panose="02020603050405020304" pitchFamily="18" charset="0"/>
                <a:cs typeface="Times New Roman" panose="02020603050405020304" pitchFamily="18" charset="0"/>
              </a:rPr>
              <a:t>Level </a:t>
            </a:r>
            <a:r>
              <a:rPr lang="en-US" b="1" smtClean="0">
                <a:latin typeface="Times New Roman" panose="02020603050405020304" pitchFamily="18" charset="0"/>
                <a:cs typeface="Times New Roman" panose="02020603050405020304" pitchFamily="18" charset="0"/>
              </a:rPr>
              <a:t>2</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8183" y="1690071"/>
            <a:ext cx="7226421" cy="4444399"/>
          </a:xfrm>
          <a:prstGeom prst="rect">
            <a:avLst/>
          </a:prstGeom>
          <a:noFill/>
          <a:ln>
            <a:noFill/>
          </a:ln>
        </p:spPr>
      </p:pic>
    </p:spTree>
    <p:extLst>
      <p:ext uri="{BB962C8B-B14F-4D97-AF65-F5344CB8AC3E}">
        <p14:creationId xmlns:p14="http://schemas.microsoft.com/office/powerpoint/2010/main" val="399191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2.3 Giao </a:t>
            </a:r>
            <a:r>
              <a:rPr lang="en-US" b="1">
                <a:latin typeface="Times New Roman" panose="02020603050405020304" pitchFamily="18" charset="0"/>
                <a:cs typeface="Times New Roman" panose="02020603050405020304" pitchFamily="18" charset="0"/>
              </a:rPr>
              <a:t>Diện </a:t>
            </a:r>
            <a:r>
              <a:rPr lang="en-US" b="1">
                <a:latin typeface="Times New Roman" panose="02020603050405020304" pitchFamily="18" charset="0"/>
                <a:cs typeface="Times New Roman" panose="02020603050405020304" pitchFamily="18" charset="0"/>
              </a:rPr>
              <a:t>Level </a:t>
            </a:r>
            <a:r>
              <a:rPr lang="en-US" b="1" smtClean="0">
                <a:latin typeface="Times New Roman" panose="02020603050405020304" pitchFamily="18" charset="0"/>
                <a:cs typeface="Times New Roman" panose="02020603050405020304" pitchFamily="18" charset="0"/>
              </a:rPr>
              <a:t>3</a:t>
            </a:r>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0529" y="1583539"/>
            <a:ext cx="7546020" cy="4444399"/>
          </a:xfrm>
          <a:prstGeom prst="rect">
            <a:avLst/>
          </a:prstGeom>
          <a:noFill/>
          <a:ln>
            <a:noFill/>
          </a:ln>
        </p:spPr>
      </p:pic>
    </p:spTree>
    <p:extLst>
      <p:ext uri="{BB962C8B-B14F-4D97-AF65-F5344CB8AC3E}">
        <p14:creationId xmlns:p14="http://schemas.microsoft.com/office/powerpoint/2010/main" val="418387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2.4 Giao </a:t>
            </a:r>
            <a:r>
              <a:rPr lang="en-US" b="1">
                <a:latin typeface="Times New Roman" panose="02020603050405020304" pitchFamily="18" charset="0"/>
                <a:cs typeface="Times New Roman" panose="02020603050405020304" pitchFamily="18" charset="0"/>
              </a:rPr>
              <a:t>Diện </a:t>
            </a:r>
            <a:r>
              <a:rPr lang="en-US" b="1">
                <a:latin typeface="Times New Roman" panose="02020603050405020304" pitchFamily="18" charset="0"/>
                <a:cs typeface="Times New Roman" panose="02020603050405020304" pitchFamily="18" charset="0"/>
              </a:rPr>
              <a:t>Level </a:t>
            </a:r>
            <a:r>
              <a:rPr lang="en-US" b="1" smtClean="0">
                <a:latin typeface="Times New Roman" panose="02020603050405020304" pitchFamily="18" charset="0"/>
                <a:cs typeface="Times New Roman" panose="02020603050405020304" pitchFamily="18" charset="0"/>
              </a:rPr>
              <a:t>4</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263" y="1521396"/>
            <a:ext cx="7235300" cy="4746239"/>
          </a:xfrm>
          <a:prstGeom prst="rect">
            <a:avLst/>
          </a:prstGeom>
          <a:noFill/>
          <a:ln>
            <a:noFill/>
          </a:ln>
        </p:spPr>
      </p:pic>
    </p:spTree>
    <p:extLst>
      <p:ext uri="{BB962C8B-B14F-4D97-AF65-F5344CB8AC3E}">
        <p14:creationId xmlns:p14="http://schemas.microsoft.com/office/powerpoint/2010/main" val="38397257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547</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Trường Đại Học Thông Tin Liên Lạc Khoa Công Nghệ Thông Tin</vt:lpstr>
      <vt:lpstr>I. Lý do, mục tiêu và phạm vi của đề tài</vt:lpstr>
      <vt:lpstr>1.1 Kịch Bản Của Game</vt:lpstr>
      <vt:lpstr>1.2 Luật Chơi </vt:lpstr>
      <vt:lpstr>2.1 Giao Diện Bắt Đầu Game </vt:lpstr>
      <vt:lpstr>2.2 Giao Diện Level 1</vt:lpstr>
      <vt:lpstr>Giao Diện Level 2</vt:lpstr>
      <vt:lpstr>2.3 Giao Diện Level 3</vt:lpstr>
      <vt:lpstr>2.4 Giao Diện Level 4</vt:lpstr>
      <vt:lpstr>2.5 Giao Diện Level 5</vt:lpstr>
      <vt:lpstr>2.6 Giao Diện Khi Nhân Vật Chết</vt:lpstr>
      <vt:lpstr>3. Một số code chính của chương trình</vt:lpstr>
      <vt:lpstr>Thiết lập phím khi chơi </vt:lpstr>
      <vt:lpstr>Thanks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Thông Tin Liên Lạc Khoa Công Nghệ Thông Tin</dc:title>
  <dc:creator>Ngoc Nam</dc:creator>
  <cp:lastModifiedBy>Ngoc Nam</cp:lastModifiedBy>
  <cp:revision>9</cp:revision>
  <dcterms:created xsi:type="dcterms:W3CDTF">2018-01-19T19:11:28Z</dcterms:created>
  <dcterms:modified xsi:type="dcterms:W3CDTF">2018-01-19T19:48:08Z</dcterms:modified>
</cp:coreProperties>
</file>