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4" r:id="rId4"/>
    <p:sldId id="265" r:id="rId5"/>
    <p:sldId id="263" r:id="rId6"/>
    <p:sldId id="261" r:id="rId7"/>
    <p:sldId id="267" r:id="rId8"/>
    <p:sldId id="266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C650A-7DE3-4F1B-8DEB-DC24D092F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5ED048A-9E5D-4D57-8C8E-F0F128035F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F9D8FC-BAAE-46A8-996E-02708DA97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DD1B-372C-409B-99F7-0090B585E0E5}" type="datetimeFigureOut">
              <a:rPr lang="de-AT" smtClean="0"/>
              <a:t>20.09.2022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E0F90D-9BCF-4E91-9531-54B86D2F4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A9FF7E-580B-4040-8859-3BF085388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B8CF-F6BF-4317-9A68-6CF62825CCB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6623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876787-9638-49C6-AE6E-0A69B64EF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D77C962-F303-45F8-A523-338753DB3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E0C9D5-AE05-4580-8E25-510D7F6A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DD1B-372C-409B-99F7-0090B585E0E5}" type="datetimeFigureOut">
              <a:rPr lang="de-AT" smtClean="0"/>
              <a:t>20.09.2022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B72A6C-563B-4FC1-8A5C-787EA9221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0699C7-9D4E-467C-B264-B9D0029B8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B8CF-F6BF-4317-9A68-6CF62825CCB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22815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43D98BC-9C3A-4A12-8A89-05960C6491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235F0B7-BD95-45C8-AC4C-2F03AF246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ECB83F-AEFF-48A0-B397-0A5AC8077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DD1B-372C-409B-99F7-0090B585E0E5}" type="datetimeFigureOut">
              <a:rPr lang="de-AT" smtClean="0"/>
              <a:t>20.09.2022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2BD066-C3AD-4CC7-913E-9A908C035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FA5CE7-DEE2-4775-A5AB-7ED72D999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B8CF-F6BF-4317-9A68-6CF62825CCB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15323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DFC85F-2CA5-42E4-9BC7-7AC262BA8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C79ED6-5818-426F-85CB-CE856691D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3145EF-CB29-47C3-A685-026000E7E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DD1B-372C-409B-99F7-0090B585E0E5}" type="datetimeFigureOut">
              <a:rPr lang="de-AT" smtClean="0"/>
              <a:t>20.09.2022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56948C-002B-41B8-A45A-5459BA5E2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ACE5AD-857F-451F-B7E0-8E28152CA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B8CF-F6BF-4317-9A68-6CF62825CCB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92616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1D2250-0F59-4429-8572-577FBE706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E89222-5E56-45F3-A42B-F8CA52F82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FD3FE1-CCBD-4412-A2D9-FC1058008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DD1B-372C-409B-99F7-0090B585E0E5}" type="datetimeFigureOut">
              <a:rPr lang="de-AT" smtClean="0"/>
              <a:t>20.09.2022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FF4CFC-3BAF-4AE5-B2A9-812EE98F8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7C3C62-5BCB-47B8-AA3B-89C5D91E3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B8CF-F6BF-4317-9A68-6CF62825CCB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66024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9ADD3F-00C4-4229-9AB0-40EC34255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7ACB20-98DA-4F09-A5C6-318CBFC50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2129F0-B90A-4F34-B220-648ADA9A4F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56A1E2D-0C74-4D75-8262-B24073F5B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DD1B-372C-409B-99F7-0090B585E0E5}" type="datetimeFigureOut">
              <a:rPr lang="de-AT" smtClean="0"/>
              <a:t>20.09.2022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586FAD5-F33F-4790-9E94-7E96A99D9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1A50B5D-BF96-4324-96F6-5B79F4008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B8CF-F6BF-4317-9A68-6CF62825CCB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78829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9D71EB-2AFB-4E99-B838-68EC2EDF2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AB602D-116F-49AD-BBC4-96020256D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9DDF25C-7E9F-4D52-90D6-13480C69D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00F1209-1137-42A0-8035-F51BEA75A9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08B0CDE-4DA9-421C-8ECD-A2403C3641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355E285-589C-4825-B622-DC9D31BCA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DD1B-372C-409B-99F7-0090B585E0E5}" type="datetimeFigureOut">
              <a:rPr lang="de-AT" smtClean="0"/>
              <a:t>20.09.2022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16A61D9-2D22-44EF-9A5D-10A0BBD16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4F87668-A507-4797-AB7E-3C5124A8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B8CF-F6BF-4317-9A68-6CF62825CCB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88885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F267F7-E611-430F-82E1-8EB743D39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7C8482F-0F29-4EC6-8CD5-EBDF709CE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DD1B-372C-409B-99F7-0090B585E0E5}" type="datetimeFigureOut">
              <a:rPr lang="de-AT" smtClean="0"/>
              <a:t>20.09.2022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B4F5D0E-0E12-44BD-98AD-C8A76A919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81940C-2FDD-4947-B4FA-6B0233374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B8CF-F6BF-4317-9A68-6CF62825CCB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62648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0EFDE33-42A4-4D1D-90CD-D172C1EE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DD1B-372C-409B-99F7-0090B585E0E5}" type="datetimeFigureOut">
              <a:rPr lang="de-AT" smtClean="0"/>
              <a:t>20.09.2022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3472BB1-31EA-4223-B4C0-24A674BA3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263458-9D13-46F6-9024-DA4ED5B23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B8CF-F6BF-4317-9A68-6CF62825CCB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70918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D344A6-A42F-4EED-AAD6-C4D5CE43A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725445-0EB7-42E6-B618-A0C41CEC3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3BA608C-422E-4B94-9B6F-0AFF0AC14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579B26D-6AFE-4856-9C48-AC4C74123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DD1B-372C-409B-99F7-0090B585E0E5}" type="datetimeFigureOut">
              <a:rPr lang="de-AT" smtClean="0"/>
              <a:t>20.09.2022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E2B652-F2DE-4A7C-A9E8-8E06007F5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516145-BAB2-4447-BEA6-44A74DFF4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B8CF-F6BF-4317-9A68-6CF62825CCB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57657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606C3C-4056-4E61-B97D-3E78A908C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A8BEAA5-5F1C-4D27-BDF9-C83755B32F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FA0ED85-4AEB-4163-BDE6-86E003CA0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7C82CD5-3194-42F7-8579-77BBA569C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DD1B-372C-409B-99F7-0090B585E0E5}" type="datetimeFigureOut">
              <a:rPr lang="de-AT" smtClean="0"/>
              <a:t>20.09.2022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E6B7885-FF20-4565-85BF-53E73B7C4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703C09-00D1-4CAF-88DB-5581DBE5A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B8CF-F6BF-4317-9A68-6CF62825CCB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74826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BEF15E4-A483-4B8A-AE2C-099F0518D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562925-D334-4494-96F1-663D4EC07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1E5564-2F45-4CF1-9AD2-88781C885F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4DD1B-372C-409B-99F7-0090B585E0E5}" type="datetimeFigureOut">
              <a:rPr lang="de-AT" smtClean="0"/>
              <a:t>20.09.2022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5B4044-DF79-48FC-A0E3-F3416114BD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764CD8-9B94-4DDF-A44E-8672EA8DA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3B8CF-F6BF-4317-9A68-6CF62825CCB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24087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926C500-AD02-4FA3-857B-CA8538AF3C35}"/>
              </a:ext>
            </a:extLst>
          </p:cNvPr>
          <p:cNvSpPr/>
          <p:nvPr/>
        </p:nvSpPr>
        <p:spPr>
          <a:xfrm>
            <a:off x="2886254" y="0"/>
            <a:ext cx="6419491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  <a:p>
            <a:pPr algn="ctr"/>
            <a:endParaRPr lang="de-AT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079F32C-5257-4B6B-A6C0-7E4F995EA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9966" y="264841"/>
            <a:ext cx="6182524" cy="1325563"/>
          </a:xfrm>
        </p:spPr>
        <p:txBody>
          <a:bodyPr/>
          <a:lstStyle/>
          <a:p>
            <a:pPr algn="ctr"/>
            <a:r>
              <a:rPr lang="en-US" b="1" dirty="0"/>
              <a:t>Title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9E152BEF-693F-4EBE-B1ED-8FA346A726B3}"/>
              </a:ext>
            </a:extLst>
          </p:cNvPr>
          <p:cNvSpPr txBox="1">
            <a:spLocks/>
          </p:cNvSpPr>
          <p:nvPr/>
        </p:nvSpPr>
        <p:spPr>
          <a:xfrm>
            <a:off x="3551583" y="1649896"/>
            <a:ext cx="5108714" cy="5134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4197834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7336E389-7010-4EEF-95B4-20684F8DDEB0}"/>
              </a:ext>
            </a:extLst>
          </p:cNvPr>
          <p:cNvSpPr/>
          <p:nvPr/>
        </p:nvSpPr>
        <p:spPr>
          <a:xfrm>
            <a:off x="2886254" y="0"/>
            <a:ext cx="6419491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079F32C-5257-4B6B-A6C0-7E4F995EA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9966" y="264841"/>
            <a:ext cx="6182524" cy="1325563"/>
          </a:xfrm>
        </p:spPr>
        <p:txBody>
          <a:bodyPr/>
          <a:lstStyle/>
          <a:p>
            <a:pPr algn="ctr"/>
            <a:r>
              <a:rPr lang="en-US" b="1" dirty="0"/>
              <a:t>Huygens Principle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EDAA53-CFE3-41AF-AA7E-8AFD3BEFB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583" y="1590404"/>
            <a:ext cx="5108714" cy="519385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The Huygens principle states that every point on a wavefront acts as the starting point of a new wave. The new wavefront results from the superposition of all elementary waves.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8BC297B-6E2A-4599-A541-EE0E1CECA9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151" y="4194648"/>
            <a:ext cx="2952154" cy="258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933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926C500-AD02-4FA3-857B-CA8538AF3C35}"/>
              </a:ext>
            </a:extLst>
          </p:cNvPr>
          <p:cNvSpPr/>
          <p:nvPr/>
        </p:nvSpPr>
        <p:spPr>
          <a:xfrm>
            <a:off x="2886254" y="0"/>
            <a:ext cx="6419491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  <a:p>
            <a:pPr algn="ctr"/>
            <a:endParaRPr lang="de-AT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079F32C-5257-4B6B-A6C0-7E4F995EA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9966" y="264841"/>
            <a:ext cx="6182524" cy="1325563"/>
          </a:xfrm>
        </p:spPr>
        <p:txBody>
          <a:bodyPr/>
          <a:lstStyle/>
          <a:p>
            <a:pPr algn="ctr"/>
            <a:r>
              <a:rPr lang="de-AT" b="1" dirty="0"/>
              <a:t>Wave Propagation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Inhaltsplatzhalter 2">
                <a:extLst>
                  <a:ext uri="{FF2B5EF4-FFF2-40B4-BE49-F238E27FC236}">
                    <a16:creationId xmlns:a16="http://schemas.microsoft.com/office/drawing/2014/main" id="{9E152BEF-693F-4EBE-B1ED-8FA346A726B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51583" y="1649896"/>
                <a:ext cx="5108714" cy="513436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:r>
                  <a:rPr lang="en-US" dirty="0"/>
                  <a:t>If the coordinate system set so that one axis corresponds to the propagation direction, the deflection of the wave can be described as</a:t>
                </a:r>
              </a:p>
              <a:p>
                <a:pPr marL="0" indent="0" algn="just">
                  <a:buNone/>
                </a:pPr>
                <a:endParaRPr lang="de-AT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de-A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de-AT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AT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A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de-A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de-A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de-A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A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de-A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den>
                                  </m:f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de-A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A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de-AT" dirty="0"/>
              </a:p>
              <a:p>
                <a:pPr marL="0" indent="0" algn="just">
                  <a:buNone/>
                </a:pPr>
                <a:endParaRPr lang="de-AT" dirty="0"/>
              </a:p>
              <a:p>
                <a:pPr marL="0" indent="0" algn="just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the amplitude,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the wave frequency,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the propagation speed,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the phase.</a:t>
                </a:r>
              </a:p>
            </p:txBody>
          </p:sp>
        </mc:Choice>
        <mc:Fallback xmlns="">
          <p:sp>
            <p:nvSpPr>
              <p:cNvPr id="5" name="Inhaltsplatzhalter 2">
                <a:extLst>
                  <a:ext uri="{FF2B5EF4-FFF2-40B4-BE49-F238E27FC236}">
                    <a16:creationId xmlns:a16="http://schemas.microsoft.com/office/drawing/2014/main" id="{9E152BEF-693F-4EBE-B1ED-8FA346A72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1583" y="1649896"/>
                <a:ext cx="5108714" cy="5134361"/>
              </a:xfrm>
              <a:prstGeom prst="rect">
                <a:avLst/>
              </a:prstGeom>
              <a:blipFill>
                <a:blip r:embed="rId2"/>
                <a:stretch>
                  <a:fillRect l="-2148" t="-1900" r="-2148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9779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926C500-AD02-4FA3-857B-CA8538AF3C35}"/>
              </a:ext>
            </a:extLst>
          </p:cNvPr>
          <p:cNvSpPr/>
          <p:nvPr/>
        </p:nvSpPr>
        <p:spPr>
          <a:xfrm>
            <a:off x="2886254" y="0"/>
            <a:ext cx="6419491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  <a:p>
            <a:pPr algn="ctr"/>
            <a:endParaRPr lang="de-AT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079F32C-5257-4B6B-A6C0-7E4F995EA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9966" y="264841"/>
            <a:ext cx="6182524" cy="1325563"/>
          </a:xfrm>
        </p:spPr>
        <p:txBody>
          <a:bodyPr/>
          <a:lstStyle/>
          <a:p>
            <a:pPr algn="ctr"/>
            <a:r>
              <a:rPr lang="en-US" b="1" dirty="0"/>
              <a:t>Diffraction and Interference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9E152BEF-693F-4EBE-B1ED-8FA346A726B3}"/>
              </a:ext>
            </a:extLst>
          </p:cNvPr>
          <p:cNvSpPr txBox="1">
            <a:spLocks/>
          </p:cNvSpPr>
          <p:nvPr/>
        </p:nvSpPr>
        <p:spPr>
          <a:xfrm>
            <a:off x="3551583" y="1649896"/>
            <a:ext cx="5108714" cy="5134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100" dirty="0"/>
              <a:t>Whenever a wave hits an obstacle diffraction occurs. Diffraction is the result of the formation of new waves along a wavefront according to the Huygens principle. The superposition of all these elementary waves result in a new wavefront, which is usually identical to the old one. If there is an obstacle, the elementary waves cannot interfere with partial waves at the edges of the obstacle.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D6E88D4-AD14-4C42-BA58-2074A626B3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4" t="1989" b="10318"/>
          <a:stretch/>
        </p:blipFill>
        <p:spPr>
          <a:xfrm rot="5400000">
            <a:off x="5040016" y="4152655"/>
            <a:ext cx="2202423" cy="306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544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76DC025A-E739-48D5-A402-E8C445457F4E}"/>
              </a:ext>
            </a:extLst>
          </p:cNvPr>
          <p:cNvSpPr/>
          <p:nvPr/>
        </p:nvSpPr>
        <p:spPr>
          <a:xfrm>
            <a:off x="2886254" y="0"/>
            <a:ext cx="6419491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079F32C-5257-4B6B-A6C0-7E4F995EA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9966" y="264841"/>
            <a:ext cx="6182524" cy="1325563"/>
          </a:xfrm>
        </p:spPr>
        <p:txBody>
          <a:bodyPr/>
          <a:lstStyle/>
          <a:p>
            <a:pPr algn="ctr"/>
            <a:r>
              <a:rPr lang="en-US" b="1" dirty="0"/>
              <a:t>Double Slit Diffraction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D8231277-43BC-4CBC-BEEC-9C2A6C0D94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295" y="1590404"/>
            <a:ext cx="5019409" cy="4602635"/>
          </a:xfrm>
        </p:spPr>
      </p:pic>
    </p:spTree>
    <p:extLst>
      <p:ext uri="{BB962C8B-B14F-4D97-AF65-F5344CB8AC3E}">
        <p14:creationId xmlns:p14="http://schemas.microsoft.com/office/powerpoint/2010/main" val="2985645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D8BB6CE-0022-416B-9314-C8318A8454BB}"/>
              </a:ext>
            </a:extLst>
          </p:cNvPr>
          <p:cNvSpPr/>
          <p:nvPr/>
        </p:nvSpPr>
        <p:spPr>
          <a:xfrm>
            <a:off x="2886250" y="-35162"/>
            <a:ext cx="6419491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16AD517F-8351-4402-BF09-7956173AE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242" y="5156705"/>
            <a:ext cx="6419495" cy="152846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079F32C-5257-4B6B-A6C0-7E4F995EA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9966" y="264841"/>
            <a:ext cx="6182524" cy="1325563"/>
          </a:xfrm>
        </p:spPr>
        <p:txBody>
          <a:bodyPr/>
          <a:lstStyle/>
          <a:p>
            <a:pPr algn="ctr"/>
            <a:r>
              <a:rPr lang="en-US" b="1" dirty="0"/>
              <a:t>Intensity Distributions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5C637BA8-8EBD-4B3A-B228-74261C6C06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246" y="1517414"/>
            <a:ext cx="6419491" cy="1528467"/>
          </a:xfr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BBDEC43-013A-4EF7-B8BB-229A5972EA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246" y="3369399"/>
            <a:ext cx="6419491" cy="1528467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D70E0B08-BE21-4444-9FD8-08EB073652FB}"/>
              </a:ext>
            </a:extLst>
          </p:cNvPr>
          <p:cNvSpPr/>
          <p:nvPr/>
        </p:nvSpPr>
        <p:spPr>
          <a:xfrm>
            <a:off x="2886242" y="1890407"/>
            <a:ext cx="39305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F9390D0-C506-4C3E-872E-E3AF6E1ED40E}"/>
              </a:ext>
            </a:extLst>
          </p:cNvPr>
          <p:cNvSpPr/>
          <p:nvPr/>
        </p:nvSpPr>
        <p:spPr>
          <a:xfrm>
            <a:off x="2886242" y="3781362"/>
            <a:ext cx="39305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6F6C7A9-1BA2-4227-8F00-C4237D449847}"/>
              </a:ext>
            </a:extLst>
          </p:cNvPr>
          <p:cNvSpPr/>
          <p:nvPr/>
        </p:nvSpPr>
        <p:spPr>
          <a:xfrm>
            <a:off x="2886242" y="5619271"/>
            <a:ext cx="39305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38162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D8BB6CE-0022-416B-9314-C8318A8454BB}"/>
              </a:ext>
            </a:extLst>
          </p:cNvPr>
          <p:cNvSpPr/>
          <p:nvPr/>
        </p:nvSpPr>
        <p:spPr>
          <a:xfrm>
            <a:off x="2886250" y="-35162"/>
            <a:ext cx="6419491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079F32C-5257-4B6B-A6C0-7E4F995EA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9966" y="-45552"/>
            <a:ext cx="6182524" cy="1325563"/>
          </a:xfrm>
        </p:spPr>
        <p:txBody>
          <a:bodyPr/>
          <a:lstStyle/>
          <a:p>
            <a:pPr algn="ctr"/>
            <a:r>
              <a:rPr lang="en-US" b="1" dirty="0"/>
              <a:t>Intensity Distributions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5C637BA8-8EBD-4B3A-B228-74261C6C06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246" y="997296"/>
            <a:ext cx="6419491" cy="2039518"/>
          </a:xfr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BBDEC43-013A-4EF7-B8BB-229A5972E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246" y="4352174"/>
            <a:ext cx="6419491" cy="2010981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D70E0B08-BE21-4444-9FD8-08EB073652FB}"/>
              </a:ext>
            </a:extLst>
          </p:cNvPr>
          <p:cNvSpPr/>
          <p:nvPr/>
        </p:nvSpPr>
        <p:spPr>
          <a:xfrm>
            <a:off x="2886242" y="1640753"/>
            <a:ext cx="39305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F9390D0-C506-4C3E-872E-E3AF6E1ED40E}"/>
              </a:ext>
            </a:extLst>
          </p:cNvPr>
          <p:cNvSpPr/>
          <p:nvPr/>
        </p:nvSpPr>
        <p:spPr>
          <a:xfrm>
            <a:off x="2886242" y="4972600"/>
            <a:ext cx="39305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55592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926C500-AD02-4FA3-857B-CA8538AF3C35}"/>
              </a:ext>
            </a:extLst>
          </p:cNvPr>
          <p:cNvSpPr/>
          <p:nvPr/>
        </p:nvSpPr>
        <p:spPr>
          <a:xfrm>
            <a:off x="2886254" y="0"/>
            <a:ext cx="6419491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  <a:p>
            <a:pPr algn="ctr"/>
            <a:endParaRPr lang="de-AT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079F32C-5257-4B6B-A6C0-7E4F995EA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9966" y="264841"/>
            <a:ext cx="6182524" cy="1325563"/>
          </a:xfrm>
        </p:spPr>
        <p:txBody>
          <a:bodyPr/>
          <a:lstStyle/>
          <a:p>
            <a:pPr algn="ctr"/>
            <a:r>
              <a:rPr lang="en-US" b="1" dirty="0"/>
              <a:t>Worksheet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9E152BEF-693F-4EBE-B1ED-8FA346A726B3}"/>
              </a:ext>
            </a:extLst>
          </p:cNvPr>
          <p:cNvSpPr txBox="1">
            <a:spLocks/>
          </p:cNvSpPr>
          <p:nvPr/>
        </p:nvSpPr>
        <p:spPr>
          <a:xfrm>
            <a:off x="3551583" y="1649896"/>
            <a:ext cx="5108714" cy="51343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b="1" dirty="0"/>
              <a:t>Observe the behavior of the waves when passing through a one-, two- or three-slit plate.</a:t>
            </a:r>
          </a:p>
          <a:p>
            <a:pPr marL="0" indent="0" algn="just">
              <a:buNone/>
            </a:pPr>
            <a:endParaRPr lang="en-US" dirty="0"/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Which different interference patterns are created by the slit plates?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How can you effect the interference outcomes?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Which physical phenomenon occurs when two waves encounter each other?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859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</Words>
  <Application>Microsoft Office PowerPoint</Application>
  <PresentationFormat>Breitbild</PresentationFormat>
  <Paragraphs>30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</vt:lpstr>
      <vt:lpstr>Title</vt:lpstr>
      <vt:lpstr>Huygens Principle</vt:lpstr>
      <vt:lpstr>Wave Propagation</vt:lpstr>
      <vt:lpstr>Diffraction and Interference</vt:lpstr>
      <vt:lpstr>Double Slit Diffraction</vt:lpstr>
      <vt:lpstr>Intensity Distributions</vt:lpstr>
      <vt:lpstr>Intensity Distributions</vt:lpstr>
      <vt:lpstr>Worksheet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Holly</dc:creator>
  <cp:lastModifiedBy>Michael Holly</cp:lastModifiedBy>
  <cp:revision>13</cp:revision>
  <dcterms:created xsi:type="dcterms:W3CDTF">2022-08-31T13:23:47Z</dcterms:created>
  <dcterms:modified xsi:type="dcterms:W3CDTF">2022-09-20T14:31:55Z</dcterms:modified>
</cp:coreProperties>
</file>