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7" r:id="rId2"/>
    <p:sldId id="259" r:id="rId3"/>
    <p:sldId id="507" r:id="rId4"/>
    <p:sldId id="637" r:id="rId5"/>
    <p:sldId id="508" r:id="rId6"/>
    <p:sldId id="509" r:id="rId7"/>
    <p:sldId id="510" r:id="rId8"/>
    <p:sldId id="611" r:id="rId9"/>
    <p:sldId id="512" r:id="rId10"/>
    <p:sldId id="614" r:id="rId11"/>
    <p:sldId id="514" r:id="rId12"/>
    <p:sldId id="515" r:id="rId13"/>
    <p:sldId id="615" r:id="rId14"/>
    <p:sldId id="616" r:id="rId15"/>
    <p:sldId id="518" r:id="rId16"/>
    <p:sldId id="638" r:id="rId17"/>
    <p:sldId id="314" r:id="rId18"/>
    <p:sldId id="359" r:id="rId19"/>
    <p:sldId id="360" r:id="rId20"/>
    <p:sldId id="361" r:id="rId21"/>
    <p:sldId id="362" r:id="rId22"/>
    <p:sldId id="363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617" r:id="rId32"/>
    <p:sldId id="618" r:id="rId33"/>
    <p:sldId id="619" r:id="rId34"/>
    <p:sldId id="620" r:id="rId35"/>
    <p:sldId id="621" r:id="rId36"/>
    <p:sldId id="622" r:id="rId37"/>
    <p:sldId id="377" r:id="rId38"/>
    <p:sldId id="378" r:id="rId39"/>
    <p:sldId id="379" r:id="rId40"/>
    <p:sldId id="639" r:id="rId41"/>
    <p:sldId id="380" r:id="rId42"/>
    <p:sldId id="623" r:id="rId43"/>
    <p:sldId id="624" r:id="rId44"/>
    <p:sldId id="335" r:id="rId45"/>
    <p:sldId id="625" r:id="rId46"/>
    <p:sldId id="626" r:id="rId47"/>
    <p:sldId id="627" r:id="rId48"/>
    <p:sldId id="628" r:id="rId49"/>
    <p:sldId id="629" r:id="rId50"/>
    <p:sldId id="630" r:id="rId51"/>
    <p:sldId id="631" r:id="rId52"/>
    <p:sldId id="632" r:id="rId53"/>
    <p:sldId id="633" r:id="rId54"/>
    <p:sldId id="640" r:id="rId55"/>
    <p:sldId id="391" r:id="rId56"/>
    <p:sldId id="634" r:id="rId57"/>
    <p:sldId id="635" r:id="rId58"/>
    <p:sldId id="636" r:id="rId59"/>
    <p:sldId id="345" r:id="rId60"/>
    <p:sldId id="394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4"/>
    <a:srgbClr val="DF3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howGuides="1">
      <p:cViewPr varScale="1">
        <p:scale>
          <a:sx n="87" d="100"/>
          <a:sy n="87" d="100"/>
        </p:scale>
        <p:origin x="1351" y="34"/>
      </p:cViewPr>
      <p:guideLst>
        <p:guide orient="horz" pos="21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2020-5-22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2825662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659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347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485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436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552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212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414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2180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130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2788" y="1071563"/>
            <a:ext cx="5907088" cy="2028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pSp>
        <p:nvGrpSpPr>
          <p:cNvPr id="4098" name="组合 2"/>
          <p:cNvGrpSpPr/>
          <p:nvPr/>
        </p:nvGrpSpPr>
        <p:grpSpPr>
          <a:xfrm>
            <a:off x="3306763" y="1227138"/>
            <a:ext cx="6405562" cy="1458912"/>
            <a:chOff x="8093" y="2671"/>
            <a:chExt cx="10342" cy="2459"/>
          </a:xfrm>
        </p:grpSpPr>
        <p:sp>
          <p:nvSpPr>
            <p:cNvPr id="4099" name="文本框 4"/>
            <p:cNvSpPr txBox="1"/>
            <p:nvPr/>
          </p:nvSpPr>
          <p:spPr>
            <a:xfrm>
              <a:off x="8093" y="2671"/>
              <a:ext cx="9335" cy="20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7200">
                  <a:solidFill>
                    <a:schemeClr val="bg1"/>
                  </a:solidFill>
                  <a:latin typeface="隶书" panose="02010509060101010101" charset="-122"/>
                  <a:ea typeface="隶书" panose="02010509060101010101" charset="-122"/>
                </a:rPr>
                <a:t>软件开发环境</a:t>
              </a:r>
            </a:p>
          </p:txBody>
        </p:sp>
        <p:sp>
          <p:nvSpPr>
            <p:cNvPr id="4100" name="文本框 6"/>
            <p:cNvSpPr txBox="1"/>
            <p:nvPr/>
          </p:nvSpPr>
          <p:spPr>
            <a:xfrm>
              <a:off x="8176" y="4302"/>
              <a:ext cx="10259" cy="8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600">
                  <a:solidFill>
                    <a:schemeClr val="bg1"/>
                  </a:solidFill>
                  <a:latin typeface="Comic Sans MS" panose="030F0702030302020204" charset="0"/>
                  <a:ea typeface="宋体" panose="02010600030101010101" pitchFamily="2" charset="-122"/>
                </a:rPr>
                <a:t>Software Development Environment</a:t>
              </a:r>
            </a:p>
          </p:txBody>
        </p:sp>
      </p:grpSp>
      <p:pic>
        <p:nvPicPr>
          <p:cNvPr id="4101" name="图片 11" descr="河海大学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8" y="1095375"/>
            <a:ext cx="1979612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0" y="1071563"/>
            <a:ext cx="800100" cy="20304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103" name="文本框 13"/>
          <p:cNvSpPr txBox="1"/>
          <p:nvPr/>
        </p:nvSpPr>
        <p:spPr>
          <a:xfrm>
            <a:off x="2184400" y="4405313"/>
            <a:ext cx="47752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主讲教师 刘凡</a:t>
            </a:r>
            <a:endParaRPr lang="zh-CN" altLang="en-US" sz="3600" b="1" dirty="0">
              <a:solidFill>
                <a:srgbClr val="0070C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fanliu@hhu.edu.cn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745991"/>
            <a:chOff x="964" y="2950"/>
            <a:chExt cx="9707" cy="7501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82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52" y="3721"/>
              <a:ext cx="9162" cy="654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import="java.io.*"%&gt; 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=#EEFFAD&gt;&lt;font Size=2&gt;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 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request.getContextPath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();//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获取当前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服务目录的名称</a:t>
              </a:r>
              <a:endParaRPr lang="zh-CN" altLang="en-US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webDir.substring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(1);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去掉名称前面的目录符号：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File f= new File("");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该文件认为在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Tomcat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引擎启动的目录中，即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bin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目录中</a:t>
              </a:r>
              <a:endParaRPr lang="zh-CN" altLang="en-US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path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f.getAbsolutePath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index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path.indexOf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("bin");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tomcatDir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path.substring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(0,index);//tomcat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的安装目录</a:t>
              </a:r>
              <a:endParaRPr lang="zh-CN" altLang="en-US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File(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tomcatDir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+"/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webapps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/"+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+"/image");</a:t>
              </a:r>
              <a:endParaRPr lang="en-US" altLang="zh-CN" sz="16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%&gt;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在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%&gt;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下创建一个新的目录：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image,&lt;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成功创建了吗？</a:t>
              </a:r>
              <a:endParaRPr lang="zh-CN" altLang="en-US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dir.mkdir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()%&gt;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image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是目录吗？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dir.isDirectory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()%&gt;</a:t>
              </a:r>
              <a:endParaRPr lang="en-US" altLang="zh-CN" sz="16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&lt;/font&gt;&lt;/body&gt;&lt;/HTML&gt;</a:t>
              </a:r>
              <a:endPara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584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Example8_2.jsp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10.1 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3215" y="981075"/>
            <a:ext cx="8379460" cy="4319905"/>
          </a:xfrm>
        </p:spPr>
        <p:txBody>
          <a:bodyPr/>
          <a:lstStyle/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 kern="1200" dirty="0">
                <a:solidFill>
                  <a:srgbClr val="DF362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列出目录中的文件</a:t>
            </a:r>
            <a:endParaRPr lang="en-US" altLang="zh-CN" sz="2400" b="1" kern="1200" dirty="0">
              <a:solidFill>
                <a:srgbClr val="DF362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3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对象是一个目录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Tx/>
              <a:buChar char="•"/>
              <a:tabLst>
                <a:tab pos="466725" algn="l"/>
              </a:tabLst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String [ ] list() // </a:t>
            </a:r>
            <a:r>
              <a:rPr lang="zh-CN" altLang="en-US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用字符串形式返回目录下的全部文件</a:t>
            </a:r>
            <a:r>
              <a:rPr lang="en-US" altLang="zh-CN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rgbClr val="0067B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Tx/>
              <a:buChar char="•"/>
              <a:tabLst>
                <a:tab pos="466725" algn="l"/>
              </a:tabLst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File [ ] </a:t>
            </a:r>
            <a:r>
              <a:rPr lang="en-US" altLang="zh-CN" sz="2400" b="1" dirty="0" err="1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listFiles</a:t>
            </a:r>
            <a:r>
              <a:rPr lang="en-US" altLang="zh-CN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 // </a:t>
            </a:r>
            <a:r>
              <a:rPr lang="zh-CN" altLang="en-US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</a:t>
            </a:r>
            <a:r>
              <a:rPr lang="zh-CN" altLang="en-US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对象形式返回目录下的全部文件。</a:t>
            </a:r>
          </a:p>
        </p:txBody>
      </p:sp>
      <p:pic>
        <p:nvPicPr>
          <p:cNvPr id="8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10.1 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2580" y="1030605"/>
            <a:ext cx="8591550" cy="4609465"/>
          </a:xfrm>
        </p:spPr>
        <p:txBody>
          <a:bodyPr/>
          <a:lstStyle/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400" b="1" kern="1200" dirty="0">
                <a:solidFill>
                  <a:srgbClr val="DF3621"/>
                </a:solidFill>
                <a:latin typeface="宋体" panose="02010600030101010101" pitchFamily="2" charset="-122"/>
              </a:rPr>
              <a:t>列出指定类型的文件</a:t>
            </a:r>
            <a:endParaRPr lang="en-US" altLang="zh-CN" sz="2400" b="1" kern="1200" dirty="0">
              <a:solidFill>
                <a:srgbClr val="DF3621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3"/>
              </a:buBlip>
              <a:tabLst>
                <a:tab pos="466725" algn="l"/>
              </a:tabLst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String [ ] list(</a:t>
            </a:r>
            <a:r>
              <a:rPr lang="en-US" altLang="zh-CN" sz="2400" b="1" dirty="0" err="1">
                <a:solidFill>
                  <a:srgbClr val="0067B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FilenameFilter</a:t>
            </a:r>
            <a:r>
              <a:rPr lang="en-US" altLang="zh-CN" sz="2400" b="1" dirty="0">
                <a:solidFill>
                  <a:srgbClr val="0067B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obj) // </a:t>
            </a:r>
            <a:r>
              <a:rPr lang="zh-CN" altLang="en-US" sz="2400" b="1" dirty="0">
                <a:solidFill>
                  <a:srgbClr val="0067B4"/>
                </a:solidFill>
                <a:latin typeface="宋体" panose="02010600030101010101" pitchFamily="2" charset="-122"/>
              </a:rPr>
              <a:t>该方法用字符串形式返回目录下的指定类型的所有文件。</a:t>
            </a:r>
            <a:endParaRPr lang="en-US" altLang="zh-CN" sz="2400" b="1" dirty="0">
              <a:solidFill>
                <a:srgbClr val="0067B4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3"/>
              </a:buBlip>
              <a:tabLst>
                <a:tab pos="466725" algn="l"/>
              </a:tabLst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File [ ] </a:t>
            </a:r>
            <a:r>
              <a:rPr lang="en-US" altLang="zh-CN" sz="2400" b="1" dirty="0" err="1">
                <a:solidFill>
                  <a:srgbClr val="0067B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listFiles</a:t>
            </a:r>
            <a:r>
              <a:rPr lang="en-US" altLang="zh-CN" sz="2400" b="1" dirty="0">
                <a:solidFill>
                  <a:srgbClr val="0067B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1" dirty="0" err="1">
                <a:solidFill>
                  <a:srgbClr val="0067B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FilenameFilter</a:t>
            </a:r>
            <a:r>
              <a:rPr lang="en-US" altLang="zh-CN" sz="2400" b="1" dirty="0">
                <a:solidFill>
                  <a:srgbClr val="0067B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obj) // </a:t>
            </a:r>
            <a:r>
              <a:rPr lang="zh-CN" altLang="en-US" sz="2400" b="1" dirty="0">
                <a:solidFill>
                  <a:srgbClr val="0067B4"/>
                </a:solidFill>
                <a:latin typeface="宋体" panose="02010600030101010101" pitchFamily="2" charset="-122"/>
              </a:rPr>
              <a:t>该方法用</a:t>
            </a:r>
            <a:r>
              <a:rPr lang="en-US" altLang="zh-CN" sz="2400" b="1" dirty="0">
                <a:solidFill>
                  <a:srgbClr val="0067B4"/>
                </a:solidFill>
                <a:latin typeface="宋体" panose="02010600030101010101" pitchFamily="2" charset="-122"/>
              </a:rPr>
              <a:t>File</a:t>
            </a:r>
            <a:r>
              <a:rPr lang="zh-CN" altLang="en-US" sz="2400" b="1" dirty="0">
                <a:solidFill>
                  <a:srgbClr val="0067B4"/>
                </a:solidFill>
                <a:latin typeface="宋体" panose="02010600030101010101" pitchFamily="2" charset="-122"/>
              </a:rPr>
              <a:t>对象返回目录下的指定类型的所有文件。</a:t>
            </a:r>
          </a:p>
        </p:txBody>
      </p:sp>
      <p:pic>
        <p:nvPicPr>
          <p:cNvPr id="8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10.1 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137769"/>
            <a:ext cx="7435850" cy="4688870"/>
            <a:chOff x="964" y="2950"/>
            <a:chExt cx="9707" cy="6121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544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52" y="3818"/>
              <a:ext cx="9162" cy="494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import="java.io.*"%&gt; 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&lt;%!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class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FileJSP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implements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FilenameFilter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 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=null;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FileJSP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(String s){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="."+s;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boolean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accept(File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dir,String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name){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return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name.endsWith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}              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%&gt;</a:t>
              </a:r>
              <a:endParaRPr lang="zh-CN" alt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584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Example8_3.jsp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10.1 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990600" y="632048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5345" y="778994"/>
            <a:ext cx="7435850" cy="5745991"/>
            <a:chOff x="964" y="2950"/>
            <a:chExt cx="9707" cy="7501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82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52" y="4003"/>
              <a:ext cx="9162" cy="590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=#EEFFAD&gt;&lt;font Size=2&gt;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 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String name="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";</a:t>
              </a:r>
              <a:endParaRPr lang="en-US" altLang="zh-CN" sz="18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request.getContextPath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webDir.substring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(1); 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File f= new File(""); 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String path =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f.getAbsolutePath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index =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path.indexOf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("bin");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tomcatDir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path.substring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(0,index);//tomcat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的安装目录</a:t>
              </a:r>
              <a:endParaRPr lang="zh-CN" altLang="en-US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zh-CN" altLang="en-US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File(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tomcatDir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+"/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webapps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/"+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%&gt;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在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%&gt;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下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&lt;%=name%&gt;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文件：</a:t>
              </a:r>
              <a:endParaRPr lang="zh-CN" altLang="en-US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FileJSP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file_jsp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FileJSP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(name);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file_name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[]=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dir.list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file_jsp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for(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=0;i&lt;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file_name.length;i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++)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out.print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&gt;"+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file_name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[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]);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%&gt;&lt;/font&gt;&lt;/body&gt;&lt;/HTML&gt;</a:t>
              </a:r>
              <a:endParaRPr lang="zh-CN" alt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584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Example8_3.jsp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10.1 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4970" y="1052830"/>
            <a:ext cx="8350885" cy="3311525"/>
          </a:xfrm>
        </p:spPr>
        <p:txBody>
          <a:bodyPr/>
          <a:lstStyle/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删除文件和目录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3"/>
              </a:buBlip>
              <a:tabLst>
                <a:tab pos="466725" algn="l"/>
              </a:tabLs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对象调用方法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delete()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删除当前对象代表的文件或目录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3"/>
              </a:buBlip>
              <a:tabLst>
                <a:tab pos="466725" algn="l"/>
              </a:tabLst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如果对象表示的是一个目录，则该目录必须是空目录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3"/>
              </a:buBlip>
              <a:tabLst>
                <a:tab pos="466725" algn="l"/>
              </a:tabLst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删除成功返回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true.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3"/>
              </a:buBlip>
              <a:tabLst>
                <a:tab pos="466725" algn="l"/>
              </a:tabLst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10.1 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"/>
          <p:cNvSpPr txBox="1"/>
          <p:nvPr/>
        </p:nvSpPr>
        <p:spPr>
          <a:xfrm>
            <a:off x="715963" y="1649413"/>
            <a:ext cx="77120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第十章</a:t>
            </a:r>
          </a:p>
          <a:p>
            <a:pPr algn="ctr"/>
            <a:endParaRPr lang="zh-CN" alt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的文件操作</a:t>
            </a:r>
          </a:p>
        </p:txBody>
      </p:sp>
      <p:pic>
        <p:nvPicPr>
          <p:cNvPr id="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xmlns="" id="{D20C3B82-62AE-4FB5-8752-ED0C19F54DED}"/>
              </a:ext>
            </a:extLst>
          </p:cNvPr>
          <p:cNvSpPr/>
          <p:nvPr/>
        </p:nvSpPr>
        <p:spPr>
          <a:xfrm>
            <a:off x="3868737" y="4005064"/>
            <a:ext cx="1422184" cy="7155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第二讲</a:t>
            </a:r>
          </a:p>
        </p:txBody>
      </p:sp>
    </p:spTree>
    <p:extLst>
      <p:ext uri="{BB962C8B-B14F-4D97-AF65-F5344CB8AC3E}">
        <p14:creationId xmlns:p14="http://schemas.microsoft.com/office/powerpoint/2010/main" val="219379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215106" y="1027477"/>
            <a:ext cx="8713787" cy="98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ts val="3500"/>
              </a:lnSpc>
              <a:spcBef>
                <a:spcPct val="0"/>
              </a:spcBef>
              <a:buSzPct val="150000"/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流提供一条通道程序，可以使用这条通道把源中的数据送给目的地。</a:t>
            </a:r>
          </a:p>
        </p:txBody>
      </p:sp>
      <p:pic>
        <p:nvPicPr>
          <p:cNvPr id="32" name="Picture 7" descr="河海校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4080" y="2559050"/>
            <a:ext cx="7419340" cy="2519015"/>
            <a:chOff x="1069" y="3812"/>
            <a:chExt cx="12262" cy="4163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8465" y="7426"/>
              <a:ext cx="3743" cy="5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1800" dirty="0">
                  <a:latin typeface="Times New Roman" panose="02020603050405020304" pitchFamily="18" charset="0"/>
                </a:rPr>
                <a:t>10.2 </a:t>
              </a:r>
              <a:r>
                <a:rPr lang="zh-CN" altLang="en-US" sz="1800" dirty="0">
                  <a:latin typeface="Times New Roman" panose="02020603050405020304" pitchFamily="18" charset="0"/>
                </a:rPr>
                <a:t>输出流示意图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 dirty="0">
                <a:latin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69" y="3812"/>
              <a:ext cx="12262" cy="4163"/>
              <a:chOff x="1069" y="3812"/>
              <a:chExt cx="12262" cy="4163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069" y="3812"/>
                <a:ext cx="12262" cy="4163"/>
                <a:chOff x="1069" y="3812"/>
                <a:chExt cx="12262" cy="4163"/>
              </a:xfrm>
            </p:grpSpPr>
            <p:grpSp>
              <p:nvGrpSpPr>
                <p:cNvPr id="28679" name="Group 3"/>
                <p:cNvGrpSpPr/>
                <p:nvPr/>
              </p:nvGrpSpPr>
              <p:grpSpPr bwMode="auto">
                <a:xfrm>
                  <a:off x="1069" y="3863"/>
                  <a:ext cx="5845" cy="4112"/>
                  <a:chOff x="1554" y="6120"/>
                  <a:chExt cx="3279" cy="3018"/>
                </a:xfrm>
              </p:grpSpPr>
              <p:sp>
                <p:nvSpPr>
                  <p:cNvPr id="28686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6120"/>
                    <a:ext cx="3279" cy="2340"/>
                  </a:xfrm>
                  <a:prstGeom prst="rect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lIns="0" tIns="0" rIns="0" bIns="0"/>
                  <a:lstStyle>
                    <a:lvl1pPr>
                      <a:lnSpc>
                        <a:spcPct val="120000"/>
                      </a:lnSpc>
                      <a:spcBef>
                        <a:spcPct val="20000"/>
                      </a:spcBef>
                      <a:buBlip>
                        <a:blip r:embed="rId2"/>
                      </a:buBlip>
                      <a:defRPr kumimoji="1"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Bef>
                        <a:spcPct val="20000"/>
                      </a:spcBef>
                      <a:buSzPct val="75000"/>
                      <a:buBlip>
                        <a:blip r:embed="rId3"/>
                      </a:buBlip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2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lnSpc>
                        <a:spcPct val="120000"/>
                      </a:lnSpc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lnSpc>
                        <a:spcPct val="120000"/>
                      </a:lnSpc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>
                      <a:latin typeface="Calibri" panose="020F0502020204030204" charset="0"/>
                    </a:endParaRPr>
                  </a:p>
                </p:txBody>
              </p:sp>
              <p:grpSp>
                <p:nvGrpSpPr>
                  <p:cNvPr id="28687" name="Group 5"/>
                  <p:cNvGrpSpPr/>
                  <p:nvPr/>
                </p:nvGrpSpPr>
                <p:grpSpPr bwMode="auto">
                  <a:xfrm>
                    <a:off x="2394" y="6276"/>
                    <a:ext cx="2042" cy="1774"/>
                    <a:chOff x="5870" y="6438"/>
                    <a:chExt cx="3139" cy="2028"/>
                  </a:xfrm>
                </p:grpSpPr>
                <p:sp>
                  <p:nvSpPr>
                    <p:cNvPr id="28691" name="AutoShap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4" y="6438"/>
                      <a:ext cx="1155" cy="2028"/>
                    </a:xfrm>
                    <a:prstGeom prst="can">
                      <a:avLst>
                        <a:gd name="adj" fmla="val 43896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Blip>
                          <a:blip r:embed="rId2"/>
                        </a:buBlip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SzPct val="75000"/>
                        <a:buBlip>
                          <a:blip r:embed="rId3"/>
                        </a:buBlip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zh-CN" altLang="en-US" dirty="0">
                          <a:latin typeface="Calibri" panose="020F0502020204030204" charset="0"/>
                        </a:rPr>
                        <a:t>源</a:t>
                      </a:r>
                      <a:endParaRPr lang="zh-CN" altLang="en-US" dirty="0">
                        <a:latin typeface="Times New Roman" panose="02020603050405020304" pitchFamily="18" charset="0"/>
                      </a:endParaRPr>
                    </a:p>
                    <a:p>
                      <a:pPr algn="ct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zh-CN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692" name="AutoShape 7"/>
                    <p:cNvSpPr>
                      <a:spLocks noChangeArrowheads="1"/>
                    </p:cNvSpPr>
                    <p:nvPr/>
                  </p:nvSpPr>
                  <p:spPr bwMode="auto">
                    <a:xfrm rot="-7046313">
                      <a:off x="6854" y="6906"/>
                      <a:ext cx="312" cy="2280"/>
                    </a:xfrm>
                    <a:prstGeom prst="can">
                      <a:avLst>
                        <a:gd name="adj" fmla="val 94019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0" tIns="0" rIns="0" bIns="0"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Blip>
                          <a:blip r:embed="rId2"/>
                        </a:buBlip>
                        <a:defRPr kumimoji="1"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SzPct val="75000"/>
                        <a:buBlip>
                          <a:blip r:embed="rId3"/>
                        </a:buBlip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zh-CN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868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6246"/>
                    <a:ext cx="1646" cy="11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2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lnSpc>
                        <a:spcPct val="120000"/>
                      </a:lnSpc>
                      <a:spcBef>
                        <a:spcPct val="20000"/>
                      </a:spcBef>
                      <a:buBlip>
                        <a:blip r:embed="rId2"/>
                      </a:buBlip>
                      <a:defRPr kumimoji="1"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Bef>
                        <a:spcPct val="20000"/>
                      </a:spcBef>
                      <a:buSzPct val="75000"/>
                      <a:buBlip>
                        <a:blip r:embed="rId3"/>
                      </a:buBlip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2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lnSpc>
                        <a:spcPct val="120000"/>
                      </a:lnSpc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lnSpc>
                        <a:spcPct val="120000"/>
                      </a:lnSpc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600" b="0" dirty="0">
                        <a:latin typeface="宋体" panose="02010600030101010101" pitchFamily="2" charset="-122"/>
                        <a:cs typeface="宋体" panose="02010600030101010101" pitchFamily="2" charset="-122"/>
                      </a:rPr>
                      <a:t>输入流通过使用</a:t>
                    </a:r>
                    <a:r>
                      <a:rPr lang="en-US" altLang="zh-CN" sz="1600" b="0" dirty="0">
                        <a:latin typeface="宋体" panose="02010600030101010101" pitchFamily="2" charset="-122"/>
                        <a:cs typeface="宋体" panose="02010600030101010101" pitchFamily="2" charset="-122"/>
                      </a:rPr>
                      <a:t>read()</a:t>
                    </a:r>
                    <a:r>
                      <a:rPr lang="zh-CN" altLang="en-US" sz="1600" b="0" dirty="0">
                        <a:latin typeface="宋体" panose="02010600030101010101" pitchFamily="2" charset="-122"/>
                        <a:cs typeface="宋体" panose="02010600030101010101" pitchFamily="2" charset="-122"/>
                      </a:rPr>
                      <a:t>方法从输入流读出源中的数据</a:t>
                    </a:r>
                  </a:p>
                </p:txBody>
              </p:sp>
              <p:sp>
                <p:nvSpPr>
                  <p:cNvPr id="28689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58" y="7474"/>
                    <a:ext cx="752" cy="5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9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9" y="8772"/>
                    <a:ext cx="2100" cy="36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lnSpc>
                        <a:spcPct val="120000"/>
                      </a:lnSpc>
                      <a:spcBef>
                        <a:spcPct val="20000"/>
                      </a:spcBef>
                      <a:buBlip>
                        <a:blip r:embed="rId2"/>
                      </a:buBlip>
                      <a:defRPr kumimoji="1"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20000"/>
                      </a:lnSpc>
                      <a:spcBef>
                        <a:spcPct val="20000"/>
                      </a:spcBef>
                      <a:buSzPct val="75000"/>
                      <a:buBlip>
                        <a:blip r:embed="rId3"/>
                      </a:buBlip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2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lnSpc>
                        <a:spcPct val="120000"/>
                      </a:lnSpc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lnSpc>
                        <a:spcPct val="120000"/>
                      </a:lnSpc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12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800" dirty="0">
                        <a:latin typeface="Calibri" panose="020F0502020204030204" charset="0"/>
                      </a:rPr>
                      <a:t>图</a:t>
                    </a:r>
                    <a:r>
                      <a:rPr lang="en-US" altLang="zh-CN" sz="1800" dirty="0">
                        <a:latin typeface="Calibri" panose="020F0502020204030204" charset="0"/>
                      </a:rPr>
                      <a:t>10.1 </a:t>
                    </a:r>
                    <a:r>
                      <a:rPr lang="zh-CN" altLang="en-US" sz="1800" dirty="0">
                        <a:latin typeface="Calibri" panose="020F0502020204030204" charset="0"/>
                      </a:rPr>
                      <a:t>输入流示意图</a:t>
                    </a:r>
                    <a:endParaRPr lang="zh-CN" altLang="zh-CN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7" name="Rectangle 13"/>
                <p:cNvSpPr>
                  <a:spLocks noChangeArrowheads="1"/>
                </p:cNvSpPr>
                <p:nvPr/>
              </p:nvSpPr>
              <p:spPr bwMode="auto">
                <a:xfrm>
                  <a:off x="7529" y="3812"/>
                  <a:ext cx="5802" cy="3188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lIns="0" tIns="0" rIns="0" bIns="0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SzPct val="75000"/>
                    <a:buBlip>
                      <a:blip r:embed="rId3"/>
                    </a:buBlip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Calibri" panose="020F0502020204030204" charset="0"/>
                  </a:endParaRPr>
                </a:p>
              </p:txBody>
            </p:sp>
          </p:grpSp>
          <p:sp>
            <p:nvSpPr>
              <p:cNvPr id="38" name="AutoShape 14"/>
              <p:cNvSpPr>
                <a:spLocks noChangeArrowheads="1"/>
              </p:cNvSpPr>
              <p:nvPr/>
            </p:nvSpPr>
            <p:spPr bwMode="auto">
              <a:xfrm>
                <a:off x="11660" y="4011"/>
                <a:ext cx="1332" cy="2592"/>
              </a:xfrm>
              <a:prstGeom prst="can">
                <a:avLst>
                  <a:gd name="adj" fmla="val 4618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SzPct val="75000"/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Calibri" panose="020F0502020204030204" charset="0"/>
                  </a:rPr>
                  <a:t>目的地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AutoShape 15"/>
              <p:cNvSpPr>
                <a:spLocks noChangeArrowheads="1"/>
              </p:cNvSpPr>
              <p:nvPr/>
            </p:nvSpPr>
            <p:spPr bwMode="auto">
              <a:xfrm rot="14553687">
                <a:off x="10469" y="4752"/>
                <a:ext cx="398" cy="2626"/>
              </a:xfrm>
              <a:prstGeom prst="can">
                <a:avLst>
                  <a:gd name="adj" fmla="val 6490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SzPct val="75000"/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7751" y="4011"/>
                <a:ext cx="3353" cy="1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SzPct val="75000"/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 b="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输出流通过使用</a:t>
                </a:r>
                <a:r>
                  <a:rPr lang="en-US" altLang="zh-CN" sz="1600" b="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write()</a:t>
                </a:r>
                <a:r>
                  <a:rPr lang="zh-CN" altLang="en-US" sz="1600" b="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方法把数据写入输出流到达目的地</a:t>
                </a:r>
              </a:p>
            </p:txBody>
          </p:sp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>
                <a:off x="8465" y="5637"/>
                <a:ext cx="1123" cy="7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94970" y="981075"/>
            <a:ext cx="8379460" cy="5040630"/>
          </a:xfrm>
        </p:spPr>
        <p:txBody>
          <a:bodyPr/>
          <a:lstStyle/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字节输入流</a:t>
            </a:r>
            <a:endParaRPr lang="en-US" altLang="zh-CN" sz="20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2"/>
              </a:buBlip>
              <a:tabLst>
                <a:tab pos="466725" algn="l"/>
              </a:tabLst>
              <a:defRPr/>
            </a:pP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如果对文件读取需求比较简单</a:t>
            </a:r>
            <a:r>
              <a:rPr lang="en-US" altLang="zh-CN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SzPct val="150000"/>
              <a:buNone/>
              <a:tabLst>
                <a:tab pos="466725" algn="l"/>
              </a:tabLst>
              <a:defRPr/>
            </a:pPr>
            <a:r>
              <a:rPr lang="en-US" altLang="zh-CN" sz="2000" b="1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类（文件字节输入流）</a:t>
            </a:r>
            <a:r>
              <a:rPr lang="en-US" altLang="zh-CN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该类是</a:t>
            </a:r>
            <a:r>
              <a:rPr lang="en-US" altLang="zh-CN" sz="2000" b="1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类的子类（以字节为单位读取文件）。</a:t>
            </a:r>
            <a:endParaRPr lang="en-US" altLang="zh-CN" sz="20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SzPct val="150000"/>
              <a:buNone/>
              <a:tabLst>
                <a:tab pos="466725" algn="l"/>
              </a:tabLst>
              <a:defRPr/>
            </a:pPr>
            <a:endParaRPr lang="en-US" altLang="zh-CN" sz="20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SzPct val="150000"/>
              <a:buBlip>
                <a:blip r:embed="rId2"/>
              </a:buBlip>
              <a:defRPr/>
            </a:pP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使用输入流通常包括</a:t>
            </a:r>
            <a:r>
              <a:rPr lang="en-US" altLang="zh-CN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个基本步骤：</a:t>
            </a:r>
          </a:p>
          <a:p>
            <a:pPr marL="875030" indent="-514350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设定输入流的源</a:t>
            </a:r>
          </a:p>
          <a:p>
            <a:pPr marL="875030" indent="-514350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创建指向源的输入流</a:t>
            </a:r>
          </a:p>
          <a:p>
            <a:pPr marL="875030" indent="-514350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让输入流读取源中的数据</a:t>
            </a:r>
          </a:p>
          <a:p>
            <a:pPr marL="875030" indent="-514350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关闭输入流。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2"/>
              </a:buBlip>
              <a:tabLst>
                <a:tab pos="466725" algn="l"/>
              </a:tabLst>
              <a:defRPr/>
            </a:pPr>
            <a:endParaRPr lang="en-US" altLang="zh-CN" sz="20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466725" algn="l"/>
              </a:tabLst>
              <a:defRPr/>
            </a:pPr>
            <a:endParaRPr lang="en-US" altLang="zh-CN" sz="20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570865" y="3933825"/>
            <a:ext cx="7853045" cy="2421890"/>
          </a:xfrm>
          <a:prstGeom prst="roundRect">
            <a:avLst/>
          </a:prstGeom>
          <a:ln>
            <a:solidFill>
              <a:srgbClr val="A8C9E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22263" y="970915"/>
            <a:ext cx="8929687" cy="5040313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字节输入流</a:t>
            </a: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(String name);</a:t>
            </a:r>
            <a:endParaRPr lang="zh-CN" altLang="en-US" sz="24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 file);</a:t>
            </a:r>
          </a:p>
          <a:p>
            <a:pPr marL="0" indent="0" algn="just" eaLnBrk="1" hangingPunct="1">
              <a:lnSpc>
                <a:spcPts val="3500"/>
              </a:lnSpc>
              <a:spcBef>
                <a:spcPct val="0"/>
              </a:spcBef>
              <a:buSzPct val="150000"/>
              <a:buNone/>
              <a:defRPr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ts val="3500"/>
              </a:lnSpc>
              <a:spcBef>
                <a:spcPct val="0"/>
              </a:spcBef>
              <a:buSzPct val="150000"/>
              <a:buNone/>
              <a:defRPr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ts val="3500"/>
              </a:lnSpc>
              <a:spcBef>
                <a:spcPct val="0"/>
              </a:spcBef>
              <a:buSzPct val="150000"/>
              <a:buNone/>
              <a:defRPr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536575" y="4005580"/>
            <a:ext cx="7886700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286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File </a:t>
            </a: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= new File("hello.txt");   </a:t>
            </a: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指定输入流的源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try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0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= new </a:t>
            </a:r>
            <a:r>
              <a:rPr lang="en-US" altLang="zh-CN" sz="2000" b="0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创建指向源的输入流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b="0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e)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0" dirty="0" err="1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("File read error:"+e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27350" y="905257"/>
            <a:ext cx="5343217" cy="2915915"/>
            <a:chOff x="4592" y="1465"/>
            <a:chExt cx="8415" cy="4592"/>
          </a:xfrm>
        </p:grpSpPr>
        <p:sp>
          <p:nvSpPr>
            <p:cNvPr id="2" name="对话气泡: 圆角矩形 1"/>
            <p:cNvSpPr/>
            <p:nvPr/>
          </p:nvSpPr>
          <p:spPr>
            <a:xfrm>
              <a:off x="9151" y="1465"/>
              <a:ext cx="3856" cy="1417"/>
            </a:xfrm>
            <a:prstGeom prst="wedgeRoundRectCallout">
              <a:avLst>
                <a:gd name="adj1" fmla="val -70281"/>
                <a:gd name="adj2" fmla="val 64155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使用给定的文件名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name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创建</a:t>
              </a:r>
              <a:r>
                <a:rPr lang="en-US" altLang="zh-CN" b="1" dirty="0" err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FileInputStream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流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对话气泡: 圆角矩形 7"/>
            <p:cNvSpPr/>
            <p:nvPr/>
          </p:nvSpPr>
          <p:spPr>
            <a:xfrm>
              <a:off x="7747" y="4893"/>
              <a:ext cx="3856" cy="1164"/>
            </a:xfrm>
            <a:prstGeom prst="wedgeRoundRectCallout">
              <a:avLst>
                <a:gd name="adj1" fmla="val -54160"/>
                <a:gd name="adj2" fmla="val -158109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使用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File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对象创建</a:t>
              </a:r>
              <a:r>
                <a:rPr lang="en-US" altLang="zh-CN" b="1" dirty="0" err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FileInputStream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流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592" y="3676"/>
              <a:ext cx="16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10262" y="3109"/>
              <a:ext cx="2268" cy="92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输入流的源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7200" y="3019"/>
              <a:ext cx="3062" cy="56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12" idx="2"/>
            </p:cNvCxnSpPr>
            <p:nvPr/>
          </p:nvCxnSpPr>
          <p:spPr>
            <a:xfrm>
              <a:off x="6520" y="3563"/>
              <a:ext cx="3742" cy="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910840" y="1862455"/>
            <a:ext cx="15525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20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"/>
          <p:cNvSpPr txBox="1"/>
          <p:nvPr/>
        </p:nvSpPr>
        <p:spPr>
          <a:xfrm>
            <a:off x="715963" y="1649413"/>
            <a:ext cx="77120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第十章</a:t>
            </a:r>
          </a:p>
          <a:p>
            <a:pPr algn="ctr"/>
            <a:endParaRPr lang="zh-CN" alt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的文件操作</a:t>
            </a:r>
          </a:p>
        </p:txBody>
      </p:sp>
      <p:pic>
        <p:nvPicPr>
          <p:cNvPr id="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94970" y="1052830"/>
            <a:ext cx="8379460" cy="421132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字节输入流</a:t>
            </a:r>
            <a:r>
              <a:rPr lang="en-US" altLang="zh-CN" sz="20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使用输入流读取字节</a:t>
            </a:r>
            <a:endParaRPr lang="en-US" altLang="zh-CN" sz="20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输入流的目的是</a:t>
            </a:r>
            <a:r>
              <a:rPr lang="zh-CN" altLang="en-US" sz="20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提供读取源中数据的通道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，程序可以通过这个通道读取源中的数据。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3"/>
              </a:buBlip>
              <a:defRPr/>
            </a:pPr>
            <a:r>
              <a:rPr lang="en-US" altLang="zh-CN" sz="20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read() //</a:t>
            </a:r>
            <a:r>
              <a:rPr lang="zh-CN" altLang="en-US" sz="20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读取单个字节的数据，该方法返回字节值（</a:t>
            </a:r>
            <a:r>
              <a:rPr lang="en-US" altLang="zh-CN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0~255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之间的一个整数），如果未读出字节就返回</a:t>
            </a:r>
            <a:r>
              <a:rPr lang="en-US" altLang="zh-CN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3"/>
              </a:buBlip>
              <a:defRPr/>
            </a:pPr>
            <a:r>
              <a:rPr lang="en-US" altLang="zh-CN" sz="20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read(byte b[]) //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试图读取</a:t>
            </a:r>
            <a:r>
              <a:rPr lang="en-US" altLang="zh-CN" sz="2000" b="1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b.length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个字节到字节数组</a:t>
            </a:r>
            <a:r>
              <a:rPr lang="en-US" altLang="zh-CN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3"/>
              </a:buBlip>
              <a:defRPr/>
            </a:pPr>
            <a:r>
              <a:rPr lang="en-US" altLang="zh-CN" sz="20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read(byte b[], int off, int </a:t>
            </a:r>
            <a:r>
              <a:rPr lang="en-US" altLang="zh-CN" sz="2000" b="1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0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//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试图读取</a:t>
            </a:r>
            <a:r>
              <a:rPr lang="en-US" altLang="zh-CN" sz="2000" b="1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个字节到字节数组</a:t>
            </a:r>
            <a:r>
              <a:rPr lang="en-US" altLang="zh-CN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中，参数</a:t>
            </a:r>
            <a:r>
              <a:rPr lang="en-US" altLang="zh-CN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off</a:t>
            </a:r>
            <a:r>
              <a:rPr lang="zh-CN" altLang="en-US" sz="20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指定从字节数组的某个位置开始存放读取的数据。</a:t>
            </a:r>
            <a:endParaRPr lang="en-US" altLang="zh-CN" sz="20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23215" y="1052830"/>
            <a:ext cx="7973060" cy="1366520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字节输入流</a:t>
            </a: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关闭流</a:t>
            </a:r>
            <a:endParaRPr lang="en-US" altLang="zh-CN" sz="2400" b="1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输入流都提供了关闭方法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close()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。</a:t>
            </a: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23215" y="1052830"/>
            <a:ext cx="8460105" cy="5040630"/>
          </a:xfrm>
        </p:spPr>
        <p:txBody>
          <a:bodyPr/>
          <a:lstStyle/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字节输出流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2"/>
              </a:buBlip>
              <a:tabLst>
                <a:tab pos="466725" algn="l"/>
              </a:tabLst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如果对文件写入需求比较简单：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SzPct val="150000"/>
              <a:buNone/>
              <a:tabLst>
                <a:tab pos="466725" algn="l"/>
              </a:tabLst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FileOutputStream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类（</a:t>
            </a:r>
            <a:r>
              <a:rPr lang="zh-CN" altLang="en-US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文件字节输出流）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，它是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OutputStream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类的子类（以字节为单位向文件写入内容）。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SzPct val="150000"/>
              <a:buNone/>
              <a:tabLst>
                <a:tab pos="466725" algn="l"/>
              </a:tabLst>
              <a:defRPr/>
            </a:pP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使用输出流通常包括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个基本步骤：</a:t>
            </a:r>
          </a:p>
          <a:p>
            <a:pPr marL="875030" indent="-514350" eaLnBrk="1" fontAlgn="auto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给出输出流的目的地</a:t>
            </a:r>
            <a:endParaRPr lang="en-US" altLang="zh-CN" sz="2400" b="1" dirty="0">
              <a:solidFill>
                <a:srgbClr val="0067B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75030" indent="-514350" eaLnBrk="1" fontAlgn="auto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创建指向目的地的输出流</a:t>
            </a:r>
            <a:endParaRPr lang="en-US" altLang="zh-CN" sz="2400" b="1" dirty="0">
              <a:solidFill>
                <a:srgbClr val="0067B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75030" indent="-514350" eaLnBrk="1" fontAlgn="auto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让输出流把数据写入到目的地</a:t>
            </a:r>
            <a:endParaRPr lang="en-US" altLang="zh-CN" sz="2400" b="1" dirty="0">
              <a:solidFill>
                <a:srgbClr val="0067B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75030" indent="-514350" eaLnBrk="1" fontAlgn="auto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0067B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关闭输出流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466725" algn="l"/>
              </a:tabLst>
              <a:defRPr/>
            </a:pPr>
            <a:endParaRPr lang="zh-CN" altLang="en-US" sz="2400" b="1" dirty="0">
              <a:solidFill>
                <a:srgbClr val="0067B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23215" y="981075"/>
            <a:ext cx="8446770" cy="489521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字节输出流</a:t>
            </a: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(String name);</a:t>
            </a:r>
            <a:endParaRPr lang="zh-CN" altLang="en-US" sz="24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 file);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SzPct val="150000"/>
              <a:buNone/>
              <a:defRPr/>
            </a:pPr>
            <a:endParaRPr lang="en-US" altLang="zh-CN" sz="2400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SzPct val="150000"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SzPct val="150000"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如果输出流指向的文件不存在，</a:t>
            </a: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就创建该文件，如果已经存在，输出流将刷新该文件，使其长度为</a:t>
            </a: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</a:t>
            </a:r>
            <a:endParaRPr lang="zh-CN" altLang="en-US" sz="24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Blip>
                <a:blip r:embed="rId2"/>
              </a:buBlip>
              <a:defRPr/>
            </a:pPr>
            <a:endParaRPr lang="en-US" altLang="zh-CN" sz="24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4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5797907" y="906778"/>
            <a:ext cx="2448272" cy="899691"/>
          </a:xfrm>
          <a:prstGeom prst="wedgeRoundRectCallout">
            <a:avLst>
              <a:gd name="adj1" fmla="val -64502"/>
              <a:gd name="adj2" fmla="val 89081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使用给定的文件名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name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创建</a:t>
            </a:r>
            <a:r>
              <a:rPr lang="en-US" altLang="zh-CN" b="1" dirty="0" err="1">
                <a:solidFill>
                  <a:schemeClr val="tx1"/>
                </a:solidFill>
                <a:latin typeface="宋体" panose="02010600030101010101" pitchFamily="2" charset="-122"/>
              </a:rPr>
              <a:t>FileOutputStream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流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5005566" y="3140969"/>
            <a:ext cx="2448272" cy="720080"/>
          </a:xfrm>
          <a:prstGeom prst="wedgeRoundRectCallout">
            <a:avLst>
              <a:gd name="adj1" fmla="val -65077"/>
              <a:gd name="adj2" fmla="val -112618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File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对象创建</a:t>
            </a:r>
            <a:r>
              <a:rPr lang="en-US" altLang="zh-CN" b="1" dirty="0" err="1">
                <a:solidFill>
                  <a:schemeClr val="tx1"/>
                </a:solidFill>
                <a:latin typeface="宋体" panose="02010600030101010101" pitchFamily="2" charset="-122"/>
              </a:rPr>
              <a:t>FileOutputStream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流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56585" y="2637790"/>
            <a:ext cx="10852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269283" y="2124123"/>
            <a:ext cx="1688864" cy="7327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输出流的目的地</a:t>
            </a:r>
          </a:p>
        </p:txBody>
      </p:sp>
      <p:cxnSp>
        <p:nvCxnSpPr>
          <p:cNvPr id="12" name="直接箭头连接符 11"/>
          <p:cNvCxnSpPr>
            <a:endCxn id="11" idx="2"/>
          </p:cNvCxnSpPr>
          <p:nvPr/>
        </p:nvCxnSpPr>
        <p:spPr>
          <a:xfrm>
            <a:off x="4716145" y="2132965"/>
            <a:ext cx="1553210" cy="3575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211955" y="2564765"/>
            <a:ext cx="2016125" cy="72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140075" y="2118995"/>
            <a:ext cx="15589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1" grpId="0" bldLvl="0" animBg="1"/>
      <p:bldP spid="2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70865" y="3862070"/>
            <a:ext cx="8101330" cy="2421890"/>
          </a:xfrm>
          <a:prstGeom prst="roundRect">
            <a:avLst/>
          </a:prstGeom>
          <a:ln>
            <a:solidFill>
              <a:srgbClr val="A8C9E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94653" y="1040130"/>
            <a:ext cx="8929687" cy="3887788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字节输出流</a:t>
            </a: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选择是否具有刷新功能的构造方法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(String name,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append);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append);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ts val="3500"/>
              </a:lnSpc>
              <a:spcBef>
                <a:spcPct val="0"/>
              </a:spcBef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824865" y="4027805"/>
            <a:ext cx="7847965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f=new File("destin.txt");    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指定输出流的目的地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= new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FileOutnputStream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 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创建指向目的地的输出流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:"+e );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2825" y="1772920"/>
            <a:ext cx="4907280" cy="1812275"/>
            <a:chOff x="5855" y="2925"/>
            <a:chExt cx="7728" cy="2854"/>
          </a:xfrm>
        </p:grpSpPr>
        <p:sp>
          <p:nvSpPr>
            <p:cNvPr id="2" name="对话气泡: 圆角矩形 1"/>
            <p:cNvSpPr/>
            <p:nvPr/>
          </p:nvSpPr>
          <p:spPr>
            <a:xfrm>
              <a:off x="5855" y="3888"/>
              <a:ext cx="5953" cy="1891"/>
            </a:xfrm>
            <a:prstGeom prst="wedgeRoundRectCallout">
              <a:avLst>
                <a:gd name="adj1" fmla="val 79811"/>
                <a:gd name="adj2" fmla="val -59526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append=true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，输出流不会刷新，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write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方法从文件末开始写入；</a:t>
              </a:r>
              <a:endPara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append=false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，输出流将刷新所指向的文件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112" y="2925"/>
              <a:ext cx="5471" cy="783"/>
              <a:chOff x="8112" y="2925"/>
              <a:chExt cx="5471" cy="783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8818" y="2963"/>
                <a:ext cx="258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8112" y="3473"/>
                <a:ext cx="267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1615" y="2925"/>
                <a:ext cx="1968" cy="78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endCxn id="2" idx="4"/>
              </p:cNvCxnSpPr>
              <p:nvPr/>
            </p:nvCxnSpPr>
            <p:spPr>
              <a:xfrm>
                <a:off x="10934" y="3492"/>
                <a:ext cx="2649" cy="21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23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94970" y="1052830"/>
            <a:ext cx="8302625" cy="5184775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字节输出流</a:t>
            </a: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使用输出流写字节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8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输出流的目的是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提供通往目的地的通道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，程序可以通过这个通道将程序中的数据写入到目的地。</a:t>
            </a:r>
          </a:p>
          <a:p>
            <a:pPr algn="just" eaLnBrk="1" hangingPunct="1">
              <a:lnSpc>
                <a:spcPts val="3800"/>
              </a:lnSpc>
              <a:spcBef>
                <a:spcPct val="0"/>
              </a:spcBef>
              <a:buSzPct val="150000"/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write(int n) // </a:t>
            </a: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输出流调用该方法向目的地写入单个字节</a:t>
            </a:r>
            <a:endParaRPr lang="en-US" altLang="zh-CN" sz="24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800"/>
              </a:lnSpc>
              <a:spcBef>
                <a:spcPct val="0"/>
              </a:spcBef>
              <a:buSzPct val="150000"/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write(byte b[]) // </a:t>
            </a: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输出流调用该方法向目的地写入一个字节数组。</a:t>
            </a:r>
            <a:endParaRPr lang="en-US" altLang="zh-CN" sz="24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800"/>
              </a:lnSpc>
              <a:spcBef>
                <a:spcPct val="0"/>
              </a:spcBef>
              <a:buSzPct val="150000"/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write(byte b[],int </a:t>
            </a:r>
            <a:r>
              <a:rPr lang="en-US" altLang="zh-CN" sz="2400" b="1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off,int</a:t>
            </a: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// </a:t>
            </a: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给定字节数组中起始于偏移量</a:t>
            </a:r>
            <a:r>
              <a:rPr lang="en-US" altLang="zh-CN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off</a:t>
            </a: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处取</a:t>
            </a:r>
            <a:r>
              <a:rPr lang="en-US" altLang="zh-CN" sz="2400" b="1" dirty="0" err="1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个字节写到目的地。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>
              <a:solidFill>
                <a:srgbClr val="0067B4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23215" y="1052830"/>
            <a:ext cx="8303260" cy="1870075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字节输出流</a:t>
            </a: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关闭流</a:t>
            </a:r>
            <a:endParaRPr lang="en-US" altLang="zh-CN" sz="2400" b="1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通过调用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close()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方法关闭输出流可以把该流所用的缓冲区的内容冲洗掉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359535" y="3741420"/>
            <a:ext cx="6171565" cy="2911475"/>
          </a:xfrm>
          <a:prstGeom prst="roundRect">
            <a:avLst/>
          </a:prstGeom>
          <a:ln>
            <a:solidFill>
              <a:srgbClr val="A8C9E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22898" y="908050"/>
            <a:ext cx="8785225" cy="544493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字符流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85925" y="3812540"/>
            <a:ext cx="5041265" cy="27533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266700" eaLnBrk="1" hangingPunct="1">
              <a:defRPr/>
            </a:pPr>
            <a:r>
              <a:rPr lang="zh-CN" sz="18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构造方法分别是：</a:t>
            </a:r>
          </a:p>
          <a:p>
            <a:pPr indent="266700">
              <a:lnSpc>
                <a:spcPts val="3100"/>
              </a:lnSpc>
              <a:defRPr/>
            </a:pPr>
            <a:r>
              <a:rPr lang="en-US" altLang="zh-CN" sz="1800" dirty="0" err="1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FileReader</a:t>
            </a:r>
            <a:r>
              <a:rPr lang="en-US" altLang="zh-CN" sz="18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(String filename); </a:t>
            </a:r>
          </a:p>
          <a:p>
            <a:pPr indent="266700">
              <a:lnSpc>
                <a:spcPts val="3100"/>
              </a:lnSpc>
              <a:defRPr/>
            </a:pPr>
            <a:r>
              <a:rPr lang="en-US" altLang="zh-CN" sz="1800" dirty="0" err="1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FileReader</a:t>
            </a:r>
            <a:r>
              <a:rPr lang="en-US" altLang="zh-CN" sz="18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(File filename);</a:t>
            </a:r>
          </a:p>
          <a:p>
            <a:pPr indent="266700">
              <a:lnSpc>
                <a:spcPts val="3100"/>
              </a:lnSpc>
              <a:defRPr/>
            </a:pPr>
            <a:r>
              <a:rPr lang="en-US" altLang="zh-CN" sz="1800" dirty="0" err="1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FileWriter</a:t>
            </a:r>
            <a:r>
              <a:rPr lang="en-US" altLang="zh-CN" sz="18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(String filename); </a:t>
            </a:r>
          </a:p>
          <a:p>
            <a:pPr indent="266700">
              <a:lnSpc>
                <a:spcPts val="3100"/>
              </a:lnSpc>
              <a:defRPr/>
            </a:pPr>
            <a:r>
              <a:rPr lang="en-US" altLang="zh-CN" sz="1800" dirty="0" err="1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FileWriter</a:t>
            </a:r>
            <a:r>
              <a:rPr lang="en-US" altLang="zh-CN" sz="18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(File filename);</a:t>
            </a:r>
          </a:p>
          <a:p>
            <a:pPr indent="266700">
              <a:lnSpc>
                <a:spcPts val="3100"/>
              </a:lnSpc>
              <a:defRPr/>
            </a:pPr>
            <a:r>
              <a:rPr lang="en-US" altLang="zh-CN" sz="1800" dirty="0" err="1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FileWriter</a:t>
            </a:r>
            <a:r>
              <a:rPr lang="en-US" altLang="zh-CN" sz="18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(String </a:t>
            </a:r>
            <a:r>
              <a:rPr lang="en-US" altLang="zh-CN" sz="1800" dirty="0" err="1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filename,boolean</a:t>
            </a:r>
            <a:r>
              <a:rPr lang="en-US" altLang="zh-CN" sz="18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append);</a:t>
            </a:r>
          </a:p>
          <a:p>
            <a:pPr indent="266700">
              <a:lnSpc>
                <a:spcPts val="3100"/>
              </a:lnSpc>
              <a:defRPr/>
            </a:pPr>
            <a:r>
              <a:rPr lang="en-US" altLang="zh-CN" sz="1800" dirty="0" err="1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FileWriter</a:t>
            </a:r>
            <a:r>
              <a:rPr lang="en-US" altLang="zh-CN" sz="18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(File </a:t>
            </a:r>
            <a:r>
              <a:rPr lang="en-US" altLang="zh-CN" sz="1800" dirty="0" err="1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filename,boolean</a:t>
            </a:r>
            <a:r>
              <a:rPr lang="en-US" altLang="zh-CN" sz="1800" dirty="0">
                <a:solidFill>
                  <a:srgbClr val="0067B4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 append);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61490" y="1061720"/>
            <a:ext cx="5768975" cy="2576830"/>
            <a:chOff x="1305" y="1152"/>
            <a:chExt cx="9784" cy="5231"/>
          </a:xfrm>
        </p:grpSpPr>
        <p:sp>
          <p:nvSpPr>
            <p:cNvPr id="24" name="箭头: 下 23"/>
            <p:cNvSpPr/>
            <p:nvPr/>
          </p:nvSpPr>
          <p:spPr>
            <a:xfrm rot="10800000">
              <a:off x="9241" y="2088"/>
              <a:ext cx="364" cy="5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305" y="1152"/>
              <a:ext cx="9784" cy="5231"/>
              <a:chOff x="1305" y="1152"/>
              <a:chExt cx="9784" cy="5231"/>
            </a:xfrm>
          </p:grpSpPr>
          <p:sp>
            <p:nvSpPr>
              <p:cNvPr id="2" name="矩形: 圆角 1"/>
              <p:cNvSpPr/>
              <p:nvPr/>
            </p:nvSpPr>
            <p:spPr>
              <a:xfrm>
                <a:off x="1305" y="2533"/>
                <a:ext cx="4201" cy="10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FileInputStream</a:t>
                </a:r>
              </a:p>
            </p:txBody>
          </p:sp>
          <p:sp>
            <p:nvSpPr>
              <p:cNvPr id="3" name="矩形: 圆角 2"/>
              <p:cNvSpPr/>
              <p:nvPr/>
            </p:nvSpPr>
            <p:spPr>
              <a:xfrm>
                <a:off x="1305" y="3960"/>
                <a:ext cx="4201" cy="10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FileOutputStream</a:t>
                </a:r>
              </a:p>
            </p:txBody>
          </p:sp>
          <p:sp>
            <p:nvSpPr>
              <p:cNvPr id="4" name="矩形: 圆角 3"/>
              <p:cNvSpPr/>
              <p:nvPr/>
            </p:nvSpPr>
            <p:spPr>
              <a:xfrm>
                <a:off x="7800" y="2560"/>
                <a:ext cx="3289" cy="87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FileReader</a:t>
                </a:r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7800" y="4029"/>
                <a:ext cx="3289" cy="87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rgbClr val="DF36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FileWriter</a:t>
                </a:r>
              </a:p>
            </p:txBody>
          </p:sp>
          <p:sp>
            <p:nvSpPr>
              <p:cNvPr id="10" name="矩形: 圆角 9"/>
              <p:cNvSpPr/>
              <p:nvPr/>
            </p:nvSpPr>
            <p:spPr>
              <a:xfrm>
                <a:off x="8396" y="1152"/>
                <a:ext cx="2097" cy="86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Reader</a:t>
                </a: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>
                <a:off x="8439" y="5513"/>
                <a:ext cx="2097" cy="87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Writer</a:t>
                </a:r>
              </a:p>
            </p:txBody>
          </p:sp>
          <p:cxnSp>
            <p:nvCxnSpPr>
              <p:cNvPr id="13" name="直接箭头连接符 12"/>
              <p:cNvCxnSpPr>
                <a:stCxn id="2" idx="3"/>
                <a:endCxn id="4" idx="1"/>
              </p:cNvCxnSpPr>
              <p:nvPr/>
            </p:nvCxnSpPr>
            <p:spPr>
              <a:xfrm flipV="1">
                <a:off x="5506" y="2995"/>
                <a:ext cx="2294" cy="55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3" idx="3"/>
                <a:endCxn id="9" idx="1"/>
              </p:cNvCxnSpPr>
              <p:nvPr/>
            </p:nvCxnSpPr>
            <p:spPr>
              <a:xfrm flipV="1">
                <a:off x="5506" y="4464"/>
                <a:ext cx="2294" cy="13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箭头: 下 24"/>
              <p:cNvSpPr/>
              <p:nvPr/>
            </p:nvSpPr>
            <p:spPr>
              <a:xfrm>
                <a:off x="9262" y="4946"/>
                <a:ext cx="364" cy="51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504" y="1852"/>
                <a:ext cx="1462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504" y="4801"/>
                <a:ext cx="1462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</a:t>
                </a:r>
              </a:p>
            </p:txBody>
          </p:sp>
        </p:grpSp>
      </p:grpSp>
      <p:sp>
        <p:nvSpPr>
          <p:cNvPr id="3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0" grpId="0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570865" y="3933825"/>
            <a:ext cx="7853045" cy="1918335"/>
          </a:xfrm>
          <a:prstGeom prst="roundRect">
            <a:avLst/>
          </a:prstGeom>
          <a:ln>
            <a:solidFill>
              <a:srgbClr val="A8C9E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22898" y="1051561"/>
            <a:ext cx="8785225" cy="2808982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缓冲流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类和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的构造方法分别是：</a:t>
            </a: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(Reader in); </a:t>
            </a:r>
            <a:endParaRPr lang="zh-CN" altLang="en-US" sz="2400" b="1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r>
              <a:rPr lang="en-US" altLang="zh-CN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(Writer out);</a:t>
            </a:r>
            <a:endParaRPr lang="zh-CN" altLang="en-US" sz="2400" b="1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SzPct val="150000"/>
              <a:buBlip>
                <a:blip r:embed="rId3"/>
              </a:buBlip>
              <a:defRPr/>
            </a:pPr>
            <a:r>
              <a:rPr lang="zh-CN" altLang="en-US" sz="2400" b="1" dirty="0">
                <a:solidFill>
                  <a:srgbClr val="0067B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需要注意的是二者的源和目的地必须是字符输入流和字符输出流</a:t>
            </a:r>
          </a:p>
        </p:txBody>
      </p:sp>
      <p:sp>
        <p:nvSpPr>
          <p:cNvPr id="39940" name="Rectangle 1"/>
          <p:cNvSpPr>
            <a:spLocks noChangeArrowheads="1"/>
          </p:cNvSpPr>
          <p:nvPr/>
        </p:nvSpPr>
        <p:spPr bwMode="auto">
          <a:xfrm>
            <a:off x="826572" y="4169876"/>
            <a:ext cx="8375848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inOne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(“studen.txt”);     //</a:t>
            </a:r>
            <a:r>
              <a:rPr lang="zh-CN" altLang="en-US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创建字符输入流</a:t>
            </a:r>
            <a:endParaRPr lang="en-US" altLang="zh-CN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BufferReader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inTwo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BufferReader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inOne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//</a:t>
            </a:r>
            <a:r>
              <a:rPr lang="zh-CN" altLang="en-US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创建缓冲输入流</a:t>
            </a:r>
            <a:endParaRPr lang="en-US" altLang="zh-CN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tofile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(“hello.txt”);     //</a:t>
            </a:r>
            <a:r>
              <a:rPr lang="zh-CN" altLang="en-US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创建字符输出流</a:t>
            </a:r>
            <a:endParaRPr lang="en-US" altLang="zh-CN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BufferWriter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out=new </a:t>
            </a: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BufferWriter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tofile</a:t>
            </a:r>
            <a:r>
              <a:rPr lang="en-US" altLang="zh-CN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//</a:t>
            </a:r>
            <a:r>
              <a:rPr lang="zh-CN" altLang="en-US" sz="1800" b="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创建缓冲</a:t>
            </a:r>
            <a:r>
              <a:rPr lang="zh-CN" altLang="en-US" sz="1800" b="0" dirty="0" smtClean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输出流</a:t>
            </a: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对话气泡: 圆角矩形 1"/>
          <p:cNvSpPr/>
          <p:nvPr/>
        </p:nvSpPr>
        <p:spPr>
          <a:xfrm>
            <a:off x="5434325" y="2060342"/>
            <a:ext cx="2448272" cy="648072"/>
          </a:xfrm>
          <a:prstGeom prst="wedgeRoundRectCallout">
            <a:avLst>
              <a:gd name="adj1" fmla="val -86273"/>
              <a:gd name="adj2" fmla="val -1995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可以通过</a:t>
            </a:r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readLine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方法读取文本行</a:t>
            </a:r>
          </a:p>
        </p:txBody>
      </p:sp>
      <p:pic>
        <p:nvPicPr>
          <p:cNvPr id="8" name="Picture 7" descr="河海校徽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2" grpId="0" bldLvl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94970" y="1051560"/>
            <a:ext cx="8404860" cy="3310890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缓冲流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readLine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()//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读取一行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write(String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s,int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off, int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)//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把字符串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写到流中。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newLine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()//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写入一个回车符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本章主要内容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7590" y="1772920"/>
            <a:ext cx="6414135" cy="2655570"/>
            <a:chOff x="1069" y="2905"/>
            <a:chExt cx="10101" cy="4182"/>
          </a:xfrm>
        </p:grpSpPr>
        <p:sp>
          <p:nvSpPr>
            <p:cNvPr id="9218" name="矩形 1"/>
            <p:cNvSpPr>
              <a:spLocks noChangeArrowheads="1"/>
            </p:cNvSpPr>
            <p:nvPr/>
          </p:nvSpPr>
          <p:spPr bwMode="auto">
            <a:xfrm>
              <a:off x="1530" y="2905"/>
              <a:ext cx="9640" cy="4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File</a:t>
              </a:r>
              <a:r>
                <a: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类</a:t>
              </a:r>
              <a:endPara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读写文件的常见流</a:t>
              </a:r>
              <a:endPara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dirty="0" err="1">
                  <a:solidFill>
                    <a:srgbClr val="0070C0"/>
                  </a:solidFill>
                  <a:latin typeface="Times New Roman" panose="02020603050405020304" pitchFamily="18" charset="0"/>
                </a:rPr>
                <a:t>RandomAccessFile</a:t>
              </a:r>
              <a:r>
                <a: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类</a:t>
              </a:r>
              <a:endPara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文件上传</a:t>
              </a:r>
              <a:endPara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文件下载</a:t>
              </a:r>
              <a:endPara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69" y="3138"/>
              <a:ext cx="491" cy="3709"/>
              <a:chOff x="3111" y="1515"/>
              <a:chExt cx="491" cy="3709"/>
            </a:xfrm>
          </p:grpSpPr>
          <p:sp>
            <p:nvSpPr>
              <p:cNvPr id="8" name=" 226"/>
              <p:cNvSpPr/>
              <p:nvPr/>
            </p:nvSpPr>
            <p:spPr>
              <a:xfrm>
                <a:off x="3111" y="1515"/>
                <a:ext cx="491" cy="482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 226"/>
              <p:cNvSpPr/>
              <p:nvPr/>
            </p:nvSpPr>
            <p:spPr>
              <a:xfrm>
                <a:off x="3111" y="2329"/>
                <a:ext cx="491" cy="482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" name=" 226"/>
              <p:cNvSpPr/>
              <p:nvPr/>
            </p:nvSpPr>
            <p:spPr>
              <a:xfrm>
                <a:off x="3111" y="3143"/>
                <a:ext cx="491" cy="482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" name=" 226"/>
              <p:cNvSpPr/>
              <p:nvPr/>
            </p:nvSpPr>
            <p:spPr>
              <a:xfrm>
                <a:off x="3111" y="3957"/>
                <a:ext cx="491" cy="453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 226"/>
              <p:cNvSpPr/>
              <p:nvPr/>
            </p:nvSpPr>
            <p:spPr>
              <a:xfrm>
                <a:off x="3111" y="4742"/>
                <a:ext cx="491" cy="482"/>
              </a:xfrm>
              <a:custGeom>
                <a:avLst/>
                <a:gdLst>
                  <a:gd name="connsiteX0" fmla="*/ 1846300 w 4171682"/>
                  <a:gd name="connsiteY0" fmla="*/ 0 h 3589654"/>
                  <a:gd name="connsiteX1" fmla="*/ 2325378 w 4171682"/>
                  <a:gd name="connsiteY1" fmla="*/ 0 h 3589654"/>
                  <a:gd name="connsiteX2" fmla="*/ 4171682 w 4171682"/>
                  <a:gd name="connsiteY2" fmla="*/ 3183284 h 3589654"/>
                  <a:gd name="connsiteX3" fmla="*/ 3937064 w 4171682"/>
                  <a:gd name="connsiteY3" fmla="*/ 3589654 h 3589654"/>
                  <a:gd name="connsiteX4" fmla="*/ 234622 w 4171682"/>
                  <a:gd name="connsiteY4" fmla="*/ 3589654 h 3589654"/>
                  <a:gd name="connsiteX5" fmla="*/ 0 w 4171682"/>
                  <a:gd name="connsiteY5" fmla="*/ 3183277 h 358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71682" h="3589654">
                    <a:moveTo>
                      <a:pt x="1846300" y="0"/>
                    </a:moveTo>
                    <a:lnTo>
                      <a:pt x="2325378" y="0"/>
                    </a:lnTo>
                    <a:lnTo>
                      <a:pt x="4171682" y="3183284"/>
                    </a:lnTo>
                    <a:lnTo>
                      <a:pt x="3937064" y="3589654"/>
                    </a:lnTo>
                    <a:lnTo>
                      <a:pt x="234622" y="3589654"/>
                    </a:lnTo>
                    <a:lnTo>
                      <a:pt x="0" y="318327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strike="noStrike" noProof="1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B6C93AA5-3375-4B71-A519-7D971F441732}"/>
              </a:ext>
            </a:extLst>
          </p:cNvPr>
          <p:cNvGrpSpPr/>
          <p:nvPr/>
        </p:nvGrpSpPr>
        <p:grpSpPr>
          <a:xfrm>
            <a:off x="5870055" y="1772920"/>
            <a:ext cx="1555115" cy="424785"/>
            <a:chOff x="10951" y="2748"/>
            <a:chExt cx="2410" cy="1477"/>
          </a:xfrm>
        </p:grpSpPr>
        <p:sp>
          <p:nvSpPr>
            <p:cNvPr id="14" name="右大括号 13">
              <a:extLst>
                <a:ext uri="{FF2B5EF4-FFF2-40B4-BE49-F238E27FC236}">
                  <a16:creationId xmlns:a16="http://schemas.microsoft.com/office/drawing/2014/main" xmlns="" id="{D908B118-D815-4175-BD27-6074A8EF9FA8}"/>
                </a:ext>
              </a:extLst>
            </p:cNvPr>
            <p:cNvSpPr/>
            <p:nvPr/>
          </p:nvSpPr>
          <p:spPr>
            <a:xfrm>
              <a:off x="10951" y="2748"/>
              <a:ext cx="550" cy="147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3">
              <a:extLst>
                <a:ext uri="{FF2B5EF4-FFF2-40B4-BE49-F238E27FC236}">
                  <a16:creationId xmlns:a16="http://schemas.microsoft.com/office/drawing/2014/main" xmlns="" id="{67089065-C09C-46F8-B645-77B5E9515B6F}"/>
                </a:ext>
              </a:extLst>
            </p:cNvPr>
            <p:cNvSpPr txBox="1"/>
            <p:nvPr/>
          </p:nvSpPr>
          <p:spPr>
            <a:xfrm>
              <a:off x="11634" y="2887"/>
              <a:ext cx="1727" cy="58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第一讲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D8BAFBC-16C7-4D44-A92B-D5EE92E370A6}"/>
              </a:ext>
            </a:extLst>
          </p:cNvPr>
          <p:cNvGrpSpPr/>
          <p:nvPr/>
        </p:nvGrpSpPr>
        <p:grpSpPr>
          <a:xfrm>
            <a:off x="5843589" y="2319051"/>
            <a:ext cx="1608136" cy="865928"/>
            <a:chOff x="10951" y="2748"/>
            <a:chExt cx="2410" cy="1477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xmlns="" id="{53FAC626-7797-4C88-8F7E-3E1D14C067F4}"/>
                </a:ext>
              </a:extLst>
            </p:cNvPr>
            <p:cNvSpPr/>
            <p:nvPr/>
          </p:nvSpPr>
          <p:spPr>
            <a:xfrm>
              <a:off x="10951" y="2748"/>
              <a:ext cx="550" cy="147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3">
              <a:extLst>
                <a:ext uri="{FF2B5EF4-FFF2-40B4-BE49-F238E27FC236}">
                  <a16:creationId xmlns:a16="http://schemas.microsoft.com/office/drawing/2014/main" xmlns="" id="{8BC1C451-9546-4D30-8615-E35E32849525}"/>
                </a:ext>
              </a:extLst>
            </p:cNvPr>
            <p:cNvSpPr txBox="1"/>
            <p:nvPr/>
          </p:nvSpPr>
          <p:spPr>
            <a:xfrm>
              <a:off x="11634" y="2887"/>
              <a:ext cx="1727" cy="63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第二讲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2F4841D5-9253-4F2F-BC81-47B8260B24E6}"/>
              </a:ext>
            </a:extLst>
          </p:cNvPr>
          <p:cNvGrpSpPr/>
          <p:nvPr/>
        </p:nvGrpSpPr>
        <p:grpSpPr>
          <a:xfrm>
            <a:off x="5843589" y="3290083"/>
            <a:ext cx="1555115" cy="424785"/>
            <a:chOff x="10951" y="2748"/>
            <a:chExt cx="2410" cy="1477"/>
          </a:xfrm>
        </p:grpSpPr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xmlns="" id="{234E1D7F-162B-42F6-ADDA-F176F47D02A7}"/>
                </a:ext>
              </a:extLst>
            </p:cNvPr>
            <p:cNvSpPr/>
            <p:nvPr/>
          </p:nvSpPr>
          <p:spPr>
            <a:xfrm>
              <a:off x="10951" y="2748"/>
              <a:ext cx="550" cy="147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3">
              <a:extLst>
                <a:ext uri="{FF2B5EF4-FFF2-40B4-BE49-F238E27FC236}">
                  <a16:creationId xmlns:a16="http://schemas.microsoft.com/office/drawing/2014/main" xmlns="" id="{F0618380-3893-4AA5-8C15-6EC008527933}"/>
                </a:ext>
              </a:extLst>
            </p:cNvPr>
            <p:cNvSpPr txBox="1"/>
            <p:nvPr/>
          </p:nvSpPr>
          <p:spPr>
            <a:xfrm>
              <a:off x="11634" y="2887"/>
              <a:ext cx="1727" cy="12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第三讲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080EFADE-5FC7-4333-96B1-265CB2977F31}"/>
              </a:ext>
            </a:extLst>
          </p:cNvPr>
          <p:cNvGrpSpPr/>
          <p:nvPr/>
        </p:nvGrpSpPr>
        <p:grpSpPr>
          <a:xfrm>
            <a:off x="5843589" y="3903976"/>
            <a:ext cx="1555115" cy="424785"/>
            <a:chOff x="10951" y="2748"/>
            <a:chExt cx="2410" cy="1477"/>
          </a:xfrm>
        </p:grpSpPr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xmlns="" id="{743244ED-98E1-445B-9762-9679E2F865D1}"/>
                </a:ext>
              </a:extLst>
            </p:cNvPr>
            <p:cNvSpPr/>
            <p:nvPr/>
          </p:nvSpPr>
          <p:spPr>
            <a:xfrm>
              <a:off x="10951" y="2748"/>
              <a:ext cx="550" cy="147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3">
              <a:extLst>
                <a:ext uri="{FF2B5EF4-FFF2-40B4-BE49-F238E27FC236}">
                  <a16:creationId xmlns:a16="http://schemas.microsoft.com/office/drawing/2014/main" xmlns="" id="{C3140E51-69D1-4C33-8450-115FD439E218}"/>
                </a:ext>
              </a:extLst>
            </p:cNvPr>
            <p:cNvSpPr txBox="1"/>
            <p:nvPr/>
          </p:nvSpPr>
          <p:spPr>
            <a:xfrm>
              <a:off x="11634" y="2887"/>
              <a:ext cx="1727" cy="12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第四讲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94970" y="979805"/>
            <a:ext cx="8442325" cy="212471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缓冲流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可以把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称为上层流，把它们指向的字符流称为底层流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采用缓存技术将上层流和底层流连接。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流调用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flush()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刷新缓存或调用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close()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方法关闭时，底层流也会立刻将缓存的内容写入目的地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139028"/>
            <a:ext cx="7435850" cy="4476679"/>
            <a:chOff x="964" y="3420"/>
            <a:chExt cx="9707" cy="5844"/>
          </a:xfrm>
        </p:grpSpPr>
        <p:sp>
          <p:nvSpPr>
            <p:cNvPr id="17" name="圆角矩形 16"/>
            <p:cNvSpPr/>
            <p:nvPr/>
          </p:nvSpPr>
          <p:spPr>
            <a:xfrm>
              <a:off x="967" y="4100"/>
              <a:ext cx="9704" cy="516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26" y="4567"/>
              <a:ext cx="9162" cy="413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 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=cyan&gt;&lt;font size=2&gt;</a:t>
              </a:r>
              <a:endPara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&lt;form action="</a:t>
              </a:r>
              <a:r>
                <a:rPr lang="en-US" altLang="zh-CN" sz="20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helpReadFile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method="post" name="form"&gt;</a:t>
              </a:r>
              <a:endPara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输入文件的路径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如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:d:/2000):</a:t>
              </a:r>
              <a:endPara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&lt;input type="text" name="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size=12&gt;</a:t>
              </a:r>
              <a:endPara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输入文件的名字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如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:Hello.java):</a:t>
              </a:r>
              <a:endPara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&lt;input type="text" name="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size=9&gt;</a:t>
              </a:r>
              <a:endPara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</a:t>
              </a:r>
              <a:r>
                <a:rPr lang="en-US" altLang="zh-CN" sz="20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&gt;&lt;input type="submit" value="</a:t>
              </a:r>
              <a:r>
                <a:rPr lang="zh-CN" alt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读取</a:t>
              </a: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name="submit"&gt;</a:t>
              </a:r>
              <a:endPara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&lt;/form&gt;</a:t>
              </a:r>
              <a:endPara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&lt;/font&gt;&lt;/BODY&gt;&lt;/HTML&gt;</a:t>
              </a:r>
              <a:endPara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45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420"/>
              <a:ext cx="3584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Example8_4_choice.jsp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178862"/>
            <a:ext cx="7435850" cy="4616098"/>
            <a:chOff x="964" y="3472"/>
            <a:chExt cx="9707" cy="6026"/>
          </a:xfrm>
        </p:grpSpPr>
        <p:sp>
          <p:nvSpPr>
            <p:cNvPr id="17" name="圆角矩形 16"/>
            <p:cNvSpPr/>
            <p:nvPr/>
          </p:nvSpPr>
          <p:spPr>
            <a:xfrm>
              <a:off x="967" y="4152"/>
              <a:ext cx="9704" cy="476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94" y="4149"/>
              <a:ext cx="9162" cy="534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zh-CN" altLang="en-US" sz="190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helpReadFile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&lt;/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endParaRPr lang="zh-CN" altLang="en-US" sz="190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&lt;servlet-class&gt;myservlet.control.Example8_4_Servlet&lt;/servlet-class&gt;</a:t>
              </a:r>
              <a:endParaRPr lang="zh-CN" altLang="en-US" sz="190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zh-CN" altLang="en-US" sz="190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-mapping&gt;</a:t>
              </a:r>
              <a:endParaRPr lang="zh-CN" altLang="en-US" sz="190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helpReadFile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&lt;/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endParaRPr lang="zh-CN" altLang="en-US" sz="190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url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-pattern&gt;/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helpReadFile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url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-pattern&gt;</a:t>
              </a:r>
              <a:endParaRPr lang="zh-CN" altLang="en-US" sz="190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kern="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kern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-mapping&gt;</a:t>
              </a:r>
              <a:endParaRPr lang="zh-CN" altLang="en-US" sz="1900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zh-CN" sz="19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503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472"/>
              <a:ext cx="4136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000" dirty="0"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web.xml</a:t>
              </a:r>
              <a:endParaRPr lang="en-US" altLang="zh-CN" sz="20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775100"/>
            <a:chOff x="964" y="2950"/>
            <a:chExt cx="9707" cy="7539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859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08" y="3615"/>
              <a:ext cx="9162" cy="664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package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mybean.data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class Example8_4_Bean {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String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filePath,fileName,fileContent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long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fileLength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void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setFilePath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){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getFilePath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(){return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 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void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setFileName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){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(){return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 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void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setFileContent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){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fileContent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getFileContent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(){return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fileContent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 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void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setFileLength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(long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len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){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fileLength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len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 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long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getFileLength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(){return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fileLength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 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3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zh-CN" alt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584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Example8_4_Bean.java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802677"/>
            <a:chOff x="964" y="2950"/>
            <a:chExt cx="9707" cy="7575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859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08" y="3709"/>
              <a:ext cx="9162" cy="681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void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doPost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HttpServletRequest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request,HttpServletResponse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response)throws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ServletException,IOException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Example8_4_Bean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Example8_4_Bean();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request.setAttribute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",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request.getParameter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request.getParameter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fileBean.setFilePath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  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将数据存储在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中 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fileBean.setFileName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  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try{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 f=new File(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filePath,fileName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long length=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f.length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fileBean.setFileLength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(length);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FileReader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in=new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FileReader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(f) 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BufferedReader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inTwo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BufferedReader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(in);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StringBuffer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stringbuffer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StringBuffer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String s=null;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while ((s=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inTwo.readLine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())!=null)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stringbuffer.append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("\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n"+s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String content=new String(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stringbuffer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fileBean.setFileContent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(content);</a:t>
              </a:r>
              <a:endParaRPr lang="en-US" altLang="zh-CN" sz="16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}</a:t>
              </a:r>
              <a:endPara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4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Example8_4_Servlet.java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4180992"/>
            <a:chOff x="964" y="2950"/>
            <a:chExt cx="9707" cy="5458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4778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0" y="3897"/>
              <a:ext cx="9162" cy="391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catch(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IOException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exp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){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fileBean.setFileContent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读取失败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"+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exp.toString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} 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RequestDispatcher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dispatcher=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request.getRequestDispatcher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("example8_4_showFile.jsp");</a:t>
              </a:r>
              <a:endParaRPr lang="en-US" altLang="zh-CN" sz="1800" b="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dispatcher.forward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(request, response);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 </a:t>
              </a:r>
              <a:endParaRPr lang="zh-CN" alt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4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Example8_4_Servlet.java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252668"/>
            <a:chOff x="964" y="2950"/>
            <a:chExt cx="9707" cy="6857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177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0" y="3803"/>
              <a:ext cx="9162" cy="574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jsp:useBean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id="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type="mybean.data.Example8_4_Bean" scope="request"/&gt;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=#EEFFAE&gt;&lt;font size=2&gt;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文件的位置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: 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jsp:getProperty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property="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"/&gt;,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文件的名字：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jsp:getProperty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property="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"/&gt;,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文件的长度：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jsp:getProperty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property="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fileLength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"/&gt; 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字节。</a:t>
              </a:r>
              <a:endParaRPr lang="zh-CN" altLang="en-US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文件的内容：</a:t>
              </a:r>
              <a:endParaRPr lang="zh-CN" altLang="en-US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TextArea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rows="6" cols="60"&gt;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jsp:getProperty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property="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fileContent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"/&gt;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&lt;/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TextArea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&lt;/font&gt;&lt;/body&gt;&lt;/HTML&gt;</a:t>
              </a:r>
              <a:endParaRPr lang="zh-CN" alt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Example8_4_showFile.jsp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10.2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读写文件的常用流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23215" y="1051560"/>
            <a:ext cx="8735695" cy="165671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类创建的流与前面的输入、输出流不同。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2"/>
              </a:buBlip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习惯上，仍称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类创建的对象为一个流。</a:t>
            </a:r>
            <a:r>
              <a:rPr lang="en-US" altLang="zh-CN" sz="2400" b="1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zh-CN" altLang="en-US" sz="2400" b="1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流的指向既可以作为源也可以作为目的地。</a:t>
            </a:r>
          </a:p>
        </p:txBody>
      </p:sp>
      <p:pic>
        <p:nvPicPr>
          <p:cNvPr id="7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10.3 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RandomAccessFile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94653" y="979805"/>
            <a:ext cx="8785225" cy="3241675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endParaRPr lang="en-US" altLang="zh-CN" sz="28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SzPct val="150000"/>
              <a:buBlip>
                <a:blip r:embed="rId3"/>
              </a:buBlip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类的两个构造方法：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SzPct val="150000"/>
              <a:buNone/>
              <a:defRPr/>
            </a:pP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sz="240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name,String</a:t>
            </a: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mode)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 </a:t>
            </a:r>
            <a:r>
              <a:rPr lang="en-US" altLang="zh-CN" sz="240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file,String</a:t>
            </a:r>
            <a:r>
              <a:rPr lang="en-US" altLang="zh-CN" sz="24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mode)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SzPct val="150000"/>
              <a:buNone/>
              <a:defRPr/>
            </a:pP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25650" y="1797685"/>
            <a:ext cx="6338570" cy="3548380"/>
            <a:chOff x="2851" y="2718"/>
            <a:chExt cx="9982" cy="558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918" y="4720"/>
              <a:ext cx="236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934" y="5626"/>
              <a:ext cx="15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438" y="4720"/>
              <a:ext cx="235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652" y="5627"/>
              <a:ext cx="23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2851" y="2718"/>
              <a:ext cx="9982" cy="5588"/>
              <a:chOff x="2851" y="2718"/>
              <a:chExt cx="9982" cy="5588"/>
            </a:xfrm>
          </p:grpSpPr>
          <p:sp>
            <p:nvSpPr>
              <p:cNvPr id="2" name="对话气泡: 圆角矩形 1"/>
              <p:cNvSpPr/>
              <p:nvPr/>
            </p:nvSpPr>
            <p:spPr>
              <a:xfrm>
                <a:off x="9202" y="2718"/>
                <a:ext cx="2268" cy="1090"/>
              </a:xfrm>
              <a:prstGeom prst="wedgeRoundRectCallout">
                <a:avLst>
                  <a:gd name="adj1" fmla="val -160843"/>
                  <a:gd name="adj2" fmla="val 97249"/>
                  <a:gd name="adj3" fmla="val 16667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文件名</a:t>
                </a:r>
              </a:p>
            </p:txBody>
          </p:sp>
          <p:sp>
            <p:nvSpPr>
              <p:cNvPr id="8" name="对话气泡: 圆角矩形 7"/>
              <p:cNvSpPr/>
              <p:nvPr/>
            </p:nvSpPr>
            <p:spPr>
              <a:xfrm>
                <a:off x="2851" y="7060"/>
                <a:ext cx="2722" cy="1247"/>
              </a:xfrm>
              <a:prstGeom prst="wedgeRoundRectCallout">
                <a:avLst>
                  <a:gd name="adj1" fmla="val 56499"/>
                  <a:gd name="adj2" fmla="val -157728"/>
                  <a:gd name="adj3" fmla="val 16667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file</a:t>
                </a:r>
                <a:r>
                  <a:rPr lang="zh-CN" altLang="en-US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出创建的流的源</a:t>
                </a:r>
                <a:endParaRPr lang="zh-CN" altLang="en-US" dirty="0">
                  <a:solidFill>
                    <a:schemeClr val="tx2"/>
                  </a:solidFill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5" name="矩形: 圆角 14"/>
              <p:cNvSpPr/>
              <p:nvPr/>
            </p:nvSpPr>
            <p:spPr>
              <a:xfrm>
                <a:off x="9431" y="6838"/>
                <a:ext cx="3402" cy="118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取“</a:t>
                </a:r>
                <a:r>
                  <a:rPr lang="en-US" altLang="zh-CN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r</a:t>
                </a:r>
                <a:r>
                  <a:rPr lang="zh-CN" altLang="en-US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”（只读）或“</a:t>
                </a:r>
                <a:r>
                  <a:rPr lang="en-US" altLang="zh-CN" b="1" dirty="0" err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rw</a:t>
                </a:r>
                <a:r>
                  <a:rPr lang="zh-CN" altLang="en-US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”（可读写）</a:t>
                </a:r>
                <a:endParaRPr lang="zh-CN" altLang="en-US" dirty="0">
                  <a:solidFill>
                    <a:schemeClr val="tx2"/>
                  </a:solidFill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</p:grpSp>
      <p:cxnSp>
        <p:nvCxnSpPr>
          <p:cNvPr id="18" name="直接箭头连接符 17"/>
          <p:cNvCxnSpPr>
            <a:endCxn id="15" idx="0"/>
          </p:cNvCxnSpPr>
          <p:nvPr/>
        </p:nvCxnSpPr>
        <p:spPr>
          <a:xfrm>
            <a:off x="5914042" y="3644771"/>
            <a:ext cx="1370196" cy="7690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5" idx="0"/>
          </p:cNvCxnSpPr>
          <p:nvPr/>
        </p:nvCxnSpPr>
        <p:spPr>
          <a:xfrm>
            <a:off x="6443345" y="3068955"/>
            <a:ext cx="840740" cy="13449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10.3 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RandomAccessFile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322898" y="979805"/>
            <a:ext cx="8785225" cy="608013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 kern="1200" dirty="0">
                <a:solidFill>
                  <a:srgbClr val="DF362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读写方法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5200" y="1938338"/>
          <a:ext cx="727280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44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readLine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从文件中读取一个文本行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readUTF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从文件中读取一个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UTF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</a:t>
                      </a:r>
                      <a:endParaRPr lang="en-US" altLang="zh-CN" sz="1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seek(long 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定位当前流在文件中的读写的位置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write(byte b[])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b.length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个字节到文件</a:t>
                      </a:r>
                      <a:endParaRPr lang="en-US" altLang="zh-CN" sz="1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writeDouble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(double v)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向文件写入一个双精度浮点值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writeInt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(int v)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向文件写入一个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</a:t>
                      </a:r>
                      <a:endParaRPr lang="en-US" altLang="zh-CN" sz="1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writeUTF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(String 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写入一个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UTF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</a:t>
                      </a:r>
                      <a:endParaRPr lang="en-US" altLang="zh-CN" sz="1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getFilePointer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获取当前流在文件中的读写的位置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10.3 </a:t>
            </a:r>
            <a:r>
              <a:rPr lang="en-US" altLang="zh-CN" sz="2800" b="1" dirty="0" err="1">
                <a:solidFill>
                  <a:srgbClr val="0067B4"/>
                </a:solidFill>
                <a:latin typeface="Times New Roman" panose="02020603050405020304" pitchFamily="18" charset="0"/>
              </a:rPr>
              <a:t>RandomAccessFile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"/>
          <p:cNvSpPr txBox="1"/>
          <p:nvPr/>
        </p:nvSpPr>
        <p:spPr>
          <a:xfrm>
            <a:off x="715963" y="1649413"/>
            <a:ext cx="77120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第十章</a:t>
            </a:r>
          </a:p>
          <a:p>
            <a:pPr algn="ctr"/>
            <a:endParaRPr lang="zh-CN" alt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的文件操作</a:t>
            </a:r>
          </a:p>
        </p:txBody>
      </p:sp>
      <p:pic>
        <p:nvPicPr>
          <p:cNvPr id="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xmlns="" id="{D20C3B82-62AE-4FB5-8752-ED0C19F54DED}"/>
              </a:ext>
            </a:extLst>
          </p:cNvPr>
          <p:cNvSpPr/>
          <p:nvPr/>
        </p:nvSpPr>
        <p:spPr>
          <a:xfrm>
            <a:off x="3868737" y="4005064"/>
            <a:ext cx="1406525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第一讲</a:t>
            </a:r>
          </a:p>
        </p:txBody>
      </p:sp>
    </p:spTree>
    <p:extLst>
      <p:ext uri="{BB962C8B-B14F-4D97-AF65-F5344CB8AC3E}">
        <p14:creationId xmlns:p14="http://schemas.microsoft.com/office/powerpoint/2010/main" val="221743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"/>
          <p:cNvSpPr txBox="1"/>
          <p:nvPr/>
        </p:nvSpPr>
        <p:spPr>
          <a:xfrm>
            <a:off x="715963" y="1649413"/>
            <a:ext cx="77120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第十章</a:t>
            </a:r>
          </a:p>
          <a:p>
            <a:pPr algn="ctr"/>
            <a:endParaRPr lang="zh-CN" alt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的文件操作</a:t>
            </a:r>
          </a:p>
        </p:txBody>
      </p:sp>
      <p:pic>
        <p:nvPicPr>
          <p:cNvPr id="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xmlns="" id="{D20C3B82-62AE-4FB5-8752-ED0C19F54DED}"/>
              </a:ext>
            </a:extLst>
          </p:cNvPr>
          <p:cNvSpPr/>
          <p:nvPr/>
        </p:nvSpPr>
        <p:spPr>
          <a:xfrm>
            <a:off x="3868737" y="4005064"/>
            <a:ext cx="1420582" cy="7155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第三讲</a:t>
            </a:r>
          </a:p>
        </p:txBody>
      </p:sp>
    </p:spTree>
    <p:extLst>
      <p:ext uri="{BB962C8B-B14F-4D97-AF65-F5344CB8AC3E}">
        <p14:creationId xmlns:p14="http://schemas.microsoft.com/office/powerpoint/2010/main" val="20750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22898" y="1052830"/>
            <a:ext cx="8785225" cy="5256213"/>
          </a:xfrm>
        </p:spPr>
        <p:txBody>
          <a:bodyPr/>
          <a:lstStyle/>
          <a:p>
            <a:pPr algn="just" eaLnBrk="1" hangingPunct="1">
              <a:lnSpc>
                <a:spcPts val="3800"/>
              </a:lnSpc>
              <a:spcBef>
                <a:spcPct val="0"/>
              </a:spcBef>
              <a:buSzPct val="150000"/>
              <a:buBlip>
                <a:blip r:embed="rId2"/>
              </a:buBlip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用户通过一个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页面上传文件给服务器时：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142" y="2024062"/>
            <a:ext cx="8786813" cy="10877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indent="228600" eaLnBrk="1" hangingPunct="1"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&lt;form action="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接受上传文件的页面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" method="post" </a:t>
            </a:r>
            <a:r>
              <a:rPr lang="en-US" altLang="zh-CN" sz="1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ENCTYPE="multipart/form-data"</a:t>
            </a:r>
          </a:p>
          <a:p>
            <a:pPr indent="228600"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&lt;Input </a:t>
            </a:r>
            <a:r>
              <a:rPr lang="en-US" altLang="zh-CN" sz="1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type="File"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name="picture" &gt;</a:t>
            </a:r>
          </a:p>
          <a:p>
            <a:pPr indent="228600"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&lt;/form&gt;</a:t>
            </a:r>
          </a:p>
        </p:txBody>
      </p:sp>
      <p:pic>
        <p:nvPicPr>
          <p:cNvPr id="8" name="Picture 7" descr="河海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066014"/>
            <a:ext cx="7435850" cy="4180992"/>
            <a:chOff x="964" y="2950"/>
            <a:chExt cx="9707" cy="5458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4778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0" y="3991"/>
              <a:ext cx="9162" cy="373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&lt;P&gt;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选择要上传的文件：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&lt;BR&gt;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&lt;form action="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example8_5_accept.jsp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method="post"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ENCTYPE="multipart/form-data"&gt;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&lt;input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type=FILE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name="boy" size="38"&gt; 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&gt;&lt;input type="submit" name ="g" value="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提交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  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&lt;/form&gt;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&lt;/body&gt;&lt;/HTML&gt;</a:t>
              </a:r>
              <a:endParaRPr lang="zh-CN" alt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Example8_5.jsp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407406"/>
            <a:chOff x="964" y="2950"/>
            <a:chExt cx="9707" cy="7059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379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0" y="3803"/>
              <a:ext cx="9162" cy="602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import ="java.io.*" %&gt;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&lt;HTML&gt;&lt;body&gt;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&lt;%try{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InputStream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in=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request.getInputStream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File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File("C:/1000");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dir.mkdir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File f=new File(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,"B.txt");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FileOutputStream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o=new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FileOutputStream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(f);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byte b[]=new byte[1000];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while((n=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in.read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(b))!=-1)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o.write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(b,0,n);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o.close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in.close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out.print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文件已上传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");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catch(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IOException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){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out.print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上传失败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"+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);}</a:t>
              </a:r>
              <a:endParaRPr lang="en-US" altLang="zh-CN" sz="18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96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%&gt; &lt;/body&gt;&lt;/HTML&gt;</a:t>
              </a:r>
              <a:endParaRPr lang="zh-CN" alt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Example8_5_accpet.jsp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ChangeArrowheads="1"/>
          </p:cNvSpPr>
          <p:nvPr/>
        </p:nvSpPr>
        <p:spPr bwMode="auto">
          <a:xfrm>
            <a:off x="323215" y="999808"/>
            <a:ext cx="83153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例子</a:t>
            </a:r>
            <a:r>
              <a:rPr lang="en-US" altLang="zh-CN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中，通过输入、输出流技术获取文件的内容，即去掉表单的信息。</a:t>
            </a:r>
            <a:endParaRPr lang="en-US" altLang="zh-CN" sz="200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hangingPunct="1">
              <a:lnSpc>
                <a:spcPct val="150000"/>
              </a:lnSpc>
              <a:buFont typeface="Calibri" panose="020F0502020204030204" charset="0"/>
              <a:buAutoNum type="arabicPeriod"/>
              <a:defRPr/>
            </a:pP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将用户提交的全部信息首先保存成一个临时文件，该临时文件的名字是用户的</a:t>
            </a:r>
            <a:r>
              <a:rPr lang="en-US" altLang="zh-CN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</a:t>
            </a:r>
            <a:r>
              <a:rPr lang="en-US" altLang="zh-CN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hangingPunct="1">
              <a:lnSpc>
                <a:spcPct val="150000"/>
              </a:lnSpc>
              <a:buFont typeface="Calibri" panose="020F0502020204030204" charset="0"/>
              <a:buAutoNum type="arabicPeriod"/>
              <a:defRPr/>
            </a:pP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然后读取该临时文件的第</a:t>
            </a:r>
            <a:r>
              <a:rPr lang="en-US" altLang="zh-CN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行，因为这一行含有用户上传的文件的名字，再获取第</a:t>
            </a:r>
            <a:r>
              <a:rPr lang="en-US" altLang="zh-CN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行结束的位置，以及倒数第</a:t>
            </a:r>
            <a:r>
              <a:rPr lang="en-US" altLang="zh-CN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行结束的位置，因为</a:t>
            </a:r>
            <a:r>
              <a:rPr lang="zh-CN" altLang="en-US" sz="20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这两个位置之间的内容是上传文件的内容</a:t>
            </a: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，然后将这部分内容存入文件。</a:t>
            </a:r>
            <a:endParaRPr lang="en-US" altLang="zh-CN" sz="200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hangingPunct="1">
              <a:lnSpc>
                <a:spcPct val="150000"/>
              </a:lnSpc>
              <a:buFont typeface="Calibri" panose="020F0502020204030204" charset="0"/>
              <a:buAutoNum type="arabicPeriod"/>
              <a:defRPr/>
            </a:pPr>
            <a:r>
              <a:rPr lang="zh-CN" altLang="en-US" sz="20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最后删除临时文件。</a:t>
            </a:r>
          </a:p>
        </p:txBody>
      </p:sp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669388"/>
            <a:chOff x="964" y="2950"/>
            <a:chExt cx="9707" cy="7401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60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0" y="3803"/>
              <a:ext cx="9162" cy="654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import ="java.io.*" %&gt;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jsp:useBean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id="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class="mybean.data.Example8_6_Bean" scope="request"/&gt;</a:t>
              </a:r>
              <a:endParaRPr lang="en-US" altLang="zh-CN" sz="18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&lt;P&gt;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选择要上传的文件：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&lt;BR&gt;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&lt;form action="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upFile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method="post"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ENCTYPE="multipart/form-data"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&lt;input type=FILE name="boy" size="45"&gt; 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&lt;input type="submit" name ="boy" value="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提交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&lt;/form&gt;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上传的文件名字：</a:t>
              </a:r>
              <a:endParaRPr lang="zh-CN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jsp:getProperty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property="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"/&gt; 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上传反馈：</a:t>
              </a:r>
              <a:endParaRPr lang="zh-CN" altLang="en-US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jsp:getProperty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name="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property="mess"/&gt;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zh-CN" alt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Example8_6.jsp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126273"/>
            <a:chOff x="964" y="2950"/>
            <a:chExt cx="9707" cy="6692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012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14" y="3897"/>
              <a:ext cx="9162" cy="534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String name=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fileBean.getFileName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boolean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boo 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name.endsWith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(".jpg");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boo = boo||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name.endsWith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(".gif");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if(boo) {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%&gt;     &lt;image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src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"image/&lt;%=name%&gt;" width=200 height =200&gt;&lt;%=name %&gt;&lt;/image&gt;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&lt;% }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else {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%&gt;     &lt;%=name %&gt;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&lt;% }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%&gt;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&lt;/body&gt;&lt;/HTML&gt;</a:t>
              </a:r>
              <a:endParaRPr lang="zh-CN" alt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Example8_6.jsp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579098" cy="5832553"/>
            <a:chOff x="964" y="2950"/>
            <a:chExt cx="9894" cy="7614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93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96" y="3615"/>
              <a:ext cx="9162" cy="694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package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mybean.data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class Example8_6_Bean {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String 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="";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String </a:t>
              </a:r>
              <a:r>
                <a:rPr lang="en-US" altLang="zh-CN" sz="18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mess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="";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void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setFileName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){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(){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return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 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void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setMess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){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mess=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public String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getMess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(){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return mess; 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</a:t>
              </a:r>
              <a:endParaRPr lang="zh-CN" alt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Example8_6_Bean.java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178862"/>
            <a:ext cx="7435850" cy="4217762"/>
            <a:chOff x="964" y="3472"/>
            <a:chExt cx="9707" cy="5506"/>
          </a:xfrm>
        </p:grpSpPr>
        <p:sp>
          <p:nvSpPr>
            <p:cNvPr id="17" name="圆角矩形 16"/>
            <p:cNvSpPr/>
            <p:nvPr/>
          </p:nvSpPr>
          <p:spPr>
            <a:xfrm>
              <a:off x="967" y="4152"/>
              <a:ext cx="9704" cy="4763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94" y="4337"/>
              <a:ext cx="9162" cy="464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upFile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&lt;servlet-class&gt;myservlet.control.Example8_6_Servlet&lt;/servlet-class&gt;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-mapping&gt;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upFile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url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-pattern&gt;/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upFile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url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-pattern&gt;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-mapping&gt;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503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472"/>
              <a:ext cx="4136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000" dirty="0"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web.xml</a:t>
              </a:r>
              <a:endParaRPr lang="en-US" altLang="zh-CN" sz="20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832553"/>
            <a:chOff x="964" y="2950"/>
            <a:chExt cx="9707" cy="7614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93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08" y="3709"/>
              <a:ext cx="9162" cy="674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void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doPost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HttpServletRequest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request,HttpServletResponse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response) throws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ServletException,IOException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request.setCharacterEncoding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("gb2312");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Example8_6_Bean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Example8_6_Bean();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request.setAttribute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",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=null;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HttpSession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session=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request.getSession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(true);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try{ 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用客户的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session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对象的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Id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建立一个临时文件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tempFileName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=(String)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session.getId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request.getContextPath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webDir.substring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(1);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File f= new File("");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String path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f.getAbsolutePath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index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path.indexOf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("bin");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tomcatDir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path.substring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(0,index);//tomcat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的安装目录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File(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tomcatDir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+"/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webapps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/"+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+"/image");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dir.mkdir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Example8_6_Servlet.java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524510" y="923290"/>
            <a:ext cx="8223250" cy="1280044"/>
          </a:xfrm>
        </p:spPr>
        <p:txBody>
          <a:bodyPr/>
          <a:lstStyle/>
          <a:p>
            <a:pPr marL="0" algn="just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的输入</a:t>
            </a:r>
            <a:r>
              <a:rPr lang="en-US" altLang="zh-CN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输出流来实现文件的读写操作，本章采用</a:t>
            </a:r>
            <a:r>
              <a:rPr lang="en-US" altLang="zh-CN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的设计模式来学习文件的操作。</a:t>
            </a:r>
            <a:endParaRPr lang="en-US" altLang="zh-CN" sz="2800" b="1" kern="12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054" y="2453841"/>
            <a:ext cx="7776864" cy="147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SzPct val="150000"/>
              <a:buBlip>
                <a:blip r:embed="rId3"/>
              </a:buBlip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输出流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SzPct val="150000"/>
              <a:buBlip>
                <a:blip r:embed="rId3"/>
              </a:buBlip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应用：文件上传、文件下载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832553"/>
            <a:chOff x="964" y="2950"/>
            <a:chExt cx="9707" cy="7614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93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08" y="3615"/>
              <a:ext cx="9162" cy="694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建立临时文件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f1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File f1=new File(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dir,tempFileName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FileOutputStream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o=new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FileOutputStream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(f1);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将客户上传的全部信息存入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f1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InputStream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in=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request.getInputStream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byte b[]=new byte[10000];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while( (n=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in.read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(b))!=-1){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o.write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(b,0,n);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o.close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in.close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读取临时文件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f1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，从中获取上传文件的名字和上传文件的内容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RandomAccessFile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RandomAccessFile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(f1,"r");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读出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f1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的第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行，析取出上传文件的名字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second=1;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secondLine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=null;</a:t>
              </a:r>
              <a:endPara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Example8_6_Servlet.java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832553"/>
            <a:chOff x="964" y="2950"/>
            <a:chExt cx="9707" cy="7614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93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08" y="3709"/>
              <a:ext cx="9162" cy="674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while(second&lt;=2) {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secondLine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randomRead.readLine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second++;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获取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f1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中第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行中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"filename"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之后“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=”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出现的位置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: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position=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secondLine.lastIndexOf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("=");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客户上传的文件的名字是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secondLine.substring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(position+2,secondLine.length()-1);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randomRead.seek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(0);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再定位到文件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f1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的开头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获取第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4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行回车符号的位置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long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forthEndPosition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=0;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forth=1;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while((n=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randomRead.readByte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())!=-1&amp;&amp;(forth&lt;=4)){ 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if(n=='\n'){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forthEndPosition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randomRead.getFilePointer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forth++;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}</a:t>
              </a:r>
              <a:endPara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Example8_6_Servlet.java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861662"/>
            <a:chOff x="964" y="2950"/>
            <a:chExt cx="9707" cy="7652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934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08" y="3803"/>
              <a:ext cx="9162" cy="67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根据客户上传文件的名字，将该文件存入磁盘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byte  cc[]=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fileName.getBytes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("ISO-8859-1");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String(cc);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 f2= new File(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dir,fileName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RandomAccessFile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randomWrite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=new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RandomAccessFile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(f2,"rw"); 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确定出文件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f1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中包含客户上传的文件的内容的最后位置，即倒数第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6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行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randomRead.seek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randomRead.length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long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endPosition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randomRead.getFilePointer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long mark=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endPosition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j=1;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while((mark&gt;=0)&amp;&amp;(j&lt;=6)) {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mark--;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randomRead.seek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(mark);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n=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randomRead.readByte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if(n=='\n'){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endPosition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randomRead.getFilePointer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   j++;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}</a:t>
              </a:r>
              <a:endPara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Example8_6_Servlet.java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6161180"/>
            <a:chOff x="964" y="2950"/>
            <a:chExt cx="9707" cy="8043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7155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08" y="3803"/>
              <a:ext cx="9162" cy="719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将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流指向文件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f1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的第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4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行结束的位置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randomRead.seek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forthEndPosition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long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startPoint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randomRead.getFilePointer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从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f1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读出客户上传的文件存入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f2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（读取第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4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行结束位置和倒数第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6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行之间的内容）</a:t>
              </a:r>
              <a:endParaRPr lang="zh-CN" altLang="en-US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while(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startPoint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&lt;endPosition-1){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n=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randomRead.readByte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randomWrite.write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(n);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startPoint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randomRead.getFilePointer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randomWrite.close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randomRead.close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     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fileBean.setMess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上传成功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"); 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fileBean.setFileName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   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f1.delete(); //</a:t>
              </a:r>
              <a:r>
                <a:rPr lang="zh-CN" altLang="en-US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删除临时文件</a:t>
              </a:r>
              <a:endParaRPr lang="zh-CN" altLang="en-US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}catch(Exception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 {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fileBean.setMess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没有选择文件或上传失败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");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RequestDispatcher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dispatcher=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request.getRequestDispatcher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("example8_6.jsp");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dispatcher.forward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(request, response);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endPara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Example8_6_Servlet.java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10.4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文件上传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"/>
          <p:cNvSpPr txBox="1"/>
          <p:nvPr/>
        </p:nvSpPr>
        <p:spPr>
          <a:xfrm>
            <a:off x="715963" y="1649413"/>
            <a:ext cx="77120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第十章</a:t>
            </a:r>
          </a:p>
          <a:p>
            <a:pPr algn="ctr"/>
            <a:endParaRPr lang="zh-CN" alt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的文件操作</a:t>
            </a:r>
          </a:p>
        </p:txBody>
      </p:sp>
      <p:pic>
        <p:nvPicPr>
          <p:cNvPr id="5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xmlns="" id="{D20C3B82-62AE-4FB5-8752-ED0C19F54DED}"/>
              </a:ext>
            </a:extLst>
          </p:cNvPr>
          <p:cNvSpPr/>
          <p:nvPr/>
        </p:nvSpPr>
        <p:spPr>
          <a:xfrm>
            <a:off x="3868737" y="4005064"/>
            <a:ext cx="1422184" cy="7155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第四讲</a:t>
            </a:r>
          </a:p>
        </p:txBody>
      </p:sp>
    </p:spTree>
    <p:extLst>
      <p:ext uri="{BB962C8B-B14F-4D97-AF65-F5344CB8AC3E}">
        <p14:creationId xmlns:p14="http://schemas.microsoft.com/office/powerpoint/2010/main" val="403284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ChangeArrowheads="1"/>
          </p:cNvSpPr>
          <p:nvPr/>
        </p:nvSpPr>
        <p:spPr bwMode="auto">
          <a:xfrm>
            <a:off x="322580" y="1014730"/>
            <a:ext cx="8395970" cy="323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SzPct val="75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ts val="3500"/>
              </a:lnSpc>
              <a:spcBef>
                <a:spcPct val="0"/>
              </a:spcBef>
              <a:buSzPct val="150000"/>
              <a:buBlip>
                <a:blip r:embed="rId4"/>
              </a:buBlip>
              <a:defRPr/>
            </a:pP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内置对象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调用方法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getOutputStream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可以获取一个指向用户的输出流，从而帮助用户下载文件。</a:t>
            </a:r>
            <a:endParaRPr lang="en-US" altLang="zh-CN" sz="240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SzPct val="150000"/>
              <a:buNone/>
              <a:defRPr/>
            </a:pPr>
            <a:endParaRPr lang="en-US" altLang="zh-CN" sz="240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ts val="3500"/>
              </a:lnSpc>
              <a:spcBef>
                <a:spcPct val="0"/>
              </a:spcBef>
              <a:buSzPct val="150000"/>
              <a:buBlip>
                <a:blip r:embed="rId4"/>
              </a:buBlip>
              <a:defRPr/>
            </a:pP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当提供下载功能时，应使用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对象向用户发送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头信息，</a:t>
            </a:r>
            <a:r>
              <a:rPr lang="en-US" altLang="zh-CN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400" dirty="0" err="1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setHeader</a:t>
            </a:r>
            <a:r>
              <a:rPr lang="zh-CN" altLang="en-US" sz="2400" dirty="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方法添加下载头的格式如下：</a:t>
            </a:r>
            <a:endParaRPr lang="en-US" altLang="zh-CN" sz="240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396558" y="3931791"/>
            <a:ext cx="8516937" cy="398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 err="1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response.setHeader</a:t>
            </a:r>
            <a:r>
              <a:rPr lang="en-US" altLang="zh-CN" sz="20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("Content-</a:t>
            </a:r>
            <a:r>
              <a:rPr lang="en-US" altLang="zh-CN" sz="2000" dirty="0" err="1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disposition","attachment;filename</a:t>
            </a:r>
            <a:r>
              <a:rPr lang="en-US" altLang="zh-CN" sz="20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zh-CN" altLang="en-US" sz="20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下载文件名</a:t>
            </a:r>
            <a:r>
              <a:rPr lang="en-US" altLang="zh-CN" sz="200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</p:txBody>
      </p:sp>
      <p:pic>
        <p:nvPicPr>
          <p:cNvPr id="9" name="Picture 7" descr="河海校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10.5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文件下载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 animBg="1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850" cy="5268755"/>
            <a:chOff x="964" y="2950"/>
            <a:chExt cx="9707" cy="6878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198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14" y="3991"/>
              <a:ext cx="9162" cy="566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 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=#FFBBFE&gt;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&lt;form action="</a:t>
              </a:r>
              <a:r>
                <a:rPr lang="en-US" altLang="zh-CN" sz="18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loadFile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method=post name=form&gt;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选择要下载的文件：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&lt;Select name="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size=3&gt;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&lt;Option Selected value="d:/2000/E.java"&gt;E.java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&lt;Option value="d:/2000/first.jsp"&gt;first.jsp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&lt;Option value="d:/2000/book.zip"&gt;book.zip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&lt;Option value="d:/2000/A.txt"&gt;A.txt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&lt;/Select&gt; 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&lt;</a:t>
              </a:r>
              <a:r>
                <a:rPr lang="en-US" altLang="zh-CN" sz="18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&gt;&lt;INPUT TYPE="submit" value="</a:t>
              </a:r>
              <a:r>
                <a:rPr lang="zh-CN" altLang="en-US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提交</a:t>
              </a: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 &gt;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&lt;/form&gt; 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&lt;/body&gt;&lt;/HTML&gt; </a:t>
              </a:r>
              <a:endPara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92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Example8_7.jsp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10.5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文件下载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1178862"/>
            <a:ext cx="7435850" cy="4416164"/>
            <a:chOff x="964" y="3472"/>
            <a:chExt cx="9707" cy="5765"/>
          </a:xfrm>
        </p:grpSpPr>
        <p:sp>
          <p:nvSpPr>
            <p:cNvPr id="17" name="圆角矩形 16"/>
            <p:cNvSpPr/>
            <p:nvPr/>
          </p:nvSpPr>
          <p:spPr>
            <a:xfrm>
              <a:off x="967" y="4152"/>
              <a:ext cx="9704" cy="4379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94" y="4431"/>
              <a:ext cx="9162" cy="480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loadFile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ts val="600"/>
                </a:spcBef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&lt;servlet-class&gt;myservlet.control.Example8_7_Servlet&lt;/servlet-class&gt;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&lt;/servlet&gt;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-mapping&gt;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loadFile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-name&gt;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    &lt;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url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-pattern&gt;/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loadFile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url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-pattern&gt;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&lt;/</a:t>
              </a:r>
              <a:r>
                <a:rPr lang="en-US" altLang="zh-CN" sz="19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servlet</a:t>
              </a:r>
              <a:r>
                <a:rPr lang="en-US" altLang="zh-CN" sz="19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-mapping&gt;</a:t>
              </a: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endParaRPr lang="zh-CN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zh-CN" sz="19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3503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3472"/>
              <a:ext cx="4136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000" dirty="0"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+mn-ea"/>
                </a:rPr>
                <a:t>web.xml</a:t>
              </a:r>
              <a:endParaRPr lang="en-US" altLang="zh-CN" sz="20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5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10.5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文件下载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855345" y="778994"/>
            <a:ext cx="7435084" cy="6131305"/>
            <a:chOff x="964" y="2950"/>
            <a:chExt cx="9706" cy="8004"/>
          </a:xfrm>
        </p:grpSpPr>
        <p:sp>
          <p:nvSpPr>
            <p:cNvPr id="17" name="圆角矩形 16"/>
            <p:cNvSpPr/>
            <p:nvPr/>
          </p:nvSpPr>
          <p:spPr>
            <a:xfrm>
              <a:off x="966" y="3615"/>
              <a:ext cx="9704" cy="7137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14" y="3803"/>
              <a:ext cx="9162" cy="715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public void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doPost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HttpServletRequest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request,HttpServletResponse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response) throws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ServletException,IOException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{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request.setCharacterEncoding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("gb2312");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request.getParameter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");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filePath.substring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filePath.lastIndexOf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("/")+1);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response.setHeader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("Content- disposition","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attachment;filename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="+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fileName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   </a:t>
              </a:r>
              <a:endParaRPr lang="en-US" altLang="zh-CN" sz="16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try{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读取文件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,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并发送给用户下载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: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File f=new File(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filePath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FileInputStream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in=new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FileInputStream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(f);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OutputStream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out=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response.getOutputStream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n=0;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byte b[]=new byte[500];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while((n=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in.read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(b))!=-1)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out.write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(b,0,n);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out.close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in.close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catch(Exception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exp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){}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} </a:t>
              </a:r>
              <a:endParaRPr lang="en-US" altLang="zh-CN" sz="1600" b="0" kern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endPara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952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Example8_7_Servlet.java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10.5 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文件下载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925" y="1196975"/>
            <a:ext cx="8504555" cy="3192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20000"/>
              </a:lnSpc>
              <a:spcBef>
                <a:spcPts val="0"/>
              </a:spcBef>
              <a:buSzPct val="150000"/>
              <a:buBlip>
                <a:blip r:embed="rId3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输入流的指向称为源，程序从指向源的输入流中读取源中的数据。而输出流的指向是数据要去的目的地，程序通过向输出流中写入数据把信息送往目的地。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SzPct val="150000"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ts val="0"/>
              </a:spcBef>
              <a:buSzPct val="150000"/>
              <a:buBlip>
                <a:blip r:embed="rId3"/>
              </a:buBlip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流都顺序地读取文件，二者的区别是，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流以字节（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）为单位读取文件；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流以字符（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）为单位读取文件。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08050"/>
            <a:ext cx="8569077" cy="46815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3"/>
              </a:buBlip>
              <a:defRPr/>
            </a:pPr>
            <a:r>
              <a:rPr lang="en-US" altLang="zh-CN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类的对象主要用来获取文件本身的一些信息，不涉及对文件的读写操作。  </a:t>
            </a:r>
            <a:endParaRPr lang="en-US" altLang="zh-CN" sz="2800" b="1" kern="12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SzPct val="150000"/>
              <a:buBlip>
                <a:blip r:embed="rId3"/>
              </a:buBlip>
              <a:defRPr/>
            </a:pPr>
            <a:r>
              <a:rPr lang="zh-CN" altLang="en-US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</a:t>
            </a:r>
            <a:r>
              <a:rPr lang="en-US" altLang="zh-CN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对象的构造方法有</a:t>
            </a:r>
            <a:r>
              <a:rPr lang="en-US" altLang="zh-CN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个：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1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File(String filename);</a:t>
            </a:r>
            <a:endParaRPr lang="zh-CN" altLang="en-US" sz="21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1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File(String </a:t>
            </a:r>
            <a:r>
              <a:rPr lang="en-US" altLang="zh-CN" sz="2100" dirty="0" err="1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directoryPath,String</a:t>
            </a:r>
            <a:r>
              <a:rPr lang="en-US" altLang="zh-CN" sz="21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filename);</a:t>
            </a:r>
            <a:endParaRPr lang="zh-CN" altLang="en-US" sz="21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1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File(File f, String filename);</a:t>
            </a:r>
            <a:endParaRPr lang="en-US" altLang="zh-CN" sz="2100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10.1 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8925" y="1196975"/>
            <a:ext cx="8459788" cy="274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20000"/>
              </a:lnSpc>
              <a:spcBef>
                <a:spcPts val="0"/>
              </a:spcBef>
              <a:buSzPct val="150000"/>
              <a:buBlip>
                <a:blip r:embed="rId3"/>
              </a:buBlip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FileOutStream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流和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顺序地写文件，二者的区别是，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FileOutStream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流以字节（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）为单位写文件；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流以字符（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）为单位写文件。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SzPct val="150000"/>
              <a:defRPr/>
            </a:pP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ts val="0"/>
              </a:spcBef>
              <a:buSzPct val="150000"/>
              <a:buBlip>
                <a:blip r:embed="rId3"/>
              </a:buBlip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RandomAccessFile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流的指向既可以作为源也可以作为目的地，在读写文件时可以调用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方法改变读写位置。</a:t>
            </a:r>
          </a:p>
        </p:txBody>
      </p:sp>
      <p:pic>
        <p:nvPicPr>
          <p:cNvPr id="9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3428" y="908050"/>
            <a:ext cx="8785225" cy="534987"/>
          </a:xfrm>
        </p:spPr>
        <p:txBody>
          <a:bodyPr/>
          <a:lstStyle/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0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经常使用</a:t>
            </a:r>
            <a:r>
              <a:rPr lang="en-US" altLang="zh-CN" sz="20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File</a:t>
            </a:r>
            <a:r>
              <a:rPr lang="zh-CN" altLang="en-US" sz="2000" b="1" kern="1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类的下列方法获取文件本身的一些信息：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26523" y="1522169"/>
          <a:ext cx="7694930" cy="475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7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方法名</a:t>
                      </a:r>
                      <a:endParaRPr lang="en-US" altLang="zh-C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获取文件的名字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canRead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判断文件是否是可读的</a:t>
                      </a:r>
                      <a:endParaRPr lang="zh-CN" altLang="en-US" sz="1800" b="1" dirty="0">
                        <a:solidFill>
                          <a:srgbClr val="0067B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canWrite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判断文件是否可被写入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exists()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判断文件是否存在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long length()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获取文件的长度（单位是字节）</a:t>
                      </a:r>
                      <a:endParaRPr lang="zh-CN" altLang="en-US" sz="1800" b="1" dirty="0">
                        <a:solidFill>
                          <a:srgbClr val="0067B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getAbsolutePath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获取文件的绝对路径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getParent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获取文件的父目录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isFile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判断是否是正常文件，而不是目录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isDirectory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判断文件是否是一个目录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isHidden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判定是否隐藏文件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public long </a:t>
                      </a:r>
                      <a:r>
                        <a:rPr lang="en-US" altLang="zh-CN" sz="1800" b="1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lastModified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</a:rPr>
                        <a:t>获取最后修改时间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8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10.1 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河海校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8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990600" y="632048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5345" y="778994"/>
            <a:ext cx="7435850" cy="6021762"/>
            <a:chOff x="964" y="2950"/>
            <a:chExt cx="9707" cy="7861"/>
          </a:xfrm>
        </p:grpSpPr>
        <p:sp>
          <p:nvSpPr>
            <p:cNvPr id="17" name="圆角矩形 16"/>
            <p:cNvSpPr/>
            <p:nvPr/>
          </p:nvSpPr>
          <p:spPr>
            <a:xfrm>
              <a:off x="967" y="3630"/>
              <a:ext cx="9704" cy="6821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52" y="3815"/>
              <a:ext cx="9162" cy="699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contentType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="text/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html;charset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=GB2312" %&gt;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&lt;%@ page import="java.io.*"%&gt; 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&lt;HTML&gt;&lt;body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bgcolor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=cyan&gt;&lt;font Size=2&gt;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jspPage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request.getServletPath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r>
                <a:rPr lang="en-US" altLang="zh-CN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请求的页面的名称</a:t>
              </a:r>
              <a:endParaRPr lang="zh-CN" altLang="en-US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request.getContextPath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获取当前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服务目录的名称</a:t>
              </a:r>
              <a:endParaRPr lang="zh-CN" altLang="en-US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webDir.substring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(1);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去掉名称前面的目录符号：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jspPage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jspPage.substring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(1); 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去掉名称前面的目录符号：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 f= new File("");</a:t>
              </a:r>
              <a:r>
                <a:rPr lang="en-US" altLang="zh-CN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//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该文件认为在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Tomcat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引擎启动的目录中，即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bin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目录中</a:t>
              </a:r>
              <a:endParaRPr lang="zh-CN" altLang="en-US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String path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f.getAbsolutePath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int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index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path.indexOf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("bin");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String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tomcatDir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= 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path.substring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(0,index);//tomcat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的安装目录</a:t>
              </a:r>
              <a:endParaRPr lang="zh-CN" altLang="en-US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 file=new File(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tomcatDir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+"/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webapps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/"+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webDir,jspPage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%&gt;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文件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file.getName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()%&gt;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是可读的吗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?&lt;b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&gt;&lt;%=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file.canRead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()%&gt;&lt;/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文件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&lt;%=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file.getName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()%&gt;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的长度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&lt;b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&gt;&lt;%=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file.length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()%&gt;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字节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&lt;/b&gt;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&gt;&lt;%=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file.getName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()%&gt;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的父目录是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:&lt;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&gt;&lt;b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&gt;&lt;%=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file.getParent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()%&gt;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&lt;/b&gt;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 &lt;%=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file.getName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()%&gt;</a:t>
              </a:r>
              <a:r>
                <a:rPr lang="zh-CN" altLang="en-US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的绝对路径是：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1600" kern="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br</a:t>
              </a: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&gt;&lt;b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&gt;&lt;%=</a:t>
              </a:r>
              <a:r>
                <a:rPr lang="en-US" altLang="zh-CN" sz="1600" kern="0" dirty="0" err="1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file.getAbsolutePath</a:t>
              </a:r>
              <a:r>
                <a:rPr lang="en-US" altLang="zh-CN" sz="16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()%&gt;</a:t>
              </a:r>
              <a:endParaRPr lang="en-US" altLang="zh-CN" sz="1600" b="0" kern="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kern="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&lt;/font&gt;&lt;/body&gt;&lt;/HTML&gt;</a:t>
              </a:r>
              <a:endParaRPr lang="en-US" altLang="zh-CN" sz="1600" b="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200"/>
                </a:lnSpc>
                <a:spcBef>
                  <a:spcPct val="0"/>
                </a:spcBef>
                <a:buFontTx/>
                <a:buNone/>
                <a:defRPr/>
              </a:pPr>
              <a:endParaRPr lang="en-US" alt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964" y="2981"/>
              <a:ext cx="9706" cy="540"/>
            </a:xfrm>
            <a:prstGeom prst="roundRect">
              <a:avLst/>
            </a:prstGeom>
            <a:ln>
              <a:solidFill>
                <a:srgbClr val="A8C9EF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6" y="2950"/>
              <a:ext cx="3584" cy="5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eaLnBrk="1" hangingPunct="1">
                <a:lnSpc>
                  <a:spcPts val="24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kern="0" dirty="0">
                  <a:solidFill>
                    <a:srgbClr val="DF36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Example8_1.jsp</a:t>
              </a:r>
              <a:endParaRPr lang="en-US" altLang="zh-CN" sz="2000" kern="0" dirty="0">
                <a:solidFill>
                  <a:srgbClr val="DF3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4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10.1 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1143" y="1052831"/>
            <a:ext cx="8929687" cy="2843460"/>
          </a:xfrm>
        </p:spPr>
        <p:txBody>
          <a:bodyPr/>
          <a:lstStyle/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kern="1200" dirty="0">
                <a:solidFill>
                  <a:srgbClr val="DF362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创建目录</a:t>
            </a:r>
            <a:endParaRPr lang="en-US" altLang="zh-CN" sz="2400" b="1" kern="1200" dirty="0">
              <a:solidFill>
                <a:srgbClr val="DF362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SzPct val="150000"/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对象调用方法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创建一个目录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SzPct val="150000"/>
              <a:buBlip>
                <a:blip r:embed="rId3"/>
              </a:buBlip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如果创建成功就返回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，否则返回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，若该目录已存在也返回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</a:p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  <a:buFontTx/>
              <a:buNone/>
              <a:defRPr/>
            </a:pPr>
            <a:endParaRPr lang="en-US" altLang="zh-CN" sz="2400" b="1" kern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 descr="河海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8688" y="123825"/>
            <a:ext cx="46513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10.1 File</a:t>
            </a:r>
            <a:r>
              <a:rPr lang="zh-CN" altLang="en-US" sz="2800" b="1" dirty="0">
                <a:solidFill>
                  <a:srgbClr val="0067B4"/>
                </a:solidFill>
                <a:latin typeface="Times New Roman" panose="02020603050405020304" pitchFamily="18" charset="0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582de7f-6649-4562-b71b-79a64c2d31e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63d008-985c-47f3-ba1d-08f8577e679e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4488</Words>
  <Application>Microsoft Office PowerPoint</Application>
  <PresentationFormat>全屏显示(4:3)</PresentationFormat>
  <Paragraphs>656</Paragraphs>
  <Slides>60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Arial Unicode MS</vt:lpstr>
      <vt:lpstr>隶书</vt:lpstr>
      <vt:lpstr>宋体</vt:lpstr>
      <vt:lpstr>微软雅黑</vt:lpstr>
      <vt:lpstr>Arial</vt:lpstr>
      <vt:lpstr>Calibri</vt:lpstr>
      <vt:lpstr>Comic Sans MS</vt:lpstr>
      <vt:lpstr>Tahoma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小傲慢</dc:creator>
  <cp:lastModifiedBy>Windows User</cp:lastModifiedBy>
  <cp:revision>110</cp:revision>
  <dcterms:created xsi:type="dcterms:W3CDTF">2018-07-21T13:23:00Z</dcterms:created>
  <dcterms:modified xsi:type="dcterms:W3CDTF">2020-05-22T03:26:22Z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