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492" r:id="rId2"/>
    <p:sldId id="494" r:id="rId3"/>
    <p:sldId id="498" r:id="rId4"/>
    <p:sldId id="499" r:id="rId5"/>
    <p:sldId id="500" r:id="rId6"/>
    <p:sldId id="501" r:id="rId7"/>
    <p:sldId id="491" r:id="rId8"/>
    <p:sldId id="502" r:id="rId9"/>
    <p:sldId id="503" r:id="rId10"/>
    <p:sldId id="504" r:id="rId11"/>
    <p:sldId id="505" r:id="rId12"/>
    <p:sldId id="506" r:id="rId13"/>
    <p:sldId id="507" r:id="rId14"/>
    <p:sldId id="514" r:id="rId15"/>
    <p:sldId id="515" r:id="rId16"/>
    <p:sldId id="508" r:id="rId17"/>
    <p:sldId id="510" r:id="rId18"/>
    <p:sldId id="495" r:id="rId19"/>
    <p:sldId id="376" r:id="rId20"/>
    <p:sldId id="423" r:id="rId21"/>
    <p:sldId id="377" r:id="rId22"/>
    <p:sldId id="368" r:id="rId23"/>
    <p:sldId id="369" r:id="rId24"/>
    <p:sldId id="370" r:id="rId25"/>
    <p:sldId id="434" r:id="rId26"/>
    <p:sldId id="435" r:id="rId27"/>
    <p:sldId id="436" r:id="rId28"/>
    <p:sldId id="511" r:id="rId29"/>
    <p:sldId id="512" r:id="rId30"/>
    <p:sldId id="534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Arial" panose="020B0604020202020204" pitchFamily="34" charset="0"/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F3FAFF"/>
    <a:srgbClr val="FF3300"/>
    <a:srgbClr val="000099"/>
    <a:srgbClr val="009900"/>
    <a:srgbClr val="FF00FF"/>
    <a:srgbClr val="33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 autoAdjust="0"/>
    <p:restoredTop sz="94660" autoAdjust="0"/>
  </p:normalViewPr>
  <p:slideViewPr>
    <p:cSldViewPr snapToObjects="1"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e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e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18" Type="http://schemas.openxmlformats.org/officeDocument/2006/relationships/image" Target="../media/image8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17" Type="http://schemas.openxmlformats.org/officeDocument/2006/relationships/image" Target="../media/image82.wmf"/><Relationship Id="rId2" Type="http://schemas.openxmlformats.org/officeDocument/2006/relationships/image" Target="../media/image67.wmf"/><Relationship Id="rId16" Type="http://schemas.openxmlformats.org/officeDocument/2006/relationships/image" Target="../media/image81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5" Type="http://schemas.openxmlformats.org/officeDocument/2006/relationships/image" Target="../media/image8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86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17" Type="http://schemas.openxmlformats.org/officeDocument/2006/relationships/image" Target="../media/image90.wmf"/><Relationship Id="rId2" Type="http://schemas.openxmlformats.org/officeDocument/2006/relationships/image" Target="../media/image66.wmf"/><Relationship Id="rId16" Type="http://schemas.openxmlformats.org/officeDocument/2006/relationships/image" Target="../media/image89.wmf"/><Relationship Id="rId1" Type="http://schemas.openxmlformats.org/officeDocument/2006/relationships/image" Target="../media/image84.wmf"/><Relationship Id="rId6" Type="http://schemas.openxmlformats.org/officeDocument/2006/relationships/image" Target="../media/image70.wmf"/><Relationship Id="rId11" Type="http://schemas.openxmlformats.org/officeDocument/2006/relationships/image" Target="../media/image77.wmf"/><Relationship Id="rId5" Type="http://schemas.openxmlformats.org/officeDocument/2006/relationships/image" Target="../media/image69.wmf"/><Relationship Id="rId15" Type="http://schemas.openxmlformats.org/officeDocument/2006/relationships/image" Target="../media/image88.wmf"/><Relationship Id="rId10" Type="http://schemas.openxmlformats.org/officeDocument/2006/relationships/image" Target="../media/image85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17" Type="http://schemas.openxmlformats.org/officeDocument/2006/relationships/image" Target="../media/image114.emf"/><Relationship Id="rId2" Type="http://schemas.openxmlformats.org/officeDocument/2006/relationships/image" Target="../media/image99.emf"/><Relationship Id="rId16" Type="http://schemas.openxmlformats.org/officeDocument/2006/relationships/image" Target="../media/image113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10" Type="http://schemas.openxmlformats.org/officeDocument/2006/relationships/image" Target="../media/image107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127.emf"/><Relationship Id="rId18" Type="http://schemas.openxmlformats.org/officeDocument/2006/relationships/image" Target="../media/image132.emf"/><Relationship Id="rId3" Type="http://schemas.openxmlformats.org/officeDocument/2006/relationships/image" Target="../media/image117.emf"/><Relationship Id="rId21" Type="http://schemas.openxmlformats.org/officeDocument/2006/relationships/image" Target="../media/image135.emf"/><Relationship Id="rId7" Type="http://schemas.openxmlformats.org/officeDocument/2006/relationships/image" Target="../media/image121.emf"/><Relationship Id="rId12" Type="http://schemas.openxmlformats.org/officeDocument/2006/relationships/image" Target="../media/image126.emf"/><Relationship Id="rId17" Type="http://schemas.openxmlformats.org/officeDocument/2006/relationships/image" Target="../media/image131.emf"/><Relationship Id="rId2" Type="http://schemas.openxmlformats.org/officeDocument/2006/relationships/image" Target="../media/image116.emf"/><Relationship Id="rId16" Type="http://schemas.openxmlformats.org/officeDocument/2006/relationships/image" Target="../media/image130.emf"/><Relationship Id="rId20" Type="http://schemas.openxmlformats.org/officeDocument/2006/relationships/image" Target="../media/image134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11" Type="http://schemas.openxmlformats.org/officeDocument/2006/relationships/image" Target="../media/image125.emf"/><Relationship Id="rId5" Type="http://schemas.openxmlformats.org/officeDocument/2006/relationships/image" Target="../media/image119.emf"/><Relationship Id="rId15" Type="http://schemas.openxmlformats.org/officeDocument/2006/relationships/image" Target="../media/image129.emf"/><Relationship Id="rId23" Type="http://schemas.openxmlformats.org/officeDocument/2006/relationships/image" Target="../media/image137.emf"/><Relationship Id="rId10" Type="http://schemas.openxmlformats.org/officeDocument/2006/relationships/image" Target="../media/image124.emf"/><Relationship Id="rId19" Type="http://schemas.openxmlformats.org/officeDocument/2006/relationships/image" Target="../media/image133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Relationship Id="rId14" Type="http://schemas.openxmlformats.org/officeDocument/2006/relationships/image" Target="../media/image128.emf"/><Relationship Id="rId22" Type="http://schemas.openxmlformats.org/officeDocument/2006/relationships/image" Target="../media/image136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emf"/><Relationship Id="rId7" Type="http://schemas.openxmlformats.org/officeDocument/2006/relationships/image" Target="../media/image13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wmf"/><Relationship Id="rId4" Type="http://schemas.openxmlformats.org/officeDocument/2006/relationships/image" Target="../media/image10.e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眉占位符 11265">
            <a:extLst>
              <a:ext uri="{FF2B5EF4-FFF2-40B4-BE49-F238E27FC236}">
                <a16:creationId xmlns:a16="http://schemas.microsoft.com/office/drawing/2014/main" id="{CEB288B2-E0CA-4E77-9A97-D6ED860919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>
              <a:defRPr sz="1200" b="0" noProof="1" dirty="0"/>
            </a:lvl1pPr>
          </a:lstStyle>
          <a:p>
            <a:endParaRPr lang="zh-CN"/>
          </a:p>
        </p:txBody>
      </p:sp>
      <p:sp>
        <p:nvSpPr>
          <p:cNvPr id="11267" name="日期占位符 11266">
            <a:extLst>
              <a:ext uri="{FF2B5EF4-FFF2-40B4-BE49-F238E27FC236}">
                <a16:creationId xmlns:a16="http://schemas.microsoft.com/office/drawing/2014/main" id="{4C318EDC-FD46-4AD7-BDBD-92ACE3FB020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>
            <a:lvl1pPr algn="r">
              <a:defRPr sz="1200" b="0" noProof="1" dirty="0"/>
            </a:lvl1pPr>
          </a:lstStyle>
          <a:p>
            <a:endParaRPr lang="zh-CN" altLang="en-US"/>
          </a:p>
        </p:txBody>
      </p:sp>
      <p:sp>
        <p:nvSpPr>
          <p:cNvPr id="3076" name="幻灯片图像占位符 11267">
            <a:extLst>
              <a:ext uri="{FF2B5EF4-FFF2-40B4-BE49-F238E27FC236}">
                <a16:creationId xmlns:a16="http://schemas.microsoft.com/office/drawing/2014/main" id="{1BFC1751-3253-4CDA-897D-005F37379F05}"/>
              </a:ext>
            </a:extLst>
          </p:cNvPr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文本占位符 11268">
            <a:extLst>
              <a:ext uri="{FF2B5EF4-FFF2-40B4-BE49-F238E27FC236}">
                <a16:creationId xmlns:a16="http://schemas.microsoft.com/office/drawing/2014/main" id="{962E54DA-89CC-4851-AA43-3B35EAFA24B8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0" name="页脚占位符 11269">
            <a:extLst>
              <a:ext uri="{FF2B5EF4-FFF2-40B4-BE49-F238E27FC236}">
                <a16:creationId xmlns:a16="http://schemas.microsoft.com/office/drawing/2014/main" id="{C88AA0D7-132B-45DE-9565-DED3664D8C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b"/>
          <a:lstStyle>
            <a:lvl1pPr>
              <a:defRPr sz="1200" b="0" noProof="1" dirty="0"/>
            </a:lvl1pPr>
          </a:lstStyle>
          <a:p>
            <a:endParaRPr lang="zh-CN"/>
          </a:p>
        </p:txBody>
      </p:sp>
      <p:sp>
        <p:nvSpPr>
          <p:cNvPr id="11271" name="灯片编号占位符 11270">
            <a:extLst>
              <a:ext uri="{FF2B5EF4-FFF2-40B4-BE49-F238E27FC236}">
                <a16:creationId xmlns:a16="http://schemas.microsoft.com/office/drawing/2014/main" id="{C8B57AD4-5317-457D-83D4-69A25BBE8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b"/>
          <a:lstStyle>
            <a:lvl1pPr algn="r">
              <a:defRPr sz="1200" b="0" noProof="1" dirty="0">
                <a:cs typeface="+mn-ea"/>
              </a:defRPr>
            </a:lvl1pPr>
          </a:lstStyle>
          <a:p>
            <a:fld id="{A805595C-7F12-482A-A168-6A0A486E8A1D}" type="slidenum">
              <a:rPr lang="en-US" altLang="zh-CN"/>
              <a:pPr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102" descr="paint">
            <a:extLst>
              <a:ext uri="{FF2B5EF4-FFF2-40B4-BE49-F238E27FC236}">
                <a16:creationId xmlns:a16="http://schemas.microsoft.com/office/drawing/2014/main" id="{378A766A-3E29-4DCB-A56F-2BFE2733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721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 kern="1200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zh-CN" noProof="1"/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>
              <a:buNone/>
              <a:defRPr kern="1200">
                <a:latin typeface="Arial Black" panose="020B0A04020102020204" pitchFamily="34" charset="0"/>
              </a:defRPr>
            </a:lvl1pPr>
            <a:lvl2pPr marL="457200" lvl="1" indent="-457200" algn="ctr">
              <a:buNone/>
              <a:defRPr kern="1200">
                <a:latin typeface="Arial Black" panose="020B0A04020102020204" pitchFamily="34" charset="0"/>
              </a:defRPr>
            </a:lvl2pPr>
            <a:lvl3pPr marL="914400" lvl="2" indent="-914400" algn="ctr">
              <a:buNone/>
              <a:defRPr kern="1200">
                <a:latin typeface="Arial Black" panose="020B0A04020102020204" pitchFamily="34" charset="0"/>
              </a:defRPr>
            </a:lvl3pPr>
            <a:lvl4pPr marL="1371600" lvl="3" indent="-1371600" algn="ctr">
              <a:buNone/>
              <a:defRPr kern="1200">
                <a:latin typeface="Arial Black" panose="020B0A04020102020204" pitchFamily="34" charset="0"/>
              </a:defRPr>
            </a:lvl4pPr>
            <a:lvl5pPr marL="1828800" lvl="4" indent="-1828800" algn="ctr">
              <a:buNone/>
              <a:defRPr kern="1200">
                <a:latin typeface="Arial Black" panose="020B0A04020102020204" pitchFamily="34" charset="0"/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4099">
            <a:extLst>
              <a:ext uri="{FF2B5EF4-FFF2-40B4-BE49-F238E27FC236}">
                <a16:creationId xmlns:a16="http://schemas.microsoft.com/office/drawing/2014/main" id="{0EA555E0-3611-4425-A654-219A2E6C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4100">
            <a:extLst>
              <a:ext uri="{FF2B5EF4-FFF2-40B4-BE49-F238E27FC236}">
                <a16:creationId xmlns:a16="http://schemas.microsoft.com/office/drawing/2014/main" id="{E9AD0A73-5C39-415C-837B-041EE51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  <a:cs typeface="+mn-ea"/>
              </a:defRPr>
            </a:lvl1pPr>
          </a:lstStyle>
          <a:p>
            <a:r>
              <a:rPr lang="zh-CN" altLang="en-US"/>
              <a:t>飞过海</a:t>
            </a:r>
            <a:endParaRPr lang="zh-CN" altLang="en-US">
              <a:cs typeface="+mn-cs"/>
            </a:endParaRPr>
          </a:p>
        </p:txBody>
      </p:sp>
      <p:sp>
        <p:nvSpPr>
          <p:cNvPr id="7" name="灯片编号占位符 4101">
            <a:extLst>
              <a:ext uri="{FF2B5EF4-FFF2-40B4-BE49-F238E27FC236}">
                <a16:creationId xmlns:a16="http://schemas.microsoft.com/office/drawing/2014/main" id="{8BC95174-504C-475D-8610-535D6B16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</p:spPr>
        <p:txBody>
          <a:bodyPr anchor="b"/>
          <a:lstStyle>
            <a:lvl1pPr algn="r">
              <a:defRPr sz="1400" b="0" noProof="1" dirty="0">
                <a:solidFill>
                  <a:srgbClr val="5E574E"/>
                </a:solidFill>
                <a:latin typeface="Arial" panose="020B0604020202020204" pitchFamily="34" charset="0"/>
                <a:cs typeface="+mn-ea"/>
              </a:defRPr>
            </a:lvl1pPr>
          </a:lstStyle>
          <a:p>
            <a:fld id="{1247BCE4-0721-43FC-ACC5-10F18AD4E788}" type="slidenum">
              <a:rPr lang="en-US" altLang="zh-CN"/>
              <a:pPr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937593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5">
            <a:extLst>
              <a:ext uri="{FF2B5EF4-FFF2-40B4-BE49-F238E27FC236}">
                <a16:creationId xmlns:a16="http://schemas.microsoft.com/office/drawing/2014/main" id="{71AD51AD-F251-4594-A777-4F23F5AE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086">
            <a:extLst>
              <a:ext uri="{FF2B5EF4-FFF2-40B4-BE49-F238E27FC236}">
                <a16:creationId xmlns:a16="http://schemas.microsoft.com/office/drawing/2014/main" id="{76D322A8-D9CD-4A8B-BA66-A9DE63DE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47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52930" cy="58293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5">
            <a:extLst>
              <a:ext uri="{FF2B5EF4-FFF2-40B4-BE49-F238E27FC236}">
                <a16:creationId xmlns:a16="http://schemas.microsoft.com/office/drawing/2014/main" id="{BD973F76-EB7A-4ABC-B454-78DD3711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086">
            <a:extLst>
              <a:ext uri="{FF2B5EF4-FFF2-40B4-BE49-F238E27FC236}">
                <a16:creationId xmlns:a16="http://schemas.microsoft.com/office/drawing/2014/main" id="{3C2DCB21-906E-4D94-BE9F-52D767F5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7460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85">
            <a:extLst>
              <a:ext uri="{FF2B5EF4-FFF2-40B4-BE49-F238E27FC236}">
                <a16:creationId xmlns:a16="http://schemas.microsoft.com/office/drawing/2014/main" id="{8DAD3600-0C8C-4ECE-89D1-47D03234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086">
            <a:extLst>
              <a:ext uri="{FF2B5EF4-FFF2-40B4-BE49-F238E27FC236}">
                <a16:creationId xmlns:a16="http://schemas.microsoft.com/office/drawing/2014/main" id="{BD86DC0E-551E-4AB6-8419-EF2B35F9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1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085">
            <a:extLst>
              <a:ext uri="{FF2B5EF4-FFF2-40B4-BE49-F238E27FC236}">
                <a16:creationId xmlns:a16="http://schemas.microsoft.com/office/drawing/2014/main" id="{CD885A68-43D3-449B-9DC8-E153BBD8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086">
            <a:extLst>
              <a:ext uri="{FF2B5EF4-FFF2-40B4-BE49-F238E27FC236}">
                <a16:creationId xmlns:a16="http://schemas.microsoft.com/office/drawing/2014/main" id="{8D4F07BC-BEE6-415D-9C4C-5BE86234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254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085">
            <a:extLst>
              <a:ext uri="{FF2B5EF4-FFF2-40B4-BE49-F238E27FC236}">
                <a16:creationId xmlns:a16="http://schemas.microsoft.com/office/drawing/2014/main" id="{517BBD46-909D-431D-8908-2A5B60C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3086">
            <a:extLst>
              <a:ext uri="{FF2B5EF4-FFF2-40B4-BE49-F238E27FC236}">
                <a16:creationId xmlns:a16="http://schemas.microsoft.com/office/drawing/2014/main" id="{9FCAEA17-18A3-42E3-B833-3DFC940A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450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07612" cy="4171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388" y="1885950"/>
            <a:ext cx="4007612" cy="41719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085">
            <a:extLst>
              <a:ext uri="{FF2B5EF4-FFF2-40B4-BE49-F238E27FC236}">
                <a16:creationId xmlns:a16="http://schemas.microsoft.com/office/drawing/2014/main" id="{B67500EE-C6E0-4B2C-B0A5-D7A8E5A8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3086">
            <a:extLst>
              <a:ext uri="{FF2B5EF4-FFF2-40B4-BE49-F238E27FC236}">
                <a16:creationId xmlns:a16="http://schemas.microsoft.com/office/drawing/2014/main" id="{E9A9ECE9-9825-4836-9211-821F6443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9452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085">
            <a:extLst>
              <a:ext uri="{FF2B5EF4-FFF2-40B4-BE49-F238E27FC236}">
                <a16:creationId xmlns:a16="http://schemas.microsoft.com/office/drawing/2014/main" id="{FA785AFE-86B9-4AD7-B3E0-82C66969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086">
            <a:extLst>
              <a:ext uri="{FF2B5EF4-FFF2-40B4-BE49-F238E27FC236}">
                <a16:creationId xmlns:a16="http://schemas.microsoft.com/office/drawing/2014/main" id="{63FC586F-01F3-4A27-8C6B-D2D9D4E0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52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085">
            <a:extLst>
              <a:ext uri="{FF2B5EF4-FFF2-40B4-BE49-F238E27FC236}">
                <a16:creationId xmlns:a16="http://schemas.microsoft.com/office/drawing/2014/main" id="{441E803A-57B1-425C-B30A-1D91093A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086">
            <a:extLst>
              <a:ext uri="{FF2B5EF4-FFF2-40B4-BE49-F238E27FC236}">
                <a16:creationId xmlns:a16="http://schemas.microsoft.com/office/drawing/2014/main" id="{7950F0A9-F3B5-49C1-8DEB-52FD58BB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06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085">
            <a:extLst>
              <a:ext uri="{FF2B5EF4-FFF2-40B4-BE49-F238E27FC236}">
                <a16:creationId xmlns:a16="http://schemas.microsoft.com/office/drawing/2014/main" id="{DBA679D1-51E0-4D19-AC80-6E97601C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3086">
            <a:extLst>
              <a:ext uri="{FF2B5EF4-FFF2-40B4-BE49-F238E27FC236}">
                <a16:creationId xmlns:a16="http://schemas.microsoft.com/office/drawing/2014/main" id="{AA13F769-697A-4C37-942F-BFE0053C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1368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5">
            <a:extLst>
              <a:ext uri="{FF2B5EF4-FFF2-40B4-BE49-F238E27FC236}">
                <a16:creationId xmlns:a16="http://schemas.microsoft.com/office/drawing/2014/main" id="{57A5EA06-6B95-4A44-B2EB-7F605E42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3086">
            <a:extLst>
              <a:ext uri="{FF2B5EF4-FFF2-40B4-BE49-F238E27FC236}">
                <a16:creationId xmlns:a16="http://schemas.microsoft.com/office/drawing/2014/main" id="{076E951B-4EA3-4CAC-AA4D-10CA2F5F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661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085">
            <a:extLst>
              <a:ext uri="{FF2B5EF4-FFF2-40B4-BE49-F238E27FC236}">
                <a16:creationId xmlns:a16="http://schemas.microsoft.com/office/drawing/2014/main" id="{A6970F87-079A-409A-93A6-4023F656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3086">
            <a:extLst>
              <a:ext uri="{FF2B5EF4-FFF2-40B4-BE49-F238E27FC236}">
                <a16:creationId xmlns:a16="http://schemas.microsoft.com/office/drawing/2014/main" id="{F9606C11-C0A6-4D48-A734-9BE02AD9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6849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>
          <a:outerShdw dist="107763" dir="2700000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3083">
            <a:extLst>
              <a:ext uri="{FF2B5EF4-FFF2-40B4-BE49-F238E27FC236}">
                <a16:creationId xmlns:a16="http://schemas.microsoft.com/office/drawing/2014/main" id="{7408380E-4D4B-4FFE-B72B-AD1E1EA34F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3084">
            <a:extLst>
              <a:ext uri="{FF2B5EF4-FFF2-40B4-BE49-F238E27FC236}">
                <a16:creationId xmlns:a16="http://schemas.microsoft.com/office/drawing/2014/main" id="{8278EA52-D14A-4E21-AC9E-B513EC9233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6" name="日期占位符 3085">
            <a:extLst>
              <a:ext uri="{FF2B5EF4-FFF2-40B4-BE49-F238E27FC236}">
                <a16:creationId xmlns:a16="http://schemas.microsoft.com/office/drawing/2014/main" id="{509F3703-7285-4263-854A-49B799337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 noProof="1" dirty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87" name="页脚占位符 3086">
            <a:extLst>
              <a:ext uri="{FF2B5EF4-FFF2-40B4-BE49-F238E27FC236}">
                <a16:creationId xmlns:a16="http://schemas.microsoft.com/office/drawing/2014/main" id="{3EEEFB95-5C4E-4752-BA0D-1DC26CC5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 noProof="1" dirty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0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e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3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gif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52.e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54.e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4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0.emf"/><Relationship Id="rId22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1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38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6.wmf"/><Relationship Id="rId32" Type="http://schemas.openxmlformats.org/officeDocument/2006/relationships/image" Target="../media/image80.wmf"/><Relationship Id="rId37" Type="http://schemas.openxmlformats.org/officeDocument/2006/relationships/oleObject" Target="../embeddings/oleObject78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8.wmf"/><Relationship Id="rId36" Type="http://schemas.openxmlformats.org/officeDocument/2006/relationships/image" Target="../media/image82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9.wmf"/><Relationship Id="rId35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34" Type="http://schemas.openxmlformats.org/officeDocument/2006/relationships/oleObject" Target="../embeddings/oleObject95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77.wmf"/><Relationship Id="rId32" Type="http://schemas.openxmlformats.org/officeDocument/2006/relationships/image" Target="../media/image88.wmf"/><Relationship Id="rId37" Type="http://schemas.openxmlformats.org/officeDocument/2006/relationships/image" Target="../media/image90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6.wmf"/><Relationship Id="rId36" Type="http://schemas.openxmlformats.org/officeDocument/2006/relationships/oleObject" Target="../embeddings/oleObject96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0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87.wmf"/><Relationship Id="rId35" Type="http://schemas.openxmlformats.org/officeDocument/2006/relationships/image" Target="../media/image8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5.emf"/><Relationship Id="rId26" Type="http://schemas.openxmlformats.org/officeDocument/2006/relationships/image" Target="../media/image109.e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34" Type="http://schemas.openxmlformats.org/officeDocument/2006/relationships/image" Target="../media/image113.emf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3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emf"/><Relationship Id="rId20" Type="http://schemas.openxmlformats.org/officeDocument/2006/relationships/image" Target="../media/image106.emf"/><Relationship Id="rId29" Type="http://schemas.openxmlformats.org/officeDocument/2006/relationships/oleObject" Target="../embeddings/oleObject117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08.emf"/><Relationship Id="rId32" Type="http://schemas.openxmlformats.org/officeDocument/2006/relationships/image" Target="../media/image112.e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28" Type="http://schemas.openxmlformats.org/officeDocument/2006/relationships/image" Target="../media/image110.emf"/><Relationship Id="rId36" Type="http://schemas.openxmlformats.org/officeDocument/2006/relationships/image" Target="../media/image114.emf"/><Relationship Id="rId10" Type="http://schemas.openxmlformats.org/officeDocument/2006/relationships/image" Target="../media/image101.emf"/><Relationship Id="rId19" Type="http://schemas.openxmlformats.org/officeDocument/2006/relationships/oleObject" Target="../embeddings/oleObject112.bin"/><Relationship Id="rId31" Type="http://schemas.openxmlformats.org/officeDocument/2006/relationships/oleObject" Target="../embeddings/oleObject118.bin"/><Relationship Id="rId4" Type="http://schemas.openxmlformats.org/officeDocument/2006/relationships/image" Target="../media/image98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3.emf"/><Relationship Id="rId22" Type="http://schemas.openxmlformats.org/officeDocument/2006/relationships/image" Target="../media/image107.emf"/><Relationship Id="rId27" Type="http://schemas.openxmlformats.org/officeDocument/2006/relationships/oleObject" Target="../embeddings/oleObject116.bin"/><Relationship Id="rId30" Type="http://schemas.openxmlformats.org/officeDocument/2006/relationships/image" Target="../media/image111.emf"/><Relationship Id="rId35" Type="http://schemas.openxmlformats.org/officeDocument/2006/relationships/oleObject" Target="../embeddings/oleObject12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22.emf"/><Relationship Id="rId26" Type="http://schemas.openxmlformats.org/officeDocument/2006/relationships/image" Target="../media/image126.emf"/><Relationship Id="rId39" Type="http://schemas.openxmlformats.org/officeDocument/2006/relationships/oleObject" Target="../embeddings/oleObject139.bin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34" Type="http://schemas.openxmlformats.org/officeDocument/2006/relationships/image" Target="../media/image130.emf"/><Relationship Id="rId42" Type="http://schemas.openxmlformats.org/officeDocument/2006/relationships/image" Target="../media/image134.emf"/><Relationship Id="rId47" Type="http://schemas.openxmlformats.org/officeDocument/2006/relationships/oleObject" Target="../embeddings/oleObject143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33" Type="http://schemas.openxmlformats.org/officeDocument/2006/relationships/oleObject" Target="../embeddings/oleObject136.bin"/><Relationship Id="rId38" Type="http://schemas.openxmlformats.org/officeDocument/2006/relationships/image" Target="../media/image132.emf"/><Relationship Id="rId46" Type="http://schemas.openxmlformats.org/officeDocument/2006/relationships/image" Target="../media/image13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29" Type="http://schemas.openxmlformats.org/officeDocument/2006/relationships/oleObject" Target="../embeddings/oleObject134.bin"/><Relationship Id="rId41" Type="http://schemas.openxmlformats.org/officeDocument/2006/relationships/oleObject" Target="../embeddings/oleObject14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25.emf"/><Relationship Id="rId32" Type="http://schemas.openxmlformats.org/officeDocument/2006/relationships/image" Target="../media/image129.emf"/><Relationship Id="rId37" Type="http://schemas.openxmlformats.org/officeDocument/2006/relationships/oleObject" Target="../embeddings/oleObject138.bin"/><Relationship Id="rId40" Type="http://schemas.openxmlformats.org/officeDocument/2006/relationships/image" Target="../media/image133.emf"/><Relationship Id="rId45" Type="http://schemas.openxmlformats.org/officeDocument/2006/relationships/oleObject" Target="../embeddings/oleObject142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27.emf"/><Relationship Id="rId36" Type="http://schemas.openxmlformats.org/officeDocument/2006/relationships/image" Target="../media/image131.emf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9.bin"/><Relationship Id="rId31" Type="http://schemas.openxmlformats.org/officeDocument/2006/relationships/oleObject" Target="../embeddings/oleObject135.bin"/><Relationship Id="rId44" Type="http://schemas.openxmlformats.org/officeDocument/2006/relationships/image" Target="../media/image135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0.emf"/><Relationship Id="rId22" Type="http://schemas.openxmlformats.org/officeDocument/2006/relationships/image" Target="../media/image124.emf"/><Relationship Id="rId27" Type="http://schemas.openxmlformats.org/officeDocument/2006/relationships/oleObject" Target="../embeddings/oleObject133.bin"/><Relationship Id="rId30" Type="http://schemas.openxmlformats.org/officeDocument/2006/relationships/image" Target="../media/image128.emf"/><Relationship Id="rId35" Type="http://schemas.openxmlformats.org/officeDocument/2006/relationships/oleObject" Target="../embeddings/oleObject137.bin"/><Relationship Id="rId43" Type="http://schemas.openxmlformats.org/officeDocument/2006/relationships/oleObject" Target="../embeddings/oleObject141.bin"/><Relationship Id="rId48" Type="http://schemas.openxmlformats.org/officeDocument/2006/relationships/image" Target="../media/image13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5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48.e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10" Type="http://schemas.openxmlformats.org/officeDocument/2006/relationships/image" Target="../media/image141.e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3.emf"/><Relationship Id="rId22" Type="http://schemas.openxmlformats.org/officeDocument/2006/relationships/image" Target="../media/image14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emf"/><Relationship Id="rId22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png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标题 367617">
            <a:extLst>
              <a:ext uri="{FF2B5EF4-FFF2-40B4-BE49-F238E27FC236}">
                <a16:creationId xmlns:a16="http://schemas.microsoft.com/office/drawing/2014/main" id="{EFFB8050-57B9-4F2D-954A-82B6EB2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188913"/>
            <a:ext cx="6791325" cy="3200400"/>
          </a:xfrm>
          <a:gradFill rotWithShape="0">
            <a:gsLst>
              <a:gs pos="0">
                <a:srgbClr val="A7F5F3">
                  <a:gamma/>
                  <a:tint val="17647"/>
                  <a:invGamma/>
                </a:srgbClr>
              </a:gs>
              <a:gs pos="100000">
                <a:srgbClr val="A7F5F3"/>
              </a:gs>
            </a:gsLst>
            <a:path path="shape">
              <a:fillToRect l="50000" t="50000" r="50000" b="50000"/>
            </a:path>
            <a:tileRect/>
          </a:gradFill>
          <a:ln w="38100">
            <a:solidFill>
              <a:srgbClr val="EDB577"/>
            </a:solidFill>
            <a:miter/>
          </a:ln>
        </p:spPr>
        <p:txBody>
          <a:bodyPr/>
          <a:lstStyle/>
          <a:p>
            <a:pPr algn="ctr">
              <a:lnSpc>
                <a:spcPct val="120000"/>
              </a:lnSpc>
              <a:spcAft>
                <a:spcPct val="60000"/>
              </a:spcAft>
            </a:pPr>
            <a:r>
              <a:rPr lang="zh-CN" altLang="en-US" sz="60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60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60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章 </a:t>
            </a:r>
            <a:br>
              <a:rPr lang="zh-CN" altLang="en-US" sz="60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60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静电场中的导体</a:t>
            </a:r>
            <a:br>
              <a:rPr lang="zh-CN" altLang="en-US" sz="2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endParaRPr lang="zh-CN" altLang="en-US" sz="2800" b="1">
              <a:solidFill>
                <a:srgbClr val="D0147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7620" name="矩形 367619">
            <a:extLst>
              <a:ext uri="{FF2B5EF4-FFF2-40B4-BE49-F238E27FC236}">
                <a16:creationId xmlns:a16="http://schemas.microsoft.com/office/drawing/2014/main" id="{1EC2CEBE-191F-447A-972E-A6E78E5384DE}"/>
              </a:ext>
            </a:extLst>
          </p:cNvPr>
          <p:cNvSpPr/>
          <p:nvPr/>
        </p:nvSpPr>
        <p:spPr>
          <a:xfrm>
            <a:off x="1547813" y="3789363"/>
            <a:ext cx="6115050" cy="2087562"/>
          </a:xfrm>
          <a:prstGeom prst="rect">
            <a:avLst/>
          </a:prstGeom>
          <a:gradFill rotWithShape="0">
            <a:gsLst>
              <a:gs pos="0">
                <a:srgbClr val="F8E6A2"/>
              </a:gs>
              <a:gs pos="50000">
                <a:srgbClr val="F8E6A2">
                  <a:gamma/>
                  <a:tint val="17647"/>
                  <a:invGamma/>
                </a:srgbClr>
              </a:gs>
              <a:gs pos="100000">
                <a:srgbClr val="F8E6A2"/>
              </a:gs>
            </a:gsLst>
            <a:lin ang="5400000" scaled="1"/>
            <a:tileRect/>
          </a:gradFill>
          <a:ln w="38100" cap="flat" cmpd="sng">
            <a:solidFill>
              <a:srgbClr val="EDB577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40000"/>
              </a:spcAft>
            </a:pPr>
            <a:r>
              <a:rPr lang="zh-CN" altLang="en-US" sz="4800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800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9.1 </a:t>
            </a:r>
            <a:r>
              <a:rPr lang="zh-CN" altLang="en-US" sz="4800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导体的静电平衡条件</a:t>
            </a:r>
            <a:br>
              <a:rPr lang="zh-CN" altLang="en-US" sz="1600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endParaRPr lang="zh-CN" altLang="en-US" sz="1600">
              <a:solidFill>
                <a:srgbClr val="D0147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002" name="对象 384001">
            <a:extLst>
              <a:ext uri="{FF2B5EF4-FFF2-40B4-BE49-F238E27FC236}">
                <a16:creationId xmlns:a16="http://schemas.microsoft.com/office/drawing/2014/main" id="{6CD08D95-109C-498A-B639-DBBF81EB6AD0}"/>
              </a:ext>
            </a:extLst>
          </p:cNvPr>
          <p:cNvGraphicFramePr>
            <a:graphicFrameLocks/>
          </p:cNvGraphicFramePr>
          <p:nvPr/>
        </p:nvGraphicFramePr>
        <p:xfrm>
          <a:off x="1143000" y="2798763"/>
          <a:ext cx="27797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r:id="rId3" imgW="2182505" imgH="406048" progId="Equation.3">
                  <p:embed/>
                </p:oleObj>
              </mc:Choice>
              <mc:Fallback>
                <p:oleObj r:id="rId3" imgW="2182505" imgH="406048" progId="Equation.3">
                  <p:embed/>
                  <p:pic>
                    <p:nvPicPr>
                      <p:cNvPr id="0" name="对象 384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98763"/>
                        <a:ext cx="27797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文本框 384002">
            <a:extLst>
              <a:ext uri="{FF2B5EF4-FFF2-40B4-BE49-F238E27FC236}">
                <a16:creationId xmlns:a16="http://schemas.microsoft.com/office/drawing/2014/main" id="{ABCE34F1-907C-47C5-9F69-FA384E563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00088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/>
              <a:t>若内表面带电，必等量异号</a:t>
            </a:r>
          </a:p>
        </p:txBody>
      </p:sp>
      <p:sp>
        <p:nvSpPr>
          <p:cNvPr id="384004" name="文本框 384003">
            <a:extLst>
              <a:ext uri="{FF2B5EF4-FFF2-40B4-BE49-F238E27FC236}">
                <a16:creationId xmlns:a16="http://schemas.microsoft.com/office/drawing/2014/main" id="{FD7853FB-E554-4641-9132-B2F55FBD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5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CC0000"/>
                </a:solidFill>
              </a:rPr>
              <a:t> </a:t>
            </a:r>
            <a:r>
              <a:rPr lang="zh-CN" altLang="en-US" sz="3200">
                <a:solidFill>
                  <a:srgbClr val="CC0000"/>
                </a:solidFill>
              </a:rPr>
              <a:t>结论：</a:t>
            </a:r>
            <a:r>
              <a:rPr lang="zh-CN" altLang="en-US" sz="3200">
                <a:solidFill>
                  <a:srgbClr val="1C1C1C"/>
                </a:solidFill>
              </a:rPr>
              <a:t>空腔内无电荷时，</a:t>
            </a:r>
            <a:r>
              <a:rPr lang="zh-CN" altLang="en-US" sz="3200">
                <a:latin typeface="Arial" panose="020B0604020202020204" pitchFamily="34" charset="0"/>
              </a:rPr>
              <a:t>电荷分布在外表面</a:t>
            </a:r>
            <a:r>
              <a:rPr lang="en-US" altLang="zh-CN" sz="3200"/>
              <a:t>,</a:t>
            </a:r>
            <a:r>
              <a:rPr lang="zh-CN" altLang="en-US" sz="3200">
                <a:latin typeface="Arial" panose="020B0604020202020204" pitchFamily="34" charset="0"/>
              </a:rPr>
              <a:t>　　　 内表面无电荷</a:t>
            </a:r>
            <a:r>
              <a:rPr lang="en-US" altLang="zh-CN" sz="3200"/>
              <a:t>.</a:t>
            </a:r>
          </a:p>
        </p:txBody>
      </p:sp>
      <p:graphicFrame>
        <p:nvGraphicFramePr>
          <p:cNvPr id="384005" name="对象 384004">
            <a:extLst>
              <a:ext uri="{FF2B5EF4-FFF2-40B4-BE49-F238E27FC236}">
                <a16:creationId xmlns:a16="http://schemas.microsoft.com/office/drawing/2014/main" id="{DF2FC9C1-0874-4A4E-A06B-2342183FCAB3}"/>
              </a:ext>
            </a:extLst>
          </p:cNvPr>
          <p:cNvGraphicFramePr>
            <a:graphicFrameLocks/>
          </p:cNvGraphicFramePr>
          <p:nvPr/>
        </p:nvGraphicFramePr>
        <p:xfrm>
          <a:off x="1143000" y="1524000"/>
          <a:ext cx="30130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r:id="rId5" imgW="1193800" imgH="469900" progId="Equation.3">
                  <p:embed/>
                </p:oleObj>
              </mc:Choice>
              <mc:Fallback>
                <p:oleObj r:id="rId5" imgW="1193800" imgH="469900" progId="Equation.3">
                  <p:embed/>
                  <p:pic>
                    <p:nvPicPr>
                      <p:cNvPr id="0" name="对象 38400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30130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6" name="矩形 384005">
            <a:extLst>
              <a:ext uri="{FF2B5EF4-FFF2-40B4-BE49-F238E27FC236}">
                <a16:creationId xmlns:a16="http://schemas.microsoft.com/office/drawing/2014/main" id="{6544689D-2811-403A-85E3-E01B1CA2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5200"/>
            <a:ext cx="3962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200"/>
              <a:t>与导体是等势体矛盾</a:t>
            </a:r>
          </a:p>
        </p:txBody>
      </p:sp>
      <p:grpSp>
        <p:nvGrpSpPr>
          <p:cNvPr id="13318" name="组合 384006">
            <a:extLst>
              <a:ext uri="{FF2B5EF4-FFF2-40B4-BE49-F238E27FC236}">
                <a16:creationId xmlns:a16="http://schemas.microsoft.com/office/drawing/2014/main" id="{D940ED92-3C42-4EE6-AFCC-47A893DAB62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3581400" cy="3048000"/>
            <a:chOff x="3168" y="1152"/>
            <a:chExt cx="2256" cy="1920"/>
          </a:xfrm>
        </p:grpSpPr>
        <p:sp>
          <p:nvSpPr>
            <p:cNvPr id="13319" name="矩形 384007">
              <a:extLst>
                <a:ext uri="{FF2B5EF4-FFF2-40B4-BE49-F238E27FC236}">
                  <a16:creationId xmlns:a16="http://schemas.microsoft.com/office/drawing/2014/main" id="{8F603CE7-E7E7-4BF8-B391-53DFADC7A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256" cy="19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20" name="任意多边形 384008">
              <a:extLst>
                <a:ext uri="{FF2B5EF4-FFF2-40B4-BE49-F238E27FC236}">
                  <a16:creationId xmlns:a16="http://schemas.microsoft.com/office/drawing/2014/main" id="{7F8F07BD-0F0D-46E2-AAD0-B19AE39C1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24"/>
              <a:ext cx="1565" cy="911"/>
            </a:xfrm>
            <a:custGeom>
              <a:avLst/>
              <a:gdLst>
                <a:gd name="T0" fmla="*/ 20 w 1565"/>
                <a:gd name="T1" fmla="*/ 401 h 911"/>
                <a:gd name="T2" fmla="*/ 304 w 1565"/>
                <a:gd name="T3" fmla="*/ 133 h 911"/>
                <a:gd name="T4" fmla="*/ 864 w 1565"/>
                <a:gd name="T5" fmla="*/ 30 h 911"/>
                <a:gd name="T6" fmla="*/ 1432 w 1565"/>
                <a:gd name="T7" fmla="*/ 314 h 911"/>
                <a:gd name="T8" fmla="*/ 1448 w 1565"/>
                <a:gd name="T9" fmla="*/ 827 h 911"/>
                <a:gd name="T10" fmla="*/ 730 w 1565"/>
                <a:gd name="T11" fmla="*/ 819 h 911"/>
                <a:gd name="T12" fmla="*/ 186 w 1565"/>
                <a:gd name="T13" fmla="*/ 669 h 911"/>
                <a:gd name="T14" fmla="*/ 20 w 1565"/>
                <a:gd name="T15" fmla="*/ 40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5" h="911">
                  <a:moveTo>
                    <a:pt x="20" y="401"/>
                  </a:moveTo>
                  <a:cubicBezTo>
                    <a:pt x="40" y="312"/>
                    <a:pt x="163" y="195"/>
                    <a:pt x="304" y="133"/>
                  </a:cubicBezTo>
                  <a:cubicBezTo>
                    <a:pt x="445" y="71"/>
                    <a:pt x="676" y="0"/>
                    <a:pt x="864" y="30"/>
                  </a:cubicBezTo>
                  <a:cubicBezTo>
                    <a:pt x="1052" y="60"/>
                    <a:pt x="1335" y="181"/>
                    <a:pt x="1432" y="314"/>
                  </a:cubicBezTo>
                  <a:cubicBezTo>
                    <a:pt x="1529" y="447"/>
                    <a:pt x="1565" y="743"/>
                    <a:pt x="1448" y="827"/>
                  </a:cubicBezTo>
                  <a:cubicBezTo>
                    <a:pt x="1331" y="911"/>
                    <a:pt x="940" y="845"/>
                    <a:pt x="730" y="819"/>
                  </a:cubicBezTo>
                  <a:cubicBezTo>
                    <a:pt x="520" y="793"/>
                    <a:pt x="304" y="739"/>
                    <a:pt x="186" y="669"/>
                  </a:cubicBezTo>
                  <a:cubicBezTo>
                    <a:pt x="68" y="599"/>
                    <a:pt x="0" y="490"/>
                    <a:pt x="20" y="40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C2C2C2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21" name="任意多边形 384009">
              <a:extLst>
                <a:ext uri="{FF2B5EF4-FFF2-40B4-BE49-F238E27FC236}">
                  <a16:creationId xmlns:a16="http://schemas.microsoft.com/office/drawing/2014/main" id="{D5E70B74-B0D5-4105-A64F-A7AB923B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12"/>
              <a:ext cx="562" cy="307"/>
            </a:xfrm>
            <a:custGeom>
              <a:avLst/>
              <a:gdLst>
                <a:gd name="T0" fmla="*/ 89 w 562"/>
                <a:gd name="T1" fmla="*/ 56 h 307"/>
                <a:gd name="T2" fmla="*/ 294 w 562"/>
                <a:gd name="T3" fmla="*/ 9 h 307"/>
                <a:gd name="T4" fmla="*/ 531 w 562"/>
                <a:gd name="T5" fmla="*/ 111 h 307"/>
                <a:gd name="T6" fmla="*/ 479 w 562"/>
                <a:gd name="T7" fmla="*/ 286 h 307"/>
                <a:gd name="T8" fmla="*/ 65 w 562"/>
                <a:gd name="T9" fmla="*/ 237 h 307"/>
                <a:gd name="T10" fmla="*/ 89 w 562"/>
                <a:gd name="T11" fmla="*/ 5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4011" name="组合 384010">
            <a:extLst>
              <a:ext uri="{FF2B5EF4-FFF2-40B4-BE49-F238E27FC236}">
                <a16:creationId xmlns:a16="http://schemas.microsoft.com/office/drawing/2014/main" id="{AEFF1103-E78D-4A46-88C4-53EAD6B5CFB8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403600"/>
            <a:ext cx="1308100" cy="711200"/>
            <a:chOff x="3648" y="2144"/>
            <a:chExt cx="824" cy="448"/>
          </a:xfrm>
        </p:grpSpPr>
        <p:sp>
          <p:nvSpPr>
            <p:cNvPr id="13323" name="椭圆 384011">
              <a:extLst>
                <a:ext uri="{FF2B5EF4-FFF2-40B4-BE49-F238E27FC236}">
                  <a16:creationId xmlns:a16="http://schemas.microsoft.com/office/drawing/2014/main" id="{71A8223C-E1A4-40C6-BFA2-722C114D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2256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800">
                  <a:latin typeface="Arial" panose="020B0604020202020204" pitchFamily="34" charset="0"/>
                </a:rPr>
                <a:t>－</a:t>
              </a:r>
            </a:p>
          </p:txBody>
        </p:sp>
        <p:sp>
          <p:nvSpPr>
            <p:cNvPr id="13324" name="椭圆 384012">
              <a:extLst>
                <a:ext uri="{FF2B5EF4-FFF2-40B4-BE49-F238E27FC236}">
                  <a16:creationId xmlns:a16="http://schemas.microsoft.com/office/drawing/2014/main" id="{EF3CC6EB-727B-4F9E-8971-A16FC9F7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44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1800">
                  <a:latin typeface="Arial" panose="020B0604020202020204" pitchFamily="34" charset="0"/>
                </a:rPr>
                <a:t>＋</a:t>
              </a:r>
            </a:p>
          </p:txBody>
        </p:sp>
        <p:graphicFrame>
          <p:nvGraphicFramePr>
            <p:cNvPr id="13325" name="对象 384013">
              <a:extLst>
                <a:ext uri="{FF2B5EF4-FFF2-40B4-BE49-F238E27FC236}">
                  <a16:creationId xmlns:a16="http://schemas.microsoft.com/office/drawing/2014/main" id="{16396EE8-4044-419E-8EC3-0FDD3510475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648" y="2256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r:id="rId7" imgW="152202" imgH="164885" progId="Equation.3">
                    <p:embed/>
                  </p:oleObj>
                </mc:Choice>
                <mc:Fallback>
                  <p:oleObj r:id="rId7" imgW="152202" imgH="164885" progId="Equation.3">
                    <p:embed/>
                    <p:pic>
                      <p:nvPicPr>
                        <p:cNvPr id="0" name="对象 3840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256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6" name="对象 384014">
              <a:extLst>
                <a:ext uri="{FF2B5EF4-FFF2-40B4-BE49-F238E27FC236}">
                  <a16:creationId xmlns:a16="http://schemas.microsoft.com/office/drawing/2014/main" id="{60778477-779E-4122-A850-91105F5B50C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24" y="2352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3" r:id="rId9" imgW="152202" imgH="164885" progId="Equation.3">
                    <p:embed/>
                  </p:oleObj>
                </mc:Choice>
                <mc:Fallback>
                  <p:oleObj r:id="rId9" imgW="152202" imgH="164885" progId="Equation.3">
                    <p:embed/>
                    <p:pic>
                      <p:nvPicPr>
                        <p:cNvPr id="0" name="对象 3840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52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直接连接符 384015">
              <a:extLst>
                <a:ext uri="{FF2B5EF4-FFF2-40B4-BE49-F238E27FC236}">
                  <a16:creationId xmlns:a16="http://schemas.microsoft.com/office/drawing/2014/main" id="{501BC336-ED31-4342-A1BF-B32481960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40"/>
              <a:ext cx="480" cy="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4017" name="组合 384016">
            <a:extLst>
              <a:ext uri="{FF2B5EF4-FFF2-40B4-BE49-F238E27FC236}">
                <a16:creationId xmlns:a16="http://schemas.microsoft.com/office/drawing/2014/main" id="{3EB3C2A2-CCD8-4826-8787-3F67BC49B3A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2057400"/>
            <a:ext cx="2940050" cy="2055813"/>
            <a:chOff x="3524" y="1296"/>
            <a:chExt cx="1852" cy="1295"/>
          </a:xfrm>
        </p:grpSpPr>
        <p:sp>
          <p:nvSpPr>
            <p:cNvPr id="13329" name="椭圆 384017">
              <a:extLst>
                <a:ext uri="{FF2B5EF4-FFF2-40B4-BE49-F238E27FC236}">
                  <a16:creationId xmlns:a16="http://schemas.microsoft.com/office/drawing/2014/main" id="{39102AB5-419C-47A6-BD04-98CAA5871D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0983">
              <a:off x="3524" y="2015"/>
              <a:ext cx="1152" cy="57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3330" name="对象 384018">
              <a:extLst>
                <a:ext uri="{FF2B5EF4-FFF2-40B4-BE49-F238E27FC236}">
                  <a16:creationId xmlns:a16="http://schemas.microsoft.com/office/drawing/2014/main" id="{B8DE606B-CE1A-4700-973F-B76D5C4A2C2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56" y="225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4" r:id="rId11" imgW="139458" imgH="177492" progId="Equation.3">
                    <p:embed/>
                  </p:oleObj>
                </mc:Choice>
                <mc:Fallback>
                  <p:oleObj r:id="rId11" imgW="139458" imgH="177492" progId="Equation.3">
                    <p:embed/>
                    <p:pic>
                      <p:nvPicPr>
                        <p:cNvPr id="0" name="对象 3840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5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1" name="椭圆形标注 384019">
              <a:extLst>
                <a:ext uri="{FF2B5EF4-FFF2-40B4-BE49-F238E27FC236}">
                  <a16:creationId xmlns:a16="http://schemas.microsoft.com/office/drawing/2014/main" id="{AFA46470-59F8-456A-83D8-D52D00728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96"/>
              <a:ext cx="1104" cy="432"/>
            </a:xfrm>
            <a:prstGeom prst="wedgeEllipseCallout">
              <a:avLst>
                <a:gd name="adj1" fmla="val -24005"/>
                <a:gd name="adj2" fmla="val 141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1C1C1C"/>
                  </a:solidFill>
                </a:rPr>
                <a:t>高斯面</a:t>
              </a:r>
            </a:p>
          </p:txBody>
        </p:sp>
      </p:grpSp>
      <p:grpSp>
        <p:nvGrpSpPr>
          <p:cNvPr id="384021" name="组合 384020">
            <a:extLst>
              <a:ext uri="{FF2B5EF4-FFF2-40B4-BE49-F238E27FC236}">
                <a16:creationId xmlns:a16="http://schemas.microsoft.com/office/drawing/2014/main" id="{C33781CA-080A-4ABE-A1B9-36309EC46BF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3581400" cy="3048000"/>
            <a:chOff x="3168" y="1152"/>
            <a:chExt cx="2256" cy="1920"/>
          </a:xfrm>
        </p:grpSpPr>
        <p:sp>
          <p:nvSpPr>
            <p:cNvPr id="13333" name="矩形 384021">
              <a:extLst>
                <a:ext uri="{FF2B5EF4-FFF2-40B4-BE49-F238E27FC236}">
                  <a16:creationId xmlns:a16="http://schemas.microsoft.com/office/drawing/2014/main" id="{16006322-342A-4192-9F75-F5C6F9E4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256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 type="none" w="sm" len="lg"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3334" name="组合 384022">
              <a:extLst>
                <a:ext uri="{FF2B5EF4-FFF2-40B4-BE49-F238E27FC236}">
                  <a16:creationId xmlns:a16="http://schemas.microsoft.com/office/drawing/2014/main" id="{0EE58218-B0DD-46A3-99F5-FC10F4620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5" y="1776"/>
              <a:ext cx="1629" cy="1007"/>
              <a:chOff x="3312" y="1776"/>
              <a:chExt cx="1629" cy="1007"/>
            </a:xfrm>
          </p:grpSpPr>
          <p:grpSp>
            <p:nvGrpSpPr>
              <p:cNvPr id="13335" name="组合 384023">
                <a:extLst>
                  <a:ext uri="{FF2B5EF4-FFF2-40B4-BE49-F238E27FC236}">
                    <a16:creationId xmlns:a16="http://schemas.microsoft.com/office/drawing/2014/main" id="{7C064AC7-124C-47CB-A55F-A532ADBB39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776"/>
                <a:ext cx="1629" cy="1007"/>
                <a:chOff x="912" y="1536"/>
                <a:chExt cx="1629" cy="1007"/>
              </a:xfrm>
            </p:grpSpPr>
            <p:sp>
              <p:nvSpPr>
                <p:cNvPr id="13336" name="任意多边形 384024">
                  <a:extLst>
                    <a:ext uri="{FF2B5EF4-FFF2-40B4-BE49-F238E27FC236}">
                      <a16:creationId xmlns:a16="http://schemas.microsoft.com/office/drawing/2014/main" id="{9D38726E-2A53-498C-A366-83C57DC4C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584"/>
                  <a:ext cx="1565" cy="911"/>
                </a:xfrm>
                <a:custGeom>
                  <a:avLst/>
                  <a:gdLst>
                    <a:gd name="T0" fmla="*/ 20 w 1565"/>
                    <a:gd name="T1" fmla="*/ 401 h 911"/>
                    <a:gd name="T2" fmla="*/ 304 w 1565"/>
                    <a:gd name="T3" fmla="*/ 133 h 911"/>
                    <a:gd name="T4" fmla="*/ 864 w 1565"/>
                    <a:gd name="T5" fmla="*/ 30 h 911"/>
                    <a:gd name="T6" fmla="*/ 1432 w 1565"/>
                    <a:gd name="T7" fmla="*/ 314 h 911"/>
                    <a:gd name="T8" fmla="*/ 1448 w 1565"/>
                    <a:gd name="T9" fmla="*/ 827 h 911"/>
                    <a:gd name="T10" fmla="*/ 730 w 1565"/>
                    <a:gd name="T11" fmla="*/ 819 h 911"/>
                    <a:gd name="T12" fmla="*/ 186 w 1565"/>
                    <a:gd name="T13" fmla="*/ 669 h 911"/>
                    <a:gd name="T14" fmla="*/ 20 w 1565"/>
                    <a:gd name="T15" fmla="*/ 401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65" h="911">
                      <a:moveTo>
                        <a:pt x="20" y="401"/>
                      </a:moveTo>
                      <a:cubicBezTo>
                        <a:pt x="40" y="312"/>
                        <a:pt x="163" y="195"/>
                        <a:pt x="304" y="133"/>
                      </a:cubicBezTo>
                      <a:cubicBezTo>
                        <a:pt x="445" y="71"/>
                        <a:pt x="676" y="0"/>
                        <a:pt x="864" y="30"/>
                      </a:cubicBezTo>
                      <a:cubicBezTo>
                        <a:pt x="1052" y="60"/>
                        <a:pt x="1335" y="181"/>
                        <a:pt x="1432" y="314"/>
                      </a:cubicBezTo>
                      <a:cubicBezTo>
                        <a:pt x="1529" y="447"/>
                        <a:pt x="1565" y="743"/>
                        <a:pt x="1448" y="827"/>
                      </a:cubicBezTo>
                      <a:cubicBezTo>
                        <a:pt x="1331" y="911"/>
                        <a:pt x="940" y="845"/>
                        <a:pt x="730" y="819"/>
                      </a:cubicBezTo>
                      <a:cubicBezTo>
                        <a:pt x="520" y="793"/>
                        <a:pt x="304" y="739"/>
                        <a:pt x="186" y="669"/>
                      </a:cubicBezTo>
                      <a:cubicBezTo>
                        <a:pt x="68" y="599"/>
                        <a:pt x="0" y="490"/>
                        <a:pt x="20" y="40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rgbClr val="C2C2C2"/>
                    </a:gs>
                  </a:gsLst>
                  <a:path path="rect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/>
                <a:lstStyle>
                  <a:lvl1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3337" name="组合 384025">
                  <a:extLst>
                    <a:ext uri="{FF2B5EF4-FFF2-40B4-BE49-F238E27FC236}">
                      <a16:creationId xmlns:a16="http://schemas.microsoft.com/office/drawing/2014/main" id="{E76F17F6-77F5-43E8-B526-1E0F7EE320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1536"/>
                  <a:ext cx="1629" cy="1007"/>
                  <a:chOff x="3936" y="624"/>
                  <a:chExt cx="1559" cy="1008"/>
                </a:xfrm>
              </p:grpSpPr>
              <p:sp>
                <p:nvSpPr>
                  <p:cNvPr id="13338" name="文本框 384026">
                    <a:extLst>
                      <a:ext uri="{FF2B5EF4-FFF2-40B4-BE49-F238E27FC236}">
                        <a16:creationId xmlns:a16="http://schemas.microsoft.com/office/drawing/2014/main" id="{D2243CB6-B3E2-4783-ABA9-1F6FF53F5E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0" y="672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3339" name="矩形 384027">
                    <a:extLst>
                      <a:ext uri="{FF2B5EF4-FFF2-40B4-BE49-F238E27FC236}">
                        <a16:creationId xmlns:a16="http://schemas.microsoft.com/office/drawing/2014/main" id="{C5DE35BC-BC21-461E-BC9D-CE60DB0EA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624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3340" name="矩形 384028">
                    <a:extLst>
                      <a:ext uri="{FF2B5EF4-FFF2-40B4-BE49-F238E27FC236}">
                        <a16:creationId xmlns:a16="http://schemas.microsoft.com/office/drawing/2014/main" id="{B69E3909-460E-4882-B5D5-8D1568F55D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88" y="816"/>
                    <a:ext cx="2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3341" name="矩形 384029">
                    <a:extLst>
                      <a:ext uri="{FF2B5EF4-FFF2-40B4-BE49-F238E27FC236}">
                        <a16:creationId xmlns:a16="http://schemas.microsoft.com/office/drawing/2014/main" id="{08377F57-99BA-41D5-BB05-17D08D8836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32" y="1008"/>
                    <a:ext cx="215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3342" name="矩形 384030">
                    <a:extLst>
                      <a:ext uri="{FF2B5EF4-FFF2-40B4-BE49-F238E27FC236}">
                        <a16:creationId xmlns:a16="http://schemas.microsoft.com/office/drawing/2014/main" id="{AB473137-6F61-4DF1-871D-E4D4450AF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248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3343" name="矩形 384031">
                    <a:extLst>
                      <a:ext uri="{FF2B5EF4-FFF2-40B4-BE49-F238E27FC236}">
                        <a16:creationId xmlns:a16="http://schemas.microsoft.com/office/drawing/2014/main" id="{4FC9CAE5-D865-4745-B212-5B7A7F076B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40" y="1344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3344" name="矩形 384032">
                    <a:extLst>
                      <a:ext uri="{FF2B5EF4-FFF2-40B4-BE49-F238E27FC236}">
                        <a16:creationId xmlns:a16="http://schemas.microsoft.com/office/drawing/2014/main" id="{E888D5AC-681C-4483-9209-B0DF546F80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248"/>
                    <a:ext cx="2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3345" name="矩形 384033">
                    <a:extLst>
                      <a:ext uri="{FF2B5EF4-FFF2-40B4-BE49-F238E27FC236}">
                        <a16:creationId xmlns:a16="http://schemas.microsoft.com/office/drawing/2014/main" id="{7530BD9B-0280-4F33-8BA5-9EC0B21A84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768"/>
                    <a:ext cx="21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3346" name="矩形 384034">
                    <a:extLst>
                      <a:ext uri="{FF2B5EF4-FFF2-40B4-BE49-F238E27FC236}">
                        <a16:creationId xmlns:a16="http://schemas.microsoft.com/office/drawing/2014/main" id="{E99919DF-FD3C-48E8-8E4E-7061F9F8FA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960"/>
                    <a:ext cx="215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  <p:sp>
                <p:nvSpPr>
                  <p:cNvPr id="13347" name="矩形 384035">
                    <a:extLst>
                      <a:ext uri="{FF2B5EF4-FFF2-40B4-BE49-F238E27FC236}">
                        <a16:creationId xmlns:a16="http://schemas.microsoft.com/office/drawing/2014/main" id="{D44AD291-3500-486B-99BF-26A89E9638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04"/>
                    <a:ext cx="215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/>
                    <a:r>
                      <a:rPr lang="en-US" altLang="zh-CN">
                        <a:solidFill>
                          <a:srgbClr val="FF0000"/>
                        </a:solidFill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13348" name="任意多边形 384036">
                <a:extLst>
                  <a:ext uri="{FF2B5EF4-FFF2-40B4-BE49-F238E27FC236}">
                    <a16:creationId xmlns:a16="http://schemas.microsoft.com/office/drawing/2014/main" id="{55451246-943D-4857-839F-E45604BDE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12"/>
                <a:ext cx="562" cy="307"/>
              </a:xfrm>
              <a:custGeom>
                <a:avLst/>
                <a:gdLst>
                  <a:gd name="T0" fmla="*/ 89 w 562"/>
                  <a:gd name="T1" fmla="*/ 56 h 307"/>
                  <a:gd name="T2" fmla="*/ 294 w 562"/>
                  <a:gd name="T3" fmla="*/ 9 h 307"/>
                  <a:gd name="T4" fmla="*/ 531 w 562"/>
                  <a:gd name="T5" fmla="*/ 111 h 307"/>
                  <a:gd name="T6" fmla="*/ 479 w 562"/>
                  <a:gd name="T7" fmla="*/ 286 h 307"/>
                  <a:gd name="T8" fmla="*/ 65 w 562"/>
                  <a:gd name="T9" fmla="*/ 237 h 307"/>
                  <a:gd name="T10" fmla="*/ 89 w 562"/>
                  <a:gd name="T11" fmla="*/ 5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2" h="307">
                    <a:moveTo>
                      <a:pt x="89" y="56"/>
                    </a:moveTo>
                    <a:cubicBezTo>
                      <a:pt x="127" y="18"/>
                      <a:pt x="220" y="0"/>
                      <a:pt x="294" y="9"/>
                    </a:cubicBezTo>
                    <a:cubicBezTo>
                      <a:pt x="368" y="18"/>
                      <a:pt x="500" y="65"/>
                      <a:pt x="531" y="111"/>
                    </a:cubicBezTo>
                    <a:cubicBezTo>
                      <a:pt x="562" y="157"/>
                      <a:pt x="557" y="265"/>
                      <a:pt x="479" y="286"/>
                    </a:cubicBezTo>
                    <a:cubicBezTo>
                      <a:pt x="401" y="307"/>
                      <a:pt x="130" y="275"/>
                      <a:pt x="65" y="237"/>
                    </a:cubicBezTo>
                    <a:cubicBezTo>
                      <a:pt x="0" y="199"/>
                      <a:pt x="44" y="96"/>
                      <a:pt x="8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3349" name="文本框 384037">
            <a:extLst>
              <a:ext uri="{FF2B5EF4-FFF2-40B4-BE49-F238E27FC236}">
                <a16:creationId xmlns:a16="http://schemas.microsoft.com/office/drawing/2014/main" id="{B04170E3-0DC7-4618-9029-718DF190C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43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Arial" panose="020B0604020202020204" pitchFamily="34" charset="0"/>
              </a:rPr>
              <a:t>空腔带电导体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4" grpId="0"/>
      <p:bldP spid="3840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385025">
            <a:extLst>
              <a:ext uri="{FF2B5EF4-FFF2-40B4-BE49-F238E27FC236}">
                <a16:creationId xmlns:a16="http://schemas.microsoft.com/office/drawing/2014/main" id="{8A5B6F63-8509-4746-863B-8F317C68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20763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sz="2800">
                <a:solidFill>
                  <a:srgbClr val="1C1C1C"/>
                </a:solidFill>
              </a:rPr>
              <a:t>   </a:t>
            </a:r>
            <a:r>
              <a:rPr lang="zh-CN" altLang="en-US" sz="3200">
                <a:solidFill>
                  <a:srgbClr val="1C1C1C"/>
                </a:solidFill>
              </a:rPr>
              <a:t>空腔内有电荷时</a:t>
            </a:r>
          </a:p>
        </p:txBody>
      </p:sp>
      <p:sp>
        <p:nvSpPr>
          <p:cNvPr id="385027" name="文本框 385026">
            <a:extLst>
              <a:ext uri="{FF2B5EF4-FFF2-40B4-BE49-F238E27FC236}">
                <a16:creationId xmlns:a16="http://schemas.microsoft.com/office/drawing/2014/main" id="{A64C9CC8-55F6-4ED6-9972-8ECB132FC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8001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C0000"/>
                </a:solidFill>
              </a:rPr>
              <a:t>结论</a:t>
            </a:r>
            <a:r>
              <a:rPr lang="en-US" altLang="zh-CN" sz="3200">
                <a:solidFill>
                  <a:srgbClr val="CC0000"/>
                </a:solidFill>
              </a:rPr>
              <a:t>:  </a:t>
            </a:r>
            <a:r>
              <a:rPr lang="zh-CN" altLang="en-US" sz="3200"/>
              <a:t>空腔内有电荷</a:t>
            </a:r>
            <a:r>
              <a:rPr lang="en-US" altLang="zh-CN" sz="3200" b="0"/>
              <a:t>+</a:t>
            </a:r>
            <a:r>
              <a:rPr lang="en-US" altLang="zh-CN" sz="3200" b="0" i="1"/>
              <a:t>q</a:t>
            </a:r>
            <a:r>
              <a:rPr lang="zh-CN" altLang="en-US" sz="3200"/>
              <a:t>时，空腔内表面有感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/>
              <a:t>           应电荷</a:t>
            </a:r>
            <a:r>
              <a:rPr lang="en-US" altLang="zh-CN" sz="3200" b="0"/>
              <a:t>-</a:t>
            </a:r>
            <a:r>
              <a:rPr lang="en-US" altLang="zh-CN" sz="3200" b="0" i="1"/>
              <a:t>q</a:t>
            </a:r>
            <a:r>
              <a:rPr lang="zh-CN" altLang="en-US" sz="3200"/>
              <a:t>，外表面有感应电荷</a:t>
            </a:r>
            <a:r>
              <a:rPr lang="en-US" altLang="zh-CN" sz="3200" b="0"/>
              <a:t>+</a:t>
            </a:r>
            <a:r>
              <a:rPr lang="en-US" altLang="zh-CN" sz="3200" b="0" i="1"/>
              <a:t>q</a:t>
            </a:r>
            <a:r>
              <a:rPr lang="zh-CN" altLang="en-US" sz="3200"/>
              <a:t>．           </a:t>
            </a:r>
          </a:p>
        </p:txBody>
      </p:sp>
      <p:graphicFrame>
        <p:nvGraphicFramePr>
          <p:cNvPr id="385028" name="对象 385027">
            <a:extLst>
              <a:ext uri="{FF2B5EF4-FFF2-40B4-BE49-F238E27FC236}">
                <a16:creationId xmlns:a16="http://schemas.microsoft.com/office/drawing/2014/main" id="{79E1215F-C40B-43D9-B1C2-039976450BC6}"/>
              </a:ext>
            </a:extLst>
          </p:cNvPr>
          <p:cNvGraphicFramePr>
            <a:graphicFrameLocks/>
          </p:cNvGraphicFramePr>
          <p:nvPr/>
        </p:nvGraphicFramePr>
        <p:xfrm>
          <a:off x="1143000" y="1828800"/>
          <a:ext cx="1828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4" imgW="710891" imgH="291973" progId="Equation.3">
                  <p:embed/>
                </p:oleObj>
              </mc:Choice>
              <mc:Fallback>
                <p:oleObj r:id="rId4" imgW="710891" imgH="291973" progId="Equation.3">
                  <p:embed/>
                  <p:pic>
                    <p:nvPicPr>
                      <p:cNvPr id="0" name="对象 38502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18288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9" name="对象 385028">
            <a:extLst>
              <a:ext uri="{FF2B5EF4-FFF2-40B4-BE49-F238E27FC236}">
                <a16:creationId xmlns:a16="http://schemas.microsoft.com/office/drawing/2014/main" id="{3905E386-4256-4231-B700-C2DF900A543C}"/>
              </a:ext>
            </a:extLst>
          </p:cNvPr>
          <p:cNvGraphicFramePr>
            <a:graphicFrameLocks/>
          </p:cNvGraphicFramePr>
          <p:nvPr/>
        </p:nvGraphicFramePr>
        <p:xfrm>
          <a:off x="1485900" y="2743200"/>
          <a:ext cx="1447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6" imgW="571004" imgH="253780" progId="Equation.3">
                  <p:embed/>
                </p:oleObj>
              </mc:Choice>
              <mc:Fallback>
                <p:oleObj r:id="rId6" imgW="571004" imgH="253780" progId="Equation.3">
                  <p:embed/>
                  <p:pic>
                    <p:nvPicPr>
                      <p:cNvPr id="0" name="对象 38502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743200"/>
                        <a:ext cx="14478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组合 385029">
            <a:extLst>
              <a:ext uri="{FF2B5EF4-FFF2-40B4-BE49-F238E27FC236}">
                <a16:creationId xmlns:a16="http://schemas.microsoft.com/office/drawing/2014/main" id="{1A4E52B1-BED5-44F3-956E-AEC3EB52DFE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3581400" cy="3048000"/>
            <a:chOff x="3168" y="1152"/>
            <a:chExt cx="2256" cy="1920"/>
          </a:xfrm>
        </p:grpSpPr>
        <p:sp>
          <p:nvSpPr>
            <p:cNvPr id="14342" name="矩形 385030">
              <a:extLst>
                <a:ext uri="{FF2B5EF4-FFF2-40B4-BE49-F238E27FC236}">
                  <a16:creationId xmlns:a16="http://schemas.microsoft.com/office/drawing/2014/main" id="{B92DAE25-FDCE-472E-B37B-8FEBF0DF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256" cy="19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43" name="任意多边形 385031">
              <a:extLst>
                <a:ext uri="{FF2B5EF4-FFF2-40B4-BE49-F238E27FC236}">
                  <a16:creationId xmlns:a16="http://schemas.microsoft.com/office/drawing/2014/main" id="{DADA7F42-E6F5-4563-AE7A-EE3B6F2F1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24"/>
              <a:ext cx="1565" cy="911"/>
            </a:xfrm>
            <a:custGeom>
              <a:avLst/>
              <a:gdLst>
                <a:gd name="T0" fmla="*/ 20 w 1565"/>
                <a:gd name="T1" fmla="*/ 401 h 911"/>
                <a:gd name="T2" fmla="*/ 304 w 1565"/>
                <a:gd name="T3" fmla="*/ 133 h 911"/>
                <a:gd name="T4" fmla="*/ 864 w 1565"/>
                <a:gd name="T5" fmla="*/ 30 h 911"/>
                <a:gd name="T6" fmla="*/ 1432 w 1565"/>
                <a:gd name="T7" fmla="*/ 314 h 911"/>
                <a:gd name="T8" fmla="*/ 1448 w 1565"/>
                <a:gd name="T9" fmla="*/ 827 h 911"/>
                <a:gd name="T10" fmla="*/ 730 w 1565"/>
                <a:gd name="T11" fmla="*/ 819 h 911"/>
                <a:gd name="T12" fmla="*/ 186 w 1565"/>
                <a:gd name="T13" fmla="*/ 669 h 911"/>
                <a:gd name="T14" fmla="*/ 20 w 1565"/>
                <a:gd name="T15" fmla="*/ 40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5" h="911">
                  <a:moveTo>
                    <a:pt x="20" y="401"/>
                  </a:moveTo>
                  <a:cubicBezTo>
                    <a:pt x="40" y="312"/>
                    <a:pt x="163" y="195"/>
                    <a:pt x="304" y="133"/>
                  </a:cubicBezTo>
                  <a:cubicBezTo>
                    <a:pt x="445" y="71"/>
                    <a:pt x="676" y="0"/>
                    <a:pt x="864" y="30"/>
                  </a:cubicBezTo>
                  <a:cubicBezTo>
                    <a:pt x="1052" y="60"/>
                    <a:pt x="1335" y="181"/>
                    <a:pt x="1432" y="314"/>
                  </a:cubicBezTo>
                  <a:cubicBezTo>
                    <a:pt x="1529" y="447"/>
                    <a:pt x="1565" y="743"/>
                    <a:pt x="1448" y="827"/>
                  </a:cubicBezTo>
                  <a:cubicBezTo>
                    <a:pt x="1331" y="911"/>
                    <a:pt x="940" y="845"/>
                    <a:pt x="730" y="819"/>
                  </a:cubicBezTo>
                  <a:cubicBezTo>
                    <a:pt x="520" y="793"/>
                    <a:pt x="304" y="739"/>
                    <a:pt x="186" y="669"/>
                  </a:cubicBezTo>
                  <a:cubicBezTo>
                    <a:pt x="68" y="599"/>
                    <a:pt x="0" y="490"/>
                    <a:pt x="20" y="40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C2C2C2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44" name="任意多边形 385032">
              <a:extLst>
                <a:ext uri="{FF2B5EF4-FFF2-40B4-BE49-F238E27FC236}">
                  <a16:creationId xmlns:a16="http://schemas.microsoft.com/office/drawing/2014/main" id="{05D1A5E5-F202-4E47-B0C7-516A79B73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12"/>
              <a:ext cx="562" cy="307"/>
            </a:xfrm>
            <a:custGeom>
              <a:avLst/>
              <a:gdLst>
                <a:gd name="T0" fmla="*/ 89 w 562"/>
                <a:gd name="T1" fmla="*/ 56 h 307"/>
                <a:gd name="T2" fmla="*/ 294 w 562"/>
                <a:gd name="T3" fmla="*/ 9 h 307"/>
                <a:gd name="T4" fmla="*/ 531 w 562"/>
                <a:gd name="T5" fmla="*/ 111 h 307"/>
                <a:gd name="T6" fmla="*/ 479 w 562"/>
                <a:gd name="T7" fmla="*/ 286 h 307"/>
                <a:gd name="T8" fmla="*/ 65 w 562"/>
                <a:gd name="T9" fmla="*/ 237 h 307"/>
                <a:gd name="T10" fmla="*/ 89 w 562"/>
                <a:gd name="T11" fmla="*/ 5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4345" name="椭圆 385033">
            <a:extLst>
              <a:ext uri="{FF2B5EF4-FFF2-40B4-BE49-F238E27FC236}">
                <a16:creationId xmlns:a16="http://schemas.microsoft.com/office/drawing/2014/main" id="{46EC71E6-30ED-4B72-BAC6-A27BBC66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54400"/>
            <a:ext cx="228600" cy="228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 i="1"/>
              <a:t>+</a:t>
            </a:r>
          </a:p>
        </p:txBody>
      </p:sp>
      <p:grpSp>
        <p:nvGrpSpPr>
          <p:cNvPr id="385035" name="组合 385034">
            <a:extLst>
              <a:ext uri="{FF2B5EF4-FFF2-40B4-BE49-F238E27FC236}">
                <a16:creationId xmlns:a16="http://schemas.microsoft.com/office/drawing/2014/main" id="{EB19BF17-F598-40F2-BF80-73A7C34354E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033588"/>
            <a:ext cx="2940050" cy="2055812"/>
            <a:chOff x="3524" y="1296"/>
            <a:chExt cx="1852" cy="1295"/>
          </a:xfrm>
        </p:grpSpPr>
        <p:sp>
          <p:nvSpPr>
            <p:cNvPr id="14347" name="椭圆 385035">
              <a:extLst>
                <a:ext uri="{FF2B5EF4-FFF2-40B4-BE49-F238E27FC236}">
                  <a16:creationId xmlns:a16="http://schemas.microsoft.com/office/drawing/2014/main" id="{29FEBB9F-C49D-4C59-9A10-EA6DA954B6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10983">
              <a:off x="3524" y="2015"/>
              <a:ext cx="1152" cy="57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4348" name="对象 385036">
              <a:extLst>
                <a:ext uri="{FF2B5EF4-FFF2-40B4-BE49-F238E27FC236}">
                  <a16:creationId xmlns:a16="http://schemas.microsoft.com/office/drawing/2014/main" id="{F77C0686-2099-4389-8B3D-61F63F658ED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56" y="225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7" r:id="rId8" imgW="139458" imgH="177492" progId="Equation.3">
                    <p:embed/>
                  </p:oleObj>
                </mc:Choice>
                <mc:Fallback>
                  <p:oleObj r:id="rId8" imgW="139458" imgH="177492" progId="Equation.3">
                    <p:embed/>
                    <p:pic>
                      <p:nvPicPr>
                        <p:cNvPr id="0" name="对象 3850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5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椭圆形标注 385037">
              <a:extLst>
                <a:ext uri="{FF2B5EF4-FFF2-40B4-BE49-F238E27FC236}">
                  <a16:creationId xmlns:a16="http://schemas.microsoft.com/office/drawing/2014/main" id="{5B09680B-3F1B-4A51-8BEE-B3451EBB5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96"/>
              <a:ext cx="1104" cy="432"/>
            </a:xfrm>
            <a:prstGeom prst="wedgeEllipseCallout">
              <a:avLst>
                <a:gd name="adj1" fmla="val -24005"/>
                <a:gd name="adj2" fmla="val 141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1C1C1C"/>
                  </a:solidFill>
                </a:rPr>
                <a:t>高斯面</a:t>
              </a:r>
            </a:p>
          </p:txBody>
        </p:sp>
      </p:grpSp>
      <p:sp>
        <p:nvSpPr>
          <p:cNvPr id="14350" name="矩形 385038">
            <a:extLst>
              <a:ext uri="{FF2B5EF4-FFF2-40B4-BE49-F238E27FC236}">
                <a16:creationId xmlns:a16="http://schemas.microsoft.com/office/drawing/2014/main" id="{B8D9466D-AA1D-4B9D-AB9F-6504EBCE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b="0" i="1">
                <a:solidFill>
                  <a:srgbClr val="CC0000"/>
                </a:solidFill>
              </a:rPr>
              <a:t>q</a:t>
            </a:r>
          </a:p>
        </p:txBody>
      </p:sp>
      <p:grpSp>
        <p:nvGrpSpPr>
          <p:cNvPr id="385040" name="组合 385039">
            <a:extLst>
              <a:ext uri="{FF2B5EF4-FFF2-40B4-BE49-F238E27FC236}">
                <a16:creationId xmlns:a16="http://schemas.microsoft.com/office/drawing/2014/main" id="{243D2CF9-7333-4B73-B47E-45D56C55BC1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590800"/>
            <a:ext cx="793750" cy="1524000"/>
            <a:chOff x="3984" y="1632"/>
            <a:chExt cx="500" cy="960"/>
          </a:xfrm>
        </p:grpSpPr>
        <p:sp>
          <p:nvSpPr>
            <p:cNvPr id="14352" name="矩形 385040">
              <a:extLst>
                <a:ext uri="{FF2B5EF4-FFF2-40B4-BE49-F238E27FC236}">
                  <a16:creationId xmlns:a16="http://schemas.microsoft.com/office/drawing/2014/main" id="{4B46795C-941B-42F2-9E4C-1406AA75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 i="1">
                  <a:solidFill>
                    <a:srgbClr val="CC0000"/>
                  </a:solidFill>
                </a:rPr>
                <a:t>q</a:t>
              </a:r>
            </a:p>
          </p:txBody>
        </p:sp>
        <p:sp>
          <p:nvSpPr>
            <p:cNvPr id="14353" name="矩形 385041">
              <a:extLst>
                <a:ext uri="{FF2B5EF4-FFF2-40B4-BE49-F238E27FC236}">
                  <a16:creationId xmlns:a16="http://schemas.microsoft.com/office/drawing/2014/main" id="{1E4C5DCD-A9A7-4FD9-8CDF-365E1A85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0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b="0" i="1">
                  <a:solidFill>
                    <a:schemeClr val="accent2"/>
                  </a:solidFill>
                </a:rPr>
                <a:t>-q</a:t>
              </a:r>
            </a:p>
          </p:txBody>
        </p:sp>
      </p:grpSp>
      <p:sp>
        <p:nvSpPr>
          <p:cNvPr id="14354" name="文本框 385042">
            <a:extLst>
              <a:ext uri="{FF2B5EF4-FFF2-40B4-BE49-F238E27FC236}">
                <a16:creationId xmlns:a16="http://schemas.microsoft.com/office/drawing/2014/main" id="{82C3D294-42CE-4B5C-860D-5353D26A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43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Arial" panose="020B0604020202020204" pitchFamily="34" charset="0"/>
              </a:rPr>
              <a:t>空腔导体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文本框 386049">
            <a:extLst>
              <a:ext uri="{FF2B5EF4-FFF2-40B4-BE49-F238E27FC236}">
                <a16:creationId xmlns:a16="http://schemas.microsoft.com/office/drawing/2014/main" id="{DC03B96B-50BD-4AFA-BAAC-49834BB59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latin typeface="宋体" panose="02010600030101010101" pitchFamily="2" charset="-122"/>
              </a:rPr>
              <a:t>作扁圆柱形高斯面</a:t>
            </a:r>
          </a:p>
        </p:txBody>
      </p:sp>
      <p:sp>
        <p:nvSpPr>
          <p:cNvPr id="15362" name="文本框 386050">
            <a:extLst>
              <a:ext uri="{FF2B5EF4-FFF2-40B4-BE49-F238E27FC236}">
                <a16:creationId xmlns:a16="http://schemas.microsoft.com/office/drawing/2014/main" id="{FF626007-3A94-47CF-B2B5-57AD94E48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90600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CC0000"/>
                </a:solidFill>
              </a:rPr>
              <a:t>3   </a:t>
            </a:r>
            <a:r>
              <a:rPr lang="zh-CN" altLang="en-US" sz="3200">
                <a:latin typeface="宋体" panose="02010600030101010101" pitchFamily="2" charset="-122"/>
              </a:rPr>
              <a:t>导体表面附近场强与电荷面密度的关系</a:t>
            </a:r>
          </a:p>
        </p:txBody>
      </p:sp>
      <p:graphicFrame>
        <p:nvGraphicFramePr>
          <p:cNvPr id="386052" name="对象 386051">
            <a:extLst>
              <a:ext uri="{FF2B5EF4-FFF2-40B4-BE49-F238E27FC236}">
                <a16:creationId xmlns:a16="http://schemas.microsoft.com/office/drawing/2014/main" id="{2A5A5D4E-9FB3-413B-BB46-E745F5C6E5CF}"/>
              </a:ext>
            </a:extLst>
          </p:cNvPr>
          <p:cNvGraphicFramePr>
            <a:graphicFrameLocks/>
          </p:cNvGraphicFramePr>
          <p:nvPr/>
        </p:nvGraphicFramePr>
        <p:xfrm>
          <a:off x="1235075" y="2438400"/>
          <a:ext cx="24225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r:id="rId3" imgW="914003" imgH="291973" progId="Equation.3">
                  <p:embed/>
                </p:oleObj>
              </mc:Choice>
              <mc:Fallback>
                <p:oleObj r:id="rId3" imgW="914003" imgH="291973" progId="Equation.3">
                  <p:embed/>
                  <p:pic>
                    <p:nvPicPr>
                      <p:cNvPr id="0" name="对象 38605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438400"/>
                        <a:ext cx="24225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3" name="对象 386052">
            <a:extLst>
              <a:ext uri="{FF2B5EF4-FFF2-40B4-BE49-F238E27FC236}">
                <a16:creationId xmlns:a16="http://schemas.microsoft.com/office/drawing/2014/main" id="{C667AF83-F324-4510-817A-39ED7BAE7491}"/>
              </a:ext>
            </a:extLst>
          </p:cNvPr>
          <p:cNvGraphicFramePr>
            <a:graphicFrameLocks/>
          </p:cNvGraphicFramePr>
          <p:nvPr/>
        </p:nvGraphicFramePr>
        <p:xfrm>
          <a:off x="1466850" y="4173538"/>
          <a:ext cx="14620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r:id="rId5" imgW="457002" imgH="431613" progId="Equation.3">
                  <p:embed/>
                </p:oleObj>
              </mc:Choice>
              <mc:Fallback>
                <p:oleObj r:id="rId5" imgW="457002" imgH="431613" progId="Equation.3">
                  <p:embed/>
                  <p:pic>
                    <p:nvPicPr>
                      <p:cNvPr id="0" name="对象 38605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4173538"/>
                        <a:ext cx="1462088" cy="11064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66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4" name="对象 386053">
            <a:extLst>
              <a:ext uri="{FF2B5EF4-FFF2-40B4-BE49-F238E27FC236}">
                <a16:creationId xmlns:a16="http://schemas.microsoft.com/office/drawing/2014/main" id="{E7B62903-255F-4684-AED9-8CE2486DBC71}"/>
              </a:ext>
            </a:extLst>
          </p:cNvPr>
          <p:cNvGraphicFramePr>
            <a:graphicFrameLocks/>
          </p:cNvGraphicFramePr>
          <p:nvPr/>
        </p:nvGraphicFramePr>
        <p:xfrm>
          <a:off x="1633538" y="3335338"/>
          <a:ext cx="1647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r:id="rId7" imgW="622030" imgH="228501" progId="Equation.3">
                  <p:embed/>
                </p:oleObj>
              </mc:Choice>
              <mc:Fallback>
                <p:oleObj r:id="rId7" imgW="622030" imgH="228501" progId="Equation.3">
                  <p:embed/>
                  <p:pic>
                    <p:nvPicPr>
                      <p:cNvPr id="0" name="对象 38605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335338"/>
                        <a:ext cx="1647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055" name="组合 386054">
            <a:extLst>
              <a:ext uri="{FF2B5EF4-FFF2-40B4-BE49-F238E27FC236}">
                <a16:creationId xmlns:a16="http://schemas.microsoft.com/office/drawing/2014/main" id="{5E6F4976-C3F0-4BC9-93E2-4820EBBEC14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3581400" cy="3048000"/>
            <a:chOff x="3168" y="1152"/>
            <a:chExt cx="2256" cy="1920"/>
          </a:xfrm>
        </p:grpSpPr>
        <p:sp>
          <p:nvSpPr>
            <p:cNvPr id="15367" name="矩形 386055">
              <a:extLst>
                <a:ext uri="{FF2B5EF4-FFF2-40B4-BE49-F238E27FC236}">
                  <a16:creationId xmlns:a16="http://schemas.microsoft.com/office/drawing/2014/main" id="{B5F29DF7-B1CF-4C04-8208-A2044AEA3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256" cy="19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68" name="任意多边形 386056">
              <a:extLst>
                <a:ext uri="{FF2B5EF4-FFF2-40B4-BE49-F238E27FC236}">
                  <a16:creationId xmlns:a16="http://schemas.microsoft.com/office/drawing/2014/main" id="{D92DBF03-97BE-4951-B243-7CFEBEA07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965"/>
              <a:ext cx="2028" cy="1011"/>
            </a:xfrm>
            <a:custGeom>
              <a:avLst/>
              <a:gdLst>
                <a:gd name="T0" fmla="*/ 465 w 2488"/>
                <a:gd name="T1" fmla="*/ 307 h 1150"/>
                <a:gd name="T2" fmla="*/ 1161 w 2488"/>
                <a:gd name="T3" fmla="*/ 45 h 1150"/>
                <a:gd name="T4" fmla="*/ 1906 w 2488"/>
                <a:gd name="T5" fmla="*/ 37 h 1150"/>
                <a:gd name="T6" fmla="*/ 2272 w 2488"/>
                <a:gd name="T7" fmla="*/ 85 h 1150"/>
                <a:gd name="T8" fmla="*/ 2488 w 2488"/>
                <a:gd name="T9" fmla="*/ 121 h 1150"/>
                <a:gd name="T10" fmla="*/ 2273 w 2488"/>
                <a:gd name="T11" fmla="*/ 168 h 1150"/>
                <a:gd name="T12" fmla="*/ 2144 w 2488"/>
                <a:gd name="T13" fmla="*/ 278 h 1150"/>
                <a:gd name="T14" fmla="*/ 1936 w 2488"/>
                <a:gd name="T15" fmla="*/ 357 h 1150"/>
                <a:gd name="T16" fmla="*/ 1628 w 2488"/>
                <a:gd name="T17" fmla="*/ 655 h 1150"/>
                <a:gd name="T18" fmla="*/ 1192 w 2488"/>
                <a:gd name="T19" fmla="*/ 727 h 1150"/>
                <a:gd name="T20" fmla="*/ 774 w 2488"/>
                <a:gd name="T21" fmla="*/ 873 h 1150"/>
                <a:gd name="T22" fmla="*/ 396 w 2488"/>
                <a:gd name="T23" fmla="*/ 844 h 1150"/>
                <a:gd name="T24" fmla="*/ 148 w 2488"/>
                <a:gd name="T25" fmla="*/ 949 h 1150"/>
                <a:gd name="T26" fmla="*/ 4 w 2488"/>
                <a:gd name="T27" fmla="*/ 1111 h 1150"/>
                <a:gd name="T28" fmla="*/ 172 w 2488"/>
                <a:gd name="T29" fmla="*/ 713 h 1150"/>
                <a:gd name="T30" fmla="*/ 465 w 2488"/>
                <a:gd name="T31" fmla="*/ 307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8" h="1150">
                  <a:moveTo>
                    <a:pt x="465" y="307"/>
                  </a:moveTo>
                  <a:cubicBezTo>
                    <a:pt x="630" y="196"/>
                    <a:pt x="921" y="90"/>
                    <a:pt x="1161" y="45"/>
                  </a:cubicBezTo>
                  <a:cubicBezTo>
                    <a:pt x="1401" y="0"/>
                    <a:pt x="1721" y="30"/>
                    <a:pt x="1906" y="37"/>
                  </a:cubicBezTo>
                  <a:cubicBezTo>
                    <a:pt x="2091" y="44"/>
                    <a:pt x="2175" y="71"/>
                    <a:pt x="2272" y="85"/>
                  </a:cubicBezTo>
                  <a:cubicBezTo>
                    <a:pt x="2369" y="99"/>
                    <a:pt x="2488" y="107"/>
                    <a:pt x="2488" y="121"/>
                  </a:cubicBezTo>
                  <a:cubicBezTo>
                    <a:pt x="2488" y="135"/>
                    <a:pt x="2330" y="142"/>
                    <a:pt x="2273" y="168"/>
                  </a:cubicBezTo>
                  <a:cubicBezTo>
                    <a:pt x="2216" y="194"/>
                    <a:pt x="2200" y="247"/>
                    <a:pt x="2144" y="278"/>
                  </a:cubicBezTo>
                  <a:cubicBezTo>
                    <a:pt x="2088" y="309"/>
                    <a:pt x="2022" y="294"/>
                    <a:pt x="1936" y="357"/>
                  </a:cubicBezTo>
                  <a:cubicBezTo>
                    <a:pt x="1850" y="420"/>
                    <a:pt x="1752" y="593"/>
                    <a:pt x="1628" y="655"/>
                  </a:cubicBezTo>
                  <a:cubicBezTo>
                    <a:pt x="1504" y="717"/>
                    <a:pt x="1334" y="691"/>
                    <a:pt x="1192" y="727"/>
                  </a:cubicBezTo>
                  <a:cubicBezTo>
                    <a:pt x="1050" y="763"/>
                    <a:pt x="907" y="853"/>
                    <a:pt x="774" y="873"/>
                  </a:cubicBezTo>
                  <a:cubicBezTo>
                    <a:pt x="641" y="893"/>
                    <a:pt x="500" y="831"/>
                    <a:pt x="396" y="844"/>
                  </a:cubicBezTo>
                  <a:cubicBezTo>
                    <a:pt x="292" y="857"/>
                    <a:pt x="213" y="905"/>
                    <a:pt x="148" y="949"/>
                  </a:cubicBezTo>
                  <a:cubicBezTo>
                    <a:pt x="83" y="993"/>
                    <a:pt x="0" y="1150"/>
                    <a:pt x="4" y="1111"/>
                  </a:cubicBezTo>
                  <a:cubicBezTo>
                    <a:pt x="8" y="1072"/>
                    <a:pt x="95" y="847"/>
                    <a:pt x="172" y="713"/>
                  </a:cubicBezTo>
                  <a:cubicBezTo>
                    <a:pt x="249" y="579"/>
                    <a:pt x="345" y="413"/>
                    <a:pt x="465" y="30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69" name="矩形 386057">
              <a:extLst>
                <a:ext uri="{FF2B5EF4-FFF2-40B4-BE49-F238E27FC236}">
                  <a16:creationId xmlns:a16="http://schemas.microsoft.com/office/drawing/2014/main" id="{AE7030F1-CD87-49FC-BA39-5EF77C41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93"/>
              <a:ext cx="22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370" name="矩形 386058">
              <a:extLst>
                <a:ext uri="{FF2B5EF4-FFF2-40B4-BE49-F238E27FC236}">
                  <a16:creationId xmlns:a16="http://schemas.microsoft.com/office/drawing/2014/main" id="{BBB2D84F-5A91-477C-8155-3457DAE5B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38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371" name="矩形 386059">
              <a:extLst>
                <a:ext uri="{FF2B5EF4-FFF2-40B4-BE49-F238E27FC236}">
                  <a16:creationId xmlns:a16="http://schemas.microsoft.com/office/drawing/2014/main" id="{52AB82A9-435A-48A7-8DCC-51ED8D968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1941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372" name="矩形 386060">
              <a:extLst>
                <a:ext uri="{FF2B5EF4-FFF2-40B4-BE49-F238E27FC236}">
                  <a16:creationId xmlns:a16="http://schemas.microsoft.com/office/drawing/2014/main" id="{DCE0473F-E37E-4EBD-8DB3-A7FBFBEB9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92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373" name="矩形 386061">
              <a:extLst>
                <a:ext uri="{FF2B5EF4-FFF2-40B4-BE49-F238E27FC236}">
                  <a16:creationId xmlns:a16="http://schemas.microsoft.com/office/drawing/2014/main" id="{41A1655B-982B-4DFC-979B-9C04B59E2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139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374" name="矩形 386062">
              <a:extLst>
                <a:ext uri="{FF2B5EF4-FFF2-40B4-BE49-F238E27FC236}">
                  <a16:creationId xmlns:a16="http://schemas.microsoft.com/office/drawing/2014/main" id="{5D7D9D4B-CC09-4F1B-BEFC-B5946E568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92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375" name="矩形 386063">
              <a:extLst>
                <a:ext uri="{FF2B5EF4-FFF2-40B4-BE49-F238E27FC236}">
                  <a16:creationId xmlns:a16="http://schemas.microsoft.com/office/drawing/2014/main" id="{FC2FB809-F9CC-4AE2-8417-2DE1A3156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67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376" name="矩形 386064">
              <a:extLst>
                <a:ext uri="{FF2B5EF4-FFF2-40B4-BE49-F238E27FC236}">
                  <a16:creationId xmlns:a16="http://schemas.microsoft.com/office/drawing/2014/main" id="{BE0773DB-7D79-4D5E-BC81-5CE580463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82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FF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</a:t>
              </a:r>
            </a:p>
          </p:txBody>
        </p:sp>
      </p:grpSp>
      <p:graphicFrame>
        <p:nvGraphicFramePr>
          <p:cNvPr id="386066" name="对象 386065">
            <a:extLst>
              <a:ext uri="{FF2B5EF4-FFF2-40B4-BE49-F238E27FC236}">
                <a16:creationId xmlns:a16="http://schemas.microsoft.com/office/drawing/2014/main" id="{7917169E-5F26-41C9-9CF9-5D765C38CA2D}"/>
              </a:ext>
            </a:extLst>
          </p:cNvPr>
          <p:cNvGraphicFramePr>
            <a:graphicFrameLocks/>
          </p:cNvGraphicFramePr>
          <p:nvPr/>
        </p:nvGraphicFramePr>
        <p:xfrm>
          <a:off x="6324600" y="3657600"/>
          <a:ext cx="838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r:id="rId9" imgW="380670" imgH="203024" progId="Equation.3">
                  <p:embed/>
                </p:oleObj>
              </mc:Choice>
              <mc:Fallback>
                <p:oleObj r:id="rId9" imgW="380670" imgH="203024" progId="Equation.3">
                  <p:embed/>
                  <p:pic>
                    <p:nvPicPr>
                      <p:cNvPr id="0" name="对象 38606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657600"/>
                        <a:ext cx="8382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067" name="组合 386066">
            <a:extLst>
              <a:ext uri="{FF2B5EF4-FFF2-40B4-BE49-F238E27FC236}">
                <a16:creationId xmlns:a16="http://schemas.microsoft.com/office/drawing/2014/main" id="{17D0DAA0-4D76-4C70-B6FC-884EE075905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514600"/>
            <a:ext cx="1905000" cy="1130300"/>
            <a:chOff x="3552" y="1584"/>
            <a:chExt cx="1200" cy="712"/>
          </a:xfrm>
        </p:grpSpPr>
        <p:sp>
          <p:nvSpPr>
            <p:cNvPr id="15379" name="直接连接符 386067">
              <a:extLst>
                <a:ext uri="{FF2B5EF4-FFF2-40B4-BE49-F238E27FC236}">
                  <a16:creationId xmlns:a16="http://schemas.microsoft.com/office/drawing/2014/main" id="{F67699AC-3C4B-4443-AC13-0DBC2E55E0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20000" flipH="1" flipV="1">
              <a:off x="3889" y="1631"/>
              <a:ext cx="144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80" name="组合 386068">
              <a:extLst>
                <a:ext uri="{FF2B5EF4-FFF2-40B4-BE49-F238E27FC236}">
                  <a16:creationId xmlns:a16="http://schemas.microsoft.com/office/drawing/2014/main" id="{F4635001-E836-4D5A-B16C-30C3DCEEC6CE}"/>
                </a:ext>
              </a:extLst>
            </p:cNvPr>
            <p:cNvGrpSpPr>
              <a:grpSpLocks/>
            </p:cNvGrpSpPr>
            <p:nvPr/>
          </p:nvGrpSpPr>
          <p:grpSpPr bwMode="auto">
            <a:xfrm rot="-589474">
              <a:off x="3552" y="2008"/>
              <a:ext cx="1032" cy="288"/>
              <a:chOff x="3840" y="2736"/>
              <a:chExt cx="1032" cy="288"/>
            </a:xfrm>
          </p:grpSpPr>
          <p:sp>
            <p:nvSpPr>
              <p:cNvPr id="15381" name="圆柱形 386069">
                <a:extLst>
                  <a:ext uri="{FF2B5EF4-FFF2-40B4-BE49-F238E27FC236}">
                    <a16:creationId xmlns:a16="http://schemas.microsoft.com/office/drawing/2014/main" id="{DA4C195B-E182-4DA2-8F1F-27042E461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674099">
                <a:off x="3840" y="2736"/>
                <a:ext cx="1007" cy="192"/>
              </a:xfrm>
              <a:prstGeom prst="can">
                <a:avLst>
                  <a:gd name="adj" fmla="val 50000"/>
                </a:avLst>
              </a:prstGeom>
              <a:solidFill>
                <a:srgbClr val="99CCFF">
                  <a:alpha val="50000"/>
                </a:srgbClr>
              </a:solidFill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82" name="圆柱形 386070">
                <a:extLst>
                  <a:ext uri="{FF2B5EF4-FFF2-40B4-BE49-F238E27FC236}">
                    <a16:creationId xmlns:a16="http://schemas.microsoft.com/office/drawing/2014/main" id="{B445BD22-347A-46B5-AD11-81CE097C1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674099">
                <a:off x="3865" y="2832"/>
                <a:ext cx="1007" cy="192"/>
              </a:xfrm>
              <a:prstGeom prst="can">
                <a:avLst>
                  <a:gd name="adj" fmla="val 50000"/>
                </a:avLst>
              </a:prstGeom>
              <a:noFill/>
              <a:ln w="1905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5383" name="矩形 386071">
              <a:extLst>
                <a:ext uri="{FF2B5EF4-FFF2-40B4-BE49-F238E27FC236}">
                  <a16:creationId xmlns:a16="http://schemas.microsoft.com/office/drawing/2014/main" id="{D869B063-D146-4B75-AAA5-3C2958214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58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i="1">
                  <a:solidFill>
                    <a:srgbClr val="0000FF"/>
                  </a:solidFill>
                  <a:latin typeface="宋体" panose="02010600030101010101" pitchFamily="2" charset="-122"/>
                </a:rPr>
                <a:t>S</a:t>
              </a:r>
            </a:p>
          </p:txBody>
        </p:sp>
      </p:grpSp>
      <p:sp>
        <p:nvSpPr>
          <p:cNvPr id="15384" name="矩形 386072">
            <a:extLst>
              <a:ext uri="{FF2B5EF4-FFF2-40B4-BE49-F238E27FC236}">
                <a16:creationId xmlns:a16="http://schemas.microsoft.com/office/drawing/2014/main" id="{6C494FA0-4CA4-4CE9-AC19-24C9876A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28800"/>
            <a:ext cx="3581400" cy="3048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387073">
            <a:extLst>
              <a:ext uri="{FF2B5EF4-FFF2-40B4-BE49-F238E27FC236}">
                <a16:creationId xmlns:a16="http://schemas.microsoft.com/office/drawing/2014/main" id="{A10A291D-3680-425B-8178-307081B2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906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CC0000"/>
                </a:solidFill>
              </a:rPr>
              <a:t>4</a:t>
            </a:r>
            <a:r>
              <a:rPr lang="zh-CN" altLang="en-US" sz="3200">
                <a:solidFill>
                  <a:srgbClr val="1C1C1C"/>
                </a:solidFill>
              </a:rPr>
              <a:t>　导体表面电荷分布规律</a:t>
            </a:r>
          </a:p>
        </p:txBody>
      </p:sp>
      <p:graphicFrame>
        <p:nvGraphicFramePr>
          <p:cNvPr id="387075" name="对象 387074">
            <a:extLst>
              <a:ext uri="{FF2B5EF4-FFF2-40B4-BE49-F238E27FC236}">
                <a16:creationId xmlns:a16="http://schemas.microsoft.com/office/drawing/2014/main" id="{F5CF1F10-D311-4BA6-A74A-E2F9C7FAAFB3}"/>
              </a:ext>
            </a:extLst>
          </p:cNvPr>
          <p:cNvGraphicFramePr>
            <a:graphicFrameLocks/>
          </p:cNvGraphicFramePr>
          <p:nvPr/>
        </p:nvGraphicFramePr>
        <p:xfrm>
          <a:off x="1447800" y="3276600"/>
          <a:ext cx="28702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r:id="rId3" imgW="1066800" imgH="228600" progId="Equation.3">
                  <p:embed/>
                </p:oleObj>
              </mc:Choice>
              <mc:Fallback>
                <p:oleObj r:id="rId3" imgW="1066800" imgH="228600" progId="Equation.3">
                  <p:embed/>
                  <p:pic>
                    <p:nvPicPr>
                      <p:cNvPr id="0" name="对象 38707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28702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对象 387075">
            <a:extLst>
              <a:ext uri="{FF2B5EF4-FFF2-40B4-BE49-F238E27FC236}">
                <a16:creationId xmlns:a16="http://schemas.microsoft.com/office/drawing/2014/main" id="{C9340CF6-F393-43F0-A8CE-21F85C82977C}"/>
              </a:ext>
            </a:extLst>
          </p:cNvPr>
          <p:cNvGraphicFramePr>
            <a:graphicFrameLocks/>
          </p:cNvGraphicFramePr>
          <p:nvPr/>
        </p:nvGraphicFramePr>
        <p:xfrm>
          <a:off x="2000250" y="1905000"/>
          <a:ext cx="146208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r:id="rId5" imgW="457002" imgH="431613" progId="Equation.3">
                  <p:embed/>
                </p:oleObj>
              </mc:Choice>
              <mc:Fallback>
                <p:oleObj r:id="rId5" imgW="457002" imgH="431613" progId="Equation.3">
                  <p:embed/>
                  <p:pic>
                    <p:nvPicPr>
                      <p:cNvPr id="0" name="对象 38707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905000"/>
                        <a:ext cx="1462088" cy="11064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66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7077" name="组合 387076">
            <a:extLst>
              <a:ext uri="{FF2B5EF4-FFF2-40B4-BE49-F238E27FC236}">
                <a16:creationId xmlns:a16="http://schemas.microsoft.com/office/drawing/2014/main" id="{986E3EA7-B957-445E-BC18-5726747440C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3581400" cy="3048000"/>
            <a:chOff x="3168" y="1152"/>
            <a:chExt cx="2256" cy="1920"/>
          </a:xfrm>
        </p:grpSpPr>
        <p:sp>
          <p:nvSpPr>
            <p:cNvPr id="16389" name="直接连接符 387077">
              <a:extLst>
                <a:ext uri="{FF2B5EF4-FFF2-40B4-BE49-F238E27FC236}">
                  <a16:creationId xmlns:a16="http://schemas.microsoft.com/office/drawing/2014/main" id="{1BD6852F-2C60-456A-B507-916675E1B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2" y="2437"/>
              <a:ext cx="275" cy="35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直接连接符 387078">
              <a:extLst>
                <a:ext uri="{FF2B5EF4-FFF2-40B4-BE49-F238E27FC236}">
                  <a16:creationId xmlns:a16="http://schemas.microsoft.com/office/drawing/2014/main" id="{F9CF86A4-7B2C-42D6-93E4-C38141634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8" y="2416"/>
              <a:ext cx="236" cy="35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直接连接符 387079">
              <a:extLst>
                <a:ext uri="{FF2B5EF4-FFF2-40B4-BE49-F238E27FC236}">
                  <a16:creationId xmlns:a16="http://schemas.microsoft.com/office/drawing/2014/main" id="{A172D4FF-4375-4F43-A052-EC0967F32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05" y="2033"/>
              <a:ext cx="392" cy="2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直接连接符 387080">
              <a:extLst>
                <a:ext uri="{FF2B5EF4-FFF2-40B4-BE49-F238E27FC236}">
                  <a16:creationId xmlns:a16="http://schemas.microsoft.com/office/drawing/2014/main" id="{A1798807-3ACD-456A-BEC1-005C7C270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347"/>
              <a:ext cx="432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直接连接符 387081">
              <a:extLst>
                <a:ext uri="{FF2B5EF4-FFF2-40B4-BE49-F238E27FC236}">
                  <a16:creationId xmlns:a16="http://schemas.microsoft.com/office/drawing/2014/main" id="{7668A758-7126-4CF1-8EA4-FEB3D21CF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1" y="2572"/>
              <a:ext cx="40" cy="40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直接连接符 387082">
              <a:extLst>
                <a:ext uri="{FF2B5EF4-FFF2-40B4-BE49-F238E27FC236}">
                  <a16:creationId xmlns:a16="http://schemas.microsoft.com/office/drawing/2014/main" id="{7BF329E1-AED2-4F01-8631-E4E0ABEB9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584"/>
              <a:ext cx="39" cy="35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直接连接符 387083">
              <a:extLst>
                <a:ext uri="{FF2B5EF4-FFF2-40B4-BE49-F238E27FC236}">
                  <a16:creationId xmlns:a16="http://schemas.microsoft.com/office/drawing/2014/main" id="{BAC96949-85A2-4F07-9D45-7A0850D72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2" y="1719"/>
              <a:ext cx="235" cy="31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直接连接符 387084">
              <a:extLst>
                <a:ext uri="{FF2B5EF4-FFF2-40B4-BE49-F238E27FC236}">
                  <a16:creationId xmlns:a16="http://schemas.microsoft.com/office/drawing/2014/main" id="{274745EA-8937-4475-AA80-5001EA22F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213"/>
              <a:ext cx="393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直接连接符 387085">
              <a:extLst>
                <a:ext uri="{FF2B5EF4-FFF2-40B4-BE49-F238E27FC236}">
                  <a16:creationId xmlns:a16="http://schemas.microsoft.com/office/drawing/2014/main" id="{D5AFFBC3-6C66-4478-81A4-4F4D082E7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7" y="2482"/>
              <a:ext cx="78" cy="40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直接连接符 387086">
              <a:extLst>
                <a:ext uri="{FF2B5EF4-FFF2-40B4-BE49-F238E27FC236}">
                  <a16:creationId xmlns:a16="http://schemas.microsoft.com/office/drawing/2014/main" id="{1462537F-185E-4AE9-8171-C82BC268E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6" y="1719"/>
              <a:ext cx="236" cy="40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任意多边形 387087">
              <a:extLst>
                <a:ext uri="{FF2B5EF4-FFF2-40B4-BE49-F238E27FC236}">
                  <a16:creationId xmlns:a16="http://schemas.microsoft.com/office/drawing/2014/main" id="{65617853-EBBF-4D27-BFD1-CF1BEDB95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1898"/>
              <a:ext cx="1389" cy="718"/>
            </a:xfrm>
            <a:custGeom>
              <a:avLst/>
              <a:gdLst>
                <a:gd name="T0" fmla="*/ 3 w 1699"/>
                <a:gd name="T1" fmla="*/ 376 h 768"/>
                <a:gd name="T2" fmla="*/ 40 w 1699"/>
                <a:gd name="T3" fmla="*/ 229 h 768"/>
                <a:gd name="T4" fmla="*/ 78 w 1699"/>
                <a:gd name="T5" fmla="*/ 170 h 768"/>
                <a:gd name="T6" fmla="*/ 378 w 1699"/>
                <a:gd name="T7" fmla="*/ 0 h 768"/>
                <a:gd name="T8" fmla="*/ 686 w 1699"/>
                <a:gd name="T9" fmla="*/ 6 h 768"/>
                <a:gd name="T10" fmla="*/ 860 w 1699"/>
                <a:gd name="T11" fmla="*/ 33 h 768"/>
                <a:gd name="T12" fmla="*/ 1255 w 1699"/>
                <a:gd name="T13" fmla="*/ 118 h 768"/>
                <a:gd name="T14" fmla="*/ 1361 w 1699"/>
                <a:gd name="T15" fmla="*/ 163 h 768"/>
                <a:gd name="T16" fmla="*/ 1419 w 1699"/>
                <a:gd name="T17" fmla="*/ 203 h 768"/>
                <a:gd name="T18" fmla="*/ 1659 w 1699"/>
                <a:gd name="T19" fmla="*/ 360 h 768"/>
                <a:gd name="T20" fmla="*/ 1699 w 1699"/>
                <a:gd name="T21" fmla="*/ 433 h 768"/>
                <a:gd name="T22" fmla="*/ 1689 w 1699"/>
                <a:gd name="T23" fmla="*/ 531 h 768"/>
                <a:gd name="T24" fmla="*/ 1641 w 1699"/>
                <a:gd name="T25" fmla="*/ 564 h 768"/>
                <a:gd name="T26" fmla="*/ 1468 w 1699"/>
                <a:gd name="T27" fmla="*/ 610 h 768"/>
                <a:gd name="T28" fmla="*/ 1341 w 1699"/>
                <a:gd name="T29" fmla="*/ 643 h 768"/>
                <a:gd name="T30" fmla="*/ 1033 w 1699"/>
                <a:gd name="T31" fmla="*/ 708 h 768"/>
                <a:gd name="T32" fmla="*/ 869 w 1699"/>
                <a:gd name="T33" fmla="*/ 734 h 768"/>
                <a:gd name="T34" fmla="*/ 349 w 1699"/>
                <a:gd name="T35" fmla="*/ 708 h 768"/>
                <a:gd name="T36" fmla="*/ 175 w 1699"/>
                <a:gd name="T37" fmla="*/ 623 h 768"/>
                <a:gd name="T38" fmla="*/ 75 w 1699"/>
                <a:gd name="T39" fmla="*/ 544 h 768"/>
                <a:gd name="T40" fmla="*/ 21 w 1699"/>
                <a:gd name="T41" fmla="*/ 440 h 768"/>
                <a:gd name="T42" fmla="*/ 3 w 1699"/>
                <a:gd name="T43" fmla="*/ 37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99" h="768">
                  <a:moveTo>
                    <a:pt x="3" y="376"/>
                  </a:moveTo>
                  <a:cubicBezTo>
                    <a:pt x="6" y="304"/>
                    <a:pt x="33" y="301"/>
                    <a:pt x="40" y="229"/>
                  </a:cubicBezTo>
                  <a:cubicBezTo>
                    <a:pt x="44" y="195"/>
                    <a:pt x="61" y="195"/>
                    <a:pt x="78" y="170"/>
                  </a:cubicBezTo>
                  <a:cubicBezTo>
                    <a:pt x="145" y="77"/>
                    <a:pt x="223" y="19"/>
                    <a:pt x="378" y="0"/>
                  </a:cubicBezTo>
                  <a:cubicBezTo>
                    <a:pt x="480" y="2"/>
                    <a:pt x="583" y="3"/>
                    <a:pt x="686" y="6"/>
                  </a:cubicBezTo>
                  <a:cubicBezTo>
                    <a:pt x="744" y="8"/>
                    <a:pt x="803" y="24"/>
                    <a:pt x="860" y="33"/>
                  </a:cubicBezTo>
                  <a:cubicBezTo>
                    <a:pt x="994" y="52"/>
                    <a:pt x="1132" y="76"/>
                    <a:pt x="1255" y="118"/>
                  </a:cubicBezTo>
                  <a:cubicBezTo>
                    <a:pt x="1271" y="123"/>
                    <a:pt x="1353" y="157"/>
                    <a:pt x="1361" y="163"/>
                  </a:cubicBezTo>
                  <a:cubicBezTo>
                    <a:pt x="1381" y="177"/>
                    <a:pt x="1397" y="193"/>
                    <a:pt x="1419" y="203"/>
                  </a:cubicBezTo>
                  <a:cubicBezTo>
                    <a:pt x="1513" y="246"/>
                    <a:pt x="1609" y="290"/>
                    <a:pt x="1659" y="360"/>
                  </a:cubicBezTo>
                  <a:cubicBezTo>
                    <a:pt x="1668" y="390"/>
                    <a:pt x="1685" y="406"/>
                    <a:pt x="1699" y="433"/>
                  </a:cubicBezTo>
                  <a:cubicBezTo>
                    <a:pt x="1695" y="466"/>
                    <a:pt x="1698" y="499"/>
                    <a:pt x="1689" y="531"/>
                  </a:cubicBezTo>
                  <a:cubicBezTo>
                    <a:pt x="1685" y="546"/>
                    <a:pt x="1656" y="557"/>
                    <a:pt x="1641" y="564"/>
                  </a:cubicBezTo>
                  <a:cubicBezTo>
                    <a:pt x="1590" y="587"/>
                    <a:pt x="1526" y="598"/>
                    <a:pt x="1468" y="610"/>
                  </a:cubicBezTo>
                  <a:cubicBezTo>
                    <a:pt x="1427" y="628"/>
                    <a:pt x="1385" y="627"/>
                    <a:pt x="1341" y="643"/>
                  </a:cubicBezTo>
                  <a:cubicBezTo>
                    <a:pt x="1241" y="676"/>
                    <a:pt x="1141" y="687"/>
                    <a:pt x="1033" y="708"/>
                  </a:cubicBezTo>
                  <a:cubicBezTo>
                    <a:pt x="885" y="737"/>
                    <a:pt x="1010" y="723"/>
                    <a:pt x="869" y="734"/>
                  </a:cubicBezTo>
                  <a:cubicBezTo>
                    <a:pt x="680" y="768"/>
                    <a:pt x="526" y="733"/>
                    <a:pt x="349" y="708"/>
                  </a:cubicBezTo>
                  <a:cubicBezTo>
                    <a:pt x="290" y="683"/>
                    <a:pt x="216" y="665"/>
                    <a:pt x="175" y="623"/>
                  </a:cubicBezTo>
                  <a:cubicBezTo>
                    <a:pt x="134" y="581"/>
                    <a:pt x="102" y="583"/>
                    <a:pt x="75" y="544"/>
                  </a:cubicBezTo>
                  <a:cubicBezTo>
                    <a:pt x="48" y="507"/>
                    <a:pt x="47" y="477"/>
                    <a:pt x="21" y="440"/>
                  </a:cubicBezTo>
                  <a:cubicBezTo>
                    <a:pt x="19" y="437"/>
                    <a:pt x="0" y="374"/>
                    <a:pt x="3" y="376"/>
                  </a:cubicBez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chemeClr val="bg1"/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0" name="文本框 387088">
              <a:extLst>
                <a:ext uri="{FF2B5EF4-FFF2-40B4-BE49-F238E27FC236}">
                  <a16:creationId xmlns:a16="http://schemas.microsoft.com/office/drawing/2014/main" id="{509A87E6-04B2-4F6E-8B4C-2047BD1B5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01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6401" name="矩形 387089">
              <a:extLst>
                <a:ext uri="{FF2B5EF4-FFF2-40B4-BE49-F238E27FC236}">
                  <a16:creationId xmlns:a16="http://schemas.microsoft.com/office/drawing/2014/main" id="{1E677F04-C0DE-4359-AE52-6DAAE58C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1" y="2086"/>
              <a:ext cx="22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6402" name="矩形 387090">
              <a:extLst>
                <a:ext uri="{FF2B5EF4-FFF2-40B4-BE49-F238E27FC236}">
                  <a16:creationId xmlns:a16="http://schemas.microsoft.com/office/drawing/2014/main" id="{CE1EAE22-B8C1-4B28-892D-02C97160A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" y="220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6403" name="矩形 387091">
              <a:extLst>
                <a:ext uri="{FF2B5EF4-FFF2-40B4-BE49-F238E27FC236}">
                  <a16:creationId xmlns:a16="http://schemas.microsoft.com/office/drawing/2014/main" id="{F89C996F-CC43-4CEC-B6B7-6074C578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29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6404" name="矩形 387092">
              <a:extLst>
                <a:ext uri="{FF2B5EF4-FFF2-40B4-BE49-F238E27FC236}">
                  <a16:creationId xmlns:a16="http://schemas.microsoft.com/office/drawing/2014/main" id="{02B96FD3-4E8B-4492-AF03-DE0278690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6405" name="矩形 387093">
              <a:extLst>
                <a:ext uri="{FF2B5EF4-FFF2-40B4-BE49-F238E27FC236}">
                  <a16:creationId xmlns:a16="http://schemas.microsoft.com/office/drawing/2014/main" id="{3EBB85F1-E850-4486-9BAE-FDF9F1B2F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207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6406" name="矩形 387094">
              <a:extLst>
                <a:ext uri="{FF2B5EF4-FFF2-40B4-BE49-F238E27FC236}">
                  <a16:creationId xmlns:a16="http://schemas.microsoft.com/office/drawing/2014/main" id="{5E955597-EBD3-4E5A-B66C-158BE1BEF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2262"/>
              <a:ext cx="22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6407" name="矩形 387095">
              <a:extLst>
                <a:ext uri="{FF2B5EF4-FFF2-40B4-BE49-F238E27FC236}">
                  <a16:creationId xmlns:a16="http://schemas.microsoft.com/office/drawing/2014/main" id="{2600D972-F38D-4B65-9C23-B83184F50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1845"/>
              <a:ext cx="22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6408" name="矩形 387096">
              <a:extLst>
                <a:ext uri="{FF2B5EF4-FFF2-40B4-BE49-F238E27FC236}">
                  <a16:creationId xmlns:a16="http://schemas.microsoft.com/office/drawing/2014/main" id="{2914F0E9-09B6-4B4E-ADD1-69EF4F041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236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  <p:sp>
          <p:nvSpPr>
            <p:cNvPr id="16409" name="矩形 387097">
              <a:extLst>
                <a:ext uri="{FF2B5EF4-FFF2-40B4-BE49-F238E27FC236}">
                  <a16:creationId xmlns:a16="http://schemas.microsoft.com/office/drawing/2014/main" id="{09B0FDA7-F5F7-4B91-82D4-F0DECFD90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152"/>
              <a:ext cx="2256" cy="19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10" name="矩形 387098">
              <a:extLst>
                <a:ext uri="{FF2B5EF4-FFF2-40B4-BE49-F238E27FC236}">
                  <a16:creationId xmlns:a16="http://schemas.microsoft.com/office/drawing/2014/main" id="{E89C7B00-A9D0-4457-A14F-AFC308E60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272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FF3300"/>
                  </a:solidFill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文本框 394241">
            <a:extLst>
              <a:ext uri="{FF2B5EF4-FFF2-40B4-BE49-F238E27FC236}">
                <a16:creationId xmlns:a16="http://schemas.microsoft.com/office/drawing/2014/main" id="{2229D034-4A4F-4458-8E44-FEFA2ED59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6863"/>
            <a:ext cx="8686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   [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2800" b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两金属球体，半径分别为</a:t>
            </a:r>
            <a:r>
              <a:rPr lang="en-US" altLang="zh-CN" sz="28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sz="28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en-US" altLang="zh-CN" sz="2800" i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。它们相距很远，用一导线将它们相联。当它们带电时，求两球电荷面密度和曲率半径的关系。</a:t>
            </a:r>
          </a:p>
        </p:txBody>
      </p:sp>
      <p:grpSp>
        <p:nvGrpSpPr>
          <p:cNvPr id="394243" name="组合 394242">
            <a:extLst>
              <a:ext uri="{FF2B5EF4-FFF2-40B4-BE49-F238E27FC236}">
                <a16:creationId xmlns:a16="http://schemas.microsoft.com/office/drawing/2014/main" id="{D2CE542A-03BC-4A74-A6D5-B10BA98B639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33600"/>
            <a:ext cx="5105400" cy="1905000"/>
            <a:chOff x="1680" y="1344"/>
            <a:chExt cx="3216" cy="1200"/>
          </a:xfrm>
        </p:grpSpPr>
        <p:sp>
          <p:nvSpPr>
            <p:cNvPr id="17411" name="任意多边形 394243">
              <a:extLst>
                <a:ext uri="{FF2B5EF4-FFF2-40B4-BE49-F238E27FC236}">
                  <a16:creationId xmlns:a16="http://schemas.microsoft.com/office/drawing/2014/main" id="{F41FBCFF-76F6-4CEA-9516-09D8E0D1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84"/>
              <a:ext cx="1776" cy="376"/>
            </a:xfrm>
            <a:custGeom>
              <a:avLst/>
              <a:gdLst>
                <a:gd name="T0" fmla="*/ 0 w 1536"/>
                <a:gd name="T1" fmla="*/ 136 h 424"/>
                <a:gd name="T2" fmla="*/ 720 w 1536"/>
                <a:gd name="T3" fmla="*/ 40 h 424"/>
                <a:gd name="T4" fmla="*/ 1104 w 1536"/>
                <a:gd name="T5" fmla="*/ 376 h 424"/>
                <a:gd name="T6" fmla="*/ 1536 w 1536"/>
                <a:gd name="T7" fmla="*/ 32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6" h="424">
                  <a:moveTo>
                    <a:pt x="0" y="136"/>
                  </a:moveTo>
                  <a:cubicBezTo>
                    <a:pt x="268" y="68"/>
                    <a:pt x="536" y="0"/>
                    <a:pt x="720" y="40"/>
                  </a:cubicBezTo>
                  <a:cubicBezTo>
                    <a:pt x="904" y="80"/>
                    <a:pt x="968" y="328"/>
                    <a:pt x="1104" y="376"/>
                  </a:cubicBezTo>
                  <a:cubicBezTo>
                    <a:pt x="1240" y="424"/>
                    <a:pt x="1388" y="376"/>
                    <a:pt x="1536" y="32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2" name="椭圆 394244">
              <a:extLst>
                <a:ext uri="{FF2B5EF4-FFF2-40B4-BE49-F238E27FC236}">
                  <a16:creationId xmlns:a16="http://schemas.microsoft.com/office/drawing/2014/main" id="{00E40950-94DB-49DB-9A02-6B288DB1C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80"/>
              <a:ext cx="864" cy="864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3" name="椭圆 394245">
              <a:extLst>
                <a:ext uri="{FF2B5EF4-FFF2-40B4-BE49-F238E27FC236}">
                  <a16:creationId xmlns:a16="http://schemas.microsoft.com/office/drawing/2014/main" id="{9DD4803E-0BAF-4A9C-9016-40E3D759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24"/>
              <a:ext cx="384" cy="3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14" name="矩形 394246">
              <a:extLst>
                <a:ext uri="{FF2B5EF4-FFF2-40B4-BE49-F238E27FC236}">
                  <a16:creationId xmlns:a16="http://schemas.microsoft.com/office/drawing/2014/main" id="{9F99BD3D-EDA8-4628-A4D7-CEC2546CA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44"/>
              <a:ext cx="18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600" b="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7415" name="矩形 394247">
              <a:extLst>
                <a:ext uri="{FF2B5EF4-FFF2-40B4-BE49-F238E27FC236}">
                  <a16:creationId xmlns:a16="http://schemas.microsoft.com/office/drawing/2014/main" id="{76E1E3F9-D4E6-4B97-BCF5-7FE92E922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28"/>
              <a:ext cx="24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600" b="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7416" name="矩形 394248">
              <a:extLst>
                <a:ext uri="{FF2B5EF4-FFF2-40B4-BE49-F238E27FC236}">
                  <a16:creationId xmlns:a16="http://schemas.microsoft.com/office/drawing/2014/main" id="{9ECE8D9D-5F58-4530-AC60-D49F53C6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28"/>
              <a:ext cx="16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600" b="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7417" name="矩形 394249">
              <a:extLst>
                <a:ext uri="{FF2B5EF4-FFF2-40B4-BE49-F238E27FC236}">
                  <a16:creationId xmlns:a16="http://schemas.microsoft.com/office/drawing/2014/main" id="{3DDD2D4D-EA6D-438D-892E-613FE9D97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488"/>
              <a:ext cx="2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600" b="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r</a:t>
              </a:r>
            </a:p>
          </p:txBody>
        </p:sp>
      </p:grpSp>
      <p:sp>
        <p:nvSpPr>
          <p:cNvPr id="394251" name="文本框 394250">
            <a:extLst>
              <a:ext uri="{FF2B5EF4-FFF2-40B4-BE49-F238E27FC236}">
                <a16:creationId xmlns:a16="http://schemas.microsoft.com/office/drawing/2014/main" id="{3E11F747-CE77-42B9-A629-1DDA5C7E5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59250"/>
            <a:ext cx="6148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设两球带电分别为 </a:t>
            </a:r>
            <a:r>
              <a:rPr lang="en-US" altLang="zh-CN" sz="28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Q </a:t>
            </a:r>
            <a:r>
              <a:rPr lang="zh-CN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及 </a:t>
            </a:r>
            <a:r>
              <a:rPr lang="en-US" altLang="zh-CN" sz="2800" b="0" i="1">
                <a:latin typeface="华文新魏" panose="02010800040101010101" pitchFamily="2" charset="-122"/>
                <a:ea typeface="华文新魏" panose="02010800040101010101" pitchFamily="2" charset="-122"/>
              </a:rPr>
              <a:t>q</a:t>
            </a:r>
          </a:p>
        </p:txBody>
      </p:sp>
      <p:sp>
        <p:nvSpPr>
          <p:cNvPr id="394252" name="文本框 394251">
            <a:extLst>
              <a:ext uri="{FF2B5EF4-FFF2-40B4-BE49-F238E27FC236}">
                <a16:creationId xmlns:a16="http://schemas.microsoft.com/office/drawing/2014/main" id="{F023977E-3B16-43BB-90C1-FF9D8FB73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29175"/>
            <a:ext cx="861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因为两球相距很远，所以其中一球上的电荷对另一球表面的电势的影响可以认为是零。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 advAuto="0"/>
      <p:bldP spid="394251" grpId="0" build="p"/>
      <p:bldP spid="394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266" name="组合 395265">
            <a:extLst>
              <a:ext uri="{FF2B5EF4-FFF2-40B4-BE49-F238E27FC236}">
                <a16:creationId xmlns:a16="http://schemas.microsoft.com/office/drawing/2014/main" id="{6FB391E3-15A7-4AE6-B7DA-586A9334645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914400"/>
            <a:ext cx="3048000" cy="1095375"/>
            <a:chOff x="528" y="576"/>
            <a:chExt cx="1920" cy="690"/>
          </a:xfrm>
        </p:grpSpPr>
        <p:sp>
          <p:nvSpPr>
            <p:cNvPr id="18434" name="矩形 395266">
              <a:extLst>
                <a:ext uri="{FF2B5EF4-FFF2-40B4-BE49-F238E27FC236}">
                  <a16:creationId xmlns:a16="http://schemas.microsoft.com/office/drawing/2014/main" id="{675B25BC-6ABB-4318-87D0-8E3B3E32F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21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35" name="矩形 395267">
              <a:extLst>
                <a:ext uri="{FF2B5EF4-FFF2-40B4-BE49-F238E27FC236}">
                  <a16:creationId xmlns:a16="http://schemas.microsoft.com/office/drawing/2014/main" id="{BB933879-262C-4360-AF13-79E82998B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633"/>
              <a:ext cx="18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8436" name="矩形 395268">
              <a:extLst>
                <a:ext uri="{FF2B5EF4-FFF2-40B4-BE49-F238E27FC236}">
                  <a16:creationId xmlns:a16="http://schemas.microsoft.com/office/drawing/2014/main" id="{BE89F30E-23D1-436D-88DC-93FD70FDB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576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8437" name="矩形 395269">
              <a:extLst>
                <a:ext uri="{FF2B5EF4-FFF2-40B4-BE49-F238E27FC236}">
                  <a16:creationId xmlns:a16="http://schemas.microsoft.com/office/drawing/2014/main" id="{59EBCF32-D1CA-4DD5-A51F-49735EDF1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835"/>
              <a:ext cx="35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 b="0" i="1">
                  <a:ea typeface="华文新魏" panose="02010800040101010101" pitchFamily="2" charset="-122"/>
                </a:rPr>
                <a:t>ε</a:t>
              </a:r>
            </a:p>
          </p:txBody>
        </p:sp>
        <p:sp>
          <p:nvSpPr>
            <p:cNvPr id="18438" name="矩形 395270">
              <a:extLst>
                <a:ext uri="{FF2B5EF4-FFF2-40B4-BE49-F238E27FC236}">
                  <a16:creationId xmlns:a16="http://schemas.microsoft.com/office/drawing/2014/main" id="{0F31F5EE-414A-487E-A464-FBD72B170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864"/>
              <a:ext cx="3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000" b="0">
                  <a:ea typeface="华文新魏" panose="02010800040101010101" pitchFamily="2" charset="-122"/>
                </a:rPr>
                <a:t>π</a:t>
              </a:r>
            </a:p>
          </p:txBody>
        </p:sp>
        <p:sp>
          <p:nvSpPr>
            <p:cNvPr id="18439" name="矩形 395271">
              <a:extLst>
                <a:ext uri="{FF2B5EF4-FFF2-40B4-BE49-F238E27FC236}">
                  <a16:creationId xmlns:a16="http://schemas.microsoft.com/office/drawing/2014/main" id="{1EA23ACF-8655-4D40-8E0A-F0095F3D2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912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18440" name="矩形 395272">
              <a:extLst>
                <a:ext uri="{FF2B5EF4-FFF2-40B4-BE49-F238E27FC236}">
                  <a16:creationId xmlns:a16="http://schemas.microsoft.com/office/drawing/2014/main" id="{6420957C-6800-4ABD-86AB-C613E0AE7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0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1200"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8441" name="直接连接符 395273">
              <a:extLst>
                <a:ext uri="{FF2B5EF4-FFF2-40B4-BE49-F238E27FC236}">
                  <a16:creationId xmlns:a16="http://schemas.microsoft.com/office/drawing/2014/main" id="{FC1A022A-BB62-4533-B37F-2F7DF31BD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9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矩形 395274">
              <a:extLst>
                <a:ext uri="{FF2B5EF4-FFF2-40B4-BE49-F238E27FC236}">
                  <a16:creationId xmlns:a16="http://schemas.microsoft.com/office/drawing/2014/main" id="{C2A75531-DC17-456C-A194-9C40D7561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815"/>
              <a:ext cx="14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=</a:t>
              </a:r>
            </a:p>
          </p:txBody>
        </p:sp>
        <p:sp>
          <p:nvSpPr>
            <p:cNvPr id="18443" name="矩形 395275">
              <a:extLst>
                <a:ext uri="{FF2B5EF4-FFF2-40B4-BE49-F238E27FC236}">
                  <a16:creationId xmlns:a16="http://schemas.microsoft.com/office/drawing/2014/main" id="{4060D38E-CCE0-49FF-B4FA-E6C727F84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930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44" name="矩形 395276">
              <a:extLst>
                <a:ext uri="{FF2B5EF4-FFF2-40B4-BE49-F238E27FC236}">
                  <a16:creationId xmlns:a16="http://schemas.microsoft.com/office/drawing/2014/main" id="{EB598FB7-DC7A-4F99-9CE1-3B44AEA42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844"/>
              <a:ext cx="35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 b="0" i="1">
                  <a:ea typeface="华文新魏" panose="02010800040101010101" pitchFamily="2" charset="-122"/>
                </a:rPr>
                <a:t>ε</a:t>
              </a:r>
            </a:p>
          </p:txBody>
        </p:sp>
        <p:sp>
          <p:nvSpPr>
            <p:cNvPr id="18445" name="矩形 395277">
              <a:extLst>
                <a:ext uri="{FF2B5EF4-FFF2-40B4-BE49-F238E27FC236}">
                  <a16:creationId xmlns:a16="http://schemas.microsoft.com/office/drawing/2014/main" id="{AA691FE7-F9DE-4637-90F7-205FADCB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73"/>
              <a:ext cx="3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000" b="0">
                  <a:ea typeface="华文新魏" panose="02010800040101010101" pitchFamily="2" charset="-122"/>
                </a:rPr>
                <a:t>π</a:t>
              </a:r>
            </a:p>
          </p:txBody>
        </p:sp>
        <p:sp>
          <p:nvSpPr>
            <p:cNvPr id="18446" name="矩形 395278">
              <a:extLst>
                <a:ext uri="{FF2B5EF4-FFF2-40B4-BE49-F238E27FC236}">
                  <a16:creationId xmlns:a16="http://schemas.microsoft.com/office/drawing/2014/main" id="{3369CE11-CBB5-4942-A07A-1849AE32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21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18447" name="矩形 395279">
              <a:extLst>
                <a:ext uri="{FF2B5EF4-FFF2-40B4-BE49-F238E27FC236}">
                  <a16:creationId xmlns:a16="http://schemas.microsoft.com/office/drawing/2014/main" id="{0346F47C-4D08-41BE-862F-ED3F8826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13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1200"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8448" name="直接连接符 395280">
              <a:extLst>
                <a:ext uri="{FF2B5EF4-FFF2-40B4-BE49-F238E27FC236}">
                  <a16:creationId xmlns:a16="http://schemas.microsoft.com/office/drawing/2014/main" id="{18828E50-5162-4A11-A807-6DDA9DBC0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969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5282" name="组合 395281">
            <a:extLst>
              <a:ext uri="{FF2B5EF4-FFF2-40B4-BE49-F238E27FC236}">
                <a16:creationId xmlns:a16="http://schemas.microsoft.com/office/drawing/2014/main" id="{3E1BB9F9-4F79-4C20-B0FA-A4B0BCEC8769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2073275"/>
            <a:ext cx="2159000" cy="1066800"/>
            <a:chOff x="913" y="1306"/>
            <a:chExt cx="1360" cy="672"/>
          </a:xfrm>
        </p:grpSpPr>
        <p:sp>
          <p:nvSpPr>
            <p:cNvPr id="18450" name="矩形 395282">
              <a:extLst>
                <a:ext uri="{FF2B5EF4-FFF2-40B4-BE49-F238E27FC236}">
                  <a16:creationId xmlns:a16="http://schemas.microsoft.com/office/drawing/2014/main" id="{AD199635-4677-4A3F-8FA3-5133CD68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" y="1354"/>
              <a:ext cx="35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 b="0" i="1">
                  <a:ea typeface="华文新魏" panose="02010800040101010101" pitchFamily="2" charset="-122"/>
                </a:rPr>
                <a:t>σ</a:t>
              </a:r>
            </a:p>
          </p:txBody>
        </p:sp>
        <p:sp>
          <p:nvSpPr>
            <p:cNvPr id="18451" name="矩形 395283">
              <a:extLst>
                <a:ext uri="{FF2B5EF4-FFF2-40B4-BE49-F238E27FC236}">
                  <a16:creationId xmlns:a16="http://schemas.microsoft.com/office/drawing/2014/main" id="{CC4FD8A7-0876-4044-9258-BD0589E78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169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1600"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18452" name="矩形 395284">
              <a:extLst>
                <a:ext uri="{FF2B5EF4-FFF2-40B4-BE49-F238E27FC236}">
                  <a16:creationId xmlns:a16="http://schemas.microsoft.com/office/drawing/2014/main" id="{B7F66D0B-A0C5-4184-B8CB-B89A87A4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1594"/>
              <a:ext cx="3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000" b="0">
                  <a:ea typeface="华文新魏" panose="02010800040101010101" pitchFamily="2" charset="-122"/>
                </a:rPr>
                <a:t>π</a:t>
              </a:r>
            </a:p>
          </p:txBody>
        </p:sp>
        <p:sp>
          <p:nvSpPr>
            <p:cNvPr id="18453" name="矩形 395285">
              <a:extLst>
                <a:ext uri="{FF2B5EF4-FFF2-40B4-BE49-F238E27FC236}">
                  <a16:creationId xmlns:a16="http://schemas.microsoft.com/office/drawing/2014/main" id="{4C4EE48E-86CA-4FE3-B36F-B44EC7DE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1642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18454" name="直接连接符 395286">
              <a:extLst>
                <a:ext uri="{FF2B5EF4-FFF2-40B4-BE49-F238E27FC236}">
                  <a16:creationId xmlns:a16="http://schemas.microsoft.com/office/drawing/2014/main" id="{1952E2D8-EF89-4AAD-8B61-AC5A9B66D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" y="164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矩形 395287">
              <a:extLst>
                <a:ext uri="{FF2B5EF4-FFF2-40B4-BE49-F238E27FC236}">
                  <a16:creationId xmlns:a16="http://schemas.microsoft.com/office/drawing/2014/main" id="{9BCB2C66-6FBF-4BE7-852A-8B63CB8AD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1498"/>
              <a:ext cx="14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=</a:t>
              </a:r>
            </a:p>
          </p:txBody>
        </p:sp>
        <p:sp>
          <p:nvSpPr>
            <p:cNvPr id="18456" name="矩形 395288">
              <a:extLst>
                <a:ext uri="{FF2B5EF4-FFF2-40B4-BE49-F238E27FC236}">
                  <a16:creationId xmlns:a16="http://schemas.microsoft.com/office/drawing/2014/main" id="{63B31114-BFFB-462D-9781-3C4F0A87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1642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57" name="矩形 395289">
              <a:extLst>
                <a:ext uri="{FF2B5EF4-FFF2-40B4-BE49-F238E27FC236}">
                  <a16:creationId xmlns:a16="http://schemas.microsoft.com/office/drawing/2014/main" id="{A72164F5-64A7-44EA-A768-16A68D1CD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" y="1306"/>
              <a:ext cx="18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8458" name="矩形 395290">
              <a:extLst>
                <a:ext uri="{FF2B5EF4-FFF2-40B4-BE49-F238E27FC236}">
                  <a16:creationId xmlns:a16="http://schemas.microsoft.com/office/drawing/2014/main" id="{75B0855E-C31F-4D2D-887A-2EBBA605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159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1800" b="0" i="1">
                  <a:ea typeface="华文新魏" panose="02010800040101010101" pitchFamily="2" charset="-122"/>
                </a:rPr>
                <a:t>R</a:t>
              </a:r>
            </a:p>
          </p:txBody>
        </p:sp>
      </p:grpSp>
      <p:grpSp>
        <p:nvGrpSpPr>
          <p:cNvPr id="395292" name="组合 395291">
            <a:extLst>
              <a:ext uri="{FF2B5EF4-FFF2-40B4-BE49-F238E27FC236}">
                <a16:creationId xmlns:a16="http://schemas.microsoft.com/office/drawing/2014/main" id="{98602DC9-91B8-4FBE-87A6-D0FA5AD0F1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073275"/>
            <a:ext cx="2160588" cy="1066800"/>
            <a:chOff x="2880" y="1306"/>
            <a:chExt cx="1361" cy="672"/>
          </a:xfrm>
        </p:grpSpPr>
        <p:sp>
          <p:nvSpPr>
            <p:cNvPr id="18460" name="矩形 395292">
              <a:extLst>
                <a:ext uri="{FF2B5EF4-FFF2-40B4-BE49-F238E27FC236}">
                  <a16:creationId xmlns:a16="http://schemas.microsoft.com/office/drawing/2014/main" id="{0DFF7187-279A-4829-80FF-90D0C9209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354"/>
              <a:ext cx="35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 b="0" i="1">
                  <a:ea typeface="华文新魏" panose="02010800040101010101" pitchFamily="2" charset="-122"/>
                </a:rPr>
                <a:t>σ</a:t>
              </a:r>
            </a:p>
          </p:txBody>
        </p:sp>
        <p:sp>
          <p:nvSpPr>
            <p:cNvPr id="18461" name="矩形 395293">
              <a:extLst>
                <a:ext uri="{FF2B5EF4-FFF2-40B4-BE49-F238E27FC236}">
                  <a16:creationId xmlns:a16="http://schemas.microsoft.com/office/drawing/2014/main" id="{10EE5831-334A-4079-B13B-4B61C25BE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169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1600"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18462" name="矩形 395294">
              <a:extLst>
                <a:ext uri="{FF2B5EF4-FFF2-40B4-BE49-F238E27FC236}">
                  <a16:creationId xmlns:a16="http://schemas.microsoft.com/office/drawing/2014/main" id="{355196A4-4FD3-4EBF-947A-13F7DF031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94"/>
              <a:ext cx="3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000" b="0">
                  <a:ea typeface="华文新魏" panose="02010800040101010101" pitchFamily="2" charset="-122"/>
                </a:rPr>
                <a:t>π</a:t>
              </a:r>
            </a:p>
          </p:txBody>
        </p:sp>
        <p:sp>
          <p:nvSpPr>
            <p:cNvPr id="18463" name="矩形 395295">
              <a:extLst>
                <a:ext uri="{FF2B5EF4-FFF2-40B4-BE49-F238E27FC236}">
                  <a16:creationId xmlns:a16="http://schemas.microsoft.com/office/drawing/2014/main" id="{5B19667A-95AF-4258-821C-8F9FA1D6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42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18464" name="直接连接符 395296">
              <a:extLst>
                <a:ext uri="{FF2B5EF4-FFF2-40B4-BE49-F238E27FC236}">
                  <a16:creationId xmlns:a16="http://schemas.microsoft.com/office/drawing/2014/main" id="{BC7CC8A9-4AA6-42BD-B4E8-543B7A349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4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矩形 395297">
              <a:extLst>
                <a:ext uri="{FF2B5EF4-FFF2-40B4-BE49-F238E27FC236}">
                  <a16:creationId xmlns:a16="http://schemas.microsoft.com/office/drawing/2014/main" id="{F97B7AB4-25AF-4DAD-BC70-31638CEA1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98"/>
              <a:ext cx="14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=</a:t>
              </a:r>
            </a:p>
          </p:txBody>
        </p:sp>
        <p:sp>
          <p:nvSpPr>
            <p:cNvPr id="18466" name="矩形 395298">
              <a:extLst>
                <a:ext uri="{FF2B5EF4-FFF2-40B4-BE49-F238E27FC236}">
                  <a16:creationId xmlns:a16="http://schemas.microsoft.com/office/drawing/2014/main" id="{9EB590CB-5355-49EB-8E32-D37457E47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642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67" name="矩形 395299">
              <a:extLst>
                <a:ext uri="{FF2B5EF4-FFF2-40B4-BE49-F238E27FC236}">
                  <a16:creationId xmlns:a16="http://schemas.microsoft.com/office/drawing/2014/main" id="{D141E32B-7E0C-4242-A680-4B49C8D8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1306"/>
              <a:ext cx="12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8468" name="矩形 395300">
              <a:extLst>
                <a:ext uri="{FF2B5EF4-FFF2-40B4-BE49-F238E27FC236}">
                  <a16:creationId xmlns:a16="http://schemas.microsoft.com/office/drawing/2014/main" id="{A2D8BF18-CC08-41FB-AC52-17690D33D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59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2000" b="0" i="1">
                  <a:ea typeface="华文新魏" panose="02010800040101010101" pitchFamily="2" charset="-122"/>
                </a:rPr>
                <a:t>r</a:t>
              </a:r>
            </a:p>
          </p:txBody>
        </p:sp>
      </p:grpSp>
      <p:sp>
        <p:nvSpPr>
          <p:cNvPr id="395302" name="文本框 395301">
            <a:extLst>
              <a:ext uri="{FF2B5EF4-FFF2-40B4-BE49-F238E27FC236}">
                <a16:creationId xmlns:a16="http://schemas.microsoft.com/office/drawing/2014/main" id="{FA8941EA-2287-4EE2-98A7-9E5109CC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537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静电平衡时两球的电势相等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所以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p:grpSp>
        <p:nvGrpSpPr>
          <p:cNvPr id="395303" name="组合 395302">
            <a:extLst>
              <a:ext uri="{FF2B5EF4-FFF2-40B4-BE49-F238E27FC236}">
                <a16:creationId xmlns:a16="http://schemas.microsoft.com/office/drawing/2014/main" id="{AE94F74B-CEBA-4A92-8D28-46805DB3077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14400"/>
            <a:ext cx="1676400" cy="1049338"/>
            <a:chOff x="3456" y="576"/>
            <a:chExt cx="1056" cy="661"/>
          </a:xfrm>
        </p:grpSpPr>
        <p:sp>
          <p:nvSpPr>
            <p:cNvPr id="18471" name="矩形 395303">
              <a:extLst>
                <a:ext uri="{FF2B5EF4-FFF2-40B4-BE49-F238E27FC236}">
                  <a16:creationId xmlns:a16="http://schemas.microsoft.com/office/drawing/2014/main" id="{6073EBA7-A6D1-4089-87BE-282278A16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921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72" name="矩形 395304">
              <a:extLst>
                <a:ext uri="{FF2B5EF4-FFF2-40B4-BE49-F238E27FC236}">
                  <a16:creationId xmlns:a16="http://schemas.microsoft.com/office/drawing/2014/main" id="{C16888CE-736C-4BAC-9805-62A712915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633"/>
              <a:ext cx="18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8473" name="矩形 395305">
              <a:extLst>
                <a:ext uri="{FF2B5EF4-FFF2-40B4-BE49-F238E27FC236}">
                  <a16:creationId xmlns:a16="http://schemas.microsoft.com/office/drawing/2014/main" id="{2E5E03D6-1C97-459D-AF4C-480F35B8D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576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8474" name="直接连接符 395306">
              <a:extLst>
                <a:ext uri="{FF2B5EF4-FFF2-40B4-BE49-F238E27FC236}">
                  <a16:creationId xmlns:a16="http://schemas.microsoft.com/office/drawing/2014/main" id="{A2ED2FB4-CB38-4523-AB8F-52A1D18FB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9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矩形 395307">
              <a:extLst>
                <a:ext uri="{FF2B5EF4-FFF2-40B4-BE49-F238E27FC236}">
                  <a16:creationId xmlns:a16="http://schemas.microsoft.com/office/drawing/2014/main" id="{F26D0F29-246F-491F-BB5A-FF774D492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815"/>
              <a:ext cx="14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=</a:t>
              </a:r>
            </a:p>
          </p:txBody>
        </p:sp>
        <p:sp>
          <p:nvSpPr>
            <p:cNvPr id="18476" name="矩形 395308">
              <a:extLst>
                <a:ext uri="{FF2B5EF4-FFF2-40B4-BE49-F238E27FC236}">
                  <a16:creationId xmlns:a16="http://schemas.microsoft.com/office/drawing/2014/main" id="{9F6CC4B6-FECF-4B30-B5F2-BF0D04838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930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77" name="直接连接符 395309">
              <a:extLst>
                <a:ext uri="{FF2B5EF4-FFF2-40B4-BE49-F238E27FC236}">
                  <a16:creationId xmlns:a16="http://schemas.microsoft.com/office/drawing/2014/main" id="{B6AD7BEE-E322-47D4-9A1E-21AFBD831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96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5311" name="右箭头 395310">
            <a:extLst>
              <a:ext uri="{FF2B5EF4-FFF2-40B4-BE49-F238E27FC236}">
                <a16:creationId xmlns:a16="http://schemas.microsoft.com/office/drawing/2014/main" id="{2FF3081C-C34E-4E71-BBD0-682FC88E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95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95312" name="组合 395311">
            <a:extLst>
              <a:ext uri="{FF2B5EF4-FFF2-40B4-BE49-F238E27FC236}">
                <a16:creationId xmlns:a16="http://schemas.microsoft.com/office/drawing/2014/main" id="{AAC0BF5B-1957-4A42-A7F2-CE001824730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352800"/>
            <a:ext cx="838200" cy="1020763"/>
            <a:chOff x="2208" y="2112"/>
            <a:chExt cx="528" cy="643"/>
          </a:xfrm>
        </p:grpSpPr>
        <p:sp>
          <p:nvSpPr>
            <p:cNvPr id="18480" name="矩形 395312">
              <a:extLst>
                <a:ext uri="{FF2B5EF4-FFF2-40B4-BE49-F238E27FC236}">
                  <a16:creationId xmlns:a16="http://schemas.microsoft.com/office/drawing/2014/main" id="{A040B8E4-484F-4003-BCF7-20F5FFDED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94"/>
              <a:ext cx="14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=</a:t>
              </a:r>
            </a:p>
          </p:txBody>
        </p:sp>
        <p:sp>
          <p:nvSpPr>
            <p:cNvPr id="18481" name="矩形 395313">
              <a:extLst>
                <a:ext uri="{FF2B5EF4-FFF2-40B4-BE49-F238E27FC236}">
                  <a16:creationId xmlns:a16="http://schemas.microsoft.com/office/drawing/2014/main" id="{BFB853B9-96B5-489D-9560-5C73D31FB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48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82" name="矩形 395314">
              <a:extLst>
                <a:ext uri="{FF2B5EF4-FFF2-40B4-BE49-F238E27FC236}">
                  <a16:creationId xmlns:a16="http://schemas.microsoft.com/office/drawing/2014/main" id="{FA21DFAE-7BDE-4863-8CF3-22E38AD55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112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83" name="直接连接符 395315">
              <a:extLst>
                <a:ext uri="{FF2B5EF4-FFF2-40B4-BE49-F238E27FC236}">
                  <a16:creationId xmlns:a16="http://schemas.microsoft.com/office/drawing/2014/main" id="{A7153EBF-F5B3-4E43-933A-FCF96D8F2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5317" name="文本框 395316">
            <a:extLst>
              <a:ext uri="{FF2B5EF4-FFF2-40B4-BE49-F238E27FC236}">
                <a16:creationId xmlns:a16="http://schemas.microsoft.com/office/drawing/2014/main" id="{4B80F905-4D94-486B-AA06-FB5DBCD74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21213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>
                <a:ea typeface="华文新魏" panose="02010800040101010101" pitchFamily="2" charset="-122"/>
              </a:rPr>
              <a:t>     </a:t>
            </a:r>
            <a:r>
              <a:rPr lang="zh-CN" altLang="en-US" sz="2800">
                <a:ea typeface="华文新魏" panose="02010800040101010101" pitchFamily="2" charset="-122"/>
              </a:rPr>
              <a:t>此式表明</a:t>
            </a:r>
            <a:r>
              <a:rPr lang="en-US" altLang="zh-CN" sz="2800">
                <a:ea typeface="华文新魏" panose="02010800040101010101" pitchFamily="2" charset="-122"/>
              </a:rPr>
              <a:t>,</a:t>
            </a:r>
            <a:r>
              <a:rPr lang="zh-CN" altLang="en-US" sz="2800">
                <a:ea typeface="华文新魏" panose="02010800040101010101" pitchFamily="2" charset="-122"/>
              </a:rPr>
              <a:t>导体的曲率半径越小</a:t>
            </a:r>
            <a:r>
              <a:rPr lang="en-US" altLang="zh-CN" sz="2800">
                <a:ea typeface="华文新魏" panose="02010800040101010101" pitchFamily="2" charset="-122"/>
              </a:rPr>
              <a:t>,</a:t>
            </a:r>
            <a:r>
              <a:rPr lang="zh-CN" altLang="en-US" sz="2800">
                <a:ea typeface="华文新魏" panose="02010800040101010101" pitchFamily="2" charset="-122"/>
              </a:rPr>
              <a:t>电荷面密度越大。</a:t>
            </a:r>
          </a:p>
        </p:txBody>
      </p:sp>
      <p:sp>
        <p:nvSpPr>
          <p:cNvPr id="395318" name="矩形 395317">
            <a:extLst>
              <a:ext uri="{FF2B5EF4-FFF2-40B4-BE49-F238E27FC236}">
                <a16:creationId xmlns:a16="http://schemas.microsoft.com/office/drawing/2014/main" id="{062651FE-7335-44AE-AC8E-8CA7A5E8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496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0">
                <a:ea typeface="华文新魏" panose="02010800040101010101" pitchFamily="2" charset="-122"/>
              </a:rPr>
              <a:t>∴</a:t>
            </a:r>
          </a:p>
        </p:txBody>
      </p:sp>
      <p:grpSp>
        <p:nvGrpSpPr>
          <p:cNvPr id="395319" name="组合 395318">
            <a:extLst>
              <a:ext uri="{FF2B5EF4-FFF2-40B4-BE49-F238E27FC236}">
                <a16:creationId xmlns:a16="http://schemas.microsoft.com/office/drawing/2014/main" id="{F14F63BB-0E8F-4B6B-9FD0-93423E6D227F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124200"/>
            <a:ext cx="990600" cy="1295400"/>
            <a:chOff x="816" y="1968"/>
            <a:chExt cx="624" cy="816"/>
          </a:xfrm>
        </p:grpSpPr>
        <p:sp>
          <p:nvSpPr>
            <p:cNvPr id="18487" name="矩形 395319">
              <a:extLst>
                <a:ext uri="{FF2B5EF4-FFF2-40B4-BE49-F238E27FC236}">
                  <a16:creationId xmlns:a16="http://schemas.microsoft.com/office/drawing/2014/main" id="{5CE296DB-DEC9-49D6-87F3-8796B1F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352"/>
              <a:ext cx="35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 b="0" i="1">
                  <a:ea typeface="华文新魏" panose="02010800040101010101" pitchFamily="2" charset="-122"/>
                </a:rPr>
                <a:t>σ</a:t>
              </a:r>
            </a:p>
          </p:txBody>
        </p:sp>
        <p:sp>
          <p:nvSpPr>
            <p:cNvPr id="18488" name="矩形 395320">
              <a:extLst>
                <a:ext uri="{FF2B5EF4-FFF2-40B4-BE49-F238E27FC236}">
                  <a16:creationId xmlns:a16="http://schemas.microsoft.com/office/drawing/2014/main" id="{82050DF0-DE5A-4843-8125-B9C8544D4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92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20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89" name="矩形 395321">
              <a:extLst>
                <a:ext uri="{FF2B5EF4-FFF2-40B4-BE49-F238E27FC236}">
                  <a16:creationId xmlns:a16="http://schemas.microsoft.com/office/drawing/2014/main" id="{D11CD7BA-9C3E-4F99-B3BE-8D81049E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352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4400" b="0" i="1">
                  <a:ea typeface="华文新魏" panose="02010800040101010101" pitchFamily="2" charset="-122"/>
                </a:rPr>
                <a:t>σ</a:t>
              </a:r>
            </a:p>
          </p:txBody>
        </p:sp>
        <p:sp>
          <p:nvSpPr>
            <p:cNvPr id="18490" name="矩形 395322">
              <a:extLst>
                <a:ext uri="{FF2B5EF4-FFF2-40B4-BE49-F238E27FC236}">
                  <a16:creationId xmlns:a16="http://schemas.microsoft.com/office/drawing/2014/main" id="{D21E2F19-3788-4BB2-8591-3E418AF22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08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18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91" name="直接连接符 395323">
              <a:extLst>
                <a:ext uri="{FF2B5EF4-FFF2-40B4-BE49-F238E27FC236}">
                  <a16:creationId xmlns:a16="http://schemas.microsoft.com/office/drawing/2014/main" id="{353368F3-F441-4A30-8AD0-1DFBF1EBD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矩形 395324">
              <a:extLst>
                <a:ext uri="{FF2B5EF4-FFF2-40B4-BE49-F238E27FC236}">
                  <a16:creationId xmlns:a16="http://schemas.microsoft.com/office/drawing/2014/main" id="{CFFC59DD-BC88-44CC-B4DA-EAB2582B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294"/>
              <a:ext cx="14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3200" b="0">
                  <a:ea typeface="华文新魏" panose="02010800040101010101" pitchFamily="2" charset="-122"/>
                </a:rPr>
                <a:t>=</a:t>
              </a:r>
            </a:p>
          </p:txBody>
        </p:sp>
      </p:grpSp>
      <p:grpSp>
        <p:nvGrpSpPr>
          <p:cNvPr id="395326" name="组合 395325">
            <a:extLst>
              <a:ext uri="{FF2B5EF4-FFF2-40B4-BE49-F238E27FC236}">
                <a16:creationId xmlns:a16="http://schemas.microsoft.com/office/drawing/2014/main" id="{1743075E-7B2E-4548-AC6C-A721213D177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52800"/>
            <a:ext cx="971550" cy="1020763"/>
            <a:chOff x="1536" y="2093"/>
            <a:chExt cx="612" cy="643"/>
          </a:xfrm>
        </p:grpSpPr>
        <p:sp>
          <p:nvSpPr>
            <p:cNvPr id="18494" name="矩形 395326">
              <a:extLst>
                <a:ext uri="{FF2B5EF4-FFF2-40B4-BE49-F238E27FC236}">
                  <a16:creationId xmlns:a16="http://schemas.microsoft.com/office/drawing/2014/main" id="{43EB50B8-52F5-4CC1-81B6-169C2FD9E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93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95" name="矩形 395327">
              <a:extLst>
                <a:ext uri="{FF2B5EF4-FFF2-40B4-BE49-F238E27FC236}">
                  <a16:creationId xmlns:a16="http://schemas.microsoft.com/office/drawing/2014/main" id="{76AF66B0-D485-432D-A386-D6EFA6E17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112"/>
              <a:ext cx="18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8496" name="矩形 395328">
              <a:extLst>
                <a:ext uri="{FF2B5EF4-FFF2-40B4-BE49-F238E27FC236}">
                  <a16:creationId xmlns:a16="http://schemas.microsoft.com/office/drawing/2014/main" id="{9613B364-2763-47BA-9E2A-67B427D93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411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q</a:t>
              </a:r>
            </a:p>
          </p:txBody>
        </p:sp>
        <p:sp>
          <p:nvSpPr>
            <p:cNvPr id="18497" name="矩形 395329">
              <a:extLst>
                <a:ext uri="{FF2B5EF4-FFF2-40B4-BE49-F238E27FC236}">
                  <a16:creationId xmlns:a16="http://schemas.microsoft.com/office/drawing/2014/main" id="{023E4E9C-5C18-40DB-8B42-852AEC13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29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spcBef>
                  <a:spcPct val="0"/>
                </a:spcBef>
              </a:pPr>
              <a:r>
                <a:rPr lang="en-US" altLang="zh-CN" sz="3200" b="0" i="1">
                  <a:ea typeface="华文新魏" panose="02010800040101010101" pitchFamily="2" charset="-122"/>
                </a:rPr>
                <a:t>R</a:t>
              </a:r>
            </a:p>
          </p:txBody>
        </p:sp>
        <p:sp>
          <p:nvSpPr>
            <p:cNvPr id="18498" name="直接连接符 395330">
              <a:extLst>
                <a:ext uri="{FF2B5EF4-FFF2-40B4-BE49-F238E27FC236}">
                  <a16:creationId xmlns:a16="http://schemas.microsoft.com/office/drawing/2014/main" id="{AAA79081-380E-49CF-A72F-FEEB1DDEC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文本框 395331">
              <a:extLst>
                <a:ext uri="{FF2B5EF4-FFF2-40B4-BE49-F238E27FC236}">
                  <a16:creationId xmlns:a16="http://schemas.microsoft.com/office/drawing/2014/main" id="{521CADCD-2C29-4A3F-A9A0-05D07BFF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5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1600"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18500" name="文本框 395332">
              <a:extLst>
                <a:ext uri="{FF2B5EF4-FFF2-40B4-BE49-F238E27FC236}">
                  <a16:creationId xmlns:a16="http://schemas.microsoft.com/office/drawing/2014/main" id="{7B623642-2445-4384-853F-AD076ADB8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1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1600">
                  <a:ea typeface="华文新魏" panose="02010800040101010101" pitchFamily="2" charset="-122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5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02" grpId="0" build="p" advAuto="0"/>
      <p:bldP spid="395317" grpId="0" build="p"/>
      <p:bldP spid="3953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矩形 388097">
            <a:extLst>
              <a:ext uri="{FF2B5EF4-FFF2-40B4-BE49-F238E27FC236}">
                <a16:creationId xmlns:a16="http://schemas.microsoft.com/office/drawing/2014/main" id="{F8AF0E42-4291-49C4-A5F1-B9ACD369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4038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1C1C1C"/>
                </a:solidFill>
              </a:rPr>
              <a:t>       </a:t>
            </a:r>
            <a:r>
              <a:rPr lang="zh-CN" altLang="en-US" sz="3200">
                <a:solidFill>
                  <a:srgbClr val="1C1C1C"/>
                </a:solidFill>
              </a:rPr>
              <a:t>带电导体尖端附近的电场特别大，可使尖端附近的空气发生电离而成为导体产生放电现象．</a:t>
            </a:r>
          </a:p>
        </p:txBody>
      </p:sp>
      <p:sp>
        <p:nvSpPr>
          <p:cNvPr id="19458" name="文本框 388098">
            <a:extLst>
              <a:ext uri="{FF2B5EF4-FFF2-40B4-BE49-F238E27FC236}">
                <a16:creationId xmlns:a16="http://schemas.microsoft.com/office/drawing/2014/main" id="{8AF37C2B-FE57-4731-AF3A-83AB51CC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Blip>
                <a:blip r:embed="rId3"/>
              </a:buBlip>
            </a:pPr>
            <a:r>
              <a:rPr lang="en-US" altLang="zh-CN" sz="3200">
                <a:solidFill>
                  <a:srgbClr val="1C1C1C"/>
                </a:solidFill>
              </a:rPr>
              <a:t>   </a:t>
            </a:r>
            <a:r>
              <a:rPr lang="zh-CN" altLang="en-US" sz="3200">
                <a:solidFill>
                  <a:srgbClr val="1C1C1C"/>
                </a:solidFill>
              </a:rPr>
              <a:t>尖端放电现象</a:t>
            </a:r>
          </a:p>
        </p:txBody>
      </p:sp>
      <p:grpSp>
        <p:nvGrpSpPr>
          <p:cNvPr id="19459" name="组合 388099">
            <a:extLst>
              <a:ext uri="{FF2B5EF4-FFF2-40B4-BE49-F238E27FC236}">
                <a16:creationId xmlns:a16="http://schemas.microsoft.com/office/drawing/2014/main" id="{199134FC-1C8D-4AAA-BA48-EE4272DA42D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3581400" cy="3706813"/>
            <a:chOff x="3168" y="1152"/>
            <a:chExt cx="2256" cy="2335"/>
          </a:xfrm>
        </p:grpSpPr>
        <p:pic>
          <p:nvPicPr>
            <p:cNvPr id="19460" name="图片 388100" descr="Z7">
              <a:extLst>
                <a:ext uri="{FF2B5EF4-FFF2-40B4-BE49-F238E27FC236}">
                  <a16:creationId xmlns:a16="http://schemas.microsoft.com/office/drawing/2014/main" id="{AF91E19C-7B1E-4121-A63E-C182D421C3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152"/>
              <a:ext cx="2256" cy="19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9461" name="对象 388101">
              <a:extLst>
                <a:ext uri="{FF2B5EF4-FFF2-40B4-BE49-F238E27FC236}">
                  <a16:creationId xmlns:a16="http://schemas.microsoft.com/office/drawing/2014/main" id="{BC9DEE9E-A8D0-493A-ABC6-6AEBD1ED584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36" y="3168"/>
            <a:ext cx="81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" r:id="rId5" imgW="520248" imgH="203024" progId="Equation.3">
                    <p:embed/>
                  </p:oleObj>
                </mc:Choice>
                <mc:Fallback>
                  <p:oleObj r:id="rId5" imgW="520248" imgH="203024" progId="Equation.3">
                    <p:embed/>
                    <p:pic>
                      <p:nvPicPr>
                        <p:cNvPr id="0" name="对象 3881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168"/>
                          <a:ext cx="81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矩形 390145">
            <a:extLst>
              <a:ext uri="{FF2B5EF4-FFF2-40B4-BE49-F238E27FC236}">
                <a16:creationId xmlns:a16="http://schemas.microsoft.com/office/drawing/2014/main" id="{7EDC74F8-257E-4742-8B54-1819E1A35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7086600" cy="411480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FFFFFF"/>
              </a:gs>
              <a:gs pos="100000">
                <a:srgbClr val="F2F2F2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/>
            </a:outerShdw>
          </a:effec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2" name="云形标注 390146">
            <a:extLst>
              <a:ext uri="{FF2B5EF4-FFF2-40B4-BE49-F238E27FC236}">
                <a16:creationId xmlns:a16="http://schemas.microsoft.com/office/drawing/2014/main" id="{D9DAEEDC-8E8E-49DB-B12A-B50497B2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143000"/>
            <a:ext cx="2590800" cy="990600"/>
          </a:xfrm>
          <a:prstGeom prst="cloudCallout">
            <a:avLst>
              <a:gd name="adj1" fmla="val -57292"/>
              <a:gd name="adj2" fmla="val 46954"/>
            </a:avLst>
          </a:prstGeom>
          <a:gradFill rotWithShape="0">
            <a:gsLst>
              <a:gs pos="0">
                <a:srgbClr val="9F9FE7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3200"/>
          </a:p>
        </p:txBody>
      </p:sp>
      <p:graphicFrame>
        <p:nvGraphicFramePr>
          <p:cNvPr id="20483" name="对象 390147">
            <a:extLst>
              <a:ext uri="{FF2B5EF4-FFF2-40B4-BE49-F238E27FC236}">
                <a16:creationId xmlns:a16="http://schemas.microsoft.com/office/drawing/2014/main" id="{75B788F1-625A-466E-823F-C8C2A967199C}"/>
              </a:ext>
            </a:extLst>
          </p:cNvPr>
          <p:cNvGraphicFramePr>
            <a:graphicFrameLocks/>
          </p:cNvGraphicFramePr>
          <p:nvPr/>
        </p:nvGraphicFramePr>
        <p:xfrm>
          <a:off x="1600200" y="3001963"/>
          <a:ext cx="28273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r:id="rId3" imgW="2827338" imgH="3497263" progId="MS_ClipArt_Gallery.2">
                  <p:embed/>
                </p:oleObj>
              </mc:Choice>
              <mc:Fallback>
                <p:oleObj r:id="rId3" imgW="2827338" imgH="3497263" progId="MS_ClipArt_Gallery.2">
                  <p:embed/>
                  <p:pic>
                    <p:nvPicPr>
                      <p:cNvPr id="0" name="对象 39014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01963"/>
                        <a:ext cx="282733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闪电形 390148">
            <a:extLst>
              <a:ext uri="{FF2B5EF4-FFF2-40B4-BE49-F238E27FC236}">
                <a16:creationId xmlns:a16="http://schemas.microsoft.com/office/drawing/2014/main" id="{461E1827-D176-4711-9B2F-40EA23948DA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733800" y="2057400"/>
            <a:ext cx="1752600" cy="381000"/>
          </a:xfrm>
          <a:prstGeom prst="lightningBol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485" name="直接连接符 390149">
            <a:extLst>
              <a:ext uri="{FF2B5EF4-FFF2-40B4-BE49-F238E27FC236}">
                <a16:creationId xmlns:a16="http://schemas.microsoft.com/office/drawing/2014/main" id="{66B26E98-F622-48D4-A67E-33474B8C9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921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直接连接符 390150">
            <a:extLst>
              <a:ext uri="{FF2B5EF4-FFF2-40B4-BE49-F238E27FC236}">
                <a16:creationId xmlns:a16="http://schemas.microsoft.com/office/drawing/2014/main" id="{217B3FEC-C180-48D2-B1BA-4D4A18BA7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95600"/>
            <a:ext cx="0" cy="3001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直接连接符 390151">
            <a:extLst>
              <a:ext uri="{FF2B5EF4-FFF2-40B4-BE49-F238E27FC236}">
                <a16:creationId xmlns:a16="http://schemas.microsoft.com/office/drawing/2014/main" id="{68A0DD52-390A-49AE-9370-E3C142578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8975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直接连接符 390152">
            <a:extLst>
              <a:ext uri="{FF2B5EF4-FFF2-40B4-BE49-F238E27FC236}">
                <a16:creationId xmlns:a16="http://schemas.microsoft.com/office/drawing/2014/main" id="{92C8A5F1-29D4-4233-AD0F-00DE1F15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973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文本框 390153">
            <a:extLst>
              <a:ext uri="{FF2B5EF4-FFF2-40B4-BE49-F238E27FC236}">
                <a16:creationId xmlns:a16="http://schemas.microsoft.com/office/drawing/2014/main" id="{A39E434F-63E9-4EB3-8C02-3B7F099CC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3505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800"/>
              <a:t>避雷针必须可靠接地</a:t>
            </a:r>
          </a:p>
        </p:txBody>
      </p:sp>
      <p:pic>
        <p:nvPicPr>
          <p:cNvPr id="20490" name="图片 390154" descr="QTDH186">
            <a:extLst>
              <a:ext uri="{FF2B5EF4-FFF2-40B4-BE49-F238E27FC236}">
                <a16:creationId xmlns:a16="http://schemas.microsoft.com/office/drawing/2014/main" id="{869758B5-E265-4913-9F6A-3433D8C5D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1447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156" name="文本框 390155">
            <a:extLst>
              <a:ext uri="{FF2B5EF4-FFF2-40B4-BE49-F238E27FC236}">
                <a16:creationId xmlns:a16="http://schemas.microsoft.com/office/drawing/2014/main" id="{D4CB9643-F9F9-46F0-89BE-8CE883E6E487}"/>
              </a:ext>
            </a:extLst>
          </p:cNvPr>
          <p:cNvSpPr txBox="1"/>
          <p:nvPr/>
        </p:nvSpPr>
        <p:spPr>
          <a:xfrm>
            <a:off x="6096000" y="14478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noProof="1">
                <a:solidFill>
                  <a:srgbClr val="000066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带电云</a:t>
            </a:r>
            <a:endParaRPr lang="zh-CN" altLang="en-US" noProof="1">
              <a:solidFill>
                <a:srgbClr val="000066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0492" name="文本框 390156">
            <a:extLst>
              <a:ext uri="{FF2B5EF4-FFF2-40B4-BE49-F238E27FC236}">
                <a16:creationId xmlns:a16="http://schemas.microsoft.com/office/drawing/2014/main" id="{DACCC07F-A8C0-4FC3-A861-0FDB9F48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44563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>
                <a:solidFill>
                  <a:srgbClr val="000066"/>
                </a:solidFill>
              </a:rPr>
              <a:t>避雷针的工作原理</a:t>
            </a:r>
          </a:p>
        </p:txBody>
      </p:sp>
      <p:sp>
        <p:nvSpPr>
          <p:cNvPr id="20493" name="矩形 390157">
            <a:extLst>
              <a:ext uri="{FF2B5EF4-FFF2-40B4-BE49-F238E27FC236}">
                <a16:creationId xmlns:a16="http://schemas.microsoft.com/office/drawing/2014/main" id="{9C2CCACF-BE2F-41D0-863C-64B9DEE1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494" name="矩形 390158">
            <a:extLst>
              <a:ext uri="{FF2B5EF4-FFF2-40B4-BE49-F238E27FC236}">
                <a16:creationId xmlns:a16="http://schemas.microsoft.com/office/drawing/2014/main" id="{F95F5088-092F-4E2C-839A-B45E85F10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143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495" name="矩形 390159">
            <a:extLst>
              <a:ext uri="{FF2B5EF4-FFF2-40B4-BE49-F238E27FC236}">
                <a16:creationId xmlns:a16="http://schemas.microsoft.com/office/drawing/2014/main" id="{77F194DA-0AD6-4544-B3CA-54CC0224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0668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496" name="矩形 390160">
            <a:extLst>
              <a:ext uri="{FF2B5EF4-FFF2-40B4-BE49-F238E27FC236}">
                <a16:creationId xmlns:a16="http://schemas.microsoft.com/office/drawing/2014/main" id="{157DE334-4188-4D9E-9EA6-18CD3815F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1430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497" name="矩形 390161">
            <a:extLst>
              <a:ext uri="{FF2B5EF4-FFF2-40B4-BE49-F238E27FC236}">
                <a16:creationId xmlns:a16="http://schemas.microsoft.com/office/drawing/2014/main" id="{59327EA6-276F-45CD-90F8-14528BFF1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76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000">
                <a:solidFill>
                  <a:srgbClr val="333399"/>
                </a:solidFill>
              </a:rPr>
              <a:t>－</a:t>
            </a:r>
          </a:p>
        </p:txBody>
      </p:sp>
      <p:sp>
        <p:nvSpPr>
          <p:cNvPr id="20498" name="矩形 390162">
            <a:extLst>
              <a:ext uri="{FF2B5EF4-FFF2-40B4-BE49-F238E27FC236}">
                <a16:creationId xmlns:a16="http://schemas.microsoft.com/office/drawing/2014/main" id="{5C37F69D-B382-429F-A4B5-82DB8954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736725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000">
                <a:solidFill>
                  <a:srgbClr val="333399"/>
                </a:solidFill>
              </a:rPr>
              <a:t>－</a:t>
            </a:r>
          </a:p>
        </p:txBody>
      </p:sp>
      <p:sp>
        <p:nvSpPr>
          <p:cNvPr id="20499" name="矩形 390163">
            <a:extLst>
              <a:ext uri="{FF2B5EF4-FFF2-40B4-BE49-F238E27FC236}">
                <a16:creationId xmlns:a16="http://schemas.microsoft.com/office/drawing/2014/main" id="{782CB35A-2051-42C9-824F-8C36194F7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76413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000">
                <a:solidFill>
                  <a:srgbClr val="333399"/>
                </a:solidFill>
              </a:rPr>
              <a:t>－</a:t>
            </a:r>
          </a:p>
        </p:txBody>
      </p:sp>
      <p:sp>
        <p:nvSpPr>
          <p:cNvPr id="20500" name="矩形 390164">
            <a:extLst>
              <a:ext uri="{FF2B5EF4-FFF2-40B4-BE49-F238E27FC236}">
                <a16:creationId xmlns:a16="http://schemas.microsoft.com/office/drawing/2014/main" id="{E0068E10-9E86-4355-A211-7793E61A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000"/>
            <a:ext cx="388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1600">
                <a:solidFill>
                  <a:srgbClr val="333399"/>
                </a:solidFill>
              </a:rPr>
              <a:t>－</a:t>
            </a:r>
          </a:p>
        </p:txBody>
      </p:sp>
      <p:sp>
        <p:nvSpPr>
          <p:cNvPr id="20501" name="矩形 390165">
            <a:extLst>
              <a:ext uri="{FF2B5EF4-FFF2-40B4-BE49-F238E27FC236}">
                <a16:creationId xmlns:a16="http://schemas.microsoft.com/office/drawing/2014/main" id="{4F6EEF92-43C4-4CC6-8D01-E8633FB72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000">
                <a:solidFill>
                  <a:srgbClr val="333399"/>
                </a:solidFill>
              </a:rPr>
              <a:t>－</a:t>
            </a:r>
          </a:p>
        </p:txBody>
      </p:sp>
      <p:sp>
        <p:nvSpPr>
          <p:cNvPr id="20502" name="矩形 390166">
            <a:extLst>
              <a:ext uri="{FF2B5EF4-FFF2-40B4-BE49-F238E27FC236}">
                <a16:creationId xmlns:a16="http://schemas.microsoft.com/office/drawing/2014/main" id="{C60CB711-1CAB-4F64-AF4D-51B9B74F5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03" name="直接连接符 390167">
            <a:extLst>
              <a:ext uri="{FF2B5EF4-FFF2-40B4-BE49-F238E27FC236}">
                <a16:creationId xmlns:a16="http://schemas.microsoft.com/office/drawing/2014/main" id="{9AA2D7B2-54D1-4C4F-B806-7EF3073E136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162300" y="27051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lg"/>
            <a:tailEnd type="diamond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矩形 390168">
            <a:extLst>
              <a:ext uri="{FF2B5EF4-FFF2-40B4-BE49-F238E27FC236}">
                <a16:creationId xmlns:a16="http://schemas.microsoft.com/office/drawing/2014/main" id="{E9D3E7D6-48CF-4C5D-9A5F-29344978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384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</a:rPr>
              <a:t>+</a:t>
            </a:r>
          </a:p>
        </p:txBody>
      </p:sp>
      <p:sp>
        <p:nvSpPr>
          <p:cNvPr id="20505" name="矩形 390169">
            <a:extLst>
              <a:ext uri="{FF2B5EF4-FFF2-40B4-BE49-F238E27FC236}">
                <a16:creationId xmlns:a16="http://schemas.microsoft.com/office/drawing/2014/main" id="{2D663443-C966-4615-A8B0-FD20A9515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3041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1800">
                <a:solidFill>
                  <a:srgbClr val="333399"/>
                </a:solidFill>
              </a:rPr>
              <a:t>－</a:t>
            </a:r>
          </a:p>
        </p:txBody>
      </p:sp>
      <p:sp>
        <p:nvSpPr>
          <p:cNvPr id="20506" name="矩形 390170">
            <a:extLst>
              <a:ext uri="{FF2B5EF4-FFF2-40B4-BE49-F238E27FC236}">
                <a16:creationId xmlns:a16="http://schemas.microsoft.com/office/drawing/2014/main" id="{92E54715-46F9-45A2-8F23-61DC520A4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2192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>
                <a:solidFill>
                  <a:srgbClr val="FF3300"/>
                </a:solidFill>
              </a:rPr>
              <a:t>+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标题 371713">
            <a:extLst>
              <a:ext uri="{FF2B5EF4-FFF2-40B4-BE49-F238E27FC236}">
                <a16:creationId xmlns:a16="http://schemas.microsoft.com/office/drawing/2014/main" id="{CD69C13A-352A-4723-921A-52AB854A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060575"/>
            <a:ext cx="8102600" cy="2184400"/>
          </a:xfrm>
          <a:gradFill rotWithShape="0">
            <a:gsLst>
              <a:gs pos="0">
                <a:srgbClr val="F8E6A2"/>
              </a:gs>
              <a:gs pos="50000">
                <a:srgbClr val="F8E6A2">
                  <a:gamma/>
                  <a:tint val="17647"/>
                  <a:invGamma/>
                </a:srgbClr>
              </a:gs>
              <a:gs pos="100000">
                <a:srgbClr val="F8E6A2"/>
              </a:gs>
            </a:gsLst>
            <a:lin ang="5400000" scaled="1"/>
            <a:tileRect/>
          </a:gradFill>
          <a:ln w="38100">
            <a:solidFill>
              <a:srgbClr val="EDB577"/>
            </a:solidFill>
            <a:miter/>
          </a:ln>
        </p:spPr>
        <p:txBody>
          <a:bodyPr/>
          <a:lstStyle/>
          <a:p>
            <a:pPr algn="ctr">
              <a:spcAft>
                <a:spcPct val="40000"/>
              </a:spcAft>
            </a:pPr>
            <a:r>
              <a:rPr lang="zh-CN" altLang="en-US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9.3 </a:t>
            </a:r>
            <a:r>
              <a:rPr lang="zh-CN" altLang="en-US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有导体存在时静电场</a:t>
            </a:r>
            <a:br>
              <a:rPr lang="zh-CN" altLang="en-US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分布的分析与计算</a:t>
            </a:r>
            <a:br>
              <a:rPr lang="zh-CN" altLang="en-US" sz="20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endParaRPr lang="zh-CN" altLang="en-US" sz="2000" b="1">
              <a:solidFill>
                <a:srgbClr val="D0147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79" name="矩形 220178">
            <a:extLst>
              <a:ext uri="{FF2B5EF4-FFF2-40B4-BE49-F238E27FC236}">
                <a16:creationId xmlns:a16="http://schemas.microsoft.com/office/drawing/2014/main" id="{3769CAF6-DAC7-47AE-BEB8-F9C19085A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41388"/>
            <a:ext cx="8501063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715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</a:rPr>
              <a:t>在涉及导体的静电场问题中，静电平衡导体表面电荷和其外部空间的电场分布是唯一的、确定的。求解这种问题需要考虑以下规律：</a:t>
            </a:r>
          </a:p>
        </p:txBody>
      </p:sp>
      <p:sp>
        <p:nvSpPr>
          <p:cNvPr id="220180" name="矩形 220179">
            <a:extLst>
              <a:ext uri="{FF2B5EF4-FFF2-40B4-BE49-F238E27FC236}">
                <a16:creationId xmlns:a16="http://schemas.microsoft.com/office/drawing/2014/main" id="{04DA63F2-705C-4C60-A031-00AD41994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68638"/>
            <a:ext cx="850106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</a:rPr>
              <a:t>  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  <a:sym typeface="Monotype Sorts" pitchFamily="2" charset="2"/>
              </a:rPr>
              <a:t></a:t>
            </a:r>
            <a:r>
              <a:rPr lang="en-US" altLang="zh-CN">
                <a:latin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静电场的基本性质（如场强叠加原理，</a:t>
            </a:r>
            <a:r>
              <a:rPr lang="en-US" altLang="zh-CN"/>
              <a:t>Gauss </a:t>
            </a:r>
            <a:r>
              <a:rPr lang="zh-CN" altLang="en-US">
                <a:latin typeface="宋体" panose="02010600030101010101" pitchFamily="2" charset="-122"/>
              </a:rPr>
              <a:t>定理等）；</a:t>
            </a:r>
            <a:br>
              <a:rPr lang="zh-CN" altLang="en-US">
                <a:latin typeface="宋体" panose="02010600030101010101" pitchFamily="2" charset="-122"/>
              </a:rPr>
            </a:br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  <a:sym typeface="Monotype Sorts" pitchFamily="2" charset="2"/>
              </a:rPr>
              <a:t></a:t>
            </a:r>
            <a:r>
              <a:rPr lang="en-US" altLang="zh-CN">
                <a:latin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电荷守恒定律；</a:t>
            </a:r>
            <a:br>
              <a:rPr lang="zh-CN" altLang="en-US">
                <a:latin typeface="宋体" panose="02010600030101010101" pitchFamily="2" charset="-122"/>
              </a:rPr>
            </a:br>
            <a:r>
              <a:rPr lang="zh-CN" altLang="en-US">
                <a:latin typeface="宋体" panose="02010600030101010101" pitchFamily="2" charset="-122"/>
              </a:rPr>
              <a:t>  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  <a:sym typeface="Monotype Sorts" pitchFamily="2" charset="2"/>
              </a:rPr>
              <a:t></a:t>
            </a:r>
            <a:r>
              <a:rPr lang="en-US" altLang="zh-CN">
                <a:latin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静电平衡条件。</a:t>
            </a:r>
          </a:p>
        </p:txBody>
      </p:sp>
      <p:sp>
        <p:nvSpPr>
          <p:cNvPr id="22531" name="页脚占位符 1">
            <a:extLst>
              <a:ext uri="{FF2B5EF4-FFF2-40B4-BE49-F238E27FC236}">
                <a16:creationId xmlns:a16="http://schemas.microsoft.com/office/drawing/2014/main" id="{74A0323F-E056-4920-8600-753937E1BB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0">
                <a:solidFill>
                  <a:schemeClr val="bg2"/>
                </a:solidFill>
              </a:rPr>
              <a:t>§9.3 有导体存在时静电场分布的分析与计算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9" grpId="0"/>
      <p:bldP spid="2201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370689">
            <a:extLst>
              <a:ext uri="{FF2B5EF4-FFF2-40B4-BE49-F238E27FC236}">
                <a16:creationId xmlns:a16="http://schemas.microsoft.com/office/drawing/2014/main" id="{D4740BB1-6D0A-49CB-AAD8-FEAAECE47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63" y="609600"/>
            <a:ext cx="7121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8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8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480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静电场中的导体</a:t>
            </a:r>
            <a:endParaRPr lang="zh-CN" altLang="en-US" sz="4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0691" name="矩形 370690">
            <a:extLst>
              <a:ext uri="{FF2B5EF4-FFF2-40B4-BE49-F238E27FC236}">
                <a16:creationId xmlns:a16="http://schemas.microsoft.com/office/drawing/2014/main" id="{A6F13298-A6EC-4C49-A5F6-8F945F9DA4C5}"/>
              </a:ext>
            </a:extLst>
          </p:cNvPr>
          <p:cNvSpPr/>
          <p:nvPr/>
        </p:nvSpPr>
        <p:spPr>
          <a:xfrm>
            <a:off x="287338" y="1905000"/>
            <a:ext cx="8502650" cy="1481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6731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</a:rPr>
              <a:t>实际中，电荷总是分布在实物物体上的，电场中也往往存在物体。通常按</a:t>
            </a:r>
            <a:r>
              <a:rPr lang="zh-CN" altLang="en-US">
                <a:solidFill>
                  <a:srgbClr val="000099"/>
                </a:solidFill>
                <a:latin typeface="宋体" panose="02010600030101010101" pitchFamily="2" charset="-122"/>
              </a:rPr>
              <a:t>导电能力</a:t>
            </a:r>
            <a:r>
              <a:rPr lang="zh-CN" altLang="en-US">
                <a:latin typeface="宋体" panose="02010600030101010101" pitchFamily="2" charset="-122"/>
              </a:rPr>
              <a:t>将物体分为导体和绝缘体。</a:t>
            </a:r>
            <a:br>
              <a:rPr lang="zh-CN" altLang="en-US">
                <a:latin typeface="宋体" panose="02010600030101010101" pitchFamily="2" charset="-122"/>
              </a:rPr>
            </a:br>
            <a:r>
              <a:rPr lang="zh-CN" altLang="en-US">
                <a:latin typeface="宋体" panose="02010600030101010101" pitchFamily="2" charset="-122"/>
              </a:rPr>
              <a:t>    </a:t>
            </a:r>
            <a:r>
              <a:rPr lang="zh-CN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导体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</a:rPr>
              <a:t>导电能力极强的物体。</a:t>
            </a:r>
            <a:r>
              <a:rPr lang="zh-CN" altLang="en-US">
                <a:solidFill>
                  <a:srgbClr val="000099"/>
                </a:solidFill>
                <a:latin typeface="宋体" panose="02010600030101010101" pitchFamily="2" charset="-122"/>
              </a:rPr>
              <a:t>金属</a:t>
            </a:r>
            <a:r>
              <a:rPr lang="zh-CN" altLang="en-US">
                <a:latin typeface="宋体" panose="02010600030101010101" pitchFamily="2" charset="-122"/>
              </a:rPr>
              <a:t>是最常见的导体。</a:t>
            </a:r>
          </a:p>
        </p:txBody>
      </p:sp>
      <p:sp>
        <p:nvSpPr>
          <p:cNvPr id="370692" name="矩形 370691">
            <a:extLst>
              <a:ext uri="{FF2B5EF4-FFF2-40B4-BE49-F238E27FC236}">
                <a16:creationId xmlns:a16="http://schemas.microsoft.com/office/drawing/2014/main" id="{E4F28F7A-FB16-43AA-9383-F2C8FD57F1DE}"/>
              </a:ext>
            </a:extLst>
          </p:cNvPr>
          <p:cNvSpPr/>
          <p:nvPr/>
        </p:nvSpPr>
        <p:spPr>
          <a:xfrm>
            <a:off x="328613" y="3290888"/>
            <a:ext cx="8512175" cy="1481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715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</a:rPr>
              <a:t>金属导体的导电特征：金属内部存在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自由电子</a:t>
            </a:r>
            <a:r>
              <a:rPr lang="zh-CN" altLang="en-US">
                <a:latin typeface="宋体" panose="02010600030101010101" pitchFamily="2" charset="-122"/>
              </a:rPr>
              <a:t>，当导体处于静电场中时，自由电子受到电场力作用而产生定向运动，使导体上的宏观电荷重新分布。</a:t>
            </a:r>
          </a:p>
        </p:txBody>
      </p:sp>
      <p:sp>
        <p:nvSpPr>
          <p:cNvPr id="5124" name="直接连接符 370692">
            <a:extLst>
              <a:ext uri="{FF2B5EF4-FFF2-40B4-BE49-F238E27FC236}">
                <a16:creationId xmlns:a16="http://schemas.microsoft.com/office/drawing/2014/main" id="{02ABDBE6-6901-4171-9830-01B8FB43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" y="1728788"/>
            <a:ext cx="7493000" cy="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694" name="矩形 370693">
            <a:extLst>
              <a:ext uri="{FF2B5EF4-FFF2-40B4-BE49-F238E27FC236}">
                <a16:creationId xmlns:a16="http://schemas.microsoft.com/office/drawing/2014/main" id="{AF82D915-3A28-4F48-8BC7-EAFD6A2A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4676775"/>
            <a:ext cx="84518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indent="5715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</a:rPr>
              <a:t>本章主要是应用静电场的性质，讨论导体上电荷分布规律，及其与周围的电场的关系。</a:t>
            </a:r>
          </a:p>
        </p:txBody>
      </p:sp>
      <p:sp>
        <p:nvSpPr>
          <p:cNvPr id="5126" name="页脚占位符 1">
            <a:extLst>
              <a:ext uri="{FF2B5EF4-FFF2-40B4-BE49-F238E27FC236}">
                <a16:creationId xmlns:a16="http://schemas.microsoft.com/office/drawing/2014/main" id="{31773A7B-BEEE-451A-9251-9DC3B343D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0">
                <a:solidFill>
                  <a:schemeClr val="bg2"/>
                </a:solidFill>
              </a:rPr>
              <a:t>第9章  静电场中的导体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/>
      <p:bldP spid="370692" grpId="0"/>
      <p:bldP spid="3706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矩形 273411">
            <a:extLst>
              <a:ext uri="{FF2B5EF4-FFF2-40B4-BE49-F238E27FC236}">
                <a16:creationId xmlns:a16="http://schemas.microsoft.com/office/drawing/2014/main" id="{33444210-E028-46DC-B1E7-CEEC562A2D21}"/>
              </a:ext>
            </a:extLst>
          </p:cNvPr>
          <p:cNvSpPr/>
          <p:nvPr/>
        </p:nvSpPr>
        <p:spPr>
          <a:xfrm>
            <a:off x="250825" y="346075"/>
            <a:ext cx="84851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例：设有两个相距很远的导体球，半径分别为</a:t>
            </a:r>
            <a:r>
              <a:rPr lang="en-US" altLang="zh-CN" i="1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R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和</a:t>
            </a:r>
            <a:r>
              <a:rPr lang="en-US" altLang="zh-CN" i="1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r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(</a:t>
            </a:r>
            <a:r>
              <a:rPr lang="en-US" altLang="zh-CN" i="1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R</a:t>
            </a:r>
            <a:r>
              <a:rPr lang="en-US" altLang="zh-CN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&gt;</a:t>
            </a:r>
            <a:r>
              <a:rPr lang="en-US" altLang="zh-CN" i="1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r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)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</a:rPr>
              <a:t>，用一导线将两球相连，求两个导体球的面电荷密度之间的关系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273413" name="内容占位符 273412">
            <a:extLst>
              <a:ext uri="{FF2B5EF4-FFF2-40B4-BE49-F238E27FC236}">
                <a16:creationId xmlns:a16="http://schemas.microsoft.com/office/drawing/2014/main" id="{177BE761-B7F4-4F32-AE8D-E98976C85F2F}"/>
              </a:ext>
            </a:extLst>
          </p:cNvPr>
          <p:cNvGraphicFramePr>
            <a:graphicFrameLocks/>
          </p:cNvGraphicFramePr>
          <p:nvPr>
            <p:ph sz="quarter" idx="1"/>
          </p:nvPr>
        </p:nvGraphicFramePr>
        <p:xfrm>
          <a:off x="460375" y="1311275"/>
          <a:ext cx="18176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r:id="rId3" imgW="837836" imgH="431613" progId="Equation.3">
                  <p:embed/>
                </p:oleObj>
              </mc:Choice>
              <mc:Fallback>
                <p:oleObj r:id="rId3" imgW="837836" imgH="431613" progId="Equation.3">
                  <p:embed/>
                  <p:pic>
                    <p:nvPicPr>
                      <p:cNvPr id="0" name="内容占位符 2734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311275"/>
                        <a:ext cx="1817688" cy="936625"/>
                      </a:xfrm>
                      <a:prstGeom prst="rect">
                        <a:avLst/>
                      </a:prstGeom>
                      <a:solidFill>
                        <a:srgbClr val="993300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内容占位符 273417">
            <a:extLst>
              <a:ext uri="{FF2B5EF4-FFF2-40B4-BE49-F238E27FC236}">
                <a16:creationId xmlns:a16="http://schemas.microsoft.com/office/drawing/2014/main" id="{F7D1EE7E-0D27-488C-AEB2-B97E29C71262}"/>
              </a:ext>
            </a:extLst>
          </p:cNvPr>
          <p:cNvGraphicFramePr>
            <a:graphicFrameLocks/>
          </p:cNvGraphicFramePr>
          <p:nvPr>
            <p:ph sz="quarter" idx="2"/>
          </p:nvPr>
        </p:nvGraphicFramePr>
        <p:xfrm>
          <a:off x="909638" y="2335213"/>
          <a:ext cx="1397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r:id="rId5" imgW="672808" imgH="457002" progId="Equation.3">
                  <p:embed/>
                </p:oleObj>
              </mc:Choice>
              <mc:Fallback>
                <p:oleObj r:id="rId5" imgW="672808" imgH="457002" progId="Equation.3">
                  <p:embed/>
                  <p:pic>
                    <p:nvPicPr>
                      <p:cNvPr id="0" name="内容占位符 2734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335213"/>
                        <a:ext cx="1397000" cy="9493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21" name="内容占位符 273420">
            <a:extLst>
              <a:ext uri="{FF2B5EF4-FFF2-40B4-BE49-F238E27FC236}">
                <a16:creationId xmlns:a16="http://schemas.microsoft.com/office/drawing/2014/main" id="{9849E8EC-38D8-4648-9994-7BEACFC5DAF7}"/>
              </a:ext>
            </a:extLst>
          </p:cNvPr>
          <p:cNvGraphicFramePr>
            <a:graphicFrameLocks/>
          </p:cNvGraphicFramePr>
          <p:nvPr>
            <p:ph sz="quarter" idx="3"/>
          </p:nvPr>
        </p:nvGraphicFramePr>
        <p:xfrm>
          <a:off x="909638" y="3457575"/>
          <a:ext cx="1397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r:id="rId7" imgW="482391" imgH="431613" progId="Equation.3">
                  <p:embed/>
                </p:oleObj>
              </mc:Choice>
              <mc:Fallback>
                <p:oleObj r:id="rId7" imgW="482391" imgH="431613" progId="Equation.3">
                  <p:embed/>
                  <p:pic>
                    <p:nvPicPr>
                      <p:cNvPr id="0" name="内容占位符 27342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457575"/>
                        <a:ext cx="1397000" cy="9366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3424" name="组合 273423">
            <a:extLst>
              <a:ext uri="{FF2B5EF4-FFF2-40B4-BE49-F238E27FC236}">
                <a16:creationId xmlns:a16="http://schemas.microsoft.com/office/drawing/2014/main" id="{4FC7885D-8654-4EC9-9A2C-A2EC8BCF388F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1168400"/>
            <a:ext cx="5478463" cy="2289175"/>
            <a:chOff x="2640" y="2404"/>
            <a:chExt cx="3036" cy="1151"/>
          </a:xfrm>
        </p:grpSpPr>
        <p:grpSp>
          <p:nvGrpSpPr>
            <p:cNvPr id="23558" name="组合 273424">
              <a:extLst>
                <a:ext uri="{FF2B5EF4-FFF2-40B4-BE49-F238E27FC236}">
                  <a16:creationId xmlns:a16="http://schemas.microsoft.com/office/drawing/2014/main" id="{F64052FD-1E2E-449F-99A6-A626E0F8D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3084"/>
              <a:ext cx="1824" cy="0"/>
              <a:chOff x="3444" y="3084"/>
              <a:chExt cx="1824" cy="0"/>
            </a:xfrm>
          </p:grpSpPr>
          <p:sp>
            <p:nvSpPr>
              <p:cNvPr id="23559" name="直接连接符 273425">
                <a:extLst>
                  <a:ext uri="{FF2B5EF4-FFF2-40B4-BE49-F238E27FC236}">
                    <a16:creationId xmlns:a16="http://schemas.microsoft.com/office/drawing/2014/main" id="{C716ACF3-4B99-453F-B6D6-EEBB16F53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3084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FF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0" name="直接连接符 273426">
                <a:extLst>
                  <a:ext uri="{FF2B5EF4-FFF2-40B4-BE49-F238E27FC236}">
                    <a16:creationId xmlns:a16="http://schemas.microsoft.com/office/drawing/2014/main" id="{23F3A66C-9F4A-4BAF-88CC-B6885E688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2" y="3084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1" name="直接连接符 273427">
                <a:extLst>
                  <a:ext uri="{FF2B5EF4-FFF2-40B4-BE49-F238E27FC236}">
                    <a16:creationId xmlns:a16="http://schemas.microsoft.com/office/drawing/2014/main" id="{87E13DD8-4209-4336-8B9E-072076A68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4" y="3084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00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2" name="组合 273428">
              <a:extLst>
                <a:ext uri="{FF2B5EF4-FFF2-40B4-BE49-F238E27FC236}">
                  <a16:creationId xmlns:a16="http://schemas.microsoft.com/office/drawing/2014/main" id="{2A02E555-1781-4A01-B5AE-D7A8BC1BBA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712"/>
              <a:ext cx="3036" cy="843"/>
              <a:chOff x="2640" y="2712"/>
              <a:chExt cx="3036" cy="843"/>
            </a:xfrm>
          </p:grpSpPr>
          <p:sp>
            <p:nvSpPr>
              <p:cNvPr id="23563" name="椭圆 273429">
                <a:extLst>
                  <a:ext uri="{FF2B5EF4-FFF2-40B4-BE49-F238E27FC236}">
                    <a16:creationId xmlns:a16="http://schemas.microsoft.com/office/drawing/2014/main" id="{A86E119F-5217-4A3E-B295-C460EF96F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712"/>
                <a:ext cx="816" cy="756"/>
              </a:xfrm>
              <a:prstGeom prst="ellipse">
                <a:avLst/>
              </a:prstGeom>
              <a:gradFill rotWithShape="0">
                <a:gsLst>
                  <a:gs pos="0">
                    <a:schemeClr val="tx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64" name="椭圆 273430">
                <a:extLst>
                  <a:ext uri="{FF2B5EF4-FFF2-40B4-BE49-F238E27FC236}">
                    <a16:creationId xmlns:a16="http://schemas.microsoft.com/office/drawing/2014/main" id="{1F994C86-4286-44E5-AA40-D005F5985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844"/>
                <a:ext cx="444" cy="420"/>
              </a:xfrm>
              <a:prstGeom prst="ellipse">
                <a:avLst/>
              </a:prstGeom>
              <a:gradFill rotWithShape="0">
                <a:gsLst>
                  <a:gs pos="0">
                    <a:srgbClr val="F0E7D4"/>
                  </a:gs>
                  <a:gs pos="100000">
                    <a:srgbClr val="7C786E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565" name="直接连接符 273431">
                <a:extLst>
                  <a:ext uri="{FF2B5EF4-FFF2-40B4-BE49-F238E27FC236}">
                    <a16:creationId xmlns:a16="http://schemas.microsoft.com/office/drawing/2014/main" id="{E1C0407E-315B-473D-82F9-C7B1452FF9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096"/>
                <a:ext cx="312" cy="22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直接连接符 273432">
                <a:extLst>
                  <a:ext uri="{FF2B5EF4-FFF2-40B4-BE49-F238E27FC236}">
                    <a16:creationId xmlns:a16="http://schemas.microsoft.com/office/drawing/2014/main" id="{8A1D789B-47E4-4702-9525-94E37C94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28" y="3060"/>
                <a:ext cx="132" cy="16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3567" name="对象 273433">
                <a:extLst>
                  <a:ext uri="{FF2B5EF4-FFF2-40B4-BE49-F238E27FC236}">
                    <a16:creationId xmlns:a16="http://schemas.microsoft.com/office/drawing/2014/main" id="{6DD921ED-96AC-49B9-8861-B0FCE3C45C7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24" y="3296"/>
              <a:ext cx="239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1" r:id="rId9" imgW="152202" imgH="164885" progId="Equation.3">
                      <p:embed/>
                    </p:oleObj>
                  </mc:Choice>
                  <mc:Fallback>
                    <p:oleObj r:id="rId9" imgW="152202" imgH="164885" progId="Equation.3">
                      <p:embed/>
                      <p:pic>
                        <p:nvPicPr>
                          <p:cNvPr id="0" name="对象 2734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4" y="3296"/>
                            <a:ext cx="239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对象 273434">
                <a:extLst>
                  <a:ext uri="{FF2B5EF4-FFF2-40B4-BE49-F238E27FC236}">
                    <a16:creationId xmlns:a16="http://schemas.microsoft.com/office/drawing/2014/main" id="{5A4A47C1-7BE4-4806-BE12-3E9EBFB5FBC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136" y="3164"/>
              <a:ext cx="227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2" r:id="rId11" imgW="114052" imgH="126725" progId="Equation.3">
                      <p:embed/>
                    </p:oleObj>
                  </mc:Choice>
                  <mc:Fallback>
                    <p:oleObj r:id="rId11" imgW="114052" imgH="126725" progId="Equation.3">
                      <p:embed/>
                      <p:pic>
                        <p:nvPicPr>
                          <p:cNvPr id="0" name="对象 2734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164"/>
                            <a:ext cx="227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9" name="对象 273435">
                <a:extLst>
                  <a:ext uri="{FF2B5EF4-FFF2-40B4-BE49-F238E27FC236}">
                    <a16:creationId xmlns:a16="http://schemas.microsoft.com/office/drawing/2014/main" id="{27C54FE6-6724-43C4-A079-902CB52AB1F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748" y="2876"/>
              <a:ext cx="22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3" r:id="rId13" imgW="152268" imgH="203024" progId="Equation.3">
                      <p:embed/>
                    </p:oleObj>
                  </mc:Choice>
                  <mc:Fallback>
                    <p:oleObj r:id="rId13" imgW="152268" imgH="203024" progId="Equation.3">
                      <p:embed/>
                      <p:pic>
                        <p:nvPicPr>
                          <p:cNvPr id="0" name="对象 2734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48" y="2876"/>
                            <a:ext cx="22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0" name="对象 273436">
                <a:extLst>
                  <a:ext uri="{FF2B5EF4-FFF2-40B4-BE49-F238E27FC236}">
                    <a16:creationId xmlns:a16="http://schemas.microsoft.com/office/drawing/2014/main" id="{D9CC6194-49DB-41A2-96EB-9F596169E23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348" y="2816"/>
              <a:ext cx="211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4" r:id="rId15" imgW="126725" imgH="164742" progId="Equation.3">
                      <p:embed/>
                    </p:oleObj>
                  </mc:Choice>
                  <mc:Fallback>
                    <p:oleObj r:id="rId15" imgW="126725" imgH="164742" progId="Equation.3">
                      <p:embed/>
                      <p:pic>
                        <p:nvPicPr>
                          <p:cNvPr id="0" name="对象 2734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8" y="2816"/>
                            <a:ext cx="211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71" name="对象 273437">
              <a:extLst>
                <a:ext uri="{FF2B5EF4-FFF2-40B4-BE49-F238E27FC236}">
                  <a16:creationId xmlns:a16="http://schemas.microsoft.com/office/drawing/2014/main" id="{510B9759-86BA-447B-B5BC-9007DA709A1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32" y="2404"/>
            <a:ext cx="35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5" r:id="rId17" imgW="215619" imgH="215619" progId="Equation.3">
                    <p:embed/>
                  </p:oleObj>
                </mc:Choice>
                <mc:Fallback>
                  <p:oleObj r:id="rId17" imgW="215619" imgH="215619" progId="Equation.3">
                    <p:embed/>
                    <p:pic>
                      <p:nvPicPr>
                        <p:cNvPr id="0" name="对象 2734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2404"/>
                          <a:ext cx="351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对象 273438">
              <a:extLst>
                <a:ext uri="{FF2B5EF4-FFF2-40B4-BE49-F238E27FC236}">
                  <a16:creationId xmlns:a16="http://schemas.microsoft.com/office/drawing/2014/main" id="{892461D8-5880-40AA-AA54-517FDAB2D10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19" y="2500"/>
            <a:ext cx="31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6" r:id="rId19" imgW="190252" imgH="215619" progId="Equation.3">
                    <p:embed/>
                  </p:oleObj>
                </mc:Choice>
                <mc:Fallback>
                  <p:oleObj r:id="rId19" imgW="190252" imgH="215619" progId="Equation.3">
                    <p:embed/>
                    <p:pic>
                      <p:nvPicPr>
                        <p:cNvPr id="0" name="对象 27343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500"/>
                          <a:ext cx="31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3440" name="内容占位符 273439">
            <a:extLst>
              <a:ext uri="{FF2B5EF4-FFF2-40B4-BE49-F238E27FC236}">
                <a16:creationId xmlns:a16="http://schemas.microsoft.com/office/drawing/2014/main" id="{3F5A8F5F-BB25-43DF-9E39-B2D4C56FB08D}"/>
              </a:ext>
            </a:extLst>
          </p:cNvPr>
          <p:cNvGraphicFramePr>
            <a:graphicFrameLocks/>
          </p:cNvGraphicFramePr>
          <p:nvPr>
            <p:ph sz="quarter" idx="4"/>
          </p:nvPr>
        </p:nvGraphicFramePr>
        <p:xfrm>
          <a:off x="290513" y="4394200"/>
          <a:ext cx="251301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r:id="rId21" imgW="787058" imgH="431613" progId="Equation.3">
                  <p:embed/>
                </p:oleObj>
              </mc:Choice>
              <mc:Fallback>
                <p:oleObj r:id="rId21" imgW="787058" imgH="431613" progId="Equation.3">
                  <p:embed/>
                  <p:pic>
                    <p:nvPicPr>
                      <p:cNvPr id="0" name="内容占位符 273439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4394200"/>
                        <a:ext cx="2513012" cy="13779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3" name="对象 273442">
            <a:extLst>
              <a:ext uri="{FF2B5EF4-FFF2-40B4-BE49-F238E27FC236}">
                <a16:creationId xmlns:a16="http://schemas.microsoft.com/office/drawing/2014/main" id="{EE943054-E698-4F04-AA34-6C98CA667DDD}"/>
              </a:ext>
            </a:extLst>
          </p:cNvPr>
          <p:cNvGraphicFramePr>
            <a:graphicFrameLocks/>
          </p:cNvGraphicFramePr>
          <p:nvPr/>
        </p:nvGraphicFramePr>
        <p:xfrm>
          <a:off x="2711450" y="4394200"/>
          <a:ext cx="2170113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r:id="rId23" imgW="622030" imgH="457002" progId="Equation.3">
                  <p:embed/>
                </p:oleObj>
              </mc:Choice>
              <mc:Fallback>
                <p:oleObj r:id="rId23" imgW="622030" imgH="457002" progId="Equation.3">
                  <p:embed/>
                  <p:pic>
                    <p:nvPicPr>
                      <p:cNvPr id="0" name="对象 27344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394200"/>
                        <a:ext cx="2170113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4" name="对象 273443">
            <a:extLst>
              <a:ext uri="{FF2B5EF4-FFF2-40B4-BE49-F238E27FC236}">
                <a16:creationId xmlns:a16="http://schemas.microsoft.com/office/drawing/2014/main" id="{08551C8F-F6F4-42D3-BF86-072867EE0C8A}"/>
              </a:ext>
            </a:extLst>
          </p:cNvPr>
          <p:cNvGraphicFramePr>
            <a:graphicFrameLocks/>
          </p:cNvGraphicFramePr>
          <p:nvPr/>
        </p:nvGraphicFramePr>
        <p:xfrm>
          <a:off x="4881563" y="4394200"/>
          <a:ext cx="1392237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r:id="rId25" imgW="418918" imgH="431613" progId="Equation.3">
                  <p:embed/>
                </p:oleObj>
              </mc:Choice>
              <mc:Fallback>
                <p:oleObj r:id="rId25" imgW="418918" imgH="431613" progId="Equation.3">
                  <p:embed/>
                  <p:pic>
                    <p:nvPicPr>
                      <p:cNvPr id="0" name="对象 27344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4394200"/>
                        <a:ext cx="1392237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45" name="对象 273444">
            <a:extLst>
              <a:ext uri="{FF2B5EF4-FFF2-40B4-BE49-F238E27FC236}">
                <a16:creationId xmlns:a16="http://schemas.microsoft.com/office/drawing/2014/main" id="{E8E8AF2B-5F4A-4E83-B185-68F3333D1EE4}"/>
              </a:ext>
            </a:extLst>
          </p:cNvPr>
          <p:cNvGraphicFramePr>
            <a:graphicFrameLocks/>
          </p:cNvGraphicFramePr>
          <p:nvPr/>
        </p:nvGraphicFramePr>
        <p:xfrm>
          <a:off x="6418263" y="4868863"/>
          <a:ext cx="231775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r:id="rId27" imgW="647419" imgH="431613" progId="Equation.3">
                  <p:embed/>
                </p:oleObj>
              </mc:Choice>
              <mc:Fallback>
                <p:oleObj r:id="rId27" imgW="647419" imgH="431613" progId="Equation.3">
                  <p:embed/>
                  <p:pic>
                    <p:nvPicPr>
                      <p:cNvPr id="0" name="对象 27344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4868863"/>
                        <a:ext cx="2317750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页脚占位符 1">
            <a:extLst>
              <a:ext uri="{FF2B5EF4-FFF2-40B4-BE49-F238E27FC236}">
                <a16:creationId xmlns:a16="http://schemas.microsoft.com/office/drawing/2014/main" id="{6ED46147-F37A-4B17-98D0-F66DC9AF54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0">
                <a:solidFill>
                  <a:schemeClr val="bg2"/>
                </a:solidFill>
              </a:rPr>
              <a:t>§9.3 有导体存在时静电场分布的分析与计算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3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16" name="组合 221215">
            <a:extLst>
              <a:ext uri="{FF2B5EF4-FFF2-40B4-BE49-F238E27FC236}">
                <a16:creationId xmlns:a16="http://schemas.microsoft.com/office/drawing/2014/main" id="{C837D2CB-E495-4C58-BD4C-720A59CAC3D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16163"/>
            <a:ext cx="4953000" cy="1855787"/>
            <a:chOff x="288" y="1459"/>
            <a:chExt cx="3120" cy="1169"/>
          </a:xfrm>
        </p:grpSpPr>
        <p:graphicFrame>
          <p:nvGraphicFramePr>
            <p:cNvPr id="24578" name="对象 221193">
              <a:extLst>
                <a:ext uri="{FF2B5EF4-FFF2-40B4-BE49-F238E27FC236}">
                  <a16:creationId xmlns:a16="http://schemas.microsoft.com/office/drawing/2014/main" id="{711B4F3F-95A4-46BD-8AB6-383B1F04497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07" y="2317"/>
            <a:ext cx="228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9" r:id="rId3" imgW="1407867" imgH="215619" progId="Equation.3">
                    <p:embed/>
                  </p:oleObj>
                </mc:Choice>
                <mc:Fallback>
                  <p:oleObj r:id="rId3" imgW="1407867" imgH="215619" progId="Equation.3">
                    <p:embed/>
                    <p:pic>
                      <p:nvPicPr>
                        <p:cNvPr id="0" name="对象 2211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2317"/>
                          <a:ext cx="228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79" name="文本框 221197">
              <a:extLst>
                <a:ext uri="{FF2B5EF4-FFF2-40B4-BE49-F238E27FC236}">
                  <a16:creationId xmlns:a16="http://schemas.microsoft.com/office/drawing/2014/main" id="{3EFA81FA-4E01-406B-99F7-34945AA9A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59"/>
              <a:ext cx="31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chemeClr val="tx2"/>
                  </a:solidFill>
                  <a:latin typeface="宋体" panose="02010600030101010101" pitchFamily="2" charset="-122"/>
                </a:rPr>
                <a:t>解</a:t>
              </a:r>
              <a:r>
                <a:rPr lang="en-US" altLang="zh-CN" sz="2600">
                  <a:solidFill>
                    <a:schemeClr val="tx2"/>
                  </a:solidFill>
                  <a:latin typeface="宋体" panose="02010600030101010101" pitchFamily="2" charset="-122"/>
                </a:rPr>
                <a:t>:</a:t>
              </a:r>
              <a:r>
                <a:rPr lang="zh-CN" altLang="en-US" sz="2600">
                  <a:solidFill>
                    <a:schemeClr val="tx2"/>
                  </a:solidFill>
                </a:rPr>
                <a:t>设金属板面电荷密度</a:t>
              </a:r>
              <a:r>
                <a:rPr lang="en-US" altLang="zh-CN" sz="3200">
                  <a:solidFill>
                    <a:srgbClr val="FF3300"/>
                  </a:solidFill>
                  <a:sym typeface="Symbol" panose="05050102010706020507" pitchFamily="18" charset="2"/>
                </a:rPr>
                <a:t></a:t>
              </a:r>
              <a:r>
                <a:rPr lang="en-US" altLang="zh-CN" sz="3200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  </a:t>
              </a:r>
              <a:r>
                <a:rPr lang="zh-CN" altLang="en-US" sz="3200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、</a:t>
              </a:r>
              <a:r>
                <a:rPr lang="en-US" altLang="zh-CN" sz="3200">
                  <a:solidFill>
                    <a:srgbClr val="FF3300"/>
                  </a:solidFill>
                  <a:sym typeface="Symbol" panose="05050102010706020507" pitchFamily="18" charset="2"/>
                </a:rPr>
                <a:t></a:t>
              </a:r>
              <a:r>
                <a:rPr lang="en-US" altLang="zh-CN" sz="3200" baseline="-25000">
                  <a:solidFill>
                    <a:srgbClr val="FF3300"/>
                  </a:solidFill>
                  <a:sym typeface="Symbol" panose="05050102010706020507" pitchFamily="18" charset="2"/>
                </a:rPr>
                <a:t></a:t>
              </a:r>
            </a:p>
          </p:txBody>
        </p:sp>
        <p:sp>
          <p:nvSpPr>
            <p:cNvPr id="24580" name="文本框 221199">
              <a:extLst>
                <a:ext uri="{FF2B5EF4-FFF2-40B4-BE49-F238E27FC236}">
                  <a16:creationId xmlns:a16="http://schemas.microsoft.com/office/drawing/2014/main" id="{80C19064-0366-4DF5-93E1-05DB2C64A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29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0099"/>
                  </a:solidFill>
                </a:rPr>
                <a:t>由对称性和电量守恒</a:t>
              </a:r>
            </a:p>
          </p:txBody>
        </p:sp>
      </p:grpSp>
      <p:grpSp>
        <p:nvGrpSpPr>
          <p:cNvPr id="221217" name="组合 221216">
            <a:extLst>
              <a:ext uri="{FF2B5EF4-FFF2-40B4-BE49-F238E27FC236}">
                <a16:creationId xmlns:a16="http://schemas.microsoft.com/office/drawing/2014/main" id="{2465CC26-BE39-4FD8-BE18-9EACC02E190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81488"/>
            <a:ext cx="4495800" cy="1714500"/>
            <a:chOff x="336" y="2697"/>
            <a:chExt cx="2832" cy="1080"/>
          </a:xfrm>
        </p:grpSpPr>
        <p:graphicFrame>
          <p:nvGraphicFramePr>
            <p:cNvPr id="24582" name="对象 221194">
              <a:extLst>
                <a:ext uri="{FF2B5EF4-FFF2-40B4-BE49-F238E27FC236}">
                  <a16:creationId xmlns:a16="http://schemas.microsoft.com/office/drawing/2014/main" id="{001D50C3-9F60-4E32-921D-6F26E3C18E3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03" y="3120"/>
            <a:ext cx="2306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0" r:id="rId5" imgW="1650284" imgH="444307" progId="Equation.3">
                    <p:embed/>
                  </p:oleObj>
                </mc:Choice>
                <mc:Fallback>
                  <p:oleObj r:id="rId5" imgW="1650284" imgH="444307" progId="Equation.3">
                    <p:embed/>
                    <p:pic>
                      <p:nvPicPr>
                        <p:cNvPr id="0" name="对象 2211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120"/>
                          <a:ext cx="2306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文本框 221200">
              <a:extLst>
                <a:ext uri="{FF2B5EF4-FFF2-40B4-BE49-F238E27FC236}">
                  <a16:creationId xmlns:a16="http://schemas.microsoft.com/office/drawing/2014/main" id="{1E8DCDBA-B36A-4B4D-9CB4-8F846C314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97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000099"/>
                  </a:solidFill>
                  <a:latin typeface="宋体" panose="02010600030101010101" pitchFamily="2" charset="-122"/>
                </a:rPr>
                <a:t>导体体内任一点</a:t>
              </a:r>
              <a:r>
                <a:rPr lang="en-US" altLang="zh-CN">
                  <a:solidFill>
                    <a:srgbClr val="000099"/>
                  </a:solidFill>
                  <a:latin typeface="宋体" panose="02010600030101010101" pitchFamily="2" charset="-122"/>
                </a:rPr>
                <a:t>P</a:t>
              </a:r>
              <a:r>
                <a:rPr lang="zh-CN" altLang="en-US">
                  <a:solidFill>
                    <a:srgbClr val="000099"/>
                  </a:solidFill>
                  <a:latin typeface="宋体" panose="02010600030101010101" pitchFamily="2" charset="-122"/>
                </a:rPr>
                <a:t>场强为零</a:t>
              </a:r>
            </a:p>
          </p:txBody>
        </p:sp>
      </p:grpSp>
      <p:grpSp>
        <p:nvGrpSpPr>
          <p:cNvPr id="221215" name="组合 221214">
            <a:extLst>
              <a:ext uri="{FF2B5EF4-FFF2-40B4-BE49-F238E27FC236}">
                <a16:creationId xmlns:a16="http://schemas.microsoft.com/office/drawing/2014/main" id="{70B7D19A-C2A8-4F58-95E3-0B5D91AA631D}"/>
              </a:ext>
            </a:extLst>
          </p:cNvPr>
          <p:cNvGrpSpPr>
            <a:grpSpLocks/>
          </p:cNvGrpSpPr>
          <p:nvPr/>
        </p:nvGrpSpPr>
        <p:grpSpPr bwMode="auto">
          <a:xfrm>
            <a:off x="5375275" y="77788"/>
            <a:ext cx="3422650" cy="3619500"/>
            <a:chOff x="3386" y="49"/>
            <a:chExt cx="2156" cy="2280"/>
          </a:xfrm>
        </p:grpSpPr>
        <p:graphicFrame>
          <p:nvGraphicFramePr>
            <p:cNvPr id="24585" name="对象 221198">
              <a:extLst>
                <a:ext uri="{FF2B5EF4-FFF2-40B4-BE49-F238E27FC236}">
                  <a16:creationId xmlns:a16="http://schemas.microsoft.com/office/drawing/2014/main" id="{FA229E3D-4E7F-4017-818E-A20D656ACBB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17" y="49"/>
            <a:ext cx="84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1" r:id="rId7" imgW="545390" imgH="215619" progId="Equation.3">
                    <p:embed/>
                  </p:oleObj>
                </mc:Choice>
                <mc:Fallback>
                  <p:oleObj r:id="rId7" imgW="545390" imgH="215619" progId="Equation.3">
                    <p:embed/>
                    <p:pic>
                      <p:nvPicPr>
                        <p:cNvPr id="0" name="对象 2211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7" y="49"/>
                          <a:ext cx="84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对象 221202">
              <a:extLst>
                <a:ext uri="{FF2B5EF4-FFF2-40B4-BE49-F238E27FC236}">
                  <a16:creationId xmlns:a16="http://schemas.microsoft.com/office/drawing/2014/main" id="{EB41237D-77F1-4D72-9807-3F82481FD26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32" y="2041"/>
            <a:ext cx="31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2" r:id="rId9" imgW="139700" imgH="139700" progId="Equation.3">
                    <p:embed/>
                  </p:oleObj>
                </mc:Choice>
                <mc:Fallback>
                  <p:oleObj r:id="rId9" imgW="139700" imgH="139700" progId="Equation.3">
                    <p:embed/>
                    <p:pic>
                      <p:nvPicPr>
                        <p:cNvPr id="0" name="对象 2212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041"/>
                          <a:ext cx="31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7" name="组合 221213">
              <a:extLst>
                <a:ext uri="{FF2B5EF4-FFF2-40B4-BE49-F238E27FC236}">
                  <a16:creationId xmlns:a16="http://schemas.microsoft.com/office/drawing/2014/main" id="{E0868ADA-88AD-421A-BD19-6C4F46A50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6" y="313"/>
              <a:ext cx="2116" cy="1895"/>
              <a:chOff x="3386" y="313"/>
              <a:chExt cx="2116" cy="1895"/>
            </a:xfrm>
          </p:grpSpPr>
          <p:sp>
            <p:nvSpPr>
              <p:cNvPr id="24588" name="矩形 221187">
                <a:extLst>
                  <a:ext uri="{FF2B5EF4-FFF2-40B4-BE49-F238E27FC236}">
                    <a16:creationId xmlns:a16="http://schemas.microsoft.com/office/drawing/2014/main" id="{E8AAD345-1193-41C0-AD3D-1167F1252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576"/>
                <a:ext cx="240" cy="1488"/>
              </a:xfrm>
              <a:prstGeom prst="rect">
                <a:avLst/>
              </a:prstGeom>
              <a:gradFill rotWithShape="0">
                <a:gsLst>
                  <a:gs pos="0">
                    <a:srgbClr val="825600"/>
                  </a:gs>
                  <a:gs pos="13000">
                    <a:srgbClr val="FFA800"/>
                  </a:gs>
                  <a:gs pos="28000">
                    <a:srgbClr val="825600"/>
                  </a:gs>
                  <a:gs pos="42999">
                    <a:srgbClr val="FFA800"/>
                  </a:gs>
                  <a:gs pos="58000">
                    <a:srgbClr val="825600"/>
                  </a:gs>
                  <a:gs pos="72000">
                    <a:srgbClr val="FFA800"/>
                  </a:gs>
                  <a:gs pos="87000">
                    <a:srgbClr val="825600"/>
                  </a:gs>
                  <a:gs pos="100000">
                    <a:srgbClr val="FFA800"/>
                  </a:gs>
                </a:gsLst>
                <a:lin ang="0" scaled="1"/>
              </a:gradFill>
              <a:ln>
                <a:noFill/>
              </a:ln>
              <a:scene3d>
                <a:camera prst="legacyObliqueTopRight">
                  <a:rot lat="0" lon="300000" rev="0"/>
                </a:camera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8F1F"/>
                </a:extrusionClr>
                <a:contourClr>
                  <a:srgbClr val="825600"/>
                </a:contourClr>
              </a:sp3d>
              <a:extLst>
                <a:ext uri="{91240B29-F687-4F45-9708-019B960494DF}">
                  <a14:hiddenLine xmlns:a14="http://schemas.microsoft.com/office/drawing/2010/main" w="9525">
                    <a:noFill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flatTx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589" name="直接连接符 221189">
                <a:extLst>
                  <a:ext uri="{FF2B5EF4-FFF2-40B4-BE49-F238E27FC236}">
                    <a16:creationId xmlns:a16="http://schemas.microsoft.com/office/drawing/2014/main" id="{E7DEF74D-6B29-4B9E-903C-61C14E866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1" y="540"/>
                <a:ext cx="1" cy="1668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8018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2"/>
                </a:contourClr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4590" name="对象 221190">
                <a:extLst>
                  <a:ext uri="{FF2B5EF4-FFF2-40B4-BE49-F238E27FC236}">
                    <a16:creationId xmlns:a16="http://schemas.microsoft.com/office/drawing/2014/main" id="{052940BA-59DB-4787-B9D5-DF683D8A61F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86" y="313"/>
              <a:ext cx="255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3" r:id="rId11" imgW="152268" imgH="139579" progId="Equation.3">
                      <p:embed/>
                    </p:oleObj>
                  </mc:Choice>
                  <mc:Fallback>
                    <p:oleObj r:id="rId11" imgW="152268" imgH="139579" progId="Equation.3">
                      <p:embed/>
                      <p:pic>
                        <p:nvPicPr>
                          <p:cNvPr id="0" name="对象 22119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6" y="313"/>
                            <a:ext cx="255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1" name="八边形 221191">
                <a:extLst>
                  <a:ext uri="{FF2B5EF4-FFF2-40B4-BE49-F238E27FC236}">
                    <a16:creationId xmlns:a16="http://schemas.microsoft.com/office/drawing/2014/main" id="{E5C854C1-C2AF-4979-BE92-1F7239341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2" y="1354"/>
                <a:ext cx="46" cy="38"/>
              </a:xfrm>
              <a:prstGeom prst="octagon">
                <a:avLst>
                  <a:gd name="adj" fmla="val 2928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4592" name="对象 221192">
                <a:extLst>
                  <a:ext uri="{FF2B5EF4-FFF2-40B4-BE49-F238E27FC236}">
                    <a16:creationId xmlns:a16="http://schemas.microsoft.com/office/drawing/2014/main" id="{25407601-3528-4933-A782-985F1F96B56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08" y="1180"/>
              <a:ext cx="287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4" r:id="rId13" imgW="164885" imgH="164885" progId="Equation.3">
                      <p:embed/>
                    </p:oleObj>
                  </mc:Choice>
                  <mc:Fallback>
                    <p:oleObj r:id="rId13" imgW="164885" imgH="164885" progId="Equation.3">
                      <p:embed/>
                      <p:pic>
                        <p:nvPicPr>
                          <p:cNvPr id="0" name="对象 22119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8" y="1180"/>
                            <a:ext cx="287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3" name="直接连接符 221201">
                <a:extLst>
                  <a:ext uri="{FF2B5EF4-FFF2-40B4-BE49-F238E27FC236}">
                    <a16:creationId xmlns:a16="http://schemas.microsoft.com/office/drawing/2014/main" id="{E10879D5-94CE-409E-868E-6369E767D1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3" y="2157"/>
                <a:ext cx="1581" cy="1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" name="直接连接符 221203">
                <a:extLst>
                  <a:ext uri="{FF2B5EF4-FFF2-40B4-BE49-F238E27FC236}">
                    <a16:creationId xmlns:a16="http://schemas.microsoft.com/office/drawing/2014/main" id="{99972061-D6D7-4762-A08E-7741C2D9D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4" y="1067"/>
                <a:ext cx="610" cy="1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595" name="对象 221204">
                <a:extLst>
                  <a:ext uri="{FF2B5EF4-FFF2-40B4-BE49-F238E27FC236}">
                    <a16:creationId xmlns:a16="http://schemas.microsoft.com/office/drawing/2014/main" id="{E7EFC067-B2F7-4044-AB76-EA7C0990699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041" y="724"/>
              <a:ext cx="461" cy="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5" r:id="rId15" imgW="279279" imgH="431613" progId="Equation.3">
                      <p:embed/>
                    </p:oleObj>
                  </mc:Choice>
                  <mc:Fallback>
                    <p:oleObj r:id="rId15" imgW="279279" imgH="431613" progId="Equation.3">
                      <p:embed/>
                      <p:pic>
                        <p:nvPicPr>
                          <p:cNvPr id="0" name="对象 2212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1" y="724"/>
                            <a:ext cx="461" cy="7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6" name="对象 221205">
                <a:extLst>
                  <a:ext uri="{FF2B5EF4-FFF2-40B4-BE49-F238E27FC236}">
                    <a16:creationId xmlns:a16="http://schemas.microsoft.com/office/drawing/2014/main" id="{6091869B-55FF-427C-B5E3-6605654CC6D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806" y="1480"/>
              <a:ext cx="386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6" r:id="rId17" imgW="279279" imgH="444307" progId="Equation.3">
                      <p:embed/>
                    </p:oleObj>
                  </mc:Choice>
                  <mc:Fallback>
                    <p:oleObj r:id="rId17" imgW="279279" imgH="444307" progId="Equation.3">
                      <p:embed/>
                      <p:pic>
                        <p:nvPicPr>
                          <p:cNvPr id="0" name="对象 22120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6" y="1480"/>
                            <a:ext cx="386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7" name="直接连接符 221206">
                <a:extLst>
                  <a:ext uri="{FF2B5EF4-FFF2-40B4-BE49-F238E27FC236}">
                    <a16:creationId xmlns:a16="http://schemas.microsoft.com/office/drawing/2014/main" id="{C49A8995-38CA-44A6-91D4-77C75BEC8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4" y="1505"/>
                <a:ext cx="482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598" name="对象 221207">
                <a:extLst>
                  <a:ext uri="{FF2B5EF4-FFF2-40B4-BE49-F238E27FC236}">
                    <a16:creationId xmlns:a16="http://schemas.microsoft.com/office/drawing/2014/main" id="{4B14CE7B-06BE-4A26-A481-15B01ADBCE2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917" y="1468"/>
              <a:ext cx="431" cy="5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7" r:id="rId19" imgW="279279" imgH="444307" progId="Equation.3">
                      <p:embed/>
                    </p:oleObj>
                  </mc:Choice>
                  <mc:Fallback>
                    <p:oleObj r:id="rId19" imgW="279279" imgH="444307" progId="Equation.3">
                      <p:embed/>
                      <p:pic>
                        <p:nvPicPr>
                          <p:cNvPr id="0" name="对象 22120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7" y="1468"/>
                            <a:ext cx="431" cy="5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99" name="直接连接符 221208">
                <a:extLst>
                  <a:ext uri="{FF2B5EF4-FFF2-40B4-BE49-F238E27FC236}">
                    <a16:creationId xmlns:a16="http://schemas.microsoft.com/office/drawing/2014/main" id="{0B53E430-22A8-48D9-8E2D-6372157D8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6" y="1505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21219" name="组合 221218">
            <a:extLst>
              <a:ext uri="{FF2B5EF4-FFF2-40B4-BE49-F238E27FC236}">
                <a16:creationId xmlns:a16="http://schemas.microsoft.com/office/drawing/2014/main" id="{B4A6A7C8-FA97-4AE7-BA5C-7C585FB2795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749675"/>
            <a:ext cx="2603500" cy="2108200"/>
            <a:chOff x="3168" y="2362"/>
            <a:chExt cx="1640" cy="1328"/>
          </a:xfrm>
        </p:grpSpPr>
        <p:grpSp>
          <p:nvGrpSpPr>
            <p:cNvPr id="24601" name="组合 221217">
              <a:extLst>
                <a:ext uri="{FF2B5EF4-FFF2-40B4-BE49-F238E27FC236}">
                  <a16:creationId xmlns:a16="http://schemas.microsoft.com/office/drawing/2014/main" id="{EFE90E45-44FF-4DFC-8E15-38031871C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7" y="2362"/>
              <a:ext cx="1161" cy="1328"/>
              <a:chOff x="3647" y="2362"/>
              <a:chExt cx="1161" cy="1328"/>
            </a:xfrm>
          </p:grpSpPr>
          <p:graphicFrame>
            <p:nvGraphicFramePr>
              <p:cNvPr id="24602" name="对象 221195">
                <a:extLst>
                  <a:ext uri="{FF2B5EF4-FFF2-40B4-BE49-F238E27FC236}">
                    <a16:creationId xmlns:a16="http://schemas.microsoft.com/office/drawing/2014/main" id="{FE857501-C280-43EC-981F-48C4E6B0025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48" y="2362"/>
              <a:ext cx="1159" cy="6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8" r:id="rId21" imgW="685502" imgH="393529" progId="Equation.3">
                      <p:embed/>
                    </p:oleObj>
                  </mc:Choice>
                  <mc:Fallback>
                    <p:oleObj r:id="rId21" imgW="685502" imgH="393529" progId="Equation.3">
                      <p:embed/>
                      <p:pic>
                        <p:nvPicPr>
                          <p:cNvPr id="0" name="对象 22119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362"/>
                            <a:ext cx="1159" cy="611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3" name="对象 221196">
                <a:extLst>
                  <a:ext uri="{FF2B5EF4-FFF2-40B4-BE49-F238E27FC236}">
                    <a16:creationId xmlns:a16="http://schemas.microsoft.com/office/drawing/2014/main" id="{B71BFE9D-88EF-497D-BC23-5AF2E879DFF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47" y="3076"/>
              <a:ext cx="1161" cy="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19" r:id="rId23" imgW="596641" imgH="393529" progId="Equation.3">
                      <p:embed/>
                    </p:oleObj>
                  </mc:Choice>
                  <mc:Fallback>
                    <p:oleObj r:id="rId23" imgW="596641" imgH="393529" progId="Equation.3">
                      <p:embed/>
                      <p:pic>
                        <p:nvPicPr>
                          <p:cNvPr id="0" name="对象 22119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7" y="3076"/>
                            <a:ext cx="1161" cy="614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04" name="右大括号 221209">
              <a:extLst>
                <a:ext uri="{FF2B5EF4-FFF2-40B4-BE49-F238E27FC236}">
                  <a16:creationId xmlns:a16="http://schemas.microsoft.com/office/drawing/2014/main" id="{5EC640DA-DC97-41F0-A84B-7D0FD6EE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448"/>
              <a:ext cx="192" cy="1056"/>
            </a:xfrm>
            <a:prstGeom prst="rightBrace">
              <a:avLst>
                <a:gd name="adj1" fmla="val 45808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221213" name="组合 221212">
            <a:extLst>
              <a:ext uri="{FF2B5EF4-FFF2-40B4-BE49-F238E27FC236}">
                <a16:creationId xmlns:a16="http://schemas.microsoft.com/office/drawing/2014/main" id="{857AA180-3ACB-47D2-B297-BF064722E3C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4648200" cy="2103438"/>
            <a:chOff x="288" y="192"/>
            <a:chExt cx="2928" cy="1325"/>
          </a:xfrm>
        </p:grpSpPr>
        <p:sp>
          <p:nvSpPr>
            <p:cNvPr id="24606" name="文本框 221188">
              <a:extLst>
                <a:ext uri="{FF2B5EF4-FFF2-40B4-BE49-F238E27FC236}">
                  <a16:creationId xmlns:a16="http://schemas.microsoft.com/office/drawing/2014/main" id="{5DD73B90-42B3-4814-8EC7-CD72CCCD5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84"/>
              <a:ext cx="2928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chemeClr val="tx2"/>
                  </a:solidFill>
                  <a:latin typeface="宋体" panose="02010600030101010101" pitchFamily="2" charset="-122"/>
                </a:rPr>
                <a:t>无限大的带电平面的场中平行放置一无限大金属平板。</a:t>
              </a:r>
            </a:p>
            <a:p>
              <a:pPr algn="l" eaLnBrk="1" hangingPunct="1"/>
              <a:r>
                <a:rPr lang="zh-CN" altLang="en-US" sz="2600">
                  <a:solidFill>
                    <a:schemeClr val="tx2"/>
                  </a:solidFill>
                  <a:latin typeface="宋体" panose="02010600030101010101" pitchFamily="2" charset="-122"/>
                </a:rPr>
                <a:t>求：金属板两面电荷面密度</a:t>
              </a:r>
            </a:p>
          </p:txBody>
        </p:sp>
        <p:sp>
          <p:nvSpPr>
            <p:cNvPr id="24607" name="矩形 221210">
              <a:extLst>
                <a:ext uri="{FF2B5EF4-FFF2-40B4-BE49-F238E27FC236}">
                  <a16:creationId xmlns:a16="http://schemas.microsoft.com/office/drawing/2014/main" id="{8FE34F69-D083-4339-9223-522E4C84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"/>
              <a:ext cx="96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zh-CN" altLang="en-US" sz="2600">
                  <a:solidFill>
                    <a:srgbClr val="0000FF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sz="2600">
                  <a:solidFill>
                    <a:srgbClr val="0000FF"/>
                  </a:solidFill>
                  <a:latin typeface="宋体" panose="02010600030101010101" pitchFamily="2" charset="-122"/>
                </a:rPr>
                <a:t>1.</a:t>
              </a:r>
            </a:p>
          </p:txBody>
        </p:sp>
      </p:grpSp>
      <p:sp>
        <p:nvSpPr>
          <p:cNvPr id="24608" name="页脚占位符 1">
            <a:extLst>
              <a:ext uri="{FF2B5EF4-FFF2-40B4-BE49-F238E27FC236}">
                <a16:creationId xmlns:a16="http://schemas.microsoft.com/office/drawing/2014/main" id="{7FAE3825-F6B8-4D8C-9FE2-A58B0C79F6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0">
                <a:solidFill>
                  <a:schemeClr val="bg2"/>
                </a:solidFill>
              </a:rPr>
              <a:t>§9.3 有导体存在时静电场分布的分析与计算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矩形 208897">
            <a:extLst>
              <a:ext uri="{FF2B5EF4-FFF2-40B4-BE49-F238E27FC236}">
                <a16:creationId xmlns:a16="http://schemas.microsoft.com/office/drawing/2014/main" id="{6870E858-E41B-4696-9D48-C8E687B4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4150"/>
            <a:ext cx="85010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latin typeface="宋体" panose="02010600030101010101" pitchFamily="2" charset="-122"/>
              </a:rPr>
              <a:t>    [</a:t>
            </a:r>
            <a:r>
              <a:rPr lang="zh-CN" altLang="en-US" sz="2000">
                <a:latin typeface="宋体" panose="02010600030101010101" pitchFamily="2" charset="-122"/>
              </a:rPr>
              <a:t>例</a:t>
            </a:r>
            <a:r>
              <a:rPr lang="en-US" altLang="zh-CN" sz="2000">
                <a:latin typeface="宋体" panose="02010600030101010101" pitchFamily="2" charset="-122"/>
              </a:rPr>
              <a:t>2] </a:t>
            </a:r>
            <a:r>
              <a:rPr lang="zh-CN" altLang="en-US" sz="2000">
                <a:latin typeface="宋体" panose="02010600030101010101" pitchFamily="2" charset="-122"/>
              </a:rPr>
              <a:t>两块面积均为</a:t>
            </a:r>
            <a:r>
              <a:rPr lang="zh-CN" altLang="en-US" sz="2000" b="0" i="1"/>
              <a:t> </a:t>
            </a:r>
            <a:r>
              <a:rPr lang="en-US" altLang="zh-CN" sz="2000" b="0" i="1"/>
              <a:t>S </a:t>
            </a:r>
            <a:r>
              <a:rPr lang="zh-CN" altLang="en-US" sz="2000">
                <a:latin typeface="宋体" panose="02010600030101010101" pitchFamily="2" charset="-122"/>
              </a:rPr>
              <a:t>的大金属平板</a:t>
            </a:r>
            <a:r>
              <a:rPr lang="zh-CN" altLang="en-US" sz="2000" b="0" i="1"/>
              <a:t> </a:t>
            </a:r>
            <a:r>
              <a:rPr lang="en-US" altLang="zh-CN" sz="2000" b="0" i="1"/>
              <a:t>A </a:t>
            </a:r>
            <a:r>
              <a:rPr lang="zh-CN" altLang="en-US" sz="2000">
                <a:latin typeface="宋体" panose="02010600030101010101" pitchFamily="2" charset="-122"/>
              </a:rPr>
              <a:t>和</a:t>
            </a:r>
            <a:r>
              <a:rPr lang="zh-CN" altLang="en-US" sz="2000" b="0" i="1"/>
              <a:t> </a:t>
            </a:r>
            <a:r>
              <a:rPr lang="en-US" altLang="zh-CN" sz="2000" b="0" i="1"/>
              <a:t>B</a:t>
            </a:r>
            <a:r>
              <a:rPr lang="zh-CN" altLang="en-US" sz="2000">
                <a:latin typeface="宋体" panose="02010600030101010101" pitchFamily="2" charset="-122"/>
              </a:rPr>
              <a:t>，各带电量</a:t>
            </a:r>
            <a:r>
              <a:rPr lang="zh-CN" altLang="en-US" sz="2000" b="0" i="1"/>
              <a:t> 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A</a:t>
            </a:r>
            <a:r>
              <a:rPr lang="en-US" altLang="zh-CN" sz="2000" b="0" i="1"/>
              <a:t> </a:t>
            </a:r>
            <a:r>
              <a:rPr lang="zh-CN" altLang="en-US" sz="2000">
                <a:latin typeface="宋体" panose="02010600030101010101" pitchFamily="2" charset="-122"/>
              </a:rPr>
              <a:t>和</a:t>
            </a:r>
            <a:r>
              <a:rPr lang="zh-CN" altLang="en-US" sz="2000" b="0" i="1"/>
              <a:t> 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B</a:t>
            </a:r>
            <a:r>
              <a:rPr lang="zh-CN" altLang="en-US" sz="2000">
                <a:latin typeface="宋体" panose="02010600030101010101" pitchFamily="2" charset="-122"/>
              </a:rPr>
              <a:t>，求：（</a:t>
            </a:r>
            <a:r>
              <a:rPr lang="en-US" altLang="zh-CN" sz="2000">
                <a:latin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</a:rPr>
              <a:t>）两导体板之间及左右两侧的电场强度；（</a:t>
            </a:r>
            <a:r>
              <a:rPr lang="en-US" altLang="zh-CN" sz="2000">
                <a:latin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</a:rPr>
              <a:t>）如将</a:t>
            </a:r>
            <a:r>
              <a:rPr lang="zh-CN" altLang="en-US" sz="2000" b="0" i="1"/>
              <a:t> </a:t>
            </a:r>
            <a:r>
              <a:rPr lang="en-US" altLang="zh-CN" sz="2000" b="0" i="1"/>
              <a:t>B</a:t>
            </a:r>
            <a:r>
              <a:rPr lang="en-US" altLang="zh-CN" sz="2000"/>
              <a:t> </a:t>
            </a:r>
            <a:r>
              <a:rPr lang="zh-CN" altLang="en-US" sz="2000">
                <a:latin typeface="宋体" panose="02010600030101010101" pitchFamily="2" charset="-122"/>
              </a:rPr>
              <a:t>板接地，电场如何分布？假设金属板可看作无限大。</a:t>
            </a:r>
          </a:p>
        </p:txBody>
      </p:sp>
      <p:sp>
        <p:nvSpPr>
          <p:cNvPr id="208899" name="矩形 208898">
            <a:extLst>
              <a:ext uri="{FF2B5EF4-FFF2-40B4-BE49-F238E27FC236}">
                <a16:creationId xmlns:a16="http://schemas.microsoft.com/office/drawing/2014/main" id="{8B9AC1D8-DB05-468A-84A7-72DB5720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16050"/>
            <a:ext cx="8501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latin typeface="宋体" panose="02010600030101010101" pitchFamily="2" charset="-122"/>
              </a:rPr>
              <a:t>    </a:t>
            </a:r>
            <a:r>
              <a:rPr lang="zh-CN" altLang="en-US" sz="2000">
                <a:latin typeface="宋体" panose="02010600030101010101" pitchFamily="2" charset="-122"/>
              </a:rPr>
              <a:t>解：设四个导体平面上面电荷密度分别为</a:t>
            </a:r>
            <a:r>
              <a:rPr lang="zh-CN" altLang="en-US" sz="2000" b="0"/>
              <a:t> </a:t>
            </a:r>
            <a:r>
              <a:rPr lang="en-US" altLang="zh-CN" sz="2000" b="0" i="1">
                <a:latin typeface="Symbol" panose="05050102010706020507" pitchFamily="18" charset="2"/>
              </a:rPr>
              <a:t>s</a:t>
            </a:r>
            <a:r>
              <a:rPr lang="en-US" altLang="zh-CN" sz="2000" b="0" baseline="-25000"/>
              <a:t>1</a:t>
            </a:r>
            <a:r>
              <a:rPr lang="zh-CN" altLang="en-US" sz="2000"/>
              <a:t>，</a:t>
            </a:r>
            <a:r>
              <a:rPr lang="en-US" altLang="zh-CN" sz="2000" b="0" i="1">
                <a:latin typeface="Symbol" panose="05050102010706020507" pitchFamily="18" charset="2"/>
              </a:rPr>
              <a:t>s</a:t>
            </a:r>
            <a:r>
              <a:rPr lang="en-US" altLang="zh-CN" sz="2000" b="0" baseline="-25000"/>
              <a:t>2</a:t>
            </a:r>
            <a:r>
              <a:rPr lang="zh-CN" altLang="en-US" sz="2000"/>
              <a:t>，</a:t>
            </a:r>
            <a:r>
              <a:rPr lang="en-US" altLang="zh-CN" sz="2000" b="0" i="1">
                <a:latin typeface="Symbol" panose="05050102010706020507" pitchFamily="18" charset="2"/>
              </a:rPr>
              <a:t>s</a:t>
            </a:r>
            <a:r>
              <a:rPr lang="en-US" altLang="zh-CN" sz="2000" b="0" baseline="-25000"/>
              <a:t>3</a:t>
            </a:r>
            <a:r>
              <a:rPr lang="en-US" altLang="zh-CN" sz="2000" b="0"/>
              <a:t> </a:t>
            </a:r>
            <a:r>
              <a:rPr lang="zh-CN" altLang="en-US" sz="2000"/>
              <a:t>和</a:t>
            </a:r>
            <a:r>
              <a:rPr lang="zh-CN" altLang="en-US" sz="2000" b="0"/>
              <a:t> </a:t>
            </a:r>
            <a:r>
              <a:rPr lang="en-US" altLang="zh-CN" sz="2000" b="0" i="1">
                <a:latin typeface="Symbol" panose="05050102010706020507" pitchFamily="18" charset="2"/>
              </a:rPr>
              <a:t>s</a:t>
            </a:r>
            <a:r>
              <a:rPr lang="en-US" altLang="zh-CN" sz="2000" b="0" baseline="-25000"/>
              <a:t>4</a:t>
            </a:r>
            <a:r>
              <a:rPr lang="en-US" altLang="zh-CN" sz="2000" b="0"/>
              <a:t> </a:t>
            </a:r>
            <a:r>
              <a:rPr lang="zh-CN" altLang="en-US" sz="2000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208900" name="组合 208899">
            <a:extLst>
              <a:ext uri="{FF2B5EF4-FFF2-40B4-BE49-F238E27FC236}">
                <a16:creationId xmlns:a16="http://schemas.microsoft.com/office/drawing/2014/main" id="{DE2132B9-D67E-4511-A8EB-4728487083E7}"/>
              </a:ext>
            </a:extLst>
          </p:cNvPr>
          <p:cNvGrpSpPr>
            <a:grpSpLocks/>
          </p:cNvGrpSpPr>
          <p:nvPr/>
        </p:nvGrpSpPr>
        <p:grpSpPr bwMode="auto">
          <a:xfrm>
            <a:off x="7640638" y="2546350"/>
            <a:ext cx="974725" cy="3244850"/>
            <a:chOff x="3888" y="1698"/>
            <a:chExt cx="614" cy="2044"/>
          </a:xfrm>
        </p:grpSpPr>
        <p:sp>
          <p:nvSpPr>
            <p:cNvPr id="25604" name="圆角矩形 208900">
              <a:extLst>
                <a:ext uri="{FF2B5EF4-FFF2-40B4-BE49-F238E27FC236}">
                  <a16:creationId xmlns:a16="http://schemas.microsoft.com/office/drawing/2014/main" id="{BCC26AA2-4C24-4310-B14F-46FA290ED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68"/>
              <a:ext cx="96" cy="1536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05" name="圆角矩形 208901">
              <a:extLst>
                <a:ext uri="{FF2B5EF4-FFF2-40B4-BE49-F238E27FC236}">
                  <a16:creationId xmlns:a16="http://schemas.microsoft.com/office/drawing/2014/main" id="{6088B950-C6C2-4A2C-9D1D-CDFA8F47A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96" cy="1536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5606" name="对象 208902">
              <a:extLst>
                <a:ext uri="{FF2B5EF4-FFF2-40B4-BE49-F238E27FC236}">
                  <a16:creationId xmlns:a16="http://schemas.microsoft.com/office/drawing/2014/main" id="{7AB1CEED-391C-4206-9BB7-F85E190A66C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98" y="1698"/>
            <a:ext cx="26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3" r:id="rId3" imgW="215619" imgH="215619" progId="Equation.3">
                    <p:embed/>
                  </p:oleObj>
                </mc:Choice>
                <mc:Fallback>
                  <p:oleObj r:id="rId3" imgW="215619" imgH="215619" progId="Equation.3">
                    <p:embed/>
                    <p:pic>
                      <p:nvPicPr>
                        <p:cNvPr id="0" name="对象 2089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1698"/>
                          <a:ext cx="26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对象 208903">
              <a:extLst>
                <a:ext uri="{FF2B5EF4-FFF2-40B4-BE49-F238E27FC236}">
                  <a16:creationId xmlns:a16="http://schemas.microsoft.com/office/drawing/2014/main" id="{BB7C4F8A-880A-4A14-9D70-8909FD3CA24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34" y="1698"/>
            <a:ext cx="26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4" r:id="rId5" imgW="215619" imgH="215619" progId="Equation.3">
                    <p:embed/>
                  </p:oleObj>
                </mc:Choice>
                <mc:Fallback>
                  <p:oleObj r:id="rId5" imgW="215619" imgH="215619" progId="Equation.3">
                    <p:embed/>
                    <p:pic>
                      <p:nvPicPr>
                        <p:cNvPr id="0" name="对象 20890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1698"/>
                          <a:ext cx="26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对象 208904">
              <a:extLst>
                <a:ext uri="{FF2B5EF4-FFF2-40B4-BE49-F238E27FC236}">
                  <a16:creationId xmlns:a16="http://schemas.microsoft.com/office/drawing/2014/main" id="{292C8C2E-0FB6-4250-BE7A-D14CBABC6B5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88" y="3536"/>
            <a:ext cx="1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r:id="rId7" imgW="152202" imgH="164885" progId="Equation.3">
                    <p:embed/>
                  </p:oleObj>
                </mc:Choice>
                <mc:Fallback>
                  <p:oleObj r:id="rId7" imgW="152202" imgH="164885" progId="Equation.3">
                    <p:embed/>
                    <p:pic>
                      <p:nvPicPr>
                        <p:cNvPr id="0" name="对象 20890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536"/>
                          <a:ext cx="18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对象 208905">
              <a:extLst>
                <a:ext uri="{FF2B5EF4-FFF2-40B4-BE49-F238E27FC236}">
                  <a16:creationId xmlns:a16="http://schemas.microsoft.com/office/drawing/2014/main" id="{004671CC-B913-4095-9AA9-B213DAE7EF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34" y="3536"/>
            <a:ext cx="1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6" r:id="rId9" imgW="152202" imgH="164885" progId="Equation.3">
                    <p:embed/>
                  </p:oleObj>
                </mc:Choice>
                <mc:Fallback>
                  <p:oleObj r:id="rId9" imgW="152202" imgH="164885" progId="Equation.3">
                    <p:embed/>
                    <p:pic>
                      <p:nvPicPr>
                        <p:cNvPr id="0" name="对象 20890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3536"/>
                          <a:ext cx="18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907" name="组合 208906">
            <a:extLst>
              <a:ext uri="{FF2B5EF4-FFF2-40B4-BE49-F238E27FC236}">
                <a16:creationId xmlns:a16="http://schemas.microsoft.com/office/drawing/2014/main" id="{70CF12A5-C8A2-4406-85C0-EBBC96A8BD68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159125"/>
            <a:ext cx="1385888" cy="911225"/>
            <a:chOff x="4407" y="1968"/>
            <a:chExt cx="873" cy="574"/>
          </a:xfrm>
        </p:grpSpPr>
        <p:graphicFrame>
          <p:nvGraphicFramePr>
            <p:cNvPr id="25611" name="对象 208907">
              <a:extLst>
                <a:ext uri="{FF2B5EF4-FFF2-40B4-BE49-F238E27FC236}">
                  <a16:creationId xmlns:a16="http://schemas.microsoft.com/office/drawing/2014/main" id="{51B9FB7C-B2B9-4822-9ABD-936F3CE6B11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07" y="1968"/>
            <a:ext cx="22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7" r:id="rId11" imgW="177492" imgH="215526" progId="Equation.3">
                    <p:embed/>
                  </p:oleObj>
                </mc:Choice>
                <mc:Fallback>
                  <p:oleObj r:id="rId11" imgW="177492" imgH="215526" progId="Equation.3">
                    <p:embed/>
                    <p:pic>
                      <p:nvPicPr>
                        <p:cNvPr id="0" name="对象 20890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" y="1968"/>
                          <a:ext cx="22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对象 208908">
              <a:extLst>
                <a:ext uri="{FF2B5EF4-FFF2-40B4-BE49-F238E27FC236}">
                  <a16:creationId xmlns:a16="http://schemas.microsoft.com/office/drawing/2014/main" id="{DAAC6A99-E5CA-467B-A671-619254B4DE6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82" y="1968"/>
            <a:ext cx="23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r:id="rId13" imgW="190252" imgH="215619" progId="Equation.3">
                    <p:embed/>
                  </p:oleObj>
                </mc:Choice>
                <mc:Fallback>
                  <p:oleObj r:id="rId13" imgW="190252" imgH="215619" progId="Equation.3">
                    <p:embed/>
                    <p:pic>
                      <p:nvPicPr>
                        <p:cNvPr id="0" name="对象 20890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1968"/>
                          <a:ext cx="23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对象 208909">
              <a:extLst>
                <a:ext uri="{FF2B5EF4-FFF2-40B4-BE49-F238E27FC236}">
                  <a16:creationId xmlns:a16="http://schemas.microsoft.com/office/drawing/2014/main" id="{CAAFC81D-AF02-4D74-9039-2D3A3F79B77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08" y="2256"/>
            <a:ext cx="23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9" r:id="rId15" imgW="190417" imgH="228501" progId="Equation.3">
                    <p:embed/>
                  </p:oleObj>
                </mc:Choice>
                <mc:Fallback>
                  <p:oleObj r:id="rId15" imgW="190417" imgH="228501" progId="Equation.3">
                    <p:embed/>
                    <p:pic>
                      <p:nvPicPr>
                        <p:cNvPr id="0" name="对象 20890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2256"/>
                          <a:ext cx="23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对象 208910">
              <a:extLst>
                <a:ext uri="{FF2B5EF4-FFF2-40B4-BE49-F238E27FC236}">
                  <a16:creationId xmlns:a16="http://schemas.microsoft.com/office/drawing/2014/main" id="{62395044-8BE4-42EE-B4D5-212C5A83D9E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44" y="2263"/>
            <a:ext cx="23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0" r:id="rId17" imgW="190252" imgH="215619" progId="Equation.3">
                    <p:embed/>
                  </p:oleObj>
                </mc:Choice>
                <mc:Fallback>
                  <p:oleObj r:id="rId17" imgW="190252" imgH="215619" progId="Equation.3">
                    <p:embed/>
                    <p:pic>
                      <p:nvPicPr>
                        <p:cNvPr id="0" name="对象 2089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2263"/>
                          <a:ext cx="23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8912" name="对象 208911">
            <a:extLst>
              <a:ext uri="{FF2B5EF4-FFF2-40B4-BE49-F238E27FC236}">
                <a16:creationId xmlns:a16="http://schemas.microsoft.com/office/drawing/2014/main" id="{1AE77691-1C8F-44C3-B196-61A8DE7C4814}"/>
              </a:ext>
            </a:extLst>
          </p:cNvPr>
          <p:cNvGraphicFramePr>
            <a:graphicFrameLocks/>
          </p:cNvGraphicFramePr>
          <p:nvPr/>
        </p:nvGraphicFramePr>
        <p:xfrm>
          <a:off x="1360488" y="2713038"/>
          <a:ext cx="36480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r:id="rId19" imgW="2069202" imgH="431613" progId="Equation.3">
                  <p:embed/>
                </p:oleObj>
              </mc:Choice>
              <mc:Fallback>
                <p:oleObj r:id="rId19" imgW="2069202" imgH="431613" progId="Equation.3">
                  <p:embed/>
                  <p:pic>
                    <p:nvPicPr>
                      <p:cNvPr id="0" name="对象 20891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713038"/>
                        <a:ext cx="36480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935" name="组合 208934">
            <a:extLst>
              <a:ext uri="{FF2B5EF4-FFF2-40B4-BE49-F238E27FC236}">
                <a16:creationId xmlns:a16="http://schemas.microsoft.com/office/drawing/2014/main" id="{00569BCA-35E9-4AFC-9746-7051AC64740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956175"/>
            <a:ext cx="1806575" cy="693738"/>
            <a:chOff x="384" y="3437"/>
            <a:chExt cx="1229" cy="492"/>
          </a:xfrm>
        </p:grpSpPr>
        <p:graphicFrame>
          <p:nvGraphicFramePr>
            <p:cNvPr id="25617" name="对象 208914">
              <a:extLst>
                <a:ext uri="{FF2B5EF4-FFF2-40B4-BE49-F238E27FC236}">
                  <a16:creationId xmlns:a16="http://schemas.microsoft.com/office/drawing/2014/main" id="{0B796145-B01A-4DE3-9B64-DAC663F9ACC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" y="3643"/>
            <a:ext cx="1229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2" r:id="rId21" imgW="990170" imgH="228501" progId="Equation.3">
                    <p:embed/>
                  </p:oleObj>
                </mc:Choice>
                <mc:Fallback>
                  <p:oleObj r:id="rId21" imgW="990170" imgH="228501" progId="Equation.3">
                    <p:embed/>
                    <p:pic>
                      <p:nvPicPr>
                        <p:cNvPr id="0" name="对象 2089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643"/>
                          <a:ext cx="1229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对象 208915">
              <a:extLst>
                <a:ext uri="{FF2B5EF4-FFF2-40B4-BE49-F238E27FC236}">
                  <a16:creationId xmlns:a16="http://schemas.microsoft.com/office/drawing/2014/main" id="{3BDBB97D-A5FE-4BC4-BD27-B0A5984DE01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" y="3437"/>
            <a:ext cx="122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3" r:id="rId23" imgW="989312" imgH="215619" progId="Equation.3">
                    <p:embed/>
                  </p:oleObj>
                </mc:Choice>
                <mc:Fallback>
                  <p:oleObj r:id="rId23" imgW="989312" imgH="215619" progId="Equation.3">
                    <p:embed/>
                    <p:pic>
                      <p:nvPicPr>
                        <p:cNvPr id="0" name="对象 2089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437"/>
                          <a:ext cx="122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934" name="组合 208933">
            <a:extLst>
              <a:ext uri="{FF2B5EF4-FFF2-40B4-BE49-F238E27FC236}">
                <a16:creationId xmlns:a16="http://schemas.microsoft.com/office/drawing/2014/main" id="{BFAB9948-267E-4116-A259-3F14A219A28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24338"/>
            <a:ext cx="1317625" cy="730250"/>
            <a:chOff x="384" y="2976"/>
            <a:chExt cx="896" cy="518"/>
          </a:xfrm>
        </p:grpSpPr>
        <p:graphicFrame>
          <p:nvGraphicFramePr>
            <p:cNvPr id="25620" name="对象 208916">
              <a:extLst>
                <a:ext uri="{FF2B5EF4-FFF2-40B4-BE49-F238E27FC236}">
                  <a16:creationId xmlns:a16="http://schemas.microsoft.com/office/drawing/2014/main" id="{5F49980B-08EF-42AB-9161-DB8F2C4FB60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" y="3208"/>
            <a:ext cx="89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4" r:id="rId25" imgW="723586" imgH="228501" progId="Equation.3">
                    <p:embed/>
                  </p:oleObj>
                </mc:Choice>
                <mc:Fallback>
                  <p:oleObj r:id="rId25" imgW="723586" imgH="228501" progId="Equation.3">
                    <p:embed/>
                    <p:pic>
                      <p:nvPicPr>
                        <p:cNvPr id="0" name="对象 2089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208"/>
                          <a:ext cx="89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对象 208917">
              <a:extLst>
                <a:ext uri="{FF2B5EF4-FFF2-40B4-BE49-F238E27FC236}">
                  <a16:creationId xmlns:a16="http://schemas.microsoft.com/office/drawing/2014/main" id="{C40537B7-347E-441E-9E16-4116DBFFBA8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" y="2976"/>
            <a:ext cx="88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5" r:id="rId27" imgW="710275" imgH="215619" progId="Equation.3">
                    <p:embed/>
                  </p:oleObj>
                </mc:Choice>
                <mc:Fallback>
                  <p:oleObj r:id="rId27" imgW="710275" imgH="215619" progId="Equation.3">
                    <p:embed/>
                    <p:pic>
                      <p:nvPicPr>
                        <p:cNvPr id="0" name="对象 2089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976"/>
                          <a:ext cx="88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920" name="组合 208919">
            <a:extLst>
              <a:ext uri="{FF2B5EF4-FFF2-40B4-BE49-F238E27FC236}">
                <a16:creationId xmlns:a16="http://schemas.microsoft.com/office/drawing/2014/main" id="{3C57D3F2-67CA-4F36-870E-2DEDA963127B}"/>
              </a:ext>
            </a:extLst>
          </p:cNvPr>
          <p:cNvGrpSpPr>
            <a:grpSpLocks/>
          </p:cNvGrpSpPr>
          <p:nvPr/>
        </p:nvGrpSpPr>
        <p:grpSpPr bwMode="auto">
          <a:xfrm>
            <a:off x="7758113" y="4375150"/>
            <a:ext cx="603250" cy="650875"/>
            <a:chOff x="4638" y="2736"/>
            <a:chExt cx="380" cy="410"/>
          </a:xfrm>
        </p:grpSpPr>
        <p:grpSp>
          <p:nvGrpSpPr>
            <p:cNvPr id="25623" name="组合 208920">
              <a:extLst>
                <a:ext uri="{FF2B5EF4-FFF2-40B4-BE49-F238E27FC236}">
                  <a16:creationId xmlns:a16="http://schemas.microsoft.com/office/drawing/2014/main" id="{3ED68CF6-A7C3-422B-A615-7528F7FDA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8" y="2736"/>
              <a:ext cx="380" cy="213"/>
              <a:chOff x="2328" y="3390"/>
              <a:chExt cx="336" cy="213"/>
            </a:xfrm>
          </p:grpSpPr>
          <p:sp>
            <p:nvSpPr>
              <p:cNvPr id="25624" name="椭圆 208921">
                <a:extLst>
                  <a:ext uri="{FF2B5EF4-FFF2-40B4-BE49-F238E27FC236}">
                    <a16:creationId xmlns:a16="http://schemas.microsoft.com/office/drawing/2014/main" id="{AC77CE39-12E2-454B-81CF-39BB392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3390"/>
                <a:ext cx="48" cy="213"/>
              </a:xfrm>
              <a:prstGeom prst="ellipse">
                <a:avLst/>
              </a:prstGeom>
              <a:solidFill>
                <a:srgbClr val="DDDDDD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25" name="直接连接符 208922">
                <a:extLst>
                  <a:ext uri="{FF2B5EF4-FFF2-40B4-BE49-F238E27FC236}">
                    <a16:creationId xmlns:a16="http://schemas.microsoft.com/office/drawing/2014/main" id="{D6B9CA59-4A43-4D6C-86DB-D6B84CC70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39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6" name="直接连接符 208923">
                <a:extLst>
                  <a:ext uri="{FF2B5EF4-FFF2-40B4-BE49-F238E27FC236}">
                    <a16:creationId xmlns:a16="http://schemas.microsoft.com/office/drawing/2014/main" id="{0A4FA56C-9BF0-497C-AB8D-645A01C27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360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7" name="矩形 208924">
                <a:extLst>
                  <a:ext uri="{FF2B5EF4-FFF2-40B4-BE49-F238E27FC236}">
                    <a16:creationId xmlns:a16="http://schemas.microsoft.com/office/drawing/2014/main" id="{E0609D9A-C43C-4F96-AC0E-AF14A51F6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392"/>
                <a:ext cx="294" cy="204"/>
              </a:xfrm>
              <a:prstGeom prst="rect">
                <a:avLst/>
              </a:prstGeom>
              <a:solidFill>
                <a:srgbClr val="DDDDDD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628" name="椭圆 208925">
                <a:extLst>
                  <a:ext uri="{FF2B5EF4-FFF2-40B4-BE49-F238E27FC236}">
                    <a16:creationId xmlns:a16="http://schemas.microsoft.com/office/drawing/2014/main" id="{B6081D35-5008-4F1D-BC57-1AC9A1A57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" y="3390"/>
                <a:ext cx="48" cy="213"/>
              </a:xfrm>
              <a:prstGeom prst="ellipse">
                <a:avLst/>
              </a:prstGeom>
              <a:solidFill>
                <a:srgbClr val="DDDDDD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aphicFrame>
          <p:nvGraphicFramePr>
            <p:cNvPr id="25629" name="对象 208926">
              <a:extLst>
                <a:ext uri="{FF2B5EF4-FFF2-40B4-BE49-F238E27FC236}">
                  <a16:creationId xmlns:a16="http://schemas.microsoft.com/office/drawing/2014/main" id="{C2E4CF8F-0BC2-4080-A9DD-A75342004B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31" y="2926"/>
            <a:ext cx="21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6" r:id="rId29" imgW="177492" imgH="177492" progId="Equation.3">
                    <p:embed/>
                  </p:oleObj>
                </mc:Choice>
                <mc:Fallback>
                  <p:oleObj r:id="rId29" imgW="177492" imgH="177492" progId="Equation.3">
                    <p:embed/>
                    <p:pic>
                      <p:nvPicPr>
                        <p:cNvPr id="0" name="对象 2089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1" y="2926"/>
                          <a:ext cx="21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8931" name="矩形 208930">
            <a:extLst>
              <a:ext uri="{FF2B5EF4-FFF2-40B4-BE49-F238E27FC236}">
                <a16:creationId xmlns:a16="http://schemas.microsoft.com/office/drawing/2014/main" id="{434CA47D-1F03-4AA2-BF31-277B559A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7630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latin typeface="宋体" panose="02010600030101010101" pitchFamily="2" charset="-122"/>
              </a:rPr>
              <a:t>    </a:t>
            </a:r>
            <a:r>
              <a:rPr lang="zh-CN" altLang="en-US" sz="200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</a:rPr>
              <a:t>）每一面电荷单独存在时产生的场强为</a:t>
            </a:r>
            <a:r>
              <a:rPr lang="zh-CN" altLang="en-US" sz="2000" b="0"/>
              <a:t> </a:t>
            </a:r>
            <a:r>
              <a:rPr lang="en-US" altLang="zh-CN" sz="2000" b="0" i="1">
                <a:latin typeface="Symbol" panose="05050102010706020507" pitchFamily="18" charset="2"/>
              </a:rPr>
              <a:t>s</a:t>
            </a:r>
            <a:r>
              <a:rPr lang="en-US" altLang="zh-CN" sz="2000" b="0" i="1" baseline="-25000"/>
              <a:t>i</a:t>
            </a:r>
            <a:r>
              <a:rPr lang="en-US" altLang="zh-CN" sz="2000" b="0">
                <a:latin typeface="宋体" panose="02010600030101010101" pitchFamily="2" charset="-122"/>
              </a:rPr>
              <a:t>/</a:t>
            </a:r>
            <a:r>
              <a:rPr lang="en-US" altLang="zh-CN" sz="2000" b="0"/>
              <a:t>2</a:t>
            </a:r>
            <a:r>
              <a:rPr lang="en-US" altLang="zh-CN" sz="2000" b="0" i="1">
                <a:latin typeface="Symbol" panose="05050102010706020507" pitchFamily="18" charset="2"/>
              </a:rPr>
              <a:t>e</a:t>
            </a:r>
            <a:r>
              <a:rPr lang="en-US" altLang="zh-CN" sz="2000" b="0" baseline="-25000"/>
              <a:t>0 </a:t>
            </a:r>
            <a:r>
              <a:rPr lang="en-US" altLang="zh-CN" sz="2000" b="0"/>
              <a:t>( </a:t>
            </a:r>
            <a:r>
              <a:rPr lang="en-US" altLang="zh-CN" sz="2000" b="0" i="1"/>
              <a:t>i</a:t>
            </a:r>
            <a:r>
              <a:rPr lang="en-US" altLang="zh-CN" sz="2000" b="0"/>
              <a:t> = 1, 2, 3, 4)</a:t>
            </a:r>
            <a:r>
              <a:rPr lang="en-US" altLang="zh-CN" sz="2000"/>
              <a:t> </a:t>
            </a:r>
            <a:r>
              <a:rPr lang="zh-CN" altLang="en-US" sz="2000">
                <a:latin typeface="宋体" panose="02010600030101010101" pitchFamily="2" charset="-122"/>
              </a:rPr>
              <a:t>，取导体板</a:t>
            </a:r>
            <a:r>
              <a:rPr lang="zh-CN" altLang="en-US" sz="2000" b="0" i="1"/>
              <a:t> </a:t>
            </a:r>
            <a:r>
              <a:rPr lang="en-US" altLang="zh-CN" sz="2000" b="0" i="1"/>
              <a:t>B </a:t>
            </a:r>
            <a:r>
              <a:rPr lang="zh-CN" altLang="en-US" sz="2000">
                <a:latin typeface="宋体" panose="02010600030101010101" pitchFamily="2" charset="-122"/>
              </a:rPr>
              <a:t>中任一点，利用静电平衡条件，有</a:t>
            </a:r>
          </a:p>
        </p:txBody>
      </p:sp>
      <p:grpSp>
        <p:nvGrpSpPr>
          <p:cNvPr id="208939" name="组合 208938">
            <a:extLst>
              <a:ext uri="{FF2B5EF4-FFF2-40B4-BE49-F238E27FC236}">
                <a16:creationId xmlns:a16="http://schemas.microsoft.com/office/drawing/2014/main" id="{EAC23162-179E-4183-B1C4-BBA11C3D320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505200"/>
            <a:ext cx="6565900" cy="706438"/>
            <a:chOff x="144" y="2208"/>
            <a:chExt cx="4136" cy="445"/>
          </a:xfrm>
        </p:grpSpPr>
        <p:graphicFrame>
          <p:nvGraphicFramePr>
            <p:cNvPr id="25632" name="对象 208912">
              <a:extLst>
                <a:ext uri="{FF2B5EF4-FFF2-40B4-BE49-F238E27FC236}">
                  <a16:creationId xmlns:a16="http://schemas.microsoft.com/office/drawing/2014/main" id="{DF470E16-B701-47E4-8351-5E794DE2934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11" y="2222"/>
            <a:ext cx="2069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r:id="rId31" imgW="1853396" imgH="380835" progId="Equation.3">
                    <p:embed/>
                  </p:oleObj>
                </mc:Choice>
                <mc:Fallback>
                  <p:oleObj r:id="rId31" imgW="1853396" imgH="380835" progId="Equation.3">
                    <p:embed/>
                    <p:pic>
                      <p:nvPicPr>
                        <p:cNvPr id="0" name="对象 2089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1" y="2222"/>
                          <a:ext cx="2069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3" name="矩形 208931">
              <a:extLst>
                <a:ext uri="{FF2B5EF4-FFF2-40B4-BE49-F238E27FC236}">
                  <a16:creationId xmlns:a16="http://schemas.microsoft.com/office/drawing/2014/main" id="{A3D4EC5D-B658-4964-8BA8-CDE402DD2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208"/>
              <a:ext cx="220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000">
                  <a:latin typeface="宋体" panose="02010600030101010101" pitchFamily="2" charset="-122"/>
                </a:rPr>
                <a:t>取如图所示的高斯面</a:t>
              </a:r>
              <a:r>
                <a:rPr lang="zh-CN" altLang="en-US" sz="2000" b="0" i="1"/>
                <a:t> </a:t>
              </a:r>
              <a:r>
                <a:rPr lang="en-US" altLang="zh-CN" sz="2000" b="0" i="1"/>
                <a:t>S</a:t>
              </a:r>
              <a:r>
                <a:rPr lang="en-US" altLang="zh-CN" sz="2000" b="0">
                  <a:latin typeface="Tahoma" panose="020B0604030504040204" pitchFamily="34" charset="0"/>
                </a:rPr>
                <a:t>’</a:t>
              </a:r>
              <a:r>
                <a:rPr lang="en-US" altLang="zh-CN" sz="2000" b="0" i="1"/>
                <a:t> </a:t>
              </a:r>
              <a:r>
                <a:rPr lang="zh-CN" altLang="en-US" sz="2000">
                  <a:latin typeface="宋体" panose="02010600030101010101" pitchFamily="2" charset="-122"/>
                </a:rPr>
                <a:t>，有</a:t>
              </a:r>
            </a:p>
          </p:txBody>
        </p:sp>
      </p:grpSp>
      <p:sp>
        <p:nvSpPr>
          <p:cNvPr id="208933" name="矩形 208932">
            <a:extLst>
              <a:ext uri="{FF2B5EF4-FFF2-40B4-BE49-F238E27FC236}">
                <a16:creationId xmlns:a16="http://schemas.microsoft.com/office/drawing/2014/main" id="{2C30EEDE-2DC7-4F96-A73F-1610663C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07050"/>
            <a:ext cx="18065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zh-CN" altLang="en-US" sz="2000">
                <a:latin typeface="宋体" panose="02010600030101010101" pitchFamily="2" charset="-122"/>
              </a:rPr>
              <a:t>电荷守恒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208942" name="组合 208941">
            <a:extLst>
              <a:ext uri="{FF2B5EF4-FFF2-40B4-BE49-F238E27FC236}">
                <a16:creationId xmlns:a16="http://schemas.microsoft.com/office/drawing/2014/main" id="{3AE7AB97-2D06-4A53-9700-3F0EE32F4843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4191000"/>
            <a:ext cx="2794000" cy="1473200"/>
            <a:chOff x="1696" y="2859"/>
            <a:chExt cx="1760" cy="928"/>
          </a:xfrm>
        </p:grpSpPr>
        <p:grpSp>
          <p:nvGrpSpPr>
            <p:cNvPr id="25636" name="组合 208927">
              <a:extLst>
                <a:ext uri="{FF2B5EF4-FFF2-40B4-BE49-F238E27FC236}">
                  <a16:creationId xmlns:a16="http://schemas.microsoft.com/office/drawing/2014/main" id="{C5CF9118-F5FE-49E7-AB7A-221EF52CF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6" y="2859"/>
              <a:ext cx="1360" cy="919"/>
              <a:chOff x="2064" y="3072"/>
              <a:chExt cx="1572" cy="981"/>
            </a:xfrm>
          </p:grpSpPr>
          <p:graphicFrame>
            <p:nvGraphicFramePr>
              <p:cNvPr id="25637" name="对象 208928">
                <a:extLst>
                  <a:ext uri="{FF2B5EF4-FFF2-40B4-BE49-F238E27FC236}">
                    <a16:creationId xmlns:a16="http://schemas.microsoft.com/office/drawing/2014/main" id="{304EB5D6-84F0-4F39-B058-1132012D51F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64" y="3072"/>
              <a:ext cx="1462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8" r:id="rId33" imgW="1180588" imgH="393529" progId="Equation.3">
                      <p:embed/>
                    </p:oleObj>
                  </mc:Choice>
                  <mc:Fallback>
                    <p:oleObj r:id="rId33" imgW="1180588" imgH="393529" progId="Equation.3">
                      <p:embed/>
                      <p:pic>
                        <p:nvPicPr>
                          <p:cNvPr id="0" name="对象 2089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072"/>
                            <a:ext cx="1462" cy="4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8" name="对象 208929">
                <a:extLst>
                  <a:ext uri="{FF2B5EF4-FFF2-40B4-BE49-F238E27FC236}">
                    <a16:creationId xmlns:a16="http://schemas.microsoft.com/office/drawing/2014/main" id="{984BA1C9-88D6-4BC3-A72D-8507A3B73C9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64" y="3563"/>
              <a:ext cx="1572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9" r:id="rId35" imgW="1269449" imgH="393529" progId="Equation.3">
                      <p:embed/>
                    </p:oleObj>
                  </mc:Choice>
                  <mc:Fallback>
                    <p:oleObj r:id="rId35" imgW="1269449" imgH="393529" progId="Equation.3">
                      <p:embed/>
                      <p:pic>
                        <p:nvPicPr>
                          <p:cNvPr id="0" name="对象 2089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563"/>
                            <a:ext cx="1572" cy="4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39" name="组合 208940">
              <a:extLst>
                <a:ext uri="{FF2B5EF4-FFF2-40B4-BE49-F238E27FC236}">
                  <a16:creationId xmlns:a16="http://schemas.microsoft.com/office/drawing/2014/main" id="{489372B6-FC18-4C2D-9F8D-F0C73C47E9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6" y="2955"/>
              <a:ext cx="368" cy="832"/>
              <a:chOff x="1696" y="2955"/>
              <a:chExt cx="368" cy="832"/>
            </a:xfrm>
          </p:grpSpPr>
          <p:sp>
            <p:nvSpPr>
              <p:cNvPr id="25640" name="左大括号 208918">
                <a:extLst>
                  <a:ext uri="{FF2B5EF4-FFF2-40B4-BE49-F238E27FC236}">
                    <a16:creationId xmlns:a16="http://schemas.microsoft.com/office/drawing/2014/main" id="{6F1EAE62-886B-4432-AF97-FBAA5F17309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96" y="2955"/>
                <a:ext cx="80" cy="832"/>
              </a:xfrm>
              <a:prstGeom prst="leftBrace">
                <a:avLst>
                  <a:gd name="adj1" fmla="val 8661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5641" name="对象 208939">
                <a:extLst>
                  <a:ext uri="{FF2B5EF4-FFF2-40B4-BE49-F238E27FC236}">
                    <a16:creationId xmlns:a16="http://schemas.microsoft.com/office/drawing/2014/main" id="{5AC87A75-C0FD-4897-9A6C-E81B715E8C5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852" y="3287"/>
              <a:ext cx="212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60" r:id="rId37" imgW="190335" imgH="152268" progId="Equation.3">
                      <p:embed/>
                    </p:oleObj>
                  </mc:Choice>
                  <mc:Fallback>
                    <p:oleObj r:id="rId37" imgW="190335" imgH="152268" progId="Equation.3">
                      <p:embed/>
                      <p:pic>
                        <p:nvPicPr>
                          <p:cNvPr id="0" name="对象 2089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2" y="3287"/>
                            <a:ext cx="212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42" name="页脚占位符 1">
            <a:extLst>
              <a:ext uri="{FF2B5EF4-FFF2-40B4-BE49-F238E27FC236}">
                <a16:creationId xmlns:a16="http://schemas.microsoft.com/office/drawing/2014/main" id="{03F77465-4AE0-4825-8FC7-885A7BDA82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0">
                <a:solidFill>
                  <a:schemeClr val="bg2"/>
                </a:solidFill>
              </a:rPr>
              <a:t>§9.3 有导体存在时静电场分布的分析与计算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08899" grpId="0"/>
      <p:bldP spid="208931" grpId="0"/>
      <p:bldP spid="2089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36" name="对象 209935">
            <a:extLst>
              <a:ext uri="{FF2B5EF4-FFF2-40B4-BE49-F238E27FC236}">
                <a16:creationId xmlns:a16="http://schemas.microsoft.com/office/drawing/2014/main" id="{DA55E60A-C241-467A-89B3-D89F8E5D3785}"/>
              </a:ext>
            </a:extLst>
          </p:cNvPr>
          <p:cNvGraphicFramePr>
            <a:graphicFrameLocks/>
          </p:cNvGraphicFramePr>
          <p:nvPr/>
        </p:nvGraphicFramePr>
        <p:xfrm>
          <a:off x="1970088" y="4800600"/>
          <a:ext cx="41259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r:id="rId3" imgW="2298700" imgH="228600" progId="Equation.3">
                  <p:embed/>
                </p:oleObj>
              </mc:Choice>
              <mc:Fallback>
                <p:oleObj r:id="rId3" imgW="2298700" imgH="228600" progId="Equation.3">
                  <p:embed/>
                  <p:pic>
                    <p:nvPicPr>
                      <p:cNvPr id="0" name="对象 20993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4800600"/>
                        <a:ext cx="41259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56" name="矩形 209955">
            <a:extLst>
              <a:ext uri="{FF2B5EF4-FFF2-40B4-BE49-F238E27FC236}">
                <a16:creationId xmlns:a16="http://schemas.microsoft.com/office/drawing/2014/main" id="{A2EBA937-2F32-41DF-860F-1EB94CA7B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4267200"/>
            <a:ext cx="7639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rgbClr val="009900"/>
                </a:solidFill>
                <a:latin typeface="宋体" panose="02010600030101010101" pitchFamily="2" charset="-122"/>
              </a:rPr>
              <a:t>讨论</a:t>
            </a:r>
            <a:r>
              <a:rPr lang="zh-CN" altLang="en-US" sz="2000">
                <a:latin typeface="宋体" panose="02010600030101010101" pitchFamily="2" charset="-122"/>
              </a:rPr>
              <a:t>：</a:t>
            </a:r>
            <a:r>
              <a:rPr lang="en-US" altLang="zh-CN" sz="2000">
                <a:solidFill>
                  <a:schemeClr val="accent1"/>
                </a:solidFill>
                <a:latin typeface="宋体" panose="02010600030101010101" pitchFamily="2" charset="-122"/>
                <a:sym typeface="Monotype Sorts" pitchFamily="2" charset="2"/>
              </a:rPr>
              <a:t></a:t>
            </a:r>
            <a:r>
              <a:rPr lang="en-US" altLang="zh-CN" sz="2000">
                <a:latin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 sz="2000">
                <a:latin typeface="宋体" panose="02010600030101010101" pitchFamily="2" charset="-122"/>
              </a:rPr>
              <a:t>如果两导体板带等量异号电荷，即</a:t>
            </a:r>
            <a:r>
              <a:rPr lang="zh-CN" altLang="en-US" sz="2000" b="0" i="1"/>
              <a:t> 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B</a:t>
            </a:r>
            <a:r>
              <a:rPr lang="en-US" altLang="zh-CN" sz="2000" b="0" i="1"/>
              <a:t> = </a:t>
            </a:r>
            <a:r>
              <a:rPr lang="en-US" altLang="zh-CN" sz="2000" b="0" i="1">
                <a:latin typeface="Symbol" panose="05050102010706020507" pitchFamily="18" charset="2"/>
              </a:rPr>
              <a:t>- 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A</a:t>
            </a:r>
            <a:r>
              <a:rPr lang="en-US" altLang="zh-CN" sz="2000" b="0" i="1"/>
              <a:t> </a:t>
            </a:r>
            <a:r>
              <a:rPr lang="zh-CN" altLang="en-US" sz="2000">
                <a:latin typeface="宋体" panose="02010600030101010101" pitchFamily="2" charset="-122"/>
              </a:rPr>
              <a:t>，则</a:t>
            </a:r>
          </a:p>
        </p:txBody>
      </p:sp>
      <p:sp>
        <p:nvSpPr>
          <p:cNvPr id="209959" name="矩形 209958">
            <a:extLst>
              <a:ext uri="{FF2B5EF4-FFF2-40B4-BE49-F238E27FC236}">
                <a16:creationId xmlns:a16="http://schemas.microsoft.com/office/drawing/2014/main" id="{5D77D716-2B20-46D8-8B4C-D73603CA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834063"/>
            <a:ext cx="5516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000">
                <a:latin typeface="宋体" panose="02010600030101010101" pitchFamily="2" charset="-122"/>
                <a:sym typeface="Monotype Sorts" pitchFamily="2" charset="2"/>
              </a:rPr>
              <a:t>此时，</a:t>
            </a:r>
            <a:r>
              <a:rPr lang="zh-CN" altLang="en-US" sz="2000">
                <a:latin typeface="宋体" panose="02010600030101010101" pitchFamily="2" charset="-122"/>
              </a:rPr>
              <a:t>如果</a:t>
            </a:r>
            <a:r>
              <a:rPr lang="zh-CN" altLang="en-US" sz="2000" b="0" i="1"/>
              <a:t> </a:t>
            </a:r>
            <a:r>
              <a:rPr lang="en-US" altLang="zh-CN" sz="2000" b="0" i="1"/>
              <a:t>B </a:t>
            </a:r>
            <a:r>
              <a:rPr lang="zh-CN" altLang="en-US" sz="2000">
                <a:latin typeface="宋体" panose="02010600030101010101" pitchFamily="2" charset="-122"/>
              </a:rPr>
              <a:t>板再接地，结果不变。</a:t>
            </a:r>
          </a:p>
        </p:txBody>
      </p:sp>
      <p:grpSp>
        <p:nvGrpSpPr>
          <p:cNvPr id="26628" name="组合 209960">
            <a:extLst>
              <a:ext uri="{FF2B5EF4-FFF2-40B4-BE49-F238E27FC236}">
                <a16:creationId xmlns:a16="http://schemas.microsoft.com/office/drawing/2014/main" id="{0BE34A20-28A2-4EA6-B18E-597A733F4EAD}"/>
              </a:ext>
            </a:extLst>
          </p:cNvPr>
          <p:cNvGrpSpPr>
            <a:grpSpLocks/>
          </p:cNvGrpSpPr>
          <p:nvPr/>
        </p:nvGrpSpPr>
        <p:grpSpPr bwMode="auto">
          <a:xfrm>
            <a:off x="7402513" y="809625"/>
            <a:ext cx="974725" cy="3244850"/>
            <a:chOff x="3888" y="1698"/>
            <a:chExt cx="614" cy="2044"/>
          </a:xfrm>
        </p:grpSpPr>
        <p:sp>
          <p:nvSpPr>
            <p:cNvPr id="26629" name="圆角矩形 209961">
              <a:extLst>
                <a:ext uri="{FF2B5EF4-FFF2-40B4-BE49-F238E27FC236}">
                  <a16:creationId xmlns:a16="http://schemas.microsoft.com/office/drawing/2014/main" id="{4F4F7586-FC78-41C3-843C-27FFC6FC8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68"/>
              <a:ext cx="96" cy="1536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630" name="圆角矩形 209962">
              <a:extLst>
                <a:ext uri="{FF2B5EF4-FFF2-40B4-BE49-F238E27FC236}">
                  <a16:creationId xmlns:a16="http://schemas.microsoft.com/office/drawing/2014/main" id="{13B8AB1E-2DF9-44FB-BCF1-177DAB77A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968"/>
              <a:ext cx="96" cy="1536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6631" name="对象 209963">
              <a:extLst>
                <a:ext uri="{FF2B5EF4-FFF2-40B4-BE49-F238E27FC236}">
                  <a16:creationId xmlns:a16="http://schemas.microsoft.com/office/drawing/2014/main" id="{669FB230-4A4F-44A9-958A-64D8490B6B5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98" y="1698"/>
            <a:ext cx="26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4" r:id="rId5" imgW="215619" imgH="215619" progId="Equation.3">
                    <p:embed/>
                  </p:oleObj>
                </mc:Choice>
                <mc:Fallback>
                  <p:oleObj r:id="rId5" imgW="215619" imgH="215619" progId="Equation.3">
                    <p:embed/>
                    <p:pic>
                      <p:nvPicPr>
                        <p:cNvPr id="0" name="对象 20996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1698"/>
                          <a:ext cx="26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对象 209964">
              <a:extLst>
                <a:ext uri="{FF2B5EF4-FFF2-40B4-BE49-F238E27FC236}">
                  <a16:creationId xmlns:a16="http://schemas.microsoft.com/office/drawing/2014/main" id="{28B38836-EFD7-4197-9424-B400FEE8AE0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34" y="1698"/>
            <a:ext cx="26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5" r:id="rId7" imgW="215619" imgH="215619" progId="Equation.3">
                    <p:embed/>
                  </p:oleObj>
                </mc:Choice>
                <mc:Fallback>
                  <p:oleObj r:id="rId7" imgW="215619" imgH="215619" progId="Equation.3">
                    <p:embed/>
                    <p:pic>
                      <p:nvPicPr>
                        <p:cNvPr id="0" name="对象 20996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1698"/>
                          <a:ext cx="26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对象 209965">
              <a:extLst>
                <a:ext uri="{FF2B5EF4-FFF2-40B4-BE49-F238E27FC236}">
                  <a16:creationId xmlns:a16="http://schemas.microsoft.com/office/drawing/2014/main" id="{D9F4957E-8D6D-4B8F-A853-0219F46D62C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88" y="3536"/>
            <a:ext cx="1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r:id="rId9" imgW="152202" imgH="164885" progId="Equation.3">
                    <p:embed/>
                  </p:oleObj>
                </mc:Choice>
                <mc:Fallback>
                  <p:oleObj r:id="rId9" imgW="152202" imgH="164885" progId="Equation.3">
                    <p:embed/>
                    <p:pic>
                      <p:nvPicPr>
                        <p:cNvPr id="0" name="对象 2099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536"/>
                          <a:ext cx="18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对象 209966">
              <a:extLst>
                <a:ext uri="{FF2B5EF4-FFF2-40B4-BE49-F238E27FC236}">
                  <a16:creationId xmlns:a16="http://schemas.microsoft.com/office/drawing/2014/main" id="{D0C49722-9FCB-4E79-91C9-B2EB0867463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34" y="3536"/>
            <a:ext cx="1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r:id="rId11" imgW="152202" imgH="164885" progId="Equation.3">
                    <p:embed/>
                  </p:oleObj>
                </mc:Choice>
                <mc:Fallback>
                  <p:oleObj r:id="rId11" imgW="152202" imgH="164885" progId="Equation.3">
                    <p:embed/>
                    <p:pic>
                      <p:nvPicPr>
                        <p:cNvPr id="0" name="对象 2099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3536"/>
                          <a:ext cx="18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5" name="组合 209967">
            <a:extLst>
              <a:ext uri="{FF2B5EF4-FFF2-40B4-BE49-F238E27FC236}">
                <a16:creationId xmlns:a16="http://schemas.microsoft.com/office/drawing/2014/main" id="{9C6923E9-2A4D-474D-BBF4-82B5C3C7CAD3}"/>
              </a:ext>
            </a:extLst>
          </p:cNvPr>
          <p:cNvGrpSpPr>
            <a:grpSpLocks/>
          </p:cNvGrpSpPr>
          <p:nvPr/>
        </p:nvGrpSpPr>
        <p:grpSpPr bwMode="auto">
          <a:xfrm>
            <a:off x="7153275" y="1422400"/>
            <a:ext cx="1385888" cy="911225"/>
            <a:chOff x="4407" y="1968"/>
            <a:chExt cx="873" cy="574"/>
          </a:xfrm>
        </p:grpSpPr>
        <p:graphicFrame>
          <p:nvGraphicFramePr>
            <p:cNvPr id="26636" name="对象 209968">
              <a:extLst>
                <a:ext uri="{FF2B5EF4-FFF2-40B4-BE49-F238E27FC236}">
                  <a16:creationId xmlns:a16="http://schemas.microsoft.com/office/drawing/2014/main" id="{4C392602-85A2-48A5-96C3-B788E8DD018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07" y="1968"/>
            <a:ext cx="22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8" r:id="rId13" imgW="177492" imgH="215526" progId="Equation.3">
                    <p:embed/>
                  </p:oleObj>
                </mc:Choice>
                <mc:Fallback>
                  <p:oleObj r:id="rId13" imgW="177492" imgH="215526" progId="Equation.3">
                    <p:embed/>
                    <p:pic>
                      <p:nvPicPr>
                        <p:cNvPr id="0" name="对象 2099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" y="1968"/>
                          <a:ext cx="22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对象 209969">
              <a:extLst>
                <a:ext uri="{FF2B5EF4-FFF2-40B4-BE49-F238E27FC236}">
                  <a16:creationId xmlns:a16="http://schemas.microsoft.com/office/drawing/2014/main" id="{9C711581-48B4-4220-B925-66B1157E96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82" y="1968"/>
            <a:ext cx="23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r:id="rId15" imgW="190252" imgH="215619" progId="Equation.3">
                    <p:embed/>
                  </p:oleObj>
                </mc:Choice>
                <mc:Fallback>
                  <p:oleObj r:id="rId15" imgW="190252" imgH="215619" progId="Equation.3">
                    <p:embed/>
                    <p:pic>
                      <p:nvPicPr>
                        <p:cNvPr id="0" name="对象 2099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1968"/>
                          <a:ext cx="23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对象 209970">
              <a:extLst>
                <a:ext uri="{FF2B5EF4-FFF2-40B4-BE49-F238E27FC236}">
                  <a16:creationId xmlns:a16="http://schemas.microsoft.com/office/drawing/2014/main" id="{3BA68999-3F94-4DF8-924F-61D412DD0C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08" y="2256"/>
            <a:ext cx="23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r:id="rId17" imgW="190417" imgH="228501" progId="Equation.3">
                    <p:embed/>
                  </p:oleObj>
                </mc:Choice>
                <mc:Fallback>
                  <p:oleObj r:id="rId17" imgW="190417" imgH="228501" progId="Equation.3">
                    <p:embed/>
                    <p:pic>
                      <p:nvPicPr>
                        <p:cNvPr id="0" name="对象 2099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2256"/>
                          <a:ext cx="23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对象 209971">
              <a:extLst>
                <a:ext uri="{FF2B5EF4-FFF2-40B4-BE49-F238E27FC236}">
                  <a16:creationId xmlns:a16="http://schemas.microsoft.com/office/drawing/2014/main" id="{8FA061E1-08AC-4680-9637-1463BF0C467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44" y="2263"/>
            <a:ext cx="23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r:id="rId19" imgW="190252" imgH="215619" progId="Equation.3">
                    <p:embed/>
                  </p:oleObj>
                </mc:Choice>
                <mc:Fallback>
                  <p:oleObj r:id="rId19" imgW="190252" imgH="215619" progId="Equation.3">
                    <p:embed/>
                    <p:pic>
                      <p:nvPicPr>
                        <p:cNvPr id="0" name="对象 2099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4" y="2263"/>
                          <a:ext cx="23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0010" name="组合 210009">
            <a:extLst>
              <a:ext uri="{FF2B5EF4-FFF2-40B4-BE49-F238E27FC236}">
                <a16:creationId xmlns:a16="http://schemas.microsoft.com/office/drawing/2014/main" id="{B307D028-8D52-4092-ABD9-004414EF0CC1}"/>
              </a:ext>
            </a:extLst>
          </p:cNvPr>
          <p:cNvGrpSpPr>
            <a:grpSpLocks/>
          </p:cNvGrpSpPr>
          <p:nvPr/>
        </p:nvGrpSpPr>
        <p:grpSpPr bwMode="auto">
          <a:xfrm>
            <a:off x="8164513" y="3171825"/>
            <a:ext cx="522287" cy="642938"/>
            <a:chOff x="5143" y="1998"/>
            <a:chExt cx="329" cy="405"/>
          </a:xfrm>
        </p:grpSpPr>
        <p:sp>
          <p:nvSpPr>
            <p:cNvPr id="26641" name="直接连接符 209980">
              <a:extLst>
                <a:ext uri="{FF2B5EF4-FFF2-40B4-BE49-F238E27FC236}">
                  <a16:creationId xmlns:a16="http://schemas.microsoft.com/office/drawing/2014/main" id="{19A3DE0F-B412-473C-8903-616224DDD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3" y="1998"/>
              <a:ext cx="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42" name="组合 209988">
              <a:extLst>
                <a:ext uri="{FF2B5EF4-FFF2-40B4-BE49-F238E27FC236}">
                  <a16:creationId xmlns:a16="http://schemas.microsoft.com/office/drawing/2014/main" id="{B2EE9385-F9D3-4294-9DE3-24136E92C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3" y="1998"/>
              <a:ext cx="189" cy="405"/>
              <a:chOff x="5433" y="2688"/>
              <a:chExt cx="189" cy="405"/>
            </a:xfrm>
          </p:grpSpPr>
          <p:sp>
            <p:nvSpPr>
              <p:cNvPr id="26643" name="直接连接符 209981">
                <a:extLst>
                  <a:ext uri="{FF2B5EF4-FFF2-40B4-BE49-F238E27FC236}">
                    <a16:creationId xmlns:a16="http://schemas.microsoft.com/office/drawing/2014/main" id="{59BB8E96-FF9E-4ECF-ADC0-9A6BD43B4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29" y="2688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直接连接符 209982">
                <a:extLst>
                  <a:ext uri="{FF2B5EF4-FFF2-40B4-BE49-F238E27FC236}">
                    <a16:creationId xmlns:a16="http://schemas.microsoft.com/office/drawing/2014/main" id="{7A7DFE7F-91BA-45D6-A2B8-FE29945A5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3" y="3006"/>
                <a:ext cx="1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5" name="直接连接符 209983">
                <a:extLst>
                  <a:ext uri="{FF2B5EF4-FFF2-40B4-BE49-F238E27FC236}">
                    <a16:creationId xmlns:a16="http://schemas.microsoft.com/office/drawing/2014/main" id="{B03AE43D-194C-4A7F-8753-E5C573011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63" y="3052"/>
                <a:ext cx="12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6" name="直接连接符 209984">
                <a:extLst>
                  <a:ext uri="{FF2B5EF4-FFF2-40B4-BE49-F238E27FC236}">
                    <a16:creationId xmlns:a16="http://schemas.microsoft.com/office/drawing/2014/main" id="{7FE9FB35-2ABA-41E2-9B91-7EA7AFC3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9" y="3093"/>
                <a:ext cx="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9990" name="矩形 209989">
            <a:extLst>
              <a:ext uri="{FF2B5EF4-FFF2-40B4-BE49-F238E27FC236}">
                <a16:creationId xmlns:a16="http://schemas.microsoft.com/office/drawing/2014/main" id="{11B9E100-B593-462C-A62E-5A1A903B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066800"/>
            <a:ext cx="6991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latin typeface="宋体" panose="02010600030101010101" pitchFamily="2" charset="-122"/>
              </a:rPr>
              <a:t>    </a:t>
            </a:r>
            <a:r>
              <a:rPr lang="zh-CN" altLang="en-US" sz="200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2</a:t>
            </a:r>
            <a:r>
              <a:rPr lang="zh-CN" altLang="en-US" sz="2000">
                <a:latin typeface="宋体" panose="02010600030101010101" pitchFamily="2" charset="-122"/>
              </a:rPr>
              <a:t>）如果导体板</a:t>
            </a:r>
            <a:r>
              <a:rPr lang="zh-CN" altLang="en-US" sz="2000" b="0" i="1"/>
              <a:t> </a:t>
            </a:r>
            <a:r>
              <a:rPr lang="en-US" altLang="zh-CN" sz="2000" b="0" i="1"/>
              <a:t>B </a:t>
            </a:r>
            <a:r>
              <a:rPr lang="zh-CN" altLang="en-US" sz="2000">
                <a:latin typeface="宋体" panose="02010600030101010101" pitchFamily="2" charset="-122"/>
              </a:rPr>
              <a:t>接地， </a:t>
            </a:r>
            <a:r>
              <a:rPr lang="en-US" altLang="zh-CN" sz="2000" b="0" i="1"/>
              <a:t>E</a:t>
            </a:r>
            <a:r>
              <a:rPr lang="en-US" altLang="zh-CN" sz="2000" b="0" baseline="-25000"/>
              <a:t>III</a:t>
            </a:r>
            <a:r>
              <a:rPr lang="en-US" altLang="zh-CN" sz="2000" b="0"/>
              <a:t> = 0</a:t>
            </a:r>
            <a:r>
              <a:rPr lang="en-US" altLang="zh-CN" sz="2000">
                <a:latin typeface="宋体" panose="02010600030101010101" pitchFamily="2" charset="-122"/>
              </a:rPr>
              <a:t>(</a:t>
            </a:r>
            <a:r>
              <a:rPr lang="en-US" altLang="zh-CN" sz="2000" b="0">
                <a:latin typeface="Symbol" panose="05050102010706020507" pitchFamily="18" charset="2"/>
              </a:rPr>
              <a:t>j</a:t>
            </a:r>
            <a:r>
              <a:rPr lang="en-US" altLang="zh-CN" sz="2000" b="0" i="1" baseline="-25000"/>
              <a:t>B</a:t>
            </a:r>
            <a:r>
              <a:rPr lang="en-US" altLang="zh-CN" sz="2000" b="0"/>
              <a:t> = </a:t>
            </a:r>
            <a:r>
              <a:rPr lang="en-US" altLang="zh-CN" sz="2000" b="0">
                <a:latin typeface="Symbol" panose="05050102010706020507" pitchFamily="18" charset="2"/>
              </a:rPr>
              <a:t>j</a:t>
            </a:r>
            <a:r>
              <a:rPr lang="en-US" altLang="zh-CN" sz="2000" b="0" baseline="-25000">
                <a:latin typeface="Symbol" panose="05050102010706020507" pitchFamily="18" charset="2"/>
                <a:sym typeface="Symbol" panose="05050102010706020507" pitchFamily="18" charset="2"/>
              </a:rPr>
              <a:t></a:t>
            </a:r>
            <a:r>
              <a:rPr lang="en-US" altLang="zh-CN" sz="2000" b="0"/>
              <a:t> = 0 )</a:t>
            </a:r>
            <a:r>
              <a:rPr lang="zh-CN" altLang="zh-CN" sz="2000">
                <a:latin typeface="宋体" panose="02010600030101010101" pitchFamily="2" charset="-122"/>
              </a:rPr>
              <a:t>，故</a:t>
            </a:r>
            <a:r>
              <a:rPr lang="zh-CN" altLang="en-US" sz="2000">
                <a:latin typeface="宋体" panose="02010600030101010101" pitchFamily="2" charset="-122"/>
              </a:rPr>
              <a:t>有</a:t>
            </a:r>
            <a:r>
              <a:rPr lang="zh-CN" altLang="en-US" sz="2000" b="0"/>
              <a:t> </a:t>
            </a:r>
            <a:r>
              <a:rPr lang="en-US" altLang="zh-CN" sz="2000" b="0" i="1">
                <a:latin typeface="Symbol" panose="05050102010706020507" pitchFamily="18" charset="2"/>
              </a:rPr>
              <a:t>s</a:t>
            </a:r>
            <a:r>
              <a:rPr lang="en-US" altLang="zh-CN" sz="2000" b="0" baseline="-25000"/>
              <a:t>4</a:t>
            </a:r>
            <a:r>
              <a:rPr lang="en-US" altLang="zh-CN" sz="2000" b="0"/>
              <a:t> = 0</a:t>
            </a:r>
            <a:r>
              <a:rPr lang="zh-CN" altLang="en-US" sz="2000">
                <a:latin typeface="宋体" panose="02010600030101010101" pitchFamily="2" charset="-122"/>
              </a:rPr>
              <a:t>，但</a:t>
            </a:r>
            <a:r>
              <a:rPr lang="zh-CN" altLang="en-US" sz="2000"/>
              <a:t> </a:t>
            </a:r>
            <a:r>
              <a:rPr lang="en-US" altLang="zh-CN" sz="2000" b="0" i="1">
                <a:latin typeface="Symbol" panose="05050102010706020507" pitchFamily="18" charset="2"/>
              </a:rPr>
              <a:t>s</a:t>
            </a:r>
            <a:r>
              <a:rPr lang="en-US" altLang="zh-CN" sz="2000" b="0" baseline="-25000"/>
              <a:t>3</a:t>
            </a:r>
            <a:r>
              <a:rPr lang="en-US" altLang="zh-CN" sz="2000" b="0"/>
              <a:t> = </a:t>
            </a:r>
            <a:r>
              <a:rPr lang="en-US" altLang="zh-CN" sz="2000" b="0" i="1">
                <a:latin typeface="Symbol" panose="05050102010706020507" pitchFamily="18" charset="2"/>
              </a:rPr>
              <a:t>s</a:t>
            </a:r>
            <a:r>
              <a:rPr lang="en-US" altLang="zh-CN" sz="2000" b="0" baseline="-25000"/>
              <a:t>3</a:t>
            </a:r>
            <a:r>
              <a:rPr lang="en-US" altLang="zh-CN" sz="2000" b="0"/>
              <a:t> +</a:t>
            </a:r>
            <a:r>
              <a:rPr lang="en-US" altLang="zh-CN" sz="2000" b="0" i="1">
                <a:latin typeface="Symbol" panose="05050102010706020507" pitchFamily="18" charset="2"/>
              </a:rPr>
              <a:t>s</a:t>
            </a:r>
            <a:r>
              <a:rPr lang="en-US" altLang="zh-CN" sz="2000" b="0" baseline="-25000"/>
              <a:t>4</a:t>
            </a:r>
            <a:r>
              <a:rPr lang="en-US" altLang="zh-CN" sz="2000" b="0"/>
              <a:t> </a:t>
            </a:r>
            <a:r>
              <a:rPr lang="en-US" altLang="zh-CN" sz="2000" b="0">
                <a:sym typeface="Symbol" panose="05050102010706020507" pitchFamily="18" charset="2"/>
              </a:rPr>
              <a:t></a:t>
            </a:r>
            <a:r>
              <a:rPr lang="en-US" altLang="zh-CN" sz="2000" b="0"/>
              <a:t> 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B</a:t>
            </a:r>
            <a:r>
              <a:rPr lang="en-US" altLang="zh-CN" sz="2000" b="0">
                <a:latin typeface="宋体" panose="02010600030101010101" pitchFamily="2" charset="-122"/>
              </a:rPr>
              <a:t>/</a:t>
            </a:r>
            <a:r>
              <a:rPr lang="en-US" altLang="zh-CN" sz="2000" b="0" i="1"/>
              <a:t>S</a:t>
            </a:r>
            <a:r>
              <a:rPr lang="zh-CN" altLang="en-US" sz="2000">
                <a:latin typeface="宋体" panose="02010600030101010101" pitchFamily="2" charset="-122"/>
              </a:rPr>
              <a:t>，仍有</a:t>
            </a:r>
          </a:p>
        </p:txBody>
      </p:sp>
      <p:graphicFrame>
        <p:nvGraphicFramePr>
          <p:cNvPr id="209993" name="对象 209992">
            <a:extLst>
              <a:ext uri="{FF2B5EF4-FFF2-40B4-BE49-F238E27FC236}">
                <a16:creationId xmlns:a16="http://schemas.microsoft.com/office/drawing/2014/main" id="{181A0159-5FE5-4D0D-B785-15A62DAFAD2A}"/>
              </a:ext>
            </a:extLst>
          </p:cNvPr>
          <p:cNvGraphicFramePr>
            <a:graphicFrameLocks/>
          </p:cNvGraphicFramePr>
          <p:nvPr/>
        </p:nvGraphicFramePr>
        <p:xfrm>
          <a:off x="6991350" y="2598738"/>
          <a:ext cx="17716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r:id="rId21" imgW="900527" imgH="164885" progId="Equation.3">
                  <p:embed/>
                </p:oleObj>
              </mc:Choice>
              <mc:Fallback>
                <p:oleObj r:id="rId21" imgW="900527" imgH="164885" progId="Equation.3">
                  <p:embed/>
                  <p:pic>
                    <p:nvPicPr>
                      <p:cNvPr id="0" name="对象 20999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2598738"/>
                        <a:ext cx="17716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008" name="组合 210007">
            <a:extLst>
              <a:ext uri="{FF2B5EF4-FFF2-40B4-BE49-F238E27FC236}">
                <a16:creationId xmlns:a16="http://schemas.microsoft.com/office/drawing/2014/main" id="{1DB449E1-9A88-4829-A2BF-E68B492F4F10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971675"/>
            <a:ext cx="2974975" cy="1533525"/>
            <a:chOff x="622" y="1242"/>
            <a:chExt cx="1874" cy="966"/>
          </a:xfrm>
        </p:grpSpPr>
        <p:graphicFrame>
          <p:nvGraphicFramePr>
            <p:cNvPr id="26650" name="对象 209994">
              <a:extLst>
                <a:ext uri="{FF2B5EF4-FFF2-40B4-BE49-F238E27FC236}">
                  <a16:creationId xmlns:a16="http://schemas.microsoft.com/office/drawing/2014/main" id="{D5FD7E47-245E-4D05-942D-683FE247C53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94" y="1714"/>
            <a:ext cx="79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3" r:id="rId23" imgW="723586" imgH="228501" progId="Equation.3">
                    <p:embed/>
                  </p:oleObj>
                </mc:Choice>
                <mc:Fallback>
                  <p:oleObj r:id="rId23" imgW="723586" imgH="228501" progId="Equation.3">
                    <p:embed/>
                    <p:pic>
                      <p:nvPicPr>
                        <p:cNvPr id="0" name="对象 2099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1714"/>
                          <a:ext cx="794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对象 209998">
              <a:extLst>
                <a:ext uri="{FF2B5EF4-FFF2-40B4-BE49-F238E27FC236}">
                  <a16:creationId xmlns:a16="http://schemas.microsoft.com/office/drawing/2014/main" id="{C753B99B-B07F-4EC5-AA72-E4FB28A9E4F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87" y="1968"/>
            <a:ext cx="10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4" r:id="rId25" imgW="989312" imgH="215619" progId="Equation.3">
                    <p:embed/>
                  </p:oleObj>
                </mc:Choice>
                <mc:Fallback>
                  <p:oleObj r:id="rId25" imgW="989312" imgH="215619" progId="Equation.3">
                    <p:embed/>
                    <p:pic>
                      <p:nvPicPr>
                        <p:cNvPr id="0" name="对象 20999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1968"/>
                          <a:ext cx="10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对象 209999">
              <a:extLst>
                <a:ext uri="{FF2B5EF4-FFF2-40B4-BE49-F238E27FC236}">
                  <a16:creationId xmlns:a16="http://schemas.microsoft.com/office/drawing/2014/main" id="{D572FF57-C5E9-44A5-A3B9-355FCA8B676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2" y="1242"/>
            <a:ext cx="1874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5" r:id="rId27" imgW="1701062" imgH="431613" progId="Equation.3">
                    <p:embed/>
                  </p:oleObj>
                </mc:Choice>
                <mc:Fallback>
                  <p:oleObj r:id="rId27" imgW="1701062" imgH="431613" progId="Equation.3">
                    <p:embed/>
                    <p:pic>
                      <p:nvPicPr>
                        <p:cNvPr id="0" name="对象 2099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1242"/>
                          <a:ext cx="1874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0009" name="组合 210008">
            <a:extLst>
              <a:ext uri="{FF2B5EF4-FFF2-40B4-BE49-F238E27FC236}">
                <a16:creationId xmlns:a16="http://schemas.microsoft.com/office/drawing/2014/main" id="{CD0D1795-02AE-470B-8D4D-38E7286FF297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3514725"/>
            <a:ext cx="6413500" cy="752475"/>
            <a:chOff x="95" y="2214"/>
            <a:chExt cx="4040" cy="474"/>
          </a:xfrm>
        </p:grpSpPr>
        <p:sp>
          <p:nvSpPr>
            <p:cNvPr id="26654" name="矩形 210000">
              <a:extLst>
                <a:ext uri="{FF2B5EF4-FFF2-40B4-BE49-F238E27FC236}">
                  <a16:creationId xmlns:a16="http://schemas.microsoft.com/office/drawing/2014/main" id="{91BDD899-2BD8-497A-A854-4B4D0AD07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" y="2247"/>
              <a:ext cx="81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000">
                  <a:latin typeface="宋体" panose="02010600030101010101" pitchFamily="2" charset="-122"/>
                </a:rPr>
                <a:t>解得</a:t>
              </a:r>
            </a:p>
          </p:txBody>
        </p:sp>
        <p:graphicFrame>
          <p:nvGraphicFramePr>
            <p:cNvPr id="26655" name="对象 210001">
              <a:extLst>
                <a:ext uri="{FF2B5EF4-FFF2-40B4-BE49-F238E27FC236}">
                  <a16:creationId xmlns:a16="http://schemas.microsoft.com/office/drawing/2014/main" id="{89577285-E1E5-4D56-9DD3-3C54465199F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9" y="2214"/>
            <a:ext cx="160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r:id="rId29" imgW="1459866" imgH="393529" progId="Equation.3">
                    <p:embed/>
                  </p:oleObj>
                </mc:Choice>
                <mc:Fallback>
                  <p:oleObj r:id="rId29" imgW="1459866" imgH="393529" progId="Equation.3">
                    <p:embed/>
                    <p:pic>
                      <p:nvPicPr>
                        <p:cNvPr id="0" name="对象 2100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2214"/>
                          <a:ext cx="160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6" name="对象 210002">
              <a:extLst>
                <a:ext uri="{FF2B5EF4-FFF2-40B4-BE49-F238E27FC236}">
                  <a16:creationId xmlns:a16="http://schemas.microsoft.com/office/drawing/2014/main" id="{74F19D24-9DAC-4CAA-B0D0-6428BF7B9B3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64" y="2225"/>
            <a:ext cx="1571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7" r:id="rId31" imgW="1472561" imgH="431613" progId="Equation.3">
                    <p:embed/>
                  </p:oleObj>
                </mc:Choice>
                <mc:Fallback>
                  <p:oleObj r:id="rId31" imgW="1472561" imgH="431613" progId="Equation.3">
                    <p:embed/>
                    <p:pic>
                      <p:nvPicPr>
                        <p:cNvPr id="0" name="对象 21000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225"/>
                          <a:ext cx="1571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0004" name="对象 210003">
            <a:extLst>
              <a:ext uri="{FF2B5EF4-FFF2-40B4-BE49-F238E27FC236}">
                <a16:creationId xmlns:a16="http://schemas.microsoft.com/office/drawing/2014/main" id="{39F9D955-3DBA-4580-919F-715CA24DF0FB}"/>
              </a:ext>
            </a:extLst>
          </p:cNvPr>
          <p:cNvGraphicFramePr>
            <a:graphicFrameLocks/>
          </p:cNvGraphicFramePr>
          <p:nvPr/>
        </p:nvGraphicFramePr>
        <p:xfrm>
          <a:off x="2590800" y="5187950"/>
          <a:ext cx="27019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r:id="rId33" imgW="1472561" imgH="431613" progId="Equation.3">
                  <p:embed/>
                </p:oleObj>
              </mc:Choice>
              <mc:Fallback>
                <p:oleObj r:id="rId33" imgW="1472561" imgH="431613" progId="Equation.3">
                  <p:embed/>
                  <p:pic>
                    <p:nvPicPr>
                      <p:cNvPr id="0" name="对象 210003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7950"/>
                        <a:ext cx="27019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007" name="组合 210006">
            <a:extLst>
              <a:ext uri="{FF2B5EF4-FFF2-40B4-BE49-F238E27FC236}">
                <a16:creationId xmlns:a16="http://schemas.microsoft.com/office/drawing/2014/main" id="{1855499F-6AF4-4A15-B181-AE59F0661787}"/>
              </a:ext>
            </a:extLst>
          </p:cNvPr>
          <p:cNvGrpSpPr>
            <a:grpSpLocks/>
          </p:cNvGrpSpPr>
          <p:nvPr/>
        </p:nvGrpSpPr>
        <p:grpSpPr bwMode="auto">
          <a:xfrm>
            <a:off x="161925" y="292100"/>
            <a:ext cx="5380038" cy="735013"/>
            <a:chOff x="102" y="184"/>
            <a:chExt cx="3389" cy="463"/>
          </a:xfrm>
        </p:grpSpPr>
        <p:graphicFrame>
          <p:nvGraphicFramePr>
            <p:cNvPr id="26659" name="对象 209990">
              <a:extLst>
                <a:ext uri="{FF2B5EF4-FFF2-40B4-BE49-F238E27FC236}">
                  <a16:creationId xmlns:a16="http://schemas.microsoft.com/office/drawing/2014/main" id="{6383ADD1-322D-4A19-B067-1B96F934E69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11" y="184"/>
            <a:ext cx="1300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9" r:id="rId34" imgW="1218671" imgH="431613" progId="Equation.3">
                    <p:embed/>
                  </p:oleObj>
                </mc:Choice>
                <mc:Fallback>
                  <p:oleObj r:id="rId34" imgW="1218671" imgH="431613" progId="Equation.3">
                    <p:embed/>
                    <p:pic>
                      <p:nvPicPr>
                        <p:cNvPr id="0" name="对象 20999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184"/>
                          <a:ext cx="1300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0" name="对象 209991">
              <a:extLst>
                <a:ext uri="{FF2B5EF4-FFF2-40B4-BE49-F238E27FC236}">
                  <a16:creationId xmlns:a16="http://schemas.microsoft.com/office/drawing/2014/main" id="{BDC6FC3F-95F0-4072-A0F4-30B51BA9F30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44" y="184"/>
            <a:ext cx="947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0" r:id="rId36" imgW="888614" imgH="431613" progId="Equation.3">
                    <p:embed/>
                  </p:oleObj>
                </mc:Choice>
                <mc:Fallback>
                  <p:oleObj r:id="rId36" imgW="888614" imgH="431613" progId="Equation.3">
                    <p:embed/>
                    <p:pic>
                      <p:nvPicPr>
                        <p:cNvPr id="0" name="对象 2099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4"/>
                          <a:ext cx="947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1" name="矩形 210004">
              <a:extLst>
                <a:ext uri="{FF2B5EF4-FFF2-40B4-BE49-F238E27FC236}">
                  <a16:creationId xmlns:a16="http://schemas.microsoft.com/office/drawing/2014/main" id="{A476F241-AF40-40E7-9DD2-7F921B1D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202"/>
              <a:ext cx="81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000">
                  <a:latin typeface="宋体" panose="02010600030101010101" pitchFamily="2" charset="-122"/>
                </a:rPr>
                <a:t>于是</a:t>
              </a:r>
            </a:p>
          </p:txBody>
        </p:sp>
      </p:grpSp>
      <p:sp>
        <p:nvSpPr>
          <p:cNvPr id="26662" name="页脚占位符 1">
            <a:extLst>
              <a:ext uri="{FF2B5EF4-FFF2-40B4-BE49-F238E27FC236}">
                <a16:creationId xmlns:a16="http://schemas.microsoft.com/office/drawing/2014/main" id="{5BD001FA-C749-4159-982D-1317B5F5C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0">
                <a:solidFill>
                  <a:schemeClr val="bg2"/>
                </a:solidFill>
              </a:rPr>
              <a:t>§9.3 有导体存在时静电场分布的分析与计算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56" grpId="0"/>
      <p:bldP spid="209959" grpId="0"/>
      <p:bldP spid="2099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矩形 210945">
            <a:extLst>
              <a:ext uri="{FF2B5EF4-FFF2-40B4-BE49-F238E27FC236}">
                <a16:creationId xmlns:a16="http://schemas.microsoft.com/office/drawing/2014/main" id="{33613B3F-49A1-448B-B372-6F06FA6A2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152400"/>
            <a:ext cx="88042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latin typeface="宋体" panose="02010600030101010101" pitchFamily="2" charset="-122"/>
              </a:rPr>
              <a:t>    [</a:t>
            </a:r>
            <a:r>
              <a:rPr lang="zh-CN" altLang="en-US" sz="2000">
                <a:latin typeface="宋体" panose="02010600030101010101" pitchFamily="2" charset="-122"/>
              </a:rPr>
              <a:t>例</a:t>
            </a:r>
            <a:r>
              <a:rPr lang="en-US" altLang="zh-CN" sz="2000">
                <a:latin typeface="宋体" panose="02010600030101010101" pitchFamily="2" charset="-122"/>
              </a:rPr>
              <a:t>3] </a:t>
            </a:r>
            <a:r>
              <a:rPr lang="zh-CN" altLang="en-US" sz="2000">
                <a:latin typeface="宋体" panose="02010600030101010101" pitchFamily="2" charset="-122"/>
              </a:rPr>
              <a:t>一半径为</a:t>
            </a:r>
            <a:r>
              <a:rPr lang="zh-CN" altLang="en-US" sz="2000" b="0" i="1"/>
              <a:t> </a:t>
            </a:r>
            <a:r>
              <a:rPr lang="en-US" altLang="zh-CN" sz="2000" b="0" i="1"/>
              <a:t>R</a:t>
            </a:r>
            <a:r>
              <a:rPr lang="en-US" altLang="zh-CN" sz="2000" b="0" baseline="-25000"/>
              <a:t>1</a:t>
            </a:r>
            <a:r>
              <a:rPr lang="en-US" altLang="zh-CN" sz="2000" b="0" i="1"/>
              <a:t> </a:t>
            </a:r>
            <a:r>
              <a:rPr lang="zh-CN" altLang="en-US" sz="2000">
                <a:latin typeface="宋体" panose="02010600030101010101" pitchFamily="2" charset="-122"/>
              </a:rPr>
              <a:t>的导体球，带电荷</a:t>
            </a:r>
            <a:r>
              <a:rPr lang="zh-CN" altLang="en-US" sz="2000" b="0" i="1"/>
              <a:t> 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A</a:t>
            </a:r>
            <a:r>
              <a:rPr lang="zh-CN" altLang="en-US" sz="2000">
                <a:latin typeface="宋体" panose="02010600030101010101" pitchFamily="2" charset="-122"/>
              </a:rPr>
              <a:t>，在它外面同心地放置一内、外径分别为</a:t>
            </a:r>
            <a:r>
              <a:rPr lang="zh-CN" altLang="en-US" sz="2000" b="0" i="1"/>
              <a:t> </a:t>
            </a:r>
            <a:r>
              <a:rPr lang="en-US" altLang="zh-CN" sz="2000" b="0" i="1"/>
              <a:t>R</a:t>
            </a:r>
            <a:r>
              <a:rPr lang="en-US" altLang="zh-CN" sz="2000" b="0" baseline="-25000"/>
              <a:t>2</a:t>
            </a:r>
            <a:r>
              <a:rPr lang="en-US" altLang="zh-CN" sz="2000" b="0" i="1" baseline="-25000"/>
              <a:t> </a:t>
            </a:r>
            <a:r>
              <a:rPr lang="zh-CN" altLang="en-US" sz="2000">
                <a:latin typeface="宋体" panose="02010600030101010101" pitchFamily="2" charset="-122"/>
              </a:rPr>
              <a:t>和</a:t>
            </a:r>
            <a:r>
              <a:rPr lang="zh-CN" altLang="en-US" sz="2000"/>
              <a:t> </a:t>
            </a:r>
            <a:r>
              <a:rPr lang="en-US" altLang="zh-CN" sz="2000" b="0" i="1"/>
              <a:t>R</a:t>
            </a:r>
            <a:r>
              <a:rPr lang="en-US" altLang="zh-CN" sz="2000" b="0" baseline="-25000"/>
              <a:t>3 </a:t>
            </a:r>
            <a:r>
              <a:rPr lang="zh-CN" altLang="en-US" sz="2000">
                <a:latin typeface="宋体" panose="02010600030101010101" pitchFamily="2" charset="-122"/>
              </a:rPr>
              <a:t>的导体球壳，带电荷</a:t>
            </a:r>
            <a:r>
              <a:rPr lang="zh-CN" altLang="en-US" sz="2000" b="0" i="1"/>
              <a:t> 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B</a:t>
            </a:r>
            <a:r>
              <a:rPr lang="zh-CN" altLang="en-US" sz="2000">
                <a:latin typeface="宋体" panose="02010600030101010101" pitchFamily="2" charset="-122"/>
              </a:rPr>
              <a:t>。求各处的场强和电势分布。</a:t>
            </a:r>
          </a:p>
        </p:txBody>
      </p:sp>
      <p:sp>
        <p:nvSpPr>
          <p:cNvPr id="210947" name="矩形 210946">
            <a:extLst>
              <a:ext uri="{FF2B5EF4-FFF2-40B4-BE49-F238E27FC236}">
                <a16:creationId xmlns:a16="http://schemas.microsoft.com/office/drawing/2014/main" id="{5163A89A-298C-4B81-804B-16A2DAFC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1038225"/>
            <a:ext cx="590867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latin typeface="宋体" panose="02010600030101010101" pitchFamily="2" charset="-122"/>
              </a:rPr>
              <a:t>    </a:t>
            </a:r>
            <a:r>
              <a:rPr lang="zh-CN" altLang="en-US" sz="2000">
                <a:latin typeface="宋体" panose="02010600030101010101" pitchFamily="2" charset="-122"/>
              </a:rPr>
              <a:t>解：中央球体电荷只分布在表面；球壳是一个带空腔导体，内壁带电为</a:t>
            </a:r>
            <a:r>
              <a:rPr lang="zh-CN" altLang="en-US" sz="2000" b="0"/>
              <a:t> </a:t>
            </a:r>
            <a:r>
              <a:rPr lang="en-US" altLang="en-US" sz="2000" b="0">
                <a:latin typeface="Symbol" panose="05050102010706020507" pitchFamily="18" charset="2"/>
              </a:rPr>
              <a:t>-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A</a:t>
            </a:r>
            <a:r>
              <a:rPr lang="zh-CN" altLang="en-US" sz="2000"/>
              <a:t>，再由电荷守恒知，外表面带电</a:t>
            </a:r>
            <a:r>
              <a:rPr lang="zh-CN" altLang="en-US" sz="2000">
                <a:latin typeface="宋体" panose="02010600030101010101" pitchFamily="2" charset="-122"/>
              </a:rPr>
              <a:t>为</a:t>
            </a:r>
            <a:r>
              <a:rPr lang="zh-CN" altLang="en-US" sz="2000" b="0"/>
              <a:t> 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A</a:t>
            </a:r>
            <a:r>
              <a:rPr lang="en-US" altLang="zh-CN" sz="2000" b="0"/>
              <a:t> + </a:t>
            </a:r>
            <a:r>
              <a:rPr lang="en-US" altLang="zh-CN" sz="2000" b="0" i="1"/>
              <a:t>Q</a:t>
            </a:r>
            <a:r>
              <a:rPr lang="en-US" altLang="zh-CN" sz="2000" b="0" i="1" baseline="-25000"/>
              <a:t>B</a:t>
            </a:r>
            <a:r>
              <a:rPr lang="zh-CN" altLang="en-US" sz="2000"/>
              <a:t>。所有导体表面电荷均为均匀分布。</a:t>
            </a:r>
            <a:endParaRPr lang="zh-CN" altLang="en-US" sz="2000">
              <a:latin typeface="宋体" panose="02010600030101010101" pitchFamily="2" charset="-122"/>
            </a:endParaRPr>
          </a:p>
        </p:txBody>
      </p:sp>
      <p:sp>
        <p:nvSpPr>
          <p:cNvPr id="210981" name="矩形 210980">
            <a:extLst>
              <a:ext uri="{FF2B5EF4-FFF2-40B4-BE49-F238E27FC236}">
                <a16:creationId xmlns:a16="http://schemas.microsoft.com/office/drawing/2014/main" id="{73A3C232-C001-45F2-A466-5D35BC2BA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17800"/>
            <a:ext cx="5638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zh-CN" sz="2000">
                <a:latin typeface="宋体" panose="02010600030101010101" pitchFamily="2" charset="-122"/>
              </a:rPr>
              <a:t>    </a:t>
            </a:r>
            <a:r>
              <a:rPr lang="zh-CN" altLang="en-US" sz="2000">
                <a:latin typeface="宋体" panose="02010600030101010101" pitchFamily="2" charset="-122"/>
              </a:rPr>
              <a:t>利用</a:t>
            </a:r>
            <a:r>
              <a:rPr lang="zh-CN" altLang="en-US" sz="2000"/>
              <a:t> </a:t>
            </a:r>
            <a:r>
              <a:rPr lang="en-US" altLang="zh-CN" sz="2000"/>
              <a:t>Gauss </a:t>
            </a:r>
            <a:r>
              <a:rPr lang="zh-CN" altLang="en-US" sz="2000">
                <a:latin typeface="宋体" panose="02010600030101010101" pitchFamily="2" charset="-122"/>
              </a:rPr>
              <a:t>定理可求出各区域的场强</a:t>
            </a:r>
          </a:p>
        </p:txBody>
      </p:sp>
      <p:grpSp>
        <p:nvGrpSpPr>
          <p:cNvPr id="210996" name="组合 210995">
            <a:extLst>
              <a:ext uri="{FF2B5EF4-FFF2-40B4-BE49-F238E27FC236}">
                <a16:creationId xmlns:a16="http://schemas.microsoft.com/office/drawing/2014/main" id="{3164CD53-D3D6-4069-A437-CD52C57999B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549400"/>
            <a:ext cx="2743200" cy="2187575"/>
            <a:chOff x="3840" y="900"/>
            <a:chExt cx="1728" cy="1454"/>
          </a:xfrm>
        </p:grpSpPr>
        <p:sp>
          <p:nvSpPr>
            <p:cNvPr id="27653" name="椭圆 210984">
              <a:extLst>
                <a:ext uri="{FF2B5EF4-FFF2-40B4-BE49-F238E27FC236}">
                  <a16:creationId xmlns:a16="http://schemas.microsoft.com/office/drawing/2014/main" id="{57DABFE3-70C2-4D48-9705-3FDAA75F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358" cy="144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654" name="椭圆 210986">
              <a:extLst>
                <a:ext uri="{FF2B5EF4-FFF2-40B4-BE49-F238E27FC236}">
                  <a16:creationId xmlns:a16="http://schemas.microsoft.com/office/drawing/2014/main" id="{7677DF66-46FB-47AE-9FBF-50DC66EED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1110"/>
              <a:ext cx="978" cy="1042"/>
            </a:xfrm>
            <a:prstGeom prst="ellipse">
              <a:avLst/>
            </a:prstGeom>
            <a:solidFill>
              <a:srgbClr val="F3FAFF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655" name="椭圆 210987">
              <a:extLst>
                <a:ext uri="{FF2B5EF4-FFF2-40B4-BE49-F238E27FC236}">
                  <a16:creationId xmlns:a16="http://schemas.microsoft.com/office/drawing/2014/main" id="{C506D66B-0F10-42D8-8437-88AD11466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1420"/>
              <a:ext cx="398" cy="42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656" name="直接连接符 210988">
              <a:extLst>
                <a:ext uri="{FF2B5EF4-FFF2-40B4-BE49-F238E27FC236}">
                  <a16:creationId xmlns:a16="http://schemas.microsoft.com/office/drawing/2014/main" id="{21D2681F-95BF-4F44-86BF-89FA89B15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6" y="1635"/>
              <a:ext cx="20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直接连接符 210989">
              <a:extLst>
                <a:ext uri="{FF2B5EF4-FFF2-40B4-BE49-F238E27FC236}">
                  <a16:creationId xmlns:a16="http://schemas.microsoft.com/office/drawing/2014/main" id="{EBDEADA7-3B66-46A6-A677-D2F9F05E9C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9" y="1236"/>
              <a:ext cx="318" cy="4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直接连接符 210990">
              <a:extLst>
                <a:ext uri="{FF2B5EF4-FFF2-40B4-BE49-F238E27FC236}">
                  <a16:creationId xmlns:a16="http://schemas.microsoft.com/office/drawing/2014/main" id="{C30F8442-0828-4B7E-AA31-72F83B831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7" y="900"/>
              <a:ext cx="72" cy="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59" name="对象 210991">
              <a:extLst>
                <a:ext uri="{FF2B5EF4-FFF2-40B4-BE49-F238E27FC236}">
                  <a16:creationId xmlns:a16="http://schemas.microsoft.com/office/drawing/2014/main" id="{E4D3857A-2299-43BA-A666-D3E19AF6334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00" y="1604"/>
            <a:ext cx="21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9" r:id="rId3" imgW="177492" imgH="215526" progId="Equation.3">
                    <p:embed/>
                  </p:oleObj>
                </mc:Choice>
                <mc:Fallback>
                  <p:oleObj r:id="rId3" imgW="177492" imgH="215526" progId="Equation.3">
                    <p:embed/>
                    <p:pic>
                      <p:nvPicPr>
                        <p:cNvPr id="0" name="对象 2109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1604"/>
                          <a:ext cx="21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对象 210992">
              <a:extLst>
                <a:ext uri="{FF2B5EF4-FFF2-40B4-BE49-F238E27FC236}">
                  <a16:creationId xmlns:a16="http://schemas.microsoft.com/office/drawing/2014/main" id="{64AA00A4-17FD-4F0C-B5C5-0E317D4686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32" y="1291"/>
            <a:ext cx="23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0" r:id="rId5" imgW="190252" imgH="215619" progId="Equation.3">
                    <p:embed/>
                  </p:oleObj>
                </mc:Choice>
                <mc:Fallback>
                  <p:oleObj r:id="rId5" imgW="190252" imgH="215619" progId="Equation.3">
                    <p:embed/>
                    <p:pic>
                      <p:nvPicPr>
                        <p:cNvPr id="0" name="对象 21099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1291"/>
                          <a:ext cx="23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对象 210993">
              <a:extLst>
                <a:ext uri="{FF2B5EF4-FFF2-40B4-BE49-F238E27FC236}">
                  <a16:creationId xmlns:a16="http://schemas.microsoft.com/office/drawing/2014/main" id="{40020DCC-FDE4-4784-874E-D8303E3BEDA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40" y="1182"/>
            <a:ext cx="23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r:id="rId7" imgW="190417" imgH="228501" progId="Equation.3">
                    <p:embed/>
                  </p:oleObj>
                </mc:Choice>
                <mc:Fallback>
                  <p:oleObj r:id="rId7" imgW="190417" imgH="228501" progId="Equation.3">
                    <p:embed/>
                    <p:pic>
                      <p:nvPicPr>
                        <p:cNvPr id="0" name="对象 21099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1182"/>
                          <a:ext cx="23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对象 210994">
              <a:extLst>
                <a:ext uri="{FF2B5EF4-FFF2-40B4-BE49-F238E27FC236}">
                  <a16:creationId xmlns:a16="http://schemas.microsoft.com/office/drawing/2014/main" id="{70AA04F9-77BC-48C7-B3AB-7FA56EF36A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49" y="1536"/>
            <a:ext cx="1019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2" r:id="rId9" imgW="824069" imgH="177492" progId="Equation.3">
                    <p:embed/>
                  </p:oleObj>
                </mc:Choice>
                <mc:Fallback>
                  <p:oleObj r:id="rId9" imgW="824069" imgH="177492" progId="Equation.3">
                    <p:embed/>
                    <p:pic>
                      <p:nvPicPr>
                        <p:cNvPr id="0" name="对象 21099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9" y="1536"/>
                          <a:ext cx="1019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0997" name="对象 210996">
            <a:extLst>
              <a:ext uri="{FF2B5EF4-FFF2-40B4-BE49-F238E27FC236}">
                <a16:creationId xmlns:a16="http://schemas.microsoft.com/office/drawing/2014/main" id="{16573B54-64AF-4A99-94AF-741584B54824}"/>
              </a:ext>
            </a:extLst>
          </p:cNvPr>
          <p:cNvGraphicFramePr>
            <a:graphicFrameLocks/>
          </p:cNvGraphicFramePr>
          <p:nvPr/>
        </p:nvGraphicFramePr>
        <p:xfrm>
          <a:off x="741363" y="3206750"/>
          <a:ext cx="49371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r:id="rId11" imgW="2691232" imgH="431613" progId="Equation.3">
                  <p:embed/>
                </p:oleObj>
              </mc:Choice>
              <mc:Fallback>
                <p:oleObj r:id="rId11" imgW="2691232" imgH="431613" progId="Equation.3">
                  <p:embed/>
                  <p:pic>
                    <p:nvPicPr>
                      <p:cNvPr id="0" name="对象 21099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206750"/>
                        <a:ext cx="49371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1000" name="组合 210999">
            <a:extLst>
              <a:ext uri="{FF2B5EF4-FFF2-40B4-BE49-F238E27FC236}">
                <a16:creationId xmlns:a16="http://schemas.microsoft.com/office/drawing/2014/main" id="{3F8B0B41-CCE4-4B0B-9C33-DA57C6469FC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03663"/>
            <a:ext cx="5334000" cy="730250"/>
            <a:chOff x="144" y="2429"/>
            <a:chExt cx="3360" cy="460"/>
          </a:xfrm>
        </p:grpSpPr>
        <p:sp>
          <p:nvSpPr>
            <p:cNvPr id="27665" name="矩形 210981">
              <a:extLst>
                <a:ext uri="{FF2B5EF4-FFF2-40B4-BE49-F238E27FC236}">
                  <a16:creationId xmlns:a16="http://schemas.microsoft.com/office/drawing/2014/main" id="{45A20881-A66E-43EA-A58B-938CCB5C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496"/>
              <a:ext cx="336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000">
                  <a:latin typeface="宋体" panose="02010600030101010101" pitchFamily="2" charset="-122"/>
                </a:rPr>
                <a:t>利用            求得</a:t>
              </a:r>
            </a:p>
          </p:txBody>
        </p:sp>
        <p:graphicFrame>
          <p:nvGraphicFramePr>
            <p:cNvPr id="27666" name="对象 210997">
              <a:extLst>
                <a:ext uri="{FF2B5EF4-FFF2-40B4-BE49-F238E27FC236}">
                  <a16:creationId xmlns:a16="http://schemas.microsoft.com/office/drawing/2014/main" id="{0846B5BF-1035-45E0-B049-7783FD2CC91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03" y="2429"/>
            <a:ext cx="85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r:id="rId13" imgW="736280" imgH="393529" progId="Equation.3">
                    <p:embed/>
                  </p:oleObj>
                </mc:Choice>
                <mc:Fallback>
                  <p:oleObj r:id="rId13" imgW="736280" imgH="393529" progId="Equation.3">
                    <p:embed/>
                    <p:pic>
                      <p:nvPicPr>
                        <p:cNvPr id="0" name="对象 21099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429"/>
                          <a:ext cx="851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0999" name="对象 210998">
            <a:extLst>
              <a:ext uri="{FF2B5EF4-FFF2-40B4-BE49-F238E27FC236}">
                <a16:creationId xmlns:a16="http://schemas.microsoft.com/office/drawing/2014/main" id="{49DC9488-936C-4533-ABEF-5EF8F236A8ED}"/>
              </a:ext>
            </a:extLst>
          </p:cNvPr>
          <p:cNvGraphicFramePr>
            <a:graphicFrameLocks/>
          </p:cNvGraphicFramePr>
          <p:nvPr/>
        </p:nvGraphicFramePr>
        <p:xfrm>
          <a:off x="739775" y="4575175"/>
          <a:ext cx="741045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r:id="rId15" imgW="4038600" imgH="965200" progId="Equation.3">
                  <p:embed/>
                </p:oleObj>
              </mc:Choice>
              <mc:Fallback>
                <p:oleObj r:id="rId15" imgW="4038600" imgH="965200" progId="Equation.3">
                  <p:embed/>
                  <p:pic>
                    <p:nvPicPr>
                      <p:cNvPr id="0" name="对象 21099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4575175"/>
                        <a:ext cx="7410450" cy="178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页脚占位符 1">
            <a:extLst>
              <a:ext uri="{FF2B5EF4-FFF2-40B4-BE49-F238E27FC236}">
                <a16:creationId xmlns:a16="http://schemas.microsoft.com/office/drawing/2014/main" id="{71C1D1AC-5A96-4588-8FAA-416F44619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0">
                <a:solidFill>
                  <a:schemeClr val="bg2"/>
                </a:solidFill>
              </a:rPr>
              <a:t>§9.3 有导体存在时静电场分布的分析与计算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/>
      <p:bldP spid="210947" grpId="0"/>
      <p:bldP spid="2109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89795">
            <a:extLst>
              <a:ext uri="{FF2B5EF4-FFF2-40B4-BE49-F238E27FC236}">
                <a16:creationId xmlns:a16="http://schemas.microsoft.com/office/drawing/2014/main" id="{2F1DFF4C-899A-4D30-9495-CFDA195C3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 lIns="92075" tIns="46038" rIns="92075" bIns="46038" anchor="ctr"/>
          <a:lstStyle/>
          <a:p>
            <a:r>
              <a:rPr lang="en-US" altLang="zh-CN"/>
              <a:t> </a:t>
            </a:r>
          </a:p>
        </p:txBody>
      </p:sp>
      <p:sp>
        <p:nvSpPr>
          <p:cNvPr id="289797" name="文本占位符 289796">
            <a:extLst>
              <a:ext uri="{FF2B5EF4-FFF2-40B4-BE49-F238E27FC236}">
                <a16:creationId xmlns:a16="http://schemas.microsoft.com/office/drawing/2014/main" id="{F5DC0484-5AD8-4346-86C6-56AD2899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413" y="285750"/>
            <a:ext cx="7812087" cy="25590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[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4]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半径为</a:t>
            </a:r>
            <a:r>
              <a:rPr lang="en-US" altLang="zh-CN" b="1" i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的不带电导体球附近有一点电荷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b="1" i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q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，它与球心</a:t>
            </a:r>
            <a:r>
              <a:rPr lang="en-US" altLang="zh-CN" b="1" i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O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相距</a:t>
            </a:r>
            <a:r>
              <a:rPr lang="en-US" altLang="zh-CN" b="1" i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，求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sym typeface="Monotype Sorts" pitchFamily="2" charset="2"/>
              </a:rPr>
              <a:t>(1)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导体球上感应电荷在球心处产生的电场强度及此时球心处的电势；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sym typeface="Monotype Sorts" pitchFamily="2" charset="2"/>
              </a:rPr>
              <a:t>(2)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若将导体球接地，球上的净电荷为多少？</a:t>
            </a:r>
          </a:p>
        </p:txBody>
      </p:sp>
      <p:grpSp>
        <p:nvGrpSpPr>
          <p:cNvPr id="289798" name="组合 289797">
            <a:extLst>
              <a:ext uri="{FF2B5EF4-FFF2-40B4-BE49-F238E27FC236}">
                <a16:creationId xmlns:a16="http://schemas.microsoft.com/office/drawing/2014/main" id="{2B0B0DEA-1A1D-4F9C-8FA3-3CEDD697B155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3738563"/>
            <a:ext cx="2098675" cy="2108200"/>
            <a:chOff x="350" y="2740"/>
            <a:chExt cx="1322" cy="1328"/>
          </a:xfrm>
        </p:grpSpPr>
        <p:sp>
          <p:nvSpPr>
            <p:cNvPr id="28676" name="椭圆 289798">
              <a:extLst>
                <a:ext uri="{FF2B5EF4-FFF2-40B4-BE49-F238E27FC236}">
                  <a16:creationId xmlns:a16="http://schemas.microsoft.com/office/drawing/2014/main" id="{33F0086E-2EBA-4228-909A-8A04766DC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" y="2740"/>
              <a:ext cx="1322" cy="1328"/>
            </a:xfrm>
            <a:prstGeom prst="ellipse">
              <a:avLst/>
            </a:prstGeom>
            <a:gradFill rotWithShape="0">
              <a:gsLst>
                <a:gs pos="0">
                  <a:srgbClr val="FE0292"/>
                </a:gs>
                <a:gs pos="100000">
                  <a:srgbClr val="8F015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677" name="直接连接符 289799">
              <a:extLst>
                <a:ext uri="{FF2B5EF4-FFF2-40B4-BE49-F238E27FC236}">
                  <a16:creationId xmlns:a16="http://schemas.microsoft.com/office/drawing/2014/main" id="{7BFE5F6A-B5DA-44A8-9FEE-8910D2A20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7" y="3418"/>
              <a:ext cx="492" cy="406"/>
            </a:xfrm>
            <a:prstGeom prst="line">
              <a:avLst/>
            </a:prstGeom>
            <a:noFill/>
            <a:ln w="38100">
              <a:solidFill>
                <a:srgbClr val="00FF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78" name="对象 289800">
              <a:extLst>
                <a:ext uri="{FF2B5EF4-FFF2-40B4-BE49-F238E27FC236}">
                  <a16:creationId xmlns:a16="http://schemas.microsoft.com/office/drawing/2014/main" id="{18F13C4B-7B8F-4B36-ADC3-2A28CDD9F77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50" y="3549"/>
            <a:ext cx="26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4" r:id="rId3" imgW="152202" imgH="164885" progId="Equation.3">
                    <p:embed/>
                  </p:oleObj>
                </mc:Choice>
                <mc:Fallback>
                  <p:oleObj r:id="rId3" imgW="152202" imgH="164885" progId="Equation.3">
                    <p:embed/>
                    <p:pic>
                      <p:nvPicPr>
                        <p:cNvPr id="0" name="对象 2898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3549"/>
                          <a:ext cx="26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对象 289801">
              <a:extLst>
                <a:ext uri="{FF2B5EF4-FFF2-40B4-BE49-F238E27FC236}">
                  <a16:creationId xmlns:a16="http://schemas.microsoft.com/office/drawing/2014/main" id="{35F9C2BF-E8BD-4B21-A343-4EC38331097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14" y="3404"/>
            <a:ext cx="2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r:id="rId5" imgW="152136" imgH="177492" progId="Equation.3">
                    <p:embed/>
                  </p:oleObj>
                </mc:Choice>
                <mc:Fallback>
                  <p:oleObj r:id="rId5" imgW="152136" imgH="177492" progId="Equation.3">
                    <p:embed/>
                    <p:pic>
                      <p:nvPicPr>
                        <p:cNvPr id="0" name="对象 2898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3404"/>
                          <a:ext cx="26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9803" name="组合 289802">
            <a:extLst>
              <a:ext uri="{FF2B5EF4-FFF2-40B4-BE49-F238E27FC236}">
                <a16:creationId xmlns:a16="http://schemas.microsoft.com/office/drawing/2014/main" id="{70FAEA03-E3A2-4CF9-BE84-A52DD34A5301}"/>
              </a:ext>
            </a:extLst>
          </p:cNvPr>
          <p:cNvGrpSpPr>
            <a:grpSpLocks/>
          </p:cNvGrpSpPr>
          <p:nvPr/>
        </p:nvGrpSpPr>
        <p:grpSpPr bwMode="auto">
          <a:xfrm>
            <a:off x="192088" y="3343275"/>
            <a:ext cx="2784475" cy="2446338"/>
            <a:chOff x="160" y="2454"/>
            <a:chExt cx="1754" cy="1541"/>
          </a:xfrm>
        </p:grpSpPr>
        <p:grpSp>
          <p:nvGrpSpPr>
            <p:cNvPr id="28681" name="组合 289803">
              <a:extLst>
                <a:ext uri="{FF2B5EF4-FFF2-40B4-BE49-F238E27FC236}">
                  <a16:creationId xmlns:a16="http://schemas.microsoft.com/office/drawing/2014/main" id="{E368F6FB-2867-4890-9C10-B26948AFF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" y="2744"/>
              <a:ext cx="1754" cy="1251"/>
              <a:chOff x="988" y="2595"/>
              <a:chExt cx="1624" cy="1108"/>
            </a:xfrm>
          </p:grpSpPr>
          <p:graphicFrame>
            <p:nvGraphicFramePr>
              <p:cNvPr id="28682" name="对象 289804">
                <a:extLst>
                  <a:ext uri="{FF2B5EF4-FFF2-40B4-BE49-F238E27FC236}">
                    <a16:creationId xmlns:a16="http://schemas.microsoft.com/office/drawing/2014/main" id="{C4CE29C7-A203-48B8-920F-9E3C6E11399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372" y="3072"/>
              <a:ext cx="240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6" r:id="rId7" imgW="126615" imgH="75969" progId="Equation.3">
                      <p:embed/>
                    </p:oleObj>
                  </mc:Choice>
                  <mc:Fallback>
                    <p:oleObj r:id="rId7" imgW="126615" imgH="75969" progId="Equation.3">
                      <p:embed/>
                      <p:pic>
                        <p:nvPicPr>
                          <p:cNvPr id="0" name="对象 28980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2" y="3072"/>
                            <a:ext cx="240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3" name="对象 289805">
                <a:extLst>
                  <a:ext uri="{FF2B5EF4-FFF2-40B4-BE49-F238E27FC236}">
                    <a16:creationId xmlns:a16="http://schemas.microsoft.com/office/drawing/2014/main" id="{8630EBC3-9681-4F4F-AE23-1017D57416A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348" y="3252"/>
              <a:ext cx="240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7" r:id="rId9" imgW="126615" imgH="75969" progId="Equation.3">
                      <p:embed/>
                    </p:oleObj>
                  </mc:Choice>
                  <mc:Fallback>
                    <p:oleObj r:id="rId9" imgW="126615" imgH="75969" progId="Equation.3">
                      <p:embed/>
                      <p:pic>
                        <p:nvPicPr>
                          <p:cNvPr id="0" name="对象 28980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8" y="3252"/>
                            <a:ext cx="240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4" name="对象 289806">
                <a:extLst>
                  <a:ext uri="{FF2B5EF4-FFF2-40B4-BE49-F238E27FC236}">
                    <a16:creationId xmlns:a16="http://schemas.microsoft.com/office/drawing/2014/main" id="{CC0DBD51-5B80-4FCF-BDE2-BE00349B332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336" y="2916"/>
              <a:ext cx="240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8" r:id="rId11" imgW="126615" imgH="75969" progId="Equation.3">
                      <p:embed/>
                    </p:oleObj>
                  </mc:Choice>
                  <mc:Fallback>
                    <p:oleObj r:id="rId11" imgW="126615" imgH="75969" progId="Equation.3">
                      <p:embed/>
                      <p:pic>
                        <p:nvPicPr>
                          <p:cNvPr id="0" name="对象 28980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2916"/>
                            <a:ext cx="240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5" name="对象 289807">
                <a:extLst>
                  <a:ext uri="{FF2B5EF4-FFF2-40B4-BE49-F238E27FC236}">
                    <a16:creationId xmlns:a16="http://schemas.microsoft.com/office/drawing/2014/main" id="{DD65C192-334D-446F-884F-47FA74B8D21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40" y="3516"/>
              <a:ext cx="240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9" r:id="rId13" imgW="126615" imgH="75969" progId="Equation.3">
                      <p:embed/>
                    </p:oleObj>
                  </mc:Choice>
                  <mc:Fallback>
                    <p:oleObj r:id="rId13" imgW="126615" imgH="75969" progId="Equation.3">
                      <p:embed/>
                      <p:pic>
                        <p:nvPicPr>
                          <p:cNvPr id="0" name="对象 28980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0" y="3516"/>
                            <a:ext cx="240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6" name="对象 289808">
                <a:extLst>
                  <a:ext uri="{FF2B5EF4-FFF2-40B4-BE49-F238E27FC236}">
                    <a16:creationId xmlns:a16="http://schemas.microsoft.com/office/drawing/2014/main" id="{6FACFB68-92A4-4F6A-BF74-2B7B55EBF52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04" y="2640"/>
              <a:ext cx="240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0" r:id="rId15" imgW="126615" imgH="75969" progId="Equation.3">
                      <p:embed/>
                    </p:oleObj>
                  </mc:Choice>
                  <mc:Fallback>
                    <p:oleObj r:id="rId15" imgW="126615" imgH="75969" progId="Equation.3">
                      <p:embed/>
                      <p:pic>
                        <p:nvPicPr>
                          <p:cNvPr id="0" name="对象 28980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4" y="2640"/>
                            <a:ext cx="240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7" name="对象 289809">
                <a:extLst>
                  <a:ext uri="{FF2B5EF4-FFF2-40B4-BE49-F238E27FC236}">
                    <a16:creationId xmlns:a16="http://schemas.microsoft.com/office/drawing/2014/main" id="{2A9B6B27-2D16-4C25-BBCC-0CEAED53D97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988" y="3027"/>
              <a:ext cx="22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1" r:id="rId17" imgW="139700" imgH="139700" progId="Equation.3">
                      <p:embed/>
                    </p:oleObj>
                  </mc:Choice>
                  <mc:Fallback>
                    <p:oleObj r:id="rId17" imgW="139700" imgH="139700" progId="Equation.3">
                      <p:embed/>
                      <p:pic>
                        <p:nvPicPr>
                          <p:cNvPr id="0" name="对象 28980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8" y="3027"/>
                            <a:ext cx="22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8" name="对象 289810">
                <a:extLst>
                  <a:ext uri="{FF2B5EF4-FFF2-40B4-BE49-F238E27FC236}">
                    <a16:creationId xmlns:a16="http://schemas.microsoft.com/office/drawing/2014/main" id="{41A45382-72E3-4D3C-A003-22B76994F7C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24" y="3207"/>
              <a:ext cx="22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2" r:id="rId19" imgW="139700" imgH="139700" progId="Equation.3">
                      <p:embed/>
                    </p:oleObj>
                  </mc:Choice>
                  <mc:Fallback>
                    <p:oleObj r:id="rId19" imgW="139700" imgH="139700" progId="Equation.3">
                      <p:embed/>
                      <p:pic>
                        <p:nvPicPr>
                          <p:cNvPr id="0" name="对象 2898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4" y="3207"/>
                            <a:ext cx="22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89" name="对象 289811">
                <a:extLst>
                  <a:ext uri="{FF2B5EF4-FFF2-40B4-BE49-F238E27FC236}">
                    <a16:creationId xmlns:a16="http://schemas.microsoft.com/office/drawing/2014/main" id="{EC2430BE-6895-4C4B-9978-EE71F70A729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24" y="2859"/>
              <a:ext cx="22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3" r:id="rId21" imgW="139700" imgH="139700" progId="Equation.3">
                      <p:embed/>
                    </p:oleObj>
                  </mc:Choice>
                  <mc:Fallback>
                    <p:oleObj r:id="rId21" imgW="139700" imgH="139700" progId="Equation.3">
                      <p:embed/>
                      <p:pic>
                        <p:nvPicPr>
                          <p:cNvPr id="0" name="对象 2898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4" y="2859"/>
                            <a:ext cx="22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0" name="对象 289812">
                <a:extLst>
                  <a:ext uri="{FF2B5EF4-FFF2-40B4-BE49-F238E27FC236}">
                    <a16:creationId xmlns:a16="http://schemas.microsoft.com/office/drawing/2014/main" id="{7BDF31A5-A866-49B0-A9C7-0909F91059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80" y="2595"/>
              <a:ext cx="22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4" r:id="rId23" imgW="139700" imgH="139700" progId="Equation.3">
                      <p:embed/>
                    </p:oleObj>
                  </mc:Choice>
                  <mc:Fallback>
                    <p:oleObj r:id="rId23" imgW="139700" imgH="139700" progId="Equation.3">
                      <p:embed/>
                      <p:pic>
                        <p:nvPicPr>
                          <p:cNvPr id="0" name="对象 28981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0" y="2595"/>
                            <a:ext cx="22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1" name="对象 289813">
                <a:extLst>
                  <a:ext uri="{FF2B5EF4-FFF2-40B4-BE49-F238E27FC236}">
                    <a16:creationId xmlns:a16="http://schemas.microsoft.com/office/drawing/2014/main" id="{F57A7291-689E-4D82-8FA5-AD74A27555C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56" y="3483"/>
              <a:ext cx="220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5" r:id="rId25" imgW="139700" imgH="139700" progId="Equation.3">
                      <p:embed/>
                    </p:oleObj>
                  </mc:Choice>
                  <mc:Fallback>
                    <p:oleObj r:id="rId25" imgW="139700" imgH="139700" progId="Equation.3">
                      <p:embed/>
                      <p:pic>
                        <p:nvPicPr>
                          <p:cNvPr id="0" name="对象 28981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3483"/>
                            <a:ext cx="220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692" name="对象 289814">
              <a:extLst>
                <a:ext uri="{FF2B5EF4-FFF2-40B4-BE49-F238E27FC236}">
                  <a16:creationId xmlns:a16="http://schemas.microsoft.com/office/drawing/2014/main" id="{16A60F8B-BE3E-4A8A-B711-00665C966B9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0" y="2454"/>
            <a:ext cx="45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6" r:id="rId27" imgW="266353" imgH="202936" progId="Equation.3">
                    <p:embed/>
                  </p:oleObj>
                </mc:Choice>
                <mc:Fallback>
                  <p:oleObj r:id="rId27" imgW="266353" imgH="202936" progId="Equation.3">
                    <p:embed/>
                    <p:pic>
                      <p:nvPicPr>
                        <p:cNvPr id="0" name="对象 2898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" y="2454"/>
                          <a:ext cx="450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对象 289815">
              <a:extLst>
                <a:ext uri="{FF2B5EF4-FFF2-40B4-BE49-F238E27FC236}">
                  <a16:creationId xmlns:a16="http://schemas.microsoft.com/office/drawing/2014/main" id="{0F88F053-67B2-4E4A-B262-CE11C5F2FF0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400" y="2509"/>
            <a:ext cx="43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7" r:id="rId29" imgW="266353" imgH="202936" progId="Equation.3">
                    <p:embed/>
                  </p:oleObj>
                </mc:Choice>
                <mc:Fallback>
                  <p:oleObj r:id="rId29" imgW="266353" imgH="202936" progId="Equation.3">
                    <p:embed/>
                    <p:pic>
                      <p:nvPicPr>
                        <p:cNvPr id="0" name="对象 2898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2509"/>
                          <a:ext cx="43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9817" name="组合 289816">
            <a:extLst>
              <a:ext uri="{FF2B5EF4-FFF2-40B4-BE49-F238E27FC236}">
                <a16:creationId xmlns:a16="http://schemas.microsoft.com/office/drawing/2014/main" id="{A764A271-B31A-423D-BC47-682AB21B8FAC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4251325"/>
            <a:ext cx="2981325" cy="1203325"/>
            <a:chOff x="1025" y="3050"/>
            <a:chExt cx="1878" cy="758"/>
          </a:xfrm>
        </p:grpSpPr>
        <p:sp>
          <p:nvSpPr>
            <p:cNvPr id="28695" name="椭圆 289817">
              <a:extLst>
                <a:ext uri="{FF2B5EF4-FFF2-40B4-BE49-F238E27FC236}">
                  <a16:creationId xmlns:a16="http://schemas.microsoft.com/office/drawing/2014/main" id="{BF722EAC-4072-4CA2-85C5-0B3358025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65"/>
              <a:ext cx="101" cy="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8696" name="对象 289818">
              <a:extLst>
                <a:ext uri="{FF2B5EF4-FFF2-40B4-BE49-F238E27FC236}">
                  <a16:creationId xmlns:a16="http://schemas.microsoft.com/office/drawing/2014/main" id="{88227C94-50DD-491E-BCE5-271301B004B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06" y="3419"/>
            <a:ext cx="397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8" r:id="rId31" imgW="240882" imgH="177492" progId="Equation.3">
                    <p:embed/>
                  </p:oleObj>
                </mc:Choice>
                <mc:Fallback>
                  <p:oleObj r:id="rId31" imgW="240882" imgH="177492" progId="Equation.3">
                    <p:embed/>
                    <p:pic>
                      <p:nvPicPr>
                        <p:cNvPr id="0" name="对象 2898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" y="3419"/>
                          <a:ext cx="397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7" name="对象 289819">
              <a:extLst>
                <a:ext uri="{FF2B5EF4-FFF2-40B4-BE49-F238E27FC236}">
                  <a16:creationId xmlns:a16="http://schemas.microsoft.com/office/drawing/2014/main" id="{428AB36B-82DA-40DC-BF13-1FCD49EE252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18" y="3050"/>
            <a:ext cx="253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9" r:id="rId33" imgW="139458" imgH="177492" progId="Equation.3">
                    <p:embed/>
                  </p:oleObj>
                </mc:Choice>
                <mc:Fallback>
                  <p:oleObj r:id="rId33" imgW="139458" imgH="177492" progId="Equation.3">
                    <p:embed/>
                    <p:pic>
                      <p:nvPicPr>
                        <p:cNvPr id="0" name="对象 2898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8" y="3050"/>
                          <a:ext cx="253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8" name="直接连接符 289820">
              <a:extLst>
                <a:ext uri="{FF2B5EF4-FFF2-40B4-BE49-F238E27FC236}">
                  <a16:creationId xmlns:a16="http://schemas.microsoft.com/office/drawing/2014/main" id="{C70E7E4D-F5D8-4E08-9CF9-E8148596E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3404"/>
              <a:ext cx="1756" cy="0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9822" name="文本框 289821">
            <a:extLst>
              <a:ext uri="{FF2B5EF4-FFF2-40B4-BE49-F238E27FC236}">
                <a16:creationId xmlns:a16="http://schemas.microsoft.com/office/drawing/2014/main" id="{41DCE8DB-DD54-4165-A636-421F1A723DD1}"/>
              </a:ext>
            </a:extLst>
          </p:cNvPr>
          <p:cNvSpPr txBox="1"/>
          <p:nvPr/>
        </p:nvSpPr>
        <p:spPr>
          <a:xfrm>
            <a:off x="4540250" y="2844800"/>
            <a:ext cx="4476750" cy="1066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解：建立如图所示的坐标系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89823" name="文本框 289822">
            <a:extLst>
              <a:ext uri="{FF2B5EF4-FFF2-40B4-BE49-F238E27FC236}">
                <a16:creationId xmlns:a16="http://schemas.microsoft.com/office/drawing/2014/main" id="{3E29768C-A667-44F2-91B7-8F35FA991769}"/>
              </a:ext>
            </a:extLst>
          </p:cNvPr>
          <p:cNvSpPr txBox="1"/>
          <p:nvPr/>
        </p:nvSpPr>
        <p:spPr>
          <a:xfrm>
            <a:off x="5200650" y="4197350"/>
            <a:ext cx="3760788" cy="1066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(1)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设导体球表面感应出电荷</a:t>
            </a:r>
            <a:r>
              <a:rPr lang="en-US" altLang="zh-CN" sz="320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cs typeface="+mn-ea"/>
                <a:sym typeface="Symbol" panose="05050102010706020507" pitchFamily="18" charset="2"/>
              </a:rPr>
              <a:t></a:t>
            </a:r>
            <a:r>
              <a:rPr lang="en-US" altLang="zh-CN" sz="3200" i="1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q’</a:t>
            </a:r>
            <a:endParaRPr lang="en-US" altLang="zh-CN" sz="3200" i="1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pSp>
        <p:nvGrpSpPr>
          <p:cNvPr id="289824" name="组合 289823">
            <a:extLst>
              <a:ext uri="{FF2B5EF4-FFF2-40B4-BE49-F238E27FC236}">
                <a16:creationId xmlns:a16="http://schemas.microsoft.com/office/drawing/2014/main" id="{D09DC6FE-DD5A-4357-A1F0-ACDF4958467F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814888"/>
            <a:ext cx="715962" cy="584200"/>
            <a:chOff x="2832" y="3408"/>
            <a:chExt cx="450" cy="368"/>
          </a:xfrm>
        </p:grpSpPr>
        <p:sp>
          <p:nvSpPr>
            <p:cNvPr id="28702" name="直接连接符 289824">
              <a:extLst>
                <a:ext uri="{FF2B5EF4-FFF2-40B4-BE49-F238E27FC236}">
                  <a16:creationId xmlns:a16="http://schemas.microsoft.com/office/drawing/2014/main" id="{4B17F952-F9D8-4069-8E2D-1E841BCBB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408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703" name="对象 289825">
              <a:extLst>
                <a:ext uri="{FF2B5EF4-FFF2-40B4-BE49-F238E27FC236}">
                  <a16:creationId xmlns:a16="http://schemas.microsoft.com/office/drawing/2014/main" id="{6133970D-7918-4488-8E11-2D44D376F63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19" y="3468"/>
            <a:ext cx="26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0" r:id="rId35" imgW="126725" imgH="139397" progId="Equation.3">
                    <p:embed/>
                  </p:oleObj>
                </mc:Choice>
                <mc:Fallback>
                  <p:oleObj r:id="rId35" imgW="126725" imgH="139397" progId="Equation.3">
                    <p:embed/>
                    <p:pic>
                      <p:nvPicPr>
                        <p:cNvPr id="0" name="对象 2898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3468"/>
                          <a:ext cx="26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89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89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7" grpId="0" build="p"/>
      <p:bldP spid="289822" grpId="0"/>
      <p:bldP spid="2898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90819">
            <a:extLst>
              <a:ext uri="{FF2B5EF4-FFF2-40B4-BE49-F238E27FC236}">
                <a16:creationId xmlns:a16="http://schemas.microsoft.com/office/drawing/2014/main" id="{09ADB583-E905-4692-8FFE-CFFFB2A0B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 lIns="92075" tIns="46038" rIns="92075" bIns="46038" anchor="ctr"/>
          <a:lstStyle/>
          <a:p>
            <a:r>
              <a:rPr lang="en-US" altLang="zh-CN"/>
              <a:t> </a:t>
            </a:r>
          </a:p>
        </p:txBody>
      </p:sp>
      <p:sp>
        <p:nvSpPr>
          <p:cNvPr id="290821" name="文本占位符 290820">
            <a:extLst>
              <a:ext uri="{FF2B5EF4-FFF2-40B4-BE49-F238E27FC236}">
                <a16:creationId xmlns:a16="http://schemas.microsoft.com/office/drawing/2014/main" id="{9D1B64A7-E775-4283-9142-5AB3236B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225425"/>
            <a:ext cx="8545513" cy="14859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a.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球心</a:t>
            </a:r>
            <a:r>
              <a:rPr lang="en-US" altLang="zh-CN" b="1" i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O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处场强为零，是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±</a:t>
            </a:r>
            <a:r>
              <a:rPr lang="en-US" altLang="zh-CN" b="1" i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q’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的电场和</a:t>
            </a:r>
            <a:r>
              <a:rPr lang="en-US" altLang="zh-CN" b="1" i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q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的电场叠加的结果</a:t>
            </a:r>
          </a:p>
        </p:txBody>
      </p:sp>
      <p:graphicFrame>
        <p:nvGraphicFramePr>
          <p:cNvPr id="290822" name="对象 290821">
            <a:extLst>
              <a:ext uri="{FF2B5EF4-FFF2-40B4-BE49-F238E27FC236}">
                <a16:creationId xmlns:a16="http://schemas.microsoft.com/office/drawing/2014/main" id="{2D1C53FC-18D4-4482-908F-4419611BF513}"/>
              </a:ext>
            </a:extLst>
          </p:cNvPr>
          <p:cNvGraphicFramePr>
            <a:graphicFrameLocks/>
          </p:cNvGraphicFramePr>
          <p:nvPr/>
        </p:nvGraphicFramePr>
        <p:xfrm>
          <a:off x="1125538" y="1724025"/>
          <a:ext cx="272573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r:id="rId3" imgW="748975" imgH="241195" progId="Equation.3">
                  <p:embed/>
                </p:oleObj>
              </mc:Choice>
              <mc:Fallback>
                <p:oleObj r:id="rId3" imgW="748975" imgH="241195" progId="Equation.3">
                  <p:embed/>
                  <p:pic>
                    <p:nvPicPr>
                      <p:cNvPr id="0" name="对象 2908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1724025"/>
                        <a:ext cx="272573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3" name="对象 290822">
            <a:extLst>
              <a:ext uri="{FF2B5EF4-FFF2-40B4-BE49-F238E27FC236}">
                <a16:creationId xmlns:a16="http://schemas.microsoft.com/office/drawing/2014/main" id="{DAC556CA-D8A3-4B7B-947B-0B6589569BDC}"/>
              </a:ext>
            </a:extLst>
          </p:cNvPr>
          <p:cNvGraphicFramePr>
            <a:graphicFrameLocks/>
          </p:cNvGraphicFramePr>
          <p:nvPr/>
        </p:nvGraphicFramePr>
        <p:xfrm>
          <a:off x="395288" y="3063875"/>
          <a:ext cx="23050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r:id="rId5" imgW="634725" imgH="190417" progId="Equation.3">
                  <p:embed/>
                </p:oleObj>
              </mc:Choice>
              <mc:Fallback>
                <p:oleObj r:id="rId5" imgW="634725" imgH="190417" progId="Equation.3">
                  <p:embed/>
                  <p:pic>
                    <p:nvPicPr>
                      <p:cNvPr id="0" name="对象 2908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63875"/>
                        <a:ext cx="23050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4" name="对象 290823">
            <a:extLst>
              <a:ext uri="{FF2B5EF4-FFF2-40B4-BE49-F238E27FC236}">
                <a16:creationId xmlns:a16="http://schemas.microsoft.com/office/drawing/2014/main" id="{A395F8D9-7344-4527-B0DA-5DAABEA5E7AC}"/>
              </a:ext>
            </a:extLst>
          </p:cNvPr>
          <p:cNvGraphicFramePr>
            <a:graphicFrameLocks/>
          </p:cNvGraphicFramePr>
          <p:nvPr/>
        </p:nvGraphicFramePr>
        <p:xfrm>
          <a:off x="3851275" y="1835150"/>
          <a:ext cx="7921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r:id="rId7" imgW="240882" imgH="177492" progId="Equation.3">
                  <p:embed/>
                </p:oleObj>
              </mc:Choice>
              <mc:Fallback>
                <p:oleObj r:id="rId7" imgW="240882" imgH="177492" progId="Equation.3">
                  <p:embed/>
                  <p:pic>
                    <p:nvPicPr>
                      <p:cNvPr id="0" name="对象 29082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835150"/>
                        <a:ext cx="7921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5" name="对象 290824">
            <a:extLst>
              <a:ext uri="{FF2B5EF4-FFF2-40B4-BE49-F238E27FC236}">
                <a16:creationId xmlns:a16="http://schemas.microsoft.com/office/drawing/2014/main" id="{6D42144B-B143-4D01-AE6F-597CA3C7F3A9}"/>
              </a:ext>
            </a:extLst>
          </p:cNvPr>
          <p:cNvGraphicFramePr>
            <a:graphicFrameLocks/>
          </p:cNvGraphicFramePr>
          <p:nvPr/>
        </p:nvGraphicFramePr>
        <p:xfrm>
          <a:off x="2700338" y="2786063"/>
          <a:ext cx="342741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r:id="rId9" imgW="1091726" imgH="431613" progId="Equation.3">
                  <p:embed/>
                </p:oleObj>
              </mc:Choice>
              <mc:Fallback>
                <p:oleObj r:id="rId9" imgW="1091726" imgH="431613" progId="Equation.3">
                  <p:embed/>
                  <p:pic>
                    <p:nvPicPr>
                      <p:cNvPr id="0" name="对象 29082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86063"/>
                        <a:ext cx="3427412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6" name="对象 290825">
            <a:extLst>
              <a:ext uri="{FF2B5EF4-FFF2-40B4-BE49-F238E27FC236}">
                <a16:creationId xmlns:a16="http://schemas.microsoft.com/office/drawing/2014/main" id="{5F1A140C-6908-48D6-9E83-8EF7ABDE617F}"/>
              </a:ext>
            </a:extLst>
          </p:cNvPr>
          <p:cNvGraphicFramePr>
            <a:graphicFrameLocks/>
          </p:cNvGraphicFramePr>
          <p:nvPr/>
        </p:nvGraphicFramePr>
        <p:xfrm>
          <a:off x="6121400" y="2693988"/>
          <a:ext cx="252253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r:id="rId11" imgW="723586" imgH="431613" progId="Equation.3">
                  <p:embed/>
                </p:oleObj>
              </mc:Choice>
              <mc:Fallback>
                <p:oleObj r:id="rId11" imgW="723586" imgH="431613" progId="Equation.3">
                  <p:embed/>
                  <p:pic>
                    <p:nvPicPr>
                      <p:cNvPr id="0" name="对象 29082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693988"/>
                        <a:ext cx="2522538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7" name="文本框 290826">
            <a:extLst>
              <a:ext uri="{FF2B5EF4-FFF2-40B4-BE49-F238E27FC236}">
                <a16:creationId xmlns:a16="http://schemas.microsoft.com/office/drawing/2014/main" id="{D41AAE22-DA2E-4327-98A8-E788D5B8AE4B}"/>
              </a:ext>
            </a:extLst>
          </p:cNvPr>
          <p:cNvSpPr txBox="1"/>
          <p:nvPr/>
        </p:nvSpPr>
        <p:spPr>
          <a:xfrm>
            <a:off x="309563" y="1809750"/>
            <a:ext cx="971550" cy="5794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即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90828" name="矩形 290827">
            <a:extLst>
              <a:ext uri="{FF2B5EF4-FFF2-40B4-BE49-F238E27FC236}">
                <a16:creationId xmlns:a16="http://schemas.microsoft.com/office/drawing/2014/main" id="{5D1E7C27-61DE-4F77-900B-FB857D2004B1}"/>
              </a:ext>
            </a:extLst>
          </p:cNvPr>
          <p:cNvSpPr/>
          <p:nvPr/>
        </p:nvSpPr>
        <p:spPr>
          <a:xfrm>
            <a:off x="793750" y="4360863"/>
            <a:ext cx="6546850" cy="5794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b.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因为所有感应电荷在</a:t>
            </a:r>
            <a:r>
              <a:rPr lang="en-US" altLang="zh-CN" sz="3200" i="1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O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处的电势为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aphicFrame>
        <p:nvGraphicFramePr>
          <p:cNvPr id="290829" name="对象 290828">
            <a:extLst>
              <a:ext uri="{FF2B5EF4-FFF2-40B4-BE49-F238E27FC236}">
                <a16:creationId xmlns:a16="http://schemas.microsoft.com/office/drawing/2014/main" id="{E89A6396-91A2-4265-A1C8-BEAC6E82778D}"/>
              </a:ext>
            </a:extLst>
          </p:cNvPr>
          <p:cNvGraphicFramePr>
            <a:graphicFrameLocks/>
          </p:cNvGraphicFramePr>
          <p:nvPr/>
        </p:nvGraphicFramePr>
        <p:xfrm>
          <a:off x="1303338" y="4940300"/>
          <a:ext cx="3316287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r:id="rId13" imgW="914003" imgH="431613" progId="Equation.3">
                  <p:embed/>
                </p:oleObj>
              </mc:Choice>
              <mc:Fallback>
                <p:oleObj r:id="rId13" imgW="914003" imgH="431613" progId="Equation.3">
                  <p:embed/>
                  <p:pic>
                    <p:nvPicPr>
                      <p:cNvPr id="0" name="对象 2908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940300"/>
                        <a:ext cx="3316287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30" name="对象 290829">
            <a:extLst>
              <a:ext uri="{FF2B5EF4-FFF2-40B4-BE49-F238E27FC236}">
                <a16:creationId xmlns:a16="http://schemas.microsoft.com/office/drawing/2014/main" id="{65631081-A14D-4DE3-83F1-191769745A82}"/>
              </a:ext>
            </a:extLst>
          </p:cNvPr>
          <p:cNvGraphicFramePr>
            <a:graphicFrameLocks/>
          </p:cNvGraphicFramePr>
          <p:nvPr/>
        </p:nvGraphicFramePr>
        <p:xfrm>
          <a:off x="4930775" y="5229225"/>
          <a:ext cx="10493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9" r:id="rId15" imgW="240882" imgH="177492" progId="Equation.3">
                  <p:embed/>
                </p:oleObj>
              </mc:Choice>
              <mc:Fallback>
                <p:oleObj r:id="rId15" imgW="240882" imgH="177492" progId="Equation.3">
                  <p:embed/>
                  <p:pic>
                    <p:nvPicPr>
                      <p:cNvPr id="0" name="对象 29082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5229225"/>
                        <a:ext cx="10493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8" name="组合 290830">
            <a:extLst>
              <a:ext uri="{FF2B5EF4-FFF2-40B4-BE49-F238E27FC236}">
                <a16:creationId xmlns:a16="http://schemas.microsoft.com/office/drawing/2014/main" id="{04583757-1D23-488C-8014-88B086AB09B0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947738"/>
            <a:ext cx="3405188" cy="1838325"/>
            <a:chOff x="4095" y="702"/>
            <a:chExt cx="2145" cy="1158"/>
          </a:xfrm>
        </p:grpSpPr>
        <p:grpSp>
          <p:nvGrpSpPr>
            <p:cNvPr id="29709" name="组合 290831">
              <a:extLst>
                <a:ext uri="{FF2B5EF4-FFF2-40B4-BE49-F238E27FC236}">
                  <a16:creationId xmlns:a16="http://schemas.microsoft.com/office/drawing/2014/main" id="{6CEFCD03-6AF5-45FC-85EA-0B4C9A0AB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3" y="880"/>
              <a:ext cx="998" cy="980"/>
              <a:chOff x="350" y="2740"/>
              <a:chExt cx="1322" cy="1328"/>
            </a:xfrm>
          </p:grpSpPr>
          <p:sp>
            <p:nvSpPr>
              <p:cNvPr id="29710" name="椭圆 290832">
                <a:extLst>
                  <a:ext uri="{FF2B5EF4-FFF2-40B4-BE49-F238E27FC236}">
                    <a16:creationId xmlns:a16="http://schemas.microsoft.com/office/drawing/2014/main" id="{906691A8-EB71-4E99-9FF4-398CA6EE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" y="2740"/>
                <a:ext cx="1322" cy="1328"/>
              </a:xfrm>
              <a:prstGeom prst="ellipse">
                <a:avLst/>
              </a:prstGeom>
              <a:gradFill rotWithShape="0">
                <a:gsLst>
                  <a:gs pos="0">
                    <a:srgbClr val="FE0292"/>
                  </a:gs>
                  <a:gs pos="100000">
                    <a:srgbClr val="8F0152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11" name="直接连接符 290833">
                <a:extLst>
                  <a:ext uri="{FF2B5EF4-FFF2-40B4-BE49-F238E27FC236}">
                    <a16:creationId xmlns:a16="http://schemas.microsoft.com/office/drawing/2014/main" id="{B0D5B566-081C-40C3-97BE-EC5911D60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7" y="3418"/>
                <a:ext cx="492" cy="406"/>
              </a:xfrm>
              <a:prstGeom prst="line">
                <a:avLst/>
              </a:prstGeom>
              <a:noFill/>
              <a:ln w="38100">
                <a:solidFill>
                  <a:srgbClr val="00FF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712" name="对象 290834">
                <a:extLst>
                  <a:ext uri="{FF2B5EF4-FFF2-40B4-BE49-F238E27FC236}">
                    <a16:creationId xmlns:a16="http://schemas.microsoft.com/office/drawing/2014/main" id="{479AB873-BE72-40D6-A6C8-982A20936FD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50" y="3549"/>
              <a:ext cx="268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40" r:id="rId17" imgW="152202" imgH="164885" progId="Equation.3">
                      <p:embed/>
                    </p:oleObj>
                  </mc:Choice>
                  <mc:Fallback>
                    <p:oleObj r:id="rId17" imgW="152202" imgH="164885" progId="Equation.3">
                      <p:embed/>
                      <p:pic>
                        <p:nvPicPr>
                          <p:cNvPr id="0" name="对象 29083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0" y="3549"/>
                            <a:ext cx="268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13" name="对象 290835">
                <a:extLst>
                  <a:ext uri="{FF2B5EF4-FFF2-40B4-BE49-F238E27FC236}">
                    <a16:creationId xmlns:a16="http://schemas.microsoft.com/office/drawing/2014/main" id="{38FAEE92-3D3B-4147-9EB7-2C32AB49631C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14" y="3404"/>
              <a:ext cx="260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41" r:id="rId19" imgW="152136" imgH="177492" progId="Equation.3">
                      <p:embed/>
                    </p:oleObj>
                  </mc:Choice>
                  <mc:Fallback>
                    <p:oleObj r:id="rId19" imgW="152136" imgH="177492" progId="Equation.3">
                      <p:embed/>
                      <p:pic>
                        <p:nvPicPr>
                          <p:cNvPr id="0" name="对象 29083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" y="3404"/>
                            <a:ext cx="260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14" name="组合 290836">
              <a:extLst>
                <a:ext uri="{FF2B5EF4-FFF2-40B4-BE49-F238E27FC236}">
                  <a16:creationId xmlns:a16="http://schemas.microsoft.com/office/drawing/2014/main" id="{E6020906-3581-4FB1-9BCA-2A6AA8DB5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" y="702"/>
              <a:ext cx="1324" cy="1137"/>
              <a:chOff x="160" y="2454"/>
              <a:chExt cx="1754" cy="1541"/>
            </a:xfrm>
          </p:grpSpPr>
          <p:grpSp>
            <p:nvGrpSpPr>
              <p:cNvPr id="29715" name="组合 290837">
                <a:extLst>
                  <a:ext uri="{FF2B5EF4-FFF2-40B4-BE49-F238E27FC236}">
                    <a16:creationId xmlns:a16="http://schemas.microsoft.com/office/drawing/2014/main" id="{A1E921DC-6FB7-4894-B3EB-8EF831398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" y="2744"/>
                <a:ext cx="1754" cy="1251"/>
                <a:chOff x="988" y="2595"/>
                <a:chExt cx="1624" cy="1108"/>
              </a:xfrm>
            </p:grpSpPr>
            <p:graphicFrame>
              <p:nvGraphicFramePr>
                <p:cNvPr id="29716" name="对象 290838">
                  <a:extLst>
                    <a:ext uri="{FF2B5EF4-FFF2-40B4-BE49-F238E27FC236}">
                      <a16:creationId xmlns:a16="http://schemas.microsoft.com/office/drawing/2014/main" id="{CC2A7BD6-FB5C-42EF-8189-50594FC38BC3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372" y="3072"/>
                <a:ext cx="240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2" r:id="rId21" imgW="126615" imgH="75969" progId="Equation.3">
                        <p:embed/>
                      </p:oleObj>
                    </mc:Choice>
                    <mc:Fallback>
                      <p:oleObj r:id="rId21" imgW="126615" imgH="75969" progId="Equation.3">
                        <p:embed/>
                        <p:pic>
                          <p:nvPicPr>
                            <p:cNvPr id="0" name="对象 29083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2" y="3072"/>
                              <a:ext cx="240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7" name="对象 290839">
                  <a:extLst>
                    <a:ext uri="{FF2B5EF4-FFF2-40B4-BE49-F238E27FC236}">
                      <a16:creationId xmlns:a16="http://schemas.microsoft.com/office/drawing/2014/main" id="{F65D6A1E-7EEA-45C9-9542-2C6FB16A3E4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348" y="3252"/>
                <a:ext cx="240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3" r:id="rId23" imgW="126615" imgH="75969" progId="Equation.3">
                        <p:embed/>
                      </p:oleObj>
                    </mc:Choice>
                    <mc:Fallback>
                      <p:oleObj r:id="rId23" imgW="126615" imgH="75969" progId="Equation.3">
                        <p:embed/>
                        <p:pic>
                          <p:nvPicPr>
                            <p:cNvPr id="0" name="对象 29083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48" y="3252"/>
                              <a:ext cx="240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8" name="对象 290840">
                  <a:extLst>
                    <a:ext uri="{FF2B5EF4-FFF2-40B4-BE49-F238E27FC236}">
                      <a16:creationId xmlns:a16="http://schemas.microsoft.com/office/drawing/2014/main" id="{53DAE14B-F79A-4F5D-8BB7-CD1E64C6CBF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336" y="2916"/>
                <a:ext cx="240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4" r:id="rId25" imgW="126615" imgH="75969" progId="Equation.3">
                        <p:embed/>
                      </p:oleObj>
                    </mc:Choice>
                    <mc:Fallback>
                      <p:oleObj r:id="rId25" imgW="126615" imgH="75969" progId="Equation.3">
                        <p:embed/>
                        <p:pic>
                          <p:nvPicPr>
                            <p:cNvPr id="0" name="对象 290840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6" y="2916"/>
                              <a:ext cx="240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9" name="对象 290841">
                  <a:extLst>
                    <a:ext uri="{FF2B5EF4-FFF2-40B4-BE49-F238E27FC236}">
                      <a16:creationId xmlns:a16="http://schemas.microsoft.com/office/drawing/2014/main" id="{D54FA42A-8199-4D2B-AF6C-2F958BA2B84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240" y="3516"/>
                <a:ext cx="240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5" r:id="rId27" imgW="126615" imgH="75969" progId="Equation.3">
                        <p:embed/>
                      </p:oleObj>
                    </mc:Choice>
                    <mc:Fallback>
                      <p:oleObj r:id="rId27" imgW="126615" imgH="75969" progId="Equation.3">
                        <p:embed/>
                        <p:pic>
                          <p:nvPicPr>
                            <p:cNvPr id="0" name="对象 290841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0" y="3516"/>
                              <a:ext cx="240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0" name="对象 290842">
                  <a:extLst>
                    <a:ext uri="{FF2B5EF4-FFF2-40B4-BE49-F238E27FC236}">
                      <a16:creationId xmlns:a16="http://schemas.microsoft.com/office/drawing/2014/main" id="{20A7E1DC-4900-42E6-B84D-89E94509ED3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204" y="2640"/>
                <a:ext cx="240" cy="1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6" r:id="rId29" imgW="126615" imgH="75969" progId="Equation.3">
                        <p:embed/>
                      </p:oleObj>
                    </mc:Choice>
                    <mc:Fallback>
                      <p:oleObj r:id="rId29" imgW="126615" imgH="75969" progId="Equation.3">
                        <p:embed/>
                        <p:pic>
                          <p:nvPicPr>
                            <p:cNvPr id="0" name="对象 29084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4" y="2640"/>
                              <a:ext cx="240" cy="14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1" name="对象 290843">
                  <a:extLst>
                    <a:ext uri="{FF2B5EF4-FFF2-40B4-BE49-F238E27FC236}">
                      <a16:creationId xmlns:a16="http://schemas.microsoft.com/office/drawing/2014/main" id="{0BC8CEF0-CFCE-416E-ADF7-774CB8BE49C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988" y="3027"/>
                <a:ext cx="220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7" r:id="rId31" imgW="139700" imgH="139700" progId="Equation.3">
                        <p:embed/>
                      </p:oleObj>
                    </mc:Choice>
                    <mc:Fallback>
                      <p:oleObj r:id="rId31" imgW="139700" imgH="139700" progId="Equation.3">
                        <p:embed/>
                        <p:pic>
                          <p:nvPicPr>
                            <p:cNvPr id="0" name="对象 29084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8" y="3027"/>
                              <a:ext cx="220" cy="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2" name="对象 290844">
                  <a:extLst>
                    <a:ext uri="{FF2B5EF4-FFF2-40B4-BE49-F238E27FC236}">
                      <a16:creationId xmlns:a16="http://schemas.microsoft.com/office/drawing/2014/main" id="{AC4146A3-0E99-4230-BB35-D0A59E2C8481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024" y="3207"/>
                <a:ext cx="220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8" r:id="rId33" imgW="139700" imgH="139700" progId="Equation.3">
                        <p:embed/>
                      </p:oleObj>
                    </mc:Choice>
                    <mc:Fallback>
                      <p:oleObj r:id="rId33" imgW="139700" imgH="139700" progId="Equation.3">
                        <p:embed/>
                        <p:pic>
                          <p:nvPicPr>
                            <p:cNvPr id="0" name="对象 29084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4" y="3207"/>
                              <a:ext cx="220" cy="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3" name="对象 290845">
                  <a:extLst>
                    <a:ext uri="{FF2B5EF4-FFF2-40B4-BE49-F238E27FC236}">
                      <a16:creationId xmlns:a16="http://schemas.microsoft.com/office/drawing/2014/main" id="{C107C993-3662-43C2-BC23-359120253F7A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024" y="2859"/>
                <a:ext cx="220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49" r:id="rId35" imgW="139700" imgH="139700" progId="Equation.3">
                        <p:embed/>
                      </p:oleObj>
                    </mc:Choice>
                    <mc:Fallback>
                      <p:oleObj r:id="rId35" imgW="139700" imgH="139700" progId="Equation.3">
                        <p:embed/>
                        <p:pic>
                          <p:nvPicPr>
                            <p:cNvPr id="0" name="对象 29084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4" y="2859"/>
                              <a:ext cx="220" cy="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4" name="对象 290846">
                  <a:extLst>
                    <a:ext uri="{FF2B5EF4-FFF2-40B4-BE49-F238E27FC236}">
                      <a16:creationId xmlns:a16="http://schemas.microsoft.com/office/drawing/2014/main" id="{1FD489FF-A01F-4FEC-9A37-61D7A1CDC0C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180" y="2595"/>
                <a:ext cx="220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50" r:id="rId37" imgW="139700" imgH="139700" progId="Equation.3">
                        <p:embed/>
                      </p:oleObj>
                    </mc:Choice>
                    <mc:Fallback>
                      <p:oleObj r:id="rId37" imgW="139700" imgH="139700" progId="Equation.3">
                        <p:embed/>
                        <p:pic>
                          <p:nvPicPr>
                            <p:cNvPr id="0" name="对象 29084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80" y="2595"/>
                              <a:ext cx="220" cy="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5" name="对象 290847">
                  <a:extLst>
                    <a:ext uri="{FF2B5EF4-FFF2-40B4-BE49-F238E27FC236}">
                      <a16:creationId xmlns:a16="http://schemas.microsoft.com/office/drawing/2014/main" id="{A414DF9E-2C95-4289-AFCB-F529D8CFB419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156" y="3483"/>
                <a:ext cx="220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51" r:id="rId39" imgW="139700" imgH="139700" progId="Equation.3">
                        <p:embed/>
                      </p:oleObj>
                    </mc:Choice>
                    <mc:Fallback>
                      <p:oleObj r:id="rId39" imgW="139700" imgH="139700" progId="Equation.3">
                        <p:embed/>
                        <p:pic>
                          <p:nvPicPr>
                            <p:cNvPr id="0" name="对象 290847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6" y="3483"/>
                              <a:ext cx="220" cy="22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9726" name="对象 290848">
                <a:extLst>
                  <a:ext uri="{FF2B5EF4-FFF2-40B4-BE49-F238E27FC236}">
                    <a16:creationId xmlns:a16="http://schemas.microsoft.com/office/drawing/2014/main" id="{42ACE9D6-C514-4644-B7E9-2A6F536F191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50" y="2454"/>
              <a:ext cx="450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2" r:id="rId41" imgW="266353" imgH="202936" progId="Equation.3">
                      <p:embed/>
                    </p:oleObj>
                  </mc:Choice>
                  <mc:Fallback>
                    <p:oleObj r:id="rId41" imgW="266353" imgH="202936" progId="Equation.3">
                      <p:embed/>
                      <p:pic>
                        <p:nvPicPr>
                          <p:cNvPr id="0" name="对象 29084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" y="2454"/>
                            <a:ext cx="450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7" name="对象 290849">
                <a:extLst>
                  <a:ext uri="{FF2B5EF4-FFF2-40B4-BE49-F238E27FC236}">
                    <a16:creationId xmlns:a16="http://schemas.microsoft.com/office/drawing/2014/main" id="{1FE72594-986F-46ED-A3FB-6AFFA544400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400" y="2509"/>
              <a:ext cx="432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3" r:id="rId43" imgW="266353" imgH="202936" progId="Equation.3">
                      <p:embed/>
                    </p:oleObj>
                  </mc:Choice>
                  <mc:Fallback>
                    <p:oleObj r:id="rId43" imgW="266353" imgH="202936" progId="Equation.3">
                      <p:embed/>
                      <p:pic>
                        <p:nvPicPr>
                          <p:cNvPr id="0" name="对象 29084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0" y="2509"/>
                            <a:ext cx="432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28" name="组合 290850">
              <a:extLst>
                <a:ext uri="{FF2B5EF4-FFF2-40B4-BE49-F238E27FC236}">
                  <a16:creationId xmlns:a16="http://schemas.microsoft.com/office/drawing/2014/main" id="{6A3AB20F-025B-4B38-B0AB-D47EC4726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2" y="1130"/>
              <a:ext cx="1418" cy="560"/>
              <a:chOff x="1025" y="3050"/>
              <a:chExt cx="1878" cy="758"/>
            </a:xfrm>
          </p:grpSpPr>
          <p:sp>
            <p:nvSpPr>
              <p:cNvPr id="29729" name="椭圆 290851">
                <a:extLst>
                  <a:ext uri="{FF2B5EF4-FFF2-40B4-BE49-F238E27FC236}">
                    <a16:creationId xmlns:a16="http://schemas.microsoft.com/office/drawing/2014/main" id="{546799FF-AC85-41CB-90E5-5A36F6B30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3365"/>
                <a:ext cx="101" cy="8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9730" name="对象 290852">
                <a:extLst>
                  <a:ext uri="{FF2B5EF4-FFF2-40B4-BE49-F238E27FC236}">
                    <a16:creationId xmlns:a16="http://schemas.microsoft.com/office/drawing/2014/main" id="{8FB1A081-3916-4DDA-A85D-16B7093DF8A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506" y="3419"/>
              <a:ext cx="397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4" r:id="rId45" imgW="240882" imgH="177492" progId="Equation.3">
                      <p:embed/>
                    </p:oleObj>
                  </mc:Choice>
                  <mc:Fallback>
                    <p:oleObj r:id="rId45" imgW="240882" imgH="177492" progId="Equation.3">
                      <p:embed/>
                      <p:pic>
                        <p:nvPicPr>
                          <p:cNvPr id="0" name="对象 29085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6" y="3419"/>
                            <a:ext cx="397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1" name="对象 290853">
                <a:extLst>
                  <a:ext uri="{FF2B5EF4-FFF2-40B4-BE49-F238E27FC236}">
                    <a16:creationId xmlns:a16="http://schemas.microsoft.com/office/drawing/2014/main" id="{C4F00188-28E4-42A9-96CD-C308604C24F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118" y="3050"/>
              <a:ext cx="253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55" r:id="rId47" imgW="139458" imgH="177492" progId="Equation.3">
                      <p:embed/>
                    </p:oleObj>
                  </mc:Choice>
                  <mc:Fallback>
                    <p:oleObj r:id="rId47" imgW="139458" imgH="177492" progId="Equation.3">
                      <p:embed/>
                      <p:pic>
                        <p:nvPicPr>
                          <p:cNvPr id="0" name="对象 29085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8" y="3050"/>
                            <a:ext cx="253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32" name="直接连接符 290854">
                <a:extLst>
                  <a:ext uri="{FF2B5EF4-FFF2-40B4-BE49-F238E27FC236}">
                    <a16:creationId xmlns:a16="http://schemas.microsoft.com/office/drawing/2014/main" id="{409E6DA8-FDD4-47DB-8D54-0665C7639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3404"/>
                <a:ext cx="1756" cy="0"/>
              </a:xfrm>
              <a:prstGeom prst="line">
                <a:avLst/>
              </a:prstGeom>
              <a:noFill/>
              <a:ln w="381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 build="p"/>
      <p:bldP spid="290827" grpId="0"/>
      <p:bldP spid="2908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291843">
            <a:extLst>
              <a:ext uri="{FF2B5EF4-FFF2-40B4-BE49-F238E27FC236}">
                <a16:creationId xmlns:a16="http://schemas.microsoft.com/office/drawing/2014/main" id="{874B1FCA-28B8-43E9-8FC4-311735128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609600"/>
            <a:ext cx="8420100" cy="1143000"/>
          </a:xfrm>
        </p:spPr>
        <p:txBody>
          <a:bodyPr lIns="92075" tIns="46038" rIns="92075" bIns="46038" anchor="ctr"/>
          <a:lstStyle/>
          <a:p>
            <a:r>
              <a:rPr lang="en-US" altLang="zh-CN"/>
              <a:t> </a:t>
            </a:r>
          </a:p>
        </p:txBody>
      </p:sp>
      <p:sp>
        <p:nvSpPr>
          <p:cNvPr id="291845" name="矩形 291844">
            <a:extLst>
              <a:ext uri="{FF2B5EF4-FFF2-40B4-BE49-F238E27FC236}">
                <a16:creationId xmlns:a16="http://schemas.microsoft.com/office/drawing/2014/main" id="{C5E3256D-EFD8-43FA-98FC-FACDAE85B3F6}"/>
              </a:ext>
            </a:extLst>
          </p:cNvPr>
          <p:cNvSpPr/>
          <p:nvPr/>
        </p:nvSpPr>
        <p:spPr>
          <a:xfrm>
            <a:off x="571500" y="400050"/>
            <a:ext cx="3851275" cy="7810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 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而</a:t>
            </a:r>
            <a:r>
              <a:rPr lang="en-US" altLang="zh-CN" sz="3200" i="1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q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在</a:t>
            </a:r>
            <a:r>
              <a:rPr lang="en-US" altLang="zh-CN" sz="3200" i="1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O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处的电势为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aphicFrame>
        <p:nvGraphicFramePr>
          <p:cNvPr id="291846" name="对象 291845">
            <a:extLst>
              <a:ext uri="{FF2B5EF4-FFF2-40B4-BE49-F238E27FC236}">
                <a16:creationId xmlns:a16="http://schemas.microsoft.com/office/drawing/2014/main" id="{FF949409-C59E-474D-BBAE-2F3A6FB434D3}"/>
              </a:ext>
            </a:extLst>
          </p:cNvPr>
          <p:cNvGraphicFramePr>
            <a:graphicFrameLocks/>
          </p:cNvGraphicFramePr>
          <p:nvPr/>
        </p:nvGraphicFramePr>
        <p:xfrm>
          <a:off x="4997450" y="44450"/>
          <a:ext cx="21590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r:id="rId3" imgW="698197" imgH="431613" progId="Equation.3">
                  <p:embed/>
                </p:oleObj>
              </mc:Choice>
              <mc:Fallback>
                <p:oleObj r:id="rId3" imgW="698197" imgH="431613" progId="Equation.3">
                  <p:embed/>
                  <p:pic>
                    <p:nvPicPr>
                      <p:cNvPr id="0" name="对象 29184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44450"/>
                        <a:ext cx="215900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对象 291846">
            <a:extLst>
              <a:ext uri="{FF2B5EF4-FFF2-40B4-BE49-F238E27FC236}">
                <a16:creationId xmlns:a16="http://schemas.microsoft.com/office/drawing/2014/main" id="{3B3D198F-D3F4-4CBD-B8CC-15F6783F0BC5}"/>
              </a:ext>
            </a:extLst>
          </p:cNvPr>
          <p:cNvGraphicFramePr>
            <a:graphicFrameLocks/>
          </p:cNvGraphicFramePr>
          <p:nvPr/>
        </p:nvGraphicFramePr>
        <p:xfrm>
          <a:off x="704850" y="1789113"/>
          <a:ext cx="28686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r:id="rId5" imgW="812447" imgH="228501" progId="Equation.3">
                  <p:embed/>
                </p:oleObj>
              </mc:Choice>
              <mc:Fallback>
                <p:oleObj r:id="rId5" imgW="812447" imgH="228501" progId="Equation.3">
                  <p:embed/>
                  <p:pic>
                    <p:nvPicPr>
                      <p:cNvPr id="0" name="对象 29184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789113"/>
                        <a:ext cx="28686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对象 291847">
            <a:extLst>
              <a:ext uri="{FF2B5EF4-FFF2-40B4-BE49-F238E27FC236}">
                <a16:creationId xmlns:a16="http://schemas.microsoft.com/office/drawing/2014/main" id="{6B32AD88-E3CD-48E1-BB34-033BB401907E}"/>
              </a:ext>
            </a:extLst>
          </p:cNvPr>
          <p:cNvGraphicFramePr>
            <a:graphicFrameLocks/>
          </p:cNvGraphicFramePr>
          <p:nvPr/>
        </p:nvGraphicFramePr>
        <p:xfrm>
          <a:off x="4035425" y="1495425"/>
          <a:ext cx="19050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7" imgW="571252" imgH="431613" progId="Equation.3">
                  <p:embed/>
                </p:oleObj>
              </mc:Choice>
              <mc:Fallback>
                <p:oleObj r:id="rId7" imgW="571252" imgH="431613" progId="Equation.3">
                  <p:embed/>
                  <p:pic>
                    <p:nvPicPr>
                      <p:cNvPr id="0" name="对象 29184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1495425"/>
                        <a:ext cx="1905000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9" name="文本框 291848">
            <a:extLst>
              <a:ext uri="{FF2B5EF4-FFF2-40B4-BE49-F238E27FC236}">
                <a16:creationId xmlns:a16="http://schemas.microsoft.com/office/drawing/2014/main" id="{82FCB4FC-5487-4D74-86D1-96EFC79DCAD7}"/>
              </a:ext>
            </a:extLst>
          </p:cNvPr>
          <p:cNvSpPr txBox="1"/>
          <p:nvPr/>
        </p:nvSpPr>
        <p:spPr>
          <a:xfrm>
            <a:off x="571500" y="2933700"/>
            <a:ext cx="6972300" cy="5794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  <a:sym typeface="Monotype Sorts" pitchFamily="2" charset="2"/>
              </a:rPr>
              <a:t> (2) </a:t>
            </a: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导体球接地：设球上的净电荷为</a:t>
            </a:r>
            <a:r>
              <a:rPr lang="en-US" altLang="zh-CN" sz="3200" i="1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q</a:t>
            </a:r>
            <a:r>
              <a:rPr lang="en-US" altLang="zh-CN" sz="3200" baseline="-25000" noProof="1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1</a:t>
            </a:r>
            <a:endParaRPr lang="en-US" altLang="zh-CN" sz="3200" baseline="-25000" noProof="1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aphicFrame>
        <p:nvGraphicFramePr>
          <p:cNvPr id="291850" name="对象 291849">
            <a:extLst>
              <a:ext uri="{FF2B5EF4-FFF2-40B4-BE49-F238E27FC236}">
                <a16:creationId xmlns:a16="http://schemas.microsoft.com/office/drawing/2014/main" id="{78E0351B-47BF-4C5D-A605-4BD50A2B73A7}"/>
              </a:ext>
            </a:extLst>
          </p:cNvPr>
          <p:cNvGraphicFramePr>
            <a:graphicFrameLocks/>
          </p:cNvGraphicFramePr>
          <p:nvPr/>
        </p:nvGraphicFramePr>
        <p:xfrm>
          <a:off x="593725" y="3705225"/>
          <a:ext cx="460216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9" imgW="1294838" imgH="431613" progId="Equation.3">
                  <p:embed/>
                </p:oleObj>
              </mc:Choice>
              <mc:Fallback>
                <p:oleObj r:id="rId9" imgW="1294838" imgH="431613" progId="Equation.3">
                  <p:embed/>
                  <p:pic>
                    <p:nvPicPr>
                      <p:cNvPr id="0" name="对象 29184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05225"/>
                        <a:ext cx="460216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1" name="对象 291850">
            <a:extLst>
              <a:ext uri="{FF2B5EF4-FFF2-40B4-BE49-F238E27FC236}">
                <a16:creationId xmlns:a16="http://schemas.microsoft.com/office/drawing/2014/main" id="{368DA418-55C8-4286-A6A4-19C4181B6014}"/>
              </a:ext>
            </a:extLst>
          </p:cNvPr>
          <p:cNvGraphicFramePr>
            <a:graphicFrameLocks/>
          </p:cNvGraphicFramePr>
          <p:nvPr/>
        </p:nvGraphicFramePr>
        <p:xfrm>
          <a:off x="5291138" y="4040188"/>
          <a:ext cx="8016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11" imgW="240882" imgH="177492" progId="Equation.3">
                  <p:embed/>
                </p:oleObj>
              </mc:Choice>
              <mc:Fallback>
                <p:oleObj r:id="rId11" imgW="240882" imgH="177492" progId="Equation.3">
                  <p:embed/>
                  <p:pic>
                    <p:nvPicPr>
                      <p:cNvPr id="0" name="对象 29185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4040188"/>
                        <a:ext cx="8016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2" name="对象 291851">
            <a:extLst>
              <a:ext uri="{FF2B5EF4-FFF2-40B4-BE49-F238E27FC236}">
                <a16:creationId xmlns:a16="http://schemas.microsoft.com/office/drawing/2014/main" id="{5A699E34-27F0-4C8D-BAD4-147A2069F03D}"/>
              </a:ext>
            </a:extLst>
          </p:cNvPr>
          <p:cNvGraphicFramePr>
            <a:graphicFrameLocks/>
          </p:cNvGraphicFramePr>
          <p:nvPr/>
        </p:nvGraphicFramePr>
        <p:xfrm>
          <a:off x="1644650" y="5080000"/>
          <a:ext cx="23907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r:id="rId13" imgW="660113" imgH="393529" progId="Equation.3">
                  <p:embed/>
                </p:oleObj>
              </mc:Choice>
              <mc:Fallback>
                <p:oleObj r:id="rId13" imgW="660113" imgH="393529" progId="Equation.3">
                  <p:embed/>
                  <p:pic>
                    <p:nvPicPr>
                      <p:cNvPr id="0" name="对象 29185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5080000"/>
                        <a:ext cx="239077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53" name="文本框 291852">
            <a:extLst>
              <a:ext uri="{FF2B5EF4-FFF2-40B4-BE49-F238E27FC236}">
                <a16:creationId xmlns:a16="http://schemas.microsoft.com/office/drawing/2014/main" id="{953ABEB0-7116-40E1-B249-3BA621D7EEBF}"/>
              </a:ext>
            </a:extLst>
          </p:cNvPr>
          <p:cNvSpPr txBox="1"/>
          <p:nvPr/>
        </p:nvSpPr>
        <p:spPr>
          <a:xfrm>
            <a:off x="247650" y="5513388"/>
            <a:ext cx="1466850" cy="5794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  <a:cs typeface="+mn-ea"/>
              </a:rPr>
              <a:t>解得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grpSp>
        <p:nvGrpSpPr>
          <p:cNvPr id="291854" name="组合 291853">
            <a:extLst>
              <a:ext uri="{FF2B5EF4-FFF2-40B4-BE49-F238E27FC236}">
                <a16:creationId xmlns:a16="http://schemas.microsoft.com/office/drawing/2014/main" id="{BF02510E-FFDE-4CE6-A6BC-47D68264BC26}"/>
              </a:ext>
            </a:extLst>
          </p:cNvPr>
          <p:cNvGrpSpPr>
            <a:grpSpLocks/>
          </p:cNvGrpSpPr>
          <p:nvPr/>
        </p:nvGrpSpPr>
        <p:grpSpPr bwMode="auto">
          <a:xfrm>
            <a:off x="5764213" y="4489450"/>
            <a:ext cx="3138487" cy="1860550"/>
            <a:chOff x="4263" y="2824"/>
            <a:chExt cx="1977" cy="1172"/>
          </a:xfrm>
        </p:grpSpPr>
        <p:grpSp>
          <p:nvGrpSpPr>
            <p:cNvPr id="30732" name="组合 291854">
              <a:extLst>
                <a:ext uri="{FF2B5EF4-FFF2-40B4-BE49-F238E27FC236}">
                  <a16:creationId xmlns:a16="http://schemas.microsoft.com/office/drawing/2014/main" id="{A0F24C15-EB85-49D7-AB90-C212EC9FE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3" y="2824"/>
              <a:ext cx="1977" cy="980"/>
              <a:chOff x="4263" y="3076"/>
              <a:chExt cx="1977" cy="980"/>
            </a:xfrm>
          </p:grpSpPr>
          <p:grpSp>
            <p:nvGrpSpPr>
              <p:cNvPr id="30733" name="组合 291855">
                <a:extLst>
                  <a:ext uri="{FF2B5EF4-FFF2-40B4-BE49-F238E27FC236}">
                    <a16:creationId xmlns:a16="http://schemas.microsoft.com/office/drawing/2014/main" id="{7B8EA14D-8EC5-4747-9F3D-5FEA97F398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3" y="3076"/>
                <a:ext cx="998" cy="980"/>
                <a:chOff x="350" y="2740"/>
                <a:chExt cx="1322" cy="1328"/>
              </a:xfrm>
            </p:grpSpPr>
            <p:sp>
              <p:nvSpPr>
                <p:cNvPr id="30734" name="椭圆 291856">
                  <a:extLst>
                    <a:ext uri="{FF2B5EF4-FFF2-40B4-BE49-F238E27FC236}">
                      <a16:creationId xmlns:a16="http://schemas.microsoft.com/office/drawing/2014/main" id="{61C0CFF0-F915-468C-8676-F2BB0D6ACE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" y="2740"/>
                  <a:ext cx="1322" cy="132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E0292"/>
                    </a:gs>
                    <a:gs pos="100000">
                      <a:srgbClr val="8F015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735" name="直接连接符 291857">
                  <a:extLst>
                    <a:ext uri="{FF2B5EF4-FFF2-40B4-BE49-F238E27FC236}">
                      <a16:creationId xmlns:a16="http://schemas.microsoft.com/office/drawing/2014/main" id="{D2EA358A-1456-487B-B7D2-47D412114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7" y="3418"/>
                  <a:ext cx="492" cy="406"/>
                </a:xfrm>
                <a:prstGeom prst="line">
                  <a:avLst/>
                </a:prstGeom>
                <a:noFill/>
                <a:ln w="38100">
                  <a:solidFill>
                    <a:srgbClr val="00FF99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0736" name="对象 291858">
                  <a:extLst>
                    <a:ext uri="{FF2B5EF4-FFF2-40B4-BE49-F238E27FC236}">
                      <a16:creationId xmlns:a16="http://schemas.microsoft.com/office/drawing/2014/main" id="{FEDF93B4-B6B3-4E2B-BBDC-4F26B238190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050" y="3549"/>
                <a:ext cx="268" cy="3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53" r:id="rId15" imgW="152202" imgH="164885" progId="Equation.3">
                        <p:embed/>
                      </p:oleObj>
                    </mc:Choice>
                    <mc:Fallback>
                      <p:oleObj r:id="rId15" imgW="152202" imgH="164885" progId="Equation.3">
                        <p:embed/>
                        <p:pic>
                          <p:nvPicPr>
                            <p:cNvPr id="0" name="对象 29185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0" y="3549"/>
                              <a:ext cx="268" cy="3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37" name="对象 291859">
                  <a:extLst>
                    <a:ext uri="{FF2B5EF4-FFF2-40B4-BE49-F238E27FC236}">
                      <a16:creationId xmlns:a16="http://schemas.microsoft.com/office/drawing/2014/main" id="{AEE3BB58-1D9C-40D3-8132-BA8D48B870CE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814" y="3404"/>
                <a:ext cx="260" cy="3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54" r:id="rId17" imgW="152136" imgH="177492" progId="Equation.3">
                        <p:embed/>
                      </p:oleObj>
                    </mc:Choice>
                    <mc:Fallback>
                      <p:oleObj r:id="rId17" imgW="152136" imgH="177492" progId="Equation.3">
                        <p:embed/>
                        <p:pic>
                          <p:nvPicPr>
                            <p:cNvPr id="0" name="对象 29185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4" y="3404"/>
                              <a:ext cx="260" cy="3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0738" name="组合 291860">
                <a:extLst>
                  <a:ext uri="{FF2B5EF4-FFF2-40B4-BE49-F238E27FC236}">
                    <a16:creationId xmlns:a16="http://schemas.microsoft.com/office/drawing/2014/main" id="{062AA112-B984-46E3-B628-1AAFDAD11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22" y="3326"/>
                <a:ext cx="1418" cy="560"/>
                <a:chOff x="1025" y="3050"/>
                <a:chExt cx="1878" cy="758"/>
              </a:xfrm>
            </p:grpSpPr>
            <p:sp>
              <p:nvSpPr>
                <p:cNvPr id="30739" name="椭圆 291861">
                  <a:extLst>
                    <a:ext uri="{FF2B5EF4-FFF2-40B4-BE49-F238E27FC236}">
                      <a16:creationId xmlns:a16="http://schemas.microsoft.com/office/drawing/2014/main" id="{71AE22D7-DDF7-40CB-855D-E521A73E6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0" y="3365"/>
                  <a:ext cx="101" cy="8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algn="ctr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aphicFrame>
              <p:nvGraphicFramePr>
                <p:cNvPr id="30740" name="对象 291862">
                  <a:extLst>
                    <a:ext uri="{FF2B5EF4-FFF2-40B4-BE49-F238E27FC236}">
                      <a16:creationId xmlns:a16="http://schemas.microsoft.com/office/drawing/2014/main" id="{B08973D5-2F4C-4D31-99CB-48780734AF0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506" y="3419"/>
                <a:ext cx="397" cy="3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55" r:id="rId19" imgW="240882" imgH="177492" progId="Equation.3">
                        <p:embed/>
                      </p:oleObj>
                    </mc:Choice>
                    <mc:Fallback>
                      <p:oleObj r:id="rId19" imgW="240882" imgH="177492" progId="Equation.3">
                        <p:embed/>
                        <p:pic>
                          <p:nvPicPr>
                            <p:cNvPr id="0" name="对象 29186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6" y="3419"/>
                              <a:ext cx="397" cy="3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41" name="对象 291863">
                  <a:extLst>
                    <a:ext uri="{FF2B5EF4-FFF2-40B4-BE49-F238E27FC236}">
                      <a16:creationId xmlns:a16="http://schemas.microsoft.com/office/drawing/2014/main" id="{3F06483D-67BA-40EE-A316-C9012B2C663E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118" y="3050"/>
                <a:ext cx="253" cy="3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56" r:id="rId21" imgW="139458" imgH="177492" progId="Equation.3">
                        <p:embed/>
                      </p:oleObj>
                    </mc:Choice>
                    <mc:Fallback>
                      <p:oleObj r:id="rId21" imgW="139458" imgH="177492" progId="Equation.3">
                        <p:embed/>
                        <p:pic>
                          <p:nvPicPr>
                            <p:cNvPr id="0" name="对象 29186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18" y="3050"/>
                              <a:ext cx="253" cy="3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42" name="直接连接符 291864">
                  <a:extLst>
                    <a:ext uri="{FF2B5EF4-FFF2-40B4-BE49-F238E27FC236}">
                      <a16:creationId xmlns:a16="http://schemas.microsoft.com/office/drawing/2014/main" id="{4BA8ABCE-5687-4EAB-8753-A1CF5562C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25" y="3404"/>
                  <a:ext cx="1756" cy="0"/>
                </a:xfrm>
                <a:prstGeom prst="line">
                  <a:avLst/>
                </a:prstGeom>
                <a:noFill/>
                <a:ln w="38100">
                  <a:solidFill>
                    <a:srgbClr val="0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743" name="直接连接符 291865">
              <a:extLst>
                <a:ext uri="{FF2B5EF4-FFF2-40B4-BE49-F238E27FC236}">
                  <a16:creationId xmlns:a16="http://schemas.microsoft.com/office/drawing/2014/main" id="{ABDEEAF9-1DCA-41B1-AA38-8B8D13C64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3804"/>
              <a:ext cx="0" cy="1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直接连接符 291866">
              <a:extLst>
                <a:ext uri="{FF2B5EF4-FFF2-40B4-BE49-F238E27FC236}">
                  <a16:creationId xmlns:a16="http://schemas.microsoft.com/office/drawing/2014/main" id="{2B81C9B5-0F2F-4407-B7CB-F03929A30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3936"/>
              <a:ext cx="19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直接连接符 291867">
              <a:extLst>
                <a:ext uri="{FF2B5EF4-FFF2-40B4-BE49-F238E27FC236}">
                  <a16:creationId xmlns:a16="http://schemas.microsoft.com/office/drawing/2014/main" id="{EAC55AF0-2ED0-4671-813E-4836A68FB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3996"/>
              <a:ext cx="12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1869" name="对象 291868">
            <a:extLst>
              <a:ext uri="{FF2B5EF4-FFF2-40B4-BE49-F238E27FC236}">
                <a16:creationId xmlns:a16="http://schemas.microsoft.com/office/drawing/2014/main" id="{D3D56A7D-52C4-4D73-9066-2D95C213CE72}"/>
              </a:ext>
            </a:extLst>
          </p:cNvPr>
          <p:cNvGraphicFramePr>
            <a:graphicFrameLocks/>
          </p:cNvGraphicFramePr>
          <p:nvPr/>
        </p:nvGraphicFramePr>
        <p:xfrm>
          <a:off x="6234113" y="4541838"/>
          <a:ext cx="5048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r:id="rId23" imgW="152202" imgH="215619" progId="Equation.3">
                  <p:embed/>
                </p:oleObj>
              </mc:Choice>
              <mc:Fallback>
                <p:oleObj r:id="rId23" imgW="152202" imgH="215619" progId="Equation.3">
                  <p:embed/>
                  <p:pic>
                    <p:nvPicPr>
                      <p:cNvPr id="0" name="对象 29186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4541838"/>
                        <a:ext cx="5048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1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5" grpId="0"/>
      <p:bldP spid="291849" grpId="0"/>
      <p:bldP spid="2918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矩形 391169">
            <a:extLst>
              <a:ext uri="{FF2B5EF4-FFF2-40B4-BE49-F238E27FC236}">
                <a16:creationId xmlns:a16="http://schemas.microsoft.com/office/drawing/2014/main" id="{EB58BB21-460B-45D2-A201-297ACBD4B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893175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/>
              <a:t>例</a:t>
            </a:r>
            <a:r>
              <a:rPr lang="en-US" altLang="zh-CN" sz="2800"/>
              <a:t>5.    </a:t>
            </a:r>
            <a:r>
              <a:rPr lang="zh-CN" altLang="en-US" sz="2800"/>
              <a:t>如图所示，一内半径为</a:t>
            </a:r>
            <a:r>
              <a:rPr lang="en-US" altLang="zh-CN" sz="2800" i="1"/>
              <a:t>a</a:t>
            </a:r>
            <a:r>
              <a:rPr lang="zh-CN" altLang="en-US" sz="2800"/>
              <a:t>、外半径为</a:t>
            </a:r>
            <a:r>
              <a:rPr lang="en-US" altLang="zh-CN" sz="2800" i="1"/>
              <a:t>b</a:t>
            </a:r>
            <a:r>
              <a:rPr lang="zh-CN" altLang="en-US" sz="2800"/>
              <a:t>的金属球壳，带有电量</a:t>
            </a:r>
            <a:r>
              <a:rPr lang="en-US" altLang="zh-CN" sz="2800" i="1"/>
              <a:t>Q</a:t>
            </a:r>
            <a:r>
              <a:rPr lang="zh-CN" altLang="en-US" sz="2800"/>
              <a:t>，在球壳空腔内距离球心</a:t>
            </a:r>
            <a:r>
              <a:rPr lang="en-US" altLang="zh-CN" sz="2800" i="1"/>
              <a:t>r</a:t>
            </a:r>
            <a:r>
              <a:rPr lang="zh-CN" altLang="en-US" sz="2800"/>
              <a:t>处有一点电荷</a:t>
            </a:r>
            <a:r>
              <a:rPr lang="en-US" altLang="zh-CN" sz="2800"/>
              <a:t>+</a:t>
            </a:r>
            <a:r>
              <a:rPr lang="en-US" altLang="zh-CN" sz="2800" i="1"/>
              <a:t>q</a:t>
            </a:r>
            <a:r>
              <a:rPr lang="zh-CN" altLang="en-US" sz="2800"/>
              <a:t>，设无限远处为电势零点，试求：</a:t>
            </a:r>
          </a:p>
          <a:p>
            <a:pPr algn="l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）球壳内外表面上的电荷。</a:t>
            </a:r>
          </a:p>
          <a:p>
            <a:pPr algn="l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）球心</a:t>
            </a:r>
            <a:r>
              <a:rPr lang="en-US" altLang="zh-CN" sz="2800" i="1"/>
              <a:t>O</a:t>
            </a:r>
            <a:r>
              <a:rPr lang="zh-CN" altLang="en-US" sz="2800"/>
              <a:t>点处，由球壳内表面上电荷产生的电势。              </a:t>
            </a:r>
          </a:p>
          <a:p>
            <a:pPr algn="l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）球心</a:t>
            </a:r>
            <a:r>
              <a:rPr lang="en-US" altLang="zh-CN" sz="2800" i="1"/>
              <a:t>O</a:t>
            </a:r>
            <a:r>
              <a:rPr lang="zh-CN" altLang="en-US" sz="2800"/>
              <a:t>点处的总电势。</a:t>
            </a:r>
          </a:p>
        </p:txBody>
      </p:sp>
      <p:grpSp>
        <p:nvGrpSpPr>
          <p:cNvPr id="391171" name="组合 391170">
            <a:extLst>
              <a:ext uri="{FF2B5EF4-FFF2-40B4-BE49-F238E27FC236}">
                <a16:creationId xmlns:a16="http://schemas.microsoft.com/office/drawing/2014/main" id="{42B96B12-7E3C-47B3-93C1-DF0AAB242506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3694113"/>
            <a:ext cx="2520950" cy="2519362"/>
            <a:chOff x="7920" y="2844"/>
            <a:chExt cx="1980" cy="2028"/>
          </a:xfrm>
        </p:grpSpPr>
        <p:grpSp>
          <p:nvGrpSpPr>
            <p:cNvPr id="31747" name="组合 391171">
              <a:extLst>
                <a:ext uri="{FF2B5EF4-FFF2-40B4-BE49-F238E27FC236}">
                  <a16:creationId xmlns:a16="http://schemas.microsoft.com/office/drawing/2014/main" id="{71B48E15-BA17-4A3F-A3F7-D4D831B8C3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0" y="2844"/>
              <a:ext cx="1980" cy="2028"/>
              <a:chOff x="8460" y="5028"/>
              <a:chExt cx="2520" cy="2496"/>
            </a:xfrm>
          </p:grpSpPr>
          <p:sp>
            <p:nvSpPr>
              <p:cNvPr id="31748" name="椭圆 391172">
                <a:extLst>
                  <a:ext uri="{FF2B5EF4-FFF2-40B4-BE49-F238E27FC236}">
                    <a16:creationId xmlns:a16="http://schemas.microsoft.com/office/drawing/2014/main" id="{387872BC-CECA-4B8C-8C2C-6B0CB4839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0" y="5028"/>
                <a:ext cx="2520" cy="2496"/>
              </a:xfrm>
              <a:prstGeom prst="ellipse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49" name="椭圆 391173">
                <a:extLst>
                  <a:ext uri="{FF2B5EF4-FFF2-40B4-BE49-F238E27FC236}">
                    <a16:creationId xmlns:a16="http://schemas.microsoft.com/office/drawing/2014/main" id="{650E695E-BDEB-4A4F-AE3B-730E43B9E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0" y="5340"/>
                <a:ext cx="1800" cy="18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50" name="直接连接符 391174">
                <a:extLst>
                  <a:ext uri="{FF2B5EF4-FFF2-40B4-BE49-F238E27FC236}">
                    <a16:creationId xmlns:a16="http://schemas.microsoft.com/office/drawing/2014/main" id="{31C21ED9-0033-4A87-A6AD-82F574EF0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0" y="6276"/>
                <a:ext cx="540" cy="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oval" w="sm" len="med"/>
                <a:tailEnd type="oval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1" name="直接连接符 391175">
                <a:extLst>
                  <a:ext uri="{FF2B5EF4-FFF2-40B4-BE49-F238E27FC236}">
                    <a16:creationId xmlns:a16="http://schemas.microsoft.com/office/drawing/2014/main" id="{68E04BBA-7091-423C-A0E4-41EF5448D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20" y="5652"/>
                <a:ext cx="72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2" name="直接连接符 391176">
                <a:extLst>
                  <a:ext uri="{FF2B5EF4-FFF2-40B4-BE49-F238E27FC236}">
                    <a16:creationId xmlns:a16="http://schemas.microsoft.com/office/drawing/2014/main" id="{DA0E9E4C-97A4-400B-8211-33D69AEF7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20" y="6276"/>
                <a:ext cx="12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1753" name="图片 391177">
              <a:extLst>
                <a:ext uri="{FF2B5EF4-FFF2-40B4-BE49-F238E27FC236}">
                  <a16:creationId xmlns:a16="http://schemas.microsoft.com/office/drawing/2014/main" id="{2CDC9A08-3E7A-4693-85C6-0DDE0F387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1" y="3478"/>
              <a:ext cx="15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图片 391178">
              <a:extLst>
                <a:ext uri="{FF2B5EF4-FFF2-40B4-BE49-F238E27FC236}">
                  <a16:creationId xmlns:a16="http://schemas.microsoft.com/office/drawing/2014/main" id="{EB39382B-F31F-4020-8E8D-DF203B0DB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3" y="3985"/>
              <a:ext cx="1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5" name="图片 391179">
              <a:extLst>
                <a:ext uri="{FF2B5EF4-FFF2-40B4-BE49-F238E27FC236}">
                  <a16:creationId xmlns:a16="http://schemas.microsoft.com/office/drawing/2014/main" id="{1FEF9041-35E2-48D0-8D4E-88E5D6962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8" y="3624"/>
              <a:ext cx="14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6" name="图片 391180">
              <a:extLst>
                <a:ext uri="{FF2B5EF4-FFF2-40B4-BE49-F238E27FC236}">
                  <a16:creationId xmlns:a16="http://schemas.microsoft.com/office/drawing/2014/main" id="{83E140BF-D41A-4D00-BE31-C6E9F3AE7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" y="3858"/>
              <a:ext cx="29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7" name="图片 391181">
              <a:extLst>
                <a:ext uri="{FF2B5EF4-FFF2-40B4-BE49-F238E27FC236}">
                  <a16:creationId xmlns:a16="http://schemas.microsoft.com/office/drawing/2014/main" id="{DEC7501A-8382-4161-9E75-C55DC180A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0" y="3000"/>
              <a:ext cx="189" cy="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8" name="图片 391182">
              <a:extLst>
                <a:ext uri="{FF2B5EF4-FFF2-40B4-BE49-F238E27FC236}">
                  <a16:creationId xmlns:a16="http://schemas.microsoft.com/office/drawing/2014/main" id="{11F1C4AF-B170-4D91-9178-27EB43AB3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" y="3936"/>
              <a:ext cx="22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1184" name="矩形 391183">
            <a:extLst>
              <a:ext uri="{FF2B5EF4-FFF2-40B4-BE49-F238E27FC236}">
                <a16:creationId xmlns:a16="http://schemas.microsoft.com/office/drawing/2014/main" id="{5CF7BFB0-2A9C-498B-8CDB-C5CB1520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54475"/>
            <a:ext cx="46799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/>
              <a:t>解： 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）由静电感应和高斯定理可知，球壳内表面带电</a:t>
            </a:r>
            <a:r>
              <a:rPr lang="zh-CN" altLang="en-US" sz="2800" i="1"/>
              <a:t>－</a:t>
            </a:r>
            <a:r>
              <a:rPr lang="en-US" altLang="zh-CN" sz="2800" i="1"/>
              <a:t>q</a:t>
            </a:r>
            <a:r>
              <a:rPr lang="zh-CN" altLang="en-US" sz="2800"/>
              <a:t>，外表面带电</a:t>
            </a:r>
            <a:r>
              <a:rPr lang="en-US" altLang="zh-CN" sz="2800" i="1"/>
              <a:t>q</a:t>
            </a:r>
            <a:r>
              <a:rPr lang="zh-CN" altLang="en-US" sz="2800"/>
              <a:t>＋</a:t>
            </a:r>
            <a:r>
              <a:rPr lang="en-US" altLang="zh-CN" sz="2800" i="1"/>
              <a:t>Q</a:t>
            </a:r>
            <a:r>
              <a:rPr lang="zh-CN" altLang="en-US" sz="2800" i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/>
      <p:bldP spid="3911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矩形 392193">
            <a:extLst>
              <a:ext uri="{FF2B5EF4-FFF2-40B4-BE49-F238E27FC236}">
                <a16:creationId xmlns:a16="http://schemas.microsoft.com/office/drawing/2014/main" id="{46A004D8-CF4B-449F-98D8-5C154872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7416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）球壳内表面上电荷分布不均匀，但距球心</a:t>
            </a:r>
            <a:r>
              <a:rPr lang="en-US" altLang="zh-CN" sz="2800" i="1"/>
              <a:t>O</a:t>
            </a:r>
            <a:r>
              <a:rPr lang="zh-CN" altLang="en-US" sz="2800"/>
              <a:t>点都是</a:t>
            </a:r>
            <a:r>
              <a:rPr lang="en-US" altLang="zh-CN" sz="2800" i="1"/>
              <a:t>a</a:t>
            </a:r>
            <a:r>
              <a:rPr lang="zh-CN" altLang="en-US" sz="2800"/>
              <a:t>，由电势叠加原理，在</a:t>
            </a:r>
            <a:r>
              <a:rPr lang="en-US" altLang="zh-CN" sz="2800" i="1"/>
              <a:t>O</a:t>
            </a:r>
            <a:r>
              <a:rPr lang="zh-CN" altLang="en-US" sz="2800"/>
              <a:t>点产生的电势为：</a:t>
            </a:r>
          </a:p>
        </p:txBody>
      </p:sp>
      <p:pic>
        <p:nvPicPr>
          <p:cNvPr id="392195" name="图片 392194">
            <a:extLst>
              <a:ext uri="{FF2B5EF4-FFF2-40B4-BE49-F238E27FC236}">
                <a16:creationId xmlns:a16="http://schemas.microsoft.com/office/drawing/2014/main" id="{866B8C53-A72B-4875-9B68-F64BB29AC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406775"/>
            <a:ext cx="467995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377857">
            <a:extLst>
              <a:ext uri="{FF2B5EF4-FFF2-40B4-BE49-F238E27FC236}">
                <a16:creationId xmlns:a16="http://schemas.microsoft.com/office/drawing/2014/main" id="{7452938A-B67C-4D08-B75C-88644F50C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62200"/>
            <a:ext cx="7848600" cy="381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lg"/>
            <a:tailEnd type="none" w="sm" len="lg"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77859" name="组合 377858">
            <a:extLst>
              <a:ext uri="{FF2B5EF4-FFF2-40B4-BE49-F238E27FC236}">
                <a16:creationId xmlns:a16="http://schemas.microsoft.com/office/drawing/2014/main" id="{72EA273A-CEE8-49EA-A345-14D996B62DCE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962400"/>
            <a:ext cx="2514600" cy="1752600"/>
            <a:chOff x="3648" y="2208"/>
            <a:chExt cx="1824" cy="1152"/>
          </a:xfrm>
        </p:grpSpPr>
        <p:grpSp>
          <p:nvGrpSpPr>
            <p:cNvPr id="6147" name="组合 377859">
              <a:extLst>
                <a:ext uri="{FF2B5EF4-FFF2-40B4-BE49-F238E27FC236}">
                  <a16:creationId xmlns:a16="http://schemas.microsoft.com/office/drawing/2014/main" id="{4775E1B2-F7F7-499F-BEC2-1D814801F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208"/>
              <a:ext cx="1824" cy="1152"/>
              <a:chOff x="3744" y="2448"/>
              <a:chExt cx="1824" cy="1152"/>
            </a:xfrm>
          </p:grpSpPr>
          <p:sp>
            <p:nvSpPr>
              <p:cNvPr id="6148" name="椭圆 377860">
                <a:extLst>
                  <a:ext uri="{FF2B5EF4-FFF2-40B4-BE49-F238E27FC236}">
                    <a16:creationId xmlns:a16="http://schemas.microsoft.com/office/drawing/2014/main" id="{8FDEA683-92B0-4111-96C1-8A306AC49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1824" cy="432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49" name="椭圆 377861">
                <a:extLst>
                  <a:ext uri="{FF2B5EF4-FFF2-40B4-BE49-F238E27FC236}">
                    <a16:creationId xmlns:a16="http://schemas.microsoft.com/office/drawing/2014/main" id="{2F940F05-3CA1-4C02-9C8B-C2B606952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360"/>
                <a:ext cx="720" cy="240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50" name="矩形 377862">
                <a:extLst>
                  <a:ext uri="{FF2B5EF4-FFF2-40B4-BE49-F238E27FC236}">
                    <a16:creationId xmlns:a16="http://schemas.microsoft.com/office/drawing/2014/main" id="{90175B00-0CE7-4DDD-9B51-4A021475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44" cy="576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rgbClr val="DDDDDD"/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151" name="组合 377863">
              <a:extLst>
                <a:ext uri="{FF2B5EF4-FFF2-40B4-BE49-F238E27FC236}">
                  <a16:creationId xmlns:a16="http://schemas.microsoft.com/office/drawing/2014/main" id="{559C4ABB-3C1F-48AC-9B38-9B198FA3B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2304"/>
              <a:ext cx="192" cy="192"/>
              <a:chOff x="5088" y="2592"/>
              <a:chExt cx="192" cy="192"/>
            </a:xfrm>
          </p:grpSpPr>
          <p:sp>
            <p:nvSpPr>
              <p:cNvPr id="6152" name="椭圆 377864">
                <a:extLst>
                  <a:ext uri="{FF2B5EF4-FFF2-40B4-BE49-F238E27FC236}">
                    <a16:creationId xmlns:a16="http://schemas.microsoft.com/office/drawing/2014/main" id="{B4CD0A13-6EB7-489A-9580-D64444636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53" name="直接连接符 377865">
                <a:extLst>
                  <a:ext uri="{FF2B5EF4-FFF2-40B4-BE49-F238E27FC236}">
                    <a16:creationId xmlns:a16="http://schemas.microsoft.com/office/drawing/2014/main" id="{1F59AD1A-30ED-4D45-ABAD-8C6CA4236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4" name="组合 377866">
              <a:extLst>
                <a:ext uri="{FF2B5EF4-FFF2-40B4-BE49-F238E27FC236}">
                  <a16:creationId xmlns:a16="http://schemas.microsoft.com/office/drawing/2014/main" id="{9B6D35C6-05B9-49B0-8C68-059C40249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9" y="2256"/>
              <a:ext cx="259" cy="301"/>
              <a:chOff x="5296" y="2784"/>
              <a:chExt cx="259" cy="301"/>
            </a:xfrm>
          </p:grpSpPr>
          <p:sp>
            <p:nvSpPr>
              <p:cNvPr id="6155" name="椭圆 377867">
                <a:extLst>
                  <a:ext uri="{FF2B5EF4-FFF2-40B4-BE49-F238E27FC236}">
                    <a16:creationId xmlns:a16="http://schemas.microsoft.com/office/drawing/2014/main" id="{484D1006-9CFB-46DC-9F05-659A903A7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56" name="文本框 377868">
                <a:extLst>
                  <a:ext uri="{FF2B5EF4-FFF2-40B4-BE49-F238E27FC236}">
                    <a16:creationId xmlns:a16="http://schemas.microsoft.com/office/drawing/2014/main" id="{81B30910-0235-4789-AC5F-DBE2B8805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6" y="2784"/>
                <a:ext cx="25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</p:grpSp>
        <p:grpSp>
          <p:nvGrpSpPr>
            <p:cNvPr id="6157" name="组合 377869">
              <a:extLst>
                <a:ext uri="{FF2B5EF4-FFF2-40B4-BE49-F238E27FC236}">
                  <a16:creationId xmlns:a16="http://schemas.microsoft.com/office/drawing/2014/main" id="{8578B32E-54BF-4D57-BDED-01F3CA04C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3" y="2304"/>
              <a:ext cx="192" cy="192"/>
              <a:chOff x="5088" y="2592"/>
              <a:chExt cx="192" cy="192"/>
            </a:xfrm>
          </p:grpSpPr>
          <p:sp>
            <p:nvSpPr>
              <p:cNvPr id="6158" name="椭圆 377870">
                <a:extLst>
                  <a:ext uri="{FF2B5EF4-FFF2-40B4-BE49-F238E27FC236}">
                    <a16:creationId xmlns:a16="http://schemas.microsoft.com/office/drawing/2014/main" id="{87E72C07-744F-4235-8F28-814076CF5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59" name="直接连接符 377871">
                <a:extLst>
                  <a:ext uri="{FF2B5EF4-FFF2-40B4-BE49-F238E27FC236}">
                    <a16:creationId xmlns:a16="http://schemas.microsoft.com/office/drawing/2014/main" id="{801009AF-12D8-43F8-B648-D83914D6C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0" name="组合 377872">
              <a:extLst>
                <a:ext uri="{FF2B5EF4-FFF2-40B4-BE49-F238E27FC236}">
                  <a16:creationId xmlns:a16="http://schemas.microsoft.com/office/drawing/2014/main" id="{69653871-C100-4CC6-B056-825C40946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256"/>
              <a:ext cx="259" cy="301"/>
              <a:chOff x="5295" y="2784"/>
              <a:chExt cx="259" cy="301"/>
            </a:xfrm>
          </p:grpSpPr>
          <p:sp>
            <p:nvSpPr>
              <p:cNvPr id="6161" name="椭圆 377873">
                <a:extLst>
                  <a:ext uri="{FF2B5EF4-FFF2-40B4-BE49-F238E27FC236}">
                    <a16:creationId xmlns:a16="http://schemas.microsoft.com/office/drawing/2014/main" id="{0BBA9C61-4696-428C-9E48-0158F4B76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62" name="文本框 377874">
                <a:extLst>
                  <a:ext uri="{FF2B5EF4-FFF2-40B4-BE49-F238E27FC236}">
                    <a16:creationId xmlns:a16="http://schemas.microsoft.com/office/drawing/2014/main" id="{C17C7470-3FE5-433A-94A0-B88B88845C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5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</p:grpSp>
        <p:grpSp>
          <p:nvGrpSpPr>
            <p:cNvPr id="6163" name="组合 377875">
              <a:extLst>
                <a:ext uri="{FF2B5EF4-FFF2-40B4-BE49-F238E27FC236}">
                  <a16:creationId xmlns:a16="http://schemas.microsoft.com/office/drawing/2014/main" id="{5839EE6D-8097-4481-B485-1EDB00F82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9" y="2304"/>
              <a:ext cx="192" cy="192"/>
              <a:chOff x="5088" y="2592"/>
              <a:chExt cx="192" cy="192"/>
            </a:xfrm>
          </p:grpSpPr>
          <p:sp>
            <p:nvSpPr>
              <p:cNvPr id="6164" name="椭圆 377876">
                <a:extLst>
                  <a:ext uri="{FF2B5EF4-FFF2-40B4-BE49-F238E27FC236}">
                    <a16:creationId xmlns:a16="http://schemas.microsoft.com/office/drawing/2014/main" id="{A103A3AD-B29C-4821-877C-F7A298E46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65" name="直接连接符 377877">
                <a:extLst>
                  <a:ext uri="{FF2B5EF4-FFF2-40B4-BE49-F238E27FC236}">
                    <a16:creationId xmlns:a16="http://schemas.microsoft.com/office/drawing/2014/main" id="{A48F0E2C-B17F-449F-9A28-D86D32793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66" name="组合 377878">
              <a:extLst>
                <a:ext uri="{FF2B5EF4-FFF2-40B4-BE49-F238E27FC236}">
                  <a16:creationId xmlns:a16="http://schemas.microsoft.com/office/drawing/2014/main" id="{7C3E5F22-281F-4531-9495-E2B3338DE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5" y="2256"/>
              <a:ext cx="260" cy="301"/>
              <a:chOff x="5295" y="2784"/>
              <a:chExt cx="260" cy="301"/>
            </a:xfrm>
          </p:grpSpPr>
          <p:sp>
            <p:nvSpPr>
              <p:cNvPr id="6167" name="椭圆 377879">
                <a:extLst>
                  <a:ext uri="{FF2B5EF4-FFF2-40B4-BE49-F238E27FC236}">
                    <a16:creationId xmlns:a16="http://schemas.microsoft.com/office/drawing/2014/main" id="{B8D335F8-20B4-465D-B275-ED4727D4E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68" name="文本框 377880">
                <a:extLst>
                  <a:ext uri="{FF2B5EF4-FFF2-40B4-BE49-F238E27FC236}">
                    <a16:creationId xmlns:a16="http://schemas.microsoft.com/office/drawing/2014/main" id="{E416E177-AC9D-4210-A1D2-5B056EDB4C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60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</p:grpSp>
        <p:grpSp>
          <p:nvGrpSpPr>
            <p:cNvPr id="6169" name="组合 377881">
              <a:extLst>
                <a:ext uri="{FF2B5EF4-FFF2-40B4-BE49-F238E27FC236}">
                  <a16:creationId xmlns:a16="http://schemas.microsoft.com/office/drawing/2014/main" id="{FC232C1E-FC58-4B03-87CE-3D5D0D0A2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304"/>
              <a:ext cx="192" cy="192"/>
              <a:chOff x="5088" y="2592"/>
              <a:chExt cx="192" cy="192"/>
            </a:xfrm>
          </p:grpSpPr>
          <p:sp>
            <p:nvSpPr>
              <p:cNvPr id="6170" name="椭圆 377882">
                <a:extLst>
                  <a:ext uri="{FF2B5EF4-FFF2-40B4-BE49-F238E27FC236}">
                    <a16:creationId xmlns:a16="http://schemas.microsoft.com/office/drawing/2014/main" id="{96E49A3C-7F62-4BAE-BACC-68BCB041A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71" name="直接连接符 377883">
                <a:extLst>
                  <a:ext uri="{FF2B5EF4-FFF2-40B4-BE49-F238E27FC236}">
                    <a16:creationId xmlns:a16="http://schemas.microsoft.com/office/drawing/2014/main" id="{8ADB2485-99C8-4831-9AD7-1684BD68A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72" name="组合 377884">
              <a:extLst>
                <a:ext uri="{FF2B5EF4-FFF2-40B4-BE49-F238E27FC236}">
                  <a16:creationId xmlns:a16="http://schemas.microsoft.com/office/drawing/2014/main" id="{1C0DFF00-7665-43B5-A07E-D5C02BDF1C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7" y="2256"/>
              <a:ext cx="259" cy="301"/>
              <a:chOff x="5296" y="2784"/>
              <a:chExt cx="259" cy="301"/>
            </a:xfrm>
          </p:grpSpPr>
          <p:sp>
            <p:nvSpPr>
              <p:cNvPr id="6173" name="椭圆 377885">
                <a:extLst>
                  <a:ext uri="{FF2B5EF4-FFF2-40B4-BE49-F238E27FC236}">
                    <a16:creationId xmlns:a16="http://schemas.microsoft.com/office/drawing/2014/main" id="{786CEAE8-B7B6-4161-9462-72FF8797C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74" name="文本框 377886">
                <a:extLst>
                  <a:ext uri="{FF2B5EF4-FFF2-40B4-BE49-F238E27FC236}">
                    <a16:creationId xmlns:a16="http://schemas.microsoft.com/office/drawing/2014/main" id="{AA8D1052-05BF-4372-B272-E1A7D16E3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6" y="2784"/>
                <a:ext cx="25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</p:grpSp>
      </p:grpSp>
      <p:grpSp>
        <p:nvGrpSpPr>
          <p:cNvPr id="377888" name="组合 377887">
            <a:extLst>
              <a:ext uri="{FF2B5EF4-FFF2-40B4-BE49-F238E27FC236}">
                <a16:creationId xmlns:a16="http://schemas.microsoft.com/office/drawing/2014/main" id="{91F884FA-04F0-41F1-A294-AA2F13276B0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962400"/>
            <a:ext cx="2514600" cy="1752600"/>
            <a:chOff x="2496" y="2208"/>
            <a:chExt cx="1824" cy="1152"/>
          </a:xfrm>
        </p:grpSpPr>
        <p:grpSp>
          <p:nvGrpSpPr>
            <p:cNvPr id="6176" name="组合 377888">
              <a:extLst>
                <a:ext uri="{FF2B5EF4-FFF2-40B4-BE49-F238E27FC236}">
                  <a16:creationId xmlns:a16="http://schemas.microsoft.com/office/drawing/2014/main" id="{657744AB-7743-4016-8D6F-E9216B556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208"/>
              <a:ext cx="1824" cy="1152"/>
              <a:chOff x="3744" y="2448"/>
              <a:chExt cx="1824" cy="1152"/>
            </a:xfrm>
          </p:grpSpPr>
          <p:sp>
            <p:nvSpPr>
              <p:cNvPr id="6177" name="椭圆 377889">
                <a:extLst>
                  <a:ext uri="{FF2B5EF4-FFF2-40B4-BE49-F238E27FC236}">
                    <a16:creationId xmlns:a16="http://schemas.microsoft.com/office/drawing/2014/main" id="{019511BE-DF43-4F13-80FA-440A6074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1824" cy="432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78" name="椭圆 377890">
                <a:extLst>
                  <a:ext uri="{FF2B5EF4-FFF2-40B4-BE49-F238E27FC236}">
                    <a16:creationId xmlns:a16="http://schemas.microsoft.com/office/drawing/2014/main" id="{ECB57403-3BF1-4A47-977A-EB9D16656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360"/>
                <a:ext cx="720" cy="240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79" name="矩形 377891">
                <a:extLst>
                  <a:ext uri="{FF2B5EF4-FFF2-40B4-BE49-F238E27FC236}">
                    <a16:creationId xmlns:a16="http://schemas.microsoft.com/office/drawing/2014/main" id="{B033AC03-6C61-4694-9E1C-A2EB4ADF4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44" cy="576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rgbClr val="DDDDDD"/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180" name="组合 377892">
              <a:extLst>
                <a:ext uri="{FF2B5EF4-FFF2-40B4-BE49-F238E27FC236}">
                  <a16:creationId xmlns:a16="http://schemas.microsoft.com/office/drawing/2014/main" id="{8708387B-133C-42C2-9743-0D49E75B8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400"/>
              <a:ext cx="192" cy="192"/>
              <a:chOff x="5088" y="2592"/>
              <a:chExt cx="192" cy="192"/>
            </a:xfrm>
          </p:grpSpPr>
          <p:sp>
            <p:nvSpPr>
              <p:cNvPr id="6181" name="椭圆 377893">
                <a:extLst>
                  <a:ext uri="{FF2B5EF4-FFF2-40B4-BE49-F238E27FC236}">
                    <a16:creationId xmlns:a16="http://schemas.microsoft.com/office/drawing/2014/main" id="{E658EEAB-4D11-41F1-A45F-B1A82BC5C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82" name="直接连接符 377894">
                <a:extLst>
                  <a:ext uri="{FF2B5EF4-FFF2-40B4-BE49-F238E27FC236}">
                    <a16:creationId xmlns:a16="http://schemas.microsoft.com/office/drawing/2014/main" id="{52B3A84F-5340-4515-A89D-B1B097646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3" name="组合 377895">
              <a:extLst>
                <a:ext uri="{FF2B5EF4-FFF2-40B4-BE49-F238E27FC236}">
                  <a16:creationId xmlns:a16="http://schemas.microsoft.com/office/drawing/2014/main" id="{E9F69778-24C9-49AA-8564-1603DF166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352"/>
              <a:ext cx="192" cy="192"/>
              <a:chOff x="5088" y="2592"/>
              <a:chExt cx="192" cy="192"/>
            </a:xfrm>
          </p:grpSpPr>
          <p:sp>
            <p:nvSpPr>
              <p:cNvPr id="6184" name="椭圆 377896">
                <a:extLst>
                  <a:ext uri="{FF2B5EF4-FFF2-40B4-BE49-F238E27FC236}">
                    <a16:creationId xmlns:a16="http://schemas.microsoft.com/office/drawing/2014/main" id="{8F330E4A-3C66-40FF-B652-BA2680385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85" name="直接连接符 377897">
                <a:extLst>
                  <a:ext uri="{FF2B5EF4-FFF2-40B4-BE49-F238E27FC236}">
                    <a16:creationId xmlns:a16="http://schemas.microsoft.com/office/drawing/2014/main" id="{8BF4F7E7-9D8A-4D59-BF64-6451E68A2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6" name="组合 377898">
              <a:extLst>
                <a:ext uri="{FF2B5EF4-FFF2-40B4-BE49-F238E27FC236}">
                  <a16:creationId xmlns:a16="http://schemas.microsoft.com/office/drawing/2014/main" id="{F3A8E43F-055E-4C36-A8E5-CD60A7BD9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304"/>
              <a:ext cx="259" cy="301"/>
              <a:chOff x="5295" y="2784"/>
              <a:chExt cx="259" cy="301"/>
            </a:xfrm>
          </p:grpSpPr>
          <p:sp>
            <p:nvSpPr>
              <p:cNvPr id="6187" name="椭圆 377899">
                <a:extLst>
                  <a:ext uri="{FF2B5EF4-FFF2-40B4-BE49-F238E27FC236}">
                    <a16:creationId xmlns:a16="http://schemas.microsoft.com/office/drawing/2014/main" id="{3A1D5EDF-9C42-4EA9-801A-4DFB20636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88" name="文本框 377900">
                <a:extLst>
                  <a:ext uri="{FF2B5EF4-FFF2-40B4-BE49-F238E27FC236}">
                    <a16:creationId xmlns:a16="http://schemas.microsoft.com/office/drawing/2014/main" id="{6990AAC1-B545-4461-8650-A9E20481D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5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</p:grpSp>
        <p:grpSp>
          <p:nvGrpSpPr>
            <p:cNvPr id="6189" name="组合 377901">
              <a:extLst>
                <a:ext uri="{FF2B5EF4-FFF2-40B4-BE49-F238E27FC236}">
                  <a16:creationId xmlns:a16="http://schemas.microsoft.com/office/drawing/2014/main" id="{62C7A287-125B-4E68-A4CB-3798F3F37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256"/>
              <a:ext cx="192" cy="192"/>
              <a:chOff x="5088" y="2592"/>
              <a:chExt cx="192" cy="192"/>
            </a:xfrm>
          </p:grpSpPr>
          <p:sp>
            <p:nvSpPr>
              <p:cNvPr id="6190" name="椭圆 377902">
                <a:extLst>
                  <a:ext uri="{FF2B5EF4-FFF2-40B4-BE49-F238E27FC236}">
                    <a16:creationId xmlns:a16="http://schemas.microsoft.com/office/drawing/2014/main" id="{AF318D5E-AAA2-4F77-8FC8-201EF5091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91" name="直接连接符 377903">
                <a:extLst>
                  <a:ext uri="{FF2B5EF4-FFF2-40B4-BE49-F238E27FC236}">
                    <a16:creationId xmlns:a16="http://schemas.microsoft.com/office/drawing/2014/main" id="{74307AC4-4C71-49A6-AF02-0D1A5B486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92" name="组合 377904">
              <a:extLst>
                <a:ext uri="{FF2B5EF4-FFF2-40B4-BE49-F238E27FC236}">
                  <a16:creationId xmlns:a16="http://schemas.microsoft.com/office/drawing/2014/main" id="{198184CB-2678-437E-81A3-485A0984A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7" y="2256"/>
              <a:ext cx="259" cy="301"/>
              <a:chOff x="5295" y="2784"/>
              <a:chExt cx="259" cy="301"/>
            </a:xfrm>
          </p:grpSpPr>
          <p:sp>
            <p:nvSpPr>
              <p:cNvPr id="6193" name="椭圆 377905">
                <a:extLst>
                  <a:ext uri="{FF2B5EF4-FFF2-40B4-BE49-F238E27FC236}">
                    <a16:creationId xmlns:a16="http://schemas.microsoft.com/office/drawing/2014/main" id="{3A911BF6-DA1C-4E34-944C-91F35DF5B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94" name="文本框 377906">
                <a:extLst>
                  <a:ext uri="{FF2B5EF4-FFF2-40B4-BE49-F238E27FC236}">
                    <a16:creationId xmlns:a16="http://schemas.microsoft.com/office/drawing/2014/main" id="{2DA254F9-5E77-4752-BB2F-A9B64C3B7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5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</p:grpSp>
        <p:grpSp>
          <p:nvGrpSpPr>
            <p:cNvPr id="6195" name="组合 377907">
              <a:extLst>
                <a:ext uri="{FF2B5EF4-FFF2-40B4-BE49-F238E27FC236}">
                  <a16:creationId xmlns:a16="http://schemas.microsoft.com/office/drawing/2014/main" id="{CC5E4730-FD4D-41D7-975D-7B469F5DE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304"/>
              <a:ext cx="192" cy="192"/>
              <a:chOff x="5088" y="2592"/>
              <a:chExt cx="192" cy="192"/>
            </a:xfrm>
          </p:grpSpPr>
          <p:sp>
            <p:nvSpPr>
              <p:cNvPr id="6196" name="椭圆 377908">
                <a:extLst>
                  <a:ext uri="{FF2B5EF4-FFF2-40B4-BE49-F238E27FC236}">
                    <a16:creationId xmlns:a16="http://schemas.microsoft.com/office/drawing/2014/main" id="{D4B3E30E-B848-4994-A034-24CB5AFBF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97" name="直接连接符 377909">
                <a:extLst>
                  <a:ext uri="{FF2B5EF4-FFF2-40B4-BE49-F238E27FC236}">
                    <a16:creationId xmlns:a16="http://schemas.microsoft.com/office/drawing/2014/main" id="{99D8CCAB-7FAE-42F7-B4F3-B3E00F1A6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1" y="2688"/>
                <a:ext cx="1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98" name="组合 377910">
              <a:extLst>
                <a:ext uri="{FF2B5EF4-FFF2-40B4-BE49-F238E27FC236}">
                  <a16:creationId xmlns:a16="http://schemas.microsoft.com/office/drawing/2014/main" id="{8AB02DCA-6BEF-45A3-95DD-E98119DA6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4" y="2208"/>
              <a:ext cx="259" cy="301"/>
              <a:chOff x="5296" y="2784"/>
              <a:chExt cx="259" cy="301"/>
            </a:xfrm>
          </p:grpSpPr>
          <p:sp>
            <p:nvSpPr>
              <p:cNvPr id="6199" name="椭圆 377911">
                <a:extLst>
                  <a:ext uri="{FF2B5EF4-FFF2-40B4-BE49-F238E27FC236}">
                    <a16:creationId xmlns:a16="http://schemas.microsoft.com/office/drawing/2014/main" id="{2372441A-79B3-4E63-9363-E3954F95B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00" name="文本框 377912">
                <a:extLst>
                  <a:ext uri="{FF2B5EF4-FFF2-40B4-BE49-F238E27FC236}">
                    <a16:creationId xmlns:a16="http://schemas.microsoft.com/office/drawing/2014/main" id="{6E5E4CBA-1372-4AE9-BAF2-775E6F905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6" y="2784"/>
                <a:ext cx="25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</p:grpSp>
        <p:grpSp>
          <p:nvGrpSpPr>
            <p:cNvPr id="6201" name="组合 377913">
              <a:extLst>
                <a:ext uri="{FF2B5EF4-FFF2-40B4-BE49-F238E27FC236}">
                  <a16:creationId xmlns:a16="http://schemas.microsoft.com/office/drawing/2014/main" id="{12F7BE34-E549-46C3-A1B8-0CD2E4CF4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3" y="2352"/>
              <a:ext cx="259" cy="301"/>
              <a:chOff x="5295" y="2784"/>
              <a:chExt cx="259" cy="301"/>
            </a:xfrm>
          </p:grpSpPr>
          <p:sp>
            <p:nvSpPr>
              <p:cNvPr id="6202" name="椭圆 377914">
                <a:extLst>
                  <a:ext uri="{FF2B5EF4-FFF2-40B4-BE49-F238E27FC236}">
                    <a16:creationId xmlns:a16="http://schemas.microsoft.com/office/drawing/2014/main" id="{441D5F13-5B9D-42A0-BCF8-CADA4D95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03" name="文本框 377915">
                <a:extLst>
                  <a:ext uri="{FF2B5EF4-FFF2-40B4-BE49-F238E27FC236}">
                    <a16:creationId xmlns:a16="http://schemas.microsoft.com/office/drawing/2014/main" id="{4DD8D25C-0CDA-4E0F-A474-F29DBD3DC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" y="2784"/>
                <a:ext cx="259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/>
                  <a:t>+</a:t>
                </a:r>
              </a:p>
            </p:txBody>
          </p:sp>
        </p:grpSp>
      </p:grpSp>
      <p:grpSp>
        <p:nvGrpSpPr>
          <p:cNvPr id="377917" name="组合 377916">
            <a:extLst>
              <a:ext uri="{FF2B5EF4-FFF2-40B4-BE49-F238E27FC236}">
                <a16:creationId xmlns:a16="http://schemas.microsoft.com/office/drawing/2014/main" id="{51575DE7-B226-445A-8E44-7D8471019242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343400"/>
            <a:ext cx="3886200" cy="1408113"/>
            <a:chOff x="3024" y="2496"/>
            <a:chExt cx="2352" cy="1158"/>
          </a:xfrm>
        </p:grpSpPr>
        <p:sp>
          <p:nvSpPr>
            <p:cNvPr id="6205" name="文本框 377917">
              <a:extLst>
                <a:ext uri="{FF2B5EF4-FFF2-40B4-BE49-F238E27FC236}">
                  <a16:creationId xmlns:a16="http://schemas.microsoft.com/office/drawing/2014/main" id="{65DA3E15-2C23-4342-AE6C-4050E7057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4" y="3170"/>
              <a:ext cx="1142" cy="4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000000"/>
                  </a:solidFill>
                </a:rPr>
                <a:t>感应电荷</a:t>
              </a:r>
            </a:p>
          </p:txBody>
        </p:sp>
        <p:sp>
          <p:nvSpPr>
            <p:cNvPr id="6206" name="直接连接符 377918">
              <a:extLst>
                <a:ext uri="{FF2B5EF4-FFF2-40B4-BE49-F238E27FC236}">
                  <a16:creationId xmlns:a16="http://schemas.microsoft.com/office/drawing/2014/main" id="{D8B744B7-1C7B-444C-B2DE-60D9A2FD1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2544"/>
              <a:ext cx="576" cy="6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7" name="直接连接符 377919">
              <a:extLst>
                <a:ext uri="{FF2B5EF4-FFF2-40B4-BE49-F238E27FC236}">
                  <a16:creationId xmlns:a16="http://schemas.microsoft.com/office/drawing/2014/main" id="{0737E3D2-484D-441E-B8A0-5D95346BE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4" y="2496"/>
              <a:ext cx="1680" cy="6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7922" name="矩形 377921">
            <a:extLst>
              <a:ext uri="{FF2B5EF4-FFF2-40B4-BE49-F238E27FC236}">
                <a16:creationId xmlns:a16="http://schemas.microsoft.com/office/drawing/2014/main" id="{11BD07E9-7AAA-4341-9406-36C19910E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74725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>
                <a:solidFill>
                  <a:srgbClr val="CC0000"/>
                </a:solidFill>
              </a:rPr>
              <a:t>1</a:t>
            </a:r>
            <a:r>
              <a:rPr lang="en-US" altLang="zh-CN" sz="3200"/>
              <a:t>   </a:t>
            </a:r>
            <a:r>
              <a:rPr lang="zh-CN" altLang="en-US" sz="3200"/>
              <a:t>静电感应</a:t>
            </a:r>
          </a:p>
        </p:txBody>
      </p:sp>
      <p:grpSp>
        <p:nvGrpSpPr>
          <p:cNvPr id="377923" name="组合 377922">
            <a:extLst>
              <a:ext uri="{FF2B5EF4-FFF2-40B4-BE49-F238E27FC236}">
                <a16:creationId xmlns:a16="http://schemas.microsoft.com/office/drawing/2014/main" id="{079A277C-5CBA-4810-9278-FF005C4574A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67000"/>
            <a:ext cx="3048000" cy="3124200"/>
            <a:chOff x="480" y="1680"/>
            <a:chExt cx="1920" cy="1968"/>
          </a:xfrm>
        </p:grpSpPr>
        <p:sp>
          <p:nvSpPr>
            <p:cNvPr id="6210" name="椭圆 377923">
              <a:extLst>
                <a:ext uri="{FF2B5EF4-FFF2-40B4-BE49-F238E27FC236}">
                  <a16:creationId xmlns:a16="http://schemas.microsoft.com/office/drawing/2014/main" id="{741B9A42-C829-462A-97B3-811623B2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08"/>
              <a:ext cx="720" cy="240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6211" name="组合 377924">
              <a:extLst>
                <a:ext uri="{FF2B5EF4-FFF2-40B4-BE49-F238E27FC236}">
                  <a16:creationId xmlns:a16="http://schemas.microsoft.com/office/drawing/2014/main" id="{AFEB88BC-C87B-4524-B7E7-22E77CE77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680"/>
              <a:ext cx="1920" cy="1968"/>
              <a:chOff x="480" y="1680"/>
              <a:chExt cx="1920" cy="1968"/>
            </a:xfrm>
          </p:grpSpPr>
          <p:grpSp>
            <p:nvGrpSpPr>
              <p:cNvPr id="6212" name="组合 377925">
                <a:extLst>
                  <a:ext uri="{FF2B5EF4-FFF2-40B4-BE49-F238E27FC236}">
                    <a16:creationId xmlns:a16="http://schemas.microsoft.com/office/drawing/2014/main" id="{13E49DAA-3F9C-4FFD-A97C-7A03C193F2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1680"/>
                <a:ext cx="1920" cy="1968"/>
                <a:chOff x="576" y="1611"/>
                <a:chExt cx="2103" cy="2160"/>
              </a:xfrm>
            </p:grpSpPr>
            <p:grpSp>
              <p:nvGrpSpPr>
                <p:cNvPr id="6213" name="组合 377926">
                  <a:extLst>
                    <a:ext uri="{FF2B5EF4-FFF2-40B4-BE49-F238E27FC236}">
                      <a16:creationId xmlns:a16="http://schemas.microsoft.com/office/drawing/2014/main" id="{D0789283-86F7-4649-AC0D-91AAE11193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1611"/>
                  <a:ext cx="2103" cy="2160"/>
                  <a:chOff x="3264" y="1872"/>
                  <a:chExt cx="2103" cy="2160"/>
                </a:xfrm>
              </p:grpSpPr>
              <p:sp>
                <p:nvSpPr>
                  <p:cNvPr id="6214" name="直接连接符 377927">
                    <a:extLst>
                      <a:ext uri="{FF2B5EF4-FFF2-40B4-BE49-F238E27FC236}">
                        <a16:creationId xmlns:a16="http://schemas.microsoft.com/office/drawing/2014/main" id="{140012F2-419B-4161-A203-04BE2E06FA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21" y="2993"/>
                    <a:ext cx="1989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5" name="任意多边形 377928">
                    <a:extLst>
                      <a:ext uri="{FF2B5EF4-FFF2-40B4-BE49-F238E27FC236}">
                        <a16:creationId xmlns:a16="http://schemas.microsoft.com/office/drawing/2014/main" id="{6964D435-AA35-4EC4-8480-0036A7602B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2" y="2964"/>
                    <a:ext cx="85" cy="59"/>
                  </a:xfrm>
                  <a:custGeom>
                    <a:avLst/>
                    <a:gdLst>
                      <a:gd name="T0" fmla="*/ 0 w 99"/>
                      <a:gd name="T1" fmla="*/ 67 h 67"/>
                      <a:gd name="T2" fmla="*/ 99 w 99"/>
                      <a:gd name="T3" fmla="*/ 33 h 67"/>
                      <a:gd name="T4" fmla="*/ 0 w 99"/>
                      <a:gd name="T5" fmla="*/ 0 h 67"/>
                      <a:gd name="T6" fmla="*/ 31 w 99"/>
                      <a:gd name="T7" fmla="*/ 33 h 67"/>
                      <a:gd name="T8" fmla="*/ 0 w 99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9" h="67">
                        <a:moveTo>
                          <a:pt x="0" y="67"/>
                        </a:moveTo>
                        <a:lnTo>
                          <a:pt x="99" y="33"/>
                        </a:lnTo>
                        <a:lnTo>
                          <a:pt x="0" y="0"/>
                        </a:lnTo>
                        <a:lnTo>
                          <a:pt x="31" y="33"/>
                        </a:lnTo>
                        <a:lnTo>
                          <a:pt x="0" y="6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16" name="任意多边形 377929">
                    <a:extLst>
                      <a:ext uri="{FF2B5EF4-FFF2-40B4-BE49-F238E27FC236}">
                        <a16:creationId xmlns:a16="http://schemas.microsoft.com/office/drawing/2014/main" id="{4884086C-BA4A-4268-A206-BA1EF7B86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963"/>
                    <a:ext cx="85" cy="59"/>
                  </a:xfrm>
                  <a:custGeom>
                    <a:avLst/>
                    <a:gdLst>
                      <a:gd name="T0" fmla="*/ 99 w 99"/>
                      <a:gd name="T1" fmla="*/ 0 h 67"/>
                      <a:gd name="T2" fmla="*/ 0 w 99"/>
                      <a:gd name="T3" fmla="*/ 34 h 67"/>
                      <a:gd name="T4" fmla="*/ 99 w 99"/>
                      <a:gd name="T5" fmla="*/ 67 h 67"/>
                      <a:gd name="T6" fmla="*/ 68 w 99"/>
                      <a:gd name="T7" fmla="*/ 34 h 67"/>
                      <a:gd name="T8" fmla="*/ 99 w 99"/>
                      <a:gd name="T9" fmla="*/ 0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9" h="67">
                        <a:moveTo>
                          <a:pt x="99" y="0"/>
                        </a:moveTo>
                        <a:lnTo>
                          <a:pt x="0" y="34"/>
                        </a:lnTo>
                        <a:lnTo>
                          <a:pt x="99" y="67"/>
                        </a:lnTo>
                        <a:lnTo>
                          <a:pt x="68" y="34"/>
                        </a:lnTo>
                        <a:lnTo>
                          <a:pt x="99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17" name="直接连接符 377930">
                    <a:extLst>
                      <a:ext uri="{FF2B5EF4-FFF2-40B4-BE49-F238E27FC236}">
                        <a16:creationId xmlns:a16="http://schemas.microsoft.com/office/drawing/2014/main" id="{F427A4B7-0CB1-4BDF-9088-0531B88F0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41" y="2613"/>
                    <a:ext cx="1846" cy="766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18" name="任意多边形 377931">
                    <a:extLst>
                      <a:ext uri="{FF2B5EF4-FFF2-40B4-BE49-F238E27FC236}">
                        <a16:creationId xmlns:a16="http://schemas.microsoft.com/office/drawing/2014/main" id="{654DABE1-8487-491E-92B1-E50CBD40C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2" y="3343"/>
                    <a:ext cx="90" cy="59"/>
                  </a:xfrm>
                  <a:custGeom>
                    <a:avLst/>
                    <a:gdLst>
                      <a:gd name="T0" fmla="*/ 0 w 105"/>
                      <a:gd name="T1" fmla="*/ 62 h 67"/>
                      <a:gd name="T2" fmla="*/ 105 w 105"/>
                      <a:gd name="T3" fmla="*/ 67 h 67"/>
                      <a:gd name="T4" fmla="*/ 25 w 105"/>
                      <a:gd name="T5" fmla="*/ 0 h 67"/>
                      <a:gd name="T6" fmla="*/ 42 w 105"/>
                      <a:gd name="T7" fmla="*/ 42 h 67"/>
                      <a:gd name="T8" fmla="*/ 0 w 105"/>
                      <a:gd name="T9" fmla="*/ 62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5" h="67">
                        <a:moveTo>
                          <a:pt x="0" y="62"/>
                        </a:moveTo>
                        <a:lnTo>
                          <a:pt x="105" y="67"/>
                        </a:lnTo>
                        <a:lnTo>
                          <a:pt x="25" y="0"/>
                        </a:lnTo>
                        <a:lnTo>
                          <a:pt x="42" y="42"/>
                        </a:lnTo>
                        <a:lnTo>
                          <a:pt x="0" y="62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19" name="任意多边形 377932">
                    <a:extLst>
                      <a:ext uri="{FF2B5EF4-FFF2-40B4-BE49-F238E27FC236}">
                        <a16:creationId xmlns:a16="http://schemas.microsoft.com/office/drawing/2014/main" id="{9B190843-D752-4737-AE71-2C2F3F34B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2592"/>
                    <a:ext cx="90" cy="59"/>
                  </a:xfrm>
                  <a:custGeom>
                    <a:avLst/>
                    <a:gdLst>
                      <a:gd name="T0" fmla="*/ 105 w 105"/>
                      <a:gd name="T1" fmla="*/ 5 h 67"/>
                      <a:gd name="T2" fmla="*/ 0 w 105"/>
                      <a:gd name="T3" fmla="*/ 0 h 67"/>
                      <a:gd name="T4" fmla="*/ 80 w 105"/>
                      <a:gd name="T5" fmla="*/ 67 h 67"/>
                      <a:gd name="T6" fmla="*/ 63 w 105"/>
                      <a:gd name="T7" fmla="*/ 25 h 67"/>
                      <a:gd name="T8" fmla="*/ 105 w 105"/>
                      <a:gd name="T9" fmla="*/ 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5" h="67">
                        <a:moveTo>
                          <a:pt x="105" y="5"/>
                        </a:moveTo>
                        <a:lnTo>
                          <a:pt x="0" y="0"/>
                        </a:lnTo>
                        <a:lnTo>
                          <a:pt x="80" y="67"/>
                        </a:lnTo>
                        <a:lnTo>
                          <a:pt x="63" y="25"/>
                        </a:lnTo>
                        <a:lnTo>
                          <a:pt x="105" y="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20" name="直接连接符 377933">
                    <a:extLst>
                      <a:ext uri="{FF2B5EF4-FFF2-40B4-BE49-F238E27FC236}">
                        <a16:creationId xmlns:a16="http://schemas.microsoft.com/office/drawing/2014/main" id="{2303D784-C23C-46DB-8BB0-F53C54F76F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44" y="2296"/>
                    <a:ext cx="1460" cy="141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1" name="任意多边形 377934">
                    <a:extLst>
                      <a:ext uri="{FF2B5EF4-FFF2-40B4-BE49-F238E27FC236}">
                        <a16:creationId xmlns:a16="http://schemas.microsoft.com/office/drawing/2014/main" id="{A8F2FFD7-8867-4FC7-A5B2-C8133C526F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62" y="3666"/>
                    <a:ext cx="82" cy="81"/>
                  </a:xfrm>
                  <a:custGeom>
                    <a:avLst/>
                    <a:gdLst>
                      <a:gd name="T0" fmla="*/ 0 w 95"/>
                      <a:gd name="T1" fmla="*/ 48 h 92"/>
                      <a:gd name="T2" fmla="*/ 95 w 95"/>
                      <a:gd name="T3" fmla="*/ 92 h 92"/>
                      <a:gd name="T4" fmla="*/ 46 w 95"/>
                      <a:gd name="T5" fmla="*/ 0 h 92"/>
                      <a:gd name="T6" fmla="*/ 46 w 95"/>
                      <a:gd name="T7" fmla="*/ 45 h 92"/>
                      <a:gd name="T8" fmla="*/ 0 w 95"/>
                      <a:gd name="T9" fmla="*/ 48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5" h="92">
                        <a:moveTo>
                          <a:pt x="0" y="48"/>
                        </a:moveTo>
                        <a:lnTo>
                          <a:pt x="95" y="92"/>
                        </a:lnTo>
                        <a:lnTo>
                          <a:pt x="46" y="0"/>
                        </a:lnTo>
                        <a:lnTo>
                          <a:pt x="46" y="45"/>
                        </a:lnTo>
                        <a:lnTo>
                          <a:pt x="0" y="4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22" name="任意多边形 377935">
                    <a:extLst>
                      <a:ext uri="{FF2B5EF4-FFF2-40B4-BE49-F238E27FC236}">
                        <a16:creationId xmlns:a16="http://schemas.microsoft.com/office/drawing/2014/main" id="{5CC6FEC8-5B6A-46F5-8C19-EA6BAB006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2256"/>
                    <a:ext cx="82" cy="81"/>
                  </a:xfrm>
                  <a:custGeom>
                    <a:avLst/>
                    <a:gdLst>
                      <a:gd name="T0" fmla="*/ 95 w 95"/>
                      <a:gd name="T1" fmla="*/ 44 h 92"/>
                      <a:gd name="T2" fmla="*/ 0 w 95"/>
                      <a:gd name="T3" fmla="*/ 0 h 92"/>
                      <a:gd name="T4" fmla="*/ 49 w 95"/>
                      <a:gd name="T5" fmla="*/ 92 h 92"/>
                      <a:gd name="T6" fmla="*/ 49 w 95"/>
                      <a:gd name="T7" fmla="*/ 47 h 92"/>
                      <a:gd name="T8" fmla="*/ 95 w 95"/>
                      <a:gd name="T9" fmla="*/ 44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5" h="92">
                        <a:moveTo>
                          <a:pt x="95" y="44"/>
                        </a:moveTo>
                        <a:lnTo>
                          <a:pt x="0" y="0"/>
                        </a:lnTo>
                        <a:lnTo>
                          <a:pt x="49" y="92"/>
                        </a:lnTo>
                        <a:lnTo>
                          <a:pt x="49" y="47"/>
                        </a:lnTo>
                        <a:lnTo>
                          <a:pt x="95" y="44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23" name="直接连接符 377936">
                    <a:extLst>
                      <a:ext uri="{FF2B5EF4-FFF2-40B4-BE49-F238E27FC236}">
                        <a16:creationId xmlns:a16="http://schemas.microsoft.com/office/drawing/2014/main" id="{20025918-50D6-4550-B3F9-9F9F97577B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911" y="2027"/>
                    <a:ext cx="785" cy="1858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4" name="任意多边形 377937">
                    <a:extLst>
                      <a:ext uri="{FF2B5EF4-FFF2-40B4-BE49-F238E27FC236}">
                        <a16:creationId xmlns:a16="http://schemas.microsoft.com/office/drawing/2014/main" id="{03AF54D9-4773-4DA6-A243-E4D7C311D7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9" y="1974"/>
                    <a:ext cx="60" cy="92"/>
                  </a:xfrm>
                  <a:custGeom>
                    <a:avLst/>
                    <a:gdLst>
                      <a:gd name="T0" fmla="*/ 62 w 70"/>
                      <a:gd name="T1" fmla="*/ 104 h 104"/>
                      <a:gd name="T2" fmla="*/ 70 w 70"/>
                      <a:gd name="T3" fmla="*/ 0 h 104"/>
                      <a:gd name="T4" fmla="*/ 0 w 70"/>
                      <a:gd name="T5" fmla="*/ 78 h 104"/>
                      <a:gd name="T6" fmla="*/ 43 w 70"/>
                      <a:gd name="T7" fmla="*/ 62 h 104"/>
                      <a:gd name="T8" fmla="*/ 62 w 70"/>
                      <a:gd name="T9" fmla="*/ 104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" h="104">
                        <a:moveTo>
                          <a:pt x="62" y="104"/>
                        </a:moveTo>
                        <a:lnTo>
                          <a:pt x="70" y="0"/>
                        </a:lnTo>
                        <a:lnTo>
                          <a:pt x="0" y="78"/>
                        </a:lnTo>
                        <a:lnTo>
                          <a:pt x="43" y="62"/>
                        </a:lnTo>
                        <a:lnTo>
                          <a:pt x="62" y="104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25" name="任意多边形 377938">
                    <a:extLst>
                      <a:ext uri="{FF2B5EF4-FFF2-40B4-BE49-F238E27FC236}">
                        <a16:creationId xmlns:a16="http://schemas.microsoft.com/office/drawing/2014/main" id="{0BFC9E74-26DA-41D2-86CD-4D124822E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88" y="3846"/>
                    <a:ext cx="60" cy="92"/>
                  </a:xfrm>
                  <a:custGeom>
                    <a:avLst/>
                    <a:gdLst>
                      <a:gd name="T0" fmla="*/ 8 w 70"/>
                      <a:gd name="T1" fmla="*/ 0 h 104"/>
                      <a:gd name="T2" fmla="*/ 0 w 70"/>
                      <a:gd name="T3" fmla="*/ 104 h 104"/>
                      <a:gd name="T4" fmla="*/ 70 w 70"/>
                      <a:gd name="T5" fmla="*/ 26 h 104"/>
                      <a:gd name="T6" fmla="*/ 27 w 70"/>
                      <a:gd name="T7" fmla="*/ 42 h 104"/>
                      <a:gd name="T8" fmla="*/ 8 w 70"/>
                      <a:gd name="T9" fmla="*/ 0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0" h="104">
                        <a:moveTo>
                          <a:pt x="8" y="0"/>
                        </a:moveTo>
                        <a:lnTo>
                          <a:pt x="0" y="104"/>
                        </a:lnTo>
                        <a:lnTo>
                          <a:pt x="70" y="26"/>
                        </a:lnTo>
                        <a:lnTo>
                          <a:pt x="27" y="42"/>
                        </a:lnTo>
                        <a:lnTo>
                          <a:pt x="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26" name="直接连接符 377939">
                    <a:extLst>
                      <a:ext uri="{FF2B5EF4-FFF2-40B4-BE49-F238E27FC236}">
                        <a16:creationId xmlns:a16="http://schemas.microsoft.com/office/drawing/2014/main" id="{B15EFE0D-FF06-4720-9090-98C3DEBF52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81" y="2645"/>
                    <a:ext cx="1870" cy="697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7" name="任意多边形 377940">
                    <a:extLst>
                      <a:ext uri="{FF2B5EF4-FFF2-40B4-BE49-F238E27FC236}">
                        <a16:creationId xmlns:a16="http://schemas.microsoft.com/office/drawing/2014/main" id="{754FBB8D-A1B0-4E4B-9359-59AF807315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15" y="2625"/>
                    <a:ext cx="89" cy="57"/>
                  </a:xfrm>
                  <a:custGeom>
                    <a:avLst/>
                    <a:gdLst>
                      <a:gd name="T0" fmla="*/ 22 w 104"/>
                      <a:gd name="T1" fmla="*/ 65 h 65"/>
                      <a:gd name="T2" fmla="*/ 104 w 104"/>
                      <a:gd name="T3" fmla="*/ 0 h 65"/>
                      <a:gd name="T4" fmla="*/ 0 w 104"/>
                      <a:gd name="T5" fmla="*/ 2 h 65"/>
                      <a:gd name="T6" fmla="*/ 40 w 104"/>
                      <a:gd name="T7" fmla="*/ 23 h 65"/>
                      <a:gd name="T8" fmla="*/ 22 w 104"/>
                      <a:gd name="T9" fmla="*/ 65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4" h="65">
                        <a:moveTo>
                          <a:pt x="22" y="65"/>
                        </a:moveTo>
                        <a:lnTo>
                          <a:pt x="104" y="0"/>
                        </a:lnTo>
                        <a:lnTo>
                          <a:pt x="0" y="2"/>
                        </a:lnTo>
                        <a:lnTo>
                          <a:pt x="40" y="23"/>
                        </a:lnTo>
                        <a:lnTo>
                          <a:pt x="22" y="6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28" name="任意多边形 377941">
                    <a:extLst>
                      <a:ext uri="{FF2B5EF4-FFF2-40B4-BE49-F238E27FC236}">
                        <a16:creationId xmlns:a16="http://schemas.microsoft.com/office/drawing/2014/main" id="{08A9306D-240E-41F2-84D1-8C131DF5C8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8" y="3305"/>
                    <a:ext cx="89" cy="57"/>
                  </a:xfrm>
                  <a:custGeom>
                    <a:avLst/>
                    <a:gdLst>
                      <a:gd name="T0" fmla="*/ 82 w 104"/>
                      <a:gd name="T1" fmla="*/ 0 h 65"/>
                      <a:gd name="T2" fmla="*/ 0 w 104"/>
                      <a:gd name="T3" fmla="*/ 65 h 65"/>
                      <a:gd name="T4" fmla="*/ 104 w 104"/>
                      <a:gd name="T5" fmla="*/ 63 h 65"/>
                      <a:gd name="T6" fmla="*/ 64 w 104"/>
                      <a:gd name="T7" fmla="*/ 42 h 65"/>
                      <a:gd name="T8" fmla="*/ 82 w 104"/>
                      <a:gd name="T9" fmla="*/ 0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4" h="65">
                        <a:moveTo>
                          <a:pt x="82" y="0"/>
                        </a:moveTo>
                        <a:lnTo>
                          <a:pt x="0" y="65"/>
                        </a:lnTo>
                        <a:lnTo>
                          <a:pt x="104" y="63"/>
                        </a:lnTo>
                        <a:lnTo>
                          <a:pt x="64" y="42"/>
                        </a:lnTo>
                        <a:lnTo>
                          <a:pt x="8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29" name="直接连接符 377942">
                    <a:extLst>
                      <a:ext uri="{FF2B5EF4-FFF2-40B4-BE49-F238E27FC236}">
                        <a16:creationId xmlns:a16="http://schemas.microsoft.com/office/drawing/2014/main" id="{92F6DAEB-0E1D-4AD2-AACD-BFA330C53C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2241"/>
                    <a:ext cx="1433" cy="142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0" name="任意多边形 377943">
                    <a:extLst>
                      <a:ext uri="{FF2B5EF4-FFF2-40B4-BE49-F238E27FC236}">
                        <a16:creationId xmlns:a16="http://schemas.microsoft.com/office/drawing/2014/main" id="{DFAA37FE-7481-40E2-9994-9FF503E786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3619"/>
                    <a:ext cx="81" cy="82"/>
                  </a:xfrm>
                  <a:custGeom>
                    <a:avLst/>
                    <a:gdLst>
                      <a:gd name="T0" fmla="*/ 48 w 94"/>
                      <a:gd name="T1" fmla="*/ 0 h 93"/>
                      <a:gd name="T2" fmla="*/ 0 w 94"/>
                      <a:gd name="T3" fmla="*/ 93 h 93"/>
                      <a:gd name="T4" fmla="*/ 94 w 94"/>
                      <a:gd name="T5" fmla="*/ 48 h 93"/>
                      <a:gd name="T6" fmla="*/ 49 w 94"/>
                      <a:gd name="T7" fmla="*/ 46 h 93"/>
                      <a:gd name="T8" fmla="*/ 48 w 94"/>
                      <a:gd name="T9" fmla="*/ 0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" h="93">
                        <a:moveTo>
                          <a:pt x="48" y="0"/>
                        </a:moveTo>
                        <a:lnTo>
                          <a:pt x="0" y="93"/>
                        </a:lnTo>
                        <a:lnTo>
                          <a:pt x="94" y="48"/>
                        </a:lnTo>
                        <a:lnTo>
                          <a:pt x="49" y="46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31" name="任意多边形 377944">
                    <a:extLst>
                      <a:ext uri="{FF2B5EF4-FFF2-40B4-BE49-F238E27FC236}">
                        <a16:creationId xmlns:a16="http://schemas.microsoft.com/office/drawing/2014/main" id="{28AE5931-CA53-4ECA-8E83-8A16C6723B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201"/>
                    <a:ext cx="81" cy="82"/>
                  </a:xfrm>
                  <a:custGeom>
                    <a:avLst/>
                    <a:gdLst>
                      <a:gd name="T0" fmla="*/ 46 w 94"/>
                      <a:gd name="T1" fmla="*/ 93 h 93"/>
                      <a:gd name="T2" fmla="*/ 94 w 94"/>
                      <a:gd name="T3" fmla="*/ 0 h 93"/>
                      <a:gd name="T4" fmla="*/ 0 w 94"/>
                      <a:gd name="T5" fmla="*/ 45 h 93"/>
                      <a:gd name="T6" fmla="*/ 45 w 94"/>
                      <a:gd name="T7" fmla="*/ 47 h 93"/>
                      <a:gd name="T8" fmla="*/ 46 w 94"/>
                      <a:gd name="T9" fmla="*/ 93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4" h="93">
                        <a:moveTo>
                          <a:pt x="46" y="93"/>
                        </a:moveTo>
                        <a:lnTo>
                          <a:pt x="94" y="0"/>
                        </a:lnTo>
                        <a:lnTo>
                          <a:pt x="0" y="45"/>
                        </a:lnTo>
                        <a:lnTo>
                          <a:pt x="45" y="47"/>
                        </a:lnTo>
                        <a:lnTo>
                          <a:pt x="46" y="93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32" name="直接连接符 377945">
                    <a:extLst>
                      <a:ext uri="{FF2B5EF4-FFF2-40B4-BE49-F238E27FC236}">
                        <a16:creationId xmlns:a16="http://schemas.microsoft.com/office/drawing/2014/main" id="{244CB0B5-02DC-40A9-A83A-D9BCECD329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4" y="1930"/>
                    <a:ext cx="1" cy="2044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3" name="任意多边形 377946">
                    <a:extLst>
                      <a:ext uri="{FF2B5EF4-FFF2-40B4-BE49-F238E27FC236}">
                        <a16:creationId xmlns:a16="http://schemas.microsoft.com/office/drawing/2014/main" id="{4FCE0766-0FAE-4B06-9A42-9EEB3F84D9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45" y="3945"/>
                    <a:ext cx="57" cy="87"/>
                  </a:xfrm>
                  <a:custGeom>
                    <a:avLst/>
                    <a:gdLst>
                      <a:gd name="T0" fmla="*/ 0 w 67"/>
                      <a:gd name="T1" fmla="*/ 0 h 99"/>
                      <a:gd name="T2" fmla="*/ 34 w 67"/>
                      <a:gd name="T3" fmla="*/ 99 h 99"/>
                      <a:gd name="T4" fmla="*/ 67 w 67"/>
                      <a:gd name="T5" fmla="*/ 0 h 99"/>
                      <a:gd name="T6" fmla="*/ 34 w 67"/>
                      <a:gd name="T7" fmla="*/ 31 h 99"/>
                      <a:gd name="T8" fmla="*/ 0 w 67"/>
                      <a:gd name="T9" fmla="*/ 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0" y="0"/>
                        </a:moveTo>
                        <a:lnTo>
                          <a:pt x="34" y="99"/>
                        </a:lnTo>
                        <a:lnTo>
                          <a:pt x="67" y="0"/>
                        </a:lnTo>
                        <a:lnTo>
                          <a:pt x="34" y="3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34" name="任意多边形 377947">
                    <a:extLst>
                      <a:ext uri="{FF2B5EF4-FFF2-40B4-BE49-F238E27FC236}">
                        <a16:creationId xmlns:a16="http://schemas.microsoft.com/office/drawing/2014/main" id="{968C7897-0AD1-4CED-BD2C-E60C96AB6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46" y="1872"/>
                    <a:ext cx="57" cy="87"/>
                  </a:xfrm>
                  <a:custGeom>
                    <a:avLst/>
                    <a:gdLst>
                      <a:gd name="T0" fmla="*/ 67 w 67"/>
                      <a:gd name="T1" fmla="*/ 99 h 99"/>
                      <a:gd name="T2" fmla="*/ 33 w 67"/>
                      <a:gd name="T3" fmla="*/ 0 h 99"/>
                      <a:gd name="T4" fmla="*/ 0 w 67"/>
                      <a:gd name="T5" fmla="*/ 99 h 99"/>
                      <a:gd name="T6" fmla="*/ 33 w 67"/>
                      <a:gd name="T7" fmla="*/ 68 h 99"/>
                      <a:gd name="T8" fmla="*/ 67 w 67"/>
                      <a:gd name="T9" fmla="*/ 99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7" h="99">
                        <a:moveTo>
                          <a:pt x="67" y="99"/>
                        </a:moveTo>
                        <a:lnTo>
                          <a:pt x="33" y="0"/>
                        </a:lnTo>
                        <a:lnTo>
                          <a:pt x="0" y="99"/>
                        </a:lnTo>
                        <a:lnTo>
                          <a:pt x="33" y="68"/>
                        </a:lnTo>
                        <a:lnTo>
                          <a:pt x="67" y="99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35" name="直接连接符 377948">
                    <a:extLst>
                      <a:ext uri="{FF2B5EF4-FFF2-40B4-BE49-F238E27FC236}">
                        <a16:creationId xmlns:a16="http://schemas.microsoft.com/office/drawing/2014/main" id="{B37AF793-39E8-48F6-AA96-B78F0AF9AB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1" y="2018"/>
                    <a:ext cx="808" cy="1867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6" name="任意多边形 377949">
                    <a:extLst>
                      <a:ext uri="{FF2B5EF4-FFF2-40B4-BE49-F238E27FC236}">
                        <a16:creationId xmlns:a16="http://schemas.microsoft.com/office/drawing/2014/main" id="{80B9097D-991E-4EDC-97F9-4A0A5F1C07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1" y="3846"/>
                    <a:ext cx="62" cy="92"/>
                  </a:xfrm>
                  <a:custGeom>
                    <a:avLst/>
                    <a:gdLst>
                      <a:gd name="T0" fmla="*/ 0 w 72"/>
                      <a:gd name="T1" fmla="*/ 28 h 104"/>
                      <a:gd name="T2" fmla="*/ 72 w 72"/>
                      <a:gd name="T3" fmla="*/ 104 h 104"/>
                      <a:gd name="T4" fmla="*/ 61 w 72"/>
                      <a:gd name="T5" fmla="*/ 0 h 104"/>
                      <a:gd name="T6" fmla="*/ 44 w 72"/>
                      <a:gd name="T7" fmla="*/ 42 h 104"/>
                      <a:gd name="T8" fmla="*/ 0 w 72"/>
                      <a:gd name="T9" fmla="*/ 28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" h="104">
                        <a:moveTo>
                          <a:pt x="0" y="28"/>
                        </a:moveTo>
                        <a:lnTo>
                          <a:pt x="72" y="104"/>
                        </a:lnTo>
                        <a:lnTo>
                          <a:pt x="61" y="0"/>
                        </a:lnTo>
                        <a:lnTo>
                          <a:pt x="44" y="42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37" name="任意多边形 377950">
                    <a:extLst>
                      <a:ext uri="{FF2B5EF4-FFF2-40B4-BE49-F238E27FC236}">
                        <a16:creationId xmlns:a16="http://schemas.microsoft.com/office/drawing/2014/main" id="{5AB26DF9-6CA9-4703-8D61-FB1FF533D0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7" y="1965"/>
                    <a:ext cx="62" cy="92"/>
                  </a:xfrm>
                  <a:custGeom>
                    <a:avLst/>
                    <a:gdLst>
                      <a:gd name="T0" fmla="*/ 72 w 72"/>
                      <a:gd name="T1" fmla="*/ 76 h 104"/>
                      <a:gd name="T2" fmla="*/ 0 w 72"/>
                      <a:gd name="T3" fmla="*/ 0 h 104"/>
                      <a:gd name="T4" fmla="*/ 11 w 72"/>
                      <a:gd name="T5" fmla="*/ 104 h 104"/>
                      <a:gd name="T6" fmla="*/ 28 w 72"/>
                      <a:gd name="T7" fmla="*/ 62 h 104"/>
                      <a:gd name="T8" fmla="*/ 72 w 72"/>
                      <a:gd name="T9" fmla="*/ 76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" h="104">
                        <a:moveTo>
                          <a:pt x="72" y="76"/>
                        </a:moveTo>
                        <a:lnTo>
                          <a:pt x="0" y="0"/>
                        </a:lnTo>
                        <a:lnTo>
                          <a:pt x="11" y="104"/>
                        </a:lnTo>
                        <a:lnTo>
                          <a:pt x="28" y="62"/>
                        </a:lnTo>
                        <a:lnTo>
                          <a:pt x="72" y="76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6238" name="组合 377951">
                  <a:extLst>
                    <a:ext uri="{FF2B5EF4-FFF2-40B4-BE49-F238E27FC236}">
                      <a16:creationId xmlns:a16="http://schemas.microsoft.com/office/drawing/2014/main" id="{6E2ED325-3DEB-423B-95E8-0B132D015C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2" y="2561"/>
                  <a:ext cx="242" cy="380"/>
                  <a:chOff x="4176" y="528"/>
                  <a:chExt cx="242" cy="380"/>
                </a:xfrm>
              </p:grpSpPr>
              <p:sp>
                <p:nvSpPr>
                  <p:cNvPr id="6239" name="椭圆 377952">
                    <a:extLst>
                      <a:ext uri="{FF2B5EF4-FFF2-40B4-BE49-F238E27FC236}">
                        <a16:creationId xmlns:a16="http://schemas.microsoft.com/office/drawing/2014/main" id="{C4002B80-1933-4F39-B18E-00B6369FC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575"/>
                    <a:ext cx="242" cy="24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6240" name="矩形 377953">
                    <a:extLst>
                      <a:ext uri="{FF2B5EF4-FFF2-40B4-BE49-F238E27FC236}">
                        <a16:creationId xmlns:a16="http://schemas.microsoft.com/office/drawing/2014/main" id="{55A52B9E-3281-4D78-BD33-DD1218FD92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2" y="528"/>
                    <a:ext cx="190" cy="3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algn="ctr" eaLnBrk="0" hangingPunct="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algn="ct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0"/>
                      </a:spcBef>
                    </a:pPr>
                    <a:r>
                      <a:rPr lang="en-US" altLang="zh-CN" sz="3600">
                        <a:solidFill>
                          <a:srgbClr val="CC0000"/>
                        </a:solidFill>
                        <a:latin typeface="Bookman Old Style" panose="02050604050505020204" pitchFamily="18" charset="0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6241" name="矩形 377954">
                <a:extLst>
                  <a:ext uri="{FF2B5EF4-FFF2-40B4-BE49-F238E27FC236}">
                    <a16:creationId xmlns:a16="http://schemas.microsoft.com/office/drawing/2014/main" id="{36CA831E-6B56-4995-865D-E6B6BD51C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880"/>
                <a:ext cx="144" cy="672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rgbClr val="DDDDDD"/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42" name="椭圆 377955">
                <a:extLst>
                  <a:ext uri="{FF2B5EF4-FFF2-40B4-BE49-F238E27FC236}">
                    <a16:creationId xmlns:a16="http://schemas.microsoft.com/office/drawing/2014/main" id="{95B0FD1F-1A5E-4767-AA95-8A0C9CA5C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2422"/>
                <a:ext cx="509" cy="47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43" name="文本框 377956">
                <a:extLst>
                  <a:ext uri="{FF2B5EF4-FFF2-40B4-BE49-F238E27FC236}">
                    <a16:creationId xmlns:a16="http://schemas.microsoft.com/office/drawing/2014/main" id="{E62A8BC8-59D9-4F4D-8A92-DE7D3DAD6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26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/>
                  <a:t>+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37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9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矩形 407553">
            <a:extLst>
              <a:ext uri="{FF2B5EF4-FFF2-40B4-BE49-F238E27FC236}">
                <a16:creationId xmlns:a16="http://schemas.microsoft.com/office/drawing/2014/main" id="{04DD5630-FBBE-4E6F-AEB3-FB7F3A82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6985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）由电势叠加原理知，点电荷</a:t>
            </a:r>
            <a:r>
              <a:rPr lang="en-US" altLang="zh-CN" sz="2800"/>
              <a:t>+</a:t>
            </a:r>
            <a:r>
              <a:rPr lang="en-US" altLang="zh-CN" sz="2800" i="1"/>
              <a:t>q</a:t>
            </a:r>
            <a:r>
              <a:rPr lang="zh-CN" altLang="en-US" sz="2800"/>
              <a:t>，内表面电荷－</a:t>
            </a:r>
            <a:r>
              <a:rPr lang="en-US" altLang="zh-CN" sz="2800" i="1"/>
              <a:t>q</a:t>
            </a:r>
            <a:r>
              <a:rPr lang="zh-CN" altLang="en-US" sz="2800"/>
              <a:t>，外表面电荷</a:t>
            </a:r>
            <a:r>
              <a:rPr lang="en-US" altLang="zh-CN" sz="2800" i="1"/>
              <a:t>q</a:t>
            </a:r>
            <a:r>
              <a:rPr lang="zh-CN" altLang="en-US" sz="2800"/>
              <a:t>＋</a:t>
            </a:r>
            <a:r>
              <a:rPr lang="en-US" altLang="zh-CN" sz="2800" i="1"/>
              <a:t>Q</a:t>
            </a:r>
            <a:r>
              <a:rPr lang="zh-CN" altLang="en-US" sz="2800"/>
              <a:t>共同产生球心</a:t>
            </a:r>
            <a:r>
              <a:rPr lang="en-US" altLang="zh-CN" sz="2800" i="1"/>
              <a:t>O</a:t>
            </a:r>
            <a:r>
              <a:rPr lang="zh-CN" altLang="en-US" sz="2800"/>
              <a:t>处电势，且为：          			</a:t>
            </a:r>
          </a:p>
        </p:txBody>
      </p:sp>
      <p:pic>
        <p:nvPicPr>
          <p:cNvPr id="407555" name="图片 407554">
            <a:extLst>
              <a:ext uri="{FF2B5EF4-FFF2-40B4-BE49-F238E27FC236}">
                <a16:creationId xmlns:a16="http://schemas.microsoft.com/office/drawing/2014/main" id="{6D5A3C28-6767-48E6-A21F-FBF467AD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068638"/>
            <a:ext cx="7777162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378881">
            <a:extLst>
              <a:ext uri="{FF2B5EF4-FFF2-40B4-BE49-F238E27FC236}">
                <a16:creationId xmlns:a16="http://schemas.microsoft.com/office/drawing/2014/main" id="{AB759D13-C4B2-42C2-B54E-C140C60EF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19300"/>
            <a:ext cx="8001000" cy="396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 type="none" w="sm" len="lg"/>
            <a:tailEnd type="none" w="sm" len="lg"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170" name="直接连接符 378882">
            <a:extLst>
              <a:ext uri="{FF2B5EF4-FFF2-40B4-BE49-F238E27FC236}">
                <a16:creationId xmlns:a16="http://schemas.microsoft.com/office/drawing/2014/main" id="{100B639B-2A9B-4490-8184-D847EA50A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54325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直接连接符 378883">
            <a:extLst>
              <a:ext uri="{FF2B5EF4-FFF2-40B4-BE49-F238E27FC236}">
                <a16:creationId xmlns:a16="http://schemas.microsoft.com/office/drawing/2014/main" id="{80891F14-7E43-4BE7-925E-812649103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501900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直接连接符 378884">
            <a:extLst>
              <a:ext uri="{FF2B5EF4-FFF2-40B4-BE49-F238E27FC236}">
                <a16:creationId xmlns:a16="http://schemas.microsoft.com/office/drawing/2014/main" id="{C9A87ED9-581D-4100-88BA-D0080240A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8338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直接连接符 378885">
            <a:extLst>
              <a:ext uri="{FF2B5EF4-FFF2-40B4-BE49-F238E27FC236}">
                <a16:creationId xmlns:a16="http://schemas.microsoft.com/office/drawing/2014/main" id="{2F92CCD3-205E-4CAE-A6CC-0007A09B7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560763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直接连接符 378886">
            <a:extLst>
              <a:ext uri="{FF2B5EF4-FFF2-40B4-BE49-F238E27FC236}">
                <a16:creationId xmlns:a16="http://schemas.microsoft.com/office/drawing/2014/main" id="{6D0EF5BC-B714-4231-9650-17757C32F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13188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直接连接符 378887">
            <a:extLst>
              <a:ext uri="{FF2B5EF4-FFF2-40B4-BE49-F238E27FC236}">
                <a16:creationId xmlns:a16="http://schemas.microsoft.com/office/drawing/2014/main" id="{EB729260-92B6-4C5A-ADD0-68C7E9D0E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265613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直接连接符 378888">
            <a:extLst>
              <a:ext uri="{FF2B5EF4-FFF2-40B4-BE49-F238E27FC236}">
                <a16:creationId xmlns:a16="http://schemas.microsoft.com/office/drawing/2014/main" id="{8AC1D85A-FB7F-49F3-8054-0053258F2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618038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直接连接符 378889">
            <a:extLst>
              <a:ext uri="{FF2B5EF4-FFF2-40B4-BE49-F238E27FC236}">
                <a16:creationId xmlns:a16="http://schemas.microsoft.com/office/drawing/2014/main" id="{1F3854BE-20DC-40D0-9BF5-097118177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676900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直接连接符 378890">
            <a:extLst>
              <a:ext uri="{FF2B5EF4-FFF2-40B4-BE49-F238E27FC236}">
                <a16:creationId xmlns:a16="http://schemas.microsoft.com/office/drawing/2014/main" id="{AD4F3392-9132-4203-97AB-2C6753A0E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972050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直接连接符 378891">
            <a:extLst>
              <a:ext uri="{FF2B5EF4-FFF2-40B4-BE49-F238E27FC236}">
                <a16:creationId xmlns:a16="http://schemas.microsoft.com/office/drawing/2014/main" id="{CA5CA654-D009-47E7-B554-6530C668A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24475"/>
            <a:ext cx="6400800" cy="0"/>
          </a:xfrm>
          <a:prstGeom prst="line">
            <a:avLst/>
          </a:prstGeom>
          <a:noFill/>
          <a:ln w="17780">
            <a:solidFill>
              <a:srgbClr val="CC0099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直接连接符 378892">
            <a:extLst>
              <a:ext uri="{FF2B5EF4-FFF2-40B4-BE49-F238E27FC236}">
                <a16:creationId xmlns:a16="http://schemas.microsoft.com/office/drawing/2014/main" id="{26444178-FC84-4CAC-8CA4-EC570A192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972050"/>
            <a:ext cx="152400" cy="0"/>
          </a:xfrm>
          <a:prstGeom prst="line">
            <a:avLst/>
          </a:prstGeom>
          <a:noFill/>
          <a:ln w="1778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直接连接符 378893">
            <a:extLst>
              <a:ext uri="{FF2B5EF4-FFF2-40B4-BE49-F238E27FC236}">
                <a16:creationId xmlns:a16="http://schemas.microsoft.com/office/drawing/2014/main" id="{784D8FCC-6F89-4835-9B7D-D33B0700B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618038"/>
            <a:ext cx="228600" cy="0"/>
          </a:xfrm>
          <a:prstGeom prst="line">
            <a:avLst/>
          </a:prstGeom>
          <a:noFill/>
          <a:ln w="1778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2" name="直接连接符 378894">
            <a:extLst>
              <a:ext uri="{FF2B5EF4-FFF2-40B4-BE49-F238E27FC236}">
                <a16:creationId xmlns:a16="http://schemas.microsoft.com/office/drawing/2014/main" id="{7DC32B2E-62CC-4247-8E4E-3B29C6064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65613"/>
            <a:ext cx="228600" cy="0"/>
          </a:xfrm>
          <a:prstGeom prst="line">
            <a:avLst/>
          </a:prstGeom>
          <a:noFill/>
          <a:ln w="1778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直接连接符 378895">
            <a:extLst>
              <a:ext uri="{FF2B5EF4-FFF2-40B4-BE49-F238E27FC236}">
                <a16:creationId xmlns:a16="http://schemas.microsoft.com/office/drawing/2014/main" id="{9D374242-091B-49CC-BE1F-87AAB4571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13188"/>
            <a:ext cx="152400" cy="0"/>
          </a:xfrm>
          <a:prstGeom prst="line">
            <a:avLst/>
          </a:prstGeom>
          <a:noFill/>
          <a:ln w="1778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直接连接符 378896">
            <a:extLst>
              <a:ext uri="{FF2B5EF4-FFF2-40B4-BE49-F238E27FC236}">
                <a16:creationId xmlns:a16="http://schemas.microsoft.com/office/drawing/2014/main" id="{789186DF-916F-4A6A-B281-BA9C4CD94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60763"/>
            <a:ext cx="152400" cy="0"/>
          </a:xfrm>
          <a:prstGeom prst="line">
            <a:avLst/>
          </a:prstGeom>
          <a:noFill/>
          <a:ln w="1778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直接连接符 378897">
            <a:extLst>
              <a:ext uri="{FF2B5EF4-FFF2-40B4-BE49-F238E27FC236}">
                <a16:creationId xmlns:a16="http://schemas.microsoft.com/office/drawing/2014/main" id="{CA310E7E-45F5-4683-9F01-C7590B46D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208338"/>
            <a:ext cx="228600" cy="0"/>
          </a:xfrm>
          <a:prstGeom prst="line">
            <a:avLst/>
          </a:prstGeom>
          <a:noFill/>
          <a:ln w="1778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直接连接符 378898">
            <a:extLst>
              <a:ext uri="{FF2B5EF4-FFF2-40B4-BE49-F238E27FC236}">
                <a16:creationId xmlns:a16="http://schemas.microsoft.com/office/drawing/2014/main" id="{856D235C-349B-4259-8198-9332C9CA8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54325"/>
            <a:ext cx="228600" cy="0"/>
          </a:xfrm>
          <a:prstGeom prst="line">
            <a:avLst/>
          </a:prstGeom>
          <a:noFill/>
          <a:ln w="1778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直接连接符 378899">
            <a:extLst>
              <a:ext uri="{FF2B5EF4-FFF2-40B4-BE49-F238E27FC236}">
                <a16:creationId xmlns:a16="http://schemas.microsoft.com/office/drawing/2014/main" id="{D17FFA1F-CB03-4EB2-9D9B-6CDE914A6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324475"/>
            <a:ext cx="152400" cy="0"/>
          </a:xfrm>
          <a:prstGeom prst="line">
            <a:avLst/>
          </a:prstGeom>
          <a:noFill/>
          <a:ln w="17780">
            <a:solidFill>
              <a:srgbClr val="CC00CC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8" name="矩形 378900">
            <a:extLst>
              <a:ext uri="{FF2B5EF4-FFF2-40B4-BE49-F238E27FC236}">
                <a16:creationId xmlns:a16="http://schemas.microsoft.com/office/drawing/2014/main" id="{FA8DBABE-E29B-4109-8F91-33B97AEC4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628900"/>
            <a:ext cx="2667000" cy="28956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189" name="组合 378901">
            <a:extLst>
              <a:ext uri="{FF2B5EF4-FFF2-40B4-BE49-F238E27FC236}">
                <a16:creationId xmlns:a16="http://schemas.microsoft.com/office/drawing/2014/main" id="{BC5BA2A5-2248-4C5E-832B-BE9ED2C2CEC5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3097213"/>
            <a:ext cx="304800" cy="282575"/>
            <a:chOff x="5088" y="2592"/>
            <a:chExt cx="192" cy="192"/>
          </a:xfrm>
        </p:grpSpPr>
        <p:sp>
          <p:nvSpPr>
            <p:cNvPr id="7190" name="椭圆 378902">
              <a:extLst>
                <a:ext uri="{FF2B5EF4-FFF2-40B4-BE49-F238E27FC236}">
                  <a16:creationId xmlns:a16="http://schemas.microsoft.com/office/drawing/2014/main" id="{388F9CD5-8413-4F73-A074-AC5F61004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1" name="直接连接符 378903">
              <a:extLst>
                <a:ext uri="{FF2B5EF4-FFF2-40B4-BE49-F238E27FC236}">
                  <a16:creationId xmlns:a16="http://schemas.microsoft.com/office/drawing/2014/main" id="{9DB04AAF-FAE0-4B0C-B683-EA1212225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688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2" name="组合 378904">
            <a:extLst>
              <a:ext uri="{FF2B5EF4-FFF2-40B4-BE49-F238E27FC236}">
                <a16:creationId xmlns:a16="http://schemas.microsoft.com/office/drawing/2014/main" id="{5AD5D39F-3FE5-4FE0-9587-281507B2FB53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2744788"/>
            <a:ext cx="304800" cy="280987"/>
            <a:chOff x="5088" y="2592"/>
            <a:chExt cx="192" cy="192"/>
          </a:xfrm>
        </p:grpSpPr>
        <p:sp>
          <p:nvSpPr>
            <p:cNvPr id="7193" name="椭圆 378905">
              <a:extLst>
                <a:ext uri="{FF2B5EF4-FFF2-40B4-BE49-F238E27FC236}">
                  <a16:creationId xmlns:a16="http://schemas.microsoft.com/office/drawing/2014/main" id="{0382124D-0013-44ED-91DD-030AB489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4" name="直接连接符 378906">
              <a:extLst>
                <a:ext uri="{FF2B5EF4-FFF2-40B4-BE49-F238E27FC236}">
                  <a16:creationId xmlns:a16="http://schemas.microsoft.com/office/drawing/2014/main" id="{154AF575-A68C-406A-A8C9-F07423CB2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688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95" name="组合 378907">
            <a:extLst>
              <a:ext uri="{FF2B5EF4-FFF2-40B4-BE49-F238E27FC236}">
                <a16:creationId xmlns:a16="http://schemas.microsoft.com/office/drawing/2014/main" id="{0B95A89F-783E-44A1-854D-708BE233787F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2673350"/>
            <a:ext cx="357187" cy="457200"/>
            <a:chOff x="5295" y="2784"/>
            <a:chExt cx="225" cy="311"/>
          </a:xfrm>
        </p:grpSpPr>
        <p:sp>
          <p:nvSpPr>
            <p:cNvPr id="7196" name="椭圆 378908">
              <a:extLst>
                <a:ext uri="{FF2B5EF4-FFF2-40B4-BE49-F238E27FC236}">
                  <a16:creationId xmlns:a16="http://schemas.microsoft.com/office/drawing/2014/main" id="{0564FBC5-FB64-4FE2-B89D-0A4014CE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7" name="文本框 378909">
              <a:extLst>
                <a:ext uri="{FF2B5EF4-FFF2-40B4-BE49-F238E27FC236}">
                  <a16:creationId xmlns:a16="http://schemas.microsoft.com/office/drawing/2014/main" id="{748B8720-62E4-4AC0-AE2A-3D96033F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2784"/>
              <a:ext cx="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</p:grpSp>
      <p:grpSp>
        <p:nvGrpSpPr>
          <p:cNvPr id="7198" name="组合 378910">
            <a:extLst>
              <a:ext uri="{FF2B5EF4-FFF2-40B4-BE49-F238E27FC236}">
                <a16:creationId xmlns:a16="http://schemas.microsoft.com/office/drawing/2014/main" id="{5CA41D4A-F8CD-44BC-B59D-9F79B01A35BB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3025775"/>
            <a:ext cx="357187" cy="457200"/>
            <a:chOff x="5295" y="2784"/>
            <a:chExt cx="225" cy="311"/>
          </a:xfrm>
        </p:grpSpPr>
        <p:sp>
          <p:nvSpPr>
            <p:cNvPr id="7199" name="椭圆 378911">
              <a:extLst>
                <a:ext uri="{FF2B5EF4-FFF2-40B4-BE49-F238E27FC236}">
                  <a16:creationId xmlns:a16="http://schemas.microsoft.com/office/drawing/2014/main" id="{2C8EB801-C720-40DA-9A28-4DC9E06D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00" name="文本框 378912">
              <a:extLst>
                <a:ext uri="{FF2B5EF4-FFF2-40B4-BE49-F238E27FC236}">
                  <a16:creationId xmlns:a16="http://schemas.microsoft.com/office/drawing/2014/main" id="{769A7411-571F-494A-9B21-AD6F524A7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2784"/>
              <a:ext cx="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</p:grpSp>
      <p:grpSp>
        <p:nvGrpSpPr>
          <p:cNvPr id="7201" name="组合 378913">
            <a:extLst>
              <a:ext uri="{FF2B5EF4-FFF2-40B4-BE49-F238E27FC236}">
                <a16:creationId xmlns:a16="http://schemas.microsoft.com/office/drawing/2014/main" id="{CCA5ADAA-7F0A-46E0-9ABA-3D7B72FEC395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3802063"/>
            <a:ext cx="304800" cy="282575"/>
            <a:chOff x="5088" y="2592"/>
            <a:chExt cx="192" cy="192"/>
          </a:xfrm>
        </p:grpSpPr>
        <p:sp>
          <p:nvSpPr>
            <p:cNvPr id="7202" name="椭圆 378914">
              <a:extLst>
                <a:ext uri="{FF2B5EF4-FFF2-40B4-BE49-F238E27FC236}">
                  <a16:creationId xmlns:a16="http://schemas.microsoft.com/office/drawing/2014/main" id="{46EEA123-3846-4E5C-B6B4-CE7FF41D1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03" name="直接连接符 378915">
              <a:extLst>
                <a:ext uri="{FF2B5EF4-FFF2-40B4-BE49-F238E27FC236}">
                  <a16:creationId xmlns:a16="http://schemas.microsoft.com/office/drawing/2014/main" id="{FD48D4FB-BA30-4A72-8546-23F31D6C3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688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04" name="组合 378916">
            <a:extLst>
              <a:ext uri="{FF2B5EF4-FFF2-40B4-BE49-F238E27FC236}">
                <a16:creationId xmlns:a16="http://schemas.microsoft.com/office/drawing/2014/main" id="{973E3204-0091-4827-AE8F-CF9E73CC06AA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3449638"/>
            <a:ext cx="304800" cy="282575"/>
            <a:chOff x="5088" y="2592"/>
            <a:chExt cx="192" cy="192"/>
          </a:xfrm>
        </p:grpSpPr>
        <p:sp>
          <p:nvSpPr>
            <p:cNvPr id="7205" name="椭圆 378917">
              <a:extLst>
                <a:ext uri="{FF2B5EF4-FFF2-40B4-BE49-F238E27FC236}">
                  <a16:creationId xmlns:a16="http://schemas.microsoft.com/office/drawing/2014/main" id="{54D7F71B-3011-4705-BFB4-32361AF75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06" name="直接连接符 378918">
              <a:extLst>
                <a:ext uri="{FF2B5EF4-FFF2-40B4-BE49-F238E27FC236}">
                  <a16:creationId xmlns:a16="http://schemas.microsoft.com/office/drawing/2014/main" id="{1787BE4F-0E83-4D5C-815B-AF0B8E9A5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688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07" name="组合 378919">
            <a:extLst>
              <a:ext uri="{FF2B5EF4-FFF2-40B4-BE49-F238E27FC236}">
                <a16:creationId xmlns:a16="http://schemas.microsoft.com/office/drawing/2014/main" id="{2EF0A3DD-A79B-4DFF-B6AE-0C9B2D0706BB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3379788"/>
            <a:ext cx="357187" cy="457200"/>
            <a:chOff x="5295" y="2784"/>
            <a:chExt cx="225" cy="312"/>
          </a:xfrm>
        </p:grpSpPr>
        <p:sp>
          <p:nvSpPr>
            <p:cNvPr id="7208" name="椭圆 378920">
              <a:extLst>
                <a:ext uri="{FF2B5EF4-FFF2-40B4-BE49-F238E27FC236}">
                  <a16:creationId xmlns:a16="http://schemas.microsoft.com/office/drawing/2014/main" id="{50E59C2F-EF7E-4783-834A-79B26E9F4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09" name="文本框 378921">
              <a:extLst>
                <a:ext uri="{FF2B5EF4-FFF2-40B4-BE49-F238E27FC236}">
                  <a16:creationId xmlns:a16="http://schemas.microsoft.com/office/drawing/2014/main" id="{415E0945-2F7A-45F4-9D90-C3B9866CD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2784"/>
              <a:ext cx="22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</p:grpSp>
      <p:grpSp>
        <p:nvGrpSpPr>
          <p:cNvPr id="7210" name="组合 378922">
            <a:extLst>
              <a:ext uri="{FF2B5EF4-FFF2-40B4-BE49-F238E27FC236}">
                <a16:creationId xmlns:a16="http://schemas.microsoft.com/office/drawing/2014/main" id="{EE1E4EFA-BF2A-4FB8-84A0-F50C437DE738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3732213"/>
            <a:ext cx="357187" cy="457200"/>
            <a:chOff x="5295" y="2784"/>
            <a:chExt cx="225" cy="311"/>
          </a:xfrm>
        </p:grpSpPr>
        <p:sp>
          <p:nvSpPr>
            <p:cNvPr id="7211" name="椭圆 378923">
              <a:extLst>
                <a:ext uri="{FF2B5EF4-FFF2-40B4-BE49-F238E27FC236}">
                  <a16:creationId xmlns:a16="http://schemas.microsoft.com/office/drawing/2014/main" id="{7D33A5C7-EC37-4F0C-BA76-919C4E5A5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12" name="文本框 378924">
              <a:extLst>
                <a:ext uri="{FF2B5EF4-FFF2-40B4-BE49-F238E27FC236}">
                  <a16:creationId xmlns:a16="http://schemas.microsoft.com/office/drawing/2014/main" id="{EF3D46CA-EFF3-4041-82F8-517DAA20B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2784"/>
              <a:ext cx="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</p:grpSp>
      <p:grpSp>
        <p:nvGrpSpPr>
          <p:cNvPr id="7213" name="组合 378925">
            <a:extLst>
              <a:ext uri="{FF2B5EF4-FFF2-40B4-BE49-F238E27FC236}">
                <a16:creationId xmlns:a16="http://schemas.microsoft.com/office/drawing/2014/main" id="{01036B5C-4952-4B39-A14B-976568B43136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4508500"/>
            <a:ext cx="304800" cy="280988"/>
            <a:chOff x="5088" y="2592"/>
            <a:chExt cx="192" cy="192"/>
          </a:xfrm>
        </p:grpSpPr>
        <p:sp>
          <p:nvSpPr>
            <p:cNvPr id="7214" name="椭圆 378926">
              <a:extLst>
                <a:ext uri="{FF2B5EF4-FFF2-40B4-BE49-F238E27FC236}">
                  <a16:creationId xmlns:a16="http://schemas.microsoft.com/office/drawing/2014/main" id="{EF3D7F31-0AAA-43C2-A966-0AD15F22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15" name="直接连接符 378927">
              <a:extLst>
                <a:ext uri="{FF2B5EF4-FFF2-40B4-BE49-F238E27FC236}">
                  <a16:creationId xmlns:a16="http://schemas.microsoft.com/office/drawing/2014/main" id="{7EF01463-04B4-4EF0-9CCD-48DF859BD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688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16" name="组合 378928">
            <a:extLst>
              <a:ext uri="{FF2B5EF4-FFF2-40B4-BE49-F238E27FC236}">
                <a16:creationId xmlns:a16="http://schemas.microsoft.com/office/drawing/2014/main" id="{27B4F331-01C1-449F-B8E8-DCEC32D05C09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4154488"/>
            <a:ext cx="304800" cy="282575"/>
            <a:chOff x="5088" y="2592"/>
            <a:chExt cx="192" cy="192"/>
          </a:xfrm>
        </p:grpSpPr>
        <p:sp>
          <p:nvSpPr>
            <p:cNvPr id="7217" name="椭圆 378929">
              <a:extLst>
                <a:ext uri="{FF2B5EF4-FFF2-40B4-BE49-F238E27FC236}">
                  <a16:creationId xmlns:a16="http://schemas.microsoft.com/office/drawing/2014/main" id="{3816DCB8-70FC-41E3-89EE-BEE816FCB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18" name="直接连接符 378930">
              <a:extLst>
                <a:ext uri="{FF2B5EF4-FFF2-40B4-BE49-F238E27FC236}">
                  <a16:creationId xmlns:a16="http://schemas.microsoft.com/office/drawing/2014/main" id="{77281CBE-8DB6-4082-B8D9-C33404B52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688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19" name="组合 378931">
            <a:extLst>
              <a:ext uri="{FF2B5EF4-FFF2-40B4-BE49-F238E27FC236}">
                <a16:creationId xmlns:a16="http://schemas.microsoft.com/office/drawing/2014/main" id="{BCF54AAC-CEB5-4384-9C64-77470F7A1E13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4084638"/>
            <a:ext cx="357187" cy="457200"/>
            <a:chOff x="5295" y="2784"/>
            <a:chExt cx="225" cy="311"/>
          </a:xfrm>
        </p:grpSpPr>
        <p:sp>
          <p:nvSpPr>
            <p:cNvPr id="7220" name="椭圆 378932">
              <a:extLst>
                <a:ext uri="{FF2B5EF4-FFF2-40B4-BE49-F238E27FC236}">
                  <a16:creationId xmlns:a16="http://schemas.microsoft.com/office/drawing/2014/main" id="{6121CF7E-B265-4609-A05E-2323208F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21" name="文本框 378933">
              <a:extLst>
                <a:ext uri="{FF2B5EF4-FFF2-40B4-BE49-F238E27FC236}">
                  <a16:creationId xmlns:a16="http://schemas.microsoft.com/office/drawing/2014/main" id="{2C864006-6FE2-4D8E-9C13-D6B1A96F1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2784"/>
              <a:ext cx="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</p:grpSp>
      <p:grpSp>
        <p:nvGrpSpPr>
          <p:cNvPr id="7222" name="组合 378934">
            <a:extLst>
              <a:ext uri="{FF2B5EF4-FFF2-40B4-BE49-F238E27FC236}">
                <a16:creationId xmlns:a16="http://schemas.microsoft.com/office/drawing/2014/main" id="{7DE86EDE-6A78-4EDF-B3A2-57079AD5687A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4437063"/>
            <a:ext cx="357187" cy="457200"/>
            <a:chOff x="5295" y="2784"/>
            <a:chExt cx="225" cy="311"/>
          </a:xfrm>
        </p:grpSpPr>
        <p:sp>
          <p:nvSpPr>
            <p:cNvPr id="7223" name="椭圆 378935">
              <a:extLst>
                <a:ext uri="{FF2B5EF4-FFF2-40B4-BE49-F238E27FC236}">
                  <a16:creationId xmlns:a16="http://schemas.microsoft.com/office/drawing/2014/main" id="{C0C8FCC3-FCF3-4311-95FE-ECC15C877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24" name="文本框 378936">
              <a:extLst>
                <a:ext uri="{FF2B5EF4-FFF2-40B4-BE49-F238E27FC236}">
                  <a16:creationId xmlns:a16="http://schemas.microsoft.com/office/drawing/2014/main" id="{9EC2DCC4-EBAD-4A72-9E9C-8E65B91AF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2784"/>
              <a:ext cx="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</p:grpSp>
      <p:grpSp>
        <p:nvGrpSpPr>
          <p:cNvPr id="7225" name="组合 378937">
            <a:extLst>
              <a:ext uri="{FF2B5EF4-FFF2-40B4-BE49-F238E27FC236}">
                <a16:creationId xmlns:a16="http://schemas.microsoft.com/office/drawing/2014/main" id="{D2B7BAFA-BDBD-417C-98C0-BBE7D443AE91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5213350"/>
            <a:ext cx="304800" cy="282575"/>
            <a:chOff x="5088" y="2592"/>
            <a:chExt cx="192" cy="192"/>
          </a:xfrm>
        </p:grpSpPr>
        <p:sp>
          <p:nvSpPr>
            <p:cNvPr id="7226" name="椭圆 378938">
              <a:extLst>
                <a:ext uri="{FF2B5EF4-FFF2-40B4-BE49-F238E27FC236}">
                  <a16:creationId xmlns:a16="http://schemas.microsoft.com/office/drawing/2014/main" id="{A4627250-8760-4C41-95B9-14C163331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27" name="直接连接符 378939">
              <a:extLst>
                <a:ext uri="{FF2B5EF4-FFF2-40B4-BE49-F238E27FC236}">
                  <a16:creationId xmlns:a16="http://schemas.microsoft.com/office/drawing/2014/main" id="{ECE29019-196F-4153-B54E-E895B8037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688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28" name="组合 378940">
            <a:extLst>
              <a:ext uri="{FF2B5EF4-FFF2-40B4-BE49-F238E27FC236}">
                <a16:creationId xmlns:a16="http://schemas.microsoft.com/office/drawing/2014/main" id="{25818F06-F300-4ED8-BBBF-EB455B7526F5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4860925"/>
            <a:ext cx="304800" cy="282575"/>
            <a:chOff x="5088" y="2592"/>
            <a:chExt cx="192" cy="192"/>
          </a:xfrm>
        </p:grpSpPr>
        <p:sp>
          <p:nvSpPr>
            <p:cNvPr id="7229" name="椭圆 378941">
              <a:extLst>
                <a:ext uri="{FF2B5EF4-FFF2-40B4-BE49-F238E27FC236}">
                  <a16:creationId xmlns:a16="http://schemas.microsoft.com/office/drawing/2014/main" id="{0C1C9986-3942-4650-9A3D-6EEB8C01E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30" name="直接连接符 378942">
              <a:extLst>
                <a:ext uri="{FF2B5EF4-FFF2-40B4-BE49-F238E27FC236}">
                  <a16:creationId xmlns:a16="http://schemas.microsoft.com/office/drawing/2014/main" id="{4BD58DAB-3892-4C54-B5A5-A8D0C966C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2688"/>
              <a:ext cx="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31" name="组合 378943">
            <a:extLst>
              <a:ext uri="{FF2B5EF4-FFF2-40B4-BE49-F238E27FC236}">
                <a16:creationId xmlns:a16="http://schemas.microsoft.com/office/drawing/2014/main" id="{F1EC2E12-FD20-4FEF-98F1-F8C0DFC42F09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4789488"/>
            <a:ext cx="357187" cy="457200"/>
            <a:chOff x="5295" y="2784"/>
            <a:chExt cx="225" cy="311"/>
          </a:xfrm>
        </p:grpSpPr>
        <p:sp>
          <p:nvSpPr>
            <p:cNvPr id="7232" name="椭圆 378944">
              <a:extLst>
                <a:ext uri="{FF2B5EF4-FFF2-40B4-BE49-F238E27FC236}">
                  <a16:creationId xmlns:a16="http://schemas.microsoft.com/office/drawing/2014/main" id="{E9CE4C89-26F1-4CC5-9FAD-317C892E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33" name="文本框 378945">
              <a:extLst>
                <a:ext uri="{FF2B5EF4-FFF2-40B4-BE49-F238E27FC236}">
                  <a16:creationId xmlns:a16="http://schemas.microsoft.com/office/drawing/2014/main" id="{1AF6296E-BE44-4BAE-BD83-03813BDAF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2784"/>
              <a:ext cx="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</p:grpSp>
      <p:grpSp>
        <p:nvGrpSpPr>
          <p:cNvPr id="7234" name="组合 378946">
            <a:extLst>
              <a:ext uri="{FF2B5EF4-FFF2-40B4-BE49-F238E27FC236}">
                <a16:creationId xmlns:a16="http://schemas.microsoft.com/office/drawing/2014/main" id="{D585799C-8629-44C7-8CB8-DF2FD07893C4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5143500"/>
            <a:ext cx="357187" cy="457200"/>
            <a:chOff x="5295" y="2784"/>
            <a:chExt cx="225" cy="311"/>
          </a:xfrm>
        </p:grpSpPr>
        <p:sp>
          <p:nvSpPr>
            <p:cNvPr id="7235" name="椭圆 378947">
              <a:extLst>
                <a:ext uri="{FF2B5EF4-FFF2-40B4-BE49-F238E27FC236}">
                  <a16:creationId xmlns:a16="http://schemas.microsoft.com/office/drawing/2014/main" id="{F83B39D5-6D74-4CAC-8AB6-D222DBBF4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36" name="文本框 378948">
              <a:extLst>
                <a:ext uri="{FF2B5EF4-FFF2-40B4-BE49-F238E27FC236}">
                  <a16:creationId xmlns:a16="http://schemas.microsoft.com/office/drawing/2014/main" id="{BE8DFA84-8EAE-48F6-B9FB-00B76680C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" y="2784"/>
              <a:ext cx="22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+</a:t>
              </a:r>
            </a:p>
          </p:txBody>
        </p:sp>
      </p:grpSp>
      <p:grpSp>
        <p:nvGrpSpPr>
          <p:cNvPr id="378950" name="组合 378949">
            <a:extLst>
              <a:ext uri="{FF2B5EF4-FFF2-40B4-BE49-F238E27FC236}">
                <a16:creationId xmlns:a16="http://schemas.microsoft.com/office/drawing/2014/main" id="{F1FD5030-290B-40F1-AD72-8FB86F0EC2F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076700"/>
            <a:ext cx="1676400" cy="587375"/>
            <a:chOff x="2160" y="2592"/>
            <a:chExt cx="1056" cy="370"/>
          </a:xfrm>
        </p:grpSpPr>
        <p:sp>
          <p:nvSpPr>
            <p:cNvPr id="7238" name="直接连接符 378950">
              <a:extLst>
                <a:ext uri="{FF2B5EF4-FFF2-40B4-BE49-F238E27FC236}">
                  <a16:creationId xmlns:a16="http://schemas.microsoft.com/office/drawing/2014/main" id="{F2123C3E-82C7-48AF-AC7A-3519E534D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92"/>
              <a:ext cx="105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39" name="对象 378951">
              <a:extLst>
                <a:ext uri="{FF2B5EF4-FFF2-40B4-BE49-F238E27FC236}">
                  <a16:creationId xmlns:a16="http://schemas.microsoft.com/office/drawing/2014/main" id="{9D24BBC5-A778-452E-80D9-6FB65C21354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96" y="2640"/>
            <a:ext cx="33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7" r:id="rId3" imgW="177492" imgH="190170" progId="Equation.3">
                    <p:embed/>
                  </p:oleObj>
                </mc:Choice>
                <mc:Fallback>
                  <p:oleObj r:id="rId3" imgW="177492" imgH="190170" progId="Equation.3">
                    <p:embed/>
                    <p:pic>
                      <p:nvPicPr>
                        <p:cNvPr id="0" name="对象 37895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640"/>
                          <a:ext cx="33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53" name="组合 378952">
            <a:extLst>
              <a:ext uri="{FF2B5EF4-FFF2-40B4-BE49-F238E27FC236}">
                <a16:creationId xmlns:a16="http://schemas.microsoft.com/office/drawing/2014/main" id="{36CFC6C6-1708-47FD-851C-1B21CF76EA2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857500"/>
            <a:ext cx="1676400" cy="609600"/>
            <a:chOff x="2208" y="384"/>
            <a:chExt cx="1056" cy="384"/>
          </a:xfrm>
        </p:grpSpPr>
        <p:sp>
          <p:nvSpPr>
            <p:cNvPr id="7241" name="直接连接符 378953">
              <a:extLst>
                <a:ext uri="{FF2B5EF4-FFF2-40B4-BE49-F238E27FC236}">
                  <a16:creationId xmlns:a16="http://schemas.microsoft.com/office/drawing/2014/main" id="{2D590F43-2E2C-4652-8714-FFE5E7EBC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768"/>
              <a:ext cx="1056" cy="0"/>
            </a:xfrm>
            <a:prstGeom prst="line">
              <a:avLst/>
            </a:prstGeom>
            <a:noFill/>
            <a:ln w="76200">
              <a:solidFill>
                <a:srgbClr val="CC00CC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42" name="对象 378954">
              <a:extLst>
                <a:ext uri="{FF2B5EF4-FFF2-40B4-BE49-F238E27FC236}">
                  <a16:creationId xmlns:a16="http://schemas.microsoft.com/office/drawing/2014/main" id="{A6FC484C-B2B6-4A58-B6F6-CD7FF1B26E5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44" y="384"/>
            <a:ext cx="36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8" r:id="rId5" imgW="190417" imgH="241195" progId="Equation.3">
                    <p:embed/>
                  </p:oleObj>
                </mc:Choice>
                <mc:Fallback>
                  <p:oleObj r:id="rId5" imgW="190417" imgH="241195" progId="Equation.3">
                    <p:embed/>
                    <p:pic>
                      <p:nvPicPr>
                        <p:cNvPr id="0" name="对象 37895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84"/>
                          <a:ext cx="36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56" name="对象 378955">
            <a:extLst>
              <a:ext uri="{FF2B5EF4-FFF2-40B4-BE49-F238E27FC236}">
                <a16:creationId xmlns:a16="http://schemas.microsoft.com/office/drawing/2014/main" id="{182F070C-C973-4FA5-89E3-7AF8B1336CF6}"/>
              </a:ext>
            </a:extLst>
          </p:cNvPr>
          <p:cNvGraphicFramePr>
            <a:graphicFrameLocks/>
          </p:cNvGraphicFramePr>
          <p:nvPr/>
        </p:nvGraphicFramePr>
        <p:xfrm>
          <a:off x="3733800" y="4762500"/>
          <a:ext cx="1066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r:id="rId7" imgW="380670" imgH="203024" progId="Equation.3">
                  <p:embed/>
                </p:oleObj>
              </mc:Choice>
              <mc:Fallback>
                <p:oleObj r:id="rId7" imgW="380670" imgH="203024" progId="Equation.3">
                  <p:embed/>
                  <p:pic>
                    <p:nvPicPr>
                      <p:cNvPr id="0" name="对象 37895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762500"/>
                        <a:ext cx="1066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4" name="文本框 378956">
            <a:extLst>
              <a:ext uri="{FF2B5EF4-FFF2-40B4-BE49-F238E27FC236}">
                <a16:creationId xmlns:a16="http://schemas.microsoft.com/office/drawing/2014/main" id="{BC328800-7DF3-4674-8285-07BD4DB4B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425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CC0000"/>
                </a:solidFill>
              </a:rPr>
              <a:t>2</a:t>
            </a:r>
            <a:r>
              <a:rPr lang="en-US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>
                <a:latin typeface="宋体" panose="02010600030101010101" pitchFamily="2" charset="-122"/>
              </a:rPr>
              <a:t>静电平衡</a:t>
            </a:r>
          </a:p>
        </p:txBody>
      </p:sp>
      <p:graphicFrame>
        <p:nvGraphicFramePr>
          <p:cNvPr id="7245" name="对象 378957">
            <a:extLst>
              <a:ext uri="{FF2B5EF4-FFF2-40B4-BE49-F238E27FC236}">
                <a16:creationId xmlns:a16="http://schemas.microsoft.com/office/drawing/2014/main" id="{5EE278EA-866E-4D85-835D-1CD16B183F59}"/>
              </a:ext>
            </a:extLst>
          </p:cNvPr>
          <p:cNvGraphicFramePr>
            <a:graphicFrameLocks/>
          </p:cNvGraphicFramePr>
          <p:nvPr/>
        </p:nvGraphicFramePr>
        <p:xfrm>
          <a:off x="7772400" y="3771900"/>
          <a:ext cx="576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r:id="rId9" imgW="190417" imgH="241195" progId="Equation.3">
                  <p:embed/>
                </p:oleObj>
              </mc:Choice>
              <mc:Fallback>
                <p:oleObj r:id="rId9" imgW="190417" imgH="241195" progId="Equation.3">
                  <p:embed/>
                  <p:pic>
                    <p:nvPicPr>
                      <p:cNvPr id="0" name="对象 37895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771900"/>
                        <a:ext cx="5762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9" name="矩形 378958">
            <a:extLst>
              <a:ext uri="{FF2B5EF4-FFF2-40B4-BE49-F238E27FC236}">
                <a16:creationId xmlns:a16="http://schemas.microsoft.com/office/drawing/2014/main" id="{1A0D4523-BE67-4389-B8EB-3FFC58C0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896938"/>
            <a:ext cx="7848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latin typeface="宋体" panose="02010600030101010101" pitchFamily="2" charset="-122"/>
                <a:sym typeface="Monotype Sorts" pitchFamily="2" charset="2"/>
              </a:rPr>
              <a:t>——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导体内部和表面的宏观电荷无定向移动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。</a:t>
            </a:r>
            <a:endParaRPr lang="zh-CN" altLang="en-US" b="0" i="1">
              <a:solidFill>
                <a:srgbClr val="009900"/>
              </a:solidFill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379905">
            <a:extLst>
              <a:ext uri="{FF2B5EF4-FFF2-40B4-BE49-F238E27FC236}">
                <a16:creationId xmlns:a16="http://schemas.microsoft.com/office/drawing/2014/main" id="{1C36446B-1290-4657-93F3-52423041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3888"/>
            <a:ext cx="345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静电平衡条件：</a:t>
            </a:r>
          </a:p>
        </p:txBody>
      </p:sp>
      <p:sp>
        <p:nvSpPr>
          <p:cNvPr id="379907" name="文本框 379906">
            <a:extLst>
              <a:ext uri="{FF2B5EF4-FFF2-40B4-BE49-F238E27FC236}">
                <a16:creationId xmlns:a16="http://schemas.microsoft.com/office/drawing/2014/main" id="{BC005694-BE62-4CC6-BCA8-44944F932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58925"/>
            <a:ext cx="821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rgbClr val="CC0000"/>
                </a:solidFill>
              </a:rPr>
              <a:t>1</a:t>
            </a:r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3200">
                <a:latin typeface="宋体" panose="02010600030101010101" pitchFamily="2" charset="-122"/>
              </a:rPr>
              <a:t>导体内部任何一点处的电场强度为零；</a:t>
            </a:r>
          </a:p>
        </p:txBody>
      </p:sp>
      <p:sp>
        <p:nvSpPr>
          <p:cNvPr id="379908" name="文本框 379907">
            <a:extLst>
              <a:ext uri="{FF2B5EF4-FFF2-40B4-BE49-F238E27FC236}">
                <a16:creationId xmlns:a16="http://schemas.microsoft.com/office/drawing/2014/main" id="{AA2BD4D6-8EDB-4B84-8D01-5B45956BF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92325"/>
            <a:ext cx="80772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200">
                <a:solidFill>
                  <a:srgbClr val="CC0000"/>
                </a:solidFill>
              </a:rPr>
              <a:t>2</a:t>
            </a:r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3200">
                <a:latin typeface="宋体" panose="02010600030101010101" pitchFamily="2" charset="-122"/>
              </a:rPr>
              <a:t>导体表面处电场强度的方向，都与导体表面垂直</a:t>
            </a:r>
            <a:r>
              <a:rPr lang="en-US" altLang="zh-CN" sz="3200"/>
              <a:t>.</a:t>
            </a:r>
          </a:p>
        </p:txBody>
      </p:sp>
      <p:pic>
        <p:nvPicPr>
          <p:cNvPr id="379909" name="图片 379908" descr="6-6">
            <a:extLst>
              <a:ext uri="{FF2B5EF4-FFF2-40B4-BE49-F238E27FC236}">
                <a16:creationId xmlns:a16="http://schemas.microsoft.com/office/drawing/2014/main" id="{24A5CAD7-5FDD-40AB-A074-5958C310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95600"/>
            <a:ext cx="3962400" cy="311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  <p:bldP spid="3799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380929">
            <a:extLst>
              <a:ext uri="{FF2B5EF4-FFF2-40B4-BE49-F238E27FC236}">
                <a16:creationId xmlns:a16="http://schemas.microsoft.com/office/drawing/2014/main" id="{421DBF0A-3473-43A4-B848-35054723B1D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057400"/>
            <a:ext cx="3581400" cy="3657600"/>
            <a:chOff x="3168" y="1296"/>
            <a:chExt cx="2256" cy="2304"/>
          </a:xfrm>
        </p:grpSpPr>
        <p:sp>
          <p:nvSpPr>
            <p:cNvPr id="9218" name="矩形 380930">
              <a:extLst>
                <a:ext uri="{FF2B5EF4-FFF2-40B4-BE49-F238E27FC236}">
                  <a16:creationId xmlns:a16="http://schemas.microsoft.com/office/drawing/2014/main" id="{30576D22-1D0F-4D0C-BFF2-3F1DC4B7D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2256" cy="2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 type="none" w="sm" len="lg"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19" name="任意多边形 380931">
              <a:extLst>
                <a:ext uri="{FF2B5EF4-FFF2-40B4-BE49-F238E27FC236}">
                  <a16:creationId xmlns:a16="http://schemas.microsoft.com/office/drawing/2014/main" id="{94C84FD5-E52F-46A0-81D0-AE42B2DD4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96"/>
              <a:ext cx="2183" cy="979"/>
            </a:xfrm>
            <a:custGeom>
              <a:avLst/>
              <a:gdLst>
                <a:gd name="T0" fmla="*/ 254 w 2183"/>
                <a:gd name="T1" fmla="*/ 375 h 979"/>
                <a:gd name="T2" fmla="*/ 647 w 2183"/>
                <a:gd name="T3" fmla="*/ 54 h 979"/>
                <a:gd name="T4" fmla="*/ 1349 w 2183"/>
                <a:gd name="T5" fmla="*/ 54 h 979"/>
                <a:gd name="T6" fmla="*/ 2099 w 2183"/>
                <a:gd name="T7" fmla="*/ 378 h 979"/>
                <a:gd name="T8" fmla="*/ 1854 w 2183"/>
                <a:gd name="T9" fmla="*/ 395 h 979"/>
                <a:gd name="T10" fmla="*/ 1217 w 2183"/>
                <a:gd name="T11" fmla="*/ 596 h 979"/>
                <a:gd name="T12" fmla="*/ 594 w 2183"/>
                <a:gd name="T13" fmla="*/ 690 h 979"/>
                <a:gd name="T14" fmla="*/ 231 w 2183"/>
                <a:gd name="T15" fmla="*/ 801 h 979"/>
                <a:gd name="T16" fmla="*/ 18 w 2183"/>
                <a:gd name="T17" fmla="*/ 959 h 979"/>
                <a:gd name="T18" fmla="*/ 120 w 2183"/>
                <a:gd name="T19" fmla="*/ 682 h 979"/>
                <a:gd name="T20" fmla="*/ 254 w 2183"/>
                <a:gd name="T21" fmla="*/ 375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3" h="979">
                  <a:moveTo>
                    <a:pt x="254" y="375"/>
                  </a:moveTo>
                  <a:cubicBezTo>
                    <a:pt x="342" y="270"/>
                    <a:pt x="465" y="107"/>
                    <a:pt x="647" y="54"/>
                  </a:cubicBezTo>
                  <a:cubicBezTo>
                    <a:pt x="829" y="1"/>
                    <a:pt x="1107" y="0"/>
                    <a:pt x="1349" y="54"/>
                  </a:cubicBezTo>
                  <a:cubicBezTo>
                    <a:pt x="1591" y="108"/>
                    <a:pt x="2015" y="321"/>
                    <a:pt x="2099" y="378"/>
                  </a:cubicBezTo>
                  <a:cubicBezTo>
                    <a:pt x="2183" y="435"/>
                    <a:pt x="2001" y="359"/>
                    <a:pt x="1854" y="395"/>
                  </a:cubicBezTo>
                  <a:cubicBezTo>
                    <a:pt x="1707" y="431"/>
                    <a:pt x="1427" y="547"/>
                    <a:pt x="1217" y="596"/>
                  </a:cubicBezTo>
                  <a:cubicBezTo>
                    <a:pt x="1007" y="645"/>
                    <a:pt x="758" y="656"/>
                    <a:pt x="594" y="690"/>
                  </a:cubicBezTo>
                  <a:cubicBezTo>
                    <a:pt x="430" y="724"/>
                    <a:pt x="327" y="756"/>
                    <a:pt x="231" y="801"/>
                  </a:cubicBezTo>
                  <a:cubicBezTo>
                    <a:pt x="135" y="846"/>
                    <a:pt x="36" y="979"/>
                    <a:pt x="18" y="959"/>
                  </a:cubicBezTo>
                  <a:cubicBezTo>
                    <a:pt x="0" y="939"/>
                    <a:pt x="81" y="779"/>
                    <a:pt x="120" y="682"/>
                  </a:cubicBezTo>
                  <a:cubicBezTo>
                    <a:pt x="159" y="585"/>
                    <a:pt x="166" y="480"/>
                    <a:pt x="254" y="37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20" name="文本框 380932">
              <a:extLst>
                <a:ext uri="{FF2B5EF4-FFF2-40B4-BE49-F238E27FC236}">
                  <a16:creationId xmlns:a16="http://schemas.microsoft.com/office/drawing/2014/main" id="{CABEF8F3-17E6-4A9C-A982-52E76EE2F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221" name="矩形 380933">
              <a:extLst>
                <a:ext uri="{FF2B5EF4-FFF2-40B4-BE49-F238E27FC236}">
                  <a16:creationId xmlns:a16="http://schemas.microsoft.com/office/drawing/2014/main" id="{2A77E493-F2EF-4D6F-982D-66BBA9301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40"/>
              <a:ext cx="2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 </a:t>
              </a:r>
            </a:p>
          </p:txBody>
        </p:sp>
        <p:sp>
          <p:nvSpPr>
            <p:cNvPr id="9222" name="矩形 380934">
              <a:extLst>
                <a:ext uri="{FF2B5EF4-FFF2-40B4-BE49-F238E27FC236}">
                  <a16:creationId xmlns:a16="http://schemas.microsoft.com/office/drawing/2014/main" id="{A03A812C-08E0-40E1-BA07-7862AD810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244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223" name="矩形 380935">
              <a:extLst>
                <a:ext uri="{FF2B5EF4-FFF2-40B4-BE49-F238E27FC236}">
                  <a16:creationId xmlns:a16="http://schemas.microsoft.com/office/drawing/2014/main" id="{4F1B992D-CB37-4919-B0A6-9EBC39E52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292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224" name="矩形 380936">
              <a:extLst>
                <a:ext uri="{FF2B5EF4-FFF2-40B4-BE49-F238E27FC236}">
                  <a16:creationId xmlns:a16="http://schemas.microsoft.com/office/drawing/2014/main" id="{10A524D7-0F62-435B-9DF0-0A7054CE0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2640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225" name="矩形 380937">
              <a:extLst>
                <a:ext uri="{FF2B5EF4-FFF2-40B4-BE49-F238E27FC236}">
                  <a16:creationId xmlns:a16="http://schemas.microsoft.com/office/drawing/2014/main" id="{5B2CAD22-474D-4F33-8D0B-ED1AD9FB9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49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380939" name="组合 380938">
            <a:extLst>
              <a:ext uri="{FF2B5EF4-FFF2-40B4-BE49-F238E27FC236}">
                <a16:creationId xmlns:a16="http://schemas.microsoft.com/office/drawing/2014/main" id="{DE96AEC8-08EB-48AB-B2F3-BAD3A149723C}"/>
              </a:ext>
            </a:extLst>
          </p:cNvPr>
          <p:cNvGrpSpPr>
            <a:grpSpLocks/>
          </p:cNvGrpSpPr>
          <p:nvPr/>
        </p:nvGrpSpPr>
        <p:grpSpPr bwMode="auto">
          <a:xfrm>
            <a:off x="6251575" y="3987800"/>
            <a:ext cx="1444625" cy="736600"/>
            <a:chOff x="3938" y="2512"/>
            <a:chExt cx="910" cy="464"/>
          </a:xfrm>
        </p:grpSpPr>
        <p:graphicFrame>
          <p:nvGraphicFramePr>
            <p:cNvPr id="9227" name="对象 380939">
              <a:extLst>
                <a:ext uri="{FF2B5EF4-FFF2-40B4-BE49-F238E27FC236}">
                  <a16:creationId xmlns:a16="http://schemas.microsoft.com/office/drawing/2014/main" id="{E628CCFC-6B06-4EAF-9405-F65DA5F4C5D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38" y="2592"/>
            <a:ext cx="21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r:id="rId3" imgW="152202" imgH="164885" progId="Equation.3">
                    <p:embed/>
                  </p:oleObj>
                </mc:Choice>
                <mc:Fallback>
                  <p:oleObj r:id="rId3" imgW="152202" imgH="164885" progId="Equation.3">
                    <p:embed/>
                    <p:pic>
                      <p:nvPicPr>
                        <p:cNvPr id="0" name="对象 3809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2592"/>
                          <a:ext cx="21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对象 380940">
              <a:extLst>
                <a:ext uri="{FF2B5EF4-FFF2-40B4-BE49-F238E27FC236}">
                  <a16:creationId xmlns:a16="http://schemas.microsoft.com/office/drawing/2014/main" id="{B50FE9E0-344B-4699-B02C-E26D6D31303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93" y="2736"/>
            <a:ext cx="2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r:id="rId5" imgW="152202" imgH="164885" progId="Equation.3">
                    <p:embed/>
                  </p:oleObj>
                </mc:Choice>
                <mc:Fallback>
                  <p:oleObj r:id="rId5" imgW="152202" imgH="164885" progId="Equation.3">
                    <p:embed/>
                    <p:pic>
                      <p:nvPicPr>
                        <p:cNvPr id="0" name="对象 3809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736"/>
                          <a:ext cx="2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椭圆 380941">
              <a:extLst>
                <a:ext uri="{FF2B5EF4-FFF2-40B4-BE49-F238E27FC236}">
                  <a16:creationId xmlns:a16="http://schemas.microsoft.com/office/drawing/2014/main" id="{81397172-774A-40F3-B24C-535260C71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2512"/>
              <a:ext cx="100" cy="8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8FCCD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0" name="椭圆 380942">
              <a:extLst>
                <a:ext uri="{FF2B5EF4-FFF2-40B4-BE49-F238E27FC236}">
                  <a16:creationId xmlns:a16="http://schemas.microsoft.com/office/drawing/2014/main" id="{0003178A-D85E-4662-9307-C0849A4E0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640"/>
              <a:ext cx="99" cy="8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8FCCD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0944" name="组合 380943">
            <a:extLst>
              <a:ext uri="{FF2B5EF4-FFF2-40B4-BE49-F238E27FC236}">
                <a16:creationId xmlns:a16="http://schemas.microsoft.com/office/drawing/2014/main" id="{27ECE844-13E6-4E97-BC8E-0B3F47987DAD}"/>
              </a:ext>
            </a:extLst>
          </p:cNvPr>
          <p:cNvGrpSpPr>
            <a:grpSpLocks/>
          </p:cNvGrpSpPr>
          <p:nvPr/>
        </p:nvGrpSpPr>
        <p:grpSpPr bwMode="auto">
          <a:xfrm>
            <a:off x="6022975" y="2451100"/>
            <a:ext cx="2282825" cy="1738313"/>
            <a:chOff x="3840" y="864"/>
            <a:chExt cx="1438" cy="1095"/>
          </a:xfrm>
        </p:grpSpPr>
        <p:sp>
          <p:nvSpPr>
            <p:cNvPr id="9232" name="直接连接符 380944">
              <a:extLst>
                <a:ext uri="{FF2B5EF4-FFF2-40B4-BE49-F238E27FC236}">
                  <a16:creationId xmlns:a16="http://schemas.microsoft.com/office/drawing/2014/main" id="{BCB6710B-4D41-4CE8-AE56-68CC82E33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833"/>
              <a:ext cx="86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直接连接符 380945">
              <a:extLst>
                <a:ext uri="{FF2B5EF4-FFF2-40B4-BE49-F238E27FC236}">
                  <a16:creationId xmlns:a16="http://schemas.microsoft.com/office/drawing/2014/main" id="{2C2EEFFC-50C6-4B37-B338-65F318443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008"/>
              <a:ext cx="0" cy="8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4" name="对象 380946">
              <a:extLst>
                <a:ext uri="{FF2B5EF4-FFF2-40B4-BE49-F238E27FC236}">
                  <a16:creationId xmlns:a16="http://schemas.microsoft.com/office/drawing/2014/main" id="{E4FDF424-1696-4FC2-91FA-704FDE91996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40" y="864"/>
            <a:ext cx="29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r:id="rId7" imgW="164885" imgH="215619" progId="Equation.3">
                    <p:embed/>
                  </p:oleObj>
                </mc:Choice>
                <mc:Fallback>
                  <p:oleObj r:id="rId7" imgW="164885" imgH="215619" progId="Equation.3">
                    <p:embed/>
                    <p:pic>
                      <p:nvPicPr>
                        <p:cNvPr id="0" name="对象 38094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64"/>
                          <a:ext cx="29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对象 380947">
              <a:extLst>
                <a:ext uri="{FF2B5EF4-FFF2-40B4-BE49-F238E27FC236}">
                  <a16:creationId xmlns:a16="http://schemas.microsoft.com/office/drawing/2014/main" id="{1B7CCB04-C01B-4796-ADBB-1C79FFC730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92" y="1584"/>
            <a:ext cx="28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" r:id="rId9" imgW="164885" imgH="215619" progId="Equation.3">
                    <p:embed/>
                  </p:oleObj>
                </mc:Choice>
                <mc:Fallback>
                  <p:oleObj r:id="rId9" imgW="164885" imgH="215619" progId="Equation.3">
                    <p:embed/>
                    <p:pic>
                      <p:nvPicPr>
                        <p:cNvPr id="0" name="对象 38094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84"/>
                          <a:ext cx="286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0949" name="组合 380948">
            <a:extLst>
              <a:ext uri="{FF2B5EF4-FFF2-40B4-BE49-F238E27FC236}">
                <a16:creationId xmlns:a16="http://schemas.microsoft.com/office/drawing/2014/main" id="{EAA01A15-F2FE-4D8C-BB75-B6021827FAE8}"/>
              </a:ext>
            </a:extLst>
          </p:cNvPr>
          <p:cNvGrpSpPr>
            <a:grpSpLocks/>
          </p:cNvGrpSpPr>
          <p:nvPr/>
        </p:nvGrpSpPr>
        <p:grpSpPr bwMode="auto">
          <a:xfrm>
            <a:off x="6480175" y="2971800"/>
            <a:ext cx="431800" cy="1016000"/>
            <a:chOff x="4128" y="1872"/>
            <a:chExt cx="272" cy="640"/>
          </a:xfrm>
        </p:grpSpPr>
        <p:sp>
          <p:nvSpPr>
            <p:cNvPr id="9237" name="直接连接符 380949">
              <a:extLst>
                <a:ext uri="{FF2B5EF4-FFF2-40B4-BE49-F238E27FC236}">
                  <a16:creationId xmlns:a16="http://schemas.microsoft.com/office/drawing/2014/main" id="{2027A720-9B0E-4502-885F-908E9F8C0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920"/>
              <a:ext cx="0" cy="5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8" name="对象 380950">
              <a:extLst>
                <a:ext uri="{FF2B5EF4-FFF2-40B4-BE49-F238E27FC236}">
                  <a16:creationId xmlns:a16="http://schemas.microsoft.com/office/drawing/2014/main" id="{87C37A92-0CCA-4A4D-AC8C-6C1003F7B55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06" y="1872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6" r:id="rId11" imgW="215619" imgH="266353" progId="Equation.3">
                    <p:embed/>
                  </p:oleObj>
                </mc:Choice>
                <mc:Fallback>
                  <p:oleObj r:id="rId11" imgW="215619" imgH="266353" progId="Equation.3">
                    <p:embed/>
                    <p:pic>
                      <p:nvPicPr>
                        <p:cNvPr id="0" name="对象 38095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1872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0952" name="组合 380951">
            <a:extLst>
              <a:ext uri="{FF2B5EF4-FFF2-40B4-BE49-F238E27FC236}">
                <a16:creationId xmlns:a16="http://schemas.microsoft.com/office/drawing/2014/main" id="{FE28C427-ED34-4131-946C-09186F1CEB43}"/>
              </a:ext>
            </a:extLst>
          </p:cNvPr>
          <p:cNvGrpSpPr>
            <a:grpSpLocks/>
          </p:cNvGrpSpPr>
          <p:nvPr/>
        </p:nvGrpSpPr>
        <p:grpSpPr bwMode="auto">
          <a:xfrm>
            <a:off x="6480175" y="3454400"/>
            <a:ext cx="914400" cy="546100"/>
            <a:chOff x="4128" y="2160"/>
            <a:chExt cx="576" cy="344"/>
          </a:xfrm>
        </p:grpSpPr>
        <p:sp>
          <p:nvSpPr>
            <p:cNvPr id="9240" name="直接连接符 380952">
              <a:extLst>
                <a:ext uri="{FF2B5EF4-FFF2-40B4-BE49-F238E27FC236}">
                  <a16:creationId xmlns:a16="http://schemas.microsoft.com/office/drawing/2014/main" id="{31519FEA-4EAB-4F1C-87E9-CEF13A456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496"/>
              <a:ext cx="384" cy="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41" name="对象 380953">
              <a:extLst>
                <a:ext uri="{FF2B5EF4-FFF2-40B4-BE49-F238E27FC236}">
                  <a16:creationId xmlns:a16="http://schemas.microsoft.com/office/drawing/2014/main" id="{545D9AAC-C740-4C4A-BC14-B6D467BDD59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16" y="216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" r:id="rId13" imgW="291973" imgH="291973" progId="Equation.3">
                    <p:embed/>
                  </p:oleObj>
                </mc:Choice>
                <mc:Fallback>
                  <p:oleObj r:id="rId13" imgW="291973" imgH="291973" progId="Equation.3">
                    <p:embed/>
                    <p:pic>
                      <p:nvPicPr>
                        <p:cNvPr id="0" name="对象 38095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16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2" name="矩形 380955">
            <a:extLst>
              <a:ext uri="{FF2B5EF4-FFF2-40B4-BE49-F238E27FC236}">
                <a16:creationId xmlns:a16="http://schemas.microsoft.com/office/drawing/2014/main" id="{D40FC018-311E-405A-A337-5762F56A3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654050"/>
            <a:ext cx="384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推论：</a:t>
            </a:r>
            <a:r>
              <a:rPr lang="zh-CN" altLang="en-US" sz="3200">
                <a:solidFill>
                  <a:srgbClr val="1C1C1C"/>
                </a:solidFill>
              </a:rPr>
              <a:t>导体为等势体</a:t>
            </a:r>
          </a:p>
        </p:txBody>
      </p:sp>
      <p:graphicFrame>
        <p:nvGraphicFramePr>
          <p:cNvPr id="380957" name="对象 380956">
            <a:extLst>
              <a:ext uri="{FF2B5EF4-FFF2-40B4-BE49-F238E27FC236}">
                <a16:creationId xmlns:a16="http://schemas.microsoft.com/office/drawing/2014/main" id="{574AC8D7-52E2-484B-BE7F-7382362D5D15}"/>
              </a:ext>
            </a:extLst>
          </p:cNvPr>
          <p:cNvGraphicFramePr>
            <a:graphicFrameLocks/>
          </p:cNvGraphicFramePr>
          <p:nvPr/>
        </p:nvGraphicFramePr>
        <p:xfrm>
          <a:off x="1371600" y="4572000"/>
          <a:ext cx="14843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r:id="rId15" imgW="596382" imgH="203024" progId="Equation.3">
                  <p:embed/>
                </p:oleObj>
              </mc:Choice>
              <mc:Fallback>
                <p:oleObj r:id="rId15" imgW="596382" imgH="203024" progId="Equation.3">
                  <p:embed/>
                  <p:pic>
                    <p:nvPicPr>
                      <p:cNvPr id="0" name="对象 38095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14843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58" name="对象 380957">
            <a:extLst>
              <a:ext uri="{FF2B5EF4-FFF2-40B4-BE49-F238E27FC236}">
                <a16:creationId xmlns:a16="http://schemas.microsoft.com/office/drawing/2014/main" id="{3C6DB3B6-9BF6-4BD4-888C-3BE1AAF32BF7}"/>
              </a:ext>
            </a:extLst>
          </p:cNvPr>
          <p:cNvGraphicFramePr>
            <a:graphicFrameLocks/>
          </p:cNvGraphicFramePr>
          <p:nvPr/>
        </p:nvGraphicFramePr>
        <p:xfrm>
          <a:off x="1252538" y="5211763"/>
          <a:ext cx="32051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r:id="rId17" imgW="2461663" imgH="406048" progId="Equation.3">
                  <p:embed/>
                </p:oleObj>
              </mc:Choice>
              <mc:Fallback>
                <p:oleObj r:id="rId17" imgW="2461663" imgH="406048" progId="Equation.3">
                  <p:embed/>
                  <p:pic>
                    <p:nvPicPr>
                      <p:cNvPr id="0" name="对象 38095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211763"/>
                        <a:ext cx="32051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0965" name="组合 380964">
            <a:extLst>
              <a:ext uri="{FF2B5EF4-FFF2-40B4-BE49-F238E27FC236}">
                <a16:creationId xmlns:a16="http://schemas.microsoft.com/office/drawing/2014/main" id="{96DA7C32-AD80-4FD5-B0BE-212329C80277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2209800"/>
            <a:ext cx="3344862" cy="1395413"/>
            <a:chOff x="725" y="1392"/>
            <a:chExt cx="2107" cy="879"/>
          </a:xfrm>
        </p:grpSpPr>
        <p:graphicFrame>
          <p:nvGraphicFramePr>
            <p:cNvPr id="9246" name="对象 380959">
              <a:extLst>
                <a:ext uri="{FF2B5EF4-FFF2-40B4-BE49-F238E27FC236}">
                  <a16:creationId xmlns:a16="http://schemas.microsoft.com/office/drawing/2014/main" id="{E0CA856A-5E0A-4B3D-8018-B4D9F020CBA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25" y="1872"/>
            <a:ext cx="210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r:id="rId19" imgW="2461663" imgH="406048" progId="Equation.3">
                    <p:embed/>
                  </p:oleObj>
                </mc:Choice>
                <mc:Fallback>
                  <p:oleObj r:id="rId19" imgW="2461663" imgH="406048" progId="Equation.3">
                    <p:embed/>
                    <p:pic>
                      <p:nvPicPr>
                        <p:cNvPr id="0" name="对象 38095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1872"/>
                          <a:ext cx="2107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" name="对象 380960">
              <a:extLst>
                <a:ext uri="{FF2B5EF4-FFF2-40B4-BE49-F238E27FC236}">
                  <a16:creationId xmlns:a16="http://schemas.microsoft.com/office/drawing/2014/main" id="{97037D4D-531E-4557-9A00-793D42903C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16" y="1392"/>
            <a:ext cx="81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r:id="rId21" imgW="507559" imgH="203024" progId="Equation.3">
                    <p:embed/>
                  </p:oleObj>
                </mc:Choice>
                <mc:Fallback>
                  <p:oleObj r:id="rId21" imgW="507559" imgH="203024" progId="Equation.3">
                    <p:embed/>
                    <p:pic>
                      <p:nvPicPr>
                        <p:cNvPr id="0" name="对象 3809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92"/>
                          <a:ext cx="81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0966" name="组合 380965">
            <a:extLst>
              <a:ext uri="{FF2B5EF4-FFF2-40B4-BE49-F238E27FC236}">
                <a16:creationId xmlns:a16="http://schemas.microsoft.com/office/drawing/2014/main" id="{4422C4D2-DFD7-4DC8-933B-20813044683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00200"/>
            <a:ext cx="4876800" cy="2865438"/>
            <a:chOff x="432" y="1008"/>
            <a:chExt cx="3072" cy="1805"/>
          </a:xfrm>
        </p:grpSpPr>
        <p:sp>
          <p:nvSpPr>
            <p:cNvPr id="9249" name="文本框 380954">
              <a:extLst>
                <a:ext uri="{FF2B5EF4-FFF2-40B4-BE49-F238E27FC236}">
                  <a16:creationId xmlns:a16="http://schemas.microsoft.com/office/drawing/2014/main" id="{1BF55FE9-3E65-468B-9360-D1CECB83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48"/>
              <a:ext cx="24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3200">
                  <a:latin typeface="宋体" panose="02010600030101010101" pitchFamily="2" charset="-122"/>
                </a:rPr>
                <a:t>导体表面为等势面</a:t>
              </a:r>
            </a:p>
          </p:txBody>
        </p:sp>
        <p:sp>
          <p:nvSpPr>
            <p:cNvPr id="9250" name="左大括号 380961">
              <a:extLst>
                <a:ext uri="{FF2B5EF4-FFF2-40B4-BE49-F238E27FC236}">
                  <a16:creationId xmlns:a16="http://schemas.microsoft.com/office/drawing/2014/main" id="{507A0FAD-288D-49B3-AA80-3F8FC8229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248"/>
              <a:ext cx="192" cy="1366"/>
            </a:xfrm>
            <a:prstGeom prst="leftBrace">
              <a:avLst>
                <a:gd name="adj1" fmla="val 59255"/>
                <a:gd name="adj2" fmla="val 48782"/>
              </a:avLst>
            </a:prstGeom>
            <a:noFill/>
            <a:ln w="28575">
              <a:solidFill>
                <a:srgbClr val="CC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51" name="文本框 380962">
              <a:extLst>
                <a:ext uri="{FF2B5EF4-FFF2-40B4-BE49-F238E27FC236}">
                  <a16:creationId xmlns:a16="http://schemas.microsoft.com/office/drawing/2014/main" id="{A602B74E-249D-45B1-A59D-2FCE1C016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008"/>
              <a:ext cx="28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buClr>
                  <a:srgbClr val="0000FF"/>
                </a:buClr>
                <a:buFont typeface="Wingdings" panose="05000000000000000000" pitchFamily="2" charset="2"/>
                <a:buNone/>
              </a:pPr>
              <a:r>
                <a:rPr lang="zh-CN" altLang="en-US" sz="3200"/>
                <a:t>导体内各点电势相等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38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标题 366593">
            <a:extLst>
              <a:ext uri="{FF2B5EF4-FFF2-40B4-BE49-F238E27FC236}">
                <a16:creationId xmlns:a16="http://schemas.microsoft.com/office/drawing/2014/main" id="{F82FAF5A-6825-4409-B06D-629EE000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89138"/>
            <a:ext cx="7086600" cy="2159000"/>
          </a:xfrm>
          <a:gradFill rotWithShape="0">
            <a:gsLst>
              <a:gs pos="0">
                <a:srgbClr val="F8E6A2"/>
              </a:gs>
              <a:gs pos="50000">
                <a:srgbClr val="F8E6A2">
                  <a:gamma/>
                  <a:tint val="17647"/>
                  <a:invGamma/>
                </a:srgbClr>
              </a:gs>
              <a:gs pos="100000">
                <a:srgbClr val="F8E6A2"/>
              </a:gs>
            </a:gsLst>
            <a:lin ang="5400000" scaled="1"/>
            <a:tileRect/>
          </a:gradFill>
          <a:ln w="38100">
            <a:solidFill>
              <a:srgbClr val="EDB577"/>
            </a:solidFill>
            <a:miter/>
          </a:ln>
        </p:spPr>
        <p:txBody>
          <a:bodyPr/>
          <a:lstStyle/>
          <a:p>
            <a:pPr algn="ctr">
              <a:spcAft>
                <a:spcPct val="40000"/>
              </a:spcAft>
            </a:pPr>
            <a:r>
              <a:rPr lang="zh-CN" altLang="en-US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9.2 </a:t>
            </a:r>
            <a:r>
              <a:rPr lang="zh-CN" altLang="en-US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静电平衡导体</a:t>
            </a:r>
            <a:br>
              <a:rPr lang="zh-CN" altLang="en-US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48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上的电荷分布</a:t>
            </a:r>
            <a:br>
              <a:rPr lang="zh-CN" altLang="en-US" sz="2000" b="1">
                <a:solidFill>
                  <a:srgbClr val="D0147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endParaRPr lang="zh-CN" altLang="en-US" sz="2000" b="1">
              <a:solidFill>
                <a:srgbClr val="D0147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任意多边形 381953">
            <a:extLst>
              <a:ext uri="{FF2B5EF4-FFF2-40B4-BE49-F238E27FC236}">
                <a16:creationId xmlns:a16="http://schemas.microsoft.com/office/drawing/2014/main" id="{191B275D-4A4D-466D-A82C-2F6C8914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95600"/>
            <a:ext cx="2484438" cy="1446213"/>
          </a:xfrm>
          <a:custGeom>
            <a:avLst/>
            <a:gdLst>
              <a:gd name="T0" fmla="*/ 20 w 1565"/>
              <a:gd name="T1" fmla="*/ 401 h 911"/>
              <a:gd name="T2" fmla="*/ 304 w 1565"/>
              <a:gd name="T3" fmla="*/ 133 h 911"/>
              <a:gd name="T4" fmla="*/ 864 w 1565"/>
              <a:gd name="T5" fmla="*/ 30 h 911"/>
              <a:gd name="T6" fmla="*/ 1432 w 1565"/>
              <a:gd name="T7" fmla="*/ 314 h 911"/>
              <a:gd name="T8" fmla="*/ 1448 w 1565"/>
              <a:gd name="T9" fmla="*/ 827 h 911"/>
              <a:gd name="T10" fmla="*/ 730 w 1565"/>
              <a:gd name="T11" fmla="*/ 819 h 911"/>
              <a:gd name="T12" fmla="*/ 186 w 1565"/>
              <a:gd name="T13" fmla="*/ 669 h 911"/>
              <a:gd name="T14" fmla="*/ 20 w 1565"/>
              <a:gd name="T15" fmla="*/ 401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5" h="911">
                <a:moveTo>
                  <a:pt x="20" y="401"/>
                </a:moveTo>
                <a:cubicBezTo>
                  <a:pt x="40" y="312"/>
                  <a:pt x="163" y="195"/>
                  <a:pt x="304" y="133"/>
                </a:cubicBezTo>
                <a:cubicBezTo>
                  <a:pt x="445" y="71"/>
                  <a:pt x="676" y="0"/>
                  <a:pt x="864" y="30"/>
                </a:cubicBezTo>
                <a:cubicBezTo>
                  <a:pt x="1052" y="60"/>
                  <a:pt x="1335" y="181"/>
                  <a:pt x="1432" y="314"/>
                </a:cubicBezTo>
                <a:cubicBezTo>
                  <a:pt x="1529" y="447"/>
                  <a:pt x="1565" y="743"/>
                  <a:pt x="1448" y="827"/>
                </a:cubicBezTo>
                <a:cubicBezTo>
                  <a:pt x="1331" y="911"/>
                  <a:pt x="940" y="845"/>
                  <a:pt x="730" y="819"/>
                </a:cubicBezTo>
                <a:cubicBezTo>
                  <a:pt x="520" y="793"/>
                  <a:pt x="304" y="739"/>
                  <a:pt x="186" y="669"/>
                </a:cubicBezTo>
                <a:cubicBezTo>
                  <a:pt x="68" y="599"/>
                  <a:pt x="0" y="490"/>
                  <a:pt x="20" y="401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C2C2C2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81956" name="组合 381955">
            <a:extLst>
              <a:ext uri="{FF2B5EF4-FFF2-40B4-BE49-F238E27FC236}">
                <a16:creationId xmlns:a16="http://schemas.microsoft.com/office/drawing/2014/main" id="{9A0F6A14-4AE4-4943-A74B-6EFD6751E214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2819400"/>
            <a:ext cx="2555875" cy="1600200"/>
            <a:chOff x="3936" y="624"/>
            <a:chExt cx="1562" cy="1008"/>
          </a:xfrm>
        </p:grpSpPr>
        <p:sp>
          <p:nvSpPr>
            <p:cNvPr id="11267" name="文本框 381956">
              <a:extLst>
                <a:ext uri="{FF2B5EF4-FFF2-40B4-BE49-F238E27FC236}">
                  <a16:creationId xmlns:a16="http://schemas.microsoft.com/office/drawing/2014/main" id="{EC50DB46-5082-4FF8-88DD-5FC901FF3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672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68" name="矩形 381957">
              <a:extLst>
                <a:ext uri="{FF2B5EF4-FFF2-40B4-BE49-F238E27FC236}">
                  <a16:creationId xmlns:a16="http://schemas.microsoft.com/office/drawing/2014/main" id="{5E6510E8-803D-4B3C-B5ED-3C60091D9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624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69" name="矩形 381958">
              <a:extLst>
                <a:ext uri="{FF2B5EF4-FFF2-40B4-BE49-F238E27FC236}">
                  <a16:creationId xmlns:a16="http://schemas.microsoft.com/office/drawing/2014/main" id="{D60E4D23-D02C-40CD-A13B-CC8316555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816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70" name="矩形 381959">
              <a:extLst>
                <a:ext uri="{FF2B5EF4-FFF2-40B4-BE49-F238E27FC236}">
                  <a16:creationId xmlns:a16="http://schemas.microsoft.com/office/drawing/2014/main" id="{BF070C40-B9A1-49DF-992F-41B59192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00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71" name="矩形 381960">
              <a:extLst>
                <a:ext uri="{FF2B5EF4-FFF2-40B4-BE49-F238E27FC236}">
                  <a16:creationId xmlns:a16="http://schemas.microsoft.com/office/drawing/2014/main" id="{85D61871-EE6C-437C-BD37-30F9DFD88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24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72" name="矩形 381961">
              <a:extLst>
                <a:ext uri="{FF2B5EF4-FFF2-40B4-BE49-F238E27FC236}">
                  <a16:creationId xmlns:a16="http://schemas.microsoft.com/office/drawing/2014/main" id="{C1203A76-F564-41E1-8913-8F2FAC9A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344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73" name="矩形 381962">
              <a:extLst>
                <a:ext uri="{FF2B5EF4-FFF2-40B4-BE49-F238E27FC236}">
                  <a16:creationId xmlns:a16="http://schemas.microsoft.com/office/drawing/2014/main" id="{79E8F291-D819-4E3A-BA46-8045A20D7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74" name="矩形 381963">
              <a:extLst>
                <a:ext uri="{FF2B5EF4-FFF2-40B4-BE49-F238E27FC236}">
                  <a16:creationId xmlns:a16="http://schemas.microsoft.com/office/drawing/2014/main" id="{075B1B67-E1E7-44F9-9394-45FA2046A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768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75" name="矩形 381964">
              <a:extLst>
                <a:ext uri="{FF2B5EF4-FFF2-40B4-BE49-F238E27FC236}">
                  <a16:creationId xmlns:a16="http://schemas.microsoft.com/office/drawing/2014/main" id="{BB201467-CC47-43A1-B141-5D5B324B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960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276" name="矩形 381965">
              <a:extLst>
                <a:ext uri="{FF2B5EF4-FFF2-40B4-BE49-F238E27FC236}">
                  <a16:creationId xmlns:a16="http://schemas.microsoft.com/office/drawing/2014/main" id="{20D45A70-05E6-40F3-94F0-69A998C78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04"/>
              <a:ext cx="2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>
                  <a:solidFill>
                    <a:srgbClr val="FF0000"/>
                  </a:solidFill>
                </a:rPr>
                <a:t>+</a:t>
              </a:r>
            </a:p>
          </p:txBody>
        </p:sp>
      </p:grpSp>
      <p:sp>
        <p:nvSpPr>
          <p:cNvPr id="381967" name="文本框 381966">
            <a:extLst>
              <a:ext uri="{FF2B5EF4-FFF2-40B4-BE49-F238E27FC236}">
                <a16:creationId xmlns:a16="http://schemas.microsoft.com/office/drawing/2014/main" id="{EF438E27-E3C7-48DD-9B60-2F895923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76962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CC0000"/>
                </a:solidFill>
              </a:rPr>
              <a:t>结论：</a:t>
            </a:r>
            <a:r>
              <a:rPr lang="zh-CN" altLang="en-US" sz="3200"/>
              <a:t>导体内部无净电荷，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>
                <a:latin typeface="Arial" panose="020B0604020202020204" pitchFamily="34" charset="0"/>
              </a:rPr>
              <a:t>　　　电荷只分布在</a:t>
            </a:r>
            <a:r>
              <a:rPr lang="zh-CN" altLang="en-US" sz="3200"/>
              <a:t>导体</a:t>
            </a:r>
            <a:r>
              <a:rPr lang="zh-CN" altLang="en-US" sz="3200">
                <a:latin typeface="Arial" panose="020B0604020202020204" pitchFamily="34" charset="0"/>
              </a:rPr>
              <a:t>表面</a:t>
            </a:r>
            <a:r>
              <a:rPr lang="en-US" altLang="zh-CN" sz="3200"/>
              <a:t>.</a:t>
            </a:r>
          </a:p>
        </p:txBody>
      </p:sp>
      <p:graphicFrame>
        <p:nvGraphicFramePr>
          <p:cNvPr id="381968" name="对象 381967">
            <a:extLst>
              <a:ext uri="{FF2B5EF4-FFF2-40B4-BE49-F238E27FC236}">
                <a16:creationId xmlns:a16="http://schemas.microsoft.com/office/drawing/2014/main" id="{903BF1F7-B1CB-4D15-8411-D9F57DA0F952}"/>
              </a:ext>
            </a:extLst>
          </p:cNvPr>
          <p:cNvGraphicFramePr>
            <a:graphicFrameLocks/>
          </p:cNvGraphicFramePr>
          <p:nvPr/>
        </p:nvGraphicFramePr>
        <p:xfrm>
          <a:off x="1219200" y="2895600"/>
          <a:ext cx="25876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r:id="rId3" imgW="1015559" imgH="431613" progId="Equation.3">
                  <p:embed/>
                </p:oleObj>
              </mc:Choice>
              <mc:Fallback>
                <p:oleObj r:id="rId3" imgW="1015559" imgH="431613" progId="Equation.3">
                  <p:embed/>
                  <p:pic>
                    <p:nvPicPr>
                      <p:cNvPr id="0" name="对象 38196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258762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9" name="对象 381968">
            <a:extLst>
              <a:ext uri="{FF2B5EF4-FFF2-40B4-BE49-F238E27FC236}">
                <a16:creationId xmlns:a16="http://schemas.microsoft.com/office/drawing/2014/main" id="{33C254B8-5018-48AD-B23D-701D626ED50A}"/>
              </a:ext>
            </a:extLst>
          </p:cNvPr>
          <p:cNvGraphicFramePr>
            <a:graphicFrameLocks/>
          </p:cNvGraphicFramePr>
          <p:nvPr/>
        </p:nvGraphicFramePr>
        <p:xfrm>
          <a:off x="1143000" y="2362200"/>
          <a:ext cx="1371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r:id="rId5" imgW="507559" imgH="203024" progId="Equation.3">
                  <p:embed/>
                </p:oleObj>
              </mc:Choice>
              <mc:Fallback>
                <p:oleObj r:id="rId5" imgW="507559" imgH="203024" progId="Equation.3">
                  <p:embed/>
                  <p:pic>
                    <p:nvPicPr>
                      <p:cNvPr id="0" name="对象 38196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1371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文本框 381969">
            <a:extLst>
              <a:ext uri="{FF2B5EF4-FFF2-40B4-BE49-F238E27FC236}">
                <a16:creationId xmlns:a16="http://schemas.microsoft.com/office/drawing/2014/main" id="{2A8A5EE9-712B-4E58-8800-B616251E6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1038225"/>
            <a:ext cx="297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CC0000"/>
                </a:solidFill>
              </a:rPr>
              <a:t>1</a:t>
            </a:r>
            <a:r>
              <a:rPr lang="zh-CN" altLang="en-US" sz="3200">
                <a:solidFill>
                  <a:srgbClr val="CC0000"/>
                </a:solidFill>
              </a:rPr>
              <a:t>　</a:t>
            </a:r>
            <a:r>
              <a:rPr lang="zh-CN" altLang="en-US" sz="3200"/>
              <a:t>实心导体</a:t>
            </a:r>
          </a:p>
        </p:txBody>
      </p:sp>
      <p:graphicFrame>
        <p:nvGraphicFramePr>
          <p:cNvPr id="381971" name="对象 381970">
            <a:extLst>
              <a:ext uri="{FF2B5EF4-FFF2-40B4-BE49-F238E27FC236}">
                <a16:creationId xmlns:a16="http://schemas.microsoft.com/office/drawing/2014/main" id="{43253A99-5E99-427A-926F-09CB240B32B3}"/>
              </a:ext>
            </a:extLst>
          </p:cNvPr>
          <p:cNvGraphicFramePr>
            <a:graphicFrameLocks/>
          </p:cNvGraphicFramePr>
          <p:nvPr/>
        </p:nvGraphicFramePr>
        <p:xfrm>
          <a:off x="1219200" y="4038600"/>
          <a:ext cx="12969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r:id="rId7" imgW="469492" imgH="203024" progId="Equation.3">
                  <p:embed/>
                </p:oleObj>
              </mc:Choice>
              <mc:Fallback>
                <p:oleObj r:id="rId7" imgW="469492" imgH="203024" progId="Equation.3">
                  <p:embed/>
                  <p:pic>
                    <p:nvPicPr>
                      <p:cNvPr id="0" name="对象 38197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12969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1972" name="组合 381971">
            <a:extLst>
              <a:ext uri="{FF2B5EF4-FFF2-40B4-BE49-F238E27FC236}">
                <a16:creationId xmlns:a16="http://schemas.microsoft.com/office/drawing/2014/main" id="{1D2B47A6-55A5-47B4-8AE4-7BBF92F994DB}"/>
              </a:ext>
            </a:extLst>
          </p:cNvPr>
          <p:cNvGrpSpPr>
            <a:grpSpLocks/>
          </p:cNvGrpSpPr>
          <p:nvPr/>
        </p:nvGrpSpPr>
        <p:grpSpPr bwMode="auto">
          <a:xfrm>
            <a:off x="6021388" y="2057400"/>
            <a:ext cx="2436812" cy="1828800"/>
            <a:chOff x="3793" y="1296"/>
            <a:chExt cx="1535" cy="1152"/>
          </a:xfrm>
        </p:grpSpPr>
        <p:grpSp>
          <p:nvGrpSpPr>
            <p:cNvPr id="11283" name="组合 381972">
              <a:extLst>
                <a:ext uri="{FF2B5EF4-FFF2-40B4-BE49-F238E27FC236}">
                  <a16:creationId xmlns:a16="http://schemas.microsoft.com/office/drawing/2014/main" id="{EF2940B5-B917-4FBD-B7DB-3E9860295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3" y="2114"/>
              <a:ext cx="763" cy="334"/>
              <a:chOff x="3793" y="2114"/>
              <a:chExt cx="763" cy="334"/>
            </a:xfrm>
          </p:grpSpPr>
          <p:graphicFrame>
            <p:nvGraphicFramePr>
              <p:cNvPr id="11284" name="对象 381973">
                <a:extLst>
                  <a:ext uri="{FF2B5EF4-FFF2-40B4-BE49-F238E27FC236}">
                    <a16:creationId xmlns:a16="http://schemas.microsoft.com/office/drawing/2014/main" id="{1BBD6170-FB21-424A-AA70-A6D8608A8B9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368" y="2208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2" r:id="rId9" imgW="139458" imgH="177492" progId="Equation.3">
                      <p:embed/>
                    </p:oleObj>
                  </mc:Choice>
                  <mc:Fallback>
                    <p:oleObj r:id="rId9" imgW="139458" imgH="177492" progId="Equation.3">
                      <p:embed/>
                      <p:pic>
                        <p:nvPicPr>
                          <p:cNvPr id="0" name="对象 38197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208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5" name="任意多边形 381974">
                <a:extLst>
                  <a:ext uri="{FF2B5EF4-FFF2-40B4-BE49-F238E27FC236}">
                    <a16:creationId xmlns:a16="http://schemas.microsoft.com/office/drawing/2014/main" id="{58F2FD87-26AB-4E94-BC88-4A713C50D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" y="2114"/>
                <a:ext cx="562" cy="307"/>
              </a:xfrm>
              <a:custGeom>
                <a:avLst/>
                <a:gdLst>
                  <a:gd name="T0" fmla="*/ 89 w 562"/>
                  <a:gd name="T1" fmla="*/ 56 h 307"/>
                  <a:gd name="T2" fmla="*/ 294 w 562"/>
                  <a:gd name="T3" fmla="*/ 9 h 307"/>
                  <a:gd name="T4" fmla="*/ 531 w 562"/>
                  <a:gd name="T5" fmla="*/ 111 h 307"/>
                  <a:gd name="T6" fmla="*/ 479 w 562"/>
                  <a:gd name="T7" fmla="*/ 286 h 307"/>
                  <a:gd name="T8" fmla="*/ 65 w 562"/>
                  <a:gd name="T9" fmla="*/ 237 h 307"/>
                  <a:gd name="T10" fmla="*/ 89 w 562"/>
                  <a:gd name="T11" fmla="*/ 5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2" h="307">
                    <a:moveTo>
                      <a:pt x="89" y="56"/>
                    </a:moveTo>
                    <a:cubicBezTo>
                      <a:pt x="127" y="18"/>
                      <a:pt x="220" y="0"/>
                      <a:pt x="294" y="9"/>
                    </a:cubicBezTo>
                    <a:cubicBezTo>
                      <a:pt x="368" y="18"/>
                      <a:pt x="500" y="65"/>
                      <a:pt x="531" y="111"/>
                    </a:cubicBezTo>
                    <a:cubicBezTo>
                      <a:pt x="562" y="157"/>
                      <a:pt x="557" y="265"/>
                      <a:pt x="479" y="286"/>
                    </a:cubicBezTo>
                    <a:cubicBezTo>
                      <a:pt x="401" y="307"/>
                      <a:pt x="130" y="275"/>
                      <a:pt x="65" y="237"/>
                    </a:cubicBezTo>
                    <a:cubicBezTo>
                      <a:pt x="0" y="199"/>
                      <a:pt x="44" y="96"/>
                      <a:pt x="89" y="56"/>
                    </a:cubicBezTo>
                    <a:close/>
                  </a:path>
                </a:pathLst>
              </a:custGeom>
              <a:pattFill prst="wdDnDiag">
                <a:fgClr>
                  <a:srgbClr val="0000FF"/>
                </a:fgClr>
                <a:bgClr>
                  <a:srgbClr val="EAEAEA"/>
                </a:bgClr>
              </a:pattFill>
              <a:ln w="19050">
                <a:solidFill>
                  <a:srgbClr val="0000FF"/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286" name="椭圆形标注 381975">
              <a:extLst>
                <a:ext uri="{FF2B5EF4-FFF2-40B4-BE49-F238E27FC236}">
                  <a16:creationId xmlns:a16="http://schemas.microsoft.com/office/drawing/2014/main" id="{CE9B36FB-E0C5-4ED1-BCE0-B08CDC4F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296"/>
              <a:ext cx="1104" cy="432"/>
            </a:xfrm>
            <a:prstGeom prst="wedgeEllipseCallout">
              <a:avLst>
                <a:gd name="adj1" fmla="val -56250"/>
                <a:gd name="adj2" fmla="val 138194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1C1C1C"/>
                  </a:solidFill>
                </a:rPr>
                <a:t>高斯面</a:t>
              </a:r>
            </a:p>
          </p:txBody>
        </p:sp>
      </p:grpSp>
      <p:sp>
        <p:nvSpPr>
          <p:cNvPr id="11287" name="矩形 381976">
            <a:extLst>
              <a:ext uri="{FF2B5EF4-FFF2-40B4-BE49-F238E27FC236}">
                <a16:creationId xmlns:a16="http://schemas.microsoft.com/office/drawing/2014/main" id="{1815E4CF-E728-445B-9E25-FFD0EDF7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28800"/>
            <a:ext cx="3581400" cy="3048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288" name="文本框 381977">
            <a:extLst>
              <a:ext uri="{FF2B5EF4-FFF2-40B4-BE49-F238E27FC236}">
                <a16:creationId xmlns:a16="http://schemas.microsoft.com/office/drawing/2014/main" id="{ACF1A093-2609-464C-99E2-5BE2E6F48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Arial" panose="020B0604020202020204" pitchFamily="34" charset="0"/>
              </a:rPr>
              <a:t>实心带电导体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78" name="对象 382977">
            <a:extLst>
              <a:ext uri="{FF2B5EF4-FFF2-40B4-BE49-F238E27FC236}">
                <a16:creationId xmlns:a16="http://schemas.microsoft.com/office/drawing/2014/main" id="{39953BAF-BEC2-4AF2-AEA2-2DA2ACFF3932}"/>
              </a:ext>
            </a:extLst>
          </p:cNvPr>
          <p:cNvGraphicFramePr>
            <a:graphicFrameLocks/>
          </p:cNvGraphicFramePr>
          <p:nvPr/>
        </p:nvGraphicFramePr>
        <p:xfrm>
          <a:off x="990600" y="2282825"/>
          <a:ext cx="36576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3" imgW="1471922" imgH="355292" progId="Equation.3">
                  <p:embed/>
                </p:oleObj>
              </mc:Choice>
              <mc:Fallback>
                <p:oleObj r:id="rId3" imgW="1471922" imgH="355292" progId="Equation.3">
                  <p:embed/>
                  <p:pic>
                    <p:nvPicPr>
                      <p:cNvPr id="0" name="对象 38297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2825"/>
                        <a:ext cx="36576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文本框 382978">
            <a:extLst>
              <a:ext uri="{FF2B5EF4-FFF2-40B4-BE49-F238E27FC236}">
                <a16:creationId xmlns:a16="http://schemas.microsoft.com/office/drawing/2014/main" id="{C9782829-CC31-4AFB-8135-D16210E0F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>
                <a:solidFill>
                  <a:srgbClr val="CC0000"/>
                </a:solidFill>
              </a:rPr>
              <a:t>2</a:t>
            </a:r>
            <a:r>
              <a:rPr lang="zh-CN" altLang="en-US" sz="3200">
                <a:solidFill>
                  <a:srgbClr val="CC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3200">
                <a:latin typeface="宋体" panose="02010600030101010101" pitchFamily="2" charset="-122"/>
              </a:rPr>
              <a:t>空腔导体</a:t>
            </a:r>
          </a:p>
        </p:txBody>
      </p:sp>
      <p:sp>
        <p:nvSpPr>
          <p:cNvPr id="382980" name="文本框 382979">
            <a:extLst>
              <a:ext uri="{FF2B5EF4-FFF2-40B4-BE49-F238E27FC236}">
                <a16:creationId xmlns:a16="http://schemas.microsoft.com/office/drawing/2014/main" id="{63687BEF-1AC0-4A5A-85A5-7848F175D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002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3200">
                <a:solidFill>
                  <a:srgbClr val="1C1C1C"/>
                </a:solidFill>
              </a:rPr>
              <a:t>  </a:t>
            </a:r>
            <a:r>
              <a:rPr lang="zh-CN" altLang="en-US" sz="3200">
                <a:solidFill>
                  <a:srgbClr val="1C1C1C"/>
                </a:solidFill>
              </a:rPr>
              <a:t>空腔内无电荷时</a:t>
            </a:r>
          </a:p>
        </p:txBody>
      </p:sp>
      <p:sp>
        <p:nvSpPr>
          <p:cNvPr id="382981" name="矩形 382980">
            <a:extLst>
              <a:ext uri="{FF2B5EF4-FFF2-40B4-BE49-F238E27FC236}">
                <a16:creationId xmlns:a16="http://schemas.microsoft.com/office/drawing/2014/main" id="{0E724795-2D8F-406C-9CB3-E2F4F535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76600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latin typeface="Arial" panose="020B0604020202020204" pitchFamily="34" charset="0"/>
              </a:rPr>
              <a:t>电荷分布在表面</a:t>
            </a:r>
          </a:p>
        </p:txBody>
      </p:sp>
      <p:grpSp>
        <p:nvGrpSpPr>
          <p:cNvPr id="382982" name="组合 382981">
            <a:extLst>
              <a:ext uri="{FF2B5EF4-FFF2-40B4-BE49-F238E27FC236}">
                <a16:creationId xmlns:a16="http://schemas.microsoft.com/office/drawing/2014/main" id="{7D39EDF7-B106-4E99-B6D1-1F8D3B346E6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962400"/>
            <a:ext cx="2438400" cy="1260475"/>
            <a:chOff x="816" y="2736"/>
            <a:chExt cx="1536" cy="794"/>
          </a:xfrm>
        </p:grpSpPr>
        <p:sp>
          <p:nvSpPr>
            <p:cNvPr id="12294" name="文本框 382982">
              <a:extLst>
                <a:ext uri="{FF2B5EF4-FFF2-40B4-BE49-F238E27FC236}">
                  <a16:creationId xmlns:a16="http://schemas.microsoft.com/office/drawing/2014/main" id="{FECD1EAA-416D-4DC2-8A50-3A428883B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36"/>
              <a:ext cx="1344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3200">
                  <a:solidFill>
                    <a:srgbClr val="1C1C1C"/>
                  </a:solidFill>
                </a:rPr>
                <a:t>内表面？</a:t>
              </a:r>
            </a:p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3200">
                  <a:solidFill>
                    <a:srgbClr val="1C1C1C"/>
                  </a:solidFill>
                </a:rPr>
                <a:t>外表面？</a:t>
              </a:r>
            </a:p>
          </p:txBody>
        </p:sp>
        <p:sp>
          <p:nvSpPr>
            <p:cNvPr id="12295" name="左大括号 382983">
              <a:extLst>
                <a:ext uri="{FF2B5EF4-FFF2-40B4-BE49-F238E27FC236}">
                  <a16:creationId xmlns:a16="http://schemas.microsoft.com/office/drawing/2014/main" id="{8F031BD6-2DEC-481C-925F-38F410415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2928"/>
              <a:ext cx="192" cy="528"/>
            </a:xfrm>
            <a:prstGeom prst="leftBrace">
              <a:avLst>
                <a:gd name="adj1" fmla="val 22904"/>
                <a:gd name="adj2" fmla="val 50000"/>
              </a:avLst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82985" name="组合 382984">
            <a:extLst>
              <a:ext uri="{FF2B5EF4-FFF2-40B4-BE49-F238E27FC236}">
                <a16:creationId xmlns:a16="http://schemas.microsoft.com/office/drawing/2014/main" id="{EBD9EEB5-35F4-4C0D-99F7-A77D987130D1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28800"/>
            <a:ext cx="3581400" cy="3048000"/>
            <a:chOff x="3168" y="1152"/>
            <a:chExt cx="2256" cy="1920"/>
          </a:xfrm>
        </p:grpSpPr>
        <p:grpSp>
          <p:nvGrpSpPr>
            <p:cNvPr id="12297" name="组合 382985">
              <a:extLst>
                <a:ext uri="{FF2B5EF4-FFF2-40B4-BE49-F238E27FC236}">
                  <a16:creationId xmlns:a16="http://schemas.microsoft.com/office/drawing/2014/main" id="{24A269F4-F47B-440E-B260-C8A6BB4016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152"/>
              <a:ext cx="2256" cy="1920"/>
              <a:chOff x="3168" y="1152"/>
              <a:chExt cx="2256" cy="1920"/>
            </a:xfrm>
          </p:grpSpPr>
          <p:sp>
            <p:nvSpPr>
              <p:cNvPr id="12298" name="矩形 382986">
                <a:extLst>
                  <a:ext uri="{FF2B5EF4-FFF2-40B4-BE49-F238E27FC236}">
                    <a16:creationId xmlns:a16="http://schemas.microsoft.com/office/drawing/2014/main" id="{FD5830BB-AC41-4FB3-98FC-FF6EEA6A1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152"/>
                <a:ext cx="2256" cy="192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99" name="任意多边形 382987">
                <a:extLst>
                  <a:ext uri="{FF2B5EF4-FFF2-40B4-BE49-F238E27FC236}">
                    <a16:creationId xmlns:a16="http://schemas.microsoft.com/office/drawing/2014/main" id="{2E1715B0-6DC6-4050-A865-1BBE03760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1565" cy="911"/>
              </a:xfrm>
              <a:custGeom>
                <a:avLst/>
                <a:gdLst>
                  <a:gd name="T0" fmla="*/ 20 w 1565"/>
                  <a:gd name="T1" fmla="*/ 401 h 911"/>
                  <a:gd name="T2" fmla="*/ 304 w 1565"/>
                  <a:gd name="T3" fmla="*/ 133 h 911"/>
                  <a:gd name="T4" fmla="*/ 864 w 1565"/>
                  <a:gd name="T5" fmla="*/ 30 h 911"/>
                  <a:gd name="T6" fmla="*/ 1432 w 1565"/>
                  <a:gd name="T7" fmla="*/ 314 h 911"/>
                  <a:gd name="T8" fmla="*/ 1448 w 1565"/>
                  <a:gd name="T9" fmla="*/ 827 h 911"/>
                  <a:gd name="T10" fmla="*/ 730 w 1565"/>
                  <a:gd name="T11" fmla="*/ 819 h 911"/>
                  <a:gd name="T12" fmla="*/ 186 w 1565"/>
                  <a:gd name="T13" fmla="*/ 669 h 911"/>
                  <a:gd name="T14" fmla="*/ 20 w 1565"/>
                  <a:gd name="T15" fmla="*/ 401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65" h="911">
                    <a:moveTo>
                      <a:pt x="20" y="401"/>
                    </a:moveTo>
                    <a:cubicBezTo>
                      <a:pt x="40" y="312"/>
                      <a:pt x="163" y="195"/>
                      <a:pt x="304" y="133"/>
                    </a:cubicBezTo>
                    <a:cubicBezTo>
                      <a:pt x="445" y="71"/>
                      <a:pt x="676" y="0"/>
                      <a:pt x="864" y="30"/>
                    </a:cubicBezTo>
                    <a:cubicBezTo>
                      <a:pt x="1052" y="60"/>
                      <a:pt x="1335" y="181"/>
                      <a:pt x="1432" y="314"/>
                    </a:cubicBezTo>
                    <a:cubicBezTo>
                      <a:pt x="1529" y="447"/>
                      <a:pt x="1565" y="743"/>
                      <a:pt x="1448" y="827"/>
                    </a:cubicBezTo>
                    <a:cubicBezTo>
                      <a:pt x="1331" y="911"/>
                      <a:pt x="940" y="845"/>
                      <a:pt x="730" y="819"/>
                    </a:cubicBezTo>
                    <a:cubicBezTo>
                      <a:pt x="520" y="793"/>
                      <a:pt x="304" y="739"/>
                      <a:pt x="186" y="669"/>
                    </a:cubicBezTo>
                    <a:cubicBezTo>
                      <a:pt x="68" y="599"/>
                      <a:pt x="0" y="490"/>
                      <a:pt x="20" y="40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C2C2C2"/>
                  </a:gs>
                </a:gsLst>
                <a:path path="rect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00" name="任意多边形 382988">
                <a:extLst>
                  <a:ext uri="{FF2B5EF4-FFF2-40B4-BE49-F238E27FC236}">
                    <a16:creationId xmlns:a16="http://schemas.microsoft.com/office/drawing/2014/main" id="{1F99587D-E678-4DC5-B107-4346EFC1C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12"/>
                <a:ext cx="562" cy="307"/>
              </a:xfrm>
              <a:custGeom>
                <a:avLst/>
                <a:gdLst>
                  <a:gd name="T0" fmla="*/ 89 w 562"/>
                  <a:gd name="T1" fmla="*/ 56 h 307"/>
                  <a:gd name="T2" fmla="*/ 294 w 562"/>
                  <a:gd name="T3" fmla="*/ 9 h 307"/>
                  <a:gd name="T4" fmla="*/ 531 w 562"/>
                  <a:gd name="T5" fmla="*/ 111 h 307"/>
                  <a:gd name="T6" fmla="*/ 479 w 562"/>
                  <a:gd name="T7" fmla="*/ 286 h 307"/>
                  <a:gd name="T8" fmla="*/ 65 w 562"/>
                  <a:gd name="T9" fmla="*/ 237 h 307"/>
                  <a:gd name="T10" fmla="*/ 89 w 562"/>
                  <a:gd name="T11" fmla="*/ 56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2" h="307">
                    <a:moveTo>
                      <a:pt x="89" y="56"/>
                    </a:moveTo>
                    <a:cubicBezTo>
                      <a:pt x="127" y="18"/>
                      <a:pt x="220" y="0"/>
                      <a:pt x="294" y="9"/>
                    </a:cubicBezTo>
                    <a:cubicBezTo>
                      <a:pt x="368" y="18"/>
                      <a:pt x="500" y="65"/>
                      <a:pt x="531" y="111"/>
                    </a:cubicBezTo>
                    <a:cubicBezTo>
                      <a:pt x="562" y="157"/>
                      <a:pt x="557" y="265"/>
                      <a:pt x="479" y="286"/>
                    </a:cubicBezTo>
                    <a:cubicBezTo>
                      <a:pt x="401" y="307"/>
                      <a:pt x="130" y="275"/>
                      <a:pt x="65" y="237"/>
                    </a:cubicBezTo>
                    <a:cubicBezTo>
                      <a:pt x="0" y="199"/>
                      <a:pt x="44" y="96"/>
                      <a:pt x="89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ctr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301" name="文本框 382989">
              <a:extLst>
                <a:ext uri="{FF2B5EF4-FFF2-40B4-BE49-F238E27FC236}">
                  <a16:creationId xmlns:a16="http://schemas.microsoft.com/office/drawing/2014/main" id="{EE5E8ED0-66BF-4A18-B343-A330003BC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736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latin typeface="Arial" panose="020B0604020202020204" pitchFamily="34" charset="0"/>
                </a:rPr>
                <a:t>空腔带电导体</a:t>
              </a:r>
            </a:p>
          </p:txBody>
        </p:sp>
      </p:grpSp>
      <p:grpSp>
        <p:nvGrpSpPr>
          <p:cNvPr id="382991" name="组合 382990">
            <a:extLst>
              <a:ext uri="{FF2B5EF4-FFF2-40B4-BE49-F238E27FC236}">
                <a16:creationId xmlns:a16="http://schemas.microsoft.com/office/drawing/2014/main" id="{C13C3714-7E19-4E78-BE8E-661AD479AC2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057400"/>
            <a:ext cx="1752600" cy="2133600"/>
            <a:chOff x="4224" y="1296"/>
            <a:chExt cx="1104" cy="1344"/>
          </a:xfrm>
        </p:grpSpPr>
        <p:graphicFrame>
          <p:nvGraphicFramePr>
            <p:cNvPr id="12303" name="对象 382991">
              <a:extLst>
                <a:ext uri="{FF2B5EF4-FFF2-40B4-BE49-F238E27FC236}">
                  <a16:creationId xmlns:a16="http://schemas.microsoft.com/office/drawing/2014/main" id="{5B007B2E-AF4C-48B8-897D-B87CE45EDCA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20" y="2400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7" r:id="rId6" imgW="139458" imgH="177492" progId="Equation.3">
                    <p:embed/>
                  </p:oleObj>
                </mc:Choice>
                <mc:Fallback>
                  <p:oleObj r:id="rId6" imgW="139458" imgH="177492" progId="Equation.3">
                    <p:embed/>
                    <p:pic>
                      <p:nvPicPr>
                        <p:cNvPr id="0" name="对象 38299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400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4" name="任意多边形 382992">
              <a:extLst>
                <a:ext uri="{FF2B5EF4-FFF2-40B4-BE49-F238E27FC236}">
                  <a16:creationId xmlns:a16="http://schemas.microsoft.com/office/drawing/2014/main" id="{B84AEC12-3ACE-4FF5-A200-2435FD571E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55082">
              <a:off x="4368" y="2160"/>
              <a:ext cx="487" cy="307"/>
            </a:xfrm>
            <a:custGeom>
              <a:avLst/>
              <a:gdLst>
                <a:gd name="T0" fmla="*/ 89 w 562"/>
                <a:gd name="T1" fmla="*/ 56 h 307"/>
                <a:gd name="T2" fmla="*/ 294 w 562"/>
                <a:gd name="T3" fmla="*/ 9 h 307"/>
                <a:gd name="T4" fmla="*/ 531 w 562"/>
                <a:gd name="T5" fmla="*/ 111 h 307"/>
                <a:gd name="T6" fmla="*/ 479 w 562"/>
                <a:gd name="T7" fmla="*/ 286 h 307"/>
                <a:gd name="T8" fmla="*/ 65 w 562"/>
                <a:gd name="T9" fmla="*/ 237 h 307"/>
                <a:gd name="T10" fmla="*/ 89 w 562"/>
                <a:gd name="T11" fmla="*/ 5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pattFill prst="wdDnDiag">
              <a:fgClr>
                <a:srgbClr val="0000FF"/>
              </a:fgClr>
              <a:bgClr>
                <a:srgbClr val="EAEAEA"/>
              </a:bgClr>
            </a:pattFill>
            <a:ln w="19050">
              <a:solidFill>
                <a:srgbClr val="0000FF"/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05" name="椭圆形标注 382993">
              <a:extLst>
                <a:ext uri="{FF2B5EF4-FFF2-40B4-BE49-F238E27FC236}">
                  <a16:creationId xmlns:a16="http://schemas.microsoft.com/office/drawing/2014/main" id="{3CF1EBF9-F179-4C81-82AE-6C58D3A50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296"/>
              <a:ext cx="1104" cy="432"/>
            </a:xfrm>
            <a:prstGeom prst="wedgeEllipseCallout">
              <a:avLst>
                <a:gd name="adj1" fmla="val -24005"/>
                <a:gd name="adj2" fmla="val 141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ctr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algn="ctr" eaLnBrk="0" fontAlgn="base" hangingPunct="0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1C1C1C"/>
                  </a:solidFill>
                </a:rPr>
                <a:t>高斯面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  <p:bldP spid="382981" grpId="0"/>
    </p:bldLst>
  </p:timing>
</p:sld>
</file>

<file path=ppt/theme/theme1.xml><?xml version="1.0" encoding="utf-8"?>
<a:theme xmlns:a="http://schemas.openxmlformats.org/drawingml/2006/main" name="简洁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9AA"/>
      </a:accent5>
      <a:accent6>
        <a:srgbClr val="E5B700"/>
      </a:accent6>
      <a:hlink>
        <a:srgbClr val="996633"/>
      </a:hlink>
      <a:folHlink>
        <a:srgbClr val="808000"/>
      </a:folHlink>
    </a:clrScheme>
    <a:fontScheme name="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E:\Program Files\Microsoft Office\Templates\演示文稿设计\简洁型模板.pot</Template>
  <TotalTime>0</TotalTime>
  <Pages>0</Pages>
  <Words>1468</Words>
  <Characters>0</Characters>
  <Application>Microsoft Office PowerPoint</Application>
  <DocSecurity>0</DocSecurity>
  <PresentationFormat>全屏显示(4:3)</PresentationFormat>
  <Lines>0</Lines>
  <Paragraphs>238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Arial Black</vt:lpstr>
      <vt:lpstr>Tahoma</vt:lpstr>
      <vt:lpstr>Monotype Sorts</vt:lpstr>
      <vt:lpstr>楷体_GB2312</vt:lpstr>
      <vt:lpstr>黑体</vt:lpstr>
      <vt:lpstr>Bookman Old Style</vt:lpstr>
      <vt:lpstr>Symbol</vt:lpstr>
      <vt:lpstr>华文新魏</vt:lpstr>
      <vt:lpstr>新宋体</vt:lpstr>
      <vt:lpstr>微软雅黑</vt:lpstr>
      <vt:lpstr>Wingdings</vt:lpstr>
      <vt:lpstr>Segoe Print</vt:lpstr>
      <vt:lpstr>简洁型模板</vt:lpstr>
      <vt:lpstr>Equation.3</vt:lpstr>
      <vt:lpstr>MS_ClipArt_Gallery.2</vt:lpstr>
      <vt:lpstr>第9章  静电场中的导体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§9.2 静电平衡导体 上的电荷分布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§9.3 有导体存在时静电场 分布的分析与计算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 </vt:lpstr>
      <vt:lpstr> </vt:lpstr>
      <vt:lpstr>PowerPoint 演示文稿</vt:lpstr>
      <vt:lpstr>PowerPoint 演示文稿</vt:lpstr>
      <vt:lpstr>PowerPoint 演示文稿</vt:lpstr>
    </vt:vector>
  </TitlesOfParts>
  <Manager/>
  <Company>C A U 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 静电场中的导体 </dc:title>
  <dc:subject/>
  <dc:creator>·不古·</dc:creator>
  <cp:keywords/>
  <dc:description/>
  <cp:lastModifiedBy>· 不古·</cp:lastModifiedBy>
  <cp:revision>565</cp:revision>
  <dcterms:created xsi:type="dcterms:W3CDTF">2000-05-26T03:58:26Z</dcterms:created>
  <dcterms:modified xsi:type="dcterms:W3CDTF">2019-11-09T11:47:39Z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