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2.xml" ContentType="application/vnd.openxmlformats-officedocument.presentationml.notesSlide+xml"/>
  <Override PartName="/ppt/slides/slide20.xml" ContentType="application/vnd.openxmlformats-officedocument.presentationml.slide+xml"/>
  <Override PartName="/ppt/notesSlides/notesSlide3.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type="screen4x3" cy="6858000" cx="9144000"/>
  <p:notesSz cx="6858000" cy="9144000"/>
  <p:defaultTex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520" autoAdjust="0"/>
    <p:restoredTop sz="94645" autoAdjust="0"/>
  </p:normalViewPr>
  <p:slideViewPr>
    <p:cSldViewPr showGuides="1" snapToGrid="1" snapToObjects="0">
      <p:cViewPr varScale="0">
        <p:scale>
          <a:sx n="66" d="100"/>
          <a:sy n="66" d="100"/>
        </p:scale>
        <p:origin x="-2088" y="-57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97" name=""/>
        <p:cNvGrpSpPr/>
        <p:nvPr/>
      </p:nvGrpSpPr>
      <p:grpSpPr>
        <a:xfrm rot="0">
          <a:off x="0" y="0"/>
          <a:ext cx="0" cy="0"/>
          <a:chOff x="0" y="0"/>
          <a:chExt cx="0" cy="0"/>
        </a:xfrm>
      </p:grpSpPr>
      <p:sp>
        <p:nvSpPr>
          <p:cNvPr id="1049168" name=""/>
          <p:cNvSpPr/>
          <p:nvPr>
            <p:ph type="hdr" sz="quarter" idx="4294967295"/>
          </p:nvPr>
        </p:nvSpPr>
        <p:spPr>
          <a:xfrm rot="0">
            <a:off x="0" y="0"/>
            <a:ext cx="2971800" cy="457200"/>
          </a:xfrm>
          <a:prstGeom prst="rect"/>
          <a:noFill/>
          <a:ln>
            <a:noFill/>
          </a:ln>
        </p:spPr>
        <p:txBody>
          <a:bodyPr anchor="t" bIns="45720" lIns="91440" rIns="91440" tIns="45720" vert="horz"/>
          <a:p>
            <a:pPr indent="-342900" lvl="0"/>
            <a:endParaRPr altLang="en-US" sz="1200" lang="zh-CN">
              <a:ea typeface="楷体_GB2312" pitchFamily="49" charset="-122"/>
            </a:endParaRPr>
          </a:p>
        </p:txBody>
      </p:sp>
      <p:sp>
        <p:nvSpPr>
          <p:cNvPr id="1049169" name=""/>
          <p:cNvSpPr/>
          <p:nvPr>
            <p:ph type="dt" sz="full" idx="4294967295"/>
          </p:nvPr>
        </p:nvSpPr>
        <p:spPr>
          <a:xfrm rot="0">
            <a:off x="3886200" y="0"/>
            <a:ext cx="2971800" cy="457200"/>
          </a:xfrm>
          <a:prstGeom prst="rect"/>
          <a:noFill/>
          <a:ln>
            <a:noFill/>
          </a:ln>
        </p:spPr>
        <p:txBody>
          <a:bodyPr anchor="t" bIns="45720" lIns="91440" rIns="91440" tIns="45720" vert="horz"/>
          <a:p>
            <a:pPr algn="r" indent="-342900" lvl="0"/>
            <a:endParaRPr altLang="en-US" sz="1200" lang="zh-CN">
              <a:ea typeface="楷体_GB2312" pitchFamily="49" charset="-122"/>
            </a:endParaRPr>
          </a:p>
        </p:txBody>
      </p:sp>
      <p:sp>
        <p:nvSpPr>
          <p:cNvPr id="1049170" name=""/>
          <p:cNvSpPr/>
          <p:nvPr>
            <p:ph type="sldImg" sz="full" idx="4294967295"/>
          </p:nvPr>
        </p:nvSpPr>
        <p:spPr>
          <a:xfrm rot="0">
            <a:off x="1143000" y="685800"/>
            <a:ext cx="4572000" cy="3429000"/>
          </a:xfrm>
          <a:prstGeom prst="rect"/>
          <a:noFill/>
          <a:ln w="9525" cap="flat" cmpd="sng">
            <a:solidFill>
              <a:srgbClr val="000000">
                <a:alpha val="100000"/>
              </a:srgbClr>
            </a:solidFill>
            <a:prstDash val="solid"/>
            <a:miter/>
          </a:ln>
        </p:spPr>
        <p:txBody>
          <a:bodyPr anchor="t" bIns="45720" lIns="91440" rIns="91440" tIns="45720" vert="horz"/>
          <a:p/>
        </p:txBody>
      </p:sp>
      <p:sp>
        <p:nvSpPr>
          <p:cNvPr id="1049171" name=""/>
          <p:cNvSpPr/>
          <p:nvPr>
            <p:ph type="body" sz="quarter" idx="4294967295"/>
          </p:nvPr>
        </p:nvSpPr>
        <p:spPr>
          <a:xfrm rot="0">
            <a:off x="914400" y="4343400"/>
            <a:ext cx="5029200" cy="4114800"/>
          </a:xfrm>
          <a:prstGeom prst="rect"/>
          <a:noFill/>
          <a:ln>
            <a:noFill/>
          </a:ln>
        </p:spPr>
        <p:txBody>
          <a:bodyPr anchor="t" bIns="45720" lIns="91440" rIns="91440" tIns="45720" vert="horz"/>
          <a:p>
            <a:pPr indent="-342900" lvl="0"/>
            <a:r>
              <a:rPr altLang="en-US" lang="zh-CN"/>
              <a:t>单击此处编辑母版文本样式</a:t>
            </a:r>
          </a:p>
          <a:p>
            <a:pPr indent="114300" lvl="1"/>
            <a:r>
              <a:rPr altLang="en-US" lang="zh-CN"/>
              <a:t>第二级</a:t>
            </a:r>
          </a:p>
          <a:p>
            <a:pPr indent="571500" lvl="2"/>
            <a:r>
              <a:rPr altLang="en-US" lang="zh-CN"/>
              <a:t>第三级</a:t>
            </a:r>
          </a:p>
          <a:p>
            <a:pPr indent="1028700" lvl="3"/>
            <a:r>
              <a:rPr altLang="en-US" lang="zh-CN"/>
              <a:t>第四级</a:t>
            </a:r>
          </a:p>
          <a:p>
            <a:pPr indent="1485900" lvl="4"/>
            <a:r>
              <a:rPr altLang="en-US" lang="zh-CN"/>
              <a:t>第五级</a:t>
            </a:r>
          </a:p>
        </p:txBody>
      </p:sp>
      <p:sp>
        <p:nvSpPr>
          <p:cNvPr id="1049172" name=""/>
          <p:cNvSpPr/>
          <p:nvPr>
            <p:ph type="ftr" sz="quarter" idx="4294967295"/>
          </p:nvPr>
        </p:nvSpPr>
        <p:spPr>
          <a:xfrm rot="0">
            <a:off x="0" y="8686800"/>
            <a:ext cx="2971800" cy="457200"/>
          </a:xfrm>
          <a:prstGeom prst="rect"/>
          <a:noFill/>
          <a:ln>
            <a:noFill/>
          </a:ln>
        </p:spPr>
        <p:txBody>
          <a:bodyPr anchor="b" bIns="45720" lIns="91440" rIns="91440" tIns="45720" vert="horz"/>
          <a:p>
            <a:pPr indent="-342900" lvl="0"/>
            <a:endParaRPr altLang="en-US" sz="1200" lang="zh-CN">
              <a:ea typeface="楷体_GB2312" pitchFamily="49" charset="-122"/>
            </a:endParaRPr>
          </a:p>
        </p:txBody>
      </p:sp>
      <p:sp>
        <p:nvSpPr>
          <p:cNvPr id="1049173" name=""/>
          <p:cNvSpPr/>
          <p:nvPr>
            <p:ph type="sldNum" sz="quarter" idx="4294967295"/>
          </p:nvPr>
        </p:nvSpPr>
        <p:spPr>
          <a:xfrm rot="0">
            <a:off x="3886200" y="8686800"/>
            <a:ext cx="2971800" cy="457200"/>
          </a:xfrm>
          <a:prstGeom prst="rect"/>
          <a:noFill/>
          <a:ln>
            <a:noFill/>
          </a:ln>
        </p:spPr>
        <p:txBody>
          <a:bodyPr anchor="b" bIns="45720" lIns="91440" rIns="91440" tIns="45720" vert="horz"/>
          <a:p>
            <a:pPr algn="r" indent="-342900" lvl="0"/>
            <a:fld id="{566ABCEB-ACFC-4714-9973-3DA970169C29}" type="slidenum">
              <a:rPr altLang="en-US" sz="1200" lang="zh-CN">
                <a:ea typeface="楷体_GB2312" pitchFamily="49" charset="-122"/>
              </a:rPr>
              <a:pPr algn="r" indent="-342900" lvl="0"/>
            </a:fld>
            <a:endParaRPr altLang="en-US" sz="1200" lang="zh-CN">
              <a:ea typeface="楷体_GB2312" pitchFamily="49" charset="-122"/>
            </a:endParaRPr>
          </a:p>
        </p:txBody>
      </p:sp>
    </p:spTree>
  </p:cSld>
  <p:clrMap accent1="dk1" accent2="dk1" accent3="dk1" accent4="dk1" accent5="dk1" accent6="dk1" bg1="dk1" bg2="dk1" tx1="dk1" tx2="dk1" hlink="dk1" folHlink="dk1"/>
  <p:notesStyle>
    <a:lvl1pPr algn="l" eaLnBrk="1" fontAlgn="base" hangingPunct="1" indent="0" latinLnBrk="1" marL="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defRPr>
    </a:lvl2pPr>
    <a:lvl3pPr algn="l" eaLnBrk="1" fontAlgn="base" hangingPunct="1" indent="0" latinLnBrk="1" marL="9144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defRPr>
    </a:lvl3pPr>
    <a:lvl4pPr algn="l" eaLnBrk="1" fontAlgn="base" hangingPunct="1" indent="0" latinLnBrk="1" marL="13716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defRPr>
    </a:lvl4pPr>
    <a:lvl5pPr algn="l" eaLnBrk="1" fontAlgn="base" hangingPunct="1" indent="0" latinLnBrk="1" marL="18288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rot="0">
          <a:off x="0" y="0"/>
          <a:ext cx="0" cy="0"/>
          <a:chOff x="0" y="0"/>
          <a:chExt cx="0" cy="0"/>
        </a:xfrm>
      </p:grpSpPr>
      <p:sp>
        <p:nvSpPr>
          <p:cNvPr id="1048818" name=""/>
          <p:cNvSpPr/>
          <p:nvPr>
            <p:ph type="sldImg" sz="full" idx="4294967295"/>
          </p:nvPr>
        </p:nvSpPr>
        <p:spPr>
          <a:xfrm rot="0">
            <a:off x="1143000" y="685800"/>
            <a:ext cx="4572000" cy="3429000"/>
          </a:xfrm>
          <a:prstGeom prst="rect"/>
        </p:spPr>
        <p:txBody>
          <a:bodyPr anchor="t" bIns="45720" lIns="91440" rIns="91440" tIns="45720" vert="horz"/>
          <a:p/>
        </p:txBody>
      </p:sp>
      <p:sp>
        <p:nvSpPr>
          <p:cNvPr id="1048819" name=""/>
          <p:cNvSpPr/>
          <p:nvPr>
            <p:ph type="body" sz="full" idx="4294967295"/>
          </p:nvPr>
        </p:nvSpPr>
        <p:spPr>
          <a:xfrm rot="0">
            <a:off x="914400" y="4343400"/>
            <a:ext cx="5029200" cy="4114800"/>
          </a:xfrm>
          <a:prstGeom prst="rect"/>
        </p:spPr>
        <p:txBody>
          <a:bodyPr anchor="t" bIns="45720" lIns="91440" rIns="91440" tIns="45720" vert="horz"/>
          <a:p>
            <a:pPr indent="-342900" lvl="0"/>
            <a:endParaRPr altLang="en-US" b="1" lang="zh-CN"/>
          </a:p>
        </p:txBody>
      </p:sp>
      <p:sp>
        <p:nvSpPr>
          <p:cNvPr id="1048820" name=""/>
          <p:cNvSpPr/>
          <p:nvPr/>
        </p:nvSpPr>
        <p:spPr>
          <a:xfrm rot="0">
            <a:off x="3886200" y="8686800"/>
            <a:ext cx="2971800" cy="457200"/>
          </a:xfrm>
          <a:prstGeom prst="rect"/>
          <a:noFill/>
          <a:ln>
            <a:noFill/>
          </a:ln>
        </p:spPr>
        <p:txBody>
          <a:bodyPr anchor="b" bIns="45720" lIns="91440" rIns="91440" tIns="45720" vert="horz"/>
          <a:p>
            <a:pPr algn="r" indent="-342900" lvl="0"/>
            <a:fld id="{566ABCEB-ACFC-4714-9973-3DA970169C29}" type="slidenum">
              <a:rPr altLang="en-US" sz="1200" lang="zh-CN">
                <a:ea typeface="楷体_GB2312" pitchFamily="49" charset="-122"/>
              </a:rPr>
              <a:pPr algn="r" indent="-342900" lvl="0"/>
            </a:fld>
            <a:endParaRPr altLang="en-US" sz="1200" lang="zh-CN">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rot="0">
          <a:off x="0" y="0"/>
          <a:ext cx="0" cy="0"/>
          <a:chOff x="0" y="0"/>
          <a:chExt cx="0" cy="0"/>
        </a:xfrm>
      </p:grpSpPr>
      <p:sp>
        <p:nvSpPr>
          <p:cNvPr id="1048830" name=""/>
          <p:cNvSpPr/>
          <p:nvPr>
            <p:ph type="sldImg" sz="full" idx="4294967295"/>
          </p:nvPr>
        </p:nvSpPr>
        <p:spPr>
          <a:xfrm rot="0">
            <a:off x="1143000" y="685800"/>
            <a:ext cx="4572000" cy="3429000"/>
          </a:xfrm>
          <a:prstGeom prst="rect"/>
        </p:spPr>
        <p:txBody>
          <a:bodyPr anchor="t" bIns="45720" lIns="91440" rIns="91440" tIns="45720" vert="horz"/>
          <a:p/>
        </p:txBody>
      </p:sp>
      <p:sp>
        <p:nvSpPr>
          <p:cNvPr id="1048831" name=""/>
          <p:cNvSpPr/>
          <p:nvPr>
            <p:ph type="body" sz="full" idx="4294967295"/>
          </p:nvPr>
        </p:nvSpPr>
        <p:spPr>
          <a:xfrm rot="0">
            <a:off x="914400" y="4343400"/>
            <a:ext cx="5029200" cy="4114800"/>
          </a:xfrm>
          <a:prstGeom prst="rect"/>
        </p:spPr>
        <p:txBody>
          <a:bodyPr anchor="t" bIns="45720" lIns="91440" rIns="91440" tIns="45720" vert="horz"/>
          <a:p>
            <a:pPr indent="-342900" lvl="0"/>
            <a:endParaRPr altLang="en-US" b="1" lang="zh-CN"/>
          </a:p>
        </p:txBody>
      </p:sp>
      <p:sp>
        <p:nvSpPr>
          <p:cNvPr id="1048832" name=""/>
          <p:cNvSpPr/>
          <p:nvPr/>
        </p:nvSpPr>
        <p:spPr>
          <a:xfrm rot="0">
            <a:off x="3886200" y="8686800"/>
            <a:ext cx="2971800" cy="457200"/>
          </a:xfrm>
          <a:prstGeom prst="rect"/>
          <a:noFill/>
          <a:ln>
            <a:noFill/>
          </a:ln>
        </p:spPr>
        <p:txBody>
          <a:bodyPr anchor="b" bIns="45720" lIns="91440" rIns="91440" tIns="45720" vert="horz"/>
          <a:p>
            <a:pPr algn="r" indent="-342900" lvl="0"/>
            <a:fld id="{566ABCEB-ACFC-4714-9973-3DA970169C29}" type="slidenum">
              <a:rPr altLang="en-US" sz="1200" lang="zh-CN">
                <a:ea typeface="楷体_GB2312" pitchFamily="49" charset="-122"/>
              </a:rPr>
              <a:pPr algn="r" indent="-342900" lvl="0"/>
            </a:fld>
            <a:endParaRPr altLang="en-US" sz="1200" lang="zh-CN">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rot="0">
          <a:off x="0" y="0"/>
          <a:ext cx="0" cy="0"/>
          <a:chOff x="0" y="0"/>
          <a:chExt cx="0" cy="0"/>
        </a:xfrm>
      </p:grpSpPr>
      <p:sp>
        <p:nvSpPr>
          <p:cNvPr id="1048844" name=""/>
          <p:cNvSpPr/>
          <p:nvPr>
            <p:ph type="sldImg" sz="full" idx="4294967295"/>
          </p:nvPr>
        </p:nvSpPr>
        <p:spPr>
          <a:xfrm rot="0">
            <a:off x="1143000" y="685800"/>
            <a:ext cx="4572000" cy="3429000"/>
          </a:xfrm>
          <a:prstGeom prst="rect"/>
        </p:spPr>
        <p:txBody>
          <a:bodyPr anchor="t" bIns="45720" lIns="91440" rIns="91440" tIns="45720" vert="horz"/>
          <a:p/>
        </p:txBody>
      </p:sp>
      <p:sp>
        <p:nvSpPr>
          <p:cNvPr id="1048845" name=""/>
          <p:cNvSpPr/>
          <p:nvPr>
            <p:ph type="body" sz="full" idx="4294967295"/>
          </p:nvPr>
        </p:nvSpPr>
        <p:spPr>
          <a:xfrm rot="0">
            <a:off x="914400" y="4343400"/>
            <a:ext cx="5029200" cy="4114800"/>
          </a:xfrm>
          <a:prstGeom prst="rect"/>
        </p:spPr>
        <p:txBody>
          <a:bodyPr anchor="t" bIns="45720" lIns="91440" rIns="91440" tIns="45720" vert="horz"/>
          <a:p>
            <a:pPr indent="-342900" lvl="0"/>
            <a:endParaRPr altLang="en-US" b="1" lang="zh-CN"/>
          </a:p>
        </p:txBody>
      </p:sp>
      <p:sp>
        <p:nvSpPr>
          <p:cNvPr id="1048846" name=""/>
          <p:cNvSpPr/>
          <p:nvPr/>
        </p:nvSpPr>
        <p:spPr>
          <a:xfrm rot="0">
            <a:off x="3886200" y="8686800"/>
            <a:ext cx="2971800" cy="457200"/>
          </a:xfrm>
          <a:prstGeom prst="rect"/>
          <a:noFill/>
          <a:ln>
            <a:noFill/>
          </a:ln>
        </p:spPr>
        <p:txBody>
          <a:bodyPr anchor="b" bIns="45720" lIns="91440" rIns="91440" tIns="45720" vert="horz"/>
          <a:p>
            <a:pPr algn="r" indent="-342900" lvl="0"/>
            <a:fld id="{566ABCEB-ACFC-4714-9973-3DA970169C29}" type="slidenum">
              <a:rPr altLang="en-US" sz="1200" lang="zh-CN">
                <a:ea typeface="楷体_GB2312" pitchFamily="49" charset="-122"/>
              </a:rPr>
              <a:pPr algn="r" indent="-342900" lvl="0"/>
            </a:fld>
            <a:endParaRPr altLang="en-US" sz="1200" lang="zh-CN">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82" name=""/>
        <p:cNvGrpSpPr/>
        <p:nvPr/>
      </p:nvGrpSpPr>
      <p:grpSpPr>
        <a:xfrm>
          <a:off x="0" y="0"/>
          <a:ext cx="0" cy="0"/>
          <a:chOff x="0" y="0"/>
          <a:chExt cx="0" cy="0"/>
        </a:xfrm>
      </p:grpSpPr>
      <p:sp>
        <p:nvSpPr>
          <p:cNvPr id="1049143" name="Title 1"/>
          <p:cNvSpPr>
            <a:spLocks noGrp="1"/>
          </p:cNvSpPr>
          <p:nvPr>
            <p:ph type="ctrTitle"/>
          </p:nvPr>
        </p:nvSpPr>
        <p:spPr>
          <a:xfrm>
            <a:off x="1143000" y="1122363"/>
            <a:ext cx="6858000" cy="2387600"/>
          </a:xfrm>
        </p:spPr>
        <p:txBody>
          <a:bodyPr anchor="b"/>
          <a:lstStyle>
            <a:lvl1pPr>
              <a:defRPr sz="6000"/>
            </a:lvl1pPr>
          </a:lstStyle>
          <a:p>
            <a:r>
              <a:rPr altLang="zh-CN" lang="en-US" smtClean="0"/>
              <a:t>单击此处编辑母版标题样式</a:t>
            </a:r>
            <a:endParaRPr altLang="en-US" lang="zh-CN"/>
          </a:p>
        </p:txBody>
      </p:sp>
      <p:sp>
        <p:nvSpPr>
          <p:cNvPr id="104914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单击此处编辑母版副标题样式</a:t>
            </a:r>
            <a:endParaRPr altLang="en-US" lang="zh-CN"/>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93" name=""/>
        <p:cNvGrpSpPr/>
        <p:nvPr/>
      </p:nvGrpSpPr>
      <p:grpSpPr>
        <a:xfrm>
          <a:off x="0" y="0"/>
          <a:ext cx="0" cy="0"/>
          <a:chOff x="0" y="0"/>
          <a:chExt cx="0" cy="0"/>
        </a:xfrm>
      </p:grpSpPr>
      <p:sp>
        <p:nvSpPr>
          <p:cNvPr id="1049164" name="Title 1"/>
          <p:cNvSpPr>
            <a:spLocks noGrp="1"/>
          </p:cNvSpPr>
          <p:nvPr>
            <p:ph type="title"/>
          </p:nvPr>
        </p:nvSpPr>
        <p:spPr/>
        <p:txBody>
          <a:bodyPr/>
          <a:p>
            <a:r>
              <a:rPr altLang="zh-CN" lang="en-US" smtClean="0"/>
              <a:t>单击此处编辑母版标题样式</a:t>
            </a:r>
            <a:endParaRPr altLang="en-US" lang="zh-CN"/>
          </a:p>
        </p:txBody>
      </p:sp>
      <p:sp>
        <p:nvSpPr>
          <p:cNvPr id="1049165" name="Vertical Text Placeholder 2"/>
          <p:cNvSpPr>
            <a:spLocks noGrp="1"/>
          </p:cNvSpPr>
          <p:nvPr>
            <p:ph type="body" orient="vert" idx="1"/>
          </p:nvPr>
        </p:nvSpPr>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95" name=""/>
        <p:cNvGrpSpPr/>
        <p:nvPr/>
      </p:nvGrpSpPr>
      <p:grpSpPr>
        <a:xfrm>
          <a:off x="0" y="0"/>
          <a:ext cx="0" cy="0"/>
          <a:chOff x="0" y="0"/>
          <a:chExt cx="0" cy="0"/>
        </a:xfrm>
      </p:grpSpPr>
      <p:sp>
        <p:nvSpPr>
          <p:cNvPr id="1049166" name="Vertical Title 1"/>
          <p:cNvSpPr>
            <a:spLocks noGrp="1"/>
          </p:cNvSpPr>
          <p:nvPr>
            <p:ph type="title" orient="vert"/>
          </p:nvPr>
        </p:nvSpPr>
        <p:spPr>
          <a:xfrm>
            <a:off x="6543675" y="365125"/>
            <a:ext cx="1971675" cy="5811838"/>
          </a:xfrm>
        </p:spPr>
        <p:txBody>
          <a:bodyPr vert="eaVert"/>
          <a:p>
            <a:r>
              <a:rPr altLang="zh-CN" lang="en-US" smtClean="0"/>
              <a:t>单击此处编辑母版标题样式</a:t>
            </a:r>
            <a:endParaRPr altLang="en-US" lang="zh-CN"/>
          </a:p>
        </p:txBody>
      </p:sp>
      <p:sp>
        <p:nvSpPr>
          <p:cNvPr id="1049167" name="Vertical Text Placeholder 2"/>
          <p:cNvSpPr>
            <a:spLocks noGrp="1"/>
          </p:cNvSpPr>
          <p:nvPr>
            <p:ph type="body" orient="vert" idx="1"/>
          </p:nvPr>
        </p:nvSpPr>
        <p:spPr>
          <a:xfrm>
            <a:off x="628650" y="365125"/>
            <a:ext cx="5800725" cy="5811838"/>
          </a:xfrm>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83" name=""/>
        <p:cNvGrpSpPr/>
        <p:nvPr/>
      </p:nvGrpSpPr>
      <p:grpSpPr>
        <a:xfrm>
          <a:off x="0" y="0"/>
          <a:ext cx="0" cy="0"/>
          <a:chOff x="0" y="0"/>
          <a:chExt cx="0" cy="0"/>
        </a:xfrm>
      </p:grpSpPr>
      <p:sp>
        <p:nvSpPr>
          <p:cNvPr id="1049145" name="Title 1"/>
          <p:cNvSpPr>
            <a:spLocks noGrp="1"/>
          </p:cNvSpPr>
          <p:nvPr>
            <p:ph type="title"/>
          </p:nvPr>
        </p:nvSpPr>
        <p:spPr/>
        <p:txBody>
          <a:bodyPr/>
          <a:p>
            <a:r>
              <a:rPr altLang="zh-CN" lang="en-US" smtClean="0"/>
              <a:t>单击此处编辑母版标题样式</a:t>
            </a:r>
            <a:endParaRPr altLang="en-US" lang="zh-CN"/>
          </a:p>
        </p:txBody>
      </p:sp>
      <p:sp>
        <p:nvSpPr>
          <p:cNvPr id="1049146" name="Content Placeholder 2"/>
          <p:cNvSpPr>
            <a:spLocks noGrp="1"/>
          </p:cNvSpPr>
          <p:nvPr>
            <p:ph idx="1"/>
          </p:nvPr>
        </p:nvSpPr>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84" name=""/>
        <p:cNvGrpSpPr/>
        <p:nvPr/>
      </p:nvGrpSpPr>
      <p:grpSpPr>
        <a:xfrm>
          <a:off x="0" y="0"/>
          <a:ext cx="0" cy="0"/>
          <a:chOff x="0" y="0"/>
          <a:chExt cx="0" cy="0"/>
        </a:xfrm>
      </p:grpSpPr>
      <p:sp>
        <p:nvSpPr>
          <p:cNvPr id="1049147" name="Title 1"/>
          <p:cNvSpPr>
            <a:spLocks noGrp="1"/>
          </p:cNvSpPr>
          <p:nvPr>
            <p:ph type="title"/>
          </p:nvPr>
        </p:nvSpPr>
        <p:spPr>
          <a:xfrm>
            <a:off x="623887" y="1709738"/>
            <a:ext cx="7886700" cy="2852737"/>
          </a:xfrm>
        </p:spPr>
        <p:txBody>
          <a:bodyPr anchor="b"/>
          <a:lstStyle>
            <a:lvl1pPr>
              <a:defRPr sz="6000"/>
            </a:lvl1pPr>
          </a:lstStyle>
          <a:p>
            <a:r>
              <a:rPr altLang="zh-CN" lang="en-US" smtClean="0"/>
              <a:t>单击此处编辑母版标题样式</a:t>
            </a:r>
            <a:endParaRPr altLang="en-US" lang="zh-CN"/>
          </a:p>
        </p:txBody>
      </p:sp>
      <p:sp>
        <p:nvSpPr>
          <p:cNvPr id="1049148"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单击此处编辑母版文本样式</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85" name=""/>
        <p:cNvGrpSpPr/>
        <p:nvPr/>
      </p:nvGrpSpPr>
      <p:grpSpPr>
        <a:xfrm>
          <a:off x="0" y="0"/>
          <a:ext cx="0" cy="0"/>
          <a:chOff x="0" y="0"/>
          <a:chExt cx="0" cy="0"/>
        </a:xfrm>
      </p:grpSpPr>
      <p:sp>
        <p:nvSpPr>
          <p:cNvPr id="1049149" name="Title 1"/>
          <p:cNvSpPr>
            <a:spLocks noGrp="1"/>
          </p:cNvSpPr>
          <p:nvPr>
            <p:ph type="title"/>
          </p:nvPr>
        </p:nvSpPr>
        <p:spPr/>
        <p:txBody>
          <a:bodyPr/>
          <a:p>
            <a:r>
              <a:rPr altLang="zh-CN" lang="en-US" smtClean="0"/>
              <a:t>单击此处编辑母版标题样式</a:t>
            </a:r>
            <a:endParaRPr altLang="en-US" lang="zh-CN"/>
          </a:p>
        </p:txBody>
      </p:sp>
      <p:sp>
        <p:nvSpPr>
          <p:cNvPr id="1049150" name="Content Placeholder 2"/>
          <p:cNvSpPr>
            <a:spLocks noGrp="1"/>
          </p:cNvSpPr>
          <p:nvPr>
            <p:ph sz="half" idx="1"/>
          </p:nvPr>
        </p:nvSpPr>
        <p:spPr>
          <a:xfrm>
            <a:off x="628650" y="1825625"/>
            <a:ext cx="38862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9151" name="Content Placeholder 3"/>
          <p:cNvSpPr>
            <a:spLocks noGrp="1"/>
          </p:cNvSpPr>
          <p:nvPr>
            <p:ph sz="half" idx="2"/>
          </p:nvPr>
        </p:nvSpPr>
        <p:spPr>
          <a:xfrm>
            <a:off x="4629150" y="1825625"/>
            <a:ext cx="38862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86" name=""/>
        <p:cNvGrpSpPr/>
        <p:nvPr/>
      </p:nvGrpSpPr>
      <p:grpSpPr>
        <a:xfrm>
          <a:off x="0" y="0"/>
          <a:ext cx="0" cy="0"/>
          <a:chOff x="0" y="0"/>
          <a:chExt cx="0" cy="0"/>
        </a:xfrm>
      </p:grpSpPr>
      <p:sp>
        <p:nvSpPr>
          <p:cNvPr id="1049152" name="Title 1"/>
          <p:cNvSpPr>
            <a:spLocks noGrp="1"/>
          </p:cNvSpPr>
          <p:nvPr>
            <p:ph type="title"/>
          </p:nvPr>
        </p:nvSpPr>
        <p:spPr>
          <a:xfrm>
            <a:off x="629841" y="365125"/>
            <a:ext cx="7886700" cy="1325563"/>
          </a:xfrm>
        </p:spPr>
        <p:txBody>
          <a:bodyPr/>
          <a:p>
            <a:r>
              <a:rPr altLang="zh-CN" lang="en-US" smtClean="0"/>
              <a:t>单击此处编辑母版标题样式</a:t>
            </a:r>
            <a:endParaRPr altLang="en-US" lang="zh-CN"/>
          </a:p>
        </p:txBody>
      </p:sp>
      <p:sp>
        <p:nvSpPr>
          <p:cNvPr id="1049153"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9154" name="Content Placeholder 3"/>
          <p:cNvSpPr>
            <a:spLocks noGrp="1"/>
          </p:cNvSpPr>
          <p:nvPr>
            <p:ph sz="half" idx="2"/>
          </p:nvPr>
        </p:nvSpPr>
        <p:spPr>
          <a:xfrm>
            <a:off x="629841" y="2505075"/>
            <a:ext cx="3868340"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915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9156" name="Content Placeholder 5"/>
          <p:cNvSpPr>
            <a:spLocks noGrp="1"/>
          </p:cNvSpPr>
          <p:nvPr>
            <p:ph sz="quarter" idx="4"/>
          </p:nvPr>
        </p:nvSpPr>
        <p:spPr>
          <a:xfrm>
            <a:off x="4629150" y="2505075"/>
            <a:ext cx="3887391"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87" name=""/>
        <p:cNvGrpSpPr/>
        <p:nvPr/>
      </p:nvGrpSpPr>
      <p:grpSpPr>
        <a:xfrm>
          <a:off x="0" y="0"/>
          <a:ext cx="0" cy="0"/>
          <a:chOff x="0" y="0"/>
          <a:chExt cx="0" cy="0"/>
        </a:xfrm>
      </p:grpSpPr>
      <p:sp>
        <p:nvSpPr>
          <p:cNvPr id="1049157" name="Title 1"/>
          <p:cNvSpPr>
            <a:spLocks noGrp="1"/>
          </p:cNvSpPr>
          <p:nvPr>
            <p:ph type="title"/>
          </p:nvPr>
        </p:nvSpPr>
        <p:spPr/>
        <p:txBody>
          <a:bodyPr/>
          <a:p>
            <a:r>
              <a:rPr altLang="zh-CN" lang="en-US" smtClean="0"/>
              <a:t>单击此处编辑母版标题样式</a:t>
            </a:r>
            <a:endParaRPr altLang="en-US" lang="zh-CN"/>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0" name=""/>
        <p:cNvGrpSpPr/>
        <p:nvPr/>
      </p:nvGrpSpPr>
      <p:grpSpPr>
        <a:xfrm>
          <a:off x="0" y="0"/>
          <a:ext cx="0" cy="0"/>
          <a:chOff x="0" y="0"/>
          <a:chExt cx="0" cy="0"/>
        </a:xfrm>
      </p:grpSpPr>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和标题">
    <p:spTree>
      <p:nvGrpSpPr>
        <p:cNvPr id="189" name=""/>
        <p:cNvGrpSpPr/>
        <p:nvPr/>
      </p:nvGrpSpPr>
      <p:grpSpPr>
        <a:xfrm>
          <a:off x="0" y="0"/>
          <a:ext cx="0" cy="0"/>
          <a:chOff x="0" y="0"/>
          <a:chExt cx="0" cy="0"/>
        </a:xfrm>
      </p:grpSpPr>
      <p:sp>
        <p:nvSpPr>
          <p:cNvPr id="1049158" name="Title 1"/>
          <p:cNvSpPr>
            <a:spLocks noGrp="1"/>
          </p:cNvSpPr>
          <p:nvPr>
            <p:ph type="title"/>
          </p:nvPr>
        </p:nvSpPr>
        <p:spPr>
          <a:xfrm>
            <a:off x="629841" y="457200"/>
            <a:ext cx="2949177" cy="1600200"/>
          </a:xfrm>
        </p:spPr>
        <p:txBody>
          <a:bodyPr anchor="b"/>
          <a:lstStyle>
            <a:lvl1pPr>
              <a:defRPr sz="3200"/>
            </a:lvl1pPr>
          </a:lstStyle>
          <a:p>
            <a:r>
              <a:rPr altLang="zh-CN" lang="en-US" smtClean="0"/>
              <a:t>单击此处编辑母版标题样式</a:t>
            </a:r>
            <a:endParaRPr altLang="en-US" lang="zh-CN"/>
          </a:p>
        </p:txBody>
      </p:sp>
      <p:sp>
        <p:nvSpPr>
          <p:cNvPr id="1049159"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9160"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和标题">
    <p:spTree>
      <p:nvGrpSpPr>
        <p:cNvPr id="191" name=""/>
        <p:cNvGrpSpPr/>
        <p:nvPr/>
      </p:nvGrpSpPr>
      <p:grpSpPr>
        <a:xfrm>
          <a:off x="0" y="0"/>
          <a:ext cx="0" cy="0"/>
          <a:chOff x="0" y="0"/>
          <a:chExt cx="0" cy="0"/>
        </a:xfrm>
      </p:grpSpPr>
      <p:sp>
        <p:nvSpPr>
          <p:cNvPr id="1049161" name="Title 1"/>
          <p:cNvSpPr>
            <a:spLocks noGrp="1"/>
          </p:cNvSpPr>
          <p:nvPr>
            <p:ph type="title"/>
          </p:nvPr>
        </p:nvSpPr>
        <p:spPr>
          <a:xfrm>
            <a:off x="629841" y="457200"/>
            <a:ext cx="2949177" cy="1600200"/>
          </a:xfrm>
        </p:spPr>
        <p:txBody>
          <a:bodyPr anchor="b"/>
          <a:lstStyle>
            <a:lvl1pPr>
              <a:defRPr sz="3200"/>
            </a:lvl1pPr>
          </a:lstStyle>
          <a:p>
            <a:r>
              <a:rPr altLang="zh-CN" lang="en-US" smtClean="0"/>
              <a:t>单击此处编辑母版标题样式</a:t>
            </a:r>
            <a:endParaRPr altLang="en-US" lang="zh-CN"/>
          </a:p>
        </p:txBody>
      </p:sp>
      <p:sp>
        <p:nvSpPr>
          <p:cNvPr id="1049162"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9163"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11" name=""/>
        <p:cNvGrpSpPr/>
        <p:nvPr/>
      </p:nvGrpSpPr>
      <p:grpSpPr>
        <a:xfrm rot="0">
          <a:off x="0" y="0"/>
          <a:ext cx="0" cy="0"/>
          <a:chOff x="0" y="0"/>
          <a:chExt cx="0" cy="0"/>
        </a:xfrm>
      </p:grpSpPr>
      <p:sp>
        <p:nvSpPr>
          <p:cNvPr id="1048576" name=""/>
          <p:cNvSpPr/>
          <p:nvPr>
            <p:ph type="title" sz="full" idx="4294967295"/>
          </p:nvPr>
        </p:nvSpPr>
        <p:spPr>
          <a:xfrm rot="0">
            <a:off x="685800" y="609600"/>
            <a:ext cx="7772400" cy="1143000"/>
          </a:xfrm>
          <a:prstGeom prst="rect"/>
          <a:noFill/>
          <a:ln>
            <a:noFill/>
          </a:ln>
        </p:spPr>
        <p:txBody>
          <a:bodyPr anchor="ctr" bIns="45720" lIns="91440" rIns="91440" tIns="45720" vert="horz"/>
          <a:p>
            <a:pPr indent="-342900" lvl="0"/>
            <a:r>
              <a:rPr altLang="en-US" lang="zh-CN"/>
              <a:t>单击此处编辑母版标题样式</a:t>
            </a:r>
          </a:p>
        </p:txBody>
      </p:sp>
      <p:sp>
        <p:nvSpPr>
          <p:cNvPr id="1048577" name=""/>
          <p:cNvSpPr/>
          <p:nvPr>
            <p:ph type="body" sz="full" idx="4294967295"/>
          </p:nvPr>
        </p:nvSpPr>
        <p:spPr>
          <a:xfrm rot="0">
            <a:off x="685800" y="1981200"/>
            <a:ext cx="7772400" cy="4114800"/>
          </a:xfrm>
          <a:prstGeom prst="rect"/>
          <a:noFill/>
          <a:ln>
            <a:noFill/>
          </a:ln>
        </p:spPr>
        <p:txBody>
          <a:bodyPr anchor="t" bIns="45720" lIns="91440" rIns="91440" tIns="45720" vert="horz"/>
          <a:p>
            <a:pPr indent="-342900" lvl="0"/>
            <a:r>
              <a:rPr altLang="en-US" lang="zh-CN"/>
              <a:t>单击此处编辑母版文本样式</a:t>
            </a:r>
          </a:p>
          <a:p>
            <a:pPr indent="114300" lvl="1"/>
            <a:r>
              <a:rPr altLang="en-US" lang="zh-CN"/>
              <a:t>第二级</a:t>
            </a:r>
          </a:p>
          <a:p>
            <a:pPr indent="571500" lvl="2"/>
            <a:r>
              <a:rPr altLang="en-US" lang="zh-CN"/>
              <a:t>第三级</a:t>
            </a:r>
          </a:p>
          <a:p>
            <a:pPr indent="1028700" lvl="3"/>
            <a:r>
              <a:rPr altLang="en-US" lang="zh-CN"/>
              <a:t>第四级</a:t>
            </a:r>
          </a:p>
          <a:p>
            <a:pPr indent="1485900" lvl="4"/>
            <a:r>
              <a:rPr altLang="en-US" lang="zh-CN"/>
              <a:t>第五级</a:t>
            </a:r>
          </a:p>
        </p:txBody>
      </p:sp>
      <p:sp>
        <p:nvSpPr>
          <p:cNvPr id="1048578" name=""/>
          <p:cNvSpPr/>
          <p:nvPr>
            <p:ph type="dt" sz="half" idx="4294967295"/>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indent="-342900" lvl="0"/>
            <a:endParaRPr altLang="en-US" b="0" sz="1400" lang="zh-CN"/>
          </a:p>
        </p:txBody>
      </p:sp>
      <p:sp>
        <p:nvSpPr>
          <p:cNvPr id="1048579" name=""/>
          <p:cNvSpPr/>
          <p:nvPr>
            <p:ph type="ftr" sz="quarter" idx="4294967295"/>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ctr" indent="-342900" lvl="0"/>
            <a:endParaRPr altLang="zh-CN" b="0" sz="1400" lang="zh-CN"/>
          </a:p>
        </p:txBody>
      </p:sp>
      <p:sp>
        <p:nvSpPr>
          <p:cNvPr id="1048580" name=""/>
          <p:cNvSpPr/>
          <p:nvPr>
            <p:ph type="sldNum" sz="quarter" idx="4294967295"/>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a:lstStyle>
          <a:p>
            <a:pPr algn="r" indent="-342900" lvl="0"/>
            <a:fld id="{566ABCEB-ACFC-4714-9973-3DA970169C29}" type="slidenum">
              <a:rPr altLang="zh-CN" b="0" sz="1400" lang="zh-CN"/>
              <a:pPr algn="r" indent="-342900" lvl="0"/>
            </a:fld>
            <a:endParaRPr altLang="zh-CN" b="0" sz="1400" lang="zh-CN"/>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eaLnBrk="1" fontAlgn="base" hangingPunct="1"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2" charset="-122"/>
        </a:defRPr>
      </a:lvl1pPr>
    </p:titleStyle>
    <p:bodyStyle>
      <a:lvl1pPr algn="l" eaLnBrk="1" fontAlgn="base" hangingPunct="1"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2" charset="-122"/>
        </a:defRPr>
      </a:lvl1pPr>
      <a:lvl2pPr algn="l" eaLnBrk="1" fontAlgn="base" hangingPunct="1"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2" charset="-122"/>
        </a:defRPr>
      </a:lvl2pPr>
      <a:lvl3pPr algn="l" eaLnBrk="1" fontAlgn="base" hangingPunct="1"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2" charset="-122"/>
        </a:defRPr>
      </a:lvl3pPr>
      <a:lvl4pPr algn="l" eaLnBrk="1" fontAlgn="base" hangingPunct="1"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defRPr>
      </a:lvl4pPr>
      <a:lvl5pPr algn="l" eaLnBrk="1" fontAlgn="base" hangingPunct="1"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defRPr>
      </a:lvl5pPr>
    </p:bodyStyle>
    <p:otherStyle>
      <a:lvl1pPr algn="l" eaLnBrk="1" fontAlgn="base" hangingPunct="1" indent="0" latinLnBrk="1" marL="0" rtl="0">
        <a:lnSpc>
          <a:spcPct val="100000"/>
        </a:lnSpc>
        <a:spcBef>
          <a:spcPct val="0"/>
        </a:spcBef>
        <a:spcAft>
          <a:spcPct val="0"/>
        </a:spcAft>
        <a:buFontTx/>
        <a:buNone/>
        <a:defRPr baseline="0" b="0" sz="2400" i="0" u="none">
          <a:solidFill>
            <a:schemeClr val="dk1"/>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FontTx/>
        <a:buNone/>
        <a:defRPr baseline="0" b="1" sz="3600" i="0" u="none">
          <a:solidFill>
            <a:srgbClr val="FF3300"/>
          </a:solidFill>
          <a:latin typeface="Times New Roman" pitchFamily="18" charset="0"/>
          <a:ea typeface="宋体"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25.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0.wmf"/><Relationship Id="rId6" Type="http://schemas.openxmlformats.org/officeDocument/2006/relationships/image" Target="../media/image35.wmf"/><Relationship Id="rId7" Type="http://schemas.openxmlformats.org/officeDocument/2006/relationships/image" Target="../media/image36.wmf"/><Relationship Id="rId8" Type="http://schemas.openxmlformats.org/officeDocument/2006/relationships/image" Target="../media/image37.wmf"/><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 Id="rId3" Type="http://schemas.openxmlformats.org/officeDocument/2006/relationships/image" Target="../media/image40.wmf"/><Relationship Id="rId4" Type="http://schemas.openxmlformats.org/officeDocument/2006/relationships/image" Target="../media/image31.wmf"/><Relationship Id="rId5" Type="http://schemas.openxmlformats.org/officeDocument/2006/relationships/image" Target="../media/image41.wmf"/><Relationship Id="rId6" Type="http://schemas.openxmlformats.org/officeDocument/2006/relationships/image" Target="../media/image42.wmf"/><Relationship Id="rId7" Type="http://schemas.openxmlformats.org/officeDocument/2006/relationships/image" Target="../media/image43.wmf"/><Relationship Id="rId8"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image" Target="../media/image35.wmf"/><Relationship Id="rId4" Type="http://schemas.openxmlformats.org/officeDocument/2006/relationships/image" Target="../media/image46.wmf"/><Relationship Id="rId5" Type="http://schemas.openxmlformats.org/officeDocument/2006/relationships/image" Target="../media/image47.wmf"/><Relationship Id="rId6"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image" Target="../media/image51.wmf"/><Relationship Id="rId4" Type="http://schemas.openxmlformats.org/officeDocument/2006/relationships/image" Target="../media/image52.wmf"/><Relationship Id="rId5" Type="http://schemas.openxmlformats.org/officeDocument/2006/relationships/image" Target="../media/image53.wmf"/><Relationship Id="rId6" Type="http://schemas.openxmlformats.org/officeDocument/2006/relationships/image" Target="../media/image54.wmf"/><Relationship Id="rId7"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 Id="rId3" Type="http://schemas.openxmlformats.org/officeDocument/2006/relationships/image" Target="../media/image57.wmf"/><Relationship Id="rId4" Type="http://schemas.openxmlformats.org/officeDocument/2006/relationships/image" Target="../media/image58.wmf"/><Relationship Id="rId5"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 Id="rId3"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image" Target="../media/image63.wmf"/><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image" Target="../media/image66.wmf"/><Relationship Id="rId4" Type="http://schemas.openxmlformats.org/officeDocument/2006/relationships/image" Target="../media/image67.wmf"/><Relationship Id="rId5" Type="http://schemas.openxmlformats.org/officeDocument/2006/relationships/image" Target="../media/image68.wmf"/><Relationship Id="rId6" Type="http://schemas.openxmlformats.org/officeDocument/2006/relationships/image" Target="../media/image69.wmf"/><Relationship Id="rId7" Type="http://schemas.openxmlformats.org/officeDocument/2006/relationships/image" Target="../media/image70.wmf"/><Relationship Id="rId8" Type="http://schemas.openxmlformats.org/officeDocument/2006/relationships/image" Target="../media/image71.wmf"/><Relationship Id="rId9" Type="http://schemas.openxmlformats.org/officeDocument/2006/relationships/slideLayout" Target="../slideLayouts/slideLayout7.xml"/><Relationship Id="rId10"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image" Target="../media/image72.wmf"/><Relationship Id="rId2" Type="http://schemas.openxmlformats.org/officeDocument/2006/relationships/image" Target="../media/image73.wmf"/><Relationship Id="rId3" Type="http://schemas.openxmlformats.org/officeDocument/2006/relationships/image" Target="../media/image74.wmf"/><Relationship Id="rId4" Type="http://schemas.openxmlformats.org/officeDocument/2006/relationships/image" Target="../media/image75.wmf"/><Relationship Id="rId5" Type="http://schemas.openxmlformats.org/officeDocument/2006/relationships/image" Target="../media/image76.wmf"/><Relationship Id="rId6" Type="http://schemas.openxmlformats.org/officeDocument/2006/relationships/image" Target="../media/image64.wmf"/><Relationship Id="rId7" Type="http://schemas.openxmlformats.org/officeDocument/2006/relationships/image" Target="../media/image65.wmf"/><Relationship Id="rId8" Type="http://schemas.openxmlformats.org/officeDocument/2006/relationships/image" Target="../media/image69.wmf"/><Relationship Id="rId9" Type="http://schemas.openxmlformats.org/officeDocument/2006/relationships/image" Target="../media/image77.wmf"/><Relationship Id="rId10" Type="http://schemas.openxmlformats.org/officeDocument/2006/relationships/image" Target="../media/image71.wmf"/><Relationship Id="rId11" Type="http://schemas.openxmlformats.org/officeDocument/2006/relationships/image" Target="../media/image78.wmf"/><Relationship Id="rId12" Type="http://schemas.openxmlformats.org/officeDocument/2006/relationships/slideLayout" Target="../slideLayouts/slideLayout7.xml"/><Relationship Id="rId1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79.wmf"/><Relationship Id="rId2" Type="http://schemas.openxmlformats.org/officeDocument/2006/relationships/image" Target="../media/image80.wmf"/><Relationship Id="rId3" Type="http://schemas.openxmlformats.org/officeDocument/2006/relationships/image" Target="../media/image81.wmf"/><Relationship Id="rId4" Type="http://schemas.openxmlformats.org/officeDocument/2006/relationships/image" Target="../media/image82.wmf"/><Relationship Id="rId5" Type="http://schemas.openxmlformats.org/officeDocument/2006/relationships/image" Target="../media/image83.wmf"/><Relationship Id="rId6" Type="http://schemas.openxmlformats.org/officeDocument/2006/relationships/image" Target="../media/image71.wmf"/><Relationship Id="rId7" Type="http://schemas.openxmlformats.org/officeDocument/2006/relationships/image" Target="../media/image69.wmf"/><Relationship Id="rId8" Type="http://schemas.openxmlformats.org/officeDocument/2006/relationships/image" Target="../media/image84.wmf"/><Relationship Id="rId9" Type="http://schemas.openxmlformats.org/officeDocument/2006/relationships/image" Target="../media/image85.wmf"/><Relationship Id="rId10" Type="http://schemas.openxmlformats.org/officeDocument/2006/relationships/image" Target="../media/image86.wmf"/><Relationship Id="rId11" Type="http://schemas.openxmlformats.org/officeDocument/2006/relationships/slideLayout" Target="../slideLayouts/slideLayout7.xml"/><Relationship Id="rId1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image" Target="../media/image87.wmf"/><Relationship Id="rId2" Type="http://schemas.openxmlformats.org/officeDocument/2006/relationships/image" Target="../media/image88.wmf"/><Relationship Id="rId3" Type="http://schemas.openxmlformats.org/officeDocument/2006/relationships/image" Target="../media/image89.wmf"/><Relationship Id="rId4" Type="http://schemas.openxmlformats.org/officeDocument/2006/relationships/image" Target="../media/image90.wmf"/><Relationship Id="rId5"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91.wmf"/><Relationship Id="rId2" Type="http://schemas.openxmlformats.org/officeDocument/2006/relationships/image" Target="../media/image92.wmf"/><Relationship Id="rId3" Type="http://schemas.openxmlformats.org/officeDocument/2006/relationships/image" Target="../media/image93.wmf"/><Relationship Id="rId4" Type="http://schemas.openxmlformats.org/officeDocument/2006/relationships/image" Target="../media/image94.wmf"/><Relationship Id="rId5" Type="http://schemas.openxmlformats.org/officeDocument/2006/relationships/image" Target="../media/image95.wmf"/><Relationship Id="rId6" Type="http://schemas.openxmlformats.org/officeDocument/2006/relationships/image" Target="../media/image96.wmf"/><Relationship Id="rId7" Type="http://schemas.openxmlformats.org/officeDocument/2006/relationships/image" Target="../media/image87.wmf"/><Relationship Id="rId8" Type="http://schemas.openxmlformats.org/officeDocument/2006/relationships/image" Target="../media/image88.wmf"/><Relationship Id="rId9" Type="http://schemas.openxmlformats.org/officeDocument/2006/relationships/image" Target="../media/image89.wmf"/><Relationship Id="rId10" Type="http://schemas.openxmlformats.org/officeDocument/2006/relationships/image" Target="../media/image90.wmf"/><Relationship Id="rId1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image" Target="../media/image97.wmf"/><Relationship Id="rId2" Type="http://schemas.openxmlformats.org/officeDocument/2006/relationships/image" Target="../media/image98.wmf"/><Relationship Id="rId3" Type="http://schemas.openxmlformats.org/officeDocument/2006/relationships/image" Target="../media/image99.wmf"/><Relationship Id="rId4" Type="http://schemas.openxmlformats.org/officeDocument/2006/relationships/image" Target="../media/image100.wmf"/><Relationship Id="rId5" Type="http://schemas.openxmlformats.org/officeDocument/2006/relationships/image" Target="../media/image101.wmf"/><Relationship Id="rId6" Type="http://schemas.openxmlformats.org/officeDocument/2006/relationships/image" Target="../media/image87.wmf"/><Relationship Id="rId7" Type="http://schemas.openxmlformats.org/officeDocument/2006/relationships/image" Target="../media/image88.wmf"/><Relationship Id="rId8" Type="http://schemas.openxmlformats.org/officeDocument/2006/relationships/image" Target="../media/image89.wmf"/><Relationship Id="rId9" Type="http://schemas.openxmlformats.org/officeDocument/2006/relationships/image" Target="../media/image90.wmf"/><Relationship Id="rId10" Type="http://schemas.openxmlformats.org/officeDocument/2006/relationships/image" Target="../media/image102.wmf"/><Relationship Id="rId11" Type="http://schemas.openxmlformats.org/officeDocument/2006/relationships/image" Target="../media/image103.wmf"/><Relationship Id="rId1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image" Target="../media/image104.wmf"/><Relationship Id="rId2" Type="http://schemas.openxmlformats.org/officeDocument/2006/relationships/image" Target="../media/image105.wmf"/><Relationship Id="rId3"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image" Target="../media/image106.wmf"/><Relationship Id="rId2" Type="http://schemas.openxmlformats.org/officeDocument/2006/relationships/image" Target="../media/image107.wmf"/><Relationship Id="rId3" Type="http://schemas.openxmlformats.org/officeDocument/2006/relationships/image" Target="../media/image2.wmf"/><Relationship Id="rId4" Type="http://schemas.openxmlformats.org/officeDocument/2006/relationships/image" Target="../media/image108.wmf"/><Relationship Id="rId5" Type="http://schemas.openxmlformats.org/officeDocument/2006/relationships/image" Target="../media/image109.png"/><Relationship Id="rId6"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image" Target="../media/image110.wmf"/><Relationship Id="rId2" Type="http://schemas.openxmlformats.org/officeDocument/2006/relationships/image" Target="../media/image111.wmf"/><Relationship Id="rId3" Type="http://schemas.openxmlformats.org/officeDocument/2006/relationships/image" Target="../media/image112.wmf"/><Relationship Id="rId4" Type="http://schemas.openxmlformats.org/officeDocument/2006/relationships/image" Target="../media/image113.wmf"/><Relationship Id="rId5" Type="http://schemas.openxmlformats.org/officeDocument/2006/relationships/image" Target="../media/image114.wmf"/><Relationship Id="rId6" Type="http://schemas.openxmlformats.org/officeDocument/2006/relationships/image" Target="../media/image115.wmf"/><Relationship Id="rId7"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image" Target="../media/image116.wmf"/><Relationship Id="rId2" Type="http://schemas.openxmlformats.org/officeDocument/2006/relationships/image" Target="../media/image117.wmf"/><Relationship Id="rId3" Type="http://schemas.openxmlformats.org/officeDocument/2006/relationships/image" Target="../media/image118.wmf"/><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image" Target="../media/image119.jpeg"/><Relationship Id="rId2" Type="http://schemas.openxmlformats.org/officeDocument/2006/relationships/image" Target="../media/image120.jpeg"/><Relationship Id="rId3" Type="http://schemas.openxmlformats.org/officeDocument/2006/relationships/image" Target="../media/image121.png"/><Relationship Id="rId4" Type="http://schemas.openxmlformats.org/officeDocument/2006/relationships/image" Target="../media/image122.png"/><Relationship Id="rId5" Type="http://schemas.openxmlformats.org/officeDocument/2006/relationships/image" Target="../media/image123.jpeg"/><Relationship Id="rId6" Type="http://schemas.openxmlformats.org/officeDocument/2006/relationships/image" Target="../media/image124.png"/><Relationship Id="rId7" Type="http://schemas.openxmlformats.org/officeDocument/2006/relationships/image" Target="../media/image125.jpeg"/><Relationship Id="rId8" Type="http://schemas.openxmlformats.org/officeDocument/2006/relationships/image" Target="../media/image126.jpeg"/><Relationship Id="rId9"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image" Target="../media/image127.wmf"/><Relationship Id="rId2" Type="http://schemas.openxmlformats.org/officeDocument/2006/relationships/image" Target="../media/image128.wmf"/><Relationship Id="rId3" Type="http://schemas.openxmlformats.org/officeDocument/2006/relationships/image" Target="../media/image129.wmf"/><Relationship Id="rId4" Type="http://schemas.openxmlformats.org/officeDocument/2006/relationships/image" Target="../media/image130.wmf"/><Relationship Id="rId5"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wmf"/><Relationship Id="rId7" Type="http://schemas.openxmlformats.org/officeDocument/2006/relationships/image" Target="../media/image8.wmf"/><Relationship Id="rId8" Type="http://schemas.openxmlformats.org/officeDocument/2006/relationships/image" Target="../media/image9.wmf"/><Relationship Id="rId9" Type="http://schemas.openxmlformats.org/officeDocument/2006/relationships/image" Target="../media/image10.wmf"/><Relationship Id="rId10" Type="http://schemas.openxmlformats.org/officeDocument/2006/relationships/image" Target="../media/image11.wmf"/><Relationship Id="rId1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image" Target="../media/image131.wmf"/><Relationship Id="rId2" Type="http://schemas.openxmlformats.org/officeDocument/2006/relationships/image" Target="../media/image132.wmf"/><Relationship Id="rId3" Type="http://schemas.openxmlformats.org/officeDocument/2006/relationships/image" Target="../media/image133.wmf"/><Relationship Id="rId4" Type="http://schemas.openxmlformats.org/officeDocument/2006/relationships/audio" Target="../media/media1.wav"/><Relationship Id="rId5" Type="http://schemas.openxmlformats.org/officeDocument/2006/relationships/audio" Target="../media/media2.wav"/><Relationship Id="rId6"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image" Target="../media/image134.wmf"/><Relationship Id="rId2" Type="http://schemas.openxmlformats.org/officeDocument/2006/relationships/image" Target="../media/image135.wmf"/><Relationship Id="rId3" Type="http://schemas.openxmlformats.org/officeDocument/2006/relationships/image" Target="../media/image136.wmf"/><Relationship Id="rId4" Type="http://schemas.openxmlformats.org/officeDocument/2006/relationships/image" Target="../media/image137.wmf"/><Relationship Id="rId5" Type="http://schemas.openxmlformats.org/officeDocument/2006/relationships/image" Target="../media/image138.wmf"/><Relationship Id="rId6" Type="http://schemas.openxmlformats.org/officeDocument/2006/relationships/image" Target="../media/image139.wmf"/><Relationship Id="rId7" Type="http://schemas.openxmlformats.org/officeDocument/2006/relationships/image" Target="../media/image140.wmf"/><Relationship Id="rId8"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image" Target="../media/image141.wmf"/><Relationship Id="rId2" Type="http://schemas.openxmlformats.org/officeDocument/2006/relationships/image" Target="../media/image142.wmf"/><Relationship Id="rId3" Type="http://schemas.openxmlformats.org/officeDocument/2006/relationships/image" Target="../media/image22.wmf"/><Relationship Id="rId4" Type="http://schemas.openxmlformats.org/officeDocument/2006/relationships/image" Target="../media/image143.wmf"/><Relationship Id="rId5" Type="http://schemas.openxmlformats.org/officeDocument/2006/relationships/image" Target="../media/image144.wmf"/><Relationship Id="rId6" Type="http://schemas.openxmlformats.org/officeDocument/2006/relationships/image" Target="../media/image145.wmf"/><Relationship Id="rId7" Type="http://schemas.openxmlformats.org/officeDocument/2006/relationships/image" Target="../media/image146.wmf"/><Relationship Id="rId8" Type="http://schemas.openxmlformats.org/officeDocument/2006/relationships/image" Target="../media/image147.wmf"/><Relationship Id="rId9" Type="http://schemas.openxmlformats.org/officeDocument/2006/relationships/image" Target="../media/image148.wmf"/><Relationship Id="rId10" Type="http://schemas.openxmlformats.org/officeDocument/2006/relationships/image" Target="../media/image149.wmf"/><Relationship Id="rId1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image" Target="../media/image150.wmf"/><Relationship Id="rId2" Type="http://schemas.openxmlformats.org/officeDocument/2006/relationships/image" Target="../media/image151.wmf"/><Relationship Id="rId3" Type="http://schemas.openxmlformats.org/officeDocument/2006/relationships/image" Target="../media/image152.wmf"/><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image" Target="../media/image150.wmf"/><Relationship Id="rId2" Type="http://schemas.openxmlformats.org/officeDocument/2006/relationships/image" Target="../media/image153.wmf"/><Relationship Id="rId3" Type="http://schemas.openxmlformats.org/officeDocument/2006/relationships/image" Target="../media/image154.wmf"/><Relationship Id="rId4" Type="http://schemas.openxmlformats.org/officeDocument/2006/relationships/image" Target="../media/image155.wmf"/><Relationship Id="rId5"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image" Target="../media/image156.wmf"/><Relationship Id="rId2" Type="http://schemas.openxmlformats.org/officeDocument/2006/relationships/image" Target="../media/image157.wmf"/><Relationship Id="rId3"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image" Target="../media/image158.wmf"/><Relationship Id="rId2" Type="http://schemas.openxmlformats.org/officeDocument/2006/relationships/image" Target="../media/image159.wmf"/><Relationship Id="rId3" Type="http://schemas.openxmlformats.org/officeDocument/2006/relationships/image" Target="../media/image160.wmf"/><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image" Target="../media/image161.wmf"/><Relationship Id="rId2" Type="http://schemas.openxmlformats.org/officeDocument/2006/relationships/image" Target="../media/image162.wmf"/><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6" Type="http://schemas.openxmlformats.org/officeDocument/2006/relationships/image" Target="../media/image23.wmf"/><Relationship Id="rId7" Type="http://schemas.openxmlformats.org/officeDocument/2006/relationships/image" Target="../media/image24.wmf"/><Relationship Id="rId8"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6" Type="http://schemas.openxmlformats.org/officeDocument/2006/relationships/image" Target="../media/image30.wmf"/><Relationship Id="rId7" Type="http://schemas.openxmlformats.org/officeDocument/2006/relationships/image" Target="../media/image31.wmf"/><Relationship Id="rId8"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2" name=""/>
        <p:cNvGrpSpPr/>
        <p:nvPr/>
      </p:nvGrpSpPr>
      <p:grpSpPr>
        <a:xfrm rot="0">
          <a:off x="0" y="0"/>
          <a:ext cx="0" cy="0"/>
          <a:chOff x="0" y="0"/>
          <a:chExt cx="0" cy="0"/>
        </a:xfrm>
      </p:grpSpPr>
      <p:sp>
        <p:nvSpPr>
          <p:cNvPr id="1048581" name=""/>
          <p:cNvSpPr/>
          <p:nvPr>
            <p:ph type="ctrTitle" sz="full" idx="0"/>
          </p:nvPr>
        </p:nvSpPr>
        <p:spPr>
          <a:xfrm rot="0">
            <a:off x="381000" y="304800"/>
            <a:ext cx="2667000" cy="838200"/>
          </a:xfrm>
          <a:prstGeom prst="bevel">
            <a:avLst>
              <a:gd name="adj" fmla="val 12500"/>
            </a:avLst>
          </a:prstGeom>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ctr">
              <a:defRPr sz="4400"/>
            </a:lvl1pPr>
          </a:lstStyle>
          <a:p>
            <a:pPr indent="-342900" lvl="0"/>
            <a:r>
              <a:rPr altLang="en-US" b="1" sz="3200" lang="zh-CN">
                <a:solidFill>
                  <a:srgbClr val="000FD0"/>
                </a:solidFill>
                <a:latin typeface="黑体" pitchFamily="49" charset="-122"/>
                <a:ea typeface="黑体" pitchFamily="49" charset="-122"/>
              </a:rPr>
              <a:t>第十章</a:t>
            </a:r>
          </a:p>
        </p:txBody>
      </p:sp>
      <p:sp>
        <p:nvSpPr>
          <p:cNvPr id="1048582" name=""/>
          <p:cNvSpPr/>
          <p:nvPr>
            <p:ph type="subTitle" sz="full" idx="1"/>
          </p:nvPr>
        </p:nvSpPr>
        <p:spPr>
          <a:xfrm rot="0">
            <a:off x="914400" y="1219200"/>
            <a:ext cx="7467600" cy="1704975"/>
          </a:xfrm>
          <a:prstGeom prst="ribbon">
            <a:avLst>
              <a:gd name="adj1" fmla="val 15972"/>
              <a:gd name="adj2" fmla="val 75000"/>
            </a:avLst>
          </a:prstGeom>
          <a:gradFill rotWithShape="0">
            <a:gsLst>
              <a:gs pos="0">
                <a:srgbClr val="996633">
                  <a:alpha val="100000"/>
                </a:srgbClr>
              </a:gs>
              <a:gs pos="50000">
                <a:srgbClr val="FFFFFF">
                  <a:alpha val="100000"/>
                </a:srgbClr>
              </a:gs>
              <a:gs pos="100000">
                <a:srgbClr val="996633">
                  <a:alpha val="100000"/>
                </a:srgbClr>
              </a:gs>
            </a:gsLst>
            <a:lin ang="5400000" scaled="1"/>
          </a:gradFill>
          <a:ln w="9525" cap="flat" cmpd="sng">
            <a:solidFill>
              <a:schemeClr val="dk1">
                <a:alpha val="100000"/>
              </a:schemeClr>
            </a:solidFill>
            <a:prstDash val="solid"/>
            <a:miter/>
          </a:ln>
          <a:effectLst>
            <a:outerShdw algn="ctr" dir="19280410" dist="162639" kx="0" sx="100000" sy="100000">
              <a:srgbClr val="CBFB6B">
                <a:alpha val="100000"/>
              </a:srgbClr>
            </a:outerShdw>
          </a:effectLst>
        </p:spPr>
        <p:txBody>
          <a:bodyPr anchor="t" bIns="46038" lIns="92075" rIns="92075" tIns="46038" vert="horz"/>
          <a:lstStyle>
            <a:lvl1pPr algn="ctr" marL="0">
              <a:buNone/>
              <a:defRPr sz="3200">
                <a:solidFill>
                  <a:schemeClr val="dk1"/>
                </a:solidFill>
              </a:defRPr>
            </a:lvl1pPr>
            <a:lvl2pPr algn="ctr" marL="457200"/>
            <a:lvl3pPr algn="ctr" marL="914400"/>
            <a:lvl4pPr algn="ctr" marL="1371600"/>
            <a:lvl5pPr algn="ctr" marL="1828800"/>
          </a:lstStyle>
          <a:p>
            <a:pPr algn="ctr" indent="0" lvl="0" marL="0">
              <a:spcBef>
                <a:spcPct val="0"/>
              </a:spcBef>
              <a:buFontTx/>
              <a:buNone/>
            </a:pPr>
            <a:r>
              <a:rPr altLang="en-US" b="1" sz="4000" lang="zh-CN">
                <a:solidFill>
                  <a:srgbClr val="FF3300"/>
                </a:solidFill>
                <a:ea typeface="楷体_GB2312" pitchFamily="49" charset="-122"/>
              </a:rPr>
              <a:t>静电场中的电介质</a:t>
            </a:r>
          </a:p>
          <a:p>
            <a:pPr algn="ctr" indent="0" lvl="0" marL="0">
              <a:spcBef>
                <a:spcPct val="0"/>
              </a:spcBef>
              <a:buFontTx/>
              <a:buNone/>
            </a:pPr>
            <a:r>
              <a:rPr altLang="zh-CN" b="1" lang="en-US">
                <a:solidFill>
                  <a:srgbClr val="003366"/>
                </a:solidFill>
              </a:rPr>
              <a:t>dielectric in electrostatic field</a:t>
            </a:r>
          </a:p>
        </p:txBody>
      </p:sp>
      <p:sp>
        <p:nvSpPr>
          <p:cNvPr id="1048583" name=""/>
          <p:cNvSpPr txBox="1"/>
          <p:nvPr/>
        </p:nvSpPr>
        <p:spPr>
          <a:xfrm rot="0">
            <a:off x="914400" y="3097212"/>
            <a:ext cx="7467600" cy="2644141"/>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buFontTx/>
              <a:buChar char="•"/>
            </a:pPr>
            <a:r>
              <a:rPr altLang="en-US" sz="2400" lang="zh-CN">
                <a:solidFill>
                  <a:srgbClr val="000000"/>
                </a:solidFill>
              </a:rPr>
              <a:t>在静电场中总是存在导体或电介质</a:t>
            </a:r>
          </a:p>
          <a:p>
            <a:pPr indent="-342900" lvl="0">
              <a:spcBef>
                <a:spcPct val="0"/>
              </a:spcBef>
              <a:buFontTx/>
              <a:buChar char="•"/>
            </a:pPr>
            <a:r>
              <a:rPr altLang="en-US" sz="2400" lang="zh-CN">
                <a:solidFill>
                  <a:srgbClr val="000000"/>
                </a:solidFill>
              </a:rPr>
              <a:t>静电场与 静电场中</a:t>
            </a:r>
            <a:r>
              <a:rPr altLang="en-US" sz="2400" lang="zh-CN">
                <a:solidFill>
                  <a:schemeClr val="folHlink"/>
                </a:solidFill>
                <a:ea typeface="楷体_GB2312" pitchFamily="49" charset="-122"/>
              </a:rPr>
              <a:t>导体</a:t>
            </a:r>
            <a:r>
              <a:rPr altLang="en-US" sz="2400" lang="zh-CN">
                <a:solidFill>
                  <a:srgbClr val="000000"/>
                </a:solidFill>
              </a:rPr>
              <a:t>或</a:t>
            </a:r>
            <a:r>
              <a:rPr altLang="en-US" sz="2400" lang="zh-CN">
                <a:solidFill>
                  <a:schemeClr val="folHlink"/>
                </a:solidFill>
                <a:ea typeface="楷体_GB2312" pitchFamily="49" charset="-122"/>
              </a:rPr>
              <a:t>电介质</a:t>
            </a:r>
            <a:r>
              <a:rPr altLang="en-US" sz="2400" lang="zh-CN">
                <a:solidFill>
                  <a:srgbClr val="000000"/>
                </a:solidFill>
              </a:rPr>
              <a:t>之间有相互作用</a:t>
            </a:r>
          </a:p>
          <a:p>
            <a:pPr indent="-342900" lvl="0">
              <a:spcBef>
                <a:spcPct val="0"/>
              </a:spcBef>
            </a:pPr>
            <a:r>
              <a:rPr altLang="en-US" sz="2800" lang="zh-CN">
                <a:solidFill>
                  <a:srgbClr val="000000"/>
                </a:solidFill>
                <a:ea typeface="楷体_GB2312" pitchFamily="49" charset="-122"/>
              </a:rPr>
              <a:t>主要内容有：</a:t>
            </a:r>
          </a:p>
          <a:p>
            <a:pPr indent="114300" lvl="1">
              <a:spcBef>
                <a:spcPct val="0"/>
              </a:spcBef>
              <a:buChar char="•"/>
            </a:pPr>
            <a:r>
              <a:rPr altLang="en-US" sz="2400" lang="zh-CN">
                <a:solidFill>
                  <a:srgbClr val="000000"/>
                </a:solidFill>
                <a:latin typeface="宋体" pitchFamily="2" charset="-122"/>
              </a:rPr>
              <a:t>静电场中的电介质</a:t>
            </a:r>
          </a:p>
          <a:p>
            <a:pPr indent="114300" lvl="1">
              <a:spcBef>
                <a:spcPct val="0"/>
              </a:spcBef>
              <a:buChar char="•"/>
            </a:pPr>
            <a:r>
              <a:rPr altLang="en-US" sz="2400" lang="zh-CN">
                <a:solidFill>
                  <a:srgbClr val="000000"/>
                </a:solidFill>
                <a:latin typeface="宋体" pitchFamily="2" charset="-122"/>
              </a:rPr>
              <a:t>电位移 有电介质时的高斯定理</a:t>
            </a:r>
          </a:p>
          <a:p>
            <a:pPr indent="114300" lvl="1">
              <a:spcBef>
                <a:spcPct val="0"/>
              </a:spcBef>
              <a:buChar char="•"/>
            </a:pPr>
            <a:r>
              <a:rPr altLang="en-US" sz="2400" lang="zh-CN">
                <a:solidFill>
                  <a:srgbClr val="000000"/>
                </a:solidFill>
                <a:latin typeface="宋体" pitchFamily="2" charset="-122"/>
              </a:rPr>
              <a:t>电容  电容器</a:t>
            </a:r>
          </a:p>
          <a:p>
            <a:pPr indent="114300" lvl="1">
              <a:spcBef>
                <a:spcPct val="0"/>
              </a:spcBef>
              <a:buChar char="•"/>
            </a:pPr>
            <a:r>
              <a:rPr altLang="en-US" sz="2400" lang="zh-CN">
                <a:solidFill>
                  <a:srgbClr val="000000"/>
                </a:solidFill>
                <a:latin typeface="宋体" pitchFamily="2" charset="-122"/>
              </a:rPr>
              <a:t>静电场的能量 能量密度</a:t>
            </a:r>
          </a:p>
        </p:txBody>
      </p:sp>
    </p:spTree>
  </p:cSld>
  <p:clrMapOvr>
    <a:masterClrMapping/>
  </p:clrMapOvr>
  <p:transition spd="fast" advClick="1">
    <p:blinds dir="vert"/>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583">
                                            <p:txEl>
                                              <p:charRg st="0" end="16"/>
                                            </p:txEl>
                                          </p:spTgt>
                                        </p:tgtEl>
                                        <p:attrNameLst>
                                          <p:attrName>style.visibility</p:attrName>
                                        </p:attrNameLst>
                                      </p:cBhvr>
                                      <p:to>
                                        <p:strVal val="visible"/>
                                      </p:to>
                                    </p:set>
                                    <p:animEffect transition="in" filter="wipe(left)">
                                      <p:cBhvr>
                                        <p:cTn dur="75" id="7"/>
                                        <p:tgtEl>
                                          <p:spTgt spid="1048583">
                                            <p:txEl>
                                              <p:charRg st="0" end="16"/>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iterate type="lt">
                                    <p:tmPct val="100000"/>
                                  </p:iterate>
                                  <p:childTnLst>
                                    <p:set>
                                      <p:cBhvr>
                                        <p:cTn dur="1" fill="hold" id="11">
                                          <p:stCondLst>
                                            <p:cond delay="0"/>
                                          </p:stCondLst>
                                        </p:cTn>
                                        <p:tgtEl>
                                          <p:spTgt spid="1048583">
                                            <p:txEl>
                                              <p:charRg st="16" end="39"/>
                                            </p:txEl>
                                          </p:spTgt>
                                        </p:tgtEl>
                                        <p:attrNameLst>
                                          <p:attrName>style.visibility</p:attrName>
                                        </p:attrNameLst>
                                      </p:cBhvr>
                                      <p:to>
                                        <p:strVal val="visible"/>
                                      </p:to>
                                    </p:set>
                                    <p:animEffect transition="in" filter="wipe(left)">
                                      <p:cBhvr>
                                        <p:cTn dur="75" id="12"/>
                                        <p:tgtEl>
                                          <p:spTgt spid="1048583">
                                            <p:txEl>
                                              <p:charRg st="16" end="39"/>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8583">
                                            <p:txEl>
                                              <p:charRg st="39" end="46"/>
                                            </p:txEl>
                                          </p:spTgt>
                                        </p:tgtEl>
                                        <p:attrNameLst>
                                          <p:attrName>style.visibility</p:attrName>
                                        </p:attrNameLst>
                                      </p:cBhvr>
                                      <p:to>
                                        <p:strVal val="visible"/>
                                      </p:to>
                                    </p:set>
                                    <p:animEffect transition="in" filter="wipe(left)">
                                      <p:cBhvr>
                                        <p:cTn dur="75" id="17"/>
                                        <p:tgtEl>
                                          <p:spTgt spid="1048583">
                                            <p:txEl>
                                              <p:charRg st="39" end="46"/>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iterate type="lt">
                                    <p:tmPct val="100000"/>
                                  </p:iterate>
                                  <p:childTnLst>
                                    <p:set>
                                      <p:cBhvr>
                                        <p:cTn dur="1" fill="hold" id="21">
                                          <p:stCondLst>
                                            <p:cond delay="0"/>
                                          </p:stCondLst>
                                        </p:cTn>
                                        <p:tgtEl>
                                          <p:spTgt spid="1048583">
                                            <p:txEl>
                                              <p:charRg st="46" end="55"/>
                                            </p:txEl>
                                          </p:spTgt>
                                        </p:tgtEl>
                                        <p:attrNameLst>
                                          <p:attrName>style.visibility</p:attrName>
                                        </p:attrNameLst>
                                      </p:cBhvr>
                                      <p:to>
                                        <p:strVal val="visible"/>
                                      </p:to>
                                    </p:set>
                                    <p:animEffect transition="in" filter="wipe(left)">
                                      <p:cBhvr>
                                        <p:cTn dur="75" id="22"/>
                                        <p:tgtEl>
                                          <p:spTgt spid="1048583">
                                            <p:txEl>
                                              <p:charRg st="46" end="55"/>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iterate type="lt">
                                    <p:tmPct val="100000"/>
                                  </p:iterate>
                                  <p:childTnLst>
                                    <p:set>
                                      <p:cBhvr>
                                        <p:cTn dur="1" fill="hold" id="26">
                                          <p:stCondLst>
                                            <p:cond delay="0"/>
                                          </p:stCondLst>
                                        </p:cTn>
                                        <p:tgtEl>
                                          <p:spTgt spid="1048583">
                                            <p:txEl>
                                              <p:charRg st="55" end="70"/>
                                            </p:txEl>
                                          </p:spTgt>
                                        </p:tgtEl>
                                        <p:attrNameLst>
                                          <p:attrName>style.visibility</p:attrName>
                                        </p:attrNameLst>
                                      </p:cBhvr>
                                      <p:to>
                                        <p:strVal val="visible"/>
                                      </p:to>
                                    </p:set>
                                    <p:animEffect transition="in" filter="wipe(left)">
                                      <p:cBhvr>
                                        <p:cTn dur="75" id="27"/>
                                        <p:tgtEl>
                                          <p:spTgt spid="1048583">
                                            <p:txEl>
                                              <p:charRg st="55" end="70"/>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iterate type="lt">
                                    <p:tmPct val="100000"/>
                                  </p:iterate>
                                  <p:childTnLst>
                                    <p:set>
                                      <p:cBhvr>
                                        <p:cTn dur="1" fill="hold" id="31">
                                          <p:stCondLst>
                                            <p:cond delay="0"/>
                                          </p:stCondLst>
                                        </p:cTn>
                                        <p:tgtEl>
                                          <p:spTgt spid="1048583">
                                            <p:txEl>
                                              <p:charRg st="70" end="78"/>
                                            </p:txEl>
                                          </p:spTgt>
                                        </p:tgtEl>
                                        <p:attrNameLst>
                                          <p:attrName>style.visibility</p:attrName>
                                        </p:attrNameLst>
                                      </p:cBhvr>
                                      <p:to>
                                        <p:strVal val="visible"/>
                                      </p:to>
                                    </p:set>
                                    <p:animEffect transition="in" filter="wipe(left)">
                                      <p:cBhvr>
                                        <p:cTn dur="75" id="32"/>
                                        <p:tgtEl>
                                          <p:spTgt spid="1048583">
                                            <p:txEl>
                                              <p:charRg st="70" end="78"/>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iterate type="lt">
                                    <p:tmPct val="100000"/>
                                  </p:iterate>
                                  <p:childTnLst>
                                    <p:set>
                                      <p:cBhvr>
                                        <p:cTn dur="1" fill="hold" id="36">
                                          <p:stCondLst>
                                            <p:cond delay="0"/>
                                          </p:stCondLst>
                                        </p:cTn>
                                        <p:tgtEl>
                                          <p:spTgt spid="1048583">
                                            <p:txEl>
                                              <p:charRg st="78" end="90"/>
                                            </p:txEl>
                                          </p:spTgt>
                                        </p:tgtEl>
                                        <p:attrNameLst>
                                          <p:attrName>style.visibility</p:attrName>
                                        </p:attrNameLst>
                                      </p:cBhvr>
                                      <p:to>
                                        <p:strVal val="visible"/>
                                      </p:to>
                                    </p:set>
                                    <p:animEffect transition="in" filter="wipe(left)">
                                      <p:cBhvr>
                                        <p:cTn dur="75" id="37"/>
                                        <p:tgtEl>
                                          <p:spTgt spid="1048583">
                                            <p:txEl>
                                              <p:charRg st="78"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3" grpId="0" build="p" bldLvl="2"/>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pic>
        <p:nvPicPr>
          <p:cNvPr id="2097184" name="" descr=""/>
          <p:cNvPicPr>
            <a:picLocks/>
          </p:cNvPicPr>
          <p:nvPr/>
        </p:nvPicPr>
        <p:blipFill>
          <a:blip xmlns:r="http://schemas.openxmlformats.org/officeDocument/2006/relationships" r:embed="rId1"/>
          <a:srcRect l="0" t="0" r="0" b="0"/>
          <a:stretch>
            <a:fillRect/>
          </a:stretch>
        </p:blipFill>
        <p:spPr>
          <a:xfrm rot="0">
            <a:off x="5638800" y="930275"/>
            <a:ext cx="2933700" cy="660400"/>
          </a:xfrm>
          <a:prstGeom prst="rect"/>
          <a:noFill/>
          <a:ln>
            <a:noFill/>
          </a:ln>
        </p:spPr>
      </p:pic>
      <p:sp>
        <p:nvSpPr>
          <p:cNvPr id="1048731" name=""/>
          <p:cNvSpPr txBox="1"/>
          <p:nvPr/>
        </p:nvSpPr>
        <p:spPr>
          <a:xfrm rot="0">
            <a:off x="533400" y="4394200"/>
            <a:ext cx="7467600" cy="82232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fontAlgn="b" indent="-342900" lvl="0">
              <a:spcBef>
                <a:spcPct val="0"/>
              </a:spcBef>
            </a:pPr>
            <a:r>
              <a:rPr altLang="zh-CN" sz="2400" lang="en-US">
                <a:solidFill>
                  <a:schemeClr val="dk1"/>
                </a:solidFill>
                <a:latin typeface="Symbol" pitchFamily="18" charset="2"/>
              </a:rPr>
              <a:t>c</a:t>
            </a:r>
            <a:r>
              <a:rPr altLang="en-US" sz="2400" lang="zh-CN">
                <a:solidFill>
                  <a:schemeClr val="dk1"/>
                </a:solidFill>
                <a:latin typeface="宋体" pitchFamily="2" charset="-122"/>
              </a:rPr>
              <a:t>称为电介质的电极化率</a:t>
            </a:r>
            <a:r>
              <a:rPr altLang="zh-CN" sz="2400" lang="en-US">
                <a:solidFill>
                  <a:schemeClr val="dk1"/>
                </a:solidFill>
                <a:latin typeface="宋体" pitchFamily="2" charset="-122"/>
              </a:rPr>
              <a:t>,</a:t>
            </a:r>
            <a:r>
              <a:rPr altLang="en-US" sz="2400" lang="zh-CN">
                <a:solidFill>
                  <a:schemeClr val="dk1"/>
                </a:solidFill>
                <a:latin typeface="宋体" pitchFamily="2" charset="-122"/>
              </a:rPr>
              <a:t>在各向同性线性电介质中它是一个纯数。</a:t>
            </a:r>
          </a:p>
        </p:txBody>
      </p:sp>
      <p:pic>
        <p:nvPicPr>
          <p:cNvPr id="2097185" name="" descr=""/>
          <p:cNvPicPr>
            <a:picLocks/>
          </p:cNvPicPr>
          <p:nvPr/>
        </p:nvPicPr>
        <p:blipFill>
          <a:blip xmlns:r="http://schemas.openxmlformats.org/officeDocument/2006/relationships" r:embed="rId2"/>
          <a:srcRect l="0" t="0" r="0" b="0"/>
          <a:stretch>
            <a:fillRect/>
          </a:stretch>
        </p:blipFill>
        <p:spPr>
          <a:xfrm rot="0">
            <a:off x="1447800" y="762000"/>
            <a:ext cx="2057400" cy="617537"/>
          </a:xfrm>
          <a:prstGeom prst="rect"/>
          <a:noFill/>
          <a:ln>
            <a:noFill/>
          </a:ln>
        </p:spPr>
      </p:pic>
      <p:pic>
        <p:nvPicPr>
          <p:cNvPr id="2097186" name="" descr=""/>
          <p:cNvPicPr>
            <a:picLocks/>
          </p:cNvPicPr>
          <p:nvPr/>
        </p:nvPicPr>
        <p:blipFill>
          <a:blip xmlns:r="http://schemas.openxmlformats.org/officeDocument/2006/relationships" r:embed="rId3"/>
          <a:srcRect l="0" t="0" r="0" b="0"/>
          <a:stretch>
            <a:fillRect/>
          </a:stretch>
        </p:blipFill>
        <p:spPr>
          <a:xfrm rot="0">
            <a:off x="1524000" y="1524000"/>
            <a:ext cx="1736725" cy="568325"/>
          </a:xfrm>
          <a:prstGeom prst="rect"/>
          <a:noFill/>
          <a:ln>
            <a:noFill/>
          </a:ln>
        </p:spPr>
      </p:pic>
      <p:pic>
        <p:nvPicPr>
          <p:cNvPr id="2097187" name="" descr=""/>
          <p:cNvPicPr>
            <a:picLocks/>
          </p:cNvPicPr>
          <p:nvPr/>
        </p:nvPicPr>
        <p:blipFill>
          <a:blip xmlns:r="http://schemas.openxmlformats.org/officeDocument/2006/relationships" r:embed="rId4"/>
          <a:srcRect l="0" t="0" r="0" b="0"/>
          <a:stretch>
            <a:fillRect/>
          </a:stretch>
        </p:blipFill>
        <p:spPr>
          <a:xfrm rot="0">
            <a:off x="1524000" y="2133600"/>
            <a:ext cx="1292225" cy="498475"/>
          </a:xfrm>
          <a:prstGeom prst="rect"/>
          <a:noFill/>
          <a:ln>
            <a:noFill/>
          </a:ln>
        </p:spPr>
      </p:pic>
      <p:pic>
        <p:nvPicPr>
          <p:cNvPr id="2097188" name="" descr=""/>
          <p:cNvPicPr>
            <a:picLocks/>
          </p:cNvPicPr>
          <p:nvPr/>
        </p:nvPicPr>
        <p:blipFill>
          <a:blip xmlns:r="http://schemas.openxmlformats.org/officeDocument/2006/relationships" r:embed="rId5"/>
          <a:srcRect l="0" t="0" r="0" b="0"/>
          <a:stretch>
            <a:fillRect/>
          </a:stretch>
        </p:blipFill>
        <p:spPr>
          <a:xfrm rot="0">
            <a:off x="1524000" y="2743200"/>
            <a:ext cx="2209800" cy="1033462"/>
          </a:xfrm>
          <a:prstGeom prst="rect"/>
          <a:noFill/>
          <a:ln>
            <a:noFill/>
          </a:ln>
        </p:spPr>
      </p:pic>
      <p:sp>
        <p:nvSpPr>
          <p:cNvPr id="1048732" name=""/>
          <p:cNvSpPr/>
          <p:nvPr/>
        </p:nvSpPr>
        <p:spPr>
          <a:xfrm rot="0">
            <a:off x="3886200" y="914400"/>
            <a:ext cx="609600" cy="2438400"/>
          </a:xfrm>
          <a:prstGeom prst="rightBrace">
            <a:avLst>
              <a:gd name="adj1" fmla="val 33296"/>
              <a:gd name="adj2" fmla="val 50000"/>
            </a:avLst>
          </a:prstGeom>
          <a:noFill/>
          <a:ln w="38100" cap="flat" cmpd="sng">
            <a:solidFill>
              <a:srgbClr val="FF00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33" name=""/>
          <p:cNvSpPr/>
          <p:nvPr/>
        </p:nvSpPr>
        <p:spPr>
          <a:xfrm rot="0">
            <a:off x="4648200" y="1905000"/>
            <a:ext cx="762000" cy="381000"/>
          </a:xfrm>
          <a:prstGeom prst="rightArrow">
            <a:avLst>
              <a:gd name="adj1" fmla="val 50000"/>
              <a:gd name="adj2" fmla="val 50000"/>
            </a:avLst>
          </a:prstGeom>
          <a:solidFill>
            <a:srgbClr val="FFFF66"/>
          </a:solidFill>
          <a:ln w="12700" cap="flat" cmpd="sng">
            <a:solidFill>
              <a:srgbClr val="FF00FF">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189" name="" descr=""/>
          <p:cNvPicPr>
            <a:picLocks/>
          </p:cNvPicPr>
          <p:nvPr/>
        </p:nvPicPr>
        <p:blipFill>
          <a:blip xmlns:r="http://schemas.openxmlformats.org/officeDocument/2006/relationships" r:embed="rId6"/>
          <a:srcRect l="0" t="0" r="0" b="0"/>
          <a:stretch>
            <a:fillRect/>
          </a:stretch>
        </p:blipFill>
        <p:spPr>
          <a:xfrm rot="0">
            <a:off x="5715000" y="1752600"/>
            <a:ext cx="2933700" cy="692150"/>
          </a:xfrm>
          <a:prstGeom prst="rect"/>
          <a:noFill/>
          <a:ln>
            <a:noFill/>
          </a:ln>
        </p:spPr>
      </p:pic>
      <p:sp>
        <p:nvSpPr>
          <p:cNvPr id="1048734" name=""/>
          <p:cNvSpPr/>
          <p:nvPr/>
        </p:nvSpPr>
        <p:spPr>
          <a:xfrm rot="0">
            <a:off x="5483225" y="912812"/>
            <a:ext cx="230187" cy="2667000"/>
          </a:xfrm>
          <a:prstGeom prst="leftBrace">
            <a:avLst>
              <a:gd name="adj1" fmla="val 96444"/>
              <a:gd name="adj2" fmla="val 50000"/>
            </a:avLst>
          </a:prstGeom>
          <a:noFill/>
          <a:ln w="38100" cap="flat" cmpd="sng">
            <a:solidFill>
              <a:srgbClr val="FF00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190" name="" descr=""/>
          <p:cNvPicPr>
            <a:picLocks/>
          </p:cNvPicPr>
          <p:nvPr/>
        </p:nvPicPr>
        <p:blipFill>
          <a:blip xmlns:r="http://schemas.openxmlformats.org/officeDocument/2006/relationships" r:embed="rId7"/>
          <a:srcRect l="0" t="0" r="0" b="0"/>
          <a:stretch>
            <a:fillRect/>
          </a:stretch>
        </p:blipFill>
        <p:spPr>
          <a:xfrm rot="0">
            <a:off x="5867400" y="2362200"/>
            <a:ext cx="1870075" cy="619125"/>
          </a:xfrm>
          <a:prstGeom prst="rect"/>
          <a:noFill/>
          <a:ln>
            <a:noFill/>
          </a:ln>
        </p:spPr>
      </p:pic>
      <p:pic>
        <p:nvPicPr>
          <p:cNvPr id="2097191" name="" descr=""/>
          <p:cNvPicPr>
            <a:picLocks/>
          </p:cNvPicPr>
          <p:nvPr/>
        </p:nvPicPr>
        <p:blipFill>
          <a:blip xmlns:r="http://schemas.openxmlformats.org/officeDocument/2006/relationships" r:embed="rId8"/>
          <a:srcRect l="0" t="0" r="0" b="0"/>
          <a:stretch>
            <a:fillRect/>
          </a:stretch>
        </p:blipFill>
        <p:spPr>
          <a:xfrm rot="0">
            <a:off x="5867400" y="3200400"/>
            <a:ext cx="1908175" cy="69215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grpSp>
        <p:nvGrpSpPr>
          <p:cNvPr id="88" name=""/>
          <p:cNvGrpSpPr/>
          <p:nvPr/>
        </p:nvGrpSpPr>
        <p:grpSpPr>
          <a:xfrm rot="0">
            <a:off x="250825" y="0"/>
            <a:ext cx="6121400" cy="762000"/>
            <a:chOff x="48" y="0"/>
            <a:chExt cx="2256" cy="480"/>
          </a:xfrm>
        </p:grpSpPr>
        <p:sp>
          <p:nvSpPr>
            <p:cNvPr id="1048735"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电介质的极化规律</a:t>
              </a:r>
            </a:p>
          </p:txBody>
        </p:sp>
        <p:sp>
          <p:nvSpPr>
            <p:cNvPr id="1048736"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3</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185"/>
                                        </p:tgtEl>
                                        <p:attrNameLst>
                                          <p:attrName>style.visibility</p:attrName>
                                        </p:attrNameLst>
                                      </p:cBhvr>
                                      <p:to>
                                        <p:strVal val="visible"/>
                                      </p:to>
                                    </p:set>
                                    <p:animEffect transition="in" filter="wipe(left)">
                                      <p:cBhvr>
                                        <p:cTn dur="500" id="7"/>
                                        <p:tgtEl>
                                          <p:spTgt spid="209718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186"/>
                                        </p:tgtEl>
                                        <p:attrNameLst>
                                          <p:attrName>style.visibility</p:attrName>
                                        </p:attrNameLst>
                                      </p:cBhvr>
                                      <p:to>
                                        <p:strVal val="visible"/>
                                      </p:to>
                                    </p:set>
                                    <p:animEffect transition="in" filter="wipe(left)">
                                      <p:cBhvr>
                                        <p:cTn dur="500" id="12"/>
                                        <p:tgtEl>
                                          <p:spTgt spid="209718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187"/>
                                        </p:tgtEl>
                                        <p:attrNameLst>
                                          <p:attrName>style.visibility</p:attrName>
                                        </p:attrNameLst>
                                      </p:cBhvr>
                                      <p:to>
                                        <p:strVal val="visible"/>
                                      </p:to>
                                    </p:set>
                                    <p:animEffect transition="in" filter="wipe(left)">
                                      <p:cBhvr>
                                        <p:cTn dur="500" id="17"/>
                                        <p:tgtEl>
                                          <p:spTgt spid="209718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188"/>
                                        </p:tgtEl>
                                        <p:attrNameLst>
                                          <p:attrName>style.visibility</p:attrName>
                                        </p:attrNameLst>
                                      </p:cBhvr>
                                      <p:to>
                                        <p:strVal val="visible"/>
                                      </p:to>
                                    </p:set>
                                    <p:animEffect transition="in" filter="wipe(left)">
                                      <p:cBhvr>
                                        <p:cTn dur="500" id="22"/>
                                        <p:tgtEl>
                                          <p:spTgt spid="2097188"/>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1048732"/>
                                        </p:tgtEl>
                                        <p:attrNameLst>
                                          <p:attrName>style.visibility</p:attrName>
                                        </p:attrNameLst>
                                      </p:cBhvr>
                                      <p:to>
                                        <p:strVal val="visible"/>
                                      </p:to>
                                    </p:set>
                                    <p:animEffect transition="in" filter="wipe(left)">
                                      <p:cBhvr>
                                        <p:cTn dur="500" id="27"/>
                                        <p:tgtEl>
                                          <p:spTgt spid="1048732"/>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1048733"/>
                                        </p:tgtEl>
                                        <p:attrNameLst>
                                          <p:attrName>style.visibility</p:attrName>
                                        </p:attrNameLst>
                                      </p:cBhvr>
                                      <p:to>
                                        <p:strVal val="visible"/>
                                      </p:to>
                                    </p:set>
                                    <p:animEffect transition="in" filter="wipe(left)">
                                      <p:cBhvr>
                                        <p:cTn dur="500" id="32"/>
                                        <p:tgtEl>
                                          <p:spTgt spid="1048733"/>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1048734"/>
                                        </p:tgtEl>
                                        <p:attrNameLst>
                                          <p:attrName>style.visibility</p:attrName>
                                        </p:attrNameLst>
                                      </p:cBhvr>
                                      <p:to>
                                        <p:strVal val="visible"/>
                                      </p:to>
                                    </p:set>
                                    <p:animEffect transition="in" filter="wipe(left)">
                                      <p:cBhvr>
                                        <p:cTn dur="500" id="37"/>
                                        <p:tgtEl>
                                          <p:spTgt spid="1048734"/>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2097184"/>
                                        </p:tgtEl>
                                        <p:attrNameLst>
                                          <p:attrName>style.visibility</p:attrName>
                                        </p:attrNameLst>
                                      </p:cBhvr>
                                      <p:to>
                                        <p:strVal val="visible"/>
                                      </p:to>
                                    </p:set>
                                    <p:animEffect transition="in" filter="wipe(left)">
                                      <p:cBhvr>
                                        <p:cTn dur="500" id="42"/>
                                        <p:tgtEl>
                                          <p:spTgt spid="209718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8">
                                  <p:stCondLst>
                                    <p:cond delay="0"/>
                                  </p:stCondLst>
                                  <p:childTnLst>
                                    <p:set>
                                      <p:cBhvr>
                                        <p:cTn dur="1" fill="hold" id="46">
                                          <p:stCondLst>
                                            <p:cond delay="0"/>
                                          </p:stCondLst>
                                        </p:cTn>
                                        <p:tgtEl>
                                          <p:spTgt spid="2097189"/>
                                        </p:tgtEl>
                                        <p:attrNameLst>
                                          <p:attrName>style.visibility</p:attrName>
                                        </p:attrNameLst>
                                      </p:cBhvr>
                                      <p:to>
                                        <p:strVal val="visible"/>
                                      </p:to>
                                    </p:set>
                                    <p:animEffect transition="in" filter="wipe(left)">
                                      <p:cBhvr>
                                        <p:cTn dur="500" id="47"/>
                                        <p:tgtEl>
                                          <p:spTgt spid="2097189"/>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8">
                                  <p:stCondLst>
                                    <p:cond delay="0"/>
                                  </p:stCondLst>
                                  <p:childTnLst>
                                    <p:set>
                                      <p:cBhvr>
                                        <p:cTn dur="1" fill="hold" id="51">
                                          <p:stCondLst>
                                            <p:cond delay="0"/>
                                          </p:stCondLst>
                                        </p:cTn>
                                        <p:tgtEl>
                                          <p:spTgt spid="2097190"/>
                                        </p:tgtEl>
                                        <p:attrNameLst>
                                          <p:attrName>style.visibility</p:attrName>
                                        </p:attrNameLst>
                                      </p:cBhvr>
                                      <p:to>
                                        <p:strVal val="visible"/>
                                      </p:to>
                                    </p:set>
                                    <p:animEffect transition="in" filter="wipe(left)">
                                      <p:cBhvr>
                                        <p:cTn dur="500" id="52"/>
                                        <p:tgtEl>
                                          <p:spTgt spid="2097190"/>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22" presetSubtype="8">
                                  <p:stCondLst>
                                    <p:cond delay="0"/>
                                  </p:stCondLst>
                                  <p:childTnLst>
                                    <p:set>
                                      <p:cBhvr>
                                        <p:cTn dur="1" fill="hold" id="56">
                                          <p:stCondLst>
                                            <p:cond delay="0"/>
                                          </p:stCondLst>
                                        </p:cTn>
                                        <p:tgtEl>
                                          <p:spTgt spid="2097191"/>
                                        </p:tgtEl>
                                        <p:attrNameLst>
                                          <p:attrName>style.visibility</p:attrName>
                                        </p:attrNameLst>
                                      </p:cBhvr>
                                      <p:to>
                                        <p:strVal val="visible"/>
                                      </p:to>
                                    </p:set>
                                    <p:animEffect transition="in" filter="wipe(left)">
                                      <p:cBhvr>
                                        <p:cTn dur="500" id="57"/>
                                        <p:tgtEl>
                                          <p:spTgt spid="2097191"/>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8">
                                  <p:stCondLst>
                                    <p:cond delay="0"/>
                                  </p:stCondLst>
                                  <p:iterate type="lt">
                                    <p:tmPct val="100000"/>
                                  </p:iterate>
                                  <p:childTnLst>
                                    <p:set>
                                      <p:cBhvr>
                                        <p:cTn dur="1" fill="hold" id="61">
                                          <p:stCondLst>
                                            <p:cond delay="0"/>
                                          </p:stCondLst>
                                        </p:cTn>
                                        <p:tgtEl>
                                          <p:spTgt spid="1048731"/>
                                        </p:tgtEl>
                                        <p:attrNameLst>
                                          <p:attrName>style.visibility</p:attrName>
                                        </p:attrNameLst>
                                      </p:cBhvr>
                                      <p:to>
                                        <p:strVal val="visible"/>
                                      </p:to>
                                    </p:set>
                                    <p:animEffect transition="in" filter="wipe(left)">
                                      <p:cBhvr>
                                        <p:cTn dur="75" id="62"/>
                                        <p:tgtEl>
                                          <p:spTgt spid="1048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1" grpId="0" build="whole"/>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737" name=""/>
          <p:cNvSpPr txBox="1"/>
          <p:nvPr/>
        </p:nvSpPr>
        <p:spPr>
          <a:xfrm rot="0">
            <a:off x="917575" y="152400"/>
            <a:ext cx="7540625"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fontAlgn="b" indent="-342900" lvl="0">
              <a:spcBef>
                <a:spcPct val="0"/>
              </a:spcBef>
            </a:pPr>
            <a:r>
              <a:rPr altLang="zh-CN" lang="en-US">
                <a:ea typeface="楷体_GB2312" pitchFamily="49" charset="-122"/>
              </a:rPr>
              <a:t>10-3    </a:t>
            </a:r>
            <a:r>
              <a:rPr altLang="en-US" lang="zh-CN">
                <a:ea typeface="楷体_GB2312" pitchFamily="49" charset="-122"/>
              </a:rPr>
              <a:t>有电介质时的高斯定理</a:t>
            </a:r>
          </a:p>
        </p:txBody>
      </p:sp>
      <p:sp>
        <p:nvSpPr>
          <p:cNvPr id="1048738" name=""/>
          <p:cNvSpPr txBox="1"/>
          <p:nvPr/>
        </p:nvSpPr>
        <p:spPr>
          <a:xfrm rot="0">
            <a:off x="0" y="838200"/>
            <a:ext cx="5257800" cy="519112"/>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一、有电介质时的高斯定理</a:t>
            </a:r>
          </a:p>
        </p:txBody>
      </p:sp>
      <p:sp>
        <p:nvSpPr>
          <p:cNvPr id="1048739" name=""/>
          <p:cNvSpPr txBox="1"/>
          <p:nvPr/>
        </p:nvSpPr>
        <p:spPr>
          <a:xfrm rot="0">
            <a:off x="304800" y="1447800"/>
            <a:ext cx="5197475" cy="13335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buFontTx/>
              <a:buChar char="•"/>
            </a:pPr>
            <a:r>
              <a:rPr altLang="en-US" sz="2400" lang="zh-CN">
                <a:solidFill>
                  <a:schemeClr val="dk1"/>
                </a:solidFill>
              </a:rPr>
              <a:t>设极板上的自由电荷的面密度为</a:t>
            </a:r>
            <a:r>
              <a:rPr altLang="zh-CN" sz="2400" lang="en-US">
                <a:solidFill>
                  <a:schemeClr val="dk1"/>
                </a:solidFill>
                <a:latin typeface="Symbol" pitchFamily="18" charset="2"/>
              </a:rPr>
              <a:t>s</a:t>
            </a:r>
            <a:r>
              <a:rPr altLang="zh-CN" baseline="-25000" sz="2400" lang="en-US">
                <a:solidFill>
                  <a:schemeClr val="dk1"/>
                </a:solidFill>
              </a:rPr>
              <a:t>0</a:t>
            </a:r>
          </a:p>
          <a:p>
            <a:pPr indent="-342900" lvl="0">
              <a:buFontTx/>
              <a:buChar char="•"/>
            </a:pPr>
            <a:r>
              <a:rPr altLang="en-US" sz="2400" lang="zh-CN">
                <a:solidFill>
                  <a:schemeClr val="dk1"/>
                </a:solidFill>
              </a:rPr>
              <a:t>电介质表面上极化电荷面密度为</a:t>
            </a:r>
            <a:r>
              <a:rPr altLang="zh-CN" sz="2400" lang="en-US">
                <a:solidFill>
                  <a:schemeClr val="dk1"/>
                </a:solidFill>
                <a:latin typeface="Symbol" pitchFamily="18" charset="2"/>
              </a:rPr>
              <a:t>s</a:t>
            </a:r>
            <a:r>
              <a:rPr altLang="zh-CN" sz="2400" lang="en-US">
                <a:solidFill>
                  <a:schemeClr val="dk1"/>
                </a:solidFill>
              </a:rPr>
              <a:t>′</a:t>
            </a:r>
          </a:p>
          <a:p>
            <a:pPr indent="-342900" lvl="0">
              <a:buFontTx/>
              <a:buChar char="•"/>
            </a:pPr>
            <a:r>
              <a:rPr altLang="en-US" sz="2400" lang="zh-CN">
                <a:solidFill>
                  <a:schemeClr val="dk1"/>
                </a:solidFill>
              </a:rPr>
              <a:t>高斯面的底面积为</a:t>
            </a:r>
            <a:r>
              <a:rPr altLang="zh-CN" sz="2400" lang="en-US">
                <a:solidFill>
                  <a:schemeClr val="dk1"/>
                </a:solidFill>
              </a:rPr>
              <a:t>S</a:t>
            </a:r>
          </a:p>
        </p:txBody>
      </p:sp>
      <p:pic>
        <p:nvPicPr>
          <p:cNvPr id="2097192" name="" descr=""/>
          <p:cNvPicPr>
            <a:picLocks/>
          </p:cNvPicPr>
          <p:nvPr/>
        </p:nvPicPr>
        <p:blipFill>
          <a:blip xmlns:r="http://schemas.openxmlformats.org/officeDocument/2006/relationships" r:embed="rId1"/>
          <a:srcRect l="0" t="0" r="0" b="0"/>
          <a:stretch>
            <a:fillRect/>
          </a:stretch>
        </p:blipFill>
        <p:spPr>
          <a:xfrm rot="0">
            <a:off x="1258887" y="2784475"/>
            <a:ext cx="3529012" cy="1069975"/>
          </a:xfrm>
          <a:prstGeom prst="rect"/>
          <a:noFill/>
          <a:ln>
            <a:noFill/>
          </a:ln>
        </p:spPr>
      </p:pic>
      <p:pic>
        <p:nvPicPr>
          <p:cNvPr id="2097193" name="" descr=""/>
          <p:cNvPicPr>
            <a:picLocks/>
          </p:cNvPicPr>
          <p:nvPr/>
        </p:nvPicPr>
        <p:blipFill>
          <a:blip xmlns:r="http://schemas.openxmlformats.org/officeDocument/2006/relationships" r:embed="rId2"/>
          <a:srcRect l="0" t="0" r="0" b="0"/>
          <a:stretch>
            <a:fillRect/>
          </a:stretch>
        </p:blipFill>
        <p:spPr>
          <a:xfrm rot="0">
            <a:off x="1331912" y="3933825"/>
            <a:ext cx="1600200" cy="577850"/>
          </a:xfrm>
          <a:prstGeom prst="rect"/>
          <a:noFill/>
          <a:ln>
            <a:noFill/>
          </a:ln>
        </p:spPr>
      </p:pic>
      <p:pic>
        <p:nvPicPr>
          <p:cNvPr id="2097194" name="" descr=""/>
          <p:cNvPicPr>
            <a:picLocks/>
          </p:cNvPicPr>
          <p:nvPr/>
        </p:nvPicPr>
        <p:blipFill>
          <a:blip xmlns:r="http://schemas.openxmlformats.org/officeDocument/2006/relationships" r:embed="rId3"/>
          <a:srcRect l="0" t="0" r="0" b="0"/>
          <a:stretch>
            <a:fillRect/>
          </a:stretch>
        </p:blipFill>
        <p:spPr>
          <a:xfrm rot="0">
            <a:off x="3563937" y="3933825"/>
            <a:ext cx="1447800" cy="511175"/>
          </a:xfrm>
          <a:prstGeom prst="rect"/>
          <a:noFill/>
          <a:ln>
            <a:noFill/>
          </a:ln>
        </p:spPr>
      </p:pic>
      <p:pic>
        <p:nvPicPr>
          <p:cNvPr id="2097195" name="" descr=""/>
          <p:cNvPicPr>
            <a:picLocks/>
          </p:cNvPicPr>
          <p:nvPr/>
        </p:nvPicPr>
        <p:blipFill>
          <a:blip xmlns:r="http://schemas.openxmlformats.org/officeDocument/2006/relationships" r:embed="rId4"/>
          <a:srcRect l="0" t="0" r="0" b="0"/>
          <a:stretch>
            <a:fillRect/>
          </a:stretch>
        </p:blipFill>
        <p:spPr>
          <a:xfrm rot="0">
            <a:off x="1447800" y="4572000"/>
            <a:ext cx="1981200" cy="914400"/>
          </a:xfrm>
          <a:prstGeom prst="rect"/>
          <a:noFill/>
          <a:ln>
            <a:noFill/>
          </a:ln>
        </p:spPr>
      </p:pic>
      <p:pic>
        <p:nvPicPr>
          <p:cNvPr id="2097196" name="" descr=""/>
          <p:cNvPicPr>
            <a:picLocks/>
          </p:cNvPicPr>
          <p:nvPr/>
        </p:nvPicPr>
        <p:blipFill>
          <a:blip xmlns:r="http://schemas.openxmlformats.org/officeDocument/2006/relationships" r:embed="rId5"/>
          <a:srcRect l="0" t="0" r="0" b="0"/>
          <a:stretch>
            <a:fillRect/>
          </a:stretch>
        </p:blipFill>
        <p:spPr>
          <a:xfrm rot="0">
            <a:off x="4191000" y="4800600"/>
            <a:ext cx="2895600" cy="642937"/>
          </a:xfrm>
          <a:prstGeom prst="rect"/>
          <a:noFill/>
          <a:ln>
            <a:noFill/>
          </a:ln>
        </p:spPr>
      </p:pic>
      <p:pic>
        <p:nvPicPr>
          <p:cNvPr id="2097197" name="" descr=""/>
          <p:cNvPicPr>
            <a:picLocks/>
          </p:cNvPicPr>
          <p:nvPr/>
        </p:nvPicPr>
        <p:blipFill>
          <a:blip xmlns:r="http://schemas.openxmlformats.org/officeDocument/2006/relationships" r:embed="rId6"/>
          <a:srcRect l="0" t="0" r="0" b="0"/>
          <a:stretch>
            <a:fillRect/>
          </a:stretch>
        </p:blipFill>
        <p:spPr>
          <a:xfrm rot="0">
            <a:off x="1447800" y="5562600"/>
            <a:ext cx="3124200" cy="1041400"/>
          </a:xfrm>
          <a:prstGeom prst="rect"/>
          <a:noFill/>
          <a:ln>
            <a:noFill/>
          </a:ln>
        </p:spPr>
      </p:pic>
      <p:grpSp>
        <p:nvGrpSpPr>
          <p:cNvPr id="90" name=""/>
          <p:cNvGrpSpPr/>
          <p:nvPr/>
        </p:nvGrpSpPr>
        <p:grpSpPr>
          <a:xfrm rot="0">
            <a:off x="5651500" y="981075"/>
            <a:ext cx="3263900" cy="2232025"/>
            <a:chOff x="3560" y="618"/>
            <a:chExt cx="2056" cy="1406"/>
          </a:xfrm>
        </p:grpSpPr>
        <p:grpSp>
          <p:nvGrpSpPr>
            <p:cNvPr id="91" name=""/>
            <p:cNvGrpSpPr/>
            <p:nvPr/>
          </p:nvGrpSpPr>
          <p:grpSpPr>
            <a:xfrm rot="0">
              <a:off x="3560" y="754"/>
              <a:ext cx="2056" cy="1270"/>
              <a:chOff x="3504" y="864"/>
              <a:chExt cx="2056" cy="1270"/>
            </a:xfrm>
          </p:grpSpPr>
          <p:sp>
            <p:nvSpPr>
              <p:cNvPr id="1048740" name=""/>
              <p:cNvSpPr/>
              <p:nvPr/>
            </p:nvSpPr>
            <p:spPr>
              <a:xfrm rot="0">
                <a:off x="3504" y="1990"/>
                <a:ext cx="1536" cy="0"/>
              </a:xfrm>
              <a:prstGeom prst="line"/>
              <a:noFill/>
              <a:ln w="38100" cap="flat" cmpd="sng">
                <a:solidFill>
                  <a:schemeClr val="dk1">
                    <a:alpha val="100000"/>
                  </a:schemeClr>
                </a:solidFill>
                <a:prstDash val="solid"/>
                <a:round/>
              </a:ln>
            </p:spPr>
          </p:sp>
          <p:sp>
            <p:nvSpPr>
              <p:cNvPr id="1048741" name=""/>
              <p:cNvSpPr/>
              <p:nvPr/>
            </p:nvSpPr>
            <p:spPr>
              <a:xfrm rot="0">
                <a:off x="3504" y="1174"/>
                <a:ext cx="1536" cy="768"/>
              </a:xfrm>
              <a:prstGeom prst="rect"/>
              <a:solidFill>
                <a:srgbClr val="FFFF66"/>
              </a:solidFill>
              <a:ln w="9525" cap="flat" cmpd="sng">
                <a:solidFill>
                  <a:srgbClr val="FF00FF">
                    <a:alpha val="100000"/>
                  </a:srgbClr>
                </a:solidFill>
                <a:prstDash val="solid"/>
                <a:miter/>
              </a:ln>
            </p:spPr>
            <p:txBody>
              <a:bodyPr anchor="ctr" bIns="45720" lIns="91440" rIns="91440" tIns="4572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endParaRPr altLang="en-US" lang="zh-CN">
                  <a:ea typeface="楷体_GB2312" pitchFamily="49" charset="-122"/>
                </a:endParaRPr>
              </a:p>
            </p:txBody>
          </p:sp>
          <p:sp>
            <p:nvSpPr>
              <p:cNvPr id="1048742" name=""/>
              <p:cNvSpPr/>
              <p:nvPr/>
            </p:nvSpPr>
            <p:spPr>
              <a:xfrm rot="0">
                <a:off x="3504" y="1126"/>
                <a:ext cx="1536" cy="0"/>
              </a:xfrm>
              <a:prstGeom prst="line"/>
              <a:noFill/>
              <a:ln w="38100" cap="flat" cmpd="sng">
                <a:solidFill>
                  <a:schemeClr val="dk1">
                    <a:alpha val="100000"/>
                  </a:schemeClr>
                </a:solidFill>
                <a:prstDash val="solid"/>
                <a:round/>
              </a:ln>
            </p:spPr>
          </p:sp>
          <p:sp>
            <p:nvSpPr>
              <p:cNvPr id="1048743" name=""/>
              <p:cNvSpPr txBox="1"/>
              <p:nvPr/>
            </p:nvSpPr>
            <p:spPr>
              <a:xfrm rot="0">
                <a:off x="5030" y="960"/>
                <a:ext cx="48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r>
                  <a:rPr altLang="zh-CN" baseline="-25000" sz="2400" lang="en-US">
                    <a:solidFill>
                      <a:schemeClr val="dk1"/>
                    </a:solidFill>
                  </a:rPr>
                  <a:t>0</a:t>
                </a:r>
              </a:p>
            </p:txBody>
          </p:sp>
          <p:sp>
            <p:nvSpPr>
              <p:cNvPr id="1048744" name=""/>
              <p:cNvSpPr txBox="1"/>
              <p:nvPr/>
            </p:nvSpPr>
            <p:spPr>
              <a:xfrm rot="0">
                <a:off x="5040" y="1846"/>
                <a:ext cx="438"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r>
                  <a:rPr altLang="zh-CN" baseline="-25000" sz="2400" lang="en-US">
                    <a:solidFill>
                      <a:schemeClr val="dk1"/>
                    </a:solidFill>
                  </a:rPr>
                  <a:t>0</a:t>
                </a:r>
              </a:p>
            </p:txBody>
          </p:sp>
          <p:sp>
            <p:nvSpPr>
              <p:cNvPr id="1048745" name=""/>
              <p:cNvSpPr txBox="1"/>
              <p:nvPr/>
            </p:nvSpPr>
            <p:spPr>
              <a:xfrm rot="0">
                <a:off x="5078" y="1174"/>
                <a:ext cx="427"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p>
            </p:txBody>
          </p:sp>
          <p:sp>
            <p:nvSpPr>
              <p:cNvPr id="1048746" name=""/>
              <p:cNvSpPr txBox="1"/>
              <p:nvPr/>
            </p:nvSpPr>
            <p:spPr>
              <a:xfrm rot="0">
                <a:off x="5088" y="1654"/>
                <a:ext cx="472"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p>
            </p:txBody>
          </p:sp>
          <p:sp>
            <p:nvSpPr>
              <p:cNvPr id="1048747" name=""/>
              <p:cNvSpPr/>
              <p:nvPr/>
            </p:nvSpPr>
            <p:spPr>
              <a:xfrm rot="0" flipH="1">
                <a:off x="3888" y="1248"/>
                <a:ext cx="0" cy="672"/>
              </a:xfrm>
              <a:prstGeom prst="line"/>
              <a:noFill/>
              <a:ln w="38100" cap="flat" cmpd="sng">
                <a:solidFill>
                  <a:srgbClr val="FF0000">
                    <a:alpha val="100000"/>
                  </a:srgbClr>
                </a:solidFill>
                <a:prstDash val="solid"/>
                <a:round/>
                <a:tailEnd type="triangle" w="med" len="med"/>
              </a:ln>
            </p:spPr>
          </p:sp>
          <p:sp>
            <p:nvSpPr>
              <p:cNvPr id="1048748" name=""/>
              <p:cNvSpPr txBox="1"/>
              <p:nvPr/>
            </p:nvSpPr>
            <p:spPr>
              <a:xfrm rot="0">
                <a:off x="3984" y="1680"/>
                <a:ext cx="272"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3200" i="1" lang="en-US">
                    <a:solidFill>
                      <a:srgbClr val="3333FF"/>
                    </a:solidFill>
                    <a:ea typeface="楷体_GB2312" pitchFamily="49" charset="-122"/>
                  </a:rPr>
                  <a:t>P</a:t>
                </a:r>
              </a:p>
            </p:txBody>
          </p:sp>
          <p:sp>
            <p:nvSpPr>
              <p:cNvPr id="1048749" name=""/>
              <p:cNvSpPr txBox="1"/>
              <p:nvPr/>
            </p:nvSpPr>
            <p:spPr>
              <a:xfrm rot="0">
                <a:off x="3504" y="1318"/>
                <a:ext cx="301"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3200" i="1" lang="en-US">
                    <a:ea typeface="楷体_GB2312" pitchFamily="49" charset="-122"/>
                  </a:rPr>
                  <a:t>D</a:t>
                </a:r>
              </a:p>
            </p:txBody>
          </p:sp>
          <p:sp>
            <p:nvSpPr>
              <p:cNvPr id="1048750" name=""/>
              <p:cNvSpPr txBox="1"/>
              <p:nvPr/>
            </p:nvSpPr>
            <p:spPr>
              <a:xfrm rot="0">
                <a:off x="4224" y="1392"/>
                <a:ext cx="287"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3200" i="1" lang="en-US">
                    <a:ea typeface="楷体_GB2312" pitchFamily="49" charset="-122"/>
                  </a:rPr>
                  <a:t>E</a:t>
                </a:r>
              </a:p>
            </p:txBody>
          </p:sp>
          <p:sp>
            <p:nvSpPr>
              <p:cNvPr id="1048751" name=""/>
              <p:cNvSpPr/>
              <p:nvPr/>
            </p:nvSpPr>
            <p:spPr>
              <a:xfrm rot="0">
                <a:off x="4032" y="1248"/>
                <a:ext cx="0" cy="528"/>
              </a:xfrm>
              <a:prstGeom prst="line"/>
              <a:noFill/>
              <a:ln w="38100" cap="flat" cmpd="sng">
                <a:solidFill>
                  <a:srgbClr val="FF0000">
                    <a:alpha val="100000"/>
                  </a:srgbClr>
                </a:solidFill>
                <a:prstDash val="solid"/>
                <a:round/>
                <a:tailEnd type="triangle" w="med" len="med"/>
              </a:ln>
            </p:spPr>
          </p:sp>
          <p:sp>
            <p:nvSpPr>
              <p:cNvPr id="1048752" name=""/>
              <p:cNvSpPr/>
              <p:nvPr/>
            </p:nvSpPr>
            <p:spPr>
              <a:xfrm rot="0">
                <a:off x="4224" y="1248"/>
                <a:ext cx="0" cy="384"/>
              </a:xfrm>
              <a:prstGeom prst="line"/>
              <a:noFill/>
              <a:ln w="38100" cap="flat" cmpd="sng">
                <a:solidFill>
                  <a:srgbClr val="FF0000">
                    <a:alpha val="100000"/>
                  </a:srgbClr>
                </a:solidFill>
                <a:prstDash val="solid"/>
                <a:round/>
                <a:tailEnd type="triangle" w="med" len="med"/>
              </a:ln>
            </p:spPr>
          </p:sp>
          <p:sp>
            <p:nvSpPr>
              <p:cNvPr id="1048753" name=""/>
              <p:cNvSpPr/>
              <p:nvPr/>
            </p:nvSpPr>
            <p:spPr>
              <a:xfrm rot="0">
                <a:off x="4368" y="864"/>
                <a:ext cx="528" cy="480"/>
              </a:xfrm>
              <a:prstGeom prst="rect"/>
              <a:noFill/>
              <a:ln w="19050" cap="flat" cmpd="sng">
                <a:solidFill>
                  <a:srgbClr val="FF00FF">
                    <a:alpha val="100000"/>
                  </a:srgbClr>
                </a:solidFill>
                <a:prstDash val="lgDash"/>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pic>
          <p:nvPicPr>
            <p:cNvPr id="2097198" name="" descr=""/>
            <p:cNvPicPr>
              <a:picLocks/>
            </p:cNvPicPr>
            <p:nvPr/>
          </p:nvPicPr>
          <p:blipFill>
            <a:blip xmlns:r="http://schemas.openxmlformats.org/officeDocument/2006/relationships" r:embed="rId7"/>
            <a:srcRect l="0" t="0" r="0" b="0"/>
            <a:stretch>
              <a:fillRect/>
            </a:stretch>
          </p:blipFill>
          <p:spPr>
            <a:xfrm rot="0">
              <a:off x="4558" y="618"/>
              <a:ext cx="222" cy="283"/>
            </a:xfrm>
            <a:prstGeom prst="rect"/>
            <a:noFill/>
            <a:ln>
              <a:noFill/>
            </a:ln>
          </p:spPr>
        </p:pic>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739">
                                            <p:txEl>
                                              <p:charRg st="0" end="17"/>
                                            </p:txEl>
                                          </p:spTgt>
                                        </p:tgtEl>
                                        <p:attrNameLst>
                                          <p:attrName>style.visibility</p:attrName>
                                        </p:attrNameLst>
                                      </p:cBhvr>
                                      <p:to>
                                        <p:strVal val="visible"/>
                                      </p:to>
                                    </p:set>
                                    <p:animEffect transition="in" filter="wipe(left)">
                                      <p:cBhvr>
                                        <p:cTn dur="75" id="7"/>
                                        <p:tgtEl>
                                          <p:spTgt spid="1048739">
                                            <p:txEl>
                                              <p:charRg st="0" end="17"/>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iterate type="lt">
                                    <p:tmPct val="100000"/>
                                  </p:iterate>
                                  <p:childTnLst>
                                    <p:set>
                                      <p:cBhvr>
                                        <p:cTn dur="1" fill="hold" id="11">
                                          <p:stCondLst>
                                            <p:cond delay="0"/>
                                          </p:stCondLst>
                                        </p:cTn>
                                        <p:tgtEl>
                                          <p:spTgt spid="1048739">
                                            <p:txEl>
                                              <p:charRg st="17" end="34"/>
                                            </p:txEl>
                                          </p:spTgt>
                                        </p:tgtEl>
                                        <p:attrNameLst>
                                          <p:attrName>style.visibility</p:attrName>
                                        </p:attrNameLst>
                                      </p:cBhvr>
                                      <p:to>
                                        <p:strVal val="visible"/>
                                      </p:to>
                                    </p:set>
                                    <p:animEffect transition="in" filter="wipe(left)">
                                      <p:cBhvr>
                                        <p:cTn dur="75" id="12"/>
                                        <p:tgtEl>
                                          <p:spTgt spid="1048739">
                                            <p:txEl>
                                              <p:charRg st="17" end="34"/>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8739">
                                            <p:txEl>
                                              <p:charRg st="34" end="44"/>
                                            </p:txEl>
                                          </p:spTgt>
                                        </p:tgtEl>
                                        <p:attrNameLst>
                                          <p:attrName>style.visibility</p:attrName>
                                        </p:attrNameLst>
                                      </p:cBhvr>
                                      <p:to>
                                        <p:strVal val="visible"/>
                                      </p:to>
                                    </p:set>
                                    <p:animEffect transition="in" filter="wipe(left)">
                                      <p:cBhvr>
                                        <p:cTn dur="75" id="17"/>
                                        <p:tgtEl>
                                          <p:spTgt spid="1048739">
                                            <p:txEl>
                                              <p:charRg st="34" end="44"/>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192"/>
                                        </p:tgtEl>
                                        <p:attrNameLst>
                                          <p:attrName>style.visibility</p:attrName>
                                        </p:attrNameLst>
                                      </p:cBhvr>
                                      <p:to>
                                        <p:strVal val="visible"/>
                                      </p:to>
                                    </p:set>
                                    <p:animEffect transition="in" filter="wipe(left)">
                                      <p:cBhvr>
                                        <p:cTn dur="500" id="22"/>
                                        <p:tgtEl>
                                          <p:spTgt spid="2097192"/>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2097193"/>
                                        </p:tgtEl>
                                        <p:attrNameLst>
                                          <p:attrName>style.visibility</p:attrName>
                                        </p:attrNameLst>
                                      </p:cBhvr>
                                      <p:to>
                                        <p:strVal val="visible"/>
                                      </p:to>
                                    </p:set>
                                    <p:animEffect transition="in" filter="wipe(left)">
                                      <p:cBhvr>
                                        <p:cTn dur="500" id="27"/>
                                        <p:tgtEl>
                                          <p:spTgt spid="2097193"/>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2097194"/>
                                        </p:tgtEl>
                                        <p:attrNameLst>
                                          <p:attrName>style.visibility</p:attrName>
                                        </p:attrNameLst>
                                      </p:cBhvr>
                                      <p:to>
                                        <p:strVal val="visible"/>
                                      </p:to>
                                    </p:set>
                                    <p:animEffect transition="in" filter="wipe(left)">
                                      <p:cBhvr>
                                        <p:cTn dur="500" id="32"/>
                                        <p:tgtEl>
                                          <p:spTgt spid="2097194"/>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2097195"/>
                                        </p:tgtEl>
                                        <p:attrNameLst>
                                          <p:attrName>style.visibility</p:attrName>
                                        </p:attrNameLst>
                                      </p:cBhvr>
                                      <p:to>
                                        <p:strVal val="visible"/>
                                      </p:to>
                                    </p:set>
                                    <p:animEffect transition="in" filter="wipe(left)">
                                      <p:cBhvr>
                                        <p:cTn dur="500" id="37"/>
                                        <p:tgtEl>
                                          <p:spTgt spid="2097195"/>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2097196"/>
                                        </p:tgtEl>
                                        <p:attrNameLst>
                                          <p:attrName>style.visibility</p:attrName>
                                        </p:attrNameLst>
                                      </p:cBhvr>
                                      <p:to>
                                        <p:strVal val="visible"/>
                                      </p:to>
                                    </p:set>
                                    <p:animEffect transition="in" filter="wipe(left)">
                                      <p:cBhvr>
                                        <p:cTn dur="500" id="42"/>
                                        <p:tgtEl>
                                          <p:spTgt spid="2097196"/>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8">
                                  <p:stCondLst>
                                    <p:cond delay="0"/>
                                  </p:stCondLst>
                                  <p:childTnLst>
                                    <p:set>
                                      <p:cBhvr>
                                        <p:cTn dur="1" fill="hold" id="46">
                                          <p:stCondLst>
                                            <p:cond delay="0"/>
                                          </p:stCondLst>
                                        </p:cTn>
                                        <p:tgtEl>
                                          <p:spTgt spid="2097197"/>
                                        </p:tgtEl>
                                        <p:attrNameLst>
                                          <p:attrName>style.visibility</p:attrName>
                                        </p:attrNameLst>
                                      </p:cBhvr>
                                      <p:to>
                                        <p:strVal val="visible"/>
                                      </p:to>
                                    </p:set>
                                    <p:animEffect transition="in" filter="wipe(left)">
                                      <p:cBhvr>
                                        <p:cTn dur="500" id="47"/>
                                        <p:tgtEl>
                                          <p:spTgt spid="209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build="p" bldLvl="1"/>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754" name=""/>
          <p:cNvSpPr txBox="1"/>
          <p:nvPr/>
        </p:nvSpPr>
        <p:spPr>
          <a:xfrm rot="0">
            <a:off x="762000" y="381000"/>
            <a:ext cx="492125"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令</a:t>
            </a:r>
          </a:p>
        </p:txBody>
      </p:sp>
      <p:pic>
        <p:nvPicPr>
          <p:cNvPr id="2097199" name="" descr=""/>
          <p:cNvPicPr>
            <a:picLocks/>
          </p:cNvPicPr>
          <p:nvPr/>
        </p:nvPicPr>
        <p:blipFill>
          <a:blip xmlns:r="http://schemas.openxmlformats.org/officeDocument/2006/relationships" r:embed="rId1"/>
          <a:srcRect l="0" t="0" r="0" b="0"/>
          <a:stretch>
            <a:fillRect/>
          </a:stretch>
        </p:blipFill>
        <p:spPr>
          <a:xfrm rot="0">
            <a:off x="2971800" y="990600"/>
            <a:ext cx="2536825" cy="86360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755" name=""/>
          <p:cNvSpPr/>
          <p:nvPr/>
        </p:nvSpPr>
        <p:spPr>
          <a:xfrm rot="0">
            <a:off x="5867400" y="260350"/>
            <a:ext cx="2533650" cy="608012"/>
          </a:xfrm>
          <a:prstGeom prst="wedgeEllipseCallout">
            <a:avLst>
              <a:gd name="adj1" fmla="val -83583"/>
              <a:gd name="adj2" fmla="val -5875"/>
            </a:avLst>
          </a:prstGeom>
          <a:solidFill>
            <a:srgbClr val="FFFF66"/>
          </a:solidFill>
          <a:ln w="12700" cap="flat" cmpd="sng">
            <a:solidFill>
              <a:srgbClr val="FF00FF">
                <a:alpha val="100000"/>
              </a:srgbClr>
            </a:solidFill>
            <a:prstDash val="solid"/>
            <a:miter/>
          </a:ln>
        </p:spPr>
        <p:txBody>
          <a:bodyPr anchor="ctr" bIns="46800" lIns="90000" rIns="90000" tIns="4680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en-US" sz="2400" lang="zh-CN">
                <a:ea typeface="楷体_GB2312" pitchFamily="49" charset="-122"/>
              </a:rPr>
              <a:t>电位移矢量</a:t>
            </a:r>
          </a:p>
        </p:txBody>
      </p:sp>
      <p:sp>
        <p:nvSpPr>
          <p:cNvPr id="1048756" name=""/>
          <p:cNvSpPr/>
          <p:nvPr/>
        </p:nvSpPr>
        <p:spPr>
          <a:xfrm rot="0">
            <a:off x="395287" y="1196975"/>
            <a:ext cx="2103437" cy="685800"/>
          </a:xfrm>
          <a:prstGeom prst="wedgeEllipseCallout">
            <a:avLst>
              <a:gd name="adj1" fmla="val 71889"/>
              <a:gd name="adj2" fmla="val -39352"/>
            </a:avLst>
          </a:prstGeom>
          <a:solidFill>
            <a:srgbClr val="FFFF66"/>
          </a:solidFill>
          <a:ln w="12700" cap="flat" cmpd="sng">
            <a:solidFill>
              <a:srgbClr val="FF00FF">
                <a:alpha val="100000"/>
              </a:srgbClr>
            </a:solidFill>
            <a:prstDash val="solid"/>
            <a:miter/>
          </a:ln>
        </p:spPr>
        <p:txBody>
          <a:bodyPr anchor="ctr" bIns="46800" lIns="90000" rIns="90000" tIns="4680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en-US" sz="2400" lang="zh-CN">
                <a:ea typeface="楷体_GB2312" pitchFamily="49" charset="-122"/>
              </a:rPr>
              <a:t>电位移通量</a:t>
            </a:r>
          </a:p>
        </p:txBody>
      </p:sp>
      <p:sp>
        <p:nvSpPr>
          <p:cNvPr id="1048757" name=""/>
          <p:cNvSpPr txBox="1"/>
          <p:nvPr/>
        </p:nvSpPr>
        <p:spPr>
          <a:xfrm rot="0">
            <a:off x="593725" y="2066925"/>
            <a:ext cx="8015287" cy="1196975"/>
          </a:xfrm>
          <a:prstGeom prst="rect"/>
          <a:solidFill>
            <a:srgbClr val="FFFF66"/>
          </a:solidFill>
          <a:ln w="9525" cap="flat" cmpd="sng">
            <a:solidFill>
              <a:srgbClr val="FF00FF">
                <a:alpha val="100000"/>
              </a:srgbClr>
            </a:solidFill>
            <a:prstDash val="solid"/>
            <a:miter/>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在静电场中，通过任意一个闭合曲面的电位移矢量通量等于该面所包围的自由电荷的代数和，这就是</a:t>
            </a:r>
            <a:r>
              <a:rPr altLang="en-US" sz="2400" lang="zh-CN">
                <a:ea typeface="楷体_GB2312" pitchFamily="49" charset="-122"/>
              </a:rPr>
              <a:t>有介质时的高斯定理</a:t>
            </a:r>
            <a:r>
              <a:rPr altLang="en-US" sz="2400" lang="zh-CN">
                <a:solidFill>
                  <a:schemeClr val="dk1"/>
                </a:solidFill>
              </a:rPr>
              <a:t>。</a:t>
            </a:r>
          </a:p>
        </p:txBody>
      </p:sp>
      <p:sp>
        <p:nvSpPr>
          <p:cNvPr id="1048758" name=""/>
          <p:cNvSpPr txBox="1"/>
          <p:nvPr/>
        </p:nvSpPr>
        <p:spPr>
          <a:xfrm rot="0">
            <a:off x="76200" y="3505200"/>
            <a:ext cx="6934200" cy="519112"/>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二、电位移矢量和电场强度的关系</a:t>
            </a:r>
          </a:p>
        </p:txBody>
      </p:sp>
      <p:pic>
        <p:nvPicPr>
          <p:cNvPr id="2097200" name="" descr=""/>
          <p:cNvPicPr>
            <a:picLocks/>
          </p:cNvPicPr>
          <p:nvPr/>
        </p:nvPicPr>
        <p:blipFill>
          <a:blip xmlns:r="http://schemas.openxmlformats.org/officeDocument/2006/relationships" r:embed="rId2"/>
          <a:srcRect l="0" t="0" r="0" b="0"/>
          <a:stretch>
            <a:fillRect/>
          </a:stretch>
        </p:blipFill>
        <p:spPr>
          <a:xfrm rot="0">
            <a:off x="838200" y="4114800"/>
            <a:ext cx="2197100" cy="755650"/>
          </a:xfrm>
          <a:prstGeom prst="rect"/>
          <a:noFill/>
          <a:ln>
            <a:noFill/>
          </a:ln>
        </p:spPr>
      </p:pic>
      <p:pic>
        <p:nvPicPr>
          <p:cNvPr id="2097201" name="" descr=""/>
          <p:cNvPicPr>
            <a:picLocks/>
          </p:cNvPicPr>
          <p:nvPr/>
        </p:nvPicPr>
        <p:blipFill>
          <a:blip xmlns:r="http://schemas.openxmlformats.org/officeDocument/2006/relationships" r:embed="rId3"/>
          <a:srcRect l="0" t="0" r="0" b="0"/>
          <a:stretch>
            <a:fillRect/>
          </a:stretch>
        </p:blipFill>
        <p:spPr>
          <a:xfrm rot="0">
            <a:off x="838200" y="5022850"/>
            <a:ext cx="2933700" cy="692150"/>
          </a:xfrm>
          <a:prstGeom prst="rect"/>
          <a:noFill/>
          <a:ln>
            <a:noFill/>
          </a:ln>
        </p:spPr>
      </p:pic>
      <p:pic>
        <p:nvPicPr>
          <p:cNvPr id="2097202" name="" descr=""/>
          <p:cNvPicPr>
            <a:picLocks/>
          </p:cNvPicPr>
          <p:nvPr/>
        </p:nvPicPr>
        <p:blipFill>
          <a:blip xmlns:r="http://schemas.openxmlformats.org/officeDocument/2006/relationships" r:embed="rId4"/>
          <a:srcRect l="0" t="0" r="0" b="0"/>
          <a:stretch>
            <a:fillRect/>
          </a:stretch>
        </p:blipFill>
        <p:spPr>
          <a:xfrm rot="0">
            <a:off x="914400" y="5867400"/>
            <a:ext cx="2209800" cy="64135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759" name=""/>
          <p:cNvSpPr txBox="1"/>
          <p:nvPr/>
        </p:nvSpPr>
        <p:spPr>
          <a:xfrm rot="0">
            <a:off x="4191000" y="4024312"/>
            <a:ext cx="4648200" cy="264795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关于电位移矢量的说明</a:t>
            </a:r>
          </a:p>
          <a:p>
            <a:pPr indent="114300" lvl="1">
              <a:spcBef>
                <a:spcPct val="0"/>
              </a:spcBef>
              <a:buChar char="•"/>
            </a:pPr>
            <a:r>
              <a:rPr altLang="en-US" sz="2400" lang="zh-CN">
                <a:solidFill>
                  <a:schemeClr val="dk1"/>
                </a:solidFill>
              </a:rPr>
              <a:t>电位移矢量是辅助量，电场强度才是基本量；</a:t>
            </a:r>
          </a:p>
          <a:p>
            <a:pPr indent="114300" lvl="1">
              <a:spcBef>
                <a:spcPct val="0"/>
              </a:spcBef>
              <a:buChar char="•"/>
            </a:pPr>
            <a:r>
              <a:rPr altLang="en-US" sz="2400" lang="zh-CN">
                <a:solidFill>
                  <a:schemeClr val="dk1"/>
                </a:solidFill>
              </a:rPr>
              <a:t>描述电场性质的物理量是电场强度和电势；</a:t>
            </a:r>
          </a:p>
          <a:p>
            <a:pPr indent="114300" lvl="1">
              <a:spcBef>
                <a:spcPct val="0"/>
              </a:spcBef>
              <a:buChar char="•"/>
            </a:pPr>
            <a:r>
              <a:rPr altLang="en-US" sz="2400" lang="zh-CN">
                <a:solidFill>
                  <a:schemeClr val="dk1"/>
                </a:solidFill>
              </a:rPr>
              <a:t>在电介质中，环路定理仍然成立，静电场是保守场。</a:t>
            </a:r>
          </a:p>
        </p:txBody>
      </p:sp>
      <p:sp>
        <p:nvSpPr>
          <p:cNvPr id="1048760" name=""/>
          <p:cNvSpPr txBox="1"/>
          <p:nvPr/>
        </p:nvSpPr>
        <p:spPr>
          <a:xfrm rot="0">
            <a:off x="5580062" y="1125537"/>
            <a:ext cx="2922587" cy="45720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en-US" sz="2400" lang="zh-CN">
                <a:ea typeface="楷体_GB2312" pitchFamily="49" charset="-122"/>
              </a:rPr>
              <a:t>只与自由电荷有关</a:t>
            </a:r>
          </a:p>
        </p:txBody>
      </p:sp>
      <p:grpSp>
        <p:nvGrpSpPr>
          <p:cNvPr id="93" name=""/>
          <p:cNvGrpSpPr/>
          <p:nvPr/>
        </p:nvGrpSpPr>
        <p:grpSpPr>
          <a:xfrm rot="0">
            <a:off x="1692275" y="228600"/>
            <a:ext cx="3336925" cy="755650"/>
            <a:chOff x="1066" y="144"/>
            <a:chExt cx="2102" cy="476"/>
          </a:xfrm>
        </p:grpSpPr>
        <p:pic>
          <p:nvPicPr>
            <p:cNvPr id="2097203" name="" descr=""/>
            <p:cNvPicPr>
              <a:picLocks/>
            </p:cNvPicPr>
            <p:nvPr/>
          </p:nvPicPr>
          <p:blipFill>
            <a:blip xmlns:r="http://schemas.openxmlformats.org/officeDocument/2006/relationships" r:embed="rId5"/>
            <a:srcRect l="0" t="0" r="0" b="0"/>
            <a:stretch>
              <a:fillRect/>
            </a:stretch>
          </p:blipFill>
          <p:spPr>
            <a:xfrm rot="0">
              <a:off x="1104" y="144"/>
              <a:ext cx="2064" cy="476"/>
            </a:xfrm>
            <a:prstGeom prst="rect"/>
            <a:noFill/>
            <a:ln>
              <a:noFill/>
            </a:ln>
          </p:spPr>
        </p:pic>
        <p:sp>
          <p:nvSpPr>
            <p:cNvPr id="1048761" name=""/>
            <p:cNvSpPr/>
            <p:nvPr/>
          </p:nvSpPr>
          <p:spPr>
            <a:xfrm rot="0">
              <a:off x="1066" y="164"/>
              <a:ext cx="2086" cy="363"/>
            </a:xfrm>
            <a:prstGeom prst="rect"/>
            <a:noFill/>
            <a:ln w="19050" cap="flat" cmpd="sng">
              <a:solidFill>
                <a:srgbClr val="3333FF">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55"/>
                                        </p:tgtEl>
                                        <p:attrNameLst>
                                          <p:attrName>style.visibility</p:attrName>
                                        </p:attrNameLst>
                                      </p:cBhvr>
                                      <p:to>
                                        <p:strVal val="visible"/>
                                      </p:to>
                                    </p:set>
                                    <p:animEffect transition="in" filter="wipe(left)">
                                      <p:cBhvr>
                                        <p:cTn dur="500" id="7"/>
                                        <p:tgtEl>
                                          <p:spTgt spid="104875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199"/>
                                        </p:tgtEl>
                                        <p:attrNameLst>
                                          <p:attrName>style.visibility</p:attrName>
                                        </p:attrNameLst>
                                      </p:cBhvr>
                                      <p:to>
                                        <p:strVal val="visible"/>
                                      </p:to>
                                    </p:set>
                                    <p:animEffect transition="in" filter="wipe(left)">
                                      <p:cBhvr>
                                        <p:cTn dur="500" id="12"/>
                                        <p:tgtEl>
                                          <p:spTgt spid="209719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56"/>
                                        </p:tgtEl>
                                        <p:attrNameLst>
                                          <p:attrName>style.visibility</p:attrName>
                                        </p:attrNameLst>
                                      </p:cBhvr>
                                      <p:to>
                                        <p:strVal val="visible"/>
                                      </p:to>
                                    </p:set>
                                    <p:animEffect transition="in" filter="wipe(left)">
                                      <p:cBhvr>
                                        <p:cTn dur="500" id="17"/>
                                        <p:tgtEl>
                                          <p:spTgt spid="104875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760"/>
                                        </p:tgtEl>
                                        <p:attrNameLst>
                                          <p:attrName>style.visibility</p:attrName>
                                        </p:attrNameLst>
                                      </p:cBhvr>
                                      <p:to>
                                        <p:strVal val="visible"/>
                                      </p:to>
                                    </p:set>
                                    <p:animEffect transition="in" filter="wipe(left)">
                                      <p:cBhvr>
                                        <p:cTn dur="500" id="22"/>
                                        <p:tgtEl>
                                          <p:spTgt spid="104876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iterate type="lt">
                                    <p:tmPct val="100000"/>
                                  </p:iterate>
                                  <p:childTnLst>
                                    <p:set>
                                      <p:cBhvr>
                                        <p:cTn dur="1" fill="hold" id="26">
                                          <p:stCondLst>
                                            <p:cond delay="0"/>
                                          </p:stCondLst>
                                        </p:cTn>
                                        <p:tgtEl>
                                          <p:spTgt spid="1048757"/>
                                        </p:tgtEl>
                                        <p:attrNameLst>
                                          <p:attrName>style.visibility</p:attrName>
                                        </p:attrNameLst>
                                      </p:cBhvr>
                                      <p:to>
                                        <p:strVal val="visible"/>
                                      </p:to>
                                    </p:set>
                                    <p:animEffect transition="in" filter="wipe(left)">
                                      <p:cBhvr>
                                        <p:cTn dur="75" id="27"/>
                                        <p:tgtEl>
                                          <p:spTgt spid="104875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8758"/>
                                        </p:tgtEl>
                                        <p:attrNameLst>
                                          <p:attrName>style.visibility</p:attrName>
                                        </p:attrNameLst>
                                      </p:cBhvr>
                                      <p:to>
                                        <p:strVal val="visible"/>
                                      </p:to>
                                    </p:set>
                                    <p:animEffect transition="in" filter="wipe(left)">
                                      <p:cBhvr>
                                        <p:cTn dur="500" id="32"/>
                                        <p:tgtEl>
                                          <p:spTgt spid="1048758"/>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2097200"/>
                                        </p:tgtEl>
                                        <p:attrNameLst>
                                          <p:attrName>style.visibility</p:attrName>
                                        </p:attrNameLst>
                                      </p:cBhvr>
                                      <p:to>
                                        <p:strVal val="visible"/>
                                      </p:to>
                                    </p:set>
                                    <p:animEffect transition="in" filter="wipe(left)">
                                      <p:cBhvr>
                                        <p:cTn dur="500" id="37"/>
                                        <p:tgtEl>
                                          <p:spTgt spid="2097200"/>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2097201"/>
                                        </p:tgtEl>
                                        <p:attrNameLst>
                                          <p:attrName>style.visibility</p:attrName>
                                        </p:attrNameLst>
                                      </p:cBhvr>
                                      <p:to>
                                        <p:strVal val="visible"/>
                                      </p:to>
                                    </p:set>
                                    <p:animEffect transition="in" filter="wipe(left)">
                                      <p:cBhvr>
                                        <p:cTn dur="500" id="42"/>
                                        <p:tgtEl>
                                          <p:spTgt spid="2097201"/>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8">
                                  <p:stCondLst>
                                    <p:cond delay="0"/>
                                  </p:stCondLst>
                                  <p:childTnLst>
                                    <p:set>
                                      <p:cBhvr>
                                        <p:cTn dur="1" fill="hold" id="46">
                                          <p:stCondLst>
                                            <p:cond delay="0"/>
                                          </p:stCondLst>
                                        </p:cTn>
                                        <p:tgtEl>
                                          <p:spTgt spid="2097202"/>
                                        </p:tgtEl>
                                        <p:attrNameLst>
                                          <p:attrName>style.visibility</p:attrName>
                                        </p:attrNameLst>
                                      </p:cBhvr>
                                      <p:to>
                                        <p:strVal val="visible"/>
                                      </p:to>
                                    </p:set>
                                    <p:animEffect transition="in" filter="wipe(left)">
                                      <p:cBhvr>
                                        <p:cTn dur="500" id="47"/>
                                        <p:tgtEl>
                                          <p:spTgt spid="2097202"/>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8">
                                  <p:stCondLst>
                                    <p:cond delay="0"/>
                                  </p:stCondLst>
                                  <p:iterate type="lt">
                                    <p:tmPct val="100000"/>
                                  </p:iterate>
                                  <p:childTnLst>
                                    <p:set>
                                      <p:cBhvr>
                                        <p:cTn dur="1" fill="hold" id="51">
                                          <p:stCondLst>
                                            <p:cond delay="0"/>
                                          </p:stCondLst>
                                        </p:cTn>
                                        <p:tgtEl>
                                          <p:spTgt spid="1048759">
                                            <p:txEl>
                                              <p:charRg st="0" end="11"/>
                                            </p:txEl>
                                          </p:spTgt>
                                        </p:tgtEl>
                                        <p:attrNameLst>
                                          <p:attrName>style.visibility</p:attrName>
                                        </p:attrNameLst>
                                      </p:cBhvr>
                                      <p:to>
                                        <p:strVal val="visible"/>
                                      </p:to>
                                    </p:set>
                                    <p:animEffect transition="in" filter="wipe(left)">
                                      <p:cBhvr>
                                        <p:cTn dur="75" id="52"/>
                                        <p:tgtEl>
                                          <p:spTgt spid="1048759">
                                            <p:txEl>
                                              <p:charRg st="0" end="11"/>
                                            </p:txEl>
                                          </p:spTgt>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8">
                                  <p:stCondLst>
                                    <p:cond delay="0"/>
                                  </p:stCondLst>
                                  <p:iterate type="lt">
                                    <p:tmPct val="100000"/>
                                  </p:iterate>
                                  <p:childTnLst>
                                    <p:set>
                                      <p:cBhvr>
                                        <p:cTn dur="1" fill="hold" id="56">
                                          <p:stCondLst>
                                            <p:cond delay="0"/>
                                          </p:stCondLst>
                                        </p:cTn>
                                        <p:tgtEl>
                                          <p:spTgt spid="1048759">
                                            <p:txEl>
                                              <p:charRg st="11" end="32"/>
                                            </p:txEl>
                                          </p:spTgt>
                                        </p:tgtEl>
                                        <p:attrNameLst>
                                          <p:attrName>style.visibility</p:attrName>
                                        </p:attrNameLst>
                                      </p:cBhvr>
                                      <p:to>
                                        <p:strVal val="visible"/>
                                      </p:to>
                                    </p:set>
                                    <p:animEffect transition="in" filter="wipe(left)">
                                      <p:cBhvr>
                                        <p:cTn dur="75" id="57"/>
                                        <p:tgtEl>
                                          <p:spTgt spid="1048759">
                                            <p:txEl>
                                              <p:charRg st="11" end="32"/>
                                            </p:txEl>
                                          </p:spTgt>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8">
                                  <p:stCondLst>
                                    <p:cond delay="0"/>
                                  </p:stCondLst>
                                  <p:iterate type="lt">
                                    <p:tmPct val="100000"/>
                                  </p:iterate>
                                  <p:childTnLst>
                                    <p:set>
                                      <p:cBhvr>
                                        <p:cTn dur="1" fill="hold" id="61">
                                          <p:stCondLst>
                                            <p:cond delay="0"/>
                                          </p:stCondLst>
                                        </p:cTn>
                                        <p:tgtEl>
                                          <p:spTgt spid="1048759">
                                            <p:txEl>
                                              <p:charRg st="32" end="52"/>
                                            </p:txEl>
                                          </p:spTgt>
                                        </p:tgtEl>
                                        <p:attrNameLst>
                                          <p:attrName>style.visibility</p:attrName>
                                        </p:attrNameLst>
                                      </p:cBhvr>
                                      <p:to>
                                        <p:strVal val="visible"/>
                                      </p:to>
                                    </p:set>
                                    <p:animEffect transition="in" filter="wipe(left)">
                                      <p:cBhvr>
                                        <p:cTn dur="75" id="62"/>
                                        <p:tgtEl>
                                          <p:spTgt spid="1048759">
                                            <p:txEl>
                                              <p:charRg st="32" end="52"/>
                                            </p:txEl>
                                          </p:spTgt>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8">
                                  <p:stCondLst>
                                    <p:cond delay="0"/>
                                  </p:stCondLst>
                                  <p:iterate type="lt">
                                    <p:tmPct val="100000"/>
                                  </p:iterate>
                                  <p:childTnLst>
                                    <p:set>
                                      <p:cBhvr>
                                        <p:cTn dur="1" fill="hold" id="66">
                                          <p:stCondLst>
                                            <p:cond delay="0"/>
                                          </p:stCondLst>
                                        </p:cTn>
                                        <p:tgtEl>
                                          <p:spTgt spid="1048759">
                                            <p:txEl>
                                              <p:charRg st="52" end="76"/>
                                            </p:txEl>
                                          </p:spTgt>
                                        </p:tgtEl>
                                        <p:attrNameLst>
                                          <p:attrName>style.visibility</p:attrName>
                                        </p:attrNameLst>
                                      </p:cBhvr>
                                      <p:to>
                                        <p:strVal val="visible"/>
                                      </p:to>
                                    </p:set>
                                    <p:animEffect transition="in" filter="wipe(left)">
                                      <p:cBhvr>
                                        <p:cTn dur="75" id="67"/>
                                        <p:tgtEl>
                                          <p:spTgt spid="1048759">
                                            <p:txEl>
                                              <p:charRg st="52"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build="whole" animBg="1"/>
      <p:bldP spid="1048756" grpId="0" build="whole" animBg="1"/>
      <p:bldP spid="1048757" grpId="0" build="whole" animBg="1"/>
      <p:bldP spid="1048758" grpId="0" build="whole" animBg="1"/>
      <p:bldP spid="1048759" grpId="0" build="p" bldLvl="2"/>
      <p:bldP spid="1048760" grpI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762" name=""/>
          <p:cNvSpPr txBox="1"/>
          <p:nvPr/>
        </p:nvSpPr>
        <p:spPr>
          <a:xfrm rot="0">
            <a:off x="76200" y="319087"/>
            <a:ext cx="6477000" cy="519112"/>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三、有电介质时的高斯定理的应用</a:t>
            </a:r>
          </a:p>
        </p:txBody>
      </p:sp>
      <p:sp>
        <p:nvSpPr>
          <p:cNvPr id="1048763" name=""/>
          <p:cNvSpPr txBox="1"/>
          <p:nvPr/>
        </p:nvSpPr>
        <p:spPr>
          <a:xfrm rot="0">
            <a:off x="395287" y="1196975"/>
            <a:ext cx="8320087" cy="2227262"/>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800" lang="en-US">
                <a:solidFill>
                  <a:schemeClr val="dk1"/>
                </a:solidFill>
              </a:rPr>
              <a:t>       </a:t>
            </a:r>
            <a:r>
              <a:rPr altLang="en-US" sz="2800" lang="zh-CN">
                <a:solidFill>
                  <a:schemeClr val="dk1"/>
                </a:solidFill>
              </a:rPr>
              <a:t>利用电介质的高斯定理可以使计算简化，原因是只需要考虑自由电荷，一般的步骤为，首先由高斯定理求出电位移矢量的分布，再由电位移矢量的分布求出电场强度的分布，这样可以避免求极化电荷引起的麻烦。</a:t>
            </a:r>
          </a:p>
        </p:txBody>
      </p:sp>
      <p:sp>
        <p:nvSpPr>
          <p:cNvPr id="1048764" name=""/>
          <p:cNvSpPr txBox="1"/>
          <p:nvPr/>
        </p:nvSpPr>
        <p:spPr>
          <a:xfrm rot="0">
            <a:off x="1476375" y="4724400"/>
            <a:ext cx="6542087" cy="531812"/>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12700" cap="flat" cmpd="sng">
            <a:solidFill>
              <a:srgbClr val="006666">
                <a:alpha val="100000"/>
              </a:srgbClr>
            </a:solidFill>
            <a:prstDash val="solid"/>
            <a:miter/>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dk1"/>
                </a:solidFill>
                <a:latin typeface="宋体" pitchFamily="2" charset="-122"/>
              </a:rPr>
              <a:t>有介质时求场量的步骤</a:t>
            </a:r>
            <a:r>
              <a:rPr altLang="zh-CN" sz="2800" lang="zh-CN">
                <a:solidFill>
                  <a:schemeClr val="dk1"/>
                </a:solidFill>
                <a:latin typeface="宋体" pitchFamily="2" charset="-122"/>
              </a:rPr>
              <a:t>              </a:t>
            </a:r>
          </a:p>
        </p:txBody>
      </p:sp>
      <p:grpSp>
        <p:nvGrpSpPr>
          <p:cNvPr id="95" name=""/>
          <p:cNvGrpSpPr/>
          <p:nvPr/>
        </p:nvGrpSpPr>
        <p:grpSpPr>
          <a:xfrm rot="0">
            <a:off x="250825" y="3357562"/>
            <a:ext cx="1600200" cy="1219200"/>
            <a:chOff x="336" y="3360"/>
            <a:chExt cx="1008" cy="768"/>
          </a:xfrm>
        </p:grpSpPr>
        <p:sp>
          <p:nvSpPr>
            <p:cNvPr id="1048765" name=""/>
            <p:cNvSpPr/>
            <p:nvPr/>
          </p:nvSpPr>
          <p:spPr>
            <a:xfrm rot="0">
              <a:off x="336" y="3360"/>
              <a:ext cx="912" cy="768"/>
            </a:xfrm>
            <a:prstGeom prst="irregularSeal1"/>
            <a:gradFill rotWithShape="0">
              <a:gsLst>
                <a:gs pos="0">
                  <a:srgbClr val="FFFFFF">
                    <a:alpha val="100000"/>
                  </a:srgbClr>
                </a:gs>
                <a:gs pos="100000">
                  <a:srgbClr val="FFCCFF">
                    <a:alpha val="100000"/>
                  </a:srgbClr>
                </a:gs>
              </a:gsLst>
              <a:path path="shape">
                <a:fillToRect l="50000" t="50000" r="50000" b="50000"/>
              </a:path>
            </a:gradFill>
            <a:ln w="19050" cap="flat" cmpd="sng">
              <a:solidFill>
                <a:srgbClr val="FF0000">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66" name=""/>
            <p:cNvSpPr txBox="1"/>
            <p:nvPr/>
          </p:nvSpPr>
          <p:spPr>
            <a:xfrm rot="0">
              <a:off x="528" y="3561"/>
              <a:ext cx="816"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dk1"/>
                  </a:solidFill>
                </a:rPr>
                <a:t>注意</a:t>
              </a:r>
            </a:p>
          </p:txBody>
        </p:sp>
      </p:grpSp>
      <p:pic>
        <p:nvPicPr>
          <p:cNvPr id="2097204" name="" descr=""/>
          <p:cNvPicPr>
            <a:picLocks/>
          </p:cNvPicPr>
          <p:nvPr/>
        </p:nvPicPr>
        <p:blipFill>
          <a:blip xmlns:r="http://schemas.openxmlformats.org/officeDocument/2006/relationships" r:embed="rId1"/>
          <a:srcRect l="0" t="0" r="0" b="0"/>
          <a:stretch>
            <a:fillRect/>
          </a:stretch>
        </p:blipFill>
        <p:spPr>
          <a:xfrm rot="0">
            <a:off x="4211637" y="5445125"/>
            <a:ext cx="2232025" cy="500062"/>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763"/>
                                        </p:tgtEl>
                                        <p:attrNameLst>
                                          <p:attrName>style.visibility</p:attrName>
                                        </p:attrNameLst>
                                      </p:cBhvr>
                                      <p:to>
                                        <p:strVal val="visible"/>
                                      </p:to>
                                    </p:set>
                                    <p:animEffect transition="in" filter="wipe(left)">
                                      <p:cBhvr>
                                        <p:cTn dur="75" id="7"/>
                                        <p:tgtEl>
                                          <p:spTgt spid="104876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95"/>
                                        </p:tgtEl>
                                        <p:attrNameLst>
                                          <p:attrName>style.visibility</p:attrName>
                                        </p:attrNameLst>
                                      </p:cBhvr>
                                      <p:to>
                                        <p:strVal val="visible"/>
                                      </p:to>
                                    </p:set>
                                    <p:animEffect transition="in" filter="blinds(horizontal)">
                                      <p:cBhvr>
                                        <p:cTn dur="500" id="12"/>
                                        <p:tgtEl>
                                          <p:spTgt spid="9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64"/>
                                        </p:tgtEl>
                                        <p:attrNameLst>
                                          <p:attrName>style.visibility</p:attrName>
                                        </p:attrNameLst>
                                      </p:cBhvr>
                                      <p:to>
                                        <p:strVal val="visible"/>
                                      </p:to>
                                    </p:set>
                                    <p:animEffect transition="in" filter="wipe(left)">
                                      <p:cBhvr>
                                        <p:cTn dur="500" id="17"/>
                                        <p:tgtEl>
                                          <p:spTgt spid="104876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204"/>
                                        </p:tgtEl>
                                        <p:attrNameLst>
                                          <p:attrName>style.visibility</p:attrName>
                                        </p:attrNameLst>
                                      </p:cBhvr>
                                      <p:to>
                                        <p:strVal val="visible"/>
                                      </p:to>
                                    </p:set>
                                    <p:animEffect transition="in" filter="wipe(left)">
                                      <p:cBhvr>
                                        <p:cTn dur="500" id="22"/>
                                        <p:tgtEl>
                                          <p:spTgt spid="209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3" grpId="0" build="whole"/>
      <p:bldP spid="1048764" grpId="0" build="whole"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767" name=""/>
          <p:cNvSpPr txBox="1"/>
          <p:nvPr/>
        </p:nvSpPr>
        <p:spPr>
          <a:xfrm rot="0">
            <a:off x="755650" y="836612"/>
            <a:ext cx="7127875" cy="94456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80000"/>
              </a:lnSpc>
              <a:spcBef>
                <a:spcPct val="50000"/>
              </a:spcBef>
            </a:pPr>
            <a:r>
              <a:rPr altLang="en-US" lang="zh-CN">
                <a:solidFill>
                  <a:schemeClr val="dk1"/>
                </a:solidFill>
                <a:latin typeface="Arial" pitchFamily="34" charset="0"/>
              </a:rPr>
              <a:t>解题的一般步骤：</a:t>
            </a:r>
          </a:p>
          <a:p>
            <a:pPr algn="ctr" indent="-342900" lvl="0">
              <a:spcBef>
                <a:spcPct val="50000"/>
              </a:spcBef>
            </a:pPr>
            <a:endParaRPr altLang="en-US" b="0" sz="1800" lang="zh-CN">
              <a:solidFill>
                <a:schemeClr val="dk1"/>
              </a:solidFill>
              <a:latin typeface="Arial" pitchFamily="34" charset="0"/>
            </a:endParaRPr>
          </a:p>
        </p:txBody>
      </p:sp>
      <p:pic>
        <p:nvPicPr>
          <p:cNvPr id="2097205" name="" descr=""/>
          <p:cNvPicPr>
            <a:picLocks/>
          </p:cNvPicPr>
          <p:nvPr/>
        </p:nvPicPr>
        <p:blipFill>
          <a:blip xmlns:r="http://schemas.openxmlformats.org/officeDocument/2006/relationships" r:embed="rId1"/>
          <a:srcRect l="0" t="0" r="0" b="0"/>
          <a:stretch>
            <a:fillRect/>
          </a:stretch>
        </p:blipFill>
        <p:spPr>
          <a:xfrm rot="0">
            <a:off x="900112" y="1484312"/>
            <a:ext cx="2736850" cy="838200"/>
          </a:xfrm>
          <a:prstGeom prst="rect"/>
          <a:noFill/>
          <a:ln>
            <a:noFill/>
          </a:ln>
        </p:spPr>
      </p:pic>
      <p:sp>
        <p:nvSpPr>
          <p:cNvPr id="1048768" name=""/>
          <p:cNvSpPr txBox="1"/>
          <p:nvPr/>
        </p:nvSpPr>
        <p:spPr>
          <a:xfrm rot="0">
            <a:off x="4787900" y="1557337"/>
            <a:ext cx="3240087"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b="0" lang="zh-CN">
                <a:solidFill>
                  <a:schemeClr val="dk1"/>
                </a:solidFill>
                <a:latin typeface="Arial" pitchFamily="34" charset="0"/>
              </a:rPr>
              <a:t>求电位移</a:t>
            </a:r>
            <a:r>
              <a:rPr altLang="zh-CN" i="1" lang="en-US">
                <a:solidFill>
                  <a:schemeClr val="dk1"/>
                </a:solidFill>
                <a:latin typeface="Arial" pitchFamily="34" charset="0"/>
              </a:rPr>
              <a:t>D</a:t>
            </a:r>
          </a:p>
        </p:txBody>
      </p:sp>
      <p:pic>
        <p:nvPicPr>
          <p:cNvPr id="2097206" name="" descr=""/>
          <p:cNvPicPr>
            <a:picLocks/>
          </p:cNvPicPr>
          <p:nvPr/>
        </p:nvPicPr>
        <p:blipFill>
          <a:blip xmlns:r="http://schemas.openxmlformats.org/officeDocument/2006/relationships" r:embed="rId2"/>
          <a:srcRect l="0" t="0" r="0" b="0"/>
          <a:stretch>
            <a:fillRect/>
          </a:stretch>
        </p:blipFill>
        <p:spPr>
          <a:xfrm rot="0">
            <a:off x="900112" y="2276475"/>
            <a:ext cx="2374900" cy="698500"/>
          </a:xfrm>
          <a:prstGeom prst="rect"/>
          <a:noFill/>
          <a:ln>
            <a:noFill/>
          </a:ln>
        </p:spPr>
      </p:pic>
      <p:sp>
        <p:nvSpPr>
          <p:cNvPr id="1048769" name=""/>
          <p:cNvSpPr txBox="1"/>
          <p:nvPr/>
        </p:nvSpPr>
        <p:spPr>
          <a:xfrm rot="0">
            <a:off x="4716462" y="2276475"/>
            <a:ext cx="3384550"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b="0" lang="zh-CN">
                <a:solidFill>
                  <a:schemeClr val="dk1"/>
                </a:solidFill>
                <a:latin typeface="Arial" pitchFamily="34" charset="0"/>
              </a:rPr>
              <a:t>求电场强度</a:t>
            </a:r>
            <a:r>
              <a:rPr altLang="zh-CN" i="1" lang="en-US">
                <a:solidFill>
                  <a:schemeClr val="dk1"/>
                </a:solidFill>
                <a:latin typeface="Arial" pitchFamily="34" charset="0"/>
              </a:rPr>
              <a:t>E</a:t>
            </a:r>
          </a:p>
        </p:txBody>
      </p:sp>
      <p:pic>
        <p:nvPicPr>
          <p:cNvPr id="2097207" name="" descr=""/>
          <p:cNvPicPr>
            <a:picLocks/>
          </p:cNvPicPr>
          <p:nvPr/>
        </p:nvPicPr>
        <p:blipFill>
          <a:blip xmlns:r="http://schemas.openxmlformats.org/officeDocument/2006/relationships" r:embed="rId3"/>
          <a:srcRect l="0" t="0" r="0" b="0"/>
          <a:stretch>
            <a:fillRect/>
          </a:stretch>
        </p:blipFill>
        <p:spPr>
          <a:xfrm rot="0">
            <a:off x="900112" y="2997200"/>
            <a:ext cx="3455987" cy="768350"/>
          </a:xfrm>
          <a:prstGeom prst="rect"/>
          <a:noFill/>
          <a:ln>
            <a:noFill/>
          </a:ln>
        </p:spPr>
      </p:pic>
      <p:sp>
        <p:nvSpPr>
          <p:cNvPr id="1048770" name=""/>
          <p:cNvSpPr txBox="1"/>
          <p:nvPr/>
        </p:nvSpPr>
        <p:spPr>
          <a:xfrm rot="0">
            <a:off x="4716462" y="3068637"/>
            <a:ext cx="3887787"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b="0" lang="zh-CN">
                <a:solidFill>
                  <a:schemeClr val="dk1"/>
                </a:solidFill>
                <a:latin typeface="Arial" pitchFamily="34" charset="0"/>
              </a:rPr>
              <a:t>求电极化强度</a:t>
            </a:r>
            <a:r>
              <a:rPr altLang="zh-CN" i="1" lang="en-US">
                <a:solidFill>
                  <a:schemeClr val="dk1"/>
                </a:solidFill>
                <a:latin typeface="Arial" pitchFamily="34" charset="0"/>
              </a:rPr>
              <a:t>P</a:t>
            </a:r>
          </a:p>
        </p:txBody>
      </p:sp>
      <p:pic>
        <p:nvPicPr>
          <p:cNvPr id="2097208" name="" descr=""/>
          <p:cNvPicPr>
            <a:picLocks/>
          </p:cNvPicPr>
          <p:nvPr/>
        </p:nvPicPr>
        <p:blipFill>
          <a:blip xmlns:r="http://schemas.openxmlformats.org/officeDocument/2006/relationships" r:embed="rId4"/>
          <a:srcRect l="0" t="0" r="0" b="0"/>
          <a:stretch>
            <a:fillRect/>
          </a:stretch>
        </p:blipFill>
        <p:spPr>
          <a:xfrm rot="0">
            <a:off x="900112" y="3789362"/>
            <a:ext cx="2476500" cy="774700"/>
          </a:xfrm>
          <a:prstGeom prst="rect"/>
          <a:noFill/>
          <a:ln>
            <a:noFill/>
          </a:ln>
        </p:spPr>
      </p:pic>
      <p:sp>
        <p:nvSpPr>
          <p:cNvPr id="1048771" name=""/>
          <p:cNvSpPr txBox="1"/>
          <p:nvPr/>
        </p:nvSpPr>
        <p:spPr>
          <a:xfrm rot="0">
            <a:off x="3708400" y="3860800"/>
            <a:ext cx="5219700"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lang="en-US">
                <a:solidFill>
                  <a:schemeClr val="dk1"/>
                </a:solidFill>
                <a:latin typeface="Arial" pitchFamily="34" charset="0"/>
              </a:rPr>
              <a:t>   </a:t>
            </a:r>
            <a:r>
              <a:rPr altLang="en-US" b="0" lang="zh-CN">
                <a:solidFill>
                  <a:schemeClr val="dk1"/>
                </a:solidFill>
                <a:latin typeface="Arial" pitchFamily="34" charset="0"/>
              </a:rPr>
              <a:t>求极化电荷面密度</a:t>
            </a:r>
          </a:p>
        </p:txBody>
      </p:sp>
      <p:pic>
        <p:nvPicPr>
          <p:cNvPr id="2097209" name="" descr=""/>
          <p:cNvPicPr>
            <a:picLocks/>
          </p:cNvPicPr>
          <p:nvPr/>
        </p:nvPicPr>
        <p:blipFill>
          <a:blip xmlns:r="http://schemas.openxmlformats.org/officeDocument/2006/relationships" r:embed="rId5"/>
          <a:srcRect l="0" t="0" r="0" b="0"/>
          <a:stretch>
            <a:fillRect/>
          </a:stretch>
        </p:blipFill>
        <p:spPr>
          <a:xfrm rot="0">
            <a:off x="7812087" y="3716337"/>
            <a:ext cx="693737" cy="792162"/>
          </a:xfrm>
          <a:prstGeom prst="rect"/>
          <a:noFill/>
          <a:ln>
            <a:noFill/>
          </a:ln>
        </p:spPr>
      </p:pic>
      <p:pic>
        <p:nvPicPr>
          <p:cNvPr id="2097210" name="" descr=""/>
          <p:cNvPicPr>
            <a:picLocks/>
          </p:cNvPicPr>
          <p:nvPr/>
        </p:nvPicPr>
        <p:blipFill>
          <a:blip xmlns:r="http://schemas.openxmlformats.org/officeDocument/2006/relationships" r:embed="rId6"/>
          <a:srcRect l="0" t="0" r="0" b="0"/>
          <a:stretch>
            <a:fillRect/>
          </a:stretch>
        </p:blipFill>
        <p:spPr>
          <a:xfrm rot="0">
            <a:off x="900112" y="4581525"/>
            <a:ext cx="3095625" cy="923925"/>
          </a:xfrm>
          <a:prstGeom prst="rect"/>
          <a:noFill/>
          <a:ln>
            <a:noFill/>
          </a:ln>
        </p:spPr>
      </p:pic>
      <p:sp>
        <p:nvSpPr>
          <p:cNvPr id="1048772" name=""/>
          <p:cNvSpPr txBox="1"/>
          <p:nvPr/>
        </p:nvSpPr>
        <p:spPr>
          <a:xfrm rot="0">
            <a:off x="4500562" y="4724400"/>
            <a:ext cx="4032250"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b="0" lang="zh-CN">
                <a:solidFill>
                  <a:schemeClr val="dk1"/>
                </a:solidFill>
                <a:latin typeface="Arial" pitchFamily="34" charset="0"/>
              </a:rPr>
              <a:t>求电势或电势差</a:t>
            </a:r>
            <a:r>
              <a:rPr altLang="zh-CN" b="0" i="1" lang="en-US">
                <a:solidFill>
                  <a:schemeClr val="dk1"/>
                </a:solidFill>
                <a:latin typeface="Arial" pitchFamily="34" charset="0"/>
              </a:rPr>
              <a:t>U</a:t>
            </a:r>
          </a:p>
        </p:txBody>
      </p:sp>
    </p:spTree>
  </p:cSld>
  <p:clrMapOvr>
    <a:masterClrMapping/>
  </p:clrMapOvr>
  <p:transition spd="fast" advClick="1">
    <p:random/>
  </p:transition>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773" name=""/>
          <p:cNvSpPr/>
          <p:nvPr/>
        </p:nvSpPr>
        <p:spPr>
          <a:xfrm rot="0">
            <a:off x="827087" y="3357562"/>
            <a:ext cx="592137" cy="57943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rgbClr val="CC0000"/>
                </a:solidFill>
              </a:rPr>
              <a:t>解</a:t>
            </a:r>
          </a:p>
        </p:txBody>
      </p:sp>
      <p:pic>
        <p:nvPicPr>
          <p:cNvPr id="2097211" name="" descr=""/>
          <p:cNvPicPr>
            <a:picLocks/>
          </p:cNvPicPr>
          <p:nvPr/>
        </p:nvPicPr>
        <p:blipFill>
          <a:blip xmlns:r="http://schemas.openxmlformats.org/officeDocument/2006/relationships" r:embed="rId1"/>
          <a:srcRect l="0" t="0" r="0" b="0"/>
          <a:stretch>
            <a:fillRect/>
          </a:stretch>
        </p:blipFill>
        <p:spPr>
          <a:xfrm rot="0">
            <a:off x="1835150" y="3284537"/>
            <a:ext cx="2178050" cy="738187"/>
          </a:xfrm>
          <a:prstGeom prst="rect"/>
          <a:noFill/>
          <a:ln>
            <a:noFill/>
          </a:ln>
        </p:spPr>
      </p:pic>
      <p:pic>
        <p:nvPicPr>
          <p:cNvPr id="2097212" name="" descr=""/>
          <p:cNvPicPr>
            <a:picLocks/>
          </p:cNvPicPr>
          <p:nvPr/>
        </p:nvPicPr>
        <p:blipFill>
          <a:blip xmlns:r="http://schemas.openxmlformats.org/officeDocument/2006/relationships" r:embed="rId2"/>
          <a:srcRect l="0" t="0" r="0" b="0"/>
          <a:stretch>
            <a:fillRect/>
          </a:stretch>
        </p:blipFill>
        <p:spPr>
          <a:xfrm rot="0">
            <a:off x="1692275" y="4005262"/>
            <a:ext cx="2286000" cy="576262"/>
          </a:xfrm>
          <a:prstGeom prst="rect"/>
          <a:noFill/>
          <a:ln>
            <a:noFill/>
          </a:ln>
        </p:spPr>
      </p:pic>
      <p:pic>
        <p:nvPicPr>
          <p:cNvPr id="2097213" name="" descr=""/>
          <p:cNvPicPr>
            <a:picLocks/>
          </p:cNvPicPr>
          <p:nvPr/>
        </p:nvPicPr>
        <p:blipFill>
          <a:blip xmlns:r="http://schemas.openxmlformats.org/officeDocument/2006/relationships" r:embed="rId3"/>
          <a:srcRect l="0" t="0" r="0" b="0"/>
          <a:stretch>
            <a:fillRect/>
          </a:stretch>
        </p:blipFill>
        <p:spPr>
          <a:xfrm rot="0">
            <a:off x="971550" y="4652962"/>
            <a:ext cx="3744912" cy="1651000"/>
          </a:xfrm>
          <a:prstGeom prst="rect"/>
          <a:noFill/>
          <a:ln>
            <a:noFill/>
          </a:ln>
        </p:spPr>
      </p:pic>
      <p:grpSp>
        <p:nvGrpSpPr>
          <p:cNvPr id="98" name=""/>
          <p:cNvGrpSpPr/>
          <p:nvPr/>
        </p:nvGrpSpPr>
        <p:grpSpPr>
          <a:xfrm rot="0">
            <a:off x="5181600" y="2819400"/>
            <a:ext cx="3124200" cy="3200400"/>
            <a:chOff x="3264" y="1776"/>
            <a:chExt cx="1968" cy="2016"/>
          </a:xfrm>
        </p:grpSpPr>
        <p:sp>
          <p:nvSpPr>
            <p:cNvPr id="1048774" name=""/>
            <p:cNvSpPr/>
            <p:nvPr/>
          </p:nvSpPr>
          <p:spPr>
            <a:xfrm rot="0">
              <a:off x="3264" y="1776"/>
              <a:ext cx="1968" cy="2016"/>
            </a:xfrm>
            <a:prstGeom prst="rect"/>
            <a:solidFill>
              <a:schemeClr val="lt1"/>
            </a:soli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75" name=""/>
            <p:cNvSpPr/>
            <p:nvPr/>
          </p:nvSpPr>
          <p:spPr>
            <a:xfrm rot="0">
              <a:off x="3456" y="2016"/>
              <a:ext cx="1584" cy="1584"/>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41" y="10800"/>
                  </a:moveTo>
                  <a:cubicBezTo>
                    <a:pt x="3041" y="15085"/>
                    <a:pt x="6515" y="18559"/>
                    <a:pt x="10800" y="18559"/>
                  </a:cubicBezTo>
                  <a:cubicBezTo>
                    <a:pt x="15085" y="18559"/>
                    <a:pt x="18559" y="15085"/>
                    <a:pt x="18559" y="10800"/>
                  </a:cubicBezTo>
                  <a:cubicBezTo>
                    <a:pt x="18559" y="6515"/>
                    <a:pt x="15085" y="3041"/>
                    <a:pt x="10800" y="3041"/>
                  </a:cubicBezTo>
                  <a:cubicBezTo>
                    <a:pt x="6515" y="3041"/>
                    <a:pt x="3041" y="6515"/>
                    <a:pt x="3041" y="10800"/>
                  </a:cubicBezTo>
                </a:path>
              </a:pathLst>
            </a:custGeom>
            <a:solidFill>
              <a:srgbClr val="FF9900"/>
            </a:solidFill>
            <a:ln w="19050" cap="flat" cmpd="sng">
              <a:solidFill>
                <a:srgbClr val="6633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76" name=""/>
            <p:cNvSpPr/>
            <p:nvPr/>
          </p:nvSpPr>
          <p:spPr>
            <a:xfrm rot="0">
              <a:off x="3936" y="2496"/>
              <a:ext cx="624" cy="624"/>
            </a:xfrm>
            <a:prstGeom prst="ellipse"/>
            <a:gradFill rotWithShape="0">
              <a:gsLst>
                <a:gs pos="0">
                  <a:schemeClr val="lt1">
                    <a:alpha val="100000"/>
                  </a:schemeClr>
                </a:gs>
                <a:gs pos="100000">
                  <a:srgbClr val="A9A9A9">
                    <a:alpha val="100000"/>
                  </a:srgbClr>
                </a:gs>
              </a:gsLst>
              <a:path path="shape">
                <a:fillToRect l="50000" t="50000" r="50000" b="50000"/>
              </a:path>
            </a:gradFill>
            <a:ln w="19050" cap="flat" cmpd="sng">
              <a:solidFill>
                <a:srgbClr val="6633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77" name=""/>
            <p:cNvSpPr/>
            <p:nvPr/>
          </p:nvSpPr>
          <p:spPr>
            <a:xfrm rot="0" flipH="1">
              <a:off x="3936" y="2784"/>
              <a:ext cx="336" cy="0"/>
            </a:xfrm>
            <a:prstGeom prst="line"/>
            <a:noFill/>
            <a:ln w="12700" cap="flat" cmpd="sng">
              <a:solidFill>
                <a:srgbClr val="0000FF">
                  <a:alpha val="100000"/>
                </a:srgbClr>
              </a:solidFill>
              <a:prstDash val="solid"/>
              <a:round/>
            </a:ln>
          </p:spPr>
        </p:sp>
        <p:sp>
          <p:nvSpPr>
            <p:cNvPr id="1048778" name=""/>
            <p:cNvSpPr/>
            <p:nvPr/>
          </p:nvSpPr>
          <p:spPr>
            <a:xfrm rot="0" flipH="1">
              <a:off x="3888" y="2784"/>
              <a:ext cx="384" cy="480"/>
            </a:xfrm>
            <a:prstGeom prst="line"/>
            <a:noFill/>
            <a:ln w="12700" cap="flat" cmpd="sng">
              <a:solidFill>
                <a:srgbClr val="0000FF">
                  <a:alpha val="100000"/>
                </a:srgbClr>
              </a:solidFill>
              <a:prstDash val="solid"/>
              <a:round/>
            </a:ln>
          </p:spPr>
        </p:sp>
        <p:sp>
          <p:nvSpPr>
            <p:cNvPr id="1048779" name=""/>
            <p:cNvSpPr/>
            <p:nvPr/>
          </p:nvSpPr>
          <p:spPr>
            <a:xfrm rot="0">
              <a:off x="4272" y="2784"/>
              <a:ext cx="0" cy="816"/>
            </a:xfrm>
            <a:prstGeom prst="line"/>
            <a:noFill/>
            <a:ln w="12700" cap="flat" cmpd="sng">
              <a:solidFill>
                <a:srgbClr val="0000FF">
                  <a:alpha val="100000"/>
                </a:srgbClr>
              </a:solidFill>
              <a:prstDash val="solid"/>
              <a:round/>
            </a:ln>
          </p:spPr>
        </p:sp>
        <p:sp>
          <p:nvSpPr>
            <p:cNvPr id="1048780" name=""/>
            <p:cNvSpPr/>
            <p:nvPr/>
          </p:nvSpPr>
          <p:spPr>
            <a:xfrm rot="0">
              <a:off x="3984" y="2464"/>
              <a:ext cx="24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a</a:t>
              </a:r>
            </a:p>
          </p:txBody>
        </p:sp>
        <p:sp>
          <p:nvSpPr>
            <p:cNvPr id="1048781" name=""/>
            <p:cNvSpPr/>
            <p:nvPr/>
          </p:nvSpPr>
          <p:spPr>
            <a:xfrm rot="0">
              <a:off x="3792" y="2880"/>
              <a:ext cx="24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b</a:t>
              </a:r>
            </a:p>
          </p:txBody>
        </p:sp>
        <p:sp>
          <p:nvSpPr>
            <p:cNvPr id="1048782" name=""/>
            <p:cNvSpPr/>
            <p:nvPr/>
          </p:nvSpPr>
          <p:spPr>
            <a:xfrm rot="0">
              <a:off x="4282" y="3024"/>
              <a:ext cx="230"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c</a:t>
              </a:r>
            </a:p>
          </p:txBody>
        </p:sp>
        <p:sp>
          <p:nvSpPr>
            <p:cNvPr id="1048783" name=""/>
            <p:cNvSpPr/>
            <p:nvPr/>
          </p:nvSpPr>
          <p:spPr>
            <a:xfrm rot="0">
              <a:off x="4282" y="2217"/>
              <a:ext cx="278"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i="1" lang="en-US"/>
                <a:t>Q</a:t>
              </a:r>
            </a:p>
          </p:txBody>
        </p:sp>
        <p:sp>
          <p:nvSpPr>
            <p:cNvPr id="1048784" name=""/>
            <p:cNvSpPr/>
            <p:nvPr/>
          </p:nvSpPr>
          <p:spPr>
            <a:xfrm rot="0">
              <a:off x="4752" y="2640"/>
              <a:ext cx="29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sym typeface="Symbol" pitchFamily="18" charset="2"/>
                </a:rPr>
                <a:t></a:t>
              </a:r>
              <a:r>
                <a:rPr altLang="en-US" baseline="-25000" b="0" sz="3200" i="1" lang="en-US">
                  <a:solidFill>
                    <a:schemeClr val="dk1"/>
                  </a:solidFill>
                  <a:sym typeface="Symbol" pitchFamily="18" charset="2"/>
                </a:rPr>
                <a:t>r</a:t>
              </a:r>
            </a:p>
          </p:txBody>
        </p:sp>
      </p:grpSp>
      <p:grpSp>
        <p:nvGrpSpPr>
          <p:cNvPr id="99" name=""/>
          <p:cNvGrpSpPr/>
          <p:nvPr/>
        </p:nvGrpSpPr>
        <p:grpSpPr>
          <a:xfrm rot="0">
            <a:off x="539750" y="692150"/>
            <a:ext cx="8280400" cy="2428875"/>
            <a:chOff x="340" y="436"/>
            <a:chExt cx="5216" cy="1530"/>
          </a:xfrm>
        </p:grpSpPr>
        <p:sp>
          <p:nvSpPr>
            <p:cNvPr id="1048785" name=""/>
            <p:cNvSpPr/>
            <p:nvPr/>
          </p:nvSpPr>
          <p:spPr>
            <a:xfrm rot="0">
              <a:off x="340" y="436"/>
              <a:ext cx="5216" cy="153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120000"/>
                </a:lnSpc>
                <a:spcBef>
                  <a:spcPct val="50000"/>
                </a:spcBef>
              </a:pPr>
              <a:r>
                <a:rPr altLang="en-US" sz="3200" lang="zh-CN">
                  <a:solidFill>
                    <a:srgbClr val="FF0000"/>
                  </a:solidFill>
                  <a:latin typeface="Arial" pitchFamily="34" charset="0"/>
                </a:rPr>
                <a:t>例</a:t>
              </a:r>
              <a:r>
                <a:rPr altLang="zh-CN" sz="3200" lang="en-US">
                  <a:solidFill>
                    <a:srgbClr val="CC0000"/>
                  </a:solidFill>
                  <a:latin typeface="Arial" pitchFamily="34" charset="0"/>
                </a:rPr>
                <a:t>1</a:t>
              </a:r>
              <a:r>
                <a:rPr altLang="zh-CN" sz="3200" lang="en-US">
                  <a:latin typeface="Arial" pitchFamily="34" charset="0"/>
                </a:rPr>
                <a:t> </a:t>
              </a:r>
              <a:r>
                <a:rPr altLang="en-US" sz="3200" lang="zh-CN">
                  <a:solidFill>
                    <a:schemeClr val="dk1"/>
                  </a:solidFill>
                  <a:latin typeface="Arial" pitchFamily="34" charset="0"/>
                </a:rPr>
                <a:t>一半径为</a:t>
              </a:r>
              <a:r>
                <a:rPr altLang="zh-CN" b="0" sz="3200" i="1" lang="en-US">
                  <a:solidFill>
                    <a:schemeClr val="dk1"/>
                  </a:solidFill>
                  <a:latin typeface="Arial" pitchFamily="34" charset="0"/>
                </a:rPr>
                <a:t>a</a:t>
              </a:r>
              <a:r>
                <a:rPr altLang="en-US" sz="3200" lang="zh-CN">
                  <a:solidFill>
                    <a:schemeClr val="dk1"/>
                  </a:solidFill>
                  <a:latin typeface="Arial" pitchFamily="34" charset="0"/>
                </a:rPr>
                <a:t>的导体球</a:t>
              </a:r>
              <a:r>
                <a:rPr altLang="zh-CN" sz="3200" lang="en-US">
                  <a:solidFill>
                    <a:schemeClr val="dk1"/>
                  </a:solidFill>
                  <a:latin typeface="Arial" pitchFamily="34" charset="0"/>
                </a:rPr>
                <a:t>,  </a:t>
              </a:r>
              <a:r>
                <a:rPr altLang="en-US" sz="3200" lang="zh-CN">
                  <a:solidFill>
                    <a:schemeClr val="dk1"/>
                  </a:solidFill>
                  <a:latin typeface="Arial" pitchFamily="34" charset="0"/>
                </a:rPr>
                <a:t>被围在内半径为</a:t>
              </a:r>
              <a:r>
                <a:rPr altLang="zh-CN" b="0" sz="3200" i="1" lang="en-US">
                  <a:solidFill>
                    <a:schemeClr val="dk1"/>
                  </a:solidFill>
                  <a:latin typeface="Arial" pitchFamily="34" charset="0"/>
                </a:rPr>
                <a:t>b</a:t>
              </a:r>
              <a:r>
                <a:rPr altLang="en-US" sz="3200" lang="zh-CN">
                  <a:solidFill>
                    <a:schemeClr val="dk1"/>
                  </a:solidFill>
                  <a:latin typeface="Arial" pitchFamily="34" charset="0"/>
                </a:rPr>
                <a:t>、外半径为</a:t>
              </a:r>
              <a:r>
                <a:rPr altLang="zh-CN" b="0" sz="3200" i="1" lang="en-US">
                  <a:solidFill>
                    <a:schemeClr val="dk1"/>
                  </a:solidFill>
                  <a:latin typeface="Arial" pitchFamily="34" charset="0"/>
                </a:rPr>
                <a:t>c</a:t>
              </a:r>
              <a:r>
                <a:rPr altLang="en-US" sz="3200" lang="zh-CN">
                  <a:solidFill>
                    <a:schemeClr val="dk1"/>
                  </a:solidFill>
                  <a:latin typeface="Arial" pitchFamily="34" charset="0"/>
                </a:rPr>
                <a:t>，相对介电系数为    的介质同心球壳内，若导体球带电荷量为</a:t>
              </a:r>
              <a:r>
                <a:rPr altLang="zh-CN" b="0" sz="3200" i="1" lang="en-US">
                  <a:solidFill>
                    <a:schemeClr val="dk1"/>
                  </a:solidFill>
                  <a:latin typeface="Arial" pitchFamily="34" charset="0"/>
                </a:rPr>
                <a:t>Q</a:t>
              </a:r>
              <a:r>
                <a:rPr altLang="zh-CN" sz="3200" lang="en-US">
                  <a:solidFill>
                    <a:schemeClr val="dk1"/>
                  </a:solidFill>
                  <a:latin typeface="Arial" pitchFamily="34" charset="0"/>
                </a:rPr>
                <a:t>,  </a:t>
              </a:r>
              <a:r>
                <a:rPr altLang="en-US" sz="3200" lang="zh-CN">
                  <a:solidFill>
                    <a:schemeClr val="dk1"/>
                  </a:solidFill>
                  <a:latin typeface="Arial" pitchFamily="34" charset="0"/>
                </a:rPr>
                <a:t>求</a:t>
              </a:r>
              <a:r>
                <a:rPr altLang="zh-CN" b="0" sz="3200" i="1" lang="en-US">
                  <a:solidFill>
                    <a:schemeClr val="dk1"/>
                  </a:solidFill>
                  <a:latin typeface="Arial" pitchFamily="34" charset="0"/>
                </a:rPr>
                <a:t>D</a:t>
              </a:r>
              <a:r>
                <a:rPr altLang="zh-CN" b="0" sz="3200" lang="en-US">
                  <a:solidFill>
                    <a:schemeClr val="dk1"/>
                  </a:solidFill>
                  <a:latin typeface="Arial" pitchFamily="34" charset="0"/>
                </a:rPr>
                <a:t>(</a:t>
              </a:r>
              <a:r>
                <a:rPr altLang="zh-CN" b="0" sz="3200" i="1" lang="en-US">
                  <a:solidFill>
                    <a:schemeClr val="dk1"/>
                  </a:solidFill>
                  <a:latin typeface="Arial" pitchFamily="34" charset="0"/>
                </a:rPr>
                <a:t>r</a:t>
              </a:r>
              <a:r>
                <a:rPr altLang="zh-CN" b="0" sz="3200" lang="en-US">
                  <a:solidFill>
                    <a:schemeClr val="dk1"/>
                  </a:solidFill>
                  <a:latin typeface="Arial" pitchFamily="34" charset="0"/>
                </a:rPr>
                <a:t>)</a:t>
              </a:r>
              <a:r>
                <a:rPr altLang="zh-CN" sz="3200" lang="en-US">
                  <a:solidFill>
                    <a:schemeClr val="dk1"/>
                  </a:solidFill>
                  <a:latin typeface="Arial" pitchFamily="34" charset="0"/>
                </a:rPr>
                <a:t>,   </a:t>
              </a:r>
              <a:r>
                <a:rPr altLang="zh-CN" b="0" sz="3200" i="1" lang="en-US">
                  <a:solidFill>
                    <a:schemeClr val="dk1"/>
                  </a:solidFill>
                  <a:latin typeface="Arial" pitchFamily="34" charset="0"/>
                </a:rPr>
                <a:t>E </a:t>
              </a:r>
              <a:r>
                <a:rPr altLang="zh-CN" b="0" sz="3200" lang="en-US">
                  <a:solidFill>
                    <a:schemeClr val="dk1"/>
                  </a:solidFill>
                  <a:latin typeface="Arial" pitchFamily="34" charset="0"/>
                </a:rPr>
                <a:t>(</a:t>
              </a:r>
              <a:r>
                <a:rPr altLang="zh-CN" b="0" sz="3200" i="1" lang="en-US">
                  <a:solidFill>
                    <a:schemeClr val="dk1"/>
                  </a:solidFill>
                  <a:latin typeface="Arial" pitchFamily="34" charset="0"/>
                </a:rPr>
                <a:t>r</a:t>
              </a:r>
              <a:r>
                <a:rPr altLang="zh-CN" b="0" sz="3200" lang="en-US">
                  <a:solidFill>
                    <a:schemeClr val="dk1"/>
                  </a:solidFill>
                  <a:latin typeface="Arial" pitchFamily="34" charset="0"/>
                </a:rPr>
                <a:t>)</a:t>
              </a:r>
              <a:r>
                <a:rPr altLang="en-US" sz="3200" lang="zh-CN">
                  <a:solidFill>
                    <a:schemeClr val="dk1"/>
                  </a:solidFill>
                  <a:latin typeface="Arial" pitchFamily="34" charset="0"/>
                </a:rPr>
                <a:t>和导体表面的电势</a:t>
              </a:r>
              <a:r>
                <a:rPr altLang="zh-CN" sz="3200" lang="en-US">
                  <a:solidFill>
                    <a:schemeClr val="dk1"/>
                  </a:solidFill>
                  <a:latin typeface="Arial" pitchFamily="34" charset="0"/>
                </a:rPr>
                <a:t>.</a:t>
              </a:r>
            </a:p>
          </p:txBody>
        </p:sp>
        <p:pic>
          <p:nvPicPr>
            <p:cNvPr id="2097214" name="" descr=""/>
            <p:cNvPicPr>
              <a:picLocks/>
            </p:cNvPicPr>
            <p:nvPr/>
          </p:nvPicPr>
          <p:blipFill>
            <a:blip xmlns:r="http://schemas.openxmlformats.org/officeDocument/2006/relationships" r:embed="rId4"/>
            <a:srcRect l="0" t="0" r="0" b="0"/>
            <a:stretch>
              <a:fillRect/>
            </a:stretch>
          </p:blipFill>
          <p:spPr>
            <a:xfrm rot="0">
              <a:off x="3606" y="845"/>
              <a:ext cx="286" cy="374"/>
            </a:xfrm>
            <a:prstGeom prst="rect"/>
            <a:noFill/>
            <a:ln>
              <a:noFill/>
            </a:ln>
          </p:spPr>
        </p:pic>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11"/>
                                        </p:tgtEl>
                                        <p:attrNameLst>
                                          <p:attrName>style.visibility</p:attrName>
                                        </p:attrNameLst>
                                      </p:cBhvr>
                                      <p:to>
                                        <p:strVal val="visible"/>
                                      </p:to>
                                    </p:set>
                                    <p:animEffect transition="in" filter="blinds(horizontal)">
                                      <p:cBhvr>
                                        <p:cTn dur="500" id="7"/>
                                        <p:tgtEl>
                                          <p:spTgt spid="209721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12"/>
                                        </p:tgtEl>
                                        <p:attrNameLst>
                                          <p:attrName>style.visibility</p:attrName>
                                        </p:attrNameLst>
                                      </p:cBhvr>
                                      <p:to>
                                        <p:strVal val="visible"/>
                                      </p:to>
                                    </p:set>
                                    <p:animEffect transition="in" filter="blinds(horizontal)">
                                      <p:cBhvr>
                                        <p:cTn dur="500" id="12"/>
                                        <p:tgtEl>
                                          <p:spTgt spid="209721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13"/>
                                        </p:tgtEl>
                                        <p:attrNameLst>
                                          <p:attrName>style.visibility</p:attrName>
                                        </p:attrNameLst>
                                      </p:cBhvr>
                                      <p:to>
                                        <p:strVal val="visible"/>
                                      </p:to>
                                    </p:set>
                                    <p:animEffect transition="in" filter="blinds(horizontal)">
                                      <p:cBhvr>
                                        <p:cTn dur="500" id="17"/>
                                        <p:tgtEl>
                                          <p:spTgt spid="2097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pic>
        <p:nvPicPr>
          <p:cNvPr id="2097215" name="" descr=""/>
          <p:cNvPicPr>
            <a:picLocks/>
          </p:cNvPicPr>
          <p:nvPr/>
        </p:nvPicPr>
        <p:blipFill>
          <a:blip xmlns:r="http://schemas.openxmlformats.org/officeDocument/2006/relationships" r:embed="rId1"/>
          <a:srcRect l="0" t="0" r="0" b="0"/>
          <a:stretch>
            <a:fillRect/>
          </a:stretch>
        </p:blipFill>
        <p:spPr>
          <a:xfrm rot="0">
            <a:off x="1633537" y="990600"/>
            <a:ext cx="1685925" cy="592137"/>
          </a:xfrm>
          <a:prstGeom prst="rect"/>
          <a:noFill/>
          <a:ln>
            <a:noFill/>
          </a:ln>
        </p:spPr>
      </p:pic>
      <p:pic>
        <p:nvPicPr>
          <p:cNvPr id="2097216" name="" descr=""/>
          <p:cNvPicPr>
            <a:picLocks/>
          </p:cNvPicPr>
          <p:nvPr/>
        </p:nvPicPr>
        <p:blipFill>
          <a:blip xmlns:r="http://schemas.openxmlformats.org/officeDocument/2006/relationships" r:embed="rId2"/>
          <a:srcRect l="0" t="0" r="0" b="0"/>
          <a:stretch>
            <a:fillRect/>
          </a:stretch>
        </p:blipFill>
        <p:spPr>
          <a:xfrm rot="0">
            <a:off x="749300" y="1981200"/>
            <a:ext cx="4127500" cy="3983037"/>
          </a:xfrm>
          <a:prstGeom prst="rect"/>
          <a:noFill/>
          <a:ln>
            <a:noFill/>
          </a:ln>
        </p:spPr>
      </p:pic>
      <p:grpSp>
        <p:nvGrpSpPr>
          <p:cNvPr id="101" name=""/>
          <p:cNvGrpSpPr/>
          <p:nvPr/>
        </p:nvGrpSpPr>
        <p:grpSpPr>
          <a:xfrm rot="0">
            <a:off x="5219700" y="2276475"/>
            <a:ext cx="3124200" cy="3200400"/>
            <a:chOff x="3264" y="1776"/>
            <a:chExt cx="1968" cy="2016"/>
          </a:xfrm>
        </p:grpSpPr>
        <p:sp>
          <p:nvSpPr>
            <p:cNvPr id="1048786" name=""/>
            <p:cNvSpPr/>
            <p:nvPr/>
          </p:nvSpPr>
          <p:spPr>
            <a:xfrm rot="0">
              <a:off x="3264" y="1776"/>
              <a:ext cx="1968" cy="2016"/>
            </a:xfrm>
            <a:prstGeom prst="rect"/>
            <a:solidFill>
              <a:schemeClr val="lt1"/>
            </a:soli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87" name=""/>
            <p:cNvSpPr/>
            <p:nvPr/>
          </p:nvSpPr>
          <p:spPr>
            <a:xfrm rot="0">
              <a:off x="3456" y="2016"/>
              <a:ext cx="1584" cy="1584"/>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41" y="10800"/>
                  </a:moveTo>
                  <a:cubicBezTo>
                    <a:pt x="3041" y="15085"/>
                    <a:pt x="6515" y="18559"/>
                    <a:pt x="10800" y="18559"/>
                  </a:cubicBezTo>
                  <a:cubicBezTo>
                    <a:pt x="15085" y="18559"/>
                    <a:pt x="18559" y="15085"/>
                    <a:pt x="18559" y="10800"/>
                  </a:cubicBezTo>
                  <a:cubicBezTo>
                    <a:pt x="18559" y="6515"/>
                    <a:pt x="15085" y="3041"/>
                    <a:pt x="10800" y="3041"/>
                  </a:cubicBezTo>
                  <a:cubicBezTo>
                    <a:pt x="6515" y="3041"/>
                    <a:pt x="3041" y="6515"/>
                    <a:pt x="3041" y="10800"/>
                  </a:cubicBezTo>
                </a:path>
              </a:pathLst>
            </a:custGeom>
            <a:solidFill>
              <a:srgbClr val="FF9900"/>
            </a:solidFill>
            <a:ln w="19050" cap="flat" cmpd="sng">
              <a:solidFill>
                <a:srgbClr val="6633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88" name=""/>
            <p:cNvSpPr/>
            <p:nvPr/>
          </p:nvSpPr>
          <p:spPr>
            <a:xfrm rot="0">
              <a:off x="3936" y="2496"/>
              <a:ext cx="624" cy="624"/>
            </a:xfrm>
            <a:prstGeom prst="ellipse"/>
            <a:gradFill rotWithShape="0">
              <a:gsLst>
                <a:gs pos="0">
                  <a:schemeClr val="lt1">
                    <a:alpha val="100000"/>
                  </a:schemeClr>
                </a:gs>
                <a:gs pos="100000">
                  <a:srgbClr val="A9A9A9">
                    <a:alpha val="100000"/>
                  </a:srgbClr>
                </a:gs>
              </a:gsLst>
              <a:path path="shape">
                <a:fillToRect l="50000" t="50000" r="50000" b="50000"/>
              </a:path>
            </a:gradFill>
            <a:ln w="19050" cap="flat" cmpd="sng">
              <a:solidFill>
                <a:srgbClr val="6633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89" name=""/>
            <p:cNvSpPr/>
            <p:nvPr/>
          </p:nvSpPr>
          <p:spPr>
            <a:xfrm rot="0" flipH="1">
              <a:off x="3936" y="2784"/>
              <a:ext cx="336" cy="0"/>
            </a:xfrm>
            <a:prstGeom prst="line"/>
            <a:noFill/>
            <a:ln w="12700" cap="flat" cmpd="sng">
              <a:solidFill>
                <a:srgbClr val="0000FF">
                  <a:alpha val="100000"/>
                </a:srgbClr>
              </a:solidFill>
              <a:prstDash val="solid"/>
              <a:round/>
            </a:ln>
          </p:spPr>
        </p:sp>
        <p:sp>
          <p:nvSpPr>
            <p:cNvPr id="1048790" name=""/>
            <p:cNvSpPr/>
            <p:nvPr/>
          </p:nvSpPr>
          <p:spPr>
            <a:xfrm rot="0" flipH="1">
              <a:off x="3888" y="2784"/>
              <a:ext cx="384" cy="480"/>
            </a:xfrm>
            <a:prstGeom prst="line"/>
            <a:noFill/>
            <a:ln w="12700" cap="flat" cmpd="sng">
              <a:solidFill>
                <a:srgbClr val="0000FF">
                  <a:alpha val="100000"/>
                </a:srgbClr>
              </a:solidFill>
              <a:prstDash val="solid"/>
              <a:round/>
            </a:ln>
          </p:spPr>
        </p:sp>
        <p:sp>
          <p:nvSpPr>
            <p:cNvPr id="1048791" name=""/>
            <p:cNvSpPr/>
            <p:nvPr/>
          </p:nvSpPr>
          <p:spPr>
            <a:xfrm rot="0">
              <a:off x="4272" y="2784"/>
              <a:ext cx="0" cy="816"/>
            </a:xfrm>
            <a:prstGeom prst="line"/>
            <a:noFill/>
            <a:ln w="12700" cap="flat" cmpd="sng">
              <a:solidFill>
                <a:srgbClr val="0000FF">
                  <a:alpha val="100000"/>
                </a:srgbClr>
              </a:solidFill>
              <a:prstDash val="solid"/>
              <a:round/>
            </a:ln>
          </p:spPr>
        </p:sp>
        <p:sp>
          <p:nvSpPr>
            <p:cNvPr id="1048792" name=""/>
            <p:cNvSpPr/>
            <p:nvPr/>
          </p:nvSpPr>
          <p:spPr>
            <a:xfrm rot="0">
              <a:off x="3984" y="2464"/>
              <a:ext cx="24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a</a:t>
              </a:r>
            </a:p>
          </p:txBody>
        </p:sp>
        <p:sp>
          <p:nvSpPr>
            <p:cNvPr id="1048793" name=""/>
            <p:cNvSpPr/>
            <p:nvPr/>
          </p:nvSpPr>
          <p:spPr>
            <a:xfrm rot="0">
              <a:off x="3792" y="2880"/>
              <a:ext cx="24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b</a:t>
              </a:r>
            </a:p>
          </p:txBody>
        </p:sp>
        <p:sp>
          <p:nvSpPr>
            <p:cNvPr id="1048794" name=""/>
            <p:cNvSpPr/>
            <p:nvPr/>
          </p:nvSpPr>
          <p:spPr>
            <a:xfrm rot="0">
              <a:off x="4282" y="3024"/>
              <a:ext cx="230"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c</a:t>
              </a:r>
            </a:p>
          </p:txBody>
        </p:sp>
        <p:sp>
          <p:nvSpPr>
            <p:cNvPr id="1048795" name=""/>
            <p:cNvSpPr/>
            <p:nvPr/>
          </p:nvSpPr>
          <p:spPr>
            <a:xfrm rot="0">
              <a:off x="4282" y="2217"/>
              <a:ext cx="278"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i="1" lang="en-US"/>
                <a:t>Q</a:t>
              </a:r>
            </a:p>
          </p:txBody>
        </p:sp>
        <p:sp>
          <p:nvSpPr>
            <p:cNvPr id="1048796" name=""/>
            <p:cNvSpPr/>
            <p:nvPr/>
          </p:nvSpPr>
          <p:spPr>
            <a:xfrm rot="0">
              <a:off x="4752" y="2640"/>
              <a:ext cx="29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sym typeface="Symbol" pitchFamily="18" charset="2"/>
                </a:rPr>
                <a:t></a:t>
              </a:r>
              <a:r>
                <a:rPr altLang="en-US" baseline="-25000" b="0" sz="3200" i="1" lang="en-US">
                  <a:solidFill>
                    <a:schemeClr val="dk1"/>
                  </a:solidFill>
                  <a:sym typeface="Symbol" pitchFamily="18" charset="2"/>
                </a:rPr>
                <a:t>r</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16"/>
                                        </p:tgtEl>
                                        <p:attrNameLst>
                                          <p:attrName>style.visibility</p:attrName>
                                        </p:attrNameLst>
                                      </p:cBhvr>
                                      <p:to>
                                        <p:strVal val="visible"/>
                                      </p:to>
                                    </p:set>
                                    <p:animEffect transition="in" filter="blinds(horizontal)">
                                      <p:cBhvr>
                                        <p:cTn dur="500" id="7"/>
                                        <p:tgtEl>
                                          <p:spTgt spid="2097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pic>
        <p:nvPicPr>
          <p:cNvPr id="2097217" name="" descr=""/>
          <p:cNvPicPr>
            <a:picLocks/>
          </p:cNvPicPr>
          <p:nvPr/>
        </p:nvPicPr>
        <p:blipFill>
          <a:blip xmlns:r="http://schemas.openxmlformats.org/officeDocument/2006/relationships" r:embed="rId1"/>
          <a:srcRect l="0" t="0" r="0" b="0"/>
          <a:stretch>
            <a:fillRect/>
          </a:stretch>
        </p:blipFill>
        <p:spPr>
          <a:xfrm rot="0">
            <a:off x="777875" y="762000"/>
            <a:ext cx="2100262" cy="841375"/>
          </a:xfrm>
          <a:prstGeom prst="rect"/>
          <a:noFill/>
          <a:ln>
            <a:noFill/>
          </a:ln>
        </p:spPr>
      </p:pic>
      <p:pic>
        <p:nvPicPr>
          <p:cNvPr id="2097218" name="" descr=""/>
          <p:cNvPicPr>
            <a:picLocks/>
          </p:cNvPicPr>
          <p:nvPr/>
        </p:nvPicPr>
        <p:blipFill>
          <a:blip xmlns:r="http://schemas.openxmlformats.org/officeDocument/2006/relationships" r:embed="rId2"/>
          <a:srcRect l="0" t="0" r="0" b="0"/>
          <a:stretch>
            <a:fillRect/>
          </a:stretch>
        </p:blipFill>
        <p:spPr>
          <a:xfrm rot="0">
            <a:off x="1143000" y="2743200"/>
            <a:ext cx="2654300" cy="3352800"/>
          </a:xfrm>
          <a:prstGeom prst="rect"/>
          <a:noFill/>
          <a:ln>
            <a:noFill/>
          </a:ln>
        </p:spPr>
      </p:pic>
      <p:pic>
        <p:nvPicPr>
          <p:cNvPr id="2097219" name="" descr=""/>
          <p:cNvPicPr>
            <a:picLocks/>
          </p:cNvPicPr>
          <p:nvPr/>
        </p:nvPicPr>
        <p:blipFill>
          <a:blip xmlns:r="http://schemas.openxmlformats.org/officeDocument/2006/relationships" r:embed="rId3"/>
          <a:srcRect l="0" t="0" r="0" b="0"/>
          <a:stretch>
            <a:fillRect/>
          </a:stretch>
        </p:blipFill>
        <p:spPr>
          <a:xfrm rot="0">
            <a:off x="1190625" y="1676400"/>
            <a:ext cx="6686550" cy="1076325"/>
          </a:xfrm>
          <a:prstGeom prst="rect"/>
          <a:noFill/>
          <a:ln>
            <a:noFill/>
          </a:ln>
        </p:spPr>
      </p:pic>
      <p:grpSp>
        <p:nvGrpSpPr>
          <p:cNvPr id="103" name=""/>
          <p:cNvGrpSpPr/>
          <p:nvPr/>
        </p:nvGrpSpPr>
        <p:grpSpPr>
          <a:xfrm rot="0">
            <a:off x="4716462" y="2852737"/>
            <a:ext cx="3124200" cy="3200400"/>
            <a:chOff x="3264" y="1776"/>
            <a:chExt cx="1968" cy="2016"/>
          </a:xfrm>
        </p:grpSpPr>
        <p:sp>
          <p:nvSpPr>
            <p:cNvPr id="1048797" name=""/>
            <p:cNvSpPr/>
            <p:nvPr/>
          </p:nvSpPr>
          <p:spPr>
            <a:xfrm rot="0">
              <a:off x="3264" y="1776"/>
              <a:ext cx="1968" cy="2016"/>
            </a:xfrm>
            <a:prstGeom prst="rect"/>
            <a:solidFill>
              <a:schemeClr val="lt1"/>
            </a:soli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98" name=""/>
            <p:cNvSpPr/>
            <p:nvPr/>
          </p:nvSpPr>
          <p:spPr>
            <a:xfrm rot="0">
              <a:off x="3456" y="2016"/>
              <a:ext cx="1584" cy="1584"/>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41" y="10800"/>
                  </a:moveTo>
                  <a:cubicBezTo>
                    <a:pt x="3041" y="15085"/>
                    <a:pt x="6515" y="18559"/>
                    <a:pt x="10800" y="18559"/>
                  </a:cubicBezTo>
                  <a:cubicBezTo>
                    <a:pt x="15085" y="18559"/>
                    <a:pt x="18559" y="15085"/>
                    <a:pt x="18559" y="10800"/>
                  </a:cubicBezTo>
                  <a:cubicBezTo>
                    <a:pt x="18559" y="6515"/>
                    <a:pt x="15085" y="3041"/>
                    <a:pt x="10800" y="3041"/>
                  </a:cubicBezTo>
                  <a:cubicBezTo>
                    <a:pt x="6515" y="3041"/>
                    <a:pt x="3041" y="6515"/>
                    <a:pt x="3041" y="10800"/>
                  </a:cubicBezTo>
                </a:path>
              </a:pathLst>
            </a:custGeom>
            <a:solidFill>
              <a:srgbClr val="FF9900"/>
            </a:solidFill>
            <a:ln w="19050" cap="flat" cmpd="sng">
              <a:solidFill>
                <a:srgbClr val="6633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99" name=""/>
            <p:cNvSpPr/>
            <p:nvPr/>
          </p:nvSpPr>
          <p:spPr>
            <a:xfrm rot="0">
              <a:off x="3936" y="2496"/>
              <a:ext cx="624" cy="624"/>
            </a:xfrm>
            <a:prstGeom prst="ellipse"/>
            <a:gradFill rotWithShape="0">
              <a:gsLst>
                <a:gs pos="0">
                  <a:schemeClr val="lt1">
                    <a:alpha val="100000"/>
                  </a:schemeClr>
                </a:gs>
                <a:gs pos="100000">
                  <a:srgbClr val="A9A9A9">
                    <a:alpha val="100000"/>
                  </a:srgbClr>
                </a:gs>
              </a:gsLst>
              <a:path path="shape">
                <a:fillToRect l="50000" t="50000" r="50000" b="50000"/>
              </a:path>
            </a:gradFill>
            <a:ln w="19050" cap="flat" cmpd="sng">
              <a:solidFill>
                <a:srgbClr val="6633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00" name=""/>
            <p:cNvSpPr/>
            <p:nvPr/>
          </p:nvSpPr>
          <p:spPr>
            <a:xfrm rot="0" flipH="1">
              <a:off x="3936" y="2784"/>
              <a:ext cx="336" cy="0"/>
            </a:xfrm>
            <a:prstGeom prst="line"/>
            <a:noFill/>
            <a:ln w="12700" cap="flat" cmpd="sng">
              <a:solidFill>
                <a:srgbClr val="0000FF">
                  <a:alpha val="100000"/>
                </a:srgbClr>
              </a:solidFill>
              <a:prstDash val="solid"/>
              <a:round/>
            </a:ln>
          </p:spPr>
        </p:sp>
        <p:sp>
          <p:nvSpPr>
            <p:cNvPr id="1048801" name=""/>
            <p:cNvSpPr/>
            <p:nvPr/>
          </p:nvSpPr>
          <p:spPr>
            <a:xfrm rot="0" flipH="1">
              <a:off x="3888" y="2784"/>
              <a:ext cx="384" cy="480"/>
            </a:xfrm>
            <a:prstGeom prst="line"/>
            <a:noFill/>
            <a:ln w="12700" cap="flat" cmpd="sng">
              <a:solidFill>
                <a:srgbClr val="0000FF">
                  <a:alpha val="100000"/>
                </a:srgbClr>
              </a:solidFill>
              <a:prstDash val="solid"/>
              <a:round/>
            </a:ln>
          </p:spPr>
        </p:sp>
        <p:sp>
          <p:nvSpPr>
            <p:cNvPr id="1048802" name=""/>
            <p:cNvSpPr/>
            <p:nvPr/>
          </p:nvSpPr>
          <p:spPr>
            <a:xfrm rot="0">
              <a:off x="4272" y="2784"/>
              <a:ext cx="0" cy="816"/>
            </a:xfrm>
            <a:prstGeom prst="line"/>
            <a:noFill/>
            <a:ln w="12700" cap="flat" cmpd="sng">
              <a:solidFill>
                <a:srgbClr val="0000FF">
                  <a:alpha val="100000"/>
                </a:srgbClr>
              </a:solidFill>
              <a:prstDash val="solid"/>
              <a:round/>
            </a:ln>
          </p:spPr>
        </p:sp>
        <p:sp>
          <p:nvSpPr>
            <p:cNvPr id="1048803" name=""/>
            <p:cNvSpPr/>
            <p:nvPr/>
          </p:nvSpPr>
          <p:spPr>
            <a:xfrm rot="0">
              <a:off x="3984" y="2464"/>
              <a:ext cx="24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a</a:t>
              </a:r>
            </a:p>
          </p:txBody>
        </p:sp>
        <p:sp>
          <p:nvSpPr>
            <p:cNvPr id="1048804" name=""/>
            <p:cNvSpPr/>
            <p:nvPr/>
          </p:nvSpPr>
          <p:spPr>
            <a:xfrm rot="0">
              <a:off x="3792" y="2880"/>
              <a:ext cx="24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b</a:t>
              </a:r>
            </a:p>
          </p:txBody>
        </p:sp>
        <p:sp>
          <p:nvSpPr>
            <p:cNvPr id="1048805" name=""/>
            <p:cNvSpPr/>
            <p:nvPr/>
          </p:nvSpPr>
          <p:spPr>
            <a:xfrm rot="0">
              <a:off x="4282" y="3024"/>
              <a:ext cx="230"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rPr>
                <a:t>c</a:t>
              </a:r>
            </a:p>
          </p:txBody>
        </p:sp>
        <p:sp>
          <p:nvSpPr>
            <p:cNvPr id="1048806" name=""/>
            <p:cNvSpPr/>
            <p:nvPr/>
          </p:nvSpPr>
          <p:spPr>
            <a:xfrm rot="0">
              <a:off x="4282" y="2217"/>
              <a:ext cx="278"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i="1" lang="en-US"/>
                <a:t>Q</a:t>
              </a:r>
            </a:p>
          </p:txBody>
        </p:sp>
        <p:sp>
          <p:nvSpPr>
            <p:cNvPr id="1048807" name=""/>
            <p:cNvSpPr/>
            <p:nvPr/>
          </p:nvSpPr>
          <p:spPr>
            <a:xfrm rot="0">
              <a:off x="4752" y="2640"/>
              <a:ext cx="294"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i="1" lang="en-US">
                  <a:solidFill>
                    <a:schemeClr val="dk1"/>
                  </a:solidFill>
                  <a:sym typeface="Symbol" pitchFamily="18" charset="2"/>
                </a:rPr>
                <a:t></a:t>
              </a:r>
              <a:r>
                <a:rPr altLang="en-US" baseline="-25000" b="0" sz="3200" i="1" lang="en-US">
                  <a:solidFill>
                    <a:schemeClr val="dk1"/>
                  </a:solidFill>
                  <a:sym typeface="Symbol" pitchFamily="18" charset="2"/>
                </a:rPr>
                <a:t>r</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19"/>
                                        </p:tgtEl>
                                        <p:attrNameLst>
                                          <p:attrName>style.visibility</p:attrName>
                                        </p:attrNameLst>
                                      </p:cBhvr>
                                      <p:to>
                                        <p:strVal val="visible"/>
                                      </p:to>
                                    </p:set>
                                    <p:animEffect transition="in" filter="blinds(horizontal)">
                                      <p:cBhvr>
                                        <p:cTn dur="500" id="7"/>
                                        <p:tgtEl>
                                          <p:spTgt spid="209721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18"/>
                                        </p:tgtEl>
                                        <p:attrNameLst>
                                          <p:attrName>style.visibility</p:attrName>
                                        </p:attrNameLst>
                                      </p:cBhvr>
                                      <p:to>
                                        <p:strVal val="visible"/>
                                      </p:to>
                                    </p:set>
                                    <p:animEffect transition="in" filter="blinds(horizontal)">
                                      <p:cBhvr>
                                        <p:cTn dur="500" id="12"/>
                                        <p:tgtEl>
                                          <p:spTgt spid="209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808" name=""/>
          <p:cNvSpPr txBox="1"/>
          <p:nvPr/>
        </p:nvSpPr>
        <p:spPr>
          <a:xfrm rot="0">
            <a:off x="76200" y="379412"/>
            <a:ext cx="9067800" cy="137318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rgbClr val="CC0000"/>
                </a:solidFill>
                <a:latin typeface="Bookman Old Style" pitchFamily="18" charset="0"/>
              </a:rPr>
              <a:t>例</a:t>
            </a:r>
            <a:r>
              <a:rPr altLang="zh-CN" sz="2800" lang="en-US">
                <a:solidFill>
                  <a:srgbClr val="CC0000"/>
                </a:solidFill>
                <a:latin typeface="Bookman Old Style" pitchFamily="18" charset="0"/>
              </a:rPr>
              <a:t>2</a:t>
            </a:r>
            <a:r>
              <a:rPr altLang="zh-CN" sz="2800" lang="en-US">
                <a:solidFill>
                  <a:schemeClr val="accent2"/>
                </a:solidFill>
                <a:latin typeface="Bookman Old Style" pitchFamily="18" charset="0"/>
              </a:rPr>
              <a:t>. </a:t>
            </a:r>
            <a:r>
              <a:rPr altLang="en-US" sz="2800" lang="zh-CN">
                <a:solidFill>
                  <a:schemeClr val="accent2"/>
                </a:solidFill>
                <a:latin typeface="Bookman Old Style" pitchFamily="18" charset="0"/>
              </a:rPr>
              <a:t>一无限长同轴金属圆筒，内筒半径为</a:t>
            </a:r>
            <a:r>
              <a:rPr altLang="zh-CN" sz="2800" i="1" lang="en-US">
                <a:solidFill>
                  <a:schemeClr val="accent2"/>
                </a:solidFill>
              </a:rPr>
              <a:t>R</a:t>
            </a:r>
            <a:r>
              <a:rPr altLang="zh-CN" baseline="-25000" sz="2800" lang="en-US">
                <a:solidFill>
                  <a:schemeClr val="accent2"/>
                </a:solidFill>
              </a:rPr>
              <a:t>1</a:t>
            </a:r>
            <a:r>
              <a:rPr altLang="en-US" sz="2800" lang="zh-CN">
                <a:solidFill>
                  <a:schemeClr val="accent2"/>
                </a:solidFill>
                <a:latin typeface="Bookman Old Style" pitchFamily="18" charset="0"/>
              </a:rPr>
              <a:t>，外筒半径为</a:t>
            </a:r>
            <a:r>
              <a:rPr altLang="zh-CN" sz="2800" i="1" lang="en-US">
                <a:solidFill>
                  <a:schemeClr val="accent2"/>
                </a:solidFill>
              </a:rPr>
              <a:t>R</a:t>
            </a:r>
            <a:r>
              <a:rPr altLang="zh-CN" baseline="-25000" sz="2800" lang="en-US">
                <a:solidFill>
                  <a:schemeClr val="accent2"/>
                </a:solidFill>
              </a:rPr>
              <a:t>2</a:t>
            </a:r>
            <a:r>
              <a:rPr altLang="en-US" sz="2800" lang="zh-CN">
                <a:solidFill>
                  <a:schemeClr val="accent2"/>
                </a:solidFill>
                <a:latin typeface="Bookman Old Style" pitchFamily="18" charset="0"/>
              </a:rPr>
              <a:t>，内外筒间充满相对介电常数为</a:t>
            </a:r>
            <a:r>
              <a:rPr altLang="zh-CN" sz="2800" i="1" lang="en-US">
                <a:solidFill>
                  <a:schemeClr val="accent2"/>
                </a:solidFill>
                <a:latin typeface="Bookman Old Style" pitchFamily="18" charset="0"/>
                <a:sym typeface="Symbol" pitchFamily="18" charset="2"/>
              </a:rPr>
              <a:t></a:t>
            </a:r>
            <a:r>
              <a:rPr altLang="zh-CN" baseline="-25000" sz="2800" lang="en-US">
                <a:solidFill>
                  <a:schemeClr val="accent2"/>
                </a:solidFill>
                <a:sym typeface="Symbol" pitchFamily="18" charset="2"/>
              </a:rPr>
              <a:t>r</a:t>
            </a:r>
            <a:r>
              <a:rPr altLang="en-US" sz="2800" lang="zh-CN">
                <a:solidFill>
                  <a:schemeClr val="accent2"/>
                </a:solidFill>
                <a:latin typeface="Bookman Old Style" pitchFamily="18" charset="0"/>
                <a:sym typeface="Symbol" pitchFamily="18" charset="2"/>
              </a:rPr>
              <a:t>的油，在</a:t>
            </a:r>
            <a:r>
              <a:rPr altLang="en-US" sz="2800" lang="zh-CN">
                <a:solidFill>
                  <a:schemeClr val="accent2"/>
                </a:solidFill>
                <a:latin typeface="Bookman Old Style" pitchFamily="18" charset="0"/>
              </a:rPr>
              <a:t>内外筒间加上电压</a:t>
            </a:r>
            <a:r>
              <a:rPr altLang="zh-CN" sz="2800" i="1" lang="en-US">
                <a:solidFill>
                  <a:schemeClr val="accent2"/>
                </a:solidFill>
                <a:latin typeface="Bookman Old Style" pitchFamily="18" charset="0"/>
              </a:rPr>
              <a:t>U</a:t>
            </a:r>
            <a:r>
              <a:rPr altLang="zh-CN" sz="2800" lang="en-US">
                <a:solidFill>
                  <a:schemeClr val="accent2"/>
                </a:solidFill>
                <a:latin typeface="Bookman Old Style" pitchFamily="18" charset="0"/>
              </a:rPr>
              <a:t>(</a:t>
            </a:r>
            <a:r>
              <a:rPr altLang="en-US" sz="2800" lang="zh-CN">
                <a:solidFill>
                  <a:schemeClr val="accent2"/>
                </a:solidFill>
                <a:latin typeface="Bookman Old Style" pitchFamily="18" charset="0"/>
              </a:rPr>
              <a:t>外筒为正极），求电场及束缚电荷分布。</a:t>
            </a:r>
          </a:p>
        </p:txBody>
      </p:sp>
      <p:sp>
        <p:nvSpPr>
          <p:cNvPr id="1048809" name=""/>
          <p:cNvSpPr/>
          <p:nvPr/>
        </p:nvSpPr>
        <p:spPr>
          <a:xfrm rot="8619630">
            <a:off x="6781800" y="3429000"/>
            <a:ext cx="2357437" cy="2030412"/>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58" y="10800"/>
                </a:moveTo>
                <a:cubicBezTo>
                  <a:pt x="4758" y="14137"/>
                  <a:pt x="7463" y="16842"/>
                  <a:pt x="10800" y="16842"/>
                </a:cubicBezTo>
                <a:cubicBezTo>
                  <a:pt x="14137" y="16842"/>
                  <a:pt x="16842" y="14137"/>
                  <a:pt x="16842" y="10800"/>
                </a:cubicBezTo>
                <a:cubicBezTo>
                  <a:pt x="16842" y="7463"/>
                  <a:pt x="14137" y="4758"/>
                  <a:pt x="10800" y="4758"/>
                </a:cubicBezTo>
                <a:cubicBezTo>
                  <a:pt x="7463" y="4758"/>
                  <a:pt x="4758" y="7463"/>
                  <a:pt x="4758" y="10800"/>
                </a:cubicBezTo>
              </a:path>
            </a:pathLst>
          </a:custGeom>
          <a:solidFill>
            <a:srgbClr val="FFFF00"/>
          </a:solidFill>
          <a:ln>
            <a:noFill/>
          </a:ln>
          <a:scene3d>
            <a:camera prst="legacyObliqueTopLeft">
              <a:rot lat="16500000" lon="0" rev="0"/>
            </a:camera>
            <a:lightRig dir="b" rig="legacyFlat2"/>
          </a:scene3d>
          <a:sp3d extrusionH="1243000" prstMaterial="legacyMetal">
            <a:bevelT w="13500" h="13500" prst="angle"/>
            <a:bevelB w="13500" h="13500" prst="angle"/>
            <a:extrusionClr>
              <a:srgbClr val="FFFF00"/>
            </a:extrusionClr>
          </a:sp3d>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220" name="" descr=""/>
          <p:cNvPicPr>
            <a:picLocks/>
          </p:cNvPicPr>
          <p:nvPr/>
        </p:nvPicPr>
        <p:blipFill>
          <a:blip xmlns:r="http://schemas.openxmlformats.org/officeDocument/2006/relationships" r:embed="rId1"/>
          <a:srcRect l="0" t="0" r="0" b="0"/>
          <a:stretch>
            <a:fillRect/>
          </a:stretch>
        </p:blipFill>
        <p:spPr>
          <a:xfrm rot="0" flipV="1">
            <a:off x="7383462" y="3716337"/>
            <a:ext cx="650875" cy="752475"/>
          </a:xfrm>
          <a:prstGeom prst="rect"/>
          <a:noFill/>
          <a:ln>
            <a:noFill/>
          </a:ln>
        </p:spPr>
      </p:pic>
      <p:sp>
        <p:nvSpPr>
          <p:cNvPr id="1048810" name=""/>
          <p:cNvSpPr/>
          <p:nvPr/>
        </p:nvSpPr>
        <p:spPr>
          <a:xfrm rot="0">
            <a:off x="7996237" y="4468812"/>
            <a:ext cx="533400" cy="0"/>
          </a:xfrm>
          <a:prstGeom prst="line"/>
          <a:noFill/>
          <a:ln w="31750" cap="flat" cmpd="sng">
            <a:solidFill>
              <a:srgbClr val="FFFF00">
                <a:alpha val="100000"/>
              </a:srgbClr>
            </a:solidFill>
            <a:prstDash val="solid"/>
            <a:round/>
            <a:tailEnd type="triangle" w="sm" len="sm"/>
          </a:ln>
        </p:spPr>
      </p:sp>
      <p:sp>
        <p:nvSpPr>
          <p:cNvPr id="1048811" name=""/>
          <p:cNvSpPr/>
          <p:nvPr/>
        </p:nvSpPr>
        <p:spPr>
          <a:xfrm rot="0" flipH="1" flipV="1">
            <a:off x="7081837" y="4087812"/>
            <a:ext cx="914400" cy="381000"/>
          </a:xfrm>
          <a:prstGeom prst="line"/>
          <a:noFill/>
          <a:ln w="31750" cap="flat" cmpd="sng">
            <a:solidFill>
              <a:srgbClr val="FFFF00">
                <a:alpha val="100000"/>
              </a:srgbClr>
            </a:solidFill>
            <a:prstDash val="solid"/>
            <a:round/>
            <a:tailEnd type="triangle" w="sm" len="sm"/>
          </a:ln>
        </p:spPr>
      </p:sp>
      <p:pic>
        <p:nvPicPr>
          <p:cNvPr id="2097221" name="" descr=""/>
          <p:cNvPicPr>
            <a:picLocks/>
          </p:cNvPicPr>
          <p:nvPr/>
        </p:nvPicPr>
        <p:blipFill>
          <a:blip xmlns:r="http://schemas.openxmlformats.org/officeDocument/2006/relationships" r:embed="rId2"/>
          <a:srcRect l="0" t="0" r="0" b="0"/>
          <a:stretch>
            <a:fillRect/>
          </a:stretch>
        </p:blipFill>
        <p:spPr>
          <a:xfrm rot="0" flipV="1">
            <a:off x="8027987" y="3933825"/>
            <a:ext cx="571500" cy="533400"/>
          </a:xfrm>
          <a:prstGeom prst="rect"/>
          <a:noFill/>
          <a:ln>
            <a:noFill/>
          </a:ln>
        </p:spPr>
      </p:pic>
      <p:sp>
        <p:nvSpPr>
          <p:cNvPr id="1048812" name=""/>
          <p:cNvSpPr txBox="1"/>
          <p:nvPr/>
        </p:nvSpPr>
        <p:spPr>
          <a:xfrm rot="0">
            <a:off x="0" y="1858962"/>
            <a:ext cx="2895600" cy="5794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3200" lang="zh-CN">
                <a:solidFill>
                  <a:srgbClr val="FF0000"/>
                </a:solidFill>
                <a:latin typeface="Bookman Old Style" pitchFamily="18" charset="0"/>
              </a:rPr>
              <a:t>解：</a:t>
            </a:r>
          </a:p>
        </p:txBody>
      </p:sp>
      <p:sp>
        <p:nvSpPr>
          <p:cNvPr id="1048813" name=""/>
          <p:cNvSpPr txBox="1"/>
          <p:nvPr/>
        </p:nvSpPr>
        <p:spPr>
          <a:xfrm rot="0">
            <a:off x="685800" y="1701800"/>
            <a:ext cx="8153400" cy="11176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120000"/>
              </a:lnSpc>
              <a:spcBef>
                <a:spcPct val="50000"/>
              </a:spcBef>
            </a:pPr>
            <a:r>
              <a:rPr altLang="en-US" sz="2800" lang="zh-CN">
                <a:solidFill>
                  <a:schemeClr val="lt2"/>
                </a:solidFill>
                <a:latin typeface="Bookman Old Style" pitchFamily="18" charset="0"/>
              </a:rPr>
              <a:t>根据自由电荷和电介质分布的对称性，电场强度和电位移矢量均应有柱对称性。</a:t>
            </a:r>
          </a:p>
        </p:txBody>
      </p:sp>
      <p:sp>
        <p:nvSpPr>
          <p:cNvPr id="1048814" name=""/>
          <p:cNvSpPr txBox="1"/>
          <p:nvPr/>
        </p:nvSpPr>
        <p:spPr>
          <a:xfrm rot="0">
            <a:off x="533400" y="2743200"/>
            <a:ext cx="8458200" cy="11176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120000"/>
              </a:lnSpc>
              <a:spcBef>
                <a:spcPct val="50000"/>
              </a:spcBef>
            </a:pPr>
            <a:r>
              <a:rPr altLang="en-US" sz="2800" lang="zh-CN">
                <a:solidFill>
                  <a:schemeClr val="lt2"/>
                </a:solidFill>
                <a:latin typeface="Bookman Old Style" pitchFamily="18" charset="0"/>
              </a:rPr>
              <a:t>设内圆筒单位长度带电为</a:t>
            </a:r>
            <a:r>
              <a:rPr altLang="zh-CN" sz="2800" i="1" lang="en-US">
                <a:solidFill>
                  <a:schemeClr val="lt2"/>
                </a:solidFill>
                <a:latin typeface="Bookman Old Style" pitchFamily="18" charset="0"/>
                <a:sym typeface="Symbol" pitchFamily="18" charset="2"/>
              </a:rPr>
              <a:t></a:t>
            </a:r>
            <a:r>
              <a:rPr altLang="en-US" sz="2800" lang="zh-CN">
                <a:solidFill>
                  <a:schemeClr val="lt2"/>
                </a:solidFill>
                <a:latin typeface="Bookman Old Style" pitchFamily="18" charset="0"/>
                <a:sym typeface="Symbol" pitchFamily="18" charset="2"/>
              </a:rPr>
              <a:t>，以</a:t>
            </a:r>
            <a:r>
              <a:rPr altLang="zh-CN" sz="2800" i="1" lang="en-US">
                <a:solidFill>
                  <a:schemeClr val="lt2"/>
                </a:solidFill>
                <a:ea typeface="隶书" pitchFamily="49" charset="-122"/>
                <a:sym typeface="Symbol" pitchFamily="18" charset="2"/>
              </a:rPr>
              <a:t>r</a:t>
            </a:r>
            <a:r>
              <a:rPr altLang="en-US" sz="2800" lang="zh-CN">
                <a:solidFill>
                  <a:schemeClr val="lt2"/>
                </a:solidFill>
                <a:latin typeface="Bookman Old Style" pitchFamily="18" charset="0"/>
                <a:sym typeface="Symbol" pitchFamily="18" charset="2"/>
              </a:rPr>
              <a:t>为底半径、</a:t>
            </a:r>
            <a:r>
              <a:rPr altLang="zh-CN" sz="2800" i="1" lang="en-US">
                <a:solidFill>
                  <a:schemeClr val="lt2"/>
                </a:solidFill>
                <a:sym typeface="Symbol" pitchFamily="18" charset="2"/>
              </a:rPr>
              <a:t>l</a:t>
            </a:r>
            <a:r>
              <a:rPr altLang="en-US" sz="2800" lang="zh-CN">
                <a:solidFill>
                  <a:schemeClr val="lt2"/>
                </a:solidFill>
                <a:latin typeface="Bookman Old Style" pitchFamily="18" charset="0"/>
                <a:sym typeface="Symbol" pitchFamily="18" charset="2"/>
              </a:rPr>
              <a:t>为高作一与圆筒同轴的圆柱面为高斯面，则</a:t>
            </a:r>
          </a:p>
        </p:txBody>
      </p:sp>
      <p:pic>
        <p:nvPicPr>
          <p:cNvPr id="2097222" name="" descr=""/>
          <p:cNvPicPr>
            <a:picLocks/>
          </p:cNvPicPr>
          <p:nvPr/>
        </p:nvPicPr>
        <p:blipFill>
          <a:blip xmlns:r="http://schemas.openxmlformats.org/officeDocument/2006/relationships" r:embed="rId3"/>
          <a:srcRect l="0" t="0" r="0" b="0"/>
          <a:stretch>
            <a:fillRect/>
          </a:stretch>
        </p:blipFill>
        <p:spPr>
          <a:xfrm rot="0">
            <a:off x="304800" y="4038600"/>
            <a:ext cx="3352800" cy="838200"/>
          </a:xfrm>
          <a:prstGeom prst="rect"/>
          <a:noFill/>
          <a:ln>
            <a:noFill/>
          </a:ln>
        </p:spPr>
      </p:pic>
      <p:sp>
        <p:nvSpPr>
          <p:cNvPr id="1048815" name=""/>
          <p:cNvSpPr/>
          <p:nvPr/>
        </p:nvSpPr>
        <p:spPr>
          <a:xfrm rot="0">
            <a:off x="3810000" y="4267200"/>
            <a:ext cx="457200" cy="152400"/>
          </a:xfrm>
          <a:prstGeom prst="rightArrow">
            <a:avLst>
              <a:gd name="adj1" fmla="val 50000"/>
              <a:gd name="adj2" fmla="val 75000"/>
            </a:avLst>
          </a:prstGeom>
          <a:solidFill>
            <a:schemeClr val="accent1"/>
          </a:solidFill>
          <a:ln w="12700" cap="flat" cmpd="sng">
            <a:solidFill>
              <a:schemeClr val="dk1">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223" name="" descr=""/>
          <p:cNvPicPr>
            <a:picLocks/>
          </p:cNvPicPr>
          <p:nvPr/>
        </p:nvPicPr>
        <p:blipFill>
          <a:blip xmlns:r="http://schemas.openxmlformats.org/officeDocument/2006/relationships" r:embed="rId4"/>
          <a:srcRect l="0" t="0" r="0" b="0"/>
          <a:stretch>
            <a:fillRect/>
          </a:stretch>
        </p:blipFill>
        <p:spPr>
          <a:xfrm rot="0">
            <a:off x="4370387" y="3886200"/>
            <a:ext cx="2411412" cy="987425"/>
          </a:xfrm>
          <a:prstGeom prst="rect"/>
          <a:noFill/>
          <a:ln>
            <a:noFill/>
          </a:ln>
        </p:spPr>
      </p:pic>
      <p:sp>
        <p:nvSpPr>
          <p:cNvPr id="1048816" name=""/>
          <p:cNvSpPr/>
          <p:nvPr/>
        </p:nvSpPr>
        <p:spPr>
          <a:xfrm rot="0">
            <a:off x="304800" y="5395912"/>
            <a:ext cx="457200" cy="152400"/>
          </a:xfrm>
          <a:prstGeom prst="rightArrow">
            <a:avLst>
              <a:gd name="adj1" fmla="val 50000"/>
              <a:gd name="adj2" fmla="val 75000"/>
            </a:avLst>
          </a:prstGeom>
          <a:solidFill>
            <a:schemeClr val="accent1"/>
          </a:solidFill>
          <a:ln w="12700" cap="flat" cmpd="sng">
            <a:solidFill>
              <a:schemeClr val="dk1">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224" name="" descr=""/>
          <p:cNvPicPr>
            <a:picLocks/>
          </p:cNvPicPr>
          <p:nvPr/>
        </p:nvPicPr>
        <p:blipFill>
          <a:blip xmlns:r="http://schemas.openxmlformats.org/officeDocument/2006/relationships" r:embed="rId5"/>
          <a:srcRect l="0" t="0" r="0" b="0"/>
          <a:stretch>
            <a:fillRect/>
          </a:stretch>
        </p:blipFill>
        <p:spPr>
          <a:xfrm rot="0">
            <a:off x="838200" y="5243512"/>
            <a:ext cx="715962" cy="388937"/>
          </a:xfrm>
          <a:prstGeom prst="rect"/>
          <a:noFill/>
          <a:ln>
            <a:noFill/>
          </a:ln>
        </p:spPr>
      </p:pic>
      <p:sp>
        <p:nvSpPr>
          <p:cNvPr id="1048817" name=""/>
          <p:cNvSpPr/>
          <p:nvPr/>
        </p:nvSpPr>
        <p:spPr>
          <a:xfrm rot="0">
            <a:off x="1600200" y="5029200"/>
            <a:ext cx="381000" cy="1052512"/>
          </a:xfrm>
          <a:prstGeom prst="leftBrace">
            <a:avLst>
              <a:gd name="adj1" fmla="val 22995"/>
              <a:gd name="adj2" fmla="val 50000"/>
            </a:avLst>
          </a:prstGeom>
          <a:noFill/>
          <a:ln w="127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225" name="" descr=""/>
          <p:cNvPicPr>
            <a:picLocks/>
          </p:cNvPicPr>
          <p:nvPr/>
        </p:nvPicPr>
        <p:blipFill>
          <a:blip xmlns:r="http://schemas.openxmlformats.org/officeDocument/2006/relationships" r:embed="rId6"/>
          <a:srcRect l="0" t="0" r="0" b="0"/>
          <a:stretch>
            <a:fillRect/>
          </a:stretch>
        </p:blipFill>
        <p:spPr>
          <a:xfrm rot="0">
            <a:off x="2051050" y="4868862"/>
            <a:ext cx="1944687" cy="431800"/>
          </a:xfrm>
          <a:prstGeom prst="rect"/>
          <a:noFill/>
          <a:ln>
            <a:noFill/>
          </a:ln>
        </p:spPr>
      </p:pic>
      <p:pic>
        <p:nvPicPr>
          <p:cNvPr id="2097226" name="" descr=""/>
          <p:cNvPicPr>
            <a:picLocks/>
          </p:cNvPicPr>
          <p:nvPr/>
        </p:nvPicPr>
        <p:blipFill>
          <a:blip xmlns:r="http://schemas.openxmlformats.org/officeDocument/2006/relationships" r:embed="rId7"/>
          <a:srcRect l="0" t="0" r="0" b="0"/>
          <a:stretch>
            <a:fillRect/>
          </a:stretch>
        </p:blipFill>
        <p:spPr>
          <a:xfrm rot="0">
            <a:off x="1908175" y="5237162"/>
            <a:ext cx="2808287" cy="784225"/>
          </a:xfrm>
          <a:prstGeom prst="rect"/>
          <a:noFill/>
          <a:ln>
            <a:noFill/>
          </a:ln>
        </p:spPr>
      </p:pic>
      <p:pic>
        <p:nvPicPr>
          <p:cNvPr id="2097227" name="" descr=""/>
          <p:cNvPicPr>
            <a:picLocks/>
          </p:cNvPicPr>
          <p:nvPr/>
        </p:nvPicPr>
        <p:blipFill>
          <a:blip xmlns:r="http://schemas.openxmlformats.org/officeDocument/2006/relationships" r:embed="rId8"/>
          <a:srcRect l="0" t="0" r="0" b="0"/>
          <a:stretch>
            <a:fillRect/>
          </a:stretch>
        </p:blipFill>
        <p:spPr>
          <a:xfrm rot="0">
            <a:off x="2033587" y="6021387"/>
            <a:ext cx="1979612" cy="431800"/>
          </a:xfrm>
          <a:prstGeom prst="rect"/>
          <a:noFill/>
          <a:ln>
            <a:noFill/>
          </a:ln>
        </p:spPr>
      </p:pic>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12"/>
                                        </p:tgtEl>
                                        <p:attrNameLst>
                                          <p:attrName>style.visibility</p:attrName>
                                        </p:attrNameLst>
                                      </p:cBhvr>
                                      <p:to>
                                        <p:strVal val="visible"/>
                                      </p:to>
                                    </p:set>
                                    <p:animEffect transition="in" filter="blinds(horizontal)">
                                      <p:cBhvr>
                                        <p:cTn dur="500" id="7"/>
                                        <p:tgtEl>
                                          <p:spTgt spid="104881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 presetSubtype="16">
                                  <p:stCondLst>
                                    <p:cond delay="0"/>
                                  </p:stCondLst>
                                  <p:childTnLst>
                                    <p:set>
                                      <p:cBhvr>
                                        <p:cTn dur="1" fill="hold" id="11">
                                          <p:stCondLst>
                                            <p:cond delay="0"/>
                                          </p:stCondLst>
                                        </p:cTn>
                                        <p:tgtEl>
                                          <p:spTgt spid="1048813"/>
                                        </p:tgtEl>
                                        <p:attrNameLst>
                                          <p:attrName>style.visibility</p:attrName>
                                        </p:attrNameLst>
                                      </p:cBhvr>
                                      <p:to>
                                        <p:strVal val="visible"/>
                                      </p:to>
                                    </p:set>
                                    <p:animEffect transition="in" filter="box(in)">
                                      <p:cBhvr>
                                        <p:cTn dur="500" id="12"/>
                                        <p:tgtEl>
                                          <p:spTgt spid="104881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814"/>
                                        </p:tgtEl>
                                        <p:attrNameLst>
                                          <p:attrName>style.visibility</p:attrName>
                                        </p:attrNameLst>
                                      </p:cBhvr>
                                      <p:to>
                                        <p:strVal val="visible"/>
                                      </p:to>
                                    </p:set>
                                    <p:animEffect transition="in" filter="dissolve">
                                      <p:cBhvr>
                                        <p:cTn dur="500" id="17"/>
                                        <p:tgtEl>
                                          <p:spTgt spid="104881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5" presetSubtype="0">
                                  <p:stCondLst>
                                    <p:cond delay="0"/>
                                  </p:stCondLst>
                                  <p:childTnLst>
                                    <p:set>
                                      <p:cBhvr>
                                        <p:cTn dur="1" fill="hold" id="21">
                                          <p:stCondLst>
                                            <p:cond delay="0"/>
                                          </p:stCondLst>
                                        </p:cTn>
                                        <p:tgtEl>
                                          <p:spTgt spid="2097222"/>
                                        </p:tgtEl>
                                        <p:attrNameLst>
                                          <p:attrName>style.visibility</p:attrName>
                                        </p:attrNameLst>
                                      </p:cBhvr>
                                      <p:to>
                                        <p:strVal val="visible"/>
                                      </p:to>
                                    </p:set>
                                    <p:anim calcmode="lin" valueType="num">
                                      <p:cBhvr>
                                        <p:cTn dur="1000" fill="hold" id="22"/>
                                        <p:tgtEl>
                                          <p:spTgt spid="2097222"/>
                                        </p:tgtEl>
                                        <p:attrNameLst>
                                          <p:attrName>ppt_w</p:attrName>
                                        </p:attrNameLst>
                                      </p:cBhvr>
                                      <p:tavLst>
                                        <p:tav tm="0">
                                          <p:val>
                                            <p:fltVal val="0.0"/>
                                          </p:val>
                                        </p:tav>
                                        <p:tav tm="100000">
                                          <p:val>
                                            <p:strVal val="#ppt_w"/>
                                          </p:val>
                                        </p:tav>
                                      </p:tavLst>
                                    </p:anim>
                                    <p:anim calcmode="lin" valueType="num">
                                      <p:cBhvr>
                                        <p:cTn dur="1000" fill="hold" id="23"/>
                                        <p:tgtEl>
                                          <p:spTgt spid="2097222"/>
                                        </p:tgtEl>
                                        <p:attrNameLst>
                                          <p:attrName>ppt_h</p:attrName>
                                        </p:attrNameLst>
                                      </p:cBhvr>
                                      <p:tavLst>
                                        <p:tav tm="0">
                                          <p:val>
                                            <p:fltVal val="0.0"/>
                                          </p:val>
                                        </p:tav>
                                        <p:tav tm="100000">
                                          <p:val>
                                            <p:strVal val="#ppt_h"/>
                                          </p:val>
                                        </p:tav>
                                      </p:tavLst>
                                    </p:anim>
                                    <p:anim calcmode="lin" valueType="num">
                                      <p:cBhvr>
                                        <p:cTn dur="1000" fill="hold" id="24"/>
                                        <p:tgtEl>
                                          <p:spTgt spid="2097222"/>
                                        </p:tgtEl>
                                        <p:attrNameLst>
                                          <p:attrName>ppt_x</p:attrName>
                                        </p:attrNameLst>
                                      </p:cBhvr>
                                      <p:tavLst>
                                        <p:tav fmla="#ppt_x+(cos(-2*pi*(1-$))*-#ppt_x-sin(-2*pi*(1-$))*(1-#ppt_y))*(1-$)" tm="0">
                                          <p:val>
                                            <p:fltVal val="0.0"/>
                                          </p:val>
                                        </p:tav>
                                        <p:tav tm="100000">
                                          <p:val>
                                            <p:fltVal val="1.0"/>
                                          </p:val>
                                        </p:tav>
                                      </p:tavLst>
                                    </p:anim>
                                    <p:anim calcmode="lin" valueType="num">
                                      <p:cBhvr>
                                        <p:cTn dur="1000" fill="hold" id="25"/>
                                        <p:tgtEl>
                                          <p:spTgt spid="2097222"/>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8">
                                  <p:stCondLst>
                                    <p:cond delay="0"/>
                                  </p:stCondLst>
                                  <p:childTnLst>
                                    <p:set>
                                      <p:cBhvr>
                                        <p:cTn dur="1" fill="hold" id="29">
                                          <p:stCondLst>
                                            <p:cond delay="0"/>
                                          </p:stCondLst>
                                        </p:cTn>
                                        <p:tgtEl>
                                          <p:spTgt spid="1048815"/>
                                        </p:tgtEl>
                                        <p:attrNameLst>
                                          <p:attrName>style.visibility</p:attrName>
                                        </p:attrNameLst>
                                      </p:cBhvr>
                                      <p:to>
                                        <p:strVal val="visible"/>
                                      </p:to>
                                    </p:set>
                                    <p:animEffect transition="in" filter="wipe(left)">
                                      <p:cBhvr>
                                        <p:cTn dur="500" id="30"/>
                                        <p:tgtEl>
                                          <p:spTgt spid="1048815"/>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7" presetSubtype="10">
                                  <p:stCondLst>
                                    <p:cond delay="0"/>
                                  </p:stCondLst>
                                  <p:childTnLst>
                                    <p:set>
                                      <p:cBhvr>
                                        <p:cTn dur="1" fill="hold" id="34">
                                          <p:stCondLst>
                                            <p:cond delay="0"/>
                                          </p:stCondLst>
                                        </p:cTn>
                                        <p:tgtEl>
                                          <p:spTgt spid="2097223"/>
                                        </p:tgtEl>
                                        <p:attrNameLst>
                                          <p:attrName>style.visibility</p:attrName>
                                        </p:attrNameLst>
                                      </p:cBhvr>
                                      <p:to>
                                        <p:strVal val="visible"/>
                                      </p:to>
                                    </p:set>
                                    <p:anim calcmode="lin" valueType="num">
                                      <p:cBhvr>
                                        <p:cTn dur="500" fill="hold" id="35"/>
                                        <p:tgtEl>
                                          <p:spTgt spid="2097223"/>
                                        </p:tgtEl>
                                        <p:attrNameLst>
                                          <p:attrName>ppt_w</p:attrName>
                                        </p:attrNameLst>
                                      </p:cBhvr>
                                      <p:tavLst>
                                        <p:tav tm="0">
                                          <p:val>
                                            <p:fltVal val="0.0"/>
                                          </p:val>
                                        </p:tav>
                                        <p:tav tm="100000">
                                          <p:val>
                                            <p:strVal val="#ppt_w"/>
                                          </p:val>
                                        </p:tav>
                                      </p:tavLst>
                                    </p:anim>
                                    <p:anim calcmode="lin" valueType="num">
                                      <p:cBhvr>
                                        <p:cTn dur="500" fill="hold" id="36"/>
                                        <p:tgtEl>
                                          <p:spTgt spid="2097223"/>
                                        </p:tgtEl>
                                        <p:attrNameLst>
                                          <p:attrName>ppt_h</p:attrName>
                                        </p:attrNameLst>
                                      </p:cBhvr>
                                      <p:tavLst>
                                        <p:tav tm="0">
                                          <p:val>
                                            <p:strVal val="#ppt_h"/>
                                          </p:val>
                                        </p:tav>
                                        <p:tav tm="100000">
                                          <p:val>
                                            <p:strVal val="#ppt_h"/>
                                          </p:val>
                                        </p:tav>
                                      </p:tavLst>
                                    </p:anim>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8">
                                  <p:stCondLst>
                                    <p:cond delay="0"/>
                                  </p:stCondLst>
                                  <p:childTnLst>
                                    <p:set>
                                      <p:cBhvr>
                                        <p:cTn dur="1" fill="hold" id="40">
                                          <p:stCondLst>
                                            <p:cond delay="0"/>
                                          </p:stCondLst>
                                        </p:cTn>
                                        <p:tgtEl>
                                          <p:spTgt spid="1048816"/>
                                        </p:tgtEl>
                                        <p:attrNameLst>
                                          <p:attrName>style.visibility</p:attrName>
                                        </p:attrNameLst>
                                      </p:cBhvr>
                                      <p:to>
                                        <p:strVal val="visible"/>
                                      </p:to>
                                    </p:set>
                                    <p:animEffect transition="in" filter="wipe(left)">
                                      <p:cBhvr>
                                        <p:cTn dur="500" id="41"/>
                                        <p:tgtEl>
                                          <p:spTgt spid="1048816"/>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4" presetSubtype="16">
                                  <p:stCondLst>
                                    <p:cond delay="0"/>
                                  </p:stCondLst>
                                  <p:childTnLst>
                                    <p:set>
                                      <p:cBhvr>
                                        <p:cTn dur="1" fill="hold" id="45">
                                          <p:stCondLst>
                                            <p:cond delay="0"/>
                                          </p:stCondLst>
                                        </p:cTn>
                                        <p:tgtEl>
                                          <p:spTgt spid="2097224"/>
                                        </p:tgtEl>
                                        <p:attrNameLst>
                                          <p:attrName>style.visibility</p:attrName>
                                        </p:attrNameLst>
                                      </p:cBhvr>
                                      <p:to>
                                        <p:strVal val="visible"/>
                                      </p:to>
                                    </p:set>
                                    <p:animEffect transition="in" filter="box(in)">
                                      <p:cBhvr>
                                        <p:cTn dur="500" id="46"/>
                                        <p:tgtEl>
                                          <p:spTgt spid="2097224"/>
                                        </p:tgtEl>
                                      </p:cBhvr>
                                    </p:animEffec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9" presetSubtype="0">
                                  <p:stCondLst>
                                    <p:cond delay="0"/>
                                  </p:stCondLst>
                                  <p:childTnLst>
                                    <p:set>
                                      <p:cBhvr>
                                        <p:cTn dur="1" fill="hold" id="50">
                                          <p:stCondLst>
                                            <p:cond delay="0"/>
                                          </p:stCondLst>
                                        </p:cTn>
                                        <p:tgtEl>
                                          <p:spTgt spid="1048817"/>
                                        </p:tgtEl>
                                        <p:attrNameLst>
                                          <p:attrName>style.visibility</p:attrName>
                                        </p:attrNameLst>
                                      </p:cBhvr>
                                      <p:to>
                                        <p:strVal val="visible"/>
                                      </p:to>
                                    </p:set>
                                    <p:animEffect transition="in" filter="dissolve">
                                      <p:cBhvr>
                                        <p:cTn dur="500" id="51"/>
                                        <p:tgtEl>
                                          <p:spTgt spid="1048817"/>
                                        </p:tgtEl>
                                      </p:cBhvr>
                                    </p:animEffect>
                                  </p:childTnLst>
                                </p:cTn>
                              </p:par>
                            </p:childTnLst>
                          </p:cTn>
                        </p:par>
                      </p:childTnLst>
                    </p:cTn>
                  </p:par>
                  <p:par>
                    <p:cTn fill="hold" id="52">
                      <p:stCondLst>
                        <p:cond delay="indefinite"/>
                      </p:stCondLst>
                      <p:childTnLst>
                        <p:par>
                          <p:cTn fill="hold" id="53">
                            <p:stCondLst>
                              <p:cond delay="0"/>
                            </p:stCondLst>
                            <p:childTnLst>
                              <p:par>
                                <p:cTn fill="hold" id="54" nodeType="clickEffect" presetClass="entr" presetID="22" presetSubtype="8">
                                  <p:stCondLst>
                                    <p:cond delay="0"/>
                                  </p:stCondLst>
                                  <p:childTnLst>
                                    <p:set>
                                      <p:cBhvr>
                                        <p:cTn dur="1" fill="hold" id="55">
                                          <p:stCondLst>
                                            <p:cond delay="0"/>
                                          </p:stCondLst>
                                        </p:cTn>
                                        <p:tgtEl>
                                          <p:spTgt spid="2097225"/>
                                        </p:tgtEl>
                                        <p:attrNameLst>
                                          <p:attrName>style.visibility</p:attrName>
                                        </p:attrNameLst>
                                      </p:cBhvr>
                                      <p:to>
                                        <p:strVal val="visible"/>
                                      </p:to>
                                    </p:set>
                                    <p:animEffect transition="in" filter="wipe(left)">
                                      <p:cBhvr>
                                        <p:cTn dur="500" id="56"/>
                                        <p:tgtEl>
                                          <p:spTgt spid="2097225"/>
                                        </p:tgtEl>
                                      </p:cBhvr>
                                    </p:animEffec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22" presetSubtype="8">
                                  <p:stCondLst>
                                    <p:cond delay="0"/>
                                  </p:stCondLst>
                                  <p:childTnLst>
                                    <p:set>
                                      <p:cBhvr>
                                        <p:cTn dur="1" fill="hold" id="60">
                                          <p:stCondLst>
                                            <p:cond delay="0"/>
                                          </p:stCondLst>
                                        </p:cTn>
                                        <p:tgtEl>
                                          <p:spTgt spid="2097226"/>
                                        </p:tgtEl>
                                        <p:attrNameLst>
                                          <p:attrName>style.visibility</p:attrName>
                                        </p:attrNameLst>
                                      </p:cBhvr>
                                      <p:to>
                                        <p:strVal val="visible"/>
                                      </p:to>
                                    </p:set>
                                    <p:animEffect transition="in" filter="wipe(left)">
                                      <p:cBhvr>
                                        <p:cTn dur="500" id="61"/>
                                        <p:tgtEl>
                                          <p:spTgt spid="2097226"/>
                                        </p:tgtEl>
                                      </p:cBhvr>
                                    </p:animEffect>
                                  </p:childTnLst>
                                </p:cTn>
                              </p:par>
                            </p:childTnLst>
                          </p:cTn>
                        </p:par>
                      </p:childTnLst>
                    </p:cTn>
                  </p:par>
                  <p:par>
                    <p:cTn fill="hold" id="62">
                      <p:stCondLst>
                        <p:cond delay="indefinite"/>
                      </p:stCondLst>
                      <p:childTnLst>
                        <p:par>
                          <p:cTn fill="hold" id="63">
                            <p:stCondLst>
                              <p:cond delay="0"/>
                            </p:stCondLst>
                            <p:childTnLst>
                              <p:par>
                                <p:cTn fill="hold" id="64" nodeType="clickEffect" presetClass="entr" presetID="22" presetSubtype="8">
                                  <p:stCondLst>
                                    <p:cond delay="0"/>
                                  </p:stCondLst>
                                  <p:childTnLst>
                                    <p:set>
                                      <p:cBhvr>
                                        <p:cTn dur="1" fill="hold" id="65">
                                          <p:stCondLst>
                                            <p:cond delay="0"/>
                                          </p:stCondLst>
                                        </p:cTn>
                                        <p:tgtEl>
                                          <p:spTgt spid="2097227"/>
                                        </p:tgtEl>
                                        <p:attrNameLst>
                                          <p:attrName>style.visibility</p:attrName>
                                        </p:attrNameLst>
                                      </p:cBhvr>
                                      <p:to>
                                        <p:strVal val="visible"/>
                                      </p:to>
                                    </p:set>
                                    <p:animEffect transition="in" filter="wipe(left)">
                                      <p:cBhvr>
                                        <p:cTn dur="500" id="66"/>
                                        <p:tgtEl>
                                          <p:spTgt spid="209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build="whole"/>
      <p:bldP spid="1048813" grpId="0" build="whole"/>
      <p:bldP spid="1048814" grpI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821" name=""/>
          <p:cNvSpPr txBox="1"/>
          <p:nvPr/>
        </p:nvSpPr>
        <p:spPr>
          <a:xfrm rot="0">
            <a:off x="304800" y="395287"/>
            <a:ext cx="5638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由电位移与电场的关系，知</a:t>
            </a:r>
          </a:p>
        </p:txBody>
      </p:sp>
      <p:pic>
        <p:nvPicPr>
          <p:cNvPr id="2097228" name="" descr=""/>
          <p:cNvPicPr>
            <a:picLocks/>
          </p:cNvPicPr>
          <p:nvPr/>
        </p:nvPicPr>
        <p:blipFill>
          <a:blip xmlns:r="http://schemas.openxmlformats.org/officeDocument/2006/relationships" r:embed="rId1"/>
          <a:srcRect l="0" t="0" r="0" b="0"/>
          <a:stretch>
            <a:fillRect/>
          </a:stretch>
        </p:blipFill>
        <p:spPr>
          <a:xfrm rot="0">
            <a:off x="-19050" y="1398587"/>
            <a:ext cx="2278062" cy="749300"/>
          </a:xfrm>
          <a:prstGeom prst="rect"/>
          <a:noFill/>
          <a:ln>
            <a:noFill/>
          </a:ln>
        </p:spPr>
      </p:pic>
      <p:sp>
        <p:nvSpPr>
          <p:cNvPr id="1048822" name=""/>
          <p:cNvSpPr/>
          <p:nvPr/>
        </p:nvSpPr>
        <p:spPr>
          <a:xfrm rot="0">
            <a:off x="2319337" y="1128712"/>
            <a:ext cx="381000" cy="1295400"/>
          </a:xfrm>
          <a:prstGeom prst="leftBrace">
            <a:avLst>
              <a:gd name="adj1" fmla="val 28301"/>
              <a:gd name="adj2" fmla="val 50000"/>
            </a:avLst>
          </a:prstGeom>
          <a:noFill/>
          <a:ln w="127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23" name=""/>
          <p:cNvSpPr txBox="1"/>
          <p:nvPr/>
        </p:nvSpPr>
        <p:spPr>
          <a:xfrm rot="0">
            <a:off x="304800" y="2590800"/>
            <a:ext cx="5638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内外筒电势差</a:t>
            </a:r>
          </a:p>
        </p:txBody>
      </p:sp>
      <p:pic>
        <p:nvPicPr>
          <p:cNvPr id="2097229" name="" descr=""/>
          <p:cNvPicPr>
            <a:picLocks/>
          </p:cNvPicPr>
          <p:nvPr/>
        </p:nvPicPr>
        <p:blipFill>
          <a:blip xmlns:r="http://schemas.openxmlformats.org/officeDocument/2006/relationships" r:embed="rId2"/>
          <a:srcRect l="0" t="0" r="0" b="0"/>
          <a:stretch>
            <a:fillRect/>
          </a:stretch>
        </p:blipFill>
        <p:spPr>
          <a:xfrm rot="0">
            <a:off x="152400" y="3124200"/>
            <a:ext cx="2324100" cy="939800"/>
          </a:xfrm>
          <a:prstGeom prst="rect"/>
          <a:noFill/>
          <a:ln>
            <a:noFill/>
          </a:ln>
        </p:spPr>
      </p:pic>
      <p:pic>
        <p:nvPicPr>
          <p:cNvPr id="2097230" name="" descr=""/>
          <p:cNvPicPr>
            <a:picLocks/>
          </p:cNvPicPr>
          <p:nvPr/>
        </p:nvPicPr>
        <p:blipFill>
          <a:blip xmlns:r="http://schemas.openxmlformats.org/officeDocument/2006/relationships" r:embed="rId3"/>
          <a:srcRect l="0" t="0" r="0" b="0"/>
          <a:stretch>
            <a:fillRect/>
          </a:stretch>
        </p:blipFill>
        <p:spPr>
          <a:xfrm rot="0">
            <a:off x="2438400" y="3049587"/>
            <a:ext cx="2817812" cy="1141412"/>
          </a:xfrm>
          <a:prstGeom prst="rect"/>
          <a:noFill/>
          <a:ln>
            <a:noFill/>
          </a:ln>
        </p:spPr>
      </p:pic>
      <p:pic>
        <p:nvPicPr>
          <p:cNvPr id="2097231" name="" descr=""/>
          <p:cNvPicPr>
            <a:picLocks/>
          </p:cNvPicPr>
          <p:nvPr/>
        </p:nvPicPr>
        <p:blipFill>
          <a:blip xmlns:r="http://schemas.openxmlformats.org/officeDocument/2006/relationships" r:embed="rId4"/>
          <a:srcRect l="0" t="0" r="0" b="0"/>
          <a:stretch>
            <a:fillRect/>
          </a:stretch>
        </p:blipFill>
        <p:spPr>
          <a:xfrm rot="0">
            <a:off x="5219700" y="3049587"/>
            <a:ext cx="2641600" cy="1141412"/>
          </a:xfrm>
          <a:prstGeom prst="rect"/>
          <a:noFill/>
          <a:ln>
            <a:noFill/>
          </a:ln>
        </p:spPr>
      </p:pic>
      <p:sp>
        <p:nvSpPr>
          <p:cNvPr id="1048824" name=""/>
          <p:cNvSpPr txBox="1"/>
          <p:nvPr/>
        </p:nvSpPr>
        <p:spPr>
          <a:xfrm rot="0">
            <a:off x="304800" y="4129087"/>
            <a:ext cx="5638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代入得到电场的分布为：</a:t>
            </a:r>
          </a:p>
        </p:txBody>
      </p:sp>
      <p:pic>
        <p:nvPicPr>
          <p:cNvPr id="2097232" name="" descr=""/>
          <p:cNvPicPr>
            <a:picLocks/>
          </p:cNvPicPr>
          <p:nvPr/>
        </p:nvPicPr>
        <p:blipFill>
          <a:blip xmlns:r="http://schemas.openxmlformats.org/officeDocument/2006/relationships" r:embed="rId5"/>
          <a:srcRect l="0" t="0" r="0" b="0"/>
          <a:stretch>
            <a:fillRect/>
          </a:stretch>
        </p:blipFill>
        <p:spPr>
          <a:xfrm rot="0">
            <a:off x="533400" y="5159375"/>
            <a:ext cx="715962" cy="541337"/>
          </a:xfrm>
          <a:prstGeom prst="rect"/>
          <a:noFill/>
          <a:ln>
            <a:noFill/>
          </a:ln>
        </p:spPr>
      </p:pic>
      <p:sp>
        <p:nvSpPr>
          <p:cNvPr id="1048825" name=""/>
          <p:cNvSpPr/>
          <p:nvPr/>
        </p:nvSpPr>
        <p:spPr>
          <a:xfrm rot="0">
            <a:off x="1371600" y="4786312"/>
            <a:ext cx="381000" cy="1295400"/>
          </a:xfrm>
          <a:prstGeom prst="leftBrace">
            <a:avLst>
              <a:gd name="adj1" fmla="val 28301"/>
              <a:gd name="adj2" fmla="val 50000"/>
            </a:avLst>
          </a:prstGeom>
          <a:noFill/>
          <a:ln w="127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26" name=""/>
          <p:cNvSpPr txBox="1"/>
          <p:nvPr/>
        </p:nvSpPr>
        <p:spPr>
          <a:xfrm rot="0">
            <a:off x="6553200" y="5105400"/>
            <a:ext cx="2590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沿半径向里</a:t>
            </a:r>
          </a:p>
        </p:txBody>
      </p:sp>
      <p:sp>
        <p:nvSpPr>
          <p:cNvPr id="1048827" name=""/>
          <p:cNvSpPr/>
          <p:nvPr/>
        </p:nvSpPr>
        <p:spPr>
          <a:xfrm rot="8619630">
            <a:off x="6557962" y="331787"/>
            <a:ext cx="2357437" cy="2030412"/>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58" y="10800"/>
                </a:moveTo>
                <a:cubicBezTo>
                  <a:pt x="4758" y="14137"/>
                  <a:pt x="7463" y="16842"/>
                  <a:pt x="10800" y="16842"/>
                </a:cubicBezTo>
                <a:cubicBezTo>
                  <a:pt x="14137" y="16842"/>
                  <a:pt x="16842" y="14137"/>
                  <a:pt x="16842" y="10800"/>
                </a:cubicBezTo>
                <a:cubicBezTo>
                  <a:pt x="16842" y="7463"/>
                  <a:pt x="14137" y="4758"/>
                  <a:pt x="10800" y="4758"/>
                </a:cubicBezTo>
                <a:cubicBezTo>
                  <a:pt x="7463" y="4758"/>
                  <a:pt x="4758" y="7463"/>
                  <a:pt x="4758" y="10800"/>
                </a:cubicBezTo>
              </a:path>
            </a:pathLst>
          </a:custGeom>
          <a:solidFill>
            <a:srgbClr val="FFFF00"/>
          </a:solidFill>
          <a:ln>
            <a:noFill/>
          </a:ln>
          <a:scene3d>
            <a:camera prst="legacyObliqueTopLeft">
              <a:rot lat="16500000" lon="0" rev="0"/>
            </a:camera>
            <a:lightRig dir="b" rig="legacyFlat2"/>
          </a:scene3d>
          <a:sp3d extrusionH="1243000" prstMaterial="legacyMetal">
            <a:bevelT w="13500" h="13500" prst="angle"/>
            <a:bevelB w="13500" h="13500" prst="angle"/>
            <a:extrusionClr>
              <a:srgbClr val="FFFF00"/>
            </a:extrusionClr>
          </a:sp3d>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233" name="" descr=""/>
          <p:cNvPicPr>
            <a:picLocks/>
          </p:cNvPicPr>
          <p:nvPr/>
        </p:nvPicPr>
        <p:blipFill>
          <a:blip xmlns:r="http://schemas.openxmlformats.org/officeDocument/2006/relationships" r:embed="rId6"/>
          <a:srcRect l="0" t="0" r="0" b="0"/>
          <a:stretch>
            <a:fillRect/>
          </a:stretch>
        </p:blipFill>
        <p:spPr>
          <a:xfrm rot="0" flipV="1">
            <a:off x="7886700" y="788987"/>
            <a:ext cx="533400" cy="533400"/>
          </a:xfrm>
          <a:prstGeom prst="rect"/>
          <a:noFill/>
          <a:ln>
            <a:noFill/>
          </a:ln>
        </p:spPr>
      </p:pic>
      <p:sp>
        <p:nvSpPr>
          <p:cNvPr id="1048828" name=""/>
          <p:cNvSpPr/>
          <p:nvPr/>
        </p:nvSpPr>
        <p:spPr>
          <a:xfrm rot="0">
            <a:off x="7848600" y="1322387"/>
            <a:ext cx="533400" cy="0"/>
          </a:xfrm>
          <a:prstGeom prst="line"/>
          <a:noFill/>
          <a:ln w="31750" cap="flat" cmpd="sng">
            <a:solidFill>
              <a:srgbClr val="FFFF00">
                <a:alpha val="100000"/>
              </a:srgbClr>
            </a:solidFill>
            <a:prstDash val="solid"/>
            <a:round/>
            <a:tailEnd type="triangle" w="sm" len="sm"/>
          </a:ln>
        </p:spPr>
      </p:sp>
      <p:sp>
        <p:nvSpPr>
          <p:cNvPr id="1048829" name=""/>
          <p:cNvSpPr/>
          <p:nvPr/>
        </p:nvSpPr>
        <p:spPr>
          <a:xfrm rot="0" flipH="1" flipV="1">
            <a:off x="6934200" y="941387"/>
            <a:ext cx="914400" cy="381000"/>
          </a:xfrm>
          <a:prstGeom prst="line"/>
          <a:noFill/>
          <a:ln w="31750" cap="flat" cmpd="sng">
            <a:solidFill>
              <a:srgbClr val="FFFF00">
                <a:alpha val="100000"/>
              </a:srgbClr>
            </a:solidFill>
            <a:prstDash val="solid"/>
            <a:round/>
            <a:tailEnd type="triangle" w="sm" len="sm"/>
          </a:ln>
        </p:spPr>
      </p:sp>
      <p:pic>
        <p:nvPicPr>
          <p:cNvPr id="2097234" name="" descr=""/>
          <p:cNvPicPr>
            <a:picLocks/>
          </p:cNvPicPr>
          <p:nvPr/>
        </p:nvPicPr>
        <p:blipFill>
          <a:blip xmlns:r="http://schemas.openxmlformats.org/officeDocument/2006/relationships" r:embed="rId7"/>
          <a:srcRect l="0" t="0" r="0" b="0"/>
          <a:stretch>
            <a:fillRect/>
          </a:stretch>
        </p:blipFill>
        <p:spPr>
          <a:xfrm rot="0" flipV="1">
            <a:off x="7315200" y="712787"/>
            <a:ext cx="571500" cy="533400"/>
          </a:xfrm>
          <a:prstGeom prst="rect"/>
          <a:noFill/>
          <a:ln>
            <a:noFill/>
          </a:ln>
        </p:spPr>
      </p:pic>
      <p:pic>
        <p:nvPicPr>
          <p:cNvPr id="2097235" name="" descr=""/>
          <p:cNvPicPr>
            <a:picLocks/>
          </p:cNvPicPr>
          <p:nvPr/>
        </p:nvPicPr>
        <p:blipFill>
          <a:blip xmlns:r="http://schemas.openxmlformats.org/officeDocument/2006/relationships" r:embed="rId8"/>
          <a:srcRect l="0" t="0" r="0" b="0"/>
          <a:stretch>
            <a:fillRect/>
          </a:stretch>
        </p:blipFill>
        <p:spPr>
          <a:xfrm rot="0">
            <a:off x="2843212" y="836612"/>
            <a:ext cx="1944687" cy="431800"/>
          </a:xfrm>
          <a:prstGeom prst="rect"/>
          <a:noFill/>
          <a:ln>
            <a:noFill/>
          </a:ln>
        </p:spPr>
      </p:pic>
      <p:pic>
        <p:nvPicPr>
          <p:cNvPr id="2097236" name="" descr=""/>
          <p:cNvPicPr>
            <a:picLocks/>
          </p:cNvPicPr>
          <p:nvPr/>
        </p:nvPicPr>
        <p:blipFill>
          <a:blip xmlns:r="http://schemas.openxmlformats.org/officeDocument/2006/relationships" r:embed="rId9"/>
          <a:srcRect l="0" t="0" r="0" b="0"/>
          <a:stretch>
            <a:fillRect/>
          </a:stretch>
        </p:blipFill>
        <p:spPr>
          <a:xfrm rot="0">
            <a:off x="2617787" y="1158875"/>
            <a:ext cx="3405187" cy="860425"/>
          </a:xfrm>
          <a:prstGeom prst="rect"/>
          <a:noFill/>
          <a:ln>
            <a:noFill/>
          </a:ln>
        </p:spPr>
      </p:pic>
      <p:pic>
        <p:nvPicPr>
          <p:cNvPr id="2097237" name="" descr=""/>
          <p:cNvPicPr>
            <a:picLocks/>
          </p:cNvPicPr>
          <p:nvPr/>
        </p:nvPicPr>
        <p:blipFill>
          <a:blip xmlns:r="http://schemas.openxmlformats.org/officeDocument/2006/relationships" r:embed="rId10"/>
          <a:srcRect l="0" t="0" r="0" b="0"/>
          <a:stretch>
            <a:fillRect/>
          </a:stretch>
        </p:blipFill>
        <p:spPr>
          <a:xfrm rot="0">
            <a:off x="3024187" y="2060575"/>
            <a:ext cx="2411412" cy="525462"/>
          </a:xfrm>
          <a:prstGeom prst="rect"/>
          <a:noFill/>
          <a:ln>
            <a:noFill/>
          </a:ln>
        </p:spPr>
      </p:pic>
      <p:pic>
        <p:nvPicPr>
          <p:cNvPr id="2097238" name="" descr=""/>
          <p:cNvPicPr>
            <a:picLocks/>
          </p:cNvPicPr>
          <p:nvPr/>
        </p:nvPicPr>
        <p:blipFill>
          <a:blip xmlns:r="http://schemas.openxmlformats.org/officeDocument/2006/relationships" r:embed="rId8"/>
          <a:srcRect l="0" t="0" r="0" b="0"/>
          <a:stretch>
            <a:fillRect/>
          </a:stretch>
        </p:blipFill>
        <p:spPr>
          <a:xfrm rot="0">
            <a:off x="1979612" y="4581525"/>
            <a:ext cx="1944687" cy="431800"/>
          </a:xfrm>
          <a:prstGeom prst="rect"/>
          <a:noFill/>
          <a:ln>
            <a:noFill/>
          </a:ln>
        </p:spPr>
      </p:pic>
      <p:pic>
        <p:nvPicPr>
          <p:cNvPr id="2097239" name="" descr=""/>
          <p:cNvPicPr>
            <a:picLocks/>
          </p:cNvPicPr>
          <p:nvPr/>
        </p:nvPicPr>
        <p:blipFill>
          <a:blip xmlns:r="http://schemas.openxmlformats.org/officeDocument/2006/relationships" r:embed="rId11"/>
          <a:srcRect l="0" t="0" r="0" b="0"/>
          <a:stretch>
            <a:fillRect/>
          </a:stretch>
        </p:blipFill>
        <p:spPr>
          <a:xfrm rot="0">
            <a:off x="1595437" y="4945062"/>
            <a:ext cx="3913187" cy="860425"/>
          </a:xfrm>
          <a:prstGeom prst="rect"/>
          <a:noFill/>
          <a:ln>
            <a:noFill/>
          </a:ln>
        </p:spPr>
      </p:pic>
      <p:pic>
        <p:nvPicPr>
          <p:cNvPr id="2097240" name="" descr=""/>
          <p:cNvPicPr>
            <a:picLocks/>
          </p:cNvPicPr>
          <p:nvPr/>
        </p:nvPicPr>
        <p:blipFill>
          <a:blip xmlns:r="http://schemas.openxmlformats.org/officeDocument/2006/relationships" r:embed="rId10"/>
          <a:srcRect l="0" t="0" r="0" b="0"/>
          <a:stretch>
            <a:fillRect/>
          </a:stretch>
        </p:blipFill>
        <p:spPr>
          <a:xfrm rot="0">
            <a:off x="1979612" y="5856287"/>
            <a:ext cx="2411412" cy="525462"/>
          </a:xfrm>
          <a:prstGeom prst="rect"/>
          <a:noFill/>
          <a:ln>
            <a:noFill/>
          </a:ln>
        </p:spPr>
      </p:pic>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28"/>
                                        </p:tgtEl>
                                        <p:attrNameLst>
                                          <p:attrName>style.visibility</p:attrName>
                                        </p:attrNameLst>
                                      </p:cBhvr>
                                      <p:to>
                                        <p:strVal val="visible"/>
                                      </p:to>
                                    </p:set>
                                    <p:animEffect transition="in" filter="blinds(horizontal)">
                                      <p:cBhvr>
                                        <p:cTn dur="500" id="7"/>
                                        <p:tgtEl>
                                          <p:spTgt spid="209722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 presetSubtype="0">
                                  <p:stCondLst>
                                    <p:cond delay="0"/>
                                  </p:stCondLst>
                                  <p:childTnLst>
                                    <p:set>
                                      <p:cBhvr>
                                        <p:cTn dur="1" fill="hold" id="11">
                                          <p:stCondLst>
                                            <p:cond delay="499"/>
                                          </p:stCondLst>
                                        </p:cTn>
                                        <p:tgtEl>
                                          <p:spTgt spid="1048822"/>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22" presetSubtype="8">
                                  <p:stCondLst>
                                    <p:cond delay="0"/>
                                  </p:stCondLst>
                                  <p:childTnLst>
                                    <p:set>
                                      <p:cBhvr>
                                        <p:cTn dur="1" fill="hold" id="15">
                                          <p:stCondLst>
                                            <p:cond delay="0"/>
                                          </p:stCondLst>
                                        </p:cTn>
                                        <p:tgtEl>
                                          <p:spTgt spid="2097235"/>
                                        </p:tgtEl>
                                        <p:attrNameLst>
                                          <p:attrName>style.visibility</p:attrName>
                                        </p:attrNameLst>
                                      </p:cBhvr>
                                      <p:to>
                                        <p:strVal val="visible"/>
                                      </p:to>
                                    </p:set>
                                    <p:animEffect transition="in" filter="wipe(left)">
                                      <p:cBhvr>
                                        <p:cTn dur="500" id="16"/>
                                        <p:tgtEl>
                                          <p:spTgt spid="2097235"/>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8">
                                  <p:stCondLst>
                                    <p:cond delay="0"/>
                                  </p:stCondLst>
                                  <p:childTnLst>
                                    <p:set>
                                      <p:cBhvr>
                                        <p:cTn dur="1" fill="hold" id="20">
                                          <p:stCondLst>
                                            <p:cond delay="0"/>
                                          </p:stCondLst>
                                        </p:cTn>
                                        <p:tgtEl>
                                          <p:spTgt spid="2097236"/>
                                        </p:tgtEl>
                                        <p:attrNameLst>
                                          <p:attrName>style.visibility</p:attrName>
                                        </p:attrNameLst>
                                      </p:cBhvr>
                                      <p:to>
                                        <p:strVal val="visible"/>
                                      </p:to>
                                    </p:set>
                                    <p:animEffect transition="in" filter="wipe(left)">
                                      <p:cBhvr>
                                        <p:cTn dur="500" id="21"/>
                                        <p:tgtEl>
                                          <p:spTgt spid="2097236"/>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2097237"/>
                                        </p:tgtEl>
                                        <p:attrNameLst>
                                          <p:attrName>style.visibility</p:attrName>
                                        </p:attrNameLst>
                                      </p:cBhvr>
                                      <p:to>
                                        <p:strVal val="visible"/>
                                      </p:to>
                                    </p:set>
                                    <p:animEffect transition="in" filter="wipe(left)">
                                      <p:cBhvr>
                                        <p:cTn dur="500" id="26"/>
                                        <p:tgtEl>
                                          <p:spTgt spid="2097237"/>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8823"/>
                                        </p:tgtEl>
                                        <p:attrNameLst>
                                          <p:attrName>style.visibility</p:attrName>
                                        </p:attrNameLst>
                                      </p:cBhvr>
                                      <p:to>
                                        <p:strVal val="visible"/>
                                      </p:to>
                                    </p:set>
                                    <p:animEffect transition="in" filter="wipe(down)">
                                      <p:cBhvr>
                                        <p:cTn dur="500" id="31"/>
                                        <p:tgtEl>
                                          <p:spTgt spid="1048823"/>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4" presetSubtype="16">
                                  <p:stCondLst>
                                    <p:cond delay="0"/>
                                  </p:stCondLst>
                                  <p:childTnLst>
                                    <p:set>
                                      <p:cBhvr>
                                        <p:cTn dur="1" fill="hold" id="35">
                                          <p:stCondLst>
                                            <p:cond delay="0"/>
                                          </p:stCondLst>
                                        </p:cTn>
                                        <p:tgtEl>
                                          <p:spTgt spid="2097229"/>
                                        </p:tgtEl>
                                        <p:attrNameLst>
                                          <p:attrName>style.visibility</p:attrName>
                                        </p:attrNameLst>
                                      </p:cBhvr>
                                      <p:to>
                                        <p:strVal val="visible"/>
                                      </p:to>
                                    </p:set>
                                    <p:animEffect transition="in" filter="box(in)">
                                      <p:cBhvr>
                                        <p:cTn dur="500" id="36"/>
                                        <p:tgtEl>
                                          <p:spTgt spid="2097229"/>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3" presetSubtype="10">
                                  <p:stCondLst>
                                    <p:cond delay="0"/>
                                  </p:stCondLst>
                                  <p:childTnLst>
                                    <p:set>
                                      <p:cBhvr>
                                        <p:cTn dur="1" fill="hold" id="40">
                                          <p:stCondLst>
                                            <p:cond delay="0"/>
                                          </p:stCondLst>
                                        </p:cTn>
                                        <p:tgtEl>
                                          <p:spTgt spid="2097230"/>
                                        </p:tgtEl>
                                        <p:attrNameLst>
                                          <p:attrName>style.visibility</p:attrName>
                                        </p:attrNameLst>
                                      </p:cBhvr>
                                      <p:to>
                                        <p:strVal val="visible"/>
                                      </p:to>
                                    </p:set>
                                    <p:animEffect transition="in" filter="blinds(horizontal)">
                                      <p:cBhvr>
                                        <p:cTn dur="500" id="41"/>
                                        <p:tgtEl>
                                          <p:spTgt spid="2097230"/>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5" presetSubtype="10">
                                  <p:stCondLst>
                                    <p:cond delay="0"/>
                                  </p:stCondLst>
                                  <p:childTnLst>
                                    <p:set>
                                      <p:cBhvr>
                                        <p:cTn dur="1" fill="hold" id="45">
                                          <p:stCondLst>
                                            <p:cond delay="0"/>
                                          </p:stCondLst>
                                        </p:cTn>
                                        <p:tgtEl>
                                          <p:spTgt spid="2097231"/>
                                        </p:tgtEl>
                                        <p:attrNameLst>
                                          <p:attrName>style.visibility</p:attrName>
                                        </p:attrNameLst>
                                      </p:cBhvr>
                                      <p:to>
                                        <p:strVal val="visible"/>
                                      </p:to>
                                    </p:set>
                                    <p:animEffect transition="in" filter="checkerboard(across)">
                                      <p:cBhvr>
                                        <p:cTn dur="500" id="46"/>
                                        <p:tgtEl>
                                          <p:spTgt spid="2097231"/>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4" presetSubtype="16">
                                  <p:stCondLst>
                                    <p:cond delay="0"/>
                                  </p:stCondLst>
                                  <p:childTnLst>
                                    <p:set>
                                      <p:cBhvr>
                                        <p:cTn dur="1" fill="hold" id="50">
                                          <p:stCondLst>
                                            <p:cond delay="0"/>
                                          </p:stCondLst>
                                        </p:cTn>
                                        <p:tgtEl>
                                          <p:spTgt spid="1048824"/>
                                        </p:tgtEl>
                                        <p:attrNameLst>
                                          <p:attrName>style.visibility</p:attrName>
                                        </p:attrNameLst>
                                      </p:cBhvr>
                                      <p:to>
                                        <p:strVal val="visible"/>
                                      </p:to>
                                    </p:set>
                                    <p:animEffect transition="in" filter="box(in)">
                                      <p:cBhvr>
                                        <p:cTn dur="500" id="51"/>
                                        <p:tgtEl>
                                          <p:spTgt spid="1048824"/>
                                        </p:tgtEl>
                                      </p:cBhvr>
                                    </p:animEffect>
                                  </p:childTnLst>
                                </p:cTn>
                              </p:par>
                            </p:childTnLst>
                          </p:cTn>
                        </p:par>
                      </p:childTnLst>
                    </p:cTn>
                  </p:par>
                  <p:par>
                    <p:cTn fill="hold" id="52">
                      <p:stCondLst>
                        <p:cond delay="indefinite"/>
                      </p:stCondLst>
                      <p:childTnLst>
                        <p:par>
                          <p:cTn fill="hold" id="53">
                            <p:stCondLst>
                              <p:cond delay="0"/>
                            </p:stCondLst>
                            <p:childTnLst>
                              <p:par>
                                <p:cTn fill="hold" id="54" nodeType="clickEffect" presetClass="entr" presetID="4" presetSubtype="16">
                                  <p:stCondLst>
                                    <p:cond delay="0"/>
                                  </p:stCondLst>
                                  <p:childTnLst>
                                    <p:set>
                                      <p:cBhvr>
                                        <p:cTn dur="1" fill="hold" id="55">
                                          <p:stCondLst>
                                            <p:cond delay="0"/>
                                          </p:stCondLst>
                                        </p:cTn>
                                        <p:tgtEl>
                                          <p:spTgt spid="2097232"/>
                                        </p:tgtEl>
                                        <p:attrNameLst>
                                          <p:attrName>style.visibility</p:attrName>
                                        </p:attrNameLst>
                                      </p:cBhvr>
                                      <p:to>
                                        <p:strVal val="visible"/>
                                      </p:to>
                                    </p:set>
                                    <p:animEffect transition="in" filter="box(in)">
                                      <p:cBhvr>
                                        <p:cTn dur="500" id="56"/>
                                        <p:tgtEl>
                                          <p:spTgt spid="2097232"/>
                                        </p:tgtEl>
                                      </p:cBhvr>
                                    </p:animEffec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resetSubtype="0">
                                  <p:stCondLst>
                                    <p:cond delay="0"/>
                                  </p:stCondLst>
                                  <p:childTnLst>
                                    <p:set>
                                      <p:cBhvr>
                                        <p:cTn dur="1" fill="hold" id="60">
                                          <p:stCondLst>
                                            <p:cond delay="499"/>
                                          </p:stCondLst>
                                        </p:cTn>
                                        <p:tgtEl>
                                          <p:spTgt spid="1048825"/>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22" presetSubtype="8">
                                  <p:stCondLst>
                                    <p:cond delay="0"/>
                                  </p:stCondLst>
                                  <p:childTnLst>
                                    <p:set>
                                      <p:cBhvr>
                                        <p:cTn dur="1" fill="hold" id="64">
                                          <p:stCondLst>
                                            <p:cond delay="0"/>
                                          </p:stCondLst>
                                        </p:cTn>
                                        <p:tgtEl>
                                          <p:spTgt spid="2097238"/>
                                        </p:tgtEl>
                                        <p:attrNameLst>
                                          <p:attrName>style.visibility</p:attrName>
                                        </p:attrNameLst>
                                      </p:cBhvr>
                                      <p:to>
                                        <p:strVal val="visible"/>
                                      </p:to>
                                    </p:set>
                                    <p:animEffect transition="in" filter="wipe(left)">
                                      <p:cBhvr>
                                        <p:cTn dur="500" id="65"/>
                                        <p:tgtEl>
                                          <p:spTgt spid="2097238"/>
                                        </p:tgtEl>
                                      </p:cBhvr>
                                    </p:animEffect>
                                  </p:childTnLst>
                                </p:cTn>
                              </p:par>
                            </p:childTnLst>
                          </p:cTn>
                        </p:par>
                      </p:childTnLst>
                    </p:cTn>
                  </p:par>
                  <p:par>
                    <p:cTn fill="hold" id="66">
                      <p:stCondLst>
                        <p:cond delay="indefinite"/>
                      </p:stCondLst>
                      <p:childTnLst>
                        <p:par>
                          <p:cTn fill="hold" id="67">
                            <p:stCondLst>
                              <p:cond delay="0"/>
                            </p:stCondLst>
                            <p:childTnLst>
                              <p:par>
                                <p:cTn fill="hold" id="68" nodeType="clickEffect" presetClass="entr" presetID="22" presetSubtype="8">
                                  <p:stCondLst>
                                    <p:cond delay="0"/>
                                  </p:stCondLst>
                                  <p:childTnLst>
                                    <p:set>
                                      <p:cBhvr>
                                        <p:cTn dur="1" fill="hold" id="69">
                                          <p:stCondLst>
                                            <p:cond delay="0"/>
                                          </p:stCondLst>
                                        </p:cTn>
                                        <p:tgtEl>
                                          <p:spTgt spid="2097239"/>
                                        </p:tgtEl>
                                        <p:attrNameLst>
                                          <p:attrName>style.visibility</p:attrName>
                                        </p:attrNameLst>
                                      </p:cBhvr>
                                      <p:to>
                                        <p:strVal val="visible"/>
                                      </p:to>
                                    </p:set>
                                    <p:animEffect transition="in" filter="wipe(left)">
                                      <p:cBhvr>
                                        <p:cTn dur="500" id="70"/>
                                        <p:tgtEl>
                                          <p:spTgt spid="2097239"/>
                                        </p:tgtEl>
                                      </p:cBhvr>
                                    </p:animEffec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22" presetSubtype="8">
                                  <p:stCondLst>
                                    <p:cond delay="0"/>
                                  </p:stCondLst>
                                  <p:childTnLst>
                                    <p:set>
                                      <p:cBhvr>
                                        <p:cTn dur="1" fill="hold" id="74">
                                          <p:stCondLst>
                                            <p:cond delay="0"/>
                                          </p:stCondLst>
                                        </p:cTn>
                                        <p:tgtEl>
                                          <p:spTgt spid="2097240"/>
                                        </p:tgtEl>
                                        <p:attrNameLst>
                                          <p:attrName>style.visibility</p:attrName>
                                        </p:attrNameLst>
                                      </p:cBhvr>
                                      <p:to>
                                        <p:strVal val="visible"/>
                                      </p:to>
                                    </p:set>
                                    <p:animEffect transition="in" filter="wipe(left)">
                                      <p:cBhvr>
                                        <p:cTn dur="500" id="75"/>
                                        <p:tgtEl>
                                          <p:spTgt spid="2097240"/>
                                        </p:tgtEl>
                                      </p:cBhvr>
                                    </p:animEffect>
                                  </p:childTnLst>
                                </p:cTn>
                              </p:par>
                            </p:childTnLst>
                          </p:cTn>
                        </p:par>
                      </p:childTnLst>
                    </p:cTn>
                  </p:par>
                  <p:par>
                    <p:cTn fill="hold" id="76">
                      <p:stCondLst>
                        <p:cond delay="indefinite"/>
                      </p:stCondLst>
                      <p:childTnLst>
                        <p:par>
                          <p:cTn fill="hold" id="77">
                            <p:stCondLst>
                              <p:cond delay="0"/>
                            </p:stCondLst>
                            <p:childTnLst>
                              <p:par>
                                <p:cTn fill="hold" grpId="0" id="78" nodeType="clickEffect" presetClass="entr" presetID="2" presetSubtype="4">
                                  <p:stCondLst>
                                    <p:cond delay="0"/>
                                  </p:stCondLst>
                                  <p:childTnLst>
                                    <p:set>
                                      <p:cBhvr>
                                        <p:cTn dur="1" fill="hold" id="79">
                                          <p:stCondLst>
                                            <p:cond delay="0"/>
                                          </p:stCondLst>
                                        </p:cTn>
                                        <p:tgtEl>
                                          <p:spTgt spid="1048826"/>
                                        </p:tgtEl>
                                        <p:attrNameLst>
                                          <p:attrName>style.visibility</p:attrName>
                                        </p:attrNameLst>
                                      </p:cBhvr>
                                      <p:to>
                                        <p:strVal val="visible"/>
                                      </p:to>
                                    </p:set>
                                    <p:anim calcmode="lin" valueType="num">
                                      <p:cBhvr additive="base">
                                        <p:cTn dur="500" fill="hold" id="80"/>
                                        <p:tgtEl>
                                          <p:spTgt spid="1048826"/>
                                        </p:tgtEl>
                                        <p:attrNameLst>
                                          <p:attrName>ppt_x</p:attrName>
                                        </p:attrNameLst>
                                      </p:cBhvr>
                                      <p:tavLst>
                                        <p:tav tm="0">
                                          <p:val>
                                            <p:strVal val="#ppt_x"/>
                                          </p:val>
                                        </p:tav>
                                        <p:tav tm="100000">
                                          <p:val>
                                            <p:strVal val="#ppt_x"/>
                                          </p:val>
                                        </p:tav>
                                      </p:tavLst>
                                    </p:anim>
                                    <p:anim calcmode="lin" valueType="num">
                                      <p:cBhvr additive="base">
                                        <p:cTn dur="500" fill="hold" id="81"/>
                                        <p:tgtEl>
                                          <p:spTgt spid="1048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3" grpId="0" build="whole"/>
      <p:bldP spid="1048824" grpId="0" build="whole"/>
      <p:bldP spid="1048826" grpId="0" build="whole"/>
    </p:bld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584" name=""/>
          <p:cNvSpPr txBox="1"/>
          <p:nvPr/>
        </p:nvSpPr>
        <p:spPr>
          <a:xfrm rot="0">
            <a:off x="1187450" y="0"/>
            <a:ext cx="6248400"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lang="en-US">
                <a:ea typeface="楷体_GB2312" pitchFamily="49" charset="-122"/>
              </a:rPr>
              <a:t>10-1.2.3   </a:t>
            </a:r>
            <a:r>
              <a:rPr altLang="en-US" lang="zh-CN">
                <a:ea typeface="楷体_GB2312" pitchFamily="49" charset="-122"/>
              </a:rPr>
              <a:t>静电场中的电介质</a:t>
            </a:r>
          </a:p>
        </p:txBody>
      </p:sp>
      <p:sp>
        <p:nvSpPr>
          <p:cNvPr id="1048585" name=""/>
          <p:cNvSpPr txBox="1"/>
          <p:nvPr/>
        </p:nvSpPr>
        <p:spPr>
          <a:xfrm rot="0">
            <a:off x="323850" y="904875"/>
            <a:ext cx="7705725" cy="57943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一、</a:t>
            </a:r>
            <a:r>
              <a:rPr altLang="en-US" sz="3200" lang="zh-CN">
                <a:solidFill>
                  <a:schemeClr val="hlink"/>
                </a:solidFill>
                <a:ea typeface="楷体_GB2312" pitchFamily="49" charset="-122"/>
              </a:rPr>
              <a:t>电介质对电场的影响</a:t>
            </a:r>
          </a:p>
        </p:txBody>
      </p:sp>
      <p:sp>
        <p:nvSpPr>
          <p:cNvPr id="1048586" name=""/>
          <p:cNvSpPr/>
          <p:nvPr/>
        </p:nvSpPr>
        <p:spPr>
          <a:xfrm rot="0">
            <a:off x="611187" y="3141662"/>
            <a:ext cx="7127875" cy="177000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800" lang="en-US">
                <a:solidFill>
                  <a:schemeClr val="dk1"/>
                </a:solidFill>
                <a:ea typeface="楷体_GB2312" pitchFamily="49" charset="-122"/>
              </a:rPr>
              <a:t>       </a:t>
            </a:r>
            <a:r>
              <a:rPr altLang="en-US" sz="2800" lang="zh-CN">
                <a:solidFill>
                  <a:schemeClr val="dk1"/>
                </a:solidFill>
                <a:latin typeface="宋体" pitchFamily="2" charset="-122"/>
              </a:rPr>
              <a:t>电中性的分子中，带负电的电子</a:t>
            </a:r>
            <a:r>
              <a:rPr altLang="zh-CN" sz="2800" lang="en-US">
                <a:solidFill>
                  <a:schemeClr val="dk1"/>
                </a:solidFill>
                <a:latin typeface="宋体" pitchFamily="2" charset="-122"/>
              </a:rPr>
              <a:t>(</a:t>
            </a:r>
            <a:r>
              <a:rPr altLang="en-US" sz="2800" lang="zh-CN">
                <a:solidFill>
                  <a:schemeClr val="dk1"/>
                </a:solidFill>
                <a:latin typeface="宋体" pitchFamily="2" charset="-122"/>
              </a:rPr>
              <a:t>或负离子</a:t>
            </a:r>
            <a:r>
              <a:rPr altLang="zh-CN" sz="2800" lang="en-US">
                <a:solidFill>
                  <a:schemeClr val="dk1"/>
                </a:solidFill>
                <a:latin typeface="宋体" pitchFamily="2" charset="-122"/>
              </a:rPr>
              <a:t>)</a:t>
            </a:r>
            <a:r>
              <a:rPr altLang="en-US" sz="2800" lang="zh-CN">
                <a:solidFill>
                  <a:schemeClr val="dk1"/>
                </a:solidFill>
                <a:latin typeface="宋体" pitchFamily="2" charset="-122"/>
              </a:rPr>
              <a:t>与带正电的原子核</a:t>
            </a:r>
            <a:r>
              <a:rPr altLang="zh-CN" sz="2800" lang="en-US">
                <a:solidFill>
                  <a:schemeClr val="dk1"/>
                </a:solidFill>
                <a:latin typeface="宋体" pitchFamily="2" charset="-122"/>
              </a:rPr>
              <a:t>(</a:t>
            </a:r>
            <a:r>
              <a:rPr altLang="en-US" sz="2800" lang="zh-CN">
                <a:solidFill>
                  <a:schemeClr val="dk1"/>
                </a:solidFill>
                <a:latin typeface="宋体" pitchFamily="2" charset="-122"/>
              </a:rPr>
              <a:t>或正离子</a:t>
            </a:r>
            <a:r>
              <a:rPr altLang="zh-CN" sz="2800" lang="en-US">
                <a:solidFill>
                  <a:schemeClr val="dk1"/>
                </a:solidFill>
                <a:latin typeface="宋体" pitchFamily="2" charset="-122"/>
              </a:rPr>
              <a:t>)</a:t>
            </a:r>
            <a:r>
              <a:rPr altLang="en-US" sz="2800" lang="zh-CN">
                <a:solidFill>
                  <a:schemeClr val="dk1"/>
                </a:solidFill>
                <a:latin typeface="宋体" pitchFamily="2" charset="-122"/>
              </a:rPr>
              <a:t>束缚得很紧，不能自由运动，但其电荷分布会受到外电场的作用而发生变化。</a:t>
            </a:r>
          </a:p>
        </p:txBody>
      </p:sp>
      <p:grpSp>
        <p:nvGrpSpPr>
          <p:cNvPr id="49" name=""/>
          <p:cNvGrpSpPr/>
          <p:nvPr/>
        </p:nvGrpSpPr>
        <p:grpSpPr>
          <a:xfrm rot="0">
            <a:off x="827087" y="1773237"/>
            <a:ext cx="3825875" cy="762000"/>
            <a:chOff x="96" y="720"/>
            <a:chExt cx="2410" cy="480"/>
          </a:xfrm>
        </p:grpSpPr>
        <p:sp>
          <p:nvSpPr>
            <p:cNvPr id="1048587" name=""/>
            <p:cNvSpPr txBox="1"/>
            <p:nvPr/>
          </p:nvSpPr>
          <p:spPr>
            <a:xfrm rot="0">
              <a:off x="96" y="816"/>
              <a:ext cx="2410"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lang="en-US">
                  <a:solidFill>
                    <a:schemeClr val="hlink"/>
                  </a:solidFill>
                  <a:ea typeface="楷体_GB2312" pitchFamily="49" charset="-122"/>
                </a:rPr>
                <a:t>        </a:t>
              </a:r>
              <a:r>
                <a:rPr altLang="en-US" sz="2800" lang="zh-CN">
                  <a:solidFill>
                    <a:schemeClr val="hlink"/>
                  </a:solidFill>
                  <a:ea typeface="楷体_GB2312" pitchFamily="49" charset="-122"/>
                </a:rPr>
                <a:t>电介质的特点</a:t>
              </a:r>
              <a:r>
                <a:rPr altLang="en-US" sz="2800" lang="zh-CN">
                  <a:solidFill>
                    <a:srgbClr val="CC0000"/>
                  </a:solidFill>
                  <a:ea typeface="楷体_GB2312" pitchFamily="49" charset="-122"/>
                </a:rPr>
                <a:t>　</a:t>
              </a:r>
            </a:p>
          </p:txBody>
        </p:sp>
        <p:sp>
          <p:nvSpPr>
            <p:cNvPr id="1048588" name=""/>
            <p:cNvSpPr/>
            <p:nvPr/>
          </p:nvSpPr>
          <p:spPr>
            <a:xfrm rot="0">
              <a:off x="144" y="72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spTree>
  </p:cSld>
  <p:clrMapOvr>
    <a:masterClrMapping/>
  </p:clrMapOvr>
  <p:transition spd="fast" advClick="1">
    <p:random/>
  </p:transition>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pic>
        <p:nvPicPr>
          <p:cNvPr id="2097241" name="" descr=""/>
          <p:cNvPicPr>
            <a:picLocks/>
          </p:cNvPicPr>
          <p:nvPr/>
        </p:nvPicPr>
        <p:blipFill>
          <a:blip xmlns:r="http://schemas.openxmlformats.org/officeDocument/2006/relationships" r:embed="rId1"/>
          <a:srcRect l="0" t="0" r="0" b="0"/>
          <a:stretch>
            <a:fillRect/>
          </a:stretch>
        </p:blipFill>
        <p:spPr>
          <a:xfrm rot="0">
            <a:off x="1019175" y="488950"/>
            <a:ext cx="2209800" cy="609600"/>
          </a:xfrm>
          <a:prstGeom prst="rect"/>
          <a:noFill/>
          <a:ln>
            <a:noFill/>
          </a:ln>
        </p:spPr>
      </p:pic>
      <p:sp>
        <p:nvSpPr>
          <p:cNvPr id="1048833" name=""/>
          <p:cNvSpPr txBox="1"/>
          <p:nvPr/>
        </p:nvSpPr>
        <p:spPr>
          <a:xfrm rot="0">
            <a:off x="457200" y="490537"/>
            <a:ext cx="11430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由</a:t>
            </a:r>
          </a:p>
        </p:txBody>
      </p:sp>
      <p:sp>
        <p:nvSpPr>
          <p:cNvPr id="1048834" name=""/>
          <p:cNvSpPr txBox="1"/>
          <p:nvPr/>
        </p:nvSpPr>
        <p:spPr>
          <a:xfrm rot="0">
            <a:off x="3352800" y="547687"/>
            <a:ext cx="49530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得电极化强度矢量的分布</a:t>
            </a:r>
          </a:p>
        </p:txBody>
      </p:sp>
      <p:pic>
        <p:nvPicPr>
          <p:cNvPr id="2097242" name="" descr=""/>
          <p:cNvPicPr>
            <a:picLocks/>
          </p:cNvPicPr>
          <p:nvPr/>
        </p:nvPicPr>
        <p:blipFill>
          <a:blip xmlns:r="http://schemas.openxmlformats.org/officeDocument/2006/relationships" r:embed="rId2"/>
          <a:srcRect l="0" t="0" r="0" b="0"/>
          <a:stretch>
            <a:fillRect/>
          </a:stretch>
        </p:blipFill>
        <p:spPr>
          <a:xfrm rot="0">
            <a:off x="549275" y="1606550"/>
            <a:ext cx="682625" cy="541337"/>
          </a:xfrm>
          <a:prstGeom prst="rect"/>
          <a:noFill/>
          <a:ln>
            <a:noFill/>
          </a:ln>
        </p:spPr>
      </p:pic>
      <p:sp>
        <p:nvSpPr>
          <p:cNvPr id="1048835" name=""/>
          <p:cNvSpPr/>
          <p:nvPr/>
        </p:nvSpPr>
        <p:spPr>
          <a:xfrm rot="0">
            <a:off x="1371600" y="1233487"/>
            <a:ext cx="381000" cy="1295400"/>
          </a:xfrm>
          <a:prstGeom prst="leftBrace">
            <a:avLst>
              <a:gd name="adj1" fmla="val 28301"/>
              <a:gd name="adj2" fmla="val 50000"/>
            </a:avLst>
          </a:prstGeom>
          <a:noFill/>
          <a:ln w="127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36" name=""/>
          <p:cNvSpPr txBox="1"/>
          <p:nvPr/>
        </p:nvSpPr>
        <p:spPr>
          <a:xfrm rot="0">
            <a:off x="6324600" y="1538287"/>
            <a:ext cx="2590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沿半径向里</a:t>
            </a:r>
          </a:p>
        </p:txBody>
      </p:sp>
      <p:grpSp>
        <p:nvGrpSpPr>
          <p:cNvPr id="111" name=""/>
          <p:cNvGrpSpPr/>
          <p:nvPr/>
        </p:nvGrpSpPr>
        <p:grpSpPr>
          <a:xfrm rot="0">
            <a:off x="533400" y="2909887"/>
            <a:ext cx="7086600" cy="533400"/>
            <a:chOff x="336" y="1728"/>
            <a:chExt cx="4464" cy="336"/>
          </a:xfrm>
        </p:grpSpPr>
        <p:sp>
          <p:nvSpPr>
            <p:cNvPr id="1048837" name=""/>
            <p:cNvSpPr txBox="1"/>
            <p:nvPr/>
          </p:nvSpPr>
          <p:spPr>
            <a:xfrm rot="0">
              <a:off x="336" y="1737"/>
              <a:ext cx="720"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由</a:t>
              </a:r>
            </a:p>
          </p:txBody>
        </p:sp>
        <p:sp>
          <p:nvSpPr>
            <p:cNvPr id="1048838" name=""/>
            <p:cNvSpPr txBox="1"/>
            <p:nvPr/>
          </p:nvSpPr>
          <p:spPr>
            <a:xfrm rot="0">
              <a:off x="1680" y="1737"/>
              <a:ext cx="3120"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得束缚电荷的分布</a:t>
              </a:r>
            </a:p>
          </p:txBody>
        </p:sp>
        <p:pic>
          <p:nvPicPr>
            <p:cNvPr id="2097243" name="" descr=""/>
            <p:cNvPicPr>
              <a:picLocks/>
            </p:cNvPicPr>
            <p:nvPr/>
          </p:nvPicPr>
          <p:blipFill>
            <a:blip xmlns:r="http://schemas.openxmlformats.org/officeDocument/2006/relationships" r:embed="rId3"/>
            <a:srcRect l="0" t="0" r="0" b="0"/>
            <a:stretch>
              <a:fillRect/>
            </a:stretch>
          </p:blipFill>
          <p:spPr>
            <a:xfrm rot="0">
              <a:off x="720" y="1728"/>
              <a:ext cx="856" cy="326"/>
            </a:xfrm>
            <a:prstGeom prst="rect"/>
            <a:noFill/>
            <a:ln>
              <a:noFill/>
            </a:ln>
          </p:spPr>
        </p:pic>
      </p:grpSp>
      <p:pic>
        <p:nvPicPr>
          <p:cNvPr id="2097244" name="" descr=""/>
          <p:cNvPicPr>
            <a:picLocks/>
          </p:cNvPicPr>
          <p:nvPr/>
        </p:nvPicPr>
        <p:blipFill>
          <a:blip xmlns:r="http://schemas.openxmlformats.org/officeDocument/2006/relationships" r:embed="rId4"/>
          <a:srcRect l="0" t="0" r="0" b="0"/>
          <a:stretch>
            <a:fillRect/>
          </a:stretch>
        </p:blipFill>
        <p:spPr>
          <a:xfrm rot="0">
            <a:off x="485775" y="3976687"/>
            <a:ext cx="779462" cy="582612"/>
          </a:xfrm>
          <a:prstGeom prst="rect"/>
          <a:noFill/>
          <a:ln>
            <a:noFill/>
          </a:ln>
        </p:spPr>
      </p:pic>
      <p:sp>
        <p:nvSpPr>
          <p:cNvPr id="1048839" name=""/>
          <p:cNvSpPr/>
          <p:nvPr/>
        </p:nvSpPr>
        <p:spPr>
          <a:xfrm rot="0">
            <a:off x="1355725" y="3824287"/>
            <a:ext cx="396875" cy="990600"/>
          </a:xfrm>
          <a:prstGeom prst="leftBrace">
            <a:avLst>
              <a:gd name="adj1" fmla="val 20800"/>
              <a:gd name="adj2" fmla="val 50000"/>
            </a:avLst>
          </a:prstGeom>
          <a:noFill/>
          <a:ln w="127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40" name=""/>
          <p:cNvSpPr txBox="1"/>
          <p:nvPr/>
        </p:nvSpPr>
        <p:spPr>
          <a:xfrm rot="0">
            <a:off x="533400" y="5424487"/>
            <a:ext cx="80010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lt2"/>
                </a:solidFill>
                <a:latin typeface="Bookman Old Style" pitchFamily="18" charset="0"/>
              </a:rPr>
              <a:t>束缚电荷在介质内表面为正，外表面为负。</a:t>
            </a:r>
          </a:p>
        </p:txBody>
      </p:sp>
      <p:sp>
        <p:nvSpPr>
          <p:cNvPr id="1048841" name=""/>
          <p:cNvSpPr/>
          <p:nvPr/>
        </p:nvSpPr>
        <p:spPr>
          <a:xfrm rot="8619630">
            <a:off x="6557962" y="2312987"/>
            <a:ext cx="2357437" cy="2030412"/>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58" y="10800"/>
                </a:moveTo>
                <a:cubicBezTo>
                  <a:pt x="4758" y="14137"/>
                  <a:pt x="7463" y="16842"/>
                  <a:pt x="10800" y="16842"/>
                </a:cubicBezTo>
                <a:cubicBezTo>
                  <a:pt x="14137" y="16842"/>
                  <a:pt x="16842" y="14137"/>
                  <a:pt x="16842" y="10800"/>
                </a:cubicBezTo>
                <a:cubicBezTo>
                  <a:pt x="16842" y="7463"/>
                  <a:pt x="14137" y="4758"/>
                  <a:pt x="10800" y="4758"/>
                </a:cubicBezTo>
                <a:cubicBezTo>
                  <a:pt x="7463" y="4758"/>
                  <a:pt x="4758" y="7463"/>
                  <a:pt x="4758" y="10800"/>
                </a:cubicBezTo>
              </a:path>
            </a:pathLst>
          </a:custGeom>
          <a:solidFill>
            <a:srgbClr val="FFFF00"/>
          </a:solidFill>
          <a:ln>
            <a:noFill/>
          </a:ln>
          <a:scene3d>
            <a:camera prst="legacyObliqueTopLeft">
              <a:rot lat="16500000" lon="0" rev="0"/>
            </a:camera>
            <a:lightRig dir="b" rig="legacyFlat2"/>
          </a:scene3d>
          <a:sp3d extrusionH="1243000" prstMaterial="legacyMetal">
            <a:bevelT w="13500" h="13500" prst="angle"/>
            <a:bevelB w="13500" h="13500" prst="angle"/>
            <a:extrusionClr>
              <a:srgbClr val="FFFF00"/>
            </a:extrusionClr>
          </a:sp3d>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42" name=""/>
          <p:cNvSpPr/>
          <p:nvPr/>
        </p:nvSpPr>
        <p:spPr>
          <a:xfrm rot="0">
            <a:off x="7772400" y="3352800"/>
            <a:ext cx="533400" cy="0"/>
          </a:xfrm>
          <a:prstGeom prst="line"/>
          <a:noFill/>
          <a:ln w="31750" cap="flat" cmpd="sng">
            <a:solidFill>
              <a:srgbClr val="FFFF00">
                <a:alpha val="100000"/>
              </a:srgbClr>
            </a:solidFill>
            <a:prstDash val="solid"/>
            <a:round/>
            <a:tailEnd type="triangle" w="sm" len="sm"/>
          </a:ln>
        </p:spPr>
      </p:sp>
      <p:sp>
        <p:nvSpPr>
          <p:cNvPr id="1048843" name=""/>
          <p:cNvSpPr/>
          <p:nvPr/>
        </p:nvSpPr>
        <p:spPr>
          <a:xfrm rot="0" flipH="1" flipV="1">
            <a:off x="6858000" y="2971800"/>
            <a:ext cx="914400" cy="381000"/>
          </a:xfrm>
          <a:prstGeom prst="line"/>
          <a:noFill/>
          <a:ln w="31750" cap="flat" cmpd="sng">
            <a:solidFill>
              <a:srgbClr val="FFFF00">
                <a:alpha val="100000"/>
              </a:srgbClr>
            </a:solidFill>
            <a:prstDash val="solid"/>
            <a:round/>
            <a:tailEnd type="triangle" w="sm" len="sm"/>
          </a:ln>
        </p:spPr>
      </p:sp>
      <p:pic>
        <p:nvPicPr>
          <p:cNvPr id="2097245" name="" descr=""/>
          <p:cNvPicPr>
            <a:picLocks/>
          </p:cNvPicPr>
          <p:nvPr/>
        </p:nvPicPr>
        <p:blipFill>
          <a:blip xmlns:r="http://schemas.openxmlformats.org/officeDocument/2006/relationships" r:embed="rId5"/>
          <a:srcRect l="0" t="0" r="0" b="0"/>
          <a:stretch>
            <a:fillRect/>
          </a:stretch>
        </p:blipFill>
        <p:spPr>
          <a:xfrm rot="0">
            <a:off x="4514850" y="3321050"/>
            <a:ext cx="114300" cy="215900"/>
          </a:xfrm>
          <a:prstGeom prst="rect"/>
          <a:noFill/>
          <a:ln>
            <a:noFill/>
          </a:ln>
        </p:spPr>
      </p:pic>
      <p:pic>
        <p:nvPicPr>
          <p:cNvPr id="2097246" name="" descr=""/>
          <p:cNvPicPr>
            <a:picLocks/>
          </p:cNvPicPr>
          <p:nvPr/>
        </p:nvPicPr>
        <p:blipFill>
          <a:blip xmlns:r="http://schemas.openxmlformats.org/officeDocument/2006/relationships" r:embed="rId5"/>
          <a:srcRect l="0" t="0" r="0" b="0"/>
          <a:stretch>
            <a:fillRect/>
          </a:stretch>
        </p:blipFill>
        <p:spPr>
          <a:xfrm rot="0">
            <a:off x="4514850" y="3321050"/>
            <a:ext cx="114300" cy="215900"/>
          </a:xfrm>
          <a:prstGeom prst="rect"/>
          <a:noFill/>
          <a:ln>
            <a:noFill/>
          </a:ln>
        </p:spPr>
      </p:pic>
      <p:pic>
        <p:nvPicPr>
          <p:cNvPr id="2097247" name="" descr=""/>
          <p:cNvPicPr>
            <a:picLocks/>
          </p:cNvPicPr>
          <p:nvPr/>
        </p:nvPicPr>
        <p:blipFill>
          <a:blip xmlns:r="http://schemas.openxmlformats.org/officeDocument/2006/relationships" r:embed="rId6"/>
          <a:srcRect l="0" t="0" r="0" b="0"/>
          <a:stretch>
            <a:fillRect/>
          </a:stretch>
        </p:blipFill>
        <p:spPr>
          <a:xfrm rot="0">
            <a:off x="1835150" y="2398712"/>
            <a:ext cx="2411412" cy="525462"/>
          </a:xfrm>
          <a:prstGeom prst="rect"/>
          <a:noFill/>
          <a:ln>
            <a:noFill/>
          </a:ln>
        </p:spPr>
      </p:pic>
      <p:pic>
        <p:nvPicPr>
          <p:cNvPr id="2097248" name="" descr=""/>
          <p:cNvPicPr>
            <a:picLocks/>
          </p:cNvPicPr>
          <p:nvPr/>
        </p:nvPicPr>
        <p:blipFill>
          <a:blip xmlns:r="http://schemas.openxmlformats.org/officeDocument/2006/relationships" r:embed="rId7"/>
          <a:srcRect l="0" t="0" r="0" b="0"/>
          <a:stretch>
            <a:fillRect/>
          </a:stretch>
        </p:blipFill>
        <p:spPr>
          <a:xfrm rot="0">
            <a:off x="1979612" y="1125537"/>
            <a:ext cx="1944687" cy="431800"/>
          </a:xfrm>
          <a:prstGeom prst="rect"/>
          <a:noFill/>
          <a:ln>
            <a:noFill/>
          </a:ln>
        </p:spPr>
      </p:pic>
      <p:pic>
        <p:nvPicPr>
          <p:cNvPr id="2097249" name="" descr=""/>
          <p:cNvPicPr>
            <a:picLocks/>
          </p:cNvPicPr>
          <p:nvPr/>
        </p:nvPicPr>
        <p:blipFill>
          <a:blip xmlns:r="http://schemas.openxmlformats.org/officeDocument/2006/relationships" r:embed="rId8"/>
          <a:srcRect l="0" t="0" r="0" b="0"/>
          <a:stretch>
            <a:fillRect/>
          </a:stretch>
        </p:blipFill>
        <p:spPr>
          <a:xfrm rot="0">
            <a:off x="1595437" y="1489075"/>
            <a:ext cx="3913187" cy="860425"/>
          </a:xfrm>
          <a:prstGeom prst="rect"/>
          <a:noFill/>
          <a:ln>
            <a:noFill/>
          </a:ln>
        </p:spPr>
      </p:pic>
      <p:pic>
        <p:nvPicPr>
          <p:cNvPr id="2097250" name="" descr=""/>
          <p:cNvPicPr>
            <a:picLocks/>
          </p:cNvPicPr>
          <p:nvPr/>
        </p:nvPicPr>
        <p:blipFill>
          <a:blip xmlns:r="http://schemas.openxmlformats.org/officeDocument/2006/relationships" r:embed="rId9"/>
          <a:srcRect l="0" t="0" r="0" b="0"/>
          <a:stretch>
            <a:fillRect/>
          </a:stretch>
        </p:blipFill>
        <p:spPr>
          <a:xfrm rot="0">
            <a:off x="2079625" y="3360737"/>
            <a:ext cx="3376612" cy="860425"/>
          </a:xfrm>
          <a:prstGeom prst="rect"/>
          <a:noFill/>
          <a:ln>
            <a:noFill/>
          </a:ln>
        </p:spPr>
      </p:pic>
      <p:pic>
        <p:nvPicPr>
          <p:cNvPr id="2097251" name="" descr=""/>
          <p:cNvPicPr>
            <a:picLocks/>
          </p:cNvPicPr>
          <p:nvPr/>
        </p:nvPicPr>
        <p:blipFill>
          <a:blip xmlns:r="http://schemas.openxmlformats.org/officeDocument/2006/relationships" r:embed="rId10"/>
          <a:srcRect l="0" t="0" r="0" b="0"/>
          <a:stretch>
            <a:fillRect/>
          </a:stretch>
        </p:blipFill>
        <p:spPr>
          <a:xfrm rot="0">
            <a:off x="1887537" y="4368800"/>
            <a:ext cx="3705225" cy="860425"/>
          </a:xfrm>
          <a:prstGeom prst="rect"/>
          <a:noFill/>
          <a:ln>
            <a:noFill/>
          </a:ln>
        </p:spPr>
      </p:pic>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2097242"/>
                                        </p:tgtEl>
                                        <p:attrNameLst>
                                          <p:attrName>style.visibility</p:attrName>
                                        </p:attrNameLst>
                                      </p:cBhvr>
                                      <p:to>
                                        <p:strVal val="visible"/>
                                      </p:to>
                                    </p:set>
                                    <p:animEffect transition="in" filter="box(in)">
                                      <p:cBhvr>
                                        <p:cTn dur="500" id="7"/>
                                        <p:tgtEl>
                                          <p:spTgt spid="209724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 presetSubtype="0">
                                  <p:stCondLst>
                                    <p:cond delay="0"/>
                                  </p:stCondLst>
                                  <p:childTnLst>
                                    <p:set>
                                      <p:cBhvr>
                                        <p:cTn dur="1" fill="hold" id="11">
                                          <p:stCondLst>
                                            <p:cond delay="499"/>
                                          </p:stCondLst>
                                        </p:cTn>
                                        <p:tgtEl>
                                          <p:spTgt spid="1048835"/>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22" presetSubtype="8">
                                  <p:stCondLst>
                                    <p:cond delay="0"/>
                                  </p:stCondLst>
                                  <p:childTnLst>
                                    <p:set>
                                      <p:cBhvr>
                                        <p:cTn dur="1" fill="hold" id="15">
                                          <p:stCondLst>
                                            <p:cond delay="0"/>
                                          </p:stCondLst>
                                        </p:cTn>
                                        <p:tgtEl>
                                          <p:spTgt spid="2097248"/>
                                        </p:tgtEl>
                                        <p:attrNameLst>
                                          <p:attrName>style.visibility</p:attrName>
                                        </p:attrNameLst>
                                      </p:cBhvr>
                                      <p:to>
                                        <p:strVal val="visible"/>
                                      </p:to>
                                    </p:set>
                                    <p:animEffect transition="in" filter="wipe(left)">
                                      <p:cBhvr>
                                        <p:cTn dur="500" id="16"/>
                                        <p:tgtEl>
                                          <p:spTgt spid="2097248"/>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8">
                                  <p:stCondLst>
                                    <p:cond delay="0"/>
                                  </p:stCondLst>
                                  <p:childTnLst>
                                    <p:set>
                                      <p:cBhvr>
                                        <p:cTn dur="1" fill="hold" id="20">
                                          <p:stCondLst>
                                            <p:cond delay="0"/>
                                          </p:stCondLst>
                                        </p:cTn>
                                        <p:tgtEl>
                                          <p:spTgt spid="2097249"/>
                                        </p:tgtEl>
                                        <p:attrNameLst>
                                          <p:attrName>style.visibility</p:attrName>
                                        </p:attrNameLst>
                                      </p:cBhvr>
                                      <p:to>
                                        <p:strVal val="visible"/>
                                      </p:to>
                                    </p:set>
                                    <p:animEffect transition="in" filter="wipe(left)">
                                      <p:cBhvr>
                                        <p:cTn dur="500" id="21"/>
                                        <p:tgtEl>
                                          <p:spTgt spid="2097249"/>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2097247"/>
                                        </p:tgtEl>
                                        <p:attrNameLst>
                                          <p:attrName>style.visibility</p:attrName>
                                        </p:attrNameLst>
                                      </p:cBhvr>
                                      <p:to>
                                        <p:strVal val="visible"/>
                                      </p:to>
                                    </p:set>
                                    <p:animEffect transition="in" filter="wipe(left)">
                                      <p:cBhvr>
                                        <p:cTn dur="500" id="26"/>
                                        <p:tgtEl>
                                          <p:spTgt spid="2097247"/>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4" presetSubtype="16">
                                  <p:stCondLst>
                                    <p:cond delay="0"/>
                                  </p:stCondLst>
                                  <p:childTnLst>
                                    <p:set>
                                      <p:cBhvr>
                                        <p:cTn dur="1" fill="hold" id="30">
                                          <p:stCondLst>
                                            <p:cond delay="0"/>
                                          </p:stCondLst>
                                        </p:cTn>
                                        <p:tgtEl>
                                          <p:spTgt spid="1048836"/>
                                        </p:tgtEl>
                                        <p:attrNameLst>
                                          <p:attrName>style.visibility</p:attrName>
                                        </p:attrNameLst>
                                      </p:cBhvr>
                                      <p:to>
                                        <p:strVal val="visible"/>
                                      </p:to>
                                    </p:set>
                                    <p:animEffect transition="in" filter="box(in)">
                                      <p:cBhvr>
                                        <p:cTn dur="500" id="31"/>
                                        <p:tgtEl>
                                          <p:spTgt spid="1048836"/>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1" presetSubtype="0">
                                  <p:stCondLst>
                                    <p:cond delay="0"/>
                                  </p:stCondLst>
                                  <p:childTnLst>
                                    <p:set>
                                      <p:cBhvr>
                                        <p:cTn dur="1" fill="hold" id="35">
                                          <p:stCondLst>
                                            <p:cond delay="499"/>
                                          </p:stCondLst>
                                        </p:cTn>
                                        <p:tgtEl>
                                          <p:spTgt spid="111"/>
                                        </p:tgtEl>
                                        <p:attrNameLst>
                                          <p:attrName>style.visibility</p:attrName>
                                        </p:attrNameLst>
                                      </p:cBhvr>
                                      <p:to>
                                        <p:strVal val="visible"/>
                                      </p:to>
                                    </p:se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9" presetSubtype="0">
                                  <p:stCondLst>
                                    <p:cond delay="0"/>
                                  </p:stCondLst>
                                  <p:childTnLst>
                                    <p:set>
                                      <p:cBhvr>
                                        <p:cTn dur="1" fill="hold" id="39">
                                          <p:stCondLst>
                                            <p:cond delay="0"/>
                                          </p:stCondLst>
                                        </p:cTn>
                                        <p:tgtEl>
                                          <p:spTgt spid="2097244"/>
                                        </p:tgtEl>
                                        <p:attrNameLst>
                                          <p:attrName>style.visibility</p:attrName>
                                        </p:attrNameLst>
                                      </p:cBhvr>
                                      <p:to>
                                        <p:strVal val="visible"/>
                                      </p:to>
                                    </p:set>
                                    <p:animEffect transition="in" filter="dissolve">
                                      <p:cBhvr>
                                        <p:cTn dur="500" id="40"/>
                                        <p:tgtEl>
                                          <p:spTgt spid="2097244"/>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resetSubtype="0">
                                  <p:stCondLst>
                                    <p:cond delay="0"/>
                                  </p:stCondLst>
                                  <p:childTnLst>
                                    <p:set>
                                      <p:cBhvr>
                                        <p:cTn dur="1" fill="hold" id="44">
                                          <p:stCondLst>
                                            <p:cond delay="499"/>
                                          </p:stCondLst>
                                        </p:cTn>
                                        <p:tgtEl>
                                          <p:spTgt spid="1048839"/>
                                        </p:tgtEl>
                                        <p:attrNameLst>
                                          <p:attrName>style.visibility</p:attrName>
                                        </p:attrNameLst>
                                      </p:cBhvr>
                                      <p:to>
                                        <p:strVal val="visible"/>
                                      </p:to>
                                    </p:se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22" presetSubtype="8">
                                  <p:stCondLst>
                                    <p:cond delay="0"/>
                                  </p:stCondLst>
                                  <p:childTnLst>
                                    <p:set>
                                      <p:cBhvr>
                                        <p:cTn dur="1" fill="hold" id="48">
                                          <p:stCondLst>
                                            <p:cond delay="0"/>
                                          </p:stCondLst>
                                        </p:cTn>
                                        <p:tgtEl>
                                          <p:spTgt spid="2097250"/>
                                        </p:tgtEl>
                                        <p:attrNameLst>
                                          <p:attrName>style.visibility</p:attrName>
                                        </p:attrNameLst>
                                      </p:cBhvr>
                                      <p:to>
                                        <p:strVal val="visible"/>
                                      </p:to>
                                    </p:set>
                                    <p:animEffect transition="in" filter="wipe(left)">
                                      <p:cBhvr>
                                        <p:cTn dur="500" id="49"/>
                                        <p:tgtEl>
                                          <p:spTgt spid="2097250"/>
                                        </p:tgtEl>
                                      </p:cBhvr>
                                    </p:animEffect>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22" presetSubtype="8">
                                  <p:stCondLst>
                                    <p:cond delay="0"/>
                                  </p:stCondLst>
                                  <p:childTnLst>
                                    <p:set>
                                      <p:cBhvr>
                                        <p:cTn dur="1" fill="hold" id="53">
                                          <p:stCondLst>
                                            <p:cond delay="0"/>
                                          </p:stCondLst>
                                        </p:cTn>
                                        <p:tgtEl>
                                          <p:spTgt spid="2097251"/>
                                        </p:tgtEl>
                                        <p:attrNameLst>
                                          <p:attrName>style.visibility</p:attrName>
                                        </p:attrNameLst>
                                      </p:cBhvr>
                                      <p:to>
                                        <p:strVal val="visible"/>
                                      </p:to>
                                    </p:set>
                                    <p:animEffect transition="in" filter="wipe(left)">
                                      <p:cBhvr>
                                        <p:cTn dur="500" id="54"/>
                                        <p:tgtEl>
                                          <p:spTgt spid="2097251"/>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12" presetSubtype="8">
                                  <p:stCondLst>
                                    <p:cond delay="0"/>
                                  </p:stCondLst>
                                  <p:childTnLst>
                                    <p:set>
                                      <p:cBhvr>
                                        <p:cTn dur="1" fill="hold" id="58">
                                          <p:stCondLst>
                                            <p:cond delay="0"/>
                                          </p:stCondLst>
                                        </p:cTn>
                                        <p:tgtEl>
                                          <p:spTgt spid="1048840"/>
                                        </p:tgtEl>
                                        <p:attrNameLst>
                                          <p:attrName>style.visibility</p:attrName>
                                        </p:attrNameLst>
                                      </p:cBhvr>
                                      <p:to>
                                        <p:strVal val="visible"/>
                                      </p:to>
                                    </p:set>
                                    <p:animEffect transition="in" filter="slide(fromLeft)">
                                      <p:cBhvr>
                                        <p:cTn dur="500" id="59"/>
                                        <p:tgtEl>
                                          <p:spTgt spid="104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6" grpId="0" build="whole"/>
      <p:bldP spid="1048840" grpId="0" build="whole"/>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847" name=""/>
          <p:cNvSpPr txBox="1"/>
          <p:nvPr/>
        </p:nvSpPr>
        <p:spPr>
          <a:xfrm rot="0">
            <a:off x="298450" y="884237"/>
            <a:ext cx="5562600" cy="513556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115000"/>
              </a:lnSpc>
              <a:spcBef>
                <a:spcPct val="0"/>
              </a:spcBef>
            </a:pPr>
            <a:r>
              <a:rPr altLang="zh-CN" sz="2800" lang="en-US">
                <a:solidFill>
                  <a:srgbClr val="1C1C1C"/>
                </a:solidFill>
              </a:rPr>
              <a:t>        </a:t>
            </a:r>
            <a:r>
              <a:rPr altLang="en-US" sz="3200" lang="zh-CN">
                <a:solidFill>
                  <a:srgbClr val="CC0000"/>
                </a:solidFill>
              </a:rPr>
              <a:t>例</a:t>
            </a:r>
            <a:r>
              <a:rPr altLang="zh-CN" sz="3200" lang="en-US">
                <a:solidFill>
                  <a:srgbClr val="CC0000"/>
                </a:solidFill>
              </a:rPr>
              <a:t>3</a:t>
            </a:r>
            <a:r>
              <a:rPr altLang="zh-CN" sz="3200" lang="en-US">
                <a:solidFill>
                  <a:srgbClr val="1C1C1C"/>
                </a:solidFill>
              </a:rPr>
              <a:t>   </a:t>
            </a:r>
            <a:r>
              <a:rPr altLang="en-US" sz="3200" lang="zh-CN">
                <a:solidFill>
                  <a:srgbClr val="1C1C1C"/>
                </a:solidFill>
              </a:rPr>
              <a:t>图中是由半径为</a:t>
            </a:r>
            <a:r>
              <a:rPr altLang="zh-CN" b="0" sz="3200" i="1" lang="en-US">
                <a:solidFill>
                  <a:srgbClr val="1C1C1C"/>
                </a:solidFill>
              </a:rPr>
              <a:t>R</a:t>
            </a:r>
            <a:r>
              <a:rPr altLang="zh-CN" baseline="-25000" b="0" sz="3200" lang="en-US">
                <a:solidFill>
                  <a:srgbClr val="1C1C1C"/>
                </a:solidFill>
              </a:rPr>
              <a:t>1</a:t>
            </a:r>
            <a:r>
              <a:rPr altLang="en-US" sz="3200" lang="zh-CN">
                <a:solidFill>
                  <a:srgbClr val="1C1C1C"/>
                </a:solidFill>
              </a:rPr>
              <a:t>的长直圆柱导体和同轴的半径为</a:t>
            </a:r>
            <a:r>
              <a:rPr altLang="zh-CN" b="0" sz="3200" i="1" lang="en-US">
                <a:solidFill>
                  <a:srgbClr val="1C1C1C"/>
                </a:solidFill>
              </a:rPr>
              <a:t>R</a:t>
            </a:r>
            <a:r>
              <a:rPr altLang="zh-CN" baseline="-25000" b="0" sz="3200" lang="en-US">
                <a:solidFill>
                  <a:srgbClr val="1C1C1C"/>
                </a:solidFill>
              </a:rPr>
              <a:t>2</a:t>
            </a:r>
            <a:r>
              <a:rPr altLang="en-US" sz="3200" lang="zh-CN">
                <a:solidFill>
                  <a:srgbClr val="1C1C1C"/>
                </a:solidFill>
              </a:rPr>
              <a:t>的薄导体圆筒组成，其间充以相对电容率为</a:t>
            </a:r>
            <a:r>
              <a:rPr altLang="zh-CN" b="0" sz="3200" i="1" lang="en-US">
                <a:solidFill>
                  <a:srgbClr val="1C1C1C"/>
                </a:solidFill>
                <a:sym typeface="Symbol" pitchFamily="18" charset="2"/>
              </a:rPr>
              <a:t></a:t>
            </a:r>
            <a:r>
              <a:rPr altLang="zh-CN" baseline="-25000" b="0" sz="3200" lang="en-US">
                <a:solidFill>
                  <a:srgbClr val="1C1C1C"/>
                </a:solidFill>
                <a:sym typeface="Symbol" pitchFamily="18" charset="2"/>
              </a:rPr>
              <a:t>r</a:t>
            </a:r>
            <a:r>
              <a:rPr altLang="en-US" sz="3200" lang="zh-CN">
                <a:solidFill>
                  <a:srgbClr val="1C1C1C"/>
                </a:solidFill>
              </a:rPr>
              <a:t>的电介质</a:t>
            </a:r>
            <a:r>
              <a:rPr altLang="zh-CN" sz="3200" lang="en-US">
                <a:solidFill>
                  <a:srgbClr val="1C1C1C"/>
                </a:solidFill>
              </a:rPr>
              <a:t>. </a:t>
            </a:r>
            <a:r>
              <a:rPr altLang="en-US" sz="3200" lang="zh-CN">
                <a:solidFill>
                  <a:srgbClr val="1C1C1C"/>
                </a:solidFill>
              </a:rPr>
              <a:t>设直导体和圆筒单位长度上的电荷分别为</a:t>
            </a:r>
            <a:r>
              <a:rPr altLang="zh-CN" b="0" sz="3200" lang="en-US">
                <a:solidFill>
                  <a:srgbClr val="1C1C1C"/>
                </a:solidFill>
              </a:rPr>
              <a:t>+</a:t>
            </a:r>
            <a:r>
              <a:rPr altLang="zh-CN" b="0" sz="3200" lang="en-US">
                <a:solidFill>
                  <a:srgbClr val="1C1C1C"/>
                </a:solidFill>
                <a:sym typeface="Symbol" pitchFamily="18" charset="2"/>
              </a:rPr>
              <a:t></a:t>
            </a:r>
            <a:r>
              <a:rPr altLang="en-US" sz="3200" lang="zh-CN">
                <a:solidFill>
                  <a:srgbClr val="1C1C1C"/>
                </a:solidFill>
              </a:rPr>
              <a:t>和</a:t>
            </a:r>
            <a:r>
              <a:rPr altLang="zh-CN" b="0" sz="3200" lang="en-US">
                <a:solidFill>
                  <a:srgbClr val="1C1C1C"/>
                </a:solidFill>
              </a:rPr>
              <a:t>- </a:t>
            </a:r>
            <a:r>
              <a:rPr altLang="zh-CN" b="0" sz="3200" lang="en-US">
                <a:solidFill>
                  <a:srgbClr val="1C1C1C"/>
                </a:solidFill>
                <a:sym typeface="Symbol" pitchFamily="18" charset="2"/>
              </a:rPr>
              <a:t></a:t>
            </a:r>
            <a:r>
              <a:rPr altLang="zh-CN" sz="3200" lang="en-US">
                <a:solidFill>
                  <a:srgbClr val="1C1C1C"/>
                </a:solidFill>
              </a:rPr>
              <a:t>.  </a:t>
            </a:r>
            <a:r>
              <a:rPr altLang="en-US" sz="3200" lang="zh-CN">
                <a:solidFill>
                  <a:srgbClr val="CC0000"/>
                </a:solidFill>
              </a:rPr>
              <a:t>求</a:t>
            </a:r>
            <a:r>
              <a:rPr altLang="zh-CN" sz="3200" lang="en-US">
                <a:solidFill>
                  <a:srgbClr val="CC0000"/>
                </a:solidFill>
                <a:latin typeface="宋体" pitchFamily="2" charset="-122"/>
              </a:rPr>
              <a:t>(</a:t>
            </a:r>
            <a:r>
              <a:rPr altLang="zh-CN" sz="3200" lang="en-US">
                <a:solidFill>
                  <a:srgbClr val="CC0000"/>
                </a:solidFill>
              </a:rPr>
              <a:t>1</a:t>
            </a:r>
            <a:r>
              <a:rPr altLang="zh-CN" sz="3200" lang="en-US">
                <a:solidFill>
                  <a:srgbClr val="CC0000"/>
                </a:solidFill>
                <a:latin typeface="宋体" pitchFamily="2" charset="-122"/>
              </a:rPr>
              <a:t>)</a:t>
            </a:r>
            <a:r>
              <a:rPr altLang="en-US" sz="3200" lang="zh-CN">
                <a:solidFill>
                  <a:srgbClr val="1C1C1C"/>
                </a:solidFill>
              </a:rPr>
              <a:t>电介质中的</a:t>
            </a:r>
            <a:r>
              <a:rPr altLang="en-US" sz="3200" lang="zh-CN">
                <a:solidFill>
                  <a:srgbClr val="1C1C1C"/>
                </a:solidFill>
                <a:latin typeface="Arial" pitchFamily="34" charset="0"/>
              </a:rPr>
              <a:t>电位移、</a:t>
            </a:r>
            <a:r>
              <a:rPr altLang="en-US" sz="3200" lang="zh-CN">
                <a:solidFill>
                  <a:srgbClr val="1C1C1C"/>
                </a:solidFill>
              </a:rPr>
              <a:t>电场强度和</a:t>
            </a:r>
            <a:r>
              <a:rPr altLang="en-US" sz="3200" lang="zh-CN">
                <a:solidFill>
                  <a:srgbClr val="1C1C1C"/>
                </a:solidFill>
                <a:latin typeface="Arial" pitchFamily="34" charset="0"/>
              </a:rPr>
              <a:t>电</a:t>
            </a:r>
            <a:r>
              <a:rPr altLang="en-US" sz="3200" lang="zh-CN">
                <a:solidFill>
                  <a:srgbClr val="1C1C1C"/>
                </a:solidFill>
              </a:rPr>
              <a:t>极化强度； </a:t>
            </a:r>
            <a:r>
              <a:rPr altLang="zh-CN" sz="3200" lang="en-US">
                <a:solidFill>
                  <a:srgbClr val="CC0000"/>
                </a:solidFill>
                <a:latin typeface="宋体" pitchFamily="2" charset="-122"/>
              </a:rPr>
              <a:t>(</a:t>
            </a:r>
            <a:r>
              <a:rPr altLang="zh-CN" sz="3200" lang="en-US">
                <a:solidFill>
                  <a:srgbClr val="CC0000"/>
                </a:solidFill>
              </a:rPr>
              <a:t>2</a:t>
            </a:r>
            <a:r>
              <a:rPr altLang="zh-CN" sz="3200" lang="en-US">
                <a:solidFill>
                  <a:srgbClr val="CC0000"/>
                </a:solidFill>
                <a:latin typeface="宋体" pitchFamily="2" charset="-122"/>
              </a:rPr>
              <a:t>)</a:t>
            </a:r>
            <a:r>
              <a:rPr altLang="en-US" sz="3200" lang="zh-CN">
                <a:solidFill>
                  <a:srgbClr val="1C1C1C"/>
                </a:solidFill>
              </a:rPr>
              <a:t>电介质表面的极化电荷面密度</a:t>
            </a:r>
            <a:r>
              <a:rPr altLang="zh-CN" sz="3200" lang="en-US">
                <a:solidFill>
                  <a:srgbClr val="1C1C1C"/>
                </a:solidFill>
              </a:rPr>
              <a:t>.</a:t>
            </a:r>
          </a:p>
        </p:txBody>
      </p:sp>
      <p:sp>
        <p:nvSpPr>
          <p:cNvPr id="1048848" name=""/>
          <p:cNvSpPr/>
          <p:nvPr/>
        </p:nvSpPr>
        <p:spPr>
          <a:xfrm rot="0">
            <a:off x="6096000" y="1143000"/>
            <a:ext cx="2514600" cy="4800600"/>
          </a:xfrm>
          <a:prstGeom prst="rect"/>
          <a:solidFill>
            <a:schemeClr val="lt1"/>
          </a:solidFill>
          <a:ln w="9525" cap="flat" cmpd="sng">
            <a:solidFill>
              <a:schemeClr val="dk1">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49" name=""/>
          <p:cNvSpPr/>
          <p:nvPr/>
        </p:nvSpPr>
        <p:spPr>
          <a:xfrm rot="0">
            <a:off x="7086600" y="4648200"/>
            <a:ext cx="533400" cy="533400"/>
          </a:xfrm>
          <a:prstGeom prst="ellipse"/>
          <a:gradFill rotWithShape="0">
            <a:gsLst>
              <a:gs pos="0">
                <a:srgbClr val="595959">
                  <a:alpha val="100000"/>
                </a:srgbClr>
              </a:gs>
              <a:gs pos="50000">
                <a:srgbClr val="C0C0C0">
                  <a:alpha val="100000"/>
                </a:srgbClr>
              </a:gs>
              <a:gs pos="100000">
                <a:srgbClr val="595959">
                  <a:alpha val="100000"/>
                </a:srgbClr>
              </a:gs>
            </a:gsLst>
            <a:lin ang="540000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50" name=""/>
          <p:cNvSpPr/>
          <p:nvPr/>
        </p:nvSpPr>
        <p:spPr>
          <a:xfrm rot="0">
            <a:off x="6697662" y="4260850"/>
            <a:ext cx="1316037" cy="1270000"/>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path>
            </a:pathLst>
          </a:custGeom>
          <a:solidFill>
            <a:srgbClr val="C0C0C0"/>
          </a:solidFill>
          <a:ln w="2857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51" name=""/>
          <p:cNvSpPr/>
          <p:nvPr/>
        </p:nvSpPr>
        <p:spPr>
          <a:xfrm rot="0" flipV="1">
            <a:off x="7354887" y="4895850"/>
            <a:ext cx="263525" cy="0"/>
          </a:xfrm>
          <a:prstGeom prst="line"/>
          <a:noFill/>
          <a:ln w="28575" cap="flat" cmpd="sng">
            <a:solidFill>
              <a:srgbClr val="FF0000">
                <a:alpha val="100000"/>
              </a:srgbClr>
            </a:solidFill>
            <a:prstDash val="solid"/>
            <a:round/>
          </a:ln>
        </p:spPr>
      </p:sp>
      <p:sp>
        <p:nvSpPr>
          <p:cNvPr id="1048852" name=""/>
          <p:cNvSpPr/>
          <p:nvPr/>
        </p:nvSpPr>
        <p:spPr>
          <a:xfrm rot="0" flipH="1">
            <a:off x="7010400" y="4876800"/>
            <a:ext cx="381000" cy="457200"/>
          </a:xfrm>
          <a:prstGeom prst="line"/>
          <a:noFill/>
          <a:ln w="28575" cap="flat" cmpd="sng">
            <a:solidFill>
              <a:srgbClr val="FF0000">
                <a:alpha val="100000"/>
              </a:srgbClr>
            </a:solidFill>
            <a:prstDash val="solid"/>
            <a:round/>
          </a:ln>
        </p:spPr>
      </p:sp>
      <p:pic>
        <p:nvPicPr>
          <p:cNvPr id="2097252" name="" descr=""/>
          <p:cNvPicPr>
            <a:picLocks/>
          </p:cNvPicPr>
          <p:nvPr/>
        </p:nvPicPr>
        <p:blipFill>
          <a:blip xmlns:r="http://schemas.openxmlformats.org/officeDocument/2006/relationships" r:embed="rId1"/>
          <a:srcRect l="0" t="0" r="0" b="0"/>
          <a:stretch>
            <a:fillRect/>
          </a:stretch>
        </p:blipFill>
        <p:spPr>
          <a:xfrm rot="0">
            <a:off x="7543800" y="4648200"/>
            <a:ext cx="455612" cy="533400"/>
          </a:xfrm>
          <a:prstGeom prst="rect"/>
          <a:noFill/>
          <a:ln>
            <a:noFill/>
          </a:ln>
        </p:spPr>
      </p:pic>
      <p:pic>
        <p:nvPicPr>
          <p:cNvPr id="2097253" name="" descr=""/>
          <p:cNvPicPr>
            <a:picLocks/>
          </p:cNvPicPr>
          <p:nvPr/>
        </p:nvPicPr>
        <p:blipFill>
          <a:blip xmlns:r="http://schemas.openxmlformats.org/officeDocument/2006/relationships" r:embed="rId2"/>
          <a:srcRect l="0" t="0" r="0" b="0"/>
          <a:stretch>
            <a:fillRect/>
          </a:stretch>
        </p:blipFill>
        <p:spPr>
          <a:xfrm rot="0">
            <a:off x="6705600" y="4724400"/>
            <a:ext cx="488950" cy="534987"/>
          </a:xfrm>
          <a:prstGeom prst="rect"/>
          <a:noFill/>
          <a:ln>
            <a:noFill/>
          </a:ln>
        </p:spPr>
      </p:pic>
      <p:sp>
        <p:nvSpPr>
          <p:cNvPr id="1048853" name=""/>
          <p:cNvSpPr/>
          <p:nvPr/>
        </p:nvSpPr>
        <p:spPr>
          <a:xfrm rot="0" flipH="1">
            <a:off x="6705600" y="2895600"/>
            <a:ext cx="4762" cy="2057400"/>
          </a:xfrm>
          <a:prstGeom prst="line"/>
          <a:noFill/>
          <a:ln w="12700" cap="flat" cmpd="sng">
            <a:solidFill>
              <a:schemeClr val="dk1">
                <a:alpha val="100000"/>
              </a:schemeClr>
            </a:solidFill>
            <a:prstDash val="lgDashDot"/>
            <a:round/>
          </a:ln>
        </p:spPr>
      </p:sp>
      <p:sp>
        <p:nvSpPr>
          <p:cNvPr id="1048854" name=""/>
          <p:cNvSpPr/>
          <p:nvPr/>
        </p:nvSpPr>
        <p:spPr>
          <a:xfrm rot="0" flipH="1">
            <a:off x="8001000" y="3429000"/>
            <a:ext cx="0" cy="1524000"/>
          </a:xfrm>
          <a:prstGeom prst="line"/>
          <a:noFill/>
          <a:ln w="12700" cap="flat" cmpd="sng">
            <a:solidFill>
              <a:schemeClr val="dk1">
                <a:alpha val="100000"/>
              </a:schemeClr>
            </a:solidFill>
            <a:prstDash val="lgDashDot"/>
            <a:round/>
          </a:ln>
        </p:spPr>
      </p:sp>
      <p:sp>
        <p:nvSpPr>
          <p:cNvPr id="1048855" name=""/>
          <p:cNvSpPr/>
          <p:nvPr/>
        </p:nvSpPr>
        <p:spPr>
          <a:xfrm rot="0" flipH="1">
            <a:off x="7620000" y="3581400"/>
            <a:ext cx="0" cy="1295400"/>
          </a:xfrm>
          <a:prstGeom prst="line"/>
          <a:noFill/>
          <a:ln w="12700" cap="flat" cmpd="sng">
            <a:solidFill>
              <a:schemeClr val="dk1">
                <a:alpha val="100000"/>
              </a:schemeClr>
            </a:solidFill>
            <a:prstDash val="lgDashDot"/>
            <a:round/>
          </a:ln>
        </p:spPr>
      </p:sp>
      <p:grpSp>
        <p:nvGrpSpPr>
          <p:cNvPr id="115" name=""/>
          <p:cNvGrpSpPr/>
          <p:nvPr/>
        </p:nvGrpSpPr>
        <p:grpSpPr>
          <a:xfrm rot="0">
            <a:off x="6705600" y="1524000"/>
            <a:ext cx="1295400" cy="2209800"/>
            <a:chOff x="2784" y="2544"/>
            <a:chExt cx="864" cy="1392"/>
          </a:xfrm>
        </p:grpSpPr>
        <p:sp>
          <p:nvSpPr>
            <p:cNvPr id="1048856" name=""/>
            <p:cNvSpPr/>
            <p:nvPr/>
          </p:nvSpPr>
          <p:spPr>
            <a:xfrm rot="0">
              <a:off x="2784" y="2544"/>
              <a:ext cx="864" cy="1392"/>
            </a:xfrm>
            <a:prstGeom prst="can">
              <a:avLst>
                <a:gd name="adj" fmla="val 37472"/>
              </a:avLst>
            </a:prstGeom>
            <a:gradFill rotWithShape="0">
              <a:gsLst>
                <a:gs pos="0">
                  <a:srgbClr val="666666">
                    <a:alpha val="100000"/>
                  </a:srgbClr>
                </a:gs>
                <a:gs pos="50000">
                  <a:srgbClr val="DDDDDD">
                    <a:alpha val="100000"/>
                  </a:srgbClr>
                </a:gs>
                <a:gs pos="100000">
                  <a:srgbClr val="666666">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57" name=""/>
            <p:cNvSpPr/>
            <p:nvPr/>
          </p:nvSpPr>
          <p:spPr>
            <a:xfrm rot="0">
              <a:off x="2832" y="2592"/>
              <a:ext cx="768" cy="240"/>
            </a:xfrm>
            <a:prstGeom prst="ellipse"/>
            <a:gradFill rotWithShape="0">
              <a:gsLst>
                <a:gs pos="0">
                  <a:srgbClr val="BABABA">
                    <a:alpha val="100000"/>
                  </a:srgbClr>
                </a:gs>
                <a:gs pos="50000">
                  <a:schemeClr val="lt1">
                    <a:alpha val="100000"/>
                  </a:schemeClr>
                </a:gs>
                <a:gs pos="100000">
                  <a:srgbClr val="BABABA">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58" name=""/>
            <p:cNvSpPr/>
            <p:nvPr/>
          </p:nvSpPr>
          <p:spPr>
            <a:xfrm rot="0">
              <a:off x="3024" y="2640"/>
              <a:ext cx="384" cy="192"/>
            </a:xfrm>
            <a:prstGeom prst="can">
              <a:avLst>
                <a:gd name="adj" fmla="val 25000"/>
              </a:avLst>
            </a:prstGeom>
            <a:gradFill rotWithShape="0">
              <a:gsLst>
                <a:gs pos="0">
                  <a:srgbClr val="666666">
                    <a:alpha val="100000"/>
                  </a:srgbClr>
                </a:gs>
                <a:gs pos="50000">
                  <a:srgbClr val="DDDDDD">
                    <a:alpha val="100000"/>
                  </a:srgbClr>
                </a:gs>
                <a:gs pos="100000">
                  <a:srgbClr val="666666">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sp>
        <p:nvSpPr>
          <p:cNvPr id="1048859" name=""/>
          <p:cNvSpPr/>
          <p:nvPr/>
        </p:nvSpPr>
        <p:spPr>
          <a:xfrm rot="0" flipH="1">
            <a:off x="7086600" y="3733800"/>
            <a:ext cx="0" cy="1219200"/>
          </a:xfrm>
          <a:prstGeom prst="line"/>
          <a:noFill/>
          <a:ln w="12700" cap="flat" cmpd="sng">
            <a:solidFill>
              <a:schemeClr val="dk1">
                <a:alpha val="100000"/>
              </a:schemeClr>
            </a:solidFill>
            <a:prstDash val="lgDashDot"/>
            <a:round/>
          </a:ln>
        </p:spPr>
      </p:sp>
      <p:pic>
        <p:nvPicPr>
          <p:cNvPr id="2097254" name="" descr=""/>
          <p:cNvPicPr>
            <a:picLocks/>
          </p:cNvPicPr>
          <p:nvPr/>
        </p:nvPicPr>
        <p:blipFill>
          <a:blip xmlns:r="http://schemas.openxmlformats.org/officeDocument/2006/relationships" r:embed="rId3"/>
          <a:srcRect l="0" t="0" r="0" b="0"/>
          <a:stretch>
            <a:fillRect/>
          </a:stretch>
        </p:blipFill>
        <p:spPr>
          <a:xfrm rot="0">
            <a:off x="7239000" y="1600200"/>
            <a:ext cx="304800" cy="293687"/>
          </a:xfrm>
          <a:prstGeom prst="rect"/>
          <a:noFill/>
          <a:ln>
            <a:noFill/>
          </a:ln>
        </p:spPr>
      </p:pic>
      <p:pic>
        <p:nvPicPr>
          <p:cNvPr id="2097255" name="" descr=""/>
          <p:cNvPicPr>
            <a:picLocks/>
          </p:cNvPicPr>
          <p:nvPr/>
        </p:nvPicPr>
        <p:blipFill>
          <a:blip xmlns:r="http://schemas.openxmlformats.org/officeDocument/2006/relationships" r:embed="rId4"/>
          <a:srcRect l="0" t="0" r="0" b="0"/>
          <a:stretch>
            <a:fillRect/>
          </a:stretch>
        </p:blipFill>
        <p:spPr>
          <a:xfrm rot="0">
            <a:off x="7772400" y="1447800"/>
            <a:ext cx="381000" cy="200025"/>
          </a:xfrm>
          <a:prstGeom prst="rect"/>
          <a:noFill/>
          <a:ln>
            <a:noFill/>
          </a:ln>
        </p:spPr>
      </p:pic>
    </p:spTree>
  </p:cSld>
  <p:clrMapOvr>
    <a:masterClrMapping/>
  </p:clrMapOvr>
  <p:transition spd="fast" advClick="1">
    <p:random/>
  </p:transition>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pic>
        <p:nvPicPr>
          <p:cNvPr id="2097256" name="" descr=""/>
          <p:cNvPicPr>
            <a:picLocks/>
          </p:cNvPicPr>
          <p:nvPr/>
        </p:nvPicPr>
        <p:blipFill>
          <a:blip xmlns:r="http://schemas.openxmlformats.org/officeDocument/2006/relationships" r:embed="rId1"/>
          <a:srcRect l="0" t="0" r="0" b="0"/>
          <a:stretch>
            <a:fillRect/>
          </a:stretch>
        </p:blipFill>
        <p:spPr>
          <a:xfrm rot="0">
            <a:off x="2684462" y="1006475"/>
            <a:ext cx="2159000" cy="725487"/>
          </a:xfrm>
          <a:prstGeom prst="rect"/>
          <a:noFill/>
          <a:ln>
            <a:noFill/>
          </a:ln>
        </p:spPr>
      </p:pic>
      <p:sp>
        <p:nvSpPr>
          <p:cNvPr id="1048860" name=""/>
          <p:cNvSpPr txBox="1"/>
          <p:nvPr/>
        </p:nvSpPr>
        <p:spPr>
          <a:xfrm rot="0">
            <a:off x="914400" y="990600"/>
            <a:ext cx="1752600" cy="5794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3200" lang="zh-CN">
                <a:solidFill>
                  <a:srgbClr val="CC0000"/>
                </a:solidFill>
              </a:rPr>
              <a:t>解 </a:t>
            </a:r>
            <a:r>
              <a:rPr altLang="zh-CN" sz="3200" lang="en-US">
                <a:solidFill>
                  <a:srgbClr val="CC0000"/>
                </a:solidFill>
                <a:latin typeface="宋体" pitchFamily="2" charset="-122"/>
              </a:rPr>
              <a:t>(</a:t>
            </a:r>
            <a:r>
              <a:rPr altLang="zh-CN" sz="3200" lang="en-US">
                <a:solidFill>
                  <a:srgbClr val="CC0000"/>
                </a:solidFill>
              </a:rPr>
              <a:t>1</a:t>
            </a:r>
            <a:r>
              <a:rPr altLang="zh-CN" sz="3200" lang="en-US">
                <a:solidFill>
                  <a:srgbClr val="CC0000"/>
                </a:solidFill>
                <a:latin typeface="宋体" pitchFamily="2" charset="-122"/>
              </a:rPr>
              <a:t>)</a:t>
            </a:r>
          </a:p>
        </p:txBody>
      </p:sp>
      <p:pic>
        <p:nvPicPr>
          <p:cNvPr id="2097257" name="" descr=""/>
          <p:cNvPicPr>
            <a:picLocks/>
          </p:cNvPicPr>
          <p:nvPr/>
        </p:nvPicPr>
        <p:blipFill>
          <a:blip xmlns:r="http://schemas.openxmlformats.org/officeDocument/2006/relationships" r:embed="rId2"/>
          <a:srcRect l="0" t="0" r="0" b="0"/>
          <a:stretch>
            <a:fillRect/>
          </a:stretch>
        </p:blipFill>
        <p:spPr>
          <a:xfrm rot="0">
            <a:off x="1006475" y="2057400"/>
            <a:ext cx="1990725" cy="468312"/>
          </a:xfrm>
          <a:prstGeom prst="rect"/>
          <a:noFill/>
          <a:ln>
            <a:noFill/>
          </a:ln>
        </p:spPr>
      </p:pic>
      <p:pic>
        <p:nvPicPr>
          <p:cNvPr id="2097258" name="" descr=""/>
          <p:cNvPicPr>
            <a:picLocks/>
          </p:cNvPicPr>
          <p:nvPr/>
        </p:nvPicPr>
        <p:blipFill>
          <a:blip xmlns:r="http://schemas.openxmlformats.org/officeDocument/2006/relationships" r:embed="rId3"/>
          <a:srcRect l="0" t="0" r="0" b="0"/>
          <a:stretch>
            <a:fillRect/>
          </a:stretch>
        </p:blipFill>
        <p:spPr>
          <a:xfrm rot="0">
            <a:off x="3505200" y="1828800"/>
            <a:ext cx="1641475" cy="1060450"/>
          </a:xfrm>
          <a:prstGeom prst="rect"/>
          <a:noFill/>
          <a:ln>
            <a:noFill/>
          </a:ln>
        </p:spPr>
      </p:pic>
      <p:pic>
        <p:nvPicPr>
          <p:cNvPr id="2097259" name="" descr=""/>
          <p:cNvPicPr>
            <a:picLocks/>
          </p:cNvPicPr>
          <p:nvPr/>
        </p:nvPicPr>
        <p:blipFill>
          <a:blip xmlns:r="http://schemas.openxmlformats.org/officeDocument/2006/relationships" r:embed="rId4"/>
          <a:srcRect l="0" t="0" r="0" b="0"/>
          <a:stretch>
            <a:fillRect/>
          </a:stretch>
        </p:blipFill>
        <p:spPr>
          <a:xfrm rot="0">
            <a:off x="1054100" y="2971800"/>
            <a:ext cx="3038475" cy="1077912"/>
          </a:xfrm>
          <a:prstGeom prst="rect"/>
          <a:noFill/>
          <a:ln>
            <a:noFill/>
          </a:ln>
        </p:spPr>
      </p:pic>
      <p:pic>
        <p:nvPicPr>
          <p:cNvPr id="2097260" name="" descr=""/>
          <p:cNvPicPr>
            <a:picLocks/>
          </p:cNvPicPr>
          <p:nvPr/>
        </p:nvPicPr>
        <p:blipFill>
          <a:blip xmlns:r="http://schemas.openxmlformats.org/officeDocument/2006/relationships" r:embed="rId5"/>
          <a:srcRect l="0" t="0" r="0" b="0"/>
          <a:stretch>
            <a:fillRect/>
          </a:stretch>
        </p:blipFill>
        <p:spPr>
          <a:xfrm rot="0">
            <a:off x="3200400" y="4191000"/>
            <a:ext cx="2057400" cy="538162"/>
          </a:xfrm>
          <a:prstGeom prst="rect"/>
          <a:noFill/>
          <a:ln>
            <a:noFill/>
          </a:ln>
        </p:spPr>
      </p:pic>
      <p:pic>
        <p:nvPicPr>
          <p:cNvPr id="2097261" name="" descr=""/>
          <p:cNvPicPr>
            <a:picLocks/>
          </p:cNvPicPr>
          <p:nvPr/>
        </p:nvPicPr>
        <p:blipFill>
          <a:blip xmlns:r="http://schemas.openxmlformats.org/officeDocument/2006/relationships" r:embed="rId6"/>
          <a:srcRect l="0" t="0" r="0" b="0"/>
          <a:stretch>
            <a:fillRect/>
          </a:stretch>
        </p:blipFill>
        <p:spPr>
          <a:xfrm rot="0">
            <a:off x="974725" y="4953000"/>
            <a:ext cx="4094162" cy="1081087"/>
          </a:xfrm>
          <a:prstGeom prst="rect"/>
          <a:noFill/>
          <a:ln>
            <a:noFill/>
          </a:ln>
        </p:spPr>
      </p:pic>
      <p:sp>
        <p:nvSpPr>
          <p:cNvPr id="1048861" name=""/>
          <p:cNvSpPr/>
          <p:nvPr/>
        </p:nvSpPr>
        <p:spPr>
          <a:xfrm rot="0">
            <a:off x="6096000" y="1143000"/>
            <a:ext cx="2514600" cy="4800600"/>
          </a:xfrm>
          <a:prstGeom prst="rect"/>
          <a:solidFill>
            <a:schemeClr val="lt1"/>
          </a:solidFill>
          <a:ln w="9525" cap="flat" cmpd="sng">
            <a:solidFill>
              <a:schemeClr val="dk1">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62" name=""/>
          <p:cNvSpPr/>
          <p:nvPr/>
        </p:nvSpPr>
        <p:spPr>
          <a:xfrm rot="0">
            <a:off x="7086600" y="4648200"/>
            <a:ext cx="533400" cy="533400"/>
          </a:xfrm>
          <a:prstGeom prst="ellipse"/>
          <a:gradFill rotWithShape="0">
            <a:gsLst>
              <a:gs pos="0">
                <a:srgbClr val="737373">
                  <a:alpha val="100000"/>
                </a:srgbClr>
              </a:gs>
              <a:gs pos="50000">
                <a:srgbClr val="F8F8F8">
                  <a:alpha val="100000"/>
                </a:srgbClr>
              </a:gs>
              <a:gs pos="100000">
                <a:srgbClr val="737373">
                  <a:alpha val="100000"/>
                </a:srgbClr>
              </a:gs>
            </a:gsLst>
            <a:lin ang="270000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63" name=""/>
          <p:cNvSpPr/>
          <p:nvPr/>
        </p:nvSpPr>
        <p:spPr>
          <a:xfrm rot="0">
            <a:off x="6697662" y="4260850"/>
            <a:ext cx="1316037" cy="1270000"/>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path>
            </a:pathLst>
          </a:custGeom>
          <a:solidFill>
            <a:srgbClr val="C0C0C0"/>
          </a:solidFill>
          <a:ln w="2857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64" name=""/>
          <p:cNvSpPr/>
          <p:nvPr/>
        </p:nvSpPr>
        <p:spPr>
          <a:xfrm rot="0" flipV="1">
            <a:off x="7354887" y="4895850"/>
            <a:ext cx="263525" cy="0"/>
          </a:xfrm>
          <a:prstGeom prst="line"/>
          <a:noFill/>
          <a:ln w="28575" cap="flat" cmpd="sng">
            <a:solidFill>
              <a:srgbClr val="FF9D9D">
                <a:alpha val="100000"/>
              </a:srgbClr>
            </a:solidFill>
            <a:prstDash val="solid"/>
            <a:round/>
          </a:ln>
        </p:spPr>
      </p:sp>
      <p:sp>
        <p:nvSpPr>
          <p:cNvPr id="1048865" name=""/>
          <p:cNvSpPr/>
          <p:nvPr/>
        </p:nvSpPr>
        <p:spPr>
          <a:xfrm rot="0" flipH="1">
            <a:off x="7010400" y="4876800"/>
            <a:ext cx="381000" cy="457200"/>
          </a:xfrm>
          <a:prstGeom prst="line"/>
          <a:noFill/>
          <a:ln w="28575" cap="flat" cmpd="sng">
            <a:solidFill>
              <a:srgbClr val="FF9D9D">
                <a:alpha val="100000"/>
              </a:srgbClr>
            </a:solidFill>
            <a:prstDash val="solid"/>
            <a:round/>
          </a:ln>
        </p:spPr>
      </p:sp>
      <p:pic>
        <p:nvPicPr>
          <p:cNvPr id="2097262" name="" descr=""/>
          <p:cNvPicPr>
            <a:picLocks/>
          </p:cNvPicPr>
          <p:nvPr/>
        </p:nvPicPr>
        <p:blipFill>
          <a:blip xmlns:r="http://schemas.openxmlformats.org/officeDocument/2006/relationships" r:embed="rId7"/>
          <a:srcRect l="0" t="0" r="0" b="0"/>
          <a:stretch>
            <a:fillRect/>
          </a:stretch>
        </p:blipFill>
        <p:spPr>
          <a:xfrm rot="0">
            <a:off x="7543800" y="4648200"/>
            <a:ext cx="455612" cy="533400"/>
          </a:xfrm>
          <a:prstGeom prst="rect"/>
          <a:noFill/>
          <a:ln>
            <a:noFill/>
          </a:ln>
        </p:spPr>
      </p:pic>
      <p:pic>
        <p:nvPicPr>
          <p:cNvPr id="2097263" name="" descr=""/>
          <p:cNvPicPr>
            <a:picLocks/>
          </p:cNvPicPr>
          <p:nvPr/>
        </p:nvPicPr>
        <p:blipFill>
          <a:blip xmlns:r="http://schemas.openxmlformats.org/officeDocument/2006/relationships" r:embed="rId8"/>
          <a:srcRect l="0" t="0" r="0" b="0"/>
          <a:stretch>
            <a:fillRect/>
          </a:stretch>
        </p:blipFill>
        <p:spPr>
          <a:xfrm rot="0">
            <a:off x="6705600" y="4724400"/>
            <a:ext cx="488950" cy="534987"/>
          </a:xfrm>
          <a:prstGeom prst="rect"/>
          <a:noFill/>
          <a:ln>
            <a:noFill/>
          </a:ln>
        </p:spPr>
      </p:pic>
      <p:sp>
        <p:nvSpPr>
          <p:cNvPr id="1048866" name=""/>
          <p:cNvSpPr/>
          <p:nvPr/>
        </p:nvSpPr>
        <p:spPr>
          <a:xfrm rot="0" flipH="1">
            <a:off x="6705600" y="2895600"/>
            <a:ext cx="4762" cy="2057400"/>
          </a:xfrm>
          <a:prstGeom prst="line"/>
          <a:noFill/>
          <a:ln w="12700" cap="flat" cmpd="sng">
            <a:solidFill>
              <a:schemeClr val="dk1">
                <a:alpha val="100000"/>
              </a:schemeClr>
            </a:solidFill>
            <a:prstDash val="lgDashDot"/>
            <a:round/>
          </a:ln>
        </p:spPr>
      </p:sp>
      <p:sp>
        <p:nvSpPr>
          <p:cNvPr id="1048867" name=""/>
          <p:cNvSpPr/>
          <p:nvPr/>
        </p:nvSpPr>
        <p:spPr>
          <a:xfrm rot="0" flipH="1">
            <a:off x="8001000" y="3429000"/>
            <a:ext cx="0" cy="1524000"/>
          </a:xfrm>
          <a:prstGeom prst="line"/>
          <a:noFill/>
          <a:ln w="12700" cap="flat" cmpd="sng">
            <a:solidFill>
              <a:schemeClr val="dk1">
                <a:alpha val="100000"/>
              </a:schemeClr>
            </a:solidFill>
            <a:prstDash val="lgDashDot"/>
            <a:round/>
          </a:ln>
        </p:spPr>
      </p:sp>
      <p:sp>
        <p:nvSpPr>
          <p:cNvPr id="1048868" name=""/>
          <p:cNvSpPr/>
          <p:nvPr/>
        </p:nvSpPr>
        <p:spPr>
          <a:xfrm rot="0" flipH="1">
            <a:off x="7620000" y="3581400"/>
            <a:ext cx="0" cy="1295400"/>
          </a:xfrm>
          <a:prstGeom prst="line"/>
          <a:noFill/>
          <a:ln w="12700" cap="flat" cmpd="sng">
            <a:solidFill>
              <a:schemeClr val="dk1">
                <a:alpha val="100000"/>
              </a:schemeClr>
            </a:solidFill>
            <a:prstDash val="lgDashDot"/>
            <a:round/>
          </a:ln>
        </p:spPr>
      </p:sp>
      <p:grpSp>
        <p:nvGrpSpPr>
          <p:cNvPr id="117" name=""/>
          <p:cNvGrpSpPr/>
          <p:nvPr/>
        </p:nvGrpSpPr>
        <p:grpSpPr>
          <a:xfrm rot="0">
            <a:off x="6705600" y="1524000"/>
            <a:ext cx="1295400" cy="2209800"/>
            <a:chOff x="2784" y="2544"/>
            <a:chExt cx="864" cy="1392"/>
          </a:xfrm>
        </p:grpSpPr>
        <p:sp>
          <p:nvSpPr>
            <p:cNvPr id="1048869" name=""/>
            <p:cNvSpPr/>
            <p:nvPr/>
          </p:nvSpPr>
          <p:spPr>
            <a:xfrm rot="0">
              <a:off x="2784" y="2544"/>
              <a:ext cx="864" cy="1392"/>
            </a:xfrm>
            <a:prstGeom prst="can">
              <a:avLst>
                <a:gd name="adj" fmla="val 37472"/>
              </a:avLst>
            </a:prstGeom>
            <a:gradFill rotWithShape="0">
              <a:gsLst>
                <a:gs pos="0">
                  <a:srgbClr val="666666">
                    <a:alpha val="100000"/>
                  </a:srgbClr>
                </a:gs>
                <a:gs pos="50000">
                  <a:srgbClr val="DDDDDD">
                    <a:alpha val="100000"/>
                  </a:srgbClr>
                </a:gs>
                <a:gs pos="100000">
                  <a:srgbClr val="666666">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70" name=""/>
            <p:cNvSpPr/>
            <p:nvPr/>
          </p:nvSpPr>
          <p:spPr>
            <a:xfrm rot="0">
              <a:off x="2832" y="2592"/>
              <a:ext cx="768" cy="240"/>
            </a:xfrm>
            <a:prstGeom prst="ellipse"/>
            <a:gradFill rotWithShape="0">
              <a:gsLst>
                <a:gs pos="0">
                  <a:srgbClr val="BABABA">
                    <a:alpha val="100000"/>
                  </a:srgbClr>
                </a:gs>
                <a:gs pos="50000">
                  <a:schemeClr val="lt1">
                    <a:alpha val="100000"/>
                  </a:schemeClr>
                </a:gs>
                <a:gs pos="100000">
                  <a:srgbClr val="BABABA">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71" name=""/>
            <p:cNvSpPr/>
            <p:nvPr/>
          </p:nvSpPr>
          <p:spPr>
            <a:xfrm rot="0">
              <a:off x="3024" y="2640"/>
              <a:ext cx="384" cy="192"/>
            </a:xfrm>
            <a:prstGeom prst="can">
              <a:avLst>
                <a:gd name="adj" fmla="val 25000"/>
              </a:avLst>
            </a:prstGeom>
            <a:gradFill rotWithShape="0">
              <a:gsLst>
                <a:gs pos="0">
                  <a:srgbClr val="666666">
                    <a:alpha val="100000"/>
                  </a:srgbClr>
                </a:gs>
                <a:gs pos="50000">
                  <a:srgbClr val="DDDDDD">
                    <a:alpha val="100000"/>
                  </a:srgbClr>
                </a:gs>
                <a:gs pos="100000">
                  <a:srgbClr val="666666">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sp>
        <p:nvSpPr>
          <p:cNvPr id="1048872" name=""/>
          <p:cNvSpPr/>
          <p:nvPr/>
        </p:nvSpPr>
        <p:spPr>
          <a:xfrm rot="0" flipH="1">
            <a:off x="7086600" y="3733800"/>
            <a:ext cx="0" cy="1219200"/>
          </a:xfrm>
          <a:prstGeom prst="line"/>
          <a:noFill/>
          <a:ln w="12700" cap="flat" cmpd="sng">
            <a:solidFill>
              <a:schemeClr val="dk1">
                <a:alpha val="100000"/>
              </a:schemeClr>
            </a:solidFill>
            <a:prstDash val="lgDashDot"/>
            <a:round/>
          </a:ln>
        </p:spPr>
      </p:sp>
      <p:pic>
        <p:nvPicPr>
          <p:cNvPr id="2097264" name="" descr=""/>
          <p:cNvPicPr>
            <a:picLocks/>
          </p:cNvPicPr>
          <p:nvPr/>
        </p:nvPicPr>
        <p:blipFill>
          <a:blip xmlns:r="http://schemas.openxmlformats.org/officeDocument/2006/relationships" r:embed="rId9"/>
          <a:srcRect l="0" t="0" r="0" b="0"/>
          <a:stretch>
            <a:fillRect/>
          </a:stretch>
        </p:blipFill>
        <p:spPr>
          <a:xfrm rot="0">
            <a:off x="7239000" y="1600200"/>
            <a:ext cx="304800" cy="293687"/>
          </a:xfrm>
          <a:prstGeom prst="rect"/>
          <a:noFill/>
          <a:ln>
            <a:noFill/>
          </a:ln>
        </p:spPr>
      </p:pic>
      <p:pic>
        <p:nvPicPr>
          <p:cNvPr id="2097265" name="" descr=""/>
          <p:cNvPicPr>
            <a:picLocks/>
          </p:cNvPicPr>
          <p:nvPr/>
        </p:nvPicPr>
        <p:blipFill>
          <a:blip xmlns:r="http://schemas.openxmlformats.org/officeDocument/2006/relationships" r:embed="rId10"/>
          <a:srcRect l="0" t="0" r="0" b="0"/>
          <a:stretch>
            <a:fillRect/>
          </a:stretch>
        </p:blipFill>
        <p:spPr>
          <a:xfrm rot="0">
            <a:off x="7772400" y="1447800"/>
            <a:ext cx="381000" cy="200025"/>
          </a:xfrm>
          <a:prstGeom prst="rect"/>
          <a:noFill/>
          <a:ln>
            <a:noFill/>
          </a:ln>
        </p:spPr>
      </p:pic>
      <p:grpSp>
        <p:nvGrpSpPr>
          <p:cNvPr id="118" name=""/>
          <p:cNvGrpSpPr/>
          <p:nvPr/>
        </p:nvGrpSpPr>
        <p:grpSpPr>
          <a:xfrm rot="0">
            <a:off x="6934200" y="4343400"/>
            <a:ext cx="838200" cy="996950"/>
            <a:chOff x="3168" y="2544"/>
            <a:chExt cx="528" cy="628"/>
          </a:xfrm>
        </p:grpSpPr>
        <p:sp>
          <p:nvSpPr>
            <p:cNvPr id="1048873" name=""/>
            <p:cNvSpPr/>
            <p:nvPr/>
          </p:nvSpPr>
          <p:spPr>
            <a:xfrm rot="0">
              <a:off x="3168" y="2644"/>
              <a:ext cx="528" cy="528"/>
            </a:xfrm>
            <a:prstGeom prst="ellipse"/>
            <a:noFill/>
            <a:ln w="28575" cap="flat" cmpd="sng">
              <a:solidFill>
                <a:srgbClr val="333399">
                  <a:alpha val="100000"/>
                </a:srgbClr>
              </a:solidFill>
              <a:prstDash val="dash"/>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74" name=""/>
            <p:cNvSpPr/>
            <p:nvPr/>
          </p:nvSpPr>
          <p:spPr>
            <a:xfrm rot="0" flipH="1" flipV="1">
              <a:off x="3216" y="2740"/>
              <a:ext cx="240" cy="144"/>
            </a:xfrm>
            <a:prstGeom prst="line"/>
            <a:noFill/>
            <a:ln w="28575" cap="flat" cmpd="sng">
              <a:solidFill>
                <a:srgbClr val="333399">
                  <a:alpha val="100000"/>
                </a:srgbClr>
              </a:solidFill>
              <a:prstDash val="solid"/>
              <a:round/>
            </a:ln>
          </p:spPr>
        </p:sp>
        <p:sp>
          <p:nvSpPr>
            <p:cNvPr id="1048875" name=""/>
            <p:cNvSpPr txBox="1"/>
            <p:nvPr/>
          </p:nvSpPr>
          <p:spPr>
            <a:xfrm rot="0">
              <a:off x="3307" y="2544"/>
              <a:ext cx="288"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b="0" sz="2800" i="1" lang="en-US">
                  <a:solidFill>
                    <a:srgbClr val="333399"/>
                  </a:solidFill>
                </a:rPr>
                <a:t>r</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18"/>
                                        </p:tgtEl>
                                        <p:attrNameLst>
                                          <p:attrName>style.visibility</p:attrName>
                                        </p:attrNameLst>
                                      </p:cBhvr>
                                      <p:to>
                                        <p:strVal val="visible"/>
                                      </p:to>
                                    </p:set>
                                    <p:animEffect transition="in" filter="checkerboard(across)">
                                      <p:cBhvr>
                                        <p:cTn dur="500" id="7"/>
                                        <p:tgtEl>
                                          <p:spTgt spid="11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56"/>
                                        </p:tgtEl>
                                        <p:attrNameLst>
                                          <p:attrName>style.visibility</p:attrName>
                                        </p:attrNameLst>
                                      </p:cBhvr>
                                      <p:to>
                                        <p:strVal val="visible"/>
                                      </p:to>
                                    </p:set>
                                    <p:animEffect transition="in" filter="blinds(horizontal)">
                                      <p:cBhvr>
                                        <p:cTn dur="500" id="12"/>
                                        <p:tgtEl>
                                          <p:spTgt spid="209725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57"/>
                                        </p:tgtEl>
                                        <p:attrNameLst>
                                          <p:attrName>style.visibility</p:attrName>
                                        </p:attrNameLst>
                                      </p:cBhvr>
                                      <p:to>
                                        <p:strVal val="visible"/>
                                      </p:to>
                                    </p:set>
                                    <p:animEffect transition="in" filter="blinds(horizontal)">
                                      <p:cBhvr>
                                        <p:cTn dur="500" id="17"/>
                                        <p:tgtEl>
                                          <p:spTgt spid="209725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2097258"/>
                                        </p:tgtEl>
                                        <p:attrNameLst>
                                          <p:attrName>style.visibility</p:attrName>
                                        </p:attrNameLst>
                                      </p:cBhvr>
                                      <p:to>
                                        <p:strVal val="visible"/>
                                      </p:to>
                                    </p:set>
                                    <p:animEffect transition="in" filter="blinds(horizontal)">
                                      <p:cBhvr>
                                        <p:cTn dur="500" id="22"/>
                                        <p:tgtEl>
                                          <p:spTgt spid="2097258"/>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2097259"/>
                                        </p:tgtEl>
                                        <p:attrNameLst>
                                          <p:attrName>style.visibility</p:attrName>
                                        </p:attrNameLst>
                                      </p:cBhvr>
                                      <p:to>
                                        <p:strVal val="visible"/>
                                      </p:to>
                                    </p:set>
                                    <p:animEffect transition="in" filter="blinds(horizontal)">
                                      <p:cBhvr>
                                        <p:cTn dur="500" id="27"/>
                                        <p:tgtEl>
                                          <p:spTgt spid="2097259"/>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2097260"/>
                                        </p:tgtEl>
                                        <p:attrNameLst>
                                          <p:attrName>style.visibility</p:attrName>
                                        </p:attrNameLst>
                                      </p:cBhvr>
                                      <p:to>
                                        <p:strVal val="visible"/>
                                      </p:to>
                                    </p:set>
                                    <p:animEffect transition="in" filter="blinds(horizontal)">
                                      <p:cBhvr>
                                        <p:cTn dur="500" id="32"/>
                                        <p:tgtEl>
                                          <p:spTgt spid="2097260"/>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10">
                                  <p:stCondLst>
                                    <p:cond delay="0"/>
                                  </p:stCondLst>
                                  <p:childTnLst>
                                    <p:set>
                                      <p:cBhvr>
                                        <p:cTn dur="1" fill="hold" id="36">
                                          <p:stCondLst>
                                            <p:cond delay="0"/>
                                          </p:stCondLst>
                                        </p:cTn>
                                        <p:tgtEl>
                                          <p:spTgt spid="2097261"/>
                                        </p:tgtEl>
                                        <p:attrNameLst>
                                          <p:attrName>style.visibility</p:attrName>
                                        </p:attrNameLst>
                                      </p:cBhvr>
                                      <p:to>
                                        <p:strVal val="visible"/>
                                      </p:to>
                                    </p:set>
                                    <p:animEffect transition="in" filter="blinds(horizontal)">
                                      <p:cBhvr>
                                        <p:cTn dur="500" id="37"/>
                                        <p:tgtEl>
                                          <p:spTgt spid="2097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grpSp>
        <p:nvGrpSpPr>
          <p:cNvPr id="120" name=""/>
          <p:cNvGrpSpPr/>
          <p:nvPr/>
        </p:nvGrpSpPr>
        <p:grpSpPr>
          <a:xfrm rot="0">
            <a:off x="755650" y="1916112"/>
            <a:ext cx="4343400" cy="2078037"/>
            <a:chOff x="432" y="1187"/>
            <a:chExt cx="2736" cy="1309"/>
          </a:xfrm>
        </p:grpSpPr>
        <p:pic>
          <p:nvPicPr>
            <p:cNvPr id="2097266" name="" descr=""/>
            <p:cNvPicPr>
              <a:picLocks/>
            </p:cNvPicPr>
            <p:nvPr/>
          </p:nvPicPr>
          <p:blipFill>
            <a:blip xmlns:r="http://schemas.openxmlformats.org/officeDocument/2006/relationships" r:embed="rId1"/>
            <a:srcRect l="0" t="0" r="0" b="0"/>
            <a:stretch>
              <a:fillRect/>
            </a:stretch>
          </p:blipFill>
          <p:spPr>
            <a:xfrm rot="0">
              <a:off x="685" y="1807"/>
              <a:ext cx="1394" cy="689"/>
            </a:xfrm>
            <a:prstGeom prst="rect"/>
            <a:noFill/>
            <a:ln>
              <a:noFill/>
            </a:ln>
          </p:spPr>
        </p:pic>
        <p:pic>
          <p:nvPicPr>
            <p:cNvPr id="2097267" name="" descr=""/>
            <p:cNvPicPr>
              <a:picLocks/>
            </p:cNvPicPr>
            <p:nvPr/>
          </p:nvPicPr>
          <p:blipFill>
            <a:blip xmlns:r="http://schemas.openxmlformats.org/officeDocument/2006/relationships" r:embed="rId2"/>
            <a:srcRect l="0" t="0" r="0" b="0"/>
            <a:stretch>
              <a:fillRect/>
            </a:stretch>
          </p:blipFill>
          <p:spPr>
            <a:xfrm rot="0">
              <a:off x="2314" y="1941"/>
              <a:ext cx="854" cy="346"/>
            </a:xfrm>
            <a:prstGeom prst="rect"/>
            <a:noFill/>
            <a:ln>
              <a:noFill/>
            </a:ln>
          </p:spPr>
        </p:pic>
        <p:pic>
          <p:nvPicPr>
            <p:cNvPr id="2097268" name="" descr=""/>
            <p:cNvPicPr>
              <a:picLocks/>
            </p:cNvPicPr>
            <p:nvPr/>
          </p:nvPicPr>
          <p:blipFill>
            <a:blip xmlns:r="http://schemas.openxmlformats.org/officeDocument/2006/relationships" r:embed="rId3"/>
            <a:srcRect l="0" t="0" r="0" b="0"/>
            <a:stretch>
              <a:fillRect/>
            </a:stretch>
          </p:blipFill>
          <p:spPr>
            <a:xfrm rot="0">
              <a:off x="739" y="1187"/>
              <a:ext cx="1381" cy="701"/>
            </a:xfrm>
            <a:prstGeom prst="rect"/>
            <a:noFill/>
            <a:ln>
              <a:noFill/>
            </a:ln>
          </p:spPr>
        </p:pic>
        <p:pic>
          <p:nvPicPr>
            <p:cNvPr id="2097269" name="" descr=""/>
            <p:cNvPicPr>
              <a:picLocks/>
            </p:cNvPicPr>
            <p:nvPr/>
          </p:nvPicPr>
          <p:blipFill>
            <a:blip xmlns:r="http://schemas.openxmlformats.org/officeDocument/2006/relationships" r:embed="rId4"/>
            <a:srcRect l="0" t="0" r="0" b="0"/>
            <a:stretch>
              <a:fillRect/>
            </a:stretch>
          </p:blipFill>
          <p:spPr>
            <a:xfrm rot="0">
              <a:off x="2337" y="1374"/>
              <a:ext cx="831" cy="348"/>
            </a:xfrm>
            <a:prstGeom prst="rect"/>
            <a:noFill/>
            <a:ln>
              <a:noFill/>
            </a:ln>
          </p:spPr>
        </p:pic>
        <p:sp>
          <p:nvSpPr>
            <p:cNvPr id="1048876" name=""/>
            <p:cNvSpPr/>
            <p:nvPr/>
          </p:nvSpPr>
          <p:spPr>
            <a:xfrm rot="0">
              <a:off x="432" y="1469"/>
              <a:ext cx="147" cy="643"/>
            </a:xfrm>
            <a:prstGeom prst="leftBrace">
              <a:avLst>
                <a:gd name="adj1" fmla="val 36410"/>
                <a:gd name="adj2" fmla="val 50000"/>
              </a:avLst>
            </a:prstGeom>
            <a:noFill/>
            <a:ln w="28575" cap="flat" cmpd="sng">
              <a:solidFill>
                <a:srgbClr val="FF00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grpSp>
        <p:nvGrpSpPr>
          <p:cNvPr id="121" name=""/>
          <p:cNvGrpSpPr/>
          <p:nvPr/>
        </p:nvGrpSpPr>
        <p:grpSpPr>
          <a:xfrm rot="0">
            <a:off x="838200" y="838200"/>
            <a:ext cx="2971800" cy="1101725"/>
            <a:chOff x="528" y="528"/>
            <a:chExt cx="1872" cy="694"/>
          </a:xfrm>
        </p:grpSpPr>
        <p:sp>
          <p:nvSpPr>
            <p:cNvPr id="1048877" name=""/>
            <p:cNvSpPr txBox="1"/>
            <p:nvPr/>
          </p:nvSpPr>
          <p:spPr>
            <a:xfrm rot="0">
              <a:off x="528" y="643"/>
              <a:ext cx="816" cy="36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3200" lang="en-US">
                  <a:solidFill>
                    <a:srgbClr val="CC0000"/>
                  </a:solidFill>
                  <a:latin typeface="宋体" pitchFamily="2" charset="-122"/>
                </a:rPr>
                <a:t>(</a:t>
              </a:r>
              <a:r>
                <a:rPr altLang="zh-CN" sz="3200" lang="en-US">
                  <a:solidFill>
                    <a:srgbClr val="CC0000"/>
                  </a:solidFill>
                </a:rPr>
                <a:t>2</a:t>
              </a:r>
              <a:r>
                <a:rPr altLang="zh-CN" sz="3200" lang="en-US">
                  <a:solidFill>
                    <a:srgbClr val="CC0000"/>
                  </a:solidFill>
                  <a:latin typeface="宋体" pitchFamily="2" charset="-122"/>
                </a:rPr>
                <a:t>)</a:t>
              </a:r>
            </a:p>
          </p:txBody>
        </p:sp>
        <p:pic>
          <p:nvPicPr>
            <p:cNvPr id="2097270" name="" descr=""/>
            <p:cNvPicPr>
              <a:picLocks/>
            </p:cNvPicPr>
            <p:nvPr/>
          </p:nvPicPr>
          <p:blipFill>
            <a:blip xmlns:r="http://schemas.openxmlformats.org/officeDocument/2006/relationships" r:embed="rId5"/>
            <a:srcRect l="0" t="0" r="0" b="0"/>
            <a:stretch>
              <a:fillRect/>
            </a:stretch>
          </p:blipFill>
          <p:spPr>
            <a:xfrm rot="0">
              <a:off x="1056" y="528"/>
              <a:ext cx="1344" cy="694"/>
            </a:xfrm>
            <a:prstGeom prst="rect"/>
            <a:noFill/>
            <a:ln>
              <a:noFill/>
            </a:ln>
          </p:spPr>
        </p:pic>
      </p:grpSp>
      <p:grpSp>
        <p:nvGrpSpPr>
          <p:cNvPr id="122" name=""/>
          <p:cNvGrpSpPr/>
          <p:nvPr/>
        </p:nvGrpSpPr>
        <p:grpSpPr>
          <a:xfrm rot="0">
            <a:off x="6096000" y="1143000"/>
            <a:ext cx="2514600" cy="4800600"/>
            <a:chOff x="3840" y="720"/>
            <a:chExt cx="1584" cy="3024"/>
          </a:xfrm>
        </p:grpSpPr>
        <p:sp>
          <p:nvSpPr>
            <p:cNvPr id="1048878" name=""/>
            <p:cNvSpPr/>
            <p:nvPr/>
          </p:nvSpPr>
          <p:spPr>
            <a:xfrm rot="0">
              <a:off x="3840" y="720"/>
              <a:ext cx="1584" cy="3024"/>
            </a:xfrm>
            <a:prstGeom prst="rect"/>
            <a:solidFill>
              <a:schemeClr val="lt1"/>
            </a:solidFill>
            <a:ln w="9525" cap="flat" cmpd="sng">
              <a:solidFill>
                <a:schemeClr val="dk1">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79" name=""/>
            <p:cNvSpPr/>
            <p:nvPr/>
          </p:nvSpPr>
          <p:spPr>
            <a:xfrm rot="0">
              <a:off x="4464" y="2928"/>
              <a:ext cx="336" cy="336"/>
            </a:xfrm>
            <a:prstGeom prst="ellipse"/>
            <a:gradFill rotWithShape="0">
              <a:gsLst>
                <a:gs pos="0">
                  <a:srgbClr val="737373">
                    <a:alpha val="100000"/>
                  </a:srgbClr>
                </a:gs>
                <a:gs pos="50000">
                  <a:srgbClr val="F8F8F8">
                    <a:alpha val="100000"/>
                  </a:srgbClr>
                </a:gs>
                <a:gs pos="100000">
                  <a:srgbClr val="737373">
                    <a:alpha val="100000"/>
                  </a:srgbClr>
                </a:gs>
              </a:gsLst>
              <a:lin ang="270000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80" name=""/>
            <p:cNvSpPr/>
            <p:nvPr/>
          </p:nvSpPr>
          <p:spPr>
            <a:xfrm rot="0">
              <a:off x="4219" y="2684"/>
              <a:ext cx="829" cy="800"/>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path>
              </a:pathLst>
            </a:custGeom>
            <a:solidFill>
              <a:srgbClr val="C0C0C0"/>
            </a:solidFill>
            <a:ln w="2857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81" name=""/>
            <p:cNvSpPr/>
            <p:nvPr/>
          </p:nvSpPr>
          <p:spPr>
            <a:xfrm rot="0" flipV="1">
              <a:off x="4633" y="3084"/>
              <a:ext cx="166" cy="0"/>
            </a:xfrm>
            <a:prstGeom prst="line"/>
            <a:noFill/>
            <a:ln w="28575" cap="flat" cmpd="sng">
              <a:solidFill>
                <a:srgbClr val="FF9D9D">
                  <a:alpha val="100000"/>
                </a:srgbClr>
              </a:solidFill>
              <a:prstDash val="solid"/>
              <a:round/>
            </a:ln>
          </p:spPr>
        </p:sp>
        <p:sp>
          <p:nvSpPr>
            <p:cNvPr id="1048882" name=""/>
            <p:cNvSpPr/>
            <p:nvPr/>
          </p:nvSpPr>
          <p:spPr>
            <a:xfrm rot="0" flipH="1">
              <a:off x="4416" y="3072"/>
              <a:ext cx="240" cy="288"/>
            </a:xfrm>
            <a:prstGeom prst="line"/>
            <a:noFill/>
            <a:ln w="28575" cap="flat" cmpd="sng">
              <a:solidFill>
                <a:srgbClr val="FF9D9D">
                  <a:alpha val="100000"/>
                </a:srgbClr>
              </a:solidFill>
              <a:prstDash val="solid"/>
              <a:round/>
            </a:ln>
          </p:spPr>
        </p:sp>
        <p:pic>
          <p:nvPicPr>
            <p:cNvPr id="2097271" name="" descr=""/>
            <p:cNvPicPr>
              <a:picLocks/>
            </p:cNvPicPr>
            <p:nvPr/>
          </p:nvPicPr>
          <p:blipFill>
            <a:blip xmlns:r="http://schemas.openxmlformats.org/officeDocument/2006/relationships" r:embed="rId6"/>
            <a:srcRect l="0" t="0" r="0" b="0"/>
            <a:stretch>
              <a:fillRect/>
            </a:stretch>
          </p:blipFill>
          <p:spPr>
            <a:xfrm rot="0">
              <a:off x="4752" y="2928"/>
              <a:ext cx="287" cy="336"/>
            </a:xfrm>
            <a:prstGeom prst="rect"/>
            <a:noFill/>
            <a:ln>
              <a:noFill/>
            </a:ln>
          </p:spPr>
        </p:pic>
        <p:pic>
          <p:nvPicPr>
            <p:cNvPr id="2097272" name="" descr=""/>
            <p:cNvPicPr>
              <a:picLocks/>
            </p:cNvPicPr>
            <p:nvPr/>
          </p:nvPicPr>
          <p:blipFill>
            <a:blip xmlns:r="http://schemas.openxmlformats.org/officeDocument/2006/relationships" r:embed="rId7"/>
            <a:srcRect l="0" t="0" r="0" b="0"/>
            <a:stretch>
              <a:fillRect/>
            </a:stretch>
          </p:blipFill>
          <p:spPr>
            <a:xfrm rot="0">
              <a:off x="4224" y="2976"/>
              <a:ext cx="308" cy="337"/>
            </a:xfrm>
            <a:prstGeom prst="rect"/>
            <a:noFill/>
            <a:ln>
              <a:noFill/>
            </a:ln>
          </p:spPr>
        </p:pic>
        <p:sp>
          <p:nvSpPr>
            <p:cNvPr id="1048883" name=""/>
            <p:cNvSpPr/>
            <p:nvPr/>
          </p:nvSpPr>
          <p:spPr>
            <a:xfrm rot="0" flipH="1">
              <a:off x="4224" y="1824"/>
              <a:ext cx="3" cy="1296"/>
            </a:xfrm>
            <a:prstGeom prst="line"/>
            <a:noFill/>
            <a:ln w="12700" cap="flat" cmpd="sng">
              <a:solidFill>
                <a:schemeClr val="dk1">
                  <a:alpha val="100000"/>
                </a:schemeClr>
              </a:solidFill>
              <a:prstDash val="lgDashDot"/>
              <a:round/>
            </a:ln>
          </p:spPr>
        </p:sp>
        <p:sp>
          <p:nvSpPr>
            <p:cNvPr id="1048884" name=""/>
            <p:cNvSpPr/>
            <p:nvPr/>
          </p:nvSpPr>
          <p:spPr>
            <a:xfrm rot="0" flipH="1">
              <a:off x="5040" y="2160"/>
              <a:ext cx="0" cy="960"/>
            </a:xfrm>
            <a:prstGeom prst="line"/>
            <a:noFill/>
            <a:ln w="12700" cap="flat" cmpd="sng">
              <a:solidFill>
                <a:schemeClr val="dk1">
                  <a:alpha val="100000"/>
                </a:schemeClr>
              </a:solidFill>
              <a:prstDash val="lgDashDot"/>
              <a:round/>
            </a:ln>
          </p:spPr>
        </p:sp>
        <p:sp>
          <p:nvSpPr>
            <p:cNvPr id="1048885" name=""/>
            <p:cNvSpPr/>
            <p:nvPr/>
          </p:nvSpPr>
          <p:spPr>
            <a:xfrm rot="0" flipH="1">
              <a:off x="4800" y="2256"/>
              <a:ext cx="0" cy="816"/>
            </a:xfrm>
            <a:prstGeom prst="line"/>
            <a:noFill/>
            <a:ln w="12700" cap="flat" cmpd="sng">
              <a:solidFill>
                <a:schemeClr val="dk1">
                  <a:alpha val="100000"/>
                </a:schemeClr>
              </a:solidFill>
              <a:prstDash val="lgDashDot"/>
              <a:round/>
            </a:ln>
          </p:spPr>
        </p:sp>
        <p:grpSp>
          <p:nvGrpSpPr>
            <p:cNvPr id="123" name=""/>
            <p:cNvGrpSpPr/>
            <p:nvPr/>
          </p:nvGrpSpPr>
          <p:grpSpPr>
            <a:xfrm rot="0">
              <a:off x="4224" y="960"/>
              <a:ext cx="816" cy="1392"/>
              <a:chOff x="2784" y="2544"/>
              <a:chExt cx="864" cy="1392"/>
            </a:xfrm>
          </p:grpSpPr>
          <p:sp>
            <p:nvSpPr>
              <p:cNvPr id="1048886" name=""/>
              <p:cNvSpPr/>
              <p:nvPr/>
            </p:nvSpPr>
            <p:spPr>
              <a:xfrm rot="0">
                <a:off x="2784" y="2544"/>
                <a:ext cx="864" cy="1392"/>
              </a:xfrm>
              <a:prstGeom prst="can">
                <a:avLst>
                  <a:gd name="adj" fmla="val 37472"/>
                </a:avLst>
              </a:prstGeom>
              <a:gradFill rotWithShape="0">
                <a:gsLst>
                  <a:gs pos="0">
                    <a:srgbClr val="666666">
                      <a:alpha val="100000"/>
                    </a:srgbClr>
                  </a:gs>
                  <a:gs pos="50000">
                    <a:srgbClr val="DDDDDD">
                      <a:alpha val="100000"/>
                    </a:srgbClr>
                  </a:gs>
                  <a:gs pos="100000">
                    <a:srgbClr val="666666">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87" name=""/>
              <p:cNvSpPr/>
              <p:nvPr/>
            </p:nvSpPr>
            <p:spPr>
              <a:xfrm rot="0">
                <a:off x="2832" y="2592"/>
                <a:ext cx="768" cy="240"/>
              </a:xfrm>
              <a:prstGeom prst="ellipse"/>
              <a:gradFill rotWithShape="0">
                <a:gsLst>
                  <a:gs pos="0">
                    <a:srgbClr val="BABABA">
                      <a:alpha val="100000"/>
                    </a:srgbClr>
                  </a:gs>
                  <a:gs pos="50000">
                    <a:schemeClr val="lt1">
                      <a:alpha val="100000"/>
                    </a:schemeClr>
                  </a:gs>
                  <a:gs pos="100000">
                    <a:srgbClr val="BABABA">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88" name=""/>
              <p:cNvSpPr/>
              <p:nvPr/>
            </p:nvSpPr>
            <p:spPr>
              <a:xfrm rot="0">
                <a:off x="3024" y="2640"/>
                <a:ext cx="384" cy="192"/>
              </a:xfrm>
              <a:prstGeom prst="can">
                <a:avLst>
                  <a:gd name="adj" fmla="val 25000"/>
                </a:avLst>
              </a:prstGeom>
              <a:gradFill rotWithShape="0">
                <a:gsLst>
                  <a:gs pos="0">
                    <a:srgbClr val="666666">
                      <a:alpha val="100000"/>
                    </a:srgbClr>
                  </a:gs>
                  <a:gs pos="50000">
                    <a:srgbClr val="DDDDDD">
                      <a:alpha val="100000"/>
                    </a:srgbClr>
                  </a:gs>
                  <a:gs pos="100000">
                    <a:srgbClr val="666666">
                      <a:alpha val="100000"/>
                    </a:srgbClr>
                  </a:gs>
                </a:gsLst>
                <a:lin ang="0" scaled="1"/>
              </a:gra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sp>
          <p:nvSpPr>
            <p:cNvPr id="1048889" name=""/>
            <p:cNvSpPr/>
            <p:nvPr/>
          </p:nvSpPr>
          <p:spPr>
            <a:xfrm rot="0" flipH="1">
              <a:off x="4464" y="2352"/>
              <a:ext cx="0" cy="768"/>
            </a:xfrm>
            <a:prstGeom prst="line"/>
            <a:noFill/>
            <a:ln w="12700" cap="flat" cmpd="sng">
              <a:solidFill>
                <a:schemeClr val="dk1">
                  <a:alpha val="100000"/>
                </a:schemeClr>
              </a:solidFill>
              <a:prstDash val="lgDashDot"/>
              <a:round/>
            </a:ln>
          </p:spPr>
        </p:sp>
        <p:pic>
          <p:nvPicPr>
            <p:cNvPr id="2097273" name="" descr=""/>
            <p:cNvPicPr>
              <a:picLocks/>
            </p:cNvPicPr>
            <p:nvPr/>
          </p:nvPicPr>
          <p:blipFill>
            <a:blip xmlns:r="http://schemas.openxmlformats.org/officeDocument/2006/relationships" r:embed="rId8"/>
            <a:srcRect l="0" t="0" r="0" b="0"/>
            <a:stretch>
              <a:fillRect/>
            </a:stretch>
          </p:blipFill>
          <p:spPr>
            <a:xfrm rot="0">
              <a:off x="4560" y="1008"/>
              <a:ext cx="192" cy="185"/>
            </a:xfrm>
            <a:prstGeom prst="rect"/>
            <a:noFill/>
            <a:ln>
              <a:noFill/>
            </a:ln>
          </p:spPr>
        </p:pic>
        <p:pic>
          <p:nvPicPr>
            <p:cNvPr id="2097274" name="" descr=""/>
            <p:cNvPicPr>
              <a:picLocks/>
            </p:cNvPicPr>
            <p:nvPr/>
          </p:nvPicPr>
          <p:blipFill>
            <a:blip xmlns:r="http://schemas.openxmlformats.org/officeDocument/2006/relationships" r:embed="rId9"/>
            <a:srcRect l="0" t="0" r="0" b="0"/>
            <a:stretch>
              <a:fillRect/>
            </a:stretch>
          </p:blipFill>
          <p:spPr>
            <a:xfrm rot="0">
              <a:off x="4896" y="912"/>
              <a:ext cx="240" cy="126"/>
            </a:xfrm>
            <a:prstGeom prst="rect"/>
            <a:noFill/>
            <a:ln>
              <a:noFill/>
            </a:ln>
          </p:spPr>
        </p:pic>
        <p:grpSp>
          <p:nvGrpSpPr>
            <p:cNvPr id="124" name=""/>
            <p:cNvGrpSpPr/>
            <p:nvPr/>
          </p:nvGrpSpPr>
          <p:grpSpPr>
            <a:xfrm rot="0">
              <a:off x="4368" y="2736"/>
              <a:ext cx="528" cy="628"/>
              <a:chOff x="3168" y="2544"/>
              <a:chExt cx="528" cy="628"/>
            </a:xfrm>
          </p:grpSpPr>
          <p:sp>
            <p:nvSpPr>
              <p:cNvPr id="1048890" name=""/>
              <p:cNvSpPr/>
              <p:nvPr/>
            </p:nvSpPr>
            <p:spPr>
              <a:xfrm rot="0">
                <a:off x="3168" y="2644"/>
                <a:ext cx="528" cy="528"/>
              </a:xfrm>
              <a:prstGeom prst="ellipse"/>
              <a:noFill/>
              <a:ln w="28575" cap="flat" cmpd="sng">
                <a:solidFill>
                  <a:srgbClr val="333399">
                    <a:alpha val="100000"/>
                  </a:srgbClr>
                </a:solidFill>
                <a:prstDash val="dash"/>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891" name=""/>
              <p:cNvSpPr/>
              <p:nvPr/>
            </p:nvSpPr>
            <p:spPr>
              <a:xfrm rot="0" flipH="1" flipV="1">
                <a:off x="3216" y="2740"/>
                <a:ext cx="240" cy="144"/>
              </a:xfrm>
              <a:prstGeom prst="line"/>
              <a:noFill/>
              <a:ln w="28575" cap="flat" cmpd="sng">
                <a:solidFill>
                  <a:srgbClr val="333399">
                    <a:alpha val="100000"/>
                  </a:srgbClr>
                </a:solidFill>
                <a:prstDash val="solid"/>
                <a:round/>
              </a:ln>
            </p:spPr>
          </p:sp>
          <p:sp>
            <p:nvSpPr>
              <p:cNvPr id="1048892" name=""/>
              <p:cNvSpPr txBox="1"/>
              <p:nvPr/>
            </p:nvSpPr>
            <p:spPr>
              <a:xfrm rot="0">
                <a:off x="3307" y="2544"/>
                <a:ext cx="288"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b="0" sz="2800" i="1" lang="en-US">
                    <a:solidFill>
                      <a:srgbClr val="333399"/>
                    </a:solidFill>
                  </a:rPr>
                  <a:t>r</a:t>
                </a:r>
              </a:p>
            </p:txBody>
          </p:sp>
        </p:grpSp>
      </p:grpSp>
      <p:grpSp>
        <p:nvGrpSpPr>
          <p:cNvPr id="125" name=""/>
          <p:cNvGrpSpPr/>
          <p:nvPr/>
        </p:nvGrpSpPr>
        <p:grpSpPr>
          <a:xfrm rot="0">
            <a:off x="685800" y="4021137"/>
            <a:ext cx="5335587" cy="2087562"/>
            <a:chOff x="432" y="2533"/>
            <a:chExt cx="3361" cy="1315"/>
          </a:xfrm>
        </p:grpSpPr>
        <p:pic>
          <p:nvPicPr>
            <p:cNvPr id="2097275" name="" descr=""/>
            <p:cNvPicPr>
              <a:picLocks/>
            </p:cNvPicPr>
            <p:nvPr/>
          </p:nvPicPr>
          <p:blipFill>
            <a:blip xmlns:r="http://schemas.openxmlformats.org/officeDocument/2006/relationships" r:embed="rId10"/>
            <a:srcRect l="0" t="0" r="0" b="0"/>
            <a:stretch>
              <a:fillRect/>
            </a:stretch>
          </p:blipFill>
          <p:spPr>
            <a:xfrm rot="0">
              <a:off x="648" y="3168"/>
              <a:ext cx="2850" cy="680"/>
            </a:xfrm>
            <a:prstGeom prst="rect"/>
            <a:noFill/>
            <a:ln>
              <a:noFill/>
            </a:ln>
          </p:spPr>
        </p:pic>
        <p:pic>
          <p:nvPicPr>
            <p:cNvPr id="2097276" name="" descr=""/>
            <p:cNvPicPr>
              <a:picLocks/>
            </p:cNvPicPr>
            <p:nvPr/>
          </p:nvPicPr>
          <p:blipFill>
            <a:blip xmlns:r="http://schemas.openxmlformats.org/officeDocument/2006/relationships" r:embed="rId11"/>
            <a:srcRect l="0" t="0" r="0" b="0"/>
            <a:stretch>
              <a:fillRect/>
            </a:stretch>
          </p:blipFill>
          <p:spPr>
            <a:xfrm rot="0">
              <a:off x="652" y="2533"/>
              <a:ext cx="3141" cy="683"/>
            </a:xfrm>
            <a:prstGeom prst="rect"/>
            <a:noFill/>
            <a:ln>
              <a:noFill/>
            </a:ln>
          </p:spPr>
        </p:pic>
        <p:sp>
          <p:nvSpPr>
            <p:cNvPr id="1048893" name=""/>
            <p:cNvSpPr/>
            <p:nvPr/>
          </p:nvSpPr>
          <p:spPr>
            <a:xfrm rot="0">
              <a:off x="432" y="2917"/>
              <a:ext cx="140" cy="550"/>
            </a:xfrm>
            <a:prstGeom prst="leftBrace">
              <a:avLst>
                <a:gd name="adj1" fmla="val 32701"/>
                <a:gd name="adj2" fmla="val 50000"/>
              </a:avLst>
            </a:prstGeom>
            <a:noFill/>
            <a:ln w="28575" cap="flat" cmpd="sng">
              <a:solidFill>
                <a:srgbClr val="FF00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21"/>
                                        </p:tgtEl>
                                        <p:attrNameLst>
                                          <p:attrName>style.visibility</p:attrName>
                                        </p:attrNameLst>
                                      </p:cBhvr>
                                      <p:to>
                                        <p:strVal val="visible"/>
                                      </p:to>
                                    </p:set>
                                    <p:animEffect transition="in" filter="blinds(horizontal)">
                                      <p:cBhvr>
                                        <p:cTn dur="500" id="7"/>
                                        <p:tgtEl>
                                          <p:spTgt spid="12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20"/>
                                        </p:tgtEl>
                                        <p:attrNameLst>
                                          <p:attrName>style.visibility</p:attrName>
                                        </p:attrNameLst>
                                      </p:cBhvr>
                                      <p:to>
                                        <p:strVal val="visible"/>
                                      </p:to>
                                    </p:set>
                                    <p:animEffect transition="in" filter="blinds(horizontal)">
                                      <p:cBhvr>
                                        <p:cTn dur="500" id="12"/>
                                        <p:tgtEl>
                                          <p:spTgt spid="12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4" presetSubtype="16">
                                  <p:stCondLst>
                                    <p:cond delay="0"/>
                                  </p:stCondLst>
                                  <p:childTnLst>
                                    <p:set>
                                      <p:cBhvr>
                                        <p:cTn dur="1" fill="hold" id="16">
                                          <p:stCondLst>
                                            <p:cond delay="0"/>
                                          </p:stCondLst>
                                        </p:cTn>
                                        <p:tgtEl>
                                          <p:spTgt spid="125"/>
                                        </p:tgtEl>
                                        <p:attrNameLst>
                                          <p:attrName>style.visibility</p:attrName>
                                        </p:attrNameLst>
                                      </p:cBhvr>
                                      <p:to>
                                        <p:strVal val="visible"/>
                                      </p:to>
                                    </p:set>
                                    <p:animEffect transition="in" filter="box(in)">
                                      <p:cBhvr>
                                        <p:cTn dur="500" id="17"/>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894" name=""/>
          <p:cNvSpPr/>
          <p:nvPr/>
        </p:nvSpPr>
        <p:spPr>
          <a:xfrm rot="0">
            <a:off x="2133600" y="152400"/>
            <a:ext cx="5140325" cy="6413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lang="en-US">
                <a:ea typeface="楷体_GB2312" pitchFamily="49" charset="-122"/>
              </a:rPr>
              <a:t>10</a:t>
            </a:r>
            <a:r>
              <a:rPr altLang="en-US" lang="zh-CN">
                <a:ea typeface="楷体_GB2312" pitchFamily="49" charset="-122"/>
              </a:rPr>
              <a:t>－</a:t>
            </a:r>
            <a:r>
              <a:rPr altLang="zh-CN" lang="en-US">
                <a:ea typeface="楷体_GB2312" pitchFamily="49" charset="-122"/>
              </a:rPr>
              <a:t>4  </a:t>
            </a:r>
            <a:r>
              <a:rPr altLang="en-US" lang="zh-CN">
                <a:ea typeface="楷体_GB2312" pitchFamily="49" charset="-122"/>
              </a:rPr>
              <a:t>电容  电容器</a:t>
            </a:r>
          </a:p>
        </p:txBody>
      </p:sp>
      <p:sp>
        <p:nvSpPr>
          <p:cNvPr id="1048895" name=""/>
          <p:cNvSpPr txBox="1"/>
          <p:nvPr/>
        </p:nvSpPr>
        <p:spPr>
          <a:xfrm rot="0">
            <a:off x="395287" y="908050"/>
            <a:ext cx="5029200" cy="57943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一、孤立导体的电容</a:t>
            </a:r>
          </a:p>
        </p:txBody>
      </p:sp>
      <p:sp>
        <p:nvSpPr>
          <p:cNvPr id="1048896" name=""/>
          <p:cNvSpPr txBox="1"/>
          <p:nvPr/>
        </p:nvSpPr>
        <p:spPr>
          <a:xfrm rot="0">
            <a:off x="468312" y="1700212"/>
            <a:ext cx="8382000" cy="8223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buFontTx/>
              <a:buChar char="•"/>
            </a:pPr>
            <a:r>
              <a:rPr altLang="en-US" sz="2400" lang="zh-CN">
                <a:solidFill>
                  <a:schemeClr val="dk1"/>
                </a:solidFill>
              </a:rPr>
              <a:t>孤立导体是指其它导体或带电体都离它足够远，以至于其它导体或带电体对它的影响可以忽略不计。</a:t>
            </a:r>
          </a:p>
        </p:txBody>
      </p:sp>
      <p:sp>
        <p:nvSpPr>
          <p:cNvPr id="1048897" name=""/>
          <p:cNvSpPr txBox="1"/>
          <p:nvPr/>
        </p:nvSpPr>
        <p:spPr>
          <a:xfrm rot="0">
            <a:off x="395287" y="2708275"/>
            <a:ext cx="5327650" cy="8223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buFontTx/>
              <a:buChar char="•"/>
            </a:pPr>
            <a:r>
              <a:rPr altLang="en-US" sz="2400" lang="zh-CN">
                <a:solidFill>
                  <a:schemeClr val="dk1"/>
                </a:solidFill>
              </a:rPr>
              <a:t>真空中一个半径为</a:t>
            </a:r>
            <a:r>
              <a:rPr altLang="zh-CN" sz="2400" i="1" lang="en-US">
                <a:solidFill>
                  <a:schemeClr val="dk1"/>
                </a:solidFill>
              </a:rPr>
              <a:t>R</a:t>
            </a:r>
            <a:r>
              <a:rPr altLang="en-US" sz="2400" lang="zh-CN">
                <a:solidFill>
                  <a:schemeClr val="dk1"/>
                </a:solidFill>
              </a:rPr>
              <a:t>、带电量为</a:t>
            </a:r>
            <a:r>
              <a:rPr altLang="zh-CN" sz="2400" i="1" lang="en-US">
                <a:solidFill>
                  <a:schemeClr val="dk1"/>
                </a:solidFill>
              </a:rPr>
              <a:t>Q </a:t>
            </a:r>
            <a:r>
              <a:rPr altLang="en-US" sz="2400" lang="zh-CN">
                <a:solidFill>
                  <a:schemeClr val="dk1"/>
                </a:solidFill>
              </a:rPr>
              <a:t>的孤立球形导体的电势为</a:t>
            </a:r>
          </a:p>
        </p:txBody>
      </p:sp>
      <p:pic>
        <p:nvPicPr>
          <p:cNvPr id="2097277" name="" descr=""/>
          <p:cNvPicPr>
            <a:picLocks/>
          </p:cNvPicPr>
          <p:nvPr/>
        </p:nvPicPr>
        <p:blipFill>
          <a:blip xmlns:r="http://schemas.openxmlformats.org/officeDocument/2006/relationships" r:embed="rId1"/>
          <a:srcRect l="0" t="0" r="0" b="0"/>
          <a:stretch>
            <a:fillRect/>
          </a:stretch>
        </p:blipFill>
        <p:spPr>
          <a:xfrm rot="0">
            <a:off x="1331912" y="3716337"/>
            <a:ext cx="2303462" cy="1087437"/>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898" name=""/>
          <p:cNvSpPr txBox="1"/>
          <p:nvPr/>
        </p:nvSpPr>
        <p:spPr>
          <a:xfrm rot="0">
            <a:off x="4932362" y="3500437"/>
            <a:ext cx="3575050" cy="1562100"/>
          </a:xfrm>
          <a:prstGeom prst="rect"/>
          <a:noFill/>
          <a:ln w="9525" cap="flat" cmpd="sng">
            <a:solidFill>
              <a:schemeClr val="accent1">
                <a:alpha val="100000"/>
              </a:schemeClr>
            </a:solidFill>
            <a:prstDash val="solid"/>
            <a:miter/>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电量与电势的比值却是一个常量，只与导体的形状有关，由此可以引入</a:t>
            </a:r>
            <a:r>
              <a:rPr altLang="en-US" sz="2400" lang="zh-CN">
                <a:ea typeface="楷体_GB2312" pitchFamily="49" charset="-122"/>
              </a:rPr>
              <a:t>电容</a:t>
            </a:r>
            <a:r>
              <a:rPr altLang="en-US" sz="2400" lang="zh-CN">
                <a:solidFill>
                  <a:schemeClr val="dk1"/>
                </a:solidFill>
              </a:rPr>
              <a:t>的概念。</a:t>
            </a:r>
          </a:p>
        </p:txBody>
      </p:sp>
      <p:grpSp>
        <p:nvGrpSpPr>
          <p:cNvPr id="127" name=""/>
          <p:cNvGrpSpPr/>
          <p:nvPr/>
        </p:nvGrpSpPr>
        <p:grpSpPr>
          <a:xfrm rot="0">
            <a:off x="250825" y="4797425"/>
            <a:ext cx="3671887" cy="762000"/>
            <a:chOff x="96" y="2448"/>
            <a:chExt cx="2313" cy="480"/>
          </a:xfrm>
        </p:grpSpPr>
        <p:sp>
          <p:nvSpPr>
            <p:cNvPr id="1048899" name=""/>
            <p:cNvSpPr txBox="1"/>
            <p:nvPr/>
          </p:nvSpPr>
          <p:spPr>
            <a:xfrm rot="0">
              <a:off x="96" y="2592"/>
              <a:ext cx="2313"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2</a:t>
              </a:r>
              <a:r>
                <a:rPr altLang="en-US" sz="2800" lang="zh-CN">
                  <a:solidFill>
                    <a:srgbClr val="3333FF"/>
                  </a:solidFill>
                  <a:ea typeface="楷体_GB2312" pitchFamily="49" charset="-122"/>
                </a:rPr>
                <a:t>、  电容的定义</a:t>
              </a:r>
            </a:p>
          </p:txBody>
        </p:sp>
        <p:sp>
          <p:nvSpPr>
            <p:cNvPr id="1048900" name=""/>
            <p:cNvSpPr/>
            <p:nvPr/>
          </p:nvSpPr>
          <p:spPr>
            <a:xfrm rot="0">
              <a:off x="336" y="2448"/>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pic>
        <p:nvPicPr>
          <p:cNvPr id="2097278" name="" descr=""/>
          <p:cNvPicPr>
            <a:picLocks/>
          </p:cNvPicPr>
          <p:nvPr/>
        </p:nvPicPr>
        <p:blipFill>
          <a:blip xmlns:r="http://schemas.openxmlformats.org/officeDocument/2006/relationships" r:embed="rId2"/>
          <a:srcRect l="0" t="0" r="0" b="0"/>
          <a:stretch>
            <a:fillRect/>
          </a:stretch>
        </p:blipFill>
        <p:spPr>
          <a:xfrm rot="0">
            <a:off x="5592762" y="5708650"/>
            <a:ext cx="863600" cy="835025"/>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901" name=""/>
          <p:cNvSpPr txBox="1"/>
          <p:nvPr/>
        </p:nvSpPr>
        <p:spPr>
          <a:xfrm rot="0">
            <a:off x="684212" y="5734050"/>
            <a:ext cx="4183062" cy="8223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ea typeface="楷体_GB2312" pitchFamily="49" charset="-122"/>
              </a:rPr>
              <a:t>孤立导体所带的电量与其电势的比值叫做孤立导体的电容</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896">
                                            <p:txEl>
                                              <p:charRg st="0" end="45"/>
                                            </p:txEl>
                                          </p:spTgt>
                                        </p:tgtEl>
                                        <p:attrNameLst>
                                          <p:attrName>style.visibility</p:attrName>
                                        </p:attrNameLst>
                                      </p:cBhvr>
                                      <p:to>
                                        <p:strVal val="visible"/>
                                      </p:to>
                                    </p:set>
                                    <p:animEffect transition="in" filter="wipe(left)">
                                      <p:cBhvr>
                                        <p:cTn dur="75" id="7"/>
                                        <p:tgtEl>
                                          <p:spTgt spid="1048896">
                                            <p:txEl>
                                              <p:charRg st="0" end="45"/>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iterate type="lt">
                                    <p:tmPct val="100000"/>
                                  </p:iterate>
                                  <p:childTnLst>
                                    <p:set>
                                      <p:cBhvr>
                                        <p:cTn dur="1" fill="hold" id="11">
                                          <p:stCondLst>
                                            <p:cond delay="0"/>
                                          </p:stCondLst>
                                        </p:cTn>
                                        <p:tgtEl>
                                          <p:spTgt spid="1048897">
                                            <p:txEl>
                                              <p:charRg st="0" end="28"/>
                                            </p:txEl>
                                          </p:spTgt>
                                        </p:tgtEl>
                                        <p:attrNameLst>
                                          <p:attrName>style.visibility</p:attrName>
                                        </p:attrNameLst>
                                      </p:cBhvr>
                                      <p:to>
                                        <p:strVal val="visible"/>
                                      </p:to>
                                    </p:set>
                                    <p:animEffect transition="in" filter="wipe(left)">
                                      <p:cBhvr>
                                        <p:cTn dur="75" id="12"/>
                                        <p:tgtEl>
                                          <p:spTgt spid="1048897">
                                            <p:txEl>
                                              <p:charRg st="0" end="28"/>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277"/>
                                        </p:tgtEl>
                                        <p:attrNameLst>
                                          <p:attrName>style.visibility</p:attrName>
                                        </p:attrNameLst>
                                      </p:cBhvr>
                                      <p:to>
                                        <p:strVal val="visible"/>
                                      </p:to>
                                    </p:set>
                                    <p:animEffect transition="in" filter="wipe(left)">
                                      <p:cBhvr>
                                        <p:cTn dur="500" id="17"/>
                                        <p:tgtEl>
                                          <p:spTgt spid="209727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iterate type="lt">
                                    <p:tmPct val="100000"/>
                                  </p:iterate>
                                  <p:childTnLst>
                                    <p:set>
                                      <p:cBhvr>
                                        <p:cTn dur="1" fill="hold" id="21">
                                          <p:stCondLst>
                                            <p:cond delay="0"/>
                                          </p:stCondLst>
                                        </p:cTn>
                                        <p:tgtEl>
                                          <p:spTgt spid="1048898">
                                            <p:txEl>
                                              <p:charRg st="0" end="38"/>
                                            </p:txEl>
                                          </p:spTgt>
                                        </p:tgtEl>
                                        <p:attrNameLst>
                                          <p:attrName>style.visibility</p:attrName>
                                        </p:attrNameLst>
                                      </p:cBhvr>
                                      <p:to>
                                        <p:strVal val="visible"/>
                                      </p:to>
                                    </p:set>
                                    <p:animEffect transition="in" filter="wipe(left)">
                                      <p:cBhvr>
                                        <p:cTn dur="75" id="22"/>
                                        <p:tgtEl>
                                          <p:spTgt spid="1048898">
                                            <p:txEl>
                                              <p:charRg st="0" end="38"/>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127"/>
                                        </p:tgtEl>
                                        <p:attrNameLst>
                                          <p:attrName>style.visibility</p:attrName>
                                        </p:attrNameLst>
                                      </p:cBhvr>
                                      <p:to>
                                        <p:strVal val="visible"/>
                                      </p:to>
                                    </p:set>
                                    <p:animEffect transition="in" filter="wipe(left)">
                                      <p:cBhvr>
                                        <p:cTn dur="500" id="27"/>
                                        <p:tgtEl>
                                          <p:spTgt spid="127"/>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2097278"/>
                                        </p:tgtEl>
                                        <p:attrNameLst>
                                          <p:attrName>style.visibility</p:attrName>
                                        </p:attrNameLst>
                                      </p:cBhvr>
                                      <p:to>
                                        <p:strVal val="visible"/>
                                      </p:to>
                                    </p:set>
                                    <p:animEffect transition="in" filter="wipe(left)">
                                      <p:cBhvr>
                                        <p:cTn dur="500" id="32"/>
                                        <p:tgtEl>
                                          <p:spTgt spid="209727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iterate type="lt">
                                    <p:tmPct val="100000"/>
                                  </p:iterate>
                                  <p:childTnLst>
                                    <p:set>
                                      <p:cBhvr>
                                        <p:cTn dur="1" fill="hold" id="36">
                                          <p:stCondLst>
                                            <p:cond delay="0"/>
                                          </p:stCondLst>
                                        </p:cTn>
                                        <p:tgtEl>
                                          <p:spTgt spid="1048901"/>
                                        </p:tgtEl>
                                        <p:attrNameLst>
                                          <p:attrName>style.visibility</p:attrName>
                                        </p:attrNameLst>
                                      </p:cBhvr>
                                      <p:to>
                                        <p:strVal val="visible"/>
                                      </p:to>
                                    </p:set>
                                    <p:animEffect transition="in" filter="wipe(left)">
                                      <p:cBhvr>
                                        <p:cTn dur="75" id="37"/>
                                        <p:tgtEl>
                                          <p:spTgt spid="104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build="p" bldLvl="1"/>
      <p:bldP spid="1048897" grpId="0" build="p" bldLvl="1"/>
      <p:bldP spid="1048898" grpId="0" build="p" bldLvl="1"/>
      <p:bldP spid="1048901" grpId="0" build="whole"/>
    </p:bld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902" name=""/>
          <p:cNvSpPr txBox="1"/>
          <p:nvPr/>
        </p:nvSpPr>
        <p:spPr>
          <a:xfrm rot="0">
            <a:off x="323850" y="476250"/>
            <a:ext cx="4632325" cy="45720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孤立球形导体的电容为</a:t>
            </a:r>
          </a:p>
        </p:txBody>
      </p:sp>
      <p:pic>
        <p:nvPicPr>
          <p:cNvPr id="2097279" name="" descr=""/>
          <p:cNvPicPr>
            <a:picLocks/>
          </p:cNvPicPr>
          <p:nvPr/>
        </p:nvPicPr>
        <p:blipFill>
          <a:blip xmlns:r="http://schemas.openxmlformats.org/officeDocument/2006/relationships" r:embed="rId1"/>
          <a:srcRect l="0" t="0" r="0" b="0"/>
          <a:stretch>
            <a:fillRect/>
          </a:stretch>
        </p:blipFill>
        <p:spPr>
          <a:xfrm rot="0">
            <a:off x="3822700" y="376237"/>
            <a:ext cx="2478087" cy="1044575"/>
          </a:xfrm>
          <a:prstGeom prst="rect"/>
          <a:noFill/>
          <a:ln>
            <a:noFill/>
          </a:ln>
        </p:spPr>
      </p:pic>
      <p:sp>
        <p:nvSpPr>
          <p:cNvPr id="1048903" name=""/>
          <p:cNvSpPr txBox="1"/>
          <p:nvPr/>
        </p:nvSpPr>
        <p:spPr>
          <a:xfrm rot="0">
            <a:off x="323850" y="2886075"/>
            <a:ext cx="8569325" cy="466725"/>
          </a:xfrm>
          <a:prstGeom prst="rect"/>
          <a:noFill/>
          <a:ln w="9525" cap="flat" cmpd="sng">
            <a:solidFill>
              <a:schemeClr val="accent1">
                <a:alpha val="100000"/>
              </a:schemeClr>
            </a:solidFill>
            <a:prstDash val="solid"/>
            <a:miter/>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rgbClr val="CC3300"/>
                </a:solidFill>
              </a:rPr>
              <a:t>孤立导体的电容与导体的形状有关，与其带电量和电位无关。</a:t>
            </a:r>
          </a:p>
        </p:txBody>
      </p:sp>
      <p:grpSp>
        <p:nvGrpSpPr>
          <p:cNvPr id="129" name=""/>
          <p:cNvGrpSpPr/>
          <p:nvPr/>
        </p:nvGrpSpPr>
        <p:grpSpPr>
          <a:xfrm rot="0">
            <a:off x="6588125" y="620712"/>
            <a:ext cx="2286000" cy="2160587"/>
            <a:chOff x="3920" y="2064"/>
            <a:chExt cx="1440" cy="1440"/>
          </a:xfrm>
        </p:grpSpPr>
        <p:sp>
          <p:nvSpPr>
            <p:cNvPr id="1048904" name=""/>
            <p:cNvSpPr/>
            <p:nvPr/>
          </p:nvSpPr>
          <p:spPr>
            <a:xfrm rot="0">
              <a:off x="3920" y="2064"/>
              <a:ext cx="1440" cy="1440"/>
            </a:xfrm>
            <a:prstGeom prst="rect"/>
            <a:solidFill>
              <a:schemeClr val="lt1"/>
            </a:soli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05" name=""/>
            <p:cNvSpPr/>
            <p:nvPr/>
          </p:nvSpPr>
          <p:spPr>
            <a:xfrm rot="0">
              <a:off x="4112" y="2256"/>
              <a:ext cx="1104" cy="1104"/>
            </a:xfrm>
            <a:prstGeom prst="ellipse"/>
            <a:gradFill rotWithShape="0">
              <a:gsLst>
                <a:gs pos="0">
                  <a:schemeClr val="lt1">
                    <a:alpha val="100000"/>
                  </a:schemeClr>
                </a:gs>
                <a:gs pos="100000">
                  <a:srgbClr val="A9A9A9">
                    <a:alpha val="100000"/>
                  </a:srgbClr>
                </a:gs>
              </a:gsLst>
              <a:path path="shape">
                <a:fillToRect l="50000" t="50000" r="50000" b="50000"/>
              </a:path>
            </a:gradFill>
            <a:ln w="1905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06" name=""/>
            <p:cNvSpPr/>
            <p:nvPr/>
          </p:nvSpPr>
          <p:spPr>
            <a:xfrm rot="0" flipH="1">
              <a:off x="4448" y="2832"/>
              <a:ext cx="240" cy="480"/>
            </a:xfrm>
            <a:prstGeom prst="line"/>
            <a:noFill/>
            <a:ln w="38100" cap="flat" cmpd="sng">
              <a:solidFill>
                <a:srgbClr val="0000FF">
                  <a:alpha val="100000"/>
                </a:srgbClr>
              </a:solidFill>
              <a:prstDash val="solid"/>
              <a:round/>
              <a:tailEnd type="triangle" w="sm" len="lg"/>
            </a:ln>
          </p:spPr>
        </p:sp>
        <p:pic>
          <p:nvPicPr>
            <p:cNvPr id="2097280" name="" descr=""/>
            <p:cNvPicPr>
              <a:picLocks/>
            </p:cNvPicPr>
            <p:nvPr/>
          </p:nvPicPr>
          <p:blipFill>
            <a:blip xmlns:r="http://schemas.openxmlformats.org/officeDocument/2006/relationships" r:embed="rId2"/>
            <a:srcRect l="0" t="0" r="0" b="0"/>
            <a:stretch>
              <a:fillRect/>
            </a:stretch>
          </p:blipFill>
          <p:spPr>
            <a:xfrm rot="0">
              <a:off x="4213" y="2640"/>
              <a:ext cx="318" cy="336"/>
            </a:xfrm>
            <a:prstGeom prst="rect"/>
            <a:noFill/>
            <a:ln>
              <a:noFill/>
            </a:ln>
          </p:spPr>
        </p:pic>
        <p:pic>
          <p:nvPicPr>
            <p:cNvPr id="2097281" name="" descr=""/>
            <p:cNvPicPr>
              <a:picLocks/>
            </p:cNvPicPr>
            <p:nvPr/>
          </p:nvPicPr>
          <p:blipFill>
            <a:blip xmlns:r="http://schemas.openxmlformats.org/officeDocument/2006/relationships" r:embed="rId3"/>
            <a:srcRect l="0" t="0" r="0" b="0"/>
            <a:stretch>
              <a:fillRect/>
            </a:stretch>
          </p:blipFill>
          <p:spPr>
            <a:xfrm rot="0">
              <a:off x="4738" y="2160"/>
              <a:ext cx="334" cy="428"/>
            </a:xfrm>
            <a:prstGeom prst="rect"/>
            <a:noFill/>
            <a:ln>
              <a:noFill/>
            </a:ln>
          </p:spPr>
        </p:pic>
      </p:grpSp>
      <p:pic>
        <p:nvPicPr>
          <p:cNvPr id="2097282" name="" descr=""/>
          <p:cNvPicPr>
            <a:picLocks/>
          </p:cNvPicPr>
          <p:nvPr/>
        </p:nvPicPr>
        <p:blipFill>
          <a:blip xmlns:r="http://schemas.openxmlformats.org/officeDocument/2006/relationships" r:embed="rId4"/>
          <a:srcRect l="0" t="0" r="0" b="0"/>
          <a:stretch>
            <a:fillRect/>
          </a:stretch>
        </p:blipFill>
        <p:spPr>
          <a:xfrm rot="0">
            <a:off x="539750" y="1916112"/>
            <a:ext cx="5946775" cy="671512"/>
          </a:xfrm>
          <a:prstGeom prst="rect"/>
          <a:noFill/>
          <a:ln>
            <a:noFill/>
          </a:ln>
        </p:spPr>
      </p:pic>
      <p:sp>
        <p:nvSpPr>
          <p:cNvPr id="1048907" name=""/>
          <p:cNvSpPr txBox="1"/>
          <p:nvPr/>
        </p:nvSpPr>
        <p:spPr>
          <a:xfrm rot="0">
            <a:off x="323850" y="1341437"/>
            <a:ext cx="1955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buFontTx/>
              <a:buBlip>
                <a:blip xmlns:r="http://schemas.openxmlformats.org/officeDocument/2006/relationships" r:embed="rId5"/>
              </a:buBlip>
            </a:pPr>
            <a:r>
              <a:rPr altLang="zh-CN" sz="2800" lang="en-US">
                <a:solidFill>
                  <a:schemeClr val="dk1"/>
                </a:solidFill>
                <a:latin typeface="Arial" pitchFamily="34" charset="0"/>
              </a:rPr>
              <a:t>   </a:t>
            </a:r>
            <a:r>
              <a:rPr altLang="en-US" sz="2800" lang="zh-CN">
                <a:solidFill>
                  <a:srgbClr val="000000"/>
                </a:solidFill>
                <a:latin typeface="Arial" pitchFamily="34" charset="0"/>
              </a:rPr>
              <a:t>地球</a:t>
            </a:r>
          </a:p>
        </p:txBody>
      </p:sp>
      <p:grpSp>
        <p:nvGrpSpPr>
          <p:cNvPr id="130" name=""/>
          <p:cNvGrpSpPr/>
          <p:nvPr/>
        </p:nvGrpSpPr>
        <p:grpSpPr>
          <a:xfrm rot="0">
            <a:off x="468312" y="3573462"/>
            <a:ext cx="3367087" cy="762000"/>
            <a:chOff x="48" y="0"/>
            <a:chExt cx="2121" cy="480"/>
          </a:xfrm>
        </p:grpSpPr>
        <p:sp>
          <p:nvSpPr>
            <p:cNvPr id="1048908" name=""/>
            <p:cNvSpPr txBox="1"/>
            <p:nvPr/>
          </p:nvSpPr>
          <p:spPr>
            <a:xfrm rot="0">
              <a:off x="96" y="144"/>
              <a:ext cx="2073"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3</a:t>
              </a:r>
              <a:r>
                <a:rPr altLang="en-US" sz="2800" lang="zh-CN">
                  <a:solidFill>
                    <a:srgbClr val="3333FF"/>
                  </a:solidFill>
                  <a:ea typeface="楷体_GB2312" pitchFamily="49" charset="-122"/>
                </a:rPr>
                <a:t>、电容的单位</a:t>
              </a:r>
            </a:p>
          </p:txBody>
        </p:sp>
        <p:sp>
          <p:nvSpPr>
            <p:cNvPr id="1048909"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3</a:t>
              </a:r>
            </a:p>
          </p:txBody>
        </p:sp>
      </p:grpSp>
      <p:sp>
        <p:nvSpPr>
          <p:cNvPr id="1048910" name=""/>
          <p:cNvSpPr txBox="1"/>
          <p:nvPr/>
        </p:nvSpPr>
        <p:spPr>
          <a:xfrm rot="0">
            <a:off x="4427537" y="3644900"/>
            <a:ext cx="3240087" cy="118745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法拉</a:t>
            </a:r>
            <a:r>
              <a:rPr altLang="zh-CN" sz="2400" lang="en-US">
                <a:solidFill>
                  <a:schemeClr val="dk1"/>
                </a:solidFill>
              </a:rPr>
              <a:t>(F)   1F=1C</a:t>
            </a:r>
            <a:r>
              <a:rPr altLang="zh-CN" sz="2400" lang="en-US">
                <a:solidFill>
                  <a:schemeClr val="dk1"/>
                </a:solidFill>
                <a:ea typeface="Times New Roman" pitchFamily="18" charset="0"/>
              </a:rPr>
              <a:t>·</a:t>
            </a:r>
            <a:r>
              <a:rPr altLang="zh-CN" sz="2400" lang="en-US">
                <a:solidFill>
                  <a:schemeClr val="dk1"/>
                </a:solidFill>
              </a:rPr>
              <a:t>V</a:t>
            </a:r>
            <a:r>
              <a:rPr altLang="zh-CN" baseline="30000" sz="2400" lang="en-US">
                <a:solidFill>
                  <a:schemeClr val="dk1"/>
                </a:solidFill>
              </a:rPr>
              <a:t>-1</a:t>
            </a:r>
          </a:p>
          <a:p>
            <a:pPr indent="114300" lvl="1">
              <a:spcBef>
                <a:spcPct val="0"/>
              </a:spcBef>
            </a:pPr>
            <a:r>
              <a:rPr altLang="en-US" sz="2400" lang="zh-CN">
                <a:solidFill>
                  <a:schemeClr val="dk1"/>
                </a:solidFill>
              </a:rPr>
              <a:t>微法 </a:t>
            </a:r>
            <a:r>
              <a:rPr altLang="zh-CN" sz="2400" lang="en-US">
                <a:solidFill>
                  <a:schemeClr val="dk1"/>
                </a:solidFill>
              </a:rPr>
              <a:t>1μF=10</a:t>
            </a:r>
            <a:r>
              <a:rPr altLang="zh-CN" baseline="30000" sz="2400" lang="en-US">
                <a:solidFill>
                  <a:schemeClr val="dk1"/>
                </a:solidFill>
              </a:rPr>
              <a:t>-6</a:t>
            </a:r>
            <a:r>
              <a:rPr altLang="zh-CN" sz="2400" lang="en-US">
                <a:solidFill>
                  <a:schemeClr val="dk1"/>
                </a:solidFill>
              </a:rPr>
              <a:t>F    </a:t>
            </a:r>
          </a:p>
          <a:p>
            <a:pPr indent="114300" lvl="1">
              <a:spcBef>
                <a:spcPct val="0"/>
              </a:spcBef>
            </a:pPr>
            <a:r>
              <a:rPr altLang="en-US" sz="2400" lang="zh-CN">
                <a:solidFill>
                  <a:schemeClr val="dk1"/>
                </a:solidFill>
              </a:rPr>
              <a:t>皮法 </a:t>
            </a:r>
            <a:r>
              <a:rPr altLang="zh-CN" sz="2400" lang="en-US">
                <a:solidFill>
                  <a:schemeClr val="dk1"/>
                </a:solidFill>
              </a:rPr>
              <a:t>1pF=10</a:t>
            </a:r>
            <a:r>
              <a:rPr altLang="zh-CN" baseline="30000" sz="2400" lang="en-US">
                <a:solidFill>
                  <a:schemeClr val="dk1"/>
                </a:solidFill>
              </a:rPr>
              <a:t>-12</a:t>
            </a:r>
            <a:r>
              <a:rPr altLang="zh-CN" sz="2400" lang="en-US">
                <a:solidFill>
                  <a:schemeClr val="dk1"/>
                </a:solidFill>
              </a:rPr>
              <a:t>F </a:t>
            </a:r>
          </a:p>
        </p:txBody>
      </p:sp>
      <p:sp>
        <p:nvSpPr>
          <p:cNvPr id="1048911" name=""/>
          <p:cNvSpPr txBox="1"/>
          <p:nvPr/>
        </p:nvSpPr>
        <p:spPr>
          <a:xfrm rot="0">
            <a:off x="539750" y="5516562"/>
            <a:ext cx="7272337" cy="118745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114300" lvl="1">
              <a:spcBef>
                <a:spcPct val="0"/>
              </a:spcBef>
              <a:buChar char="•"/>
            </a:pPr>
            <a:r>
              <a:rPr altLang="en-US" sz="2400" lang="zh-CN">
                <a:solidFill>
                  <a:schemeClr val="dk1"/>
                </a:solidFill>
              </a:rPr>
              <a:t>是导体的一种性质，与导体是否带电无关；</a:t>
            </a:r>
          </a:p>
          <a:p>
            <a:pPr indent="114300" lvl="1">
              <a:spcBef>
                <a:spcPct val="0"/>
              </a:spcBef>
              <a:buChar char="•"/>
            </a:pPr>
            <a:r>
              <a:rPr altLang="en-US" sz="2400" lang="zh-CN">
                <a:solidFill>
                  <a:schemeClr val="dk1"/>
                </a:solidFill>
              </a:rPr>
              <a:t>是反映导体储存电荷或电能的能力的物理量；</a:t>
            </a:r>
          </a:p>
          <a:p>
            <a:pPr indent="114300" lvl="1">
              <a:spcBef>
                <a:spcPct val="0"/>
              </a:spcBef>
              <a:buChar char="•"/>
            </a:pPr>
            <a:r>
              <a:rPr altLang="en-US" sz="2400" lang="zh-CN">
                <a:solidFill>
                  <a:schemeClr val="dk1"/>
                </a:solidFill>
              </a:rPr>
              <a:t>只与导体本身的性质和尺寸有关。</a:t>
            </a:r>
          </a:p>
        </p:txBody>
      </p:sp>
      <p:grpSp>
        <p:nvGrpSpPr>
          <p:cNvPr id="131" name=""/>
          <p:cNvGrpSpPr/>
          <p:nvPr/>
        </p:nvGrpSpPr>
        <p:grpSpPr>
          <a:xfrm rot="0">
            <a:off x="539750" y="4652962"/>
            <a:ext cx="4343400" cy="762000"/>
            <a:chOff x="96" y="2112"/>
            <a:chExt cx="3552" cy="480"/>
          </a:xfrm>
        </p:grpSpPr>
        <p:sp>
          <p:nvSpPr>
            <p:cNvPr id="1048912" name=""/>
            <p:cNvSpPr txBox="1"/>
            <p:nvPr/>
          </p:nvSpPr>
          <p:spPr>
            <a:xfrm rot="0">
              <a:off x="96" y="2208"/>
              <a:ext cx="3552"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关于电容的说明：</a:t>
              </a:r>
            </a:p>
          </p:txBody>
        </p:sp>
        <p:sp>
          <p:nvSpPr>
            <p:cNvPr id="1048913" name=""/>
            <p:cNvSpPr/>
            <p:nvPr/>
          </p:nvSpPr>
          <p:spPr>
            <a:xfrm rot="0">
              <a:off x="144" y="2112"/>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4</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279"/>
                                        </p:tgtEl>
                                        <p:attrNameLst>
                                          <p:attrName>style.visibility</p:attrName>
                                        </p:attrNameLst>
                                      </p:cBhvr>
                                      <p:to>
                                        <p:strVal val="visible"/>
                                      </p:to>
                                    </p:set>
                                    <p:animEffect transition="in" filter="wipe(left)">
                                      <p:cBhvr>
                                        <p:cTn dur="500" id="7"/>
                                        <p:tgtEl>
                                          <p:spTgt spid="209727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907"/>
                                        </p:tgtEl>
                                        <p:attrNameLst>
                                          <p:attrName>style.visibility</p:attrName>
                                        </p:attrNameLst>
                                      </p:cBhvr>
                                      <p:to>
                                        <p:strVal val="visible"/>
                                      </p:to>
                                    </p:set>
                                    <p:animEffect transition="in" filter="blinds(horizontal)">
                                      <p:cBhvr>
                                        <p:cTn dur="500" id="12"/>
                                        <p:tgtEl>
                                          <p:spTgt spid="104890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82"/>
                                        </p:tgtEl>
                                        <p:attrNameLst>
                                          <p:attrName>style.visibility</p:attrName>
                                        </p:attrNameLst>
                                      </p:cBhvr>
                                      <p:to>
                                        <p:strVal val="visible"/>
                                      </p:to>
                                    </p:set>
                                    <p:animEffect transition="in" filter="blinds(horizontal)">
                                      <p:cBhvr>
                                        <p:cTn dur="500" id="17"/>
                                        <p:tgtEl>
                                          <p:spTgt spid="209728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iterate type="lt">
                                    <p:tmPct val="100000"/>
                                  </p:iterate>
                                  <p:childTnLst>
                                    <p:set>
                                      <p:cBhvr>
                                        <p:cTn dur="1" fill="hold" id="21">
                                          <p:stCondLst>
                                            <p:cond delay="0"/>
                                          </p:stCondLst>
                                        </p:cTn>
                                        <p:tgtEl>
                                          <p:spTgt spid="1048903"/>
                                        </p:tgtEl>
                                        <p:attrNameLst>
                                          <p:attrName>style.visibility</p:attrName>
                                        </p:attrNameLst>
                                      </p:cBhvr>
                                      <p:to>
                                        <p:strVal val="visible"/>
                                      </p:to>
                                    </p:set>
                                    <p:animEffect transition="in" filter="wipe(left)">
                                      <p:cBhvr>
                                        <p:cTn dur="75" id="22"/>
                                        <p:tgtEl>
                                          <p:spTgt spid="104890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130"/>
                                        </p:tgtEl>
                                        <p:attrNameLst>
                                          <p:attrName>style.visibility</p:attrName>
                                        </p:attrNameLst>
                                      </p:cBhvr>
                                      <p:to>
                                        <p:strVal val="visible"/>
                                      </p:to>
                                    </p:set>
                                    <p:animEffect transition="in" filter="wipe(left)">
                                      <p:cBhvr>
                                        <p:cTn dur="500" id="27"/>
                                        <p:tgtEl>
                                          <p:spTgt spid="130"/>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8910">
                                            <p:txEl>
                                              <p:charRg st="0" end="18"/>
                                            </p:txEl>
                                          </p:spTgt>
                                        </p:tgtEl>
                                        <p:attrNameLst>
                                          <p:attrName>style.visibility</p:attrName>
                                        </p:attrNameLst>
                                      </p:cBhvr>
                                      <p:to>
                                        <p:strVal val="visible"/>
                                      </p:to>
                                    </p:set>
                                    <p:animEffect transition="in" filter="wipe(left)">
                                      <p:cBhvr>
                                        <p:cTn dur="500" id="32"/>
                                        <p:tgtEl>
                                          <p:spTgt spid="1048910">
                                            <p:txEl>
                                              <p:charRg st="0" end="18"/>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8910">
                                            <p:txEl>
                                              <p:charRg st="18" end="35"/>
                                            </p:txEl>
                                          </p:spTgt>
                                        </p:tgtEl>
                                        <p:attrNameLst>
                                          <p:attrName>style.visibility</p:attrName>
                                        </p:attrNameLst>
                                      </p:cBhvr>
                                      <p:to>
                                        <p:strVal val="visible"/>
                                      </p:to>
                                    </p:set>
                                    <p:animEffect transition="in" filter="wipe(left)">
                                      <p:cBhvr>
                                        <p:cTn dur="500" id="37"/>
                                        <p:tgtEl>
                                          <p:spTgt spid="1048910">
                                            <p:txEl>
                                              <p:charRg st="18" end="35"/>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8910">
                                            <p:txEl>
                                              <p:charRg st="35" end="50"/>
                                            </p:txEl>
                                          </p:spTgt>
                                        </p:tgtEl>
                                        <p:attrNameLst>
                                          <p:attrName>style.visibility</p:attrName>
                                        </p:attrNameLst>
                                      </p:cBhvr>
                                      <p:to>
                                        <p:strVal val="visible"/>
                                      </p:to>
                                    </p:set>
                                    <p:animEffect transition="in" filter="wipe(left)">
                                      <p:cBhvr>
                                        <p:cTn dur="500" id="42"/>
                                        <p:tgtEl>
                                          <p:spTgt spid="1048910">
                                            <p:txEl>
                                              <p:charRg st="35" end="50"/>
                                            </p:txEl>
                                          </p:spTgt>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8">
                                  <p:stCondLst>
                                    <p:cond delay="0"/>
                                  </p:stCondLst>
                                  <p:childTnLst>
                                    <p:set>
                                      <p:cBhvr>
                                        <p:cTn dur="1" fill="hold" id="46">
                                          <p:stCondLst>
                                            <p:cond delay="0"/>
                                          </p:stCondLst>
                                        </p:cTn>
                                        <p:tgtEl>
                                          <p:spTgt spid="131"/>
                                        </p:tgtEl>
                                        <p:attrNameLst>
                                          <p:attrName>style.visibility</p:attrName>
                                        </p:attrNameLst>
                                      </p:cBhvr>
                                      <p:to>
                                        <p:strVal val="visible"/>
                                      </p:to>
                                    </p:set>
                                    <p:animEffect transition="in" filter="wipe(left)">
                                      <p:cBhvr>
                                        <p:cTn dur="500" id="47"/>
                                        <p:tgtEl>
                                          <p:spTgt spid="131"/>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8">
                                  <p:stCondLst>
                                    <p:cond delay="0"/>
                                  </p:stCondLst>
                                  <p:childTnLst>
                                    <p:set>
                                      <p:cBhvr>
                                        <p:cTn dur="1" fill="hold" id="51">
                                          <p:stCondLst>
                                            <p:cond delay="0"/>
                                          </p:stCondLst>
                                        </p:cTn>
                                        <p:tgtEl>
                                          <p:spTgt spid="1048911">
                                            <p:txEl>
                                              <p:charRg st="0" end="20"/>
                                            </p:txEl>
                                          </p:spTgt>
                                        </p:tgtEl>
                                        <p:attrNameLst>
                                          <p:attrName>style.visibility</p:attrName>
                                        </p:attrNameLst>
                                      </p:cBhvr>
                                      <p:to>
                                        <p:strVal val="visible"/>
                                      </p:to>
                                    </p:set>
                                    <p:animEffect transition="in" filter="wipe(left)">
                                      <p:cBhvr>
                                        <p:cTn dur="500" id="52"/>
                                        <p:tgtEl>
                                          <p:spTgt spid="1048911">
                                            <p:txEl>
                                              <p:charRg st="0" end="20"/>
                                            </p:txEl>
                                          </p:spTgt>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8">
                                  <p:stCondLst>
                                    <p:cond delay="0"/>
                                  </p:stCondLst>
                                  <p:childTnLst>
                                    <p:set>
                                      <p:cBhvr>
                                        <p:cTn dur="1" fill="hold" id="56">
                                          <p:stCondLst>
                                            <p:cond delay="0"/>
                                          </p:stCondLst>
                                        </p:cTn>
                                        <p:tgtEl>
                                          <p:spTgt spid="1048911">
                                            <p:txEl>
                                              <p:charRg st="20" end="41"/>
                                            </p:txEl>
                                          </p:spTgt>
                                        </p:tgtEl>
                                        <p:attrNameLst>
                                          <p:attrName>style.visibility</p:attrName>
                                        </p:attrNameLst>
                                      </p:cBhvr>
                                      <p:to>
                                        <p:strVal val="visible"/>
                                      </p:to>
                                    </p:set>
                                    <p:animEffect transition="in" filter="wipe(left)">
                                      <p:cBhvr>
                                        <p:cTn dur="500" id="57"/>
                                        <p:tgtEl>
                                          <p:spTgt spid="1048911">
                                            <p:txEl>
                                              <p:charRg st="20" end="41"/>
                                            </p:txEl>
                                          </p:spTgt>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8">
                                  <p:stCondLst>
                                    <p:cond delay="0"/>
                                  </p:stCondLst>
                                  <p:childTnLst>
                                    <p:set>
                                      <p:cBhvr>
                                        <p:cTn dur="1" fill="hold" id="61">
                                          <p:stCondLst>
                                            <p:cond delay="0"/>
                                          </p:stCondLst>
                                        </p:cTn>
                                        <p:tgtEl>
                                          <p:spTgt spid="1048911">
                                            <p:txEl>
                                              <p:charRg st="41" end="57"/>
                                            </p:txEl>
                                          </p:spTgt>
                                        </p:tgtEl>
                                        <p:attrNameLst>
                                          <p:attrName>style.visibility</p:attrName>
                                        </p:attrNameLst>
                                      </p:cBhvr>
                                      <p:to>
                                        <p:strVal val="visible"/>
                                      </p:to>
                                    </p:set>
                                    <p:animEffect transition="in" filter="wipe(left)">
                                      <p:cBhvr>
                                        <p:cTn dur="500" id="62"/>
                                        <p:tgtEl>
                                          <p:spTgt spid="1048911">
                                            <p:txEl>
                                              <p:charRg st="41"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3" grpId="0" build="whole" animBg="1"/>
      <p:bldP spid="1048907" grpId="0" build="whole"/>
      <p:bldP spid="1048910" grpId="0" build="p" bldLvl="2"/>
      <p:bldP spid="1048911"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pic>
        <p:nvPicPr>
          <p:cNvPr id="2097283" name="" descr=""/>
          <p:cNvPicPr>
            <a:picLocks/>
          </p:cNvPicPr>
          <p:nvPr/>
        </p:nvPicPr>
        <p:blipFill>
          <a:blip xmlns:r="http://schemas.openxmlformats.org/officeDocument/2006/relationships" r:embed="rId1"/>
          <a:srcRect l="0" t="0" r="0" b="0"/>
          <a:stretch>
            <a:fillRect/>
          </a:stretch>
        </p:blipFill>
        <p:spPr>
          <a:xfrm rot="0">
            <a:off x="723900" y="2420937"/>
            <a:ext cx="2984500" cy="1076325"/>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9525" cap="flat" cmpd="sng">
            <a:solidFill>
              <a:schemeClr val="lt2">
                <a:alpha val="100000"/>
              </a:schemeClr>
            </a:solidFill>
            <a:prstDash val="solid"/>
            <a:miter/>
          </a:ln>
        </p:spPr>
      </p:pic>
      <p:sp>
        <p:nvSpPr>
          <p:cNvPr id="1048914" name=""/>
          <p:cNvSpPr txBox="1"/>
          <p:nvPr/>
        </p:nvSpPr>
        <p:spPr>
          <a:xfrm rot="0">
            <a:off x="323850" y="5157787"/>
            <a:ext cx="8534400" cy="955675"/>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9525" cap="flat" cmpd="sng">
            <a:solidFill>
              <a:schemeClr val="lt2">
                <a:alpha val="100000"/>
              </a:schemeClr>
            </a:solidFill>
            <a:prstDash val="solid"/>
            <a:miter/>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800" lang="en-US">
                <a:solidFill>
                  <a:srgbClr val="CC0000"/>
                </a:solidFill>
                <a:latin typeface="宋体" pitchFamily="2" charset="-122"/>
              </a:rPr>
              <a:t>    </a:t>
            </a:r>
            <a:r>
              <a:rPr altLang="en-US" sz="2800" lang="zh-CN">
                <a:solidFill>
                  <a:schemeClr val="dk1"/>
                </a:solidFill>
                <a:latin typeface="宋体" pitchFamily="2" charset="-122"/>
              </a:rPr>
              <a:t>电容的大小仅与导体的</a:t>
            </a:r>
            <a:r>
              <a:rPr altLang="en-US" sz="2800" lang="zh-CN">
                <a:solidFill>
                  <a:srgbClr val="CC0000"/>
                </a:solidFill>
                <a:latin typeface="宋体" pitchFamily="2" charset="-122"/>
              </a:rPr>
              <a:t>形状</a:t>
            </a:r>
            <a:r>
              <a:rPr altLang="en-US" sz="2800" lang="zh-CN">
                <a:solidFill>
                  <a:schemeClr val="dk1"/>
                </a:solidFill>
                <a:latin typeface="宋体" pitchFamily="2" charset="-122"/>
              </a:rPr>
              <a:t>、</a:t>
            </a:r>
            <a:r>
              <a:rPr altLang="en-US" sz="2800" lang="zh-CN">
                <a:solidFill>
                  <a:srgbClr val="CC0000"/>
                </a:solidFill>
                <a:latin typeface="宋体" pitchFamily="2" charset="-122"/>
              </a:rPr>
              <a:t>相对位置</a:t>
            </a:r>
            <a:r>
              <a:rPr altLang="en-US" sz="2800" lang="zh-CN">
                <a:solidFill>
                  <a:schemeClr val="dk1"/>
                </a:solidFill>
                <a:latin typeface="宋体" pitchFamily="2" charset="-122"/>
              </a:rPr>
              <a:t>、其间的电</a:t>
            </a:r>
            <a:r>
              <a:rPr altLang="en-US" sz="2800" lang="zh-CN">
                <a:solidFill>
                  <a:srgbClr val="CC0000"/>
                </a:solidFill>
                <a:latin typeface="宋体" pitchFamily="2" charset="-122"/>
              </a:rPr>
              <a:t>介质</a:t>
            </a:r>
            <a:r>
              <a:rPr altLang="en-US" sz="2800" lang="zh-CN">
                <a:solidFill>
                  <a:schemeClr val="dk1"/>
                </a:solidFill>
                <a:latin typeface="宋体" pitchFamily="2" charset="-122"/>
              </a:rPr>
              <a:t>有关</a:t>
            </a:r>
            <a:r>
              <a:rPr altLang="zh-CN" sz="2800" lang="en-US">
                <a:solidFill>
                  <a:schemeClr val="dk1"/>
                </a:solidFill>
                <a:latin typeface="宋体" pitchFamily="2" charset="-122"/>
              </a:rPr>
              <a:t>. </a:t>
            </a:r>
            <a:r>
              <a:rPr altLang="en-US" sz="2800" lang="zh-CN">
                <a:solidFill>
                  <a:schemeClr val="dk1"/>
                </a:solidFill>
                <a:latin typeface="宋体" pitchFamily="2" charset="-122"/>
              </a:rPr>
              <a:t>与所带电荷量</a:t>
            </a:r>
            <a:r>
              <a:rPr altLang="en-US" sz="2800" lang="zh-CN">
                <a:solidFill>
                  <a:srgbClr val="CC0000"/>
                </a:solidFill>
                <a:latin typeface="宋体" pitchFamily="2" charset="-122"/>
              </a:rPr>
              <a:t>无关</a:t>
            </a:r>
            <a:r>
              <a:rPr altLang="zh-CN" sz="2800" lang="en-US">
                <a:solidFill>
                  <a:schemeClr val="dk1"/>
                </a:solidFill>
                <a:latin typeface="宋体" pitchFamily="2" charset="-122"/>
              </a:rPr>
              <a:t>.</a:t>
            </a:r>
          </a:p>
        </p:txBody>
      </p:sp>
      <p:grpSp>
        <p:nvGrpSpPr>
          <p:cNvPr id="133" name=""/>
          <p:cNvGrpSpPr/>
          <p:nvPr/>
        </p:nvGrpSpPr>
        <p:grpSpPr>
          <a:xfrm rot="0">
            <a:off x="3995737" y="1628775"/>
            <a:ext cx="4876800" cy="2895600"/>
            <a:chOff x="2496" y="528"/>
            <a:chExt cx="3072" cy="1824"/>
          </a:xfrm>
        </p:grpSpPr>
        <p:sp>
          <p:nvSpPr>
            <p:cNvPr id="1048915" name=""/>
            <p:cNvSpPr/>
            <p:nvPr/>
          </p:nvSpPr>
          <p:spPr>
            <a:xfrm rot="0">
              <a:off x="2496" y="528"/>
              <a:ext cx="3072" cy="1824"/>
            </a:xfrm>
            <a:prstGeom prst="rect"/>
            <a:solidFill>
              <a:schemeClr val="lt1"/>
            </a:soli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nvGrpSpPr>
            <p:cNvPr id="134" name=""/>
            <p:cNvGrpSpPr/>
            <p:nvPr/>
          </p:nvGrpSpPr>
          <p:grpSpPr>
            <a:xfrm rot="0">
              <a:off x="2592" y="611"/>
              <a:ext cx="2880" cy="1597"/>
              <a:chOff x="2736" y="672"/>
              <a:chExt cx="2880" cy="1597"/>
            </a:xfrm>
          </p:grpSpPr>
          <p:sp>
            <p:nvSpPr>
              <p:cNvPr id="1048916" name=""/>
              <p:cNvSpPr/>
              <p:nvPr/>
            </p:nvSpPr>
            <p:spPr>
              <a:xfrm rot="0">
                <a:off x="3714" y="1340"/>
                <a:ext cx="960" cy="76"/>
              </a:xfrm>
              <a:custGeom>
                <a:avLst/>
                <a:ahLst/>
                <a:rect l="0" t="0" r="r" b="b"/>
                <a:pathLst>
                  <a:path w="960" h="76">
                    <a:moveTo>
                      <a:pt x="960" y="76"/>
                    </a:moveTo>
                    <a:cubicBezTo>
                      <a:pt x="878" y="63"/>
                      <a:pt x="630" y="0"/>
                      <a:pt x="470" y="0"/>
                    </a:cubicBezTo>
                    <a:cubicBezTo>
                      <a:pt x="310" y="0"/>
                      <a:pt x="98" y="60"/>
                      <a:pt x="0" y="76"/>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17" name=""/>
              <p:cNvSpPr/>
              <p:nvPr/>
            </p:nvSpPr>
            <p:spPr>
              <a:xfrm rot="0">
                <a:off x="3696" y="1048"/>
                <a:ext cx="1122" cy="128"/>
              </a:xfrm>
              <a:custGeom>
                <a:avLst/>
                <a:ahLst/>
                <a:rect l="0" t="0" r="r" b="b"/>
                <a:pathLst>
                  <a:path w="1122" h="128">
                    <a:moveTo>
                      <a:pt x="1122" y="128"/>
                    </a:moveTo>
                    <a:cubicBezTo>
                      <a:pt x="1034" y="108"/>
                      <a:pt x="779" y="16"/>
                      <a:pt x="592" y="8"/>
                    </a:cubicBezTo>
                    <a:cubicBezTo>
                      <a:pt x="405" y="0"/>
                      <a:pt x="123" y="65"/>
                      <a:pt x="0" y="8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18" name=""/>
              <p:cNvSpPr/>
              <p:nvPr/>
            </p:nvSpPr>
            <p:spPr>
              <a:xfrm rot="0">
                <a:off x="3666" y="760"/>
                <a:ext cx="1440" cy="200"/>
              </a:xfrm>
              <a:custGeom>
                <a:avLst/>
                <a:ahLst/>
                <a:rect l="0" t="0" r="r" b="b"/>
                <a:pathLst>
                  <a:path w="1440" h="200">
                    <a:moveTo>
                      <a:pt x="1440" y="152"/>
                    </a:moveTo>
                    <a:cubicBezTo>
                      <a:pt x="1200" y="76"/>
                      <a:pt x="960" y="0"/>
                      <a:pt x="720" y="8"/>
                    </a:cubicBezTo>
                    <a:cubicBezTo>
                      <a:pt x="480" y="16"/>
                      <a:pt x="240" y="108"/>
                      <a:pt x="0" y="20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19" name=""/>
              <p:cNvSpPr/>
              <p:nvPr/>
            </p:nvSpPr>
            <p:spPr>
              <a:xfrm rot="0">
                <a:off x="3762" y="1608"/>
                <a:ext cx="894" cy="40"/>
              </a:xfrm>
              <a:custGeom>
                <a:avLst/>
                <a:ahLst/>
                <a:rect l="0" t="0" r="r" b="b"/>
                <a:pathLst>
                  <a:path w="894" h="40">
                    <a:moveTo>
                      <a:pt x="894" y="0"/>
                    </a:moveTo>
                    <a:cubicBezTo>
                      <a:pt x="813" y="4"/>
                      <a:pt x="555" y="17"/>
                      <a:pt x="406" y="24"/>
                    </a:cubicBezTo>
                    <a:cubicBezTo>
                      <a:pt x="257" y="31"/>
                      <a:pt x="85" y="37"/>
                      <a:pt x="0" y="4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0" name=""/>
              <p:cNvSpPr/>
              <p:nvPr/>
            </p:nvSpPr>
            <p:spPr>
              <a:xfrm rot="0">
                <a:off x="3906" y="1848"/>
                <a:ext cx="846" cy="132"/>
              </a:xfrm>
              <a:custGeom>
                <a:avLst/>
                <a:ahLst/>
                <a:rect l="0" t="0" r="r" b="b"/>
                <a:pathLst>
                  <a:path w="846" h="132">
                    <a:moveTo>
                      <a:pt x="846" y="0"/>
                    </a:moveTo>
                    <a:cubicBezTo>
                      <a:pt x="772" y="21"/>
                      <a:pt x="543" y="116"/>
                      <a:pt x="402" y="124"/>
                    </a:cubicBezTo>
                    <a:cubicBezTo>
                      <a:pt x="261" y="132"/>
                      <a:pt x="84" y="64"/>
                      <a:pt x="0" y="48"/>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1" name=""/>
              <p:cNvSpPr/>
              <p:nvPr/>
            </p:nvSpPr>
            <p:spPr>
              <a:xfrm rot="0">
                <a:off x="3570" y="1944"/>
                <a:ext cx="1344" cy="325"/>
              </a:xfrm>
              <a:custGeom>
                <a:avLst/>
                <a:ahLst/>
                <a:rect l="0" t="0" r="r" b="b"/>
                <a:pathLst>
                  <a:path w="1344" h="325">
                    <a:moveTo>
                      <a:pt x="1344" y="0"/>
                    </a:moveTo>
                    <a:cubicBezTo>
                      <a:pt x="1304" y="45"/>
                      <a:pt x="1262" y="219"/>
                      <a:pt x="1102" y="268"/>
                    </a:cubicBezTo>
                    <a:cubicBezTo>
                      <a:pt x="942" y="317"/>
                      <a:pt x="570" y="325"/>
                      <a:pt x="386" y="296"/>
                    </a:cubicBezTo>
                    <a:cubicBezTo>
                      <a:pt x="202" y="267"/>
                      <a:pt x="80" y="138"/>
                      <a:pt x="0" y="96"/>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2" name=""/>
              <p:cNvSpPr/>
              <p:nvPr/>
            </p:nvSpPr>
            <p:spPr>
              <a:xfrm rot="0">
                <a:off x="5184" y="672"/>
                <a:ext cx="192" cy="336"/>
              </a:xfrm>
              <a:custGeom>
                <a:avLst/>
                <a:ahLst/>
                <a:rect l="0" t="0" r="r" b="b"/>
                <a:pathLst>
                  <a:path w="192" h="336">
                    <a:moveTo>
                      <a:pt x="0" y="336"/>
                    </a:moveTo>
                    <a:cubicBezTo>
                      <a:pt x="56" y="292"/>
                      <a:pt x="112" y="248"/>
                      <a:pt x="144" y="192"/>
                    </a:cubicBezTo>
                    <a:cubicBezTo>
                      <a:pt x="176" y="136"/>
                      <a:pt x="184" y="68"/>
                      <a:pt x="192" y="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3" name=""/>
              <p:cNvSpPr/>
              <p:nvPr/>
            </p:nvSpPr>
            <p:spPr>
              <a:xfrm rot="0">
                <a:off x="5184" y="1008"/>
                <a:ext cx="432" cy="144"/>
              </a:xfrm>
              <a:custGeom>
                <a:avLst/>
                <a:ahLst/>
                <a:rect l="0" t="0" r="r" b="b"/>
                <a:pathLst>
                  <a:path w="432" h="144">
                    <a:moveTo>
                      <a:pt x="0" y="144"/>
                    </a:moveTo>
                    <a:cubicBezTo>
                      <a:pt x="108" y="132"/>
                      <a:pt x="216" y="120"/>
                      <a:pt x="288" y="96"/>
                    </a:cubicBezTo>
                    <a:cubicBezTo>
                      <a:pt x="360" y="72"/>
                      <a:pt x="396" y="36"/>
                      <a:pt x="432" y="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4" name=""/>
              <p:cNvSpPr/>
              <p:nvPr/>
            </p:nvSpPr>
            <p:spPr>
              <a:xfrm rot="0">
                <a:off x="5136" y="1344"/>
                <a:ext cx="480" cy="336"/>
              </a:xfrm>
              <a:custGeom>
                <a:avLst/>
                <a:ahLst/>
                <a:rect l="0" t="0" r="r" b="b"/>
                <a:pathLst>
                  <a:path w="480" h="336">
                    <a:moveTo>
                      <a:pt x="0" y="0"/>
                    </a:moveTo>
                    <a:cubicBezTo>
                      <a:pt x="104" y="20"/>
                      <a:pt x="208" y="40"/>
                      <a:pt x="288" y="96"/>
                    </a:cubicBezTo>
                    <a:cubicBezTo>
                      <a:pt x="368" y="152"/>
                      <a:pt x="424" y="244"/>
                      <a:pt x="480" y="336"/>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5" name=""/>
              <p:cNvSpPr/>
              <p:nvPr/>
            </p:nvSpPr>
            <p:spPr>
              <a:xfrm rot="0">
                <a:off x="5136" y="1680"/>
                <a:ext cx="356" cy="288"/>
              </a:xfrm>
              <a:custGeom>
                <a:avLst/>
                <a:ahLst/>
                <a:rect l="0" t="0" r="r" b="b"/>
                <a:pathLst>
                  <a:path w="356" h="288">
                    <a:moveTo>
                      <a:pt x="0" y="0"/>
                    </a:moveTo>
                    <a:cubicBezTo>
                      <a:pt x="38" y="21"/>
                      <a:pt x="169" y="76"/>
                      <a:pt x="228" y="124"/>
                    </a:cubicBezTo>
                    <a:cubicBezTo>
                      <a:pt x="287" y="172"/>
                      <a:pt x="329" y="254"/>
                      <a:pt x="356" y="288"/>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6" name=""/>
              <p:cNvSpPr/>
              <p:nvPr/>
            </p:nvSpPr>
            <p:spPr>
              <a:xfrm rot="0">
                <a:off x="3340" y="708"/>
                <a:ext cx="68" cy="396"/>
              </a:xfrm>
              <a:custGeom>
                <a:avLst/>
                <a:ahLst/>
                <a:rect l="0" t="0" r="r" b="b"/>
                <a:pathLst>
                  <a:path w="68" h="396">
                    <a:moveTo>
                      <a:pt x="68" y="396"/>
                    </a:moveTo>
                    <a:cubicBezTo>
                      <a:pt x="48" y="332"/>
                      <a:pt x="31" y="270"/>
                      <a:pt x="20" y="204"/>
                    </a:cubicBezTo>
                    <a:cubicBezTo>
                      <a:pt x="9" y="138"/>
                      <a:pt x="4" y="42"/>
                      <a:pt x="0" y="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7" name=""/>
              <p:cNvSpPr/>
              <p:nvPr/>
            </p:nvSpPr>
            <p:spPr>
              <a:xfrm rot="0">
                <a:off x="2880" y="672"/>
                <a:ext cx="384" cy="528"/>
              </a:xfrm>
              <a:custGeom>
                <a:avLst/>
                <a:ahLst/>
                <a:rect l="0" t="0" r="r" b="b"/>
                <a:pathLst>
                  <a:path w="384" h="528">
                    <a:moveTo>
                      <a:pt x="0" y="0"/>
                    </a:moveTo>
                    <a:cubicBezTo>
                      <a:pt x="64" y="124"/>
                      <a:pt x="128" y="248"/>
                      <a:pt x="192" y="336"/>
                    </a:cubicBezTo>
                    <a:cubicBezTo>
                      <a:pt x="256" y="424"/>
                      <a:pt x="320" y="476"/>
                      <a:pt x="384" y="528"/>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8" name=""/>
              <p:cNvSpPr/>
              <p:nvPr/>
            </p:nvSpPr>
            <p:spPr>
              <a:xfrm rot="0">
                <a:off x="2736" y="1336"/>
                <a:ext cx="432" cy="56"/>
              </a:xfrm>
              <a:custGeom>
                <a:avLst/>
                <a:ahLst/>
                <a:rect l="0" t="0" r="r" b="b"/>
                <a:pathLst>
                  <a:path w="432" h="56">
                    <a:moveTo>
                      <a:pt x="0" y="56"/>
                    </a:moveTo>
                    <a:cubicBezTo>
                      <a:pt x="60" y="36"/>
                      <a:pt x="120" y="16"/>
                      <a:pt x="192" y="8"/>
                    </a:cubicBezTo>
                    <a:cubicBezTo>
                      <a:pt x="264" y="0"/>
                      <a:pt x="348" y="4"/>
                      <a:pt x="432" y="8"/>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29" name=""/>
              <p:cNvSpPr/>
              <p:nvPr/>
            </p:nvSpPr>
            <p:spPr>
              <a:xfrm rot="0">
                <a:off x="2880" y="1536"/>
                <a:ext cx="432" cy="432"/>
              </a:xfrm>
              <a:custGeom>
                <a:avLst/>
                <a:ahLst/>
                <a:rect l="0" t="0" r="r" b="b"/>
                <a:pathLst>
                  <a:path w="432" h="432">
                    <a:moveTo>
                      <a:pt x="0" y="432"/>
                    </a:moveTo>
                    <a:cubicBezTo>
                      <a:pt x="11" y="415"/>
                      <a:pt x="28" y="376"/>
                      <a:pt x="68" y="328"/>
                    </a:cubicBezTo>
                    <a:cubicBezTo>
                      <a:pt x="108" y="280"/>
                      <a:pt x="179" y="199"/>
                      <a:pt x="240" y="144"/>
                    </a:cubicBezTo>
                    <a:cubicBezTo>
                      <a:pt x="301" y="89"/>
                      <a:pt x="368" y="40"/>
                      <a:pt x="432" y="0"/>
                    </a:cubicBezTo>
                  </a:path>
                </a:pathLst>
              </a:custGeom>
              <a:noFill/>
              <a:ln w="12700" cap="flat" cmpd="sng">
                <a:solidFill>
                  <a:srgbClr val="CC00CC">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30" name=""/>
              <p:cNvSpPr/>
              <p:nvPr/>
            </p:nvSpPr>
            <p:spPr>
              <a:xfrm rot="0" flipH="1">
                <a:off x="4320" y="768"/>
                <a:ext cx="96" cy="0"/>
              </a:xfrm>
              <a:prstGeom prst="line"/>
              <a:noFill/>
              <a:ln w="19050" cap="flat" cmpd="sng">
                <a:solidFill>
                  <a:srgbClr val="CC00CC">
                    <a:alpha val="100000"/>
                  </a:srgbClr>
                </a:solidFill>
                <a:prstDash val="solid"/>
                <a:round/>
                <a:tailEnd type="triangle" w="sm" len="lg"/>
              </a:ln>
            </p:spPr>
          </p:sp>
          <p:sp>
            <p:nvSpPr>
              <p:cNvPr id="1048931" name=""/>
              <p:cNvSpPr/>
              <p:nvPr/>
            </p:nvSpPr>
            <p:spPr>
              <a:xfrm rot="0" flipH="1">
                <a:off x="4224" y="1056"/>
                <a:ext cx="96" cy="0"/>
              </a:xfrm>
              <a:prstGeom prst="line"/>
              <a:noFill/>
              <a:ln w="19050" cap="flat" cmpd="sng">
                <a:solidFill>
                  <a:srgbClr val="CC00CC">
                    <a:alpha val="100000"/>
                  </a:srgbClr>
                </a:solidFill>
                <a:prstDash val="solid"/>
                <a:round/>
                <a:tailEnd type="triangle" w="sm" len="lg"/>
              </a:ln>
            </p:spPr>
          </p:sp>
          <p:sp>
            <p:nvSpPr>
              <p:cNvPr id="1048932" name=""/>
              <p:cNvSpPr/>
              <p:nvPr/>
            </p:nvSpPr>
            <p:spPr>
              <a:xfrm rot="0" flipH="1">
                <a:off x="4176" y="1344"/>
                <a:ext cx="96" cy="0"/>
              </a:xfrm>
              <a:prstGeom prst="line"/>
              <a:noFill/>
              <a:ln w="19050" cap="flat" cmpd="sng">
                <a:solidFill>
                  <a:srgbClr val="CC00CC">
                    <a:alpha val="100000"/>
                  </a:srgbClr>
                </a:solidFill>
                <a:prstDash val="solid"/>
                <a:round/>
                <a:tailEnd type="triangle" w="sm" len="lg"/>
              </a:ln>
            </p:spPr>
          </p:sp>
          <p:sp>
            <p:nvSpPr>
              <p:cNvPr id="1048933" name=""/>
              <p:cNvSpPr/>
              <p:nvPr/>
            </p:nvSpPr>
            <p:spPr>
              <a:xfrm rot="0" flipH="1">
                <a:off x="4176" y="1632"/>
                <a:ext cx="96" cy="0"/>
              </a:xfrm>
              <a:prstGeom prst="line"/>
              <a:noFill/>
              <a:ln w="19050" cap="flat" cmpd="sng">
                <a:solidFill>
                  <a:srgbClr val="CC00CC">
                    <a:alpha val="100000"/>
                  </a:srgbClr>
                </a:solidFill>
                <a:prstDash val="solid"/>
                <a:round/>
                <a:tailEnd type="triangle" w="sm" len="lg"/>
              </a:ln>
            </p:spPr>
          </p:sp>
          <p:sp>
            <p:nvSpPr>
              <p:cNvPr id="1048934" name=""/>
              <p:cNvSpPr/>
              <p:nvPr/>
            </p:nvSpPr>
            <p:spPr>
              <a:xfrm rot="0" flipH="1">
                <a:off x="4224" y="1968"/>
                <a:ext cx="96" cy="0"/>
              </a:xfrm>
              <a:prstGeom prst="line"/>
              <a:noFill/>
              <a:ln w="19050" cap="flat" cmpd="sng">
                <a:solidFill>
                  <a:srgbClr val="CC00CC">
                    <a:alpha val="100000"/>
                  </a:srgbClr>
                </a:solidFill>
                <a:prstDash val="solid"/>
                <a:round/>
                <a:tailEnd type="triangle" w="sm" len="lg"/>
              </a:ln>
            </p:spPr>
          </p:sp>
          <p:sp>
            <p:nvSpPr>
              <p:cNvPr id="1048935" name=""/>
              <p:cNvSpPr/>
              <p:nvPr/>
            </p:nvSpPr>
            <p:spPr>
              <a:xfrm rot="0" flipH="1">
                <a:off x="4224" y="2256"/>
                <a:ext cx="96" cy="0"/>
              </a:xfrm>
              <a:prstGeom prst="line"/>
              <a:noFill/>
              <a:ln w="19050" cap="flat" cmpd="sng">
                <a:solidFill>
                  <a:srgbClr val="CC00CC">
                    <a:alpha val="100000"/>
                  </a:srgbClr>
                </a:solidFill>
                <a:prstDash val="solid"/>
                <a:round/>
                <a:tailEnd type="triangle" w="sm" len="lg"/>
              </a:ln>
            </p:spPr>
          </p:sp>
          <p:sp>
            <p:nvSpPr>
              <p:cNvPr id="1048936" name=""/>
              <p:cNvSpPr/>
              <p:nvPr/>
            </p:nvSpPr>
            <p:spPr>
              <a:xfrm rot="7184693" flipH="1">
                <a:off x="5278" y="862"/>
                <a:ext cx="96" cy="1"/>
              </a:xfrm>
              <a:prstGeom prst="line"/>
              <a:noFill/>
              <a:ln w="19050" cap="flat" cmpd="sng">
                <a:solidFill>
                  <a:srgbClr val="CC00CC">
                    <a:alpha val="100000"/>
                  </a:srgbClr>
                </a:solidFill>
                <a:prstDash val="solid"/>
                <a:round/>
                <a:tailEnd type="triangle" w="sm" len="lg"/>
              </a:ln>
            </p:spPr>
          </p:sp>
          <p:sp>
            <p:nvSpPr>
              <p:cNvPr id="1048937" name=""/>
              <p:cNvSpPr/>
              <p:nvPr/>
            </p:nvSpPr>
            <p:spPr>
              <a:xfrm rot="9625613" flipH="1">
                <a:off x="5424" y="1104"/>
                <a:ext cx="96" cy="1"/>
              </a:xfrm>
              <a:prstGeom prst="line"/>
              <a:noFill/>
              <a:ln w="19050" cap="flat" cmpd="sng">
                <a:solidFill>
                  <a:srgbClr val="CC00CC">
                    <a:alpha val="100000"/>
                  </a:srgbClr>
                </a:solidFill>
                <a:prstDash val="solid"/>
                <a:round/>
                <a:tailEnd type="triangle" w="sm" len="lg"/>
              </a:ln>
            </p:spPr>
          </p:sp>
          <p:sp>
            <p:nvSpPr>
              <p:cNvPr id="1048938" name=""/>
              <p:cNvSpPr/>
              <p:nvPr/>
            </p:nvSpPr>
            <p:spPr>
              <a:xfrm rot="13260118" flipH="1">
                <a:off x="5376" y="1439"/>
                <a:ext cx="96" cy="1"/>
              </a:xfrm>
              <a:prstGeom prst="line"/>
              <a:noFill/>
              <a:ln w="19050" cap="flat" cmpd="sng">
                <a:solidFill>
                  <a:srgbClr val="CC00CC">
                    <a:alpha val="100000"/>
                  </a:srgbClr>
                </a:solidFill>
                <a:prstDash val="solid"/>
                <a:round/>
                <a:tailEnd type="triangle" w="sm" len="lg"/>
              </a:ln>
            </p:spPr>
          </p:sp>
          <p:sp>
            <p:nvSpPr>
              <p:cNvPr id="1048939" name=""/>
              <p:cNvSpPr/>
              <p:nvPr/>
            </p:nvSpPr>
            <p:spPr>
              <a:xfrm rot="12915092" flipH="1">
                <a:off x="5280" y="1775"/>
                <a:ext cx="96" cy="1"/>
              </a:xfrm>
              <a:prstGeom prst="line"/>
              <a:noFill/>
              <a:ln w="19050" cap="flat" cmpd="sng">
                <a:solidFill>
                  <a:srgbClr val="CC00CC">
                    <a:alpha val="100000"/>
                  </a:srgbClr>
                </a:solidFill>
                <a:prstDash val="solid"/>
                <a:round/>
                <a:tailEnd type="triangle" w="sm" len="lg"/>
              </a:ln>
            </p:spPr>
          </p:sp>
          <p:sp>
            <p:nvSpPr>
              <p:cNvPr id="1048940" name=""/>
              <p:cNvSpPr/>
              <p:nvPr/>
            </p:nvSpPr>
            <p:spPr>
              <a:xfrm rot="15511934" flipH="1">
                <a:off x="3309" y="911"/>
                <a:ext cx="96" cy="1"/>
              </a:xfrm>
              <a:prstGeom prst="line"/>
              <a:noFill/>
              <a:ln w="19050" cap="flat" cmpd="sng">
                <a:solidFill>
                  <a:srgbClr val="CC00CC">
                    <a:alpha val="100000"/>
                  </a:srgbClr>
                </a:solidFill>
                <a:prstDash val="solid"/>
                <a:round/>
                <a:tailEnd type="triangle" w="sm" len="lg"/>
              </a:ln>
            </p:spPr>
          </p:sp>
          <p:sp>
            <p:nvSpPr>
              <p:cNvPr id="1048941" name=""/>
              <p:cNvSpPr/>
              <p:nvPr/>
            </p:nvSpPr>
            <p:spPr>
              <a:xfrm rot="13857870" flipH="1">
                <a:off x="3021" y="1007"/>
                <a:ext cx="96" cy="1"/>
              </a:xfrm>
              <a:prstGeom prst="line"/>
              <a:noFill/>
              <a:ln w="19050" cap="flat" cmpd="sng">
                <a:solidFill>
                  <a:srgbClr val="CC00CC">
                    <a:alpha val="100000"/>
                  </a:srgbClr>
                </a:solidFill>
                <a:prstDash val="solid"/>
                <a:round/>
                <a:tailEnd type="triangle" w="sm" len="lg"/>
              </a:ln>
            </p:spPr>
          </p:sp>
          <p:sp>
            <p:nvSpPr>
              <p:cNvPr id="1048942" name=""/>
              <p:cNvSpPr/>
              <p:nvPr/>
            </p:nvSpPr>
            <p:spPr>
              <a:xfrm rot="10220406" flipH="1">
                <a:off x="2880" y="1344"/>
                <a:ext cx="96" cy="1"/>
              </a:xfrm>
              <a:prstGeom prst="line"/>
              <a:noFill/>
              <a:ln w="19050" cap="flat" cmpd="sng">
                <a:solidFill>
                  <a:srgbClr val="CC00CC">
                    <a:alpha val="100000"/>
                  </a:srgbClr>
                </a:solidFill>
                <a:prstDash val="solid"/>
                <a:round/>
                <a:tailEnd type="triangle" w="sm" len="lg"/>
              </a:ln>
            </p:spPr>
          </p:sp>
          <p:sp>
            <p:nvSpPr>
              <p:cNvPr id="1048943" name=""/>
              <p:cNvSpPr/>
              <p:nvPr/>
            </p:nvSpPr>
            <p:spPr>
              <a:xfrm rot="8338778" flipH="1">
                <a:off x="3024" y="1727"/>
                <a:ext cx="96" cy="1"/>
              </a:xfrm>
              <a:prstGeom prst="line"/>
              <a:noFill/>
              <a:ln w="19050" cap="flat" cmpd="sng">
                <a:solidFill>
                  <a:srgbClr val="CC00CC">
                    <a:alpha val="100000"/>
                  </a:srgbClr>
                </a:solidFill>
                <a:prstDash val="solid"/>
                <a:round/>
                <a:tailEnd type="triangle" w="sm" len="lg"/>
              </a:ln>
            </p:spPr>
          </p:sp>
        </p:grpSp>
        <p:pic>
          <p:nvPicPr>
            <p:cNvPr id="2097284" name="" descr=""/>
            <p:cNvPicPr>
              <a:picLocks/>
            </p:cNvPicPr>
            <p:nvPr/>
          </p:nvPicPr>
          <p:blipFill>
            <a:blip xmlns:r="http://schemas.openxmlformats.org/officeDocument/2006/relationships" r:embed="rId2"/>
            <a:srcRect l="0" t="0" r="0" b="0"/>
            <a:stretch>
              <a:fillRect/>
            </a:stretch>
          </p:blipFill>
          <p:spPr>
            <a:xfrm rot="0">
              <a:off x="4803" y="1691"/>
              <a:ext cx="399" cy="452"/>
            </a:xfrm>
            <a:prstGeom prst="rect"/>
            <a:noFill/>
            <a:ln>
              <a:noFill/>
            </a:ln>
          </p:spPr>
        </p:pic>
        <p:pic>
          <p:nvPicPr>
            <p:cNvPr id="2097285" name="" descr=""/>
            <p:cNvPicPr>
              <a:picLocks/>
            </p:cNvPicPr>
            <p:nvPr/>
          </p:nvPicPr>
          <p:blipFill>
            <a:blip xmlns:r="http://schemas.openxmlformats.org/officeDocument/2006/relationships" r:embed="rId3"/>
            <a:srcRect l="0" t="0" r="0" b="0"/>
            <a:stretch>
              <a:fillRect/>
            </a:stretch>
          </p:blipFill>
          <p:spPr>
            <a:xfrm rot="0">
              <a:off x="3024" y="1691"/>
              <a:ext cx="399" cy="452"/>
            </a:xfrm>
            <a:prstGeom prst="rect"/>
            <a:noFill/>
            <a:ln>
              <a:noFill/>
            </a:ln>
          </p:spPr>
        </p:pic>
        <p:grpSp>
          <p:nvGrpSpPr>
            <p:cNvPr id="135" name=""/>
            <p:cNvGrpSpPr/>
            <p:nvPr/>
          </p:nvGrpSpPr>
          <p:grpSpPr>
            <a:xfrm rot="0">
              <a:off x="2976" y="801"/>
              <a:ext cx="2130" cy="1236"/>
              <a:chOff x="3120" y="862"/>
              <a:chExt cx="2130" cy="1236"/>
            </a:xfrm>
          </p:grpSpPr>
          <p:sp>
            <p:nvSpPr>
              <p:cNvPr id="1048944" name=""/>
              <p:cNvSpPr/>
              <p:nvPr/>
            </p:nvSpPr>
            <p:spPr>
              <a:xfrm rot="0">
                <a:off x="3120" y="940"/>
                <a:ext cx="837" cy="1158"/>
              </a:xfrm>
              <a:custGeom>
                <a:avLst/>
                <a:ahLst/>
                <a:rect l="0" t="0" r="r" b="b"/>
                <a:pathLst>
                  <a:path w="837" h="1158">
                    <a:moveTo>
                      <a:pt x="640" y="690"/>
                    </a:moveTo>
                    <a:cubicBezTo>
                      <a:pt x="601" y="578"/>
                      <a:pt x="592" y="451"/>
                      <a:pt x="573" y="338"/>
                    </a:cubicBezTo>
                    <a:cubicBezTo>
                      <a:pt x="554" y="225"/>
                      <a:pt x="615" y="0"/>
                      <a:pt x="528" y="9"/>
                    </a:cubicBezTo>
                    <a:cubicBezTo>
                      <a:pt x="441" y="18"/>
                      <a:pt x="98" y="273"/>
                      <a:pt x="49" y="391"/>
                    </a:cubicBezTo>
                    <a:cubicBezTo>
                      <a:pt x="0" y="509"/>
                      <a:pt x="167" y="596"/>
                      <a:pt x="233" y="716"/>
                    </a:cubicBezTo>
                    <a:cubicBezTo>
                      <a:pt x="299" y="836"/>
                      <a:pt x="351" y="1060"/>
                      <a:pt x="446" y="1109"/>
                    </a:cubicBezTo>
                    <a:cubicBezTo>
                      <a:pt x="541" y="1158"/>
                      <a:pt x="773" y="1081"/>
                      <a:pt x="805" y="1011"/>
                    </a:cubicBezTo>
                    <a:cubicBezTo>
                      <a:pt x="837" y="941"/>
                      <a:pt x="671" y="811"/>
                      <a:pt x="640" y="690"/>
                    </a:cubicBezTo>
                  </a:path>
                </a:pathLst>
              </a:custGeom>
              <a:gradFill rotWithShape="0">
                <a:gsLst>
                  <a:gs pos="0">
                    <a:srgbClr val="767676">
                      <a:alpha val="100000"/>
                    </a:srgbClr>
                  </a:gs>
                  <a:gs pos="100000">
                    <a:schemeClr val="lt1">
                      <a:alpha val="100000"/>
                    </a:schemeClr>
                  </a:gs>
                </a:gsLst>
                <a:lin ang="18900000" scaled="1"/>
              </a:gradFill>
              <a:ln w="1905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45" name=""/>
              <p:cNvSpPr/>
              <p:nvPr/>
            </p:nvSpPr>
            <p:spPr>
              <a:xfrm rot="0">
                <a:off x="4597" y="862"/>
                <a:ext cx="653" cy="1178"/>
              </a:xfrm>
              <a:custGeom>
                <a:avLst/>
                <a:ahLst/>
                <a:rect l="0" t="0" r="r" b="b"/>
                <a:pathLst>
                  <a:path w="653" h="1178">
                    <a:moveTo>
                      <a:pt x="595" y="786"/>
                    </a:moveTo>
                    <a:cubicBezTo>
                      <a:pt x="619" y="721"/>
                      <a:pt x="546" y="702"/>
                      <a:pt x="550" y="584"/>
                    </a:cubicBezTo>
                    <a:cubicBezTo>
                      <a:pt x="554" y="466"/>
                      <a:pt x="653" y="150"/>
                      <a:pt x="617" y="75"/>
                    </a:cubicBezTo>
                    <a:cubicBezTo>
                      <a:pt x="581" y="0"/>
                      <a:pt x="430" y="43"/>
                      <a:pt x="333" y="135"/>
                    </a:cubicBezTo>
                    <a:cubicBezTo>
                      <a:pt x="236" y="227"/>
                      <a:pt x="68" y="501"/>
                      <a:pt x="34" y="629"/>
                    </a:cubicBezTo>
                    <a:cubicBezTo>
                      <a:pt x="0" y="757"/>
                      <a:pt x="107" y="816"/>
                      <a:pt x="131" y="906"/>
                    </a:cubicBezTo>
                    <a:cubicBezTo>
                      <a:pt x="155" y="996"/>
                      <a:pt x="130" y="1156"/>
                      <a:pt x="176" y="1167"/>
                    </a:cubicBezTo>
                    <a:cubicBezTo>
                      <a:pt x="222" y="1178"/>
                      <a:pt x="338" y="1036"/>
                      <a:pt x="408" y="973"/>
                    </a:cubicBezTo>
                    <a:cubicBezTo>
                      <a:pt x="478" y="910"/>
                      <a:pt x="559" y="856"/>
                      <a:pt x="595" y="786"/>
                    </a:cubicBezTo>
                  </a:path>
                </a:pathLst>
              </a:custGeom>
              <a:gradFill rotWithShape="0">
                <a:gsLst>
                  <a:gs pos="0">
                    <a:schemeClr val="lt1">
                      <a:alpha val="100000"/>
                    </a:schemeClr>
                  </a:gs>
                  <a:gs pos="100000">
                    <a:srgbClr val="767676">
                      <a:alpha val="100000"/>
                    </a:srgbClr>
                  </a:gs>
                </a:gsLst>
                <a:lin ang="2700000" scaled="1"/>
              </a:gradFill>
              <a:ln w="1905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286" name="" descr=""/>
              <p:cNvPicPr>
                <a:picLocks/>
              </p:cNvPicPr>
              <p:nvPr/>
            </p:nvPicPr>
            <p:blipFill>
              <a:blip xmlns:r="http://schemas.openxmlformats.org/officeDocument/2006/relationships" r:embed="rId4"/>
              <a:srcRect l="0" t="0" r="0" b="0"/>
              <a:stretch>
                <a:fillRect/>
              </a:stretch>
            </p:blipFill>
            <p:spPr>
              <a:xfrm rot="0">
                <a:off x="3234" y="1272"/>
                <a:ext cx="516" cy="393"/>
              </a:xfrm>
              <a:prstGeom prst="rect"/>
              <a:noFill/>
              <a:ln>
                <a:noFill/>
              </a:ln>
            </p:spPr>
          </p:pic>
          <p:pic>
            <p:nvPicPr>
              <p:cNvPr id="2097287" name="" descr=""/>
              <p:cNvPicPr>
                <a:picLocks/>
              </p:cNvPicPr>
              <p:nvPr/>
            </p:nvPicPr>
            <p:blipFill>
              <a:blip xmlns:r="http://schemas.openxmlformats.org/officeDocument/2006/relationships" r:embed="rId5"/>
              <a:srcRect l="0" t="0" r="0" b="0"/>
              <a:stretch>
                <a:fillRect/>
              </a:stretch>
            </p:blipFill>
            <p:spPr>
              <a:xfrm rot="0">
                <a:off x="4656" y="1296"/>
                <a:ext cx="516" cy="393"/>
              </a:xfrm>
              <a:prstGeom prst="rect"/>
              <a:noFill/>
              <a:ln>
                <a:noFill/>
              </a:ln>
            </p:spPr>
          </p:pic>
        </p:grpSp>
      </p:grpSp>
      <p:pic>
        <p:nvPicPr>
          <p:cNvPr id="2097288" name="" descr=""/>
          <p:cNvPicPr>
            <a:picLocks/>
          </p:cNvPicPr>
          <p:nvPr/>
        </p:nvPicPr>
        <p:blipFill>
          <a:blip xmlns:r="http://schemas.openxmlformats.org/officeDocument/2006/relationships" r:embed="rId6"/>
          <a:srcRect l="0" t="0" r="0" b="0"/>
          <a:stretch>
            <a:fillRect/>
          </a:stretch>
        </p:blipFill>
        <p:spPr>
          <a:xfrm rot="0">
            <a:off x="684212" y="3933825"/>
            <a:ext cx="2895600" cy="873125"/>
          </a:xfrm>
          <a:prstGeom prst="rect"/>
          <a:noFill/>
          <a:ln>
            <a:noFill/>
          </a:ln>
        </p:spPr>
      </p:pic>
      <p:sp>
        <p:nvSpPr>
          <p:cNvPr id="1048946" name=""/>
          <p:cNvSpPr txBox="1"/>
          <p:nvPr/>
        </p:nvSpPr>
        <p:spPr>
          <a:xfrm rot="0">
            <a:off x="395287" y="260350"/>
            <a:ext cx="2909887" cy="57943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二、电容器</a:t>
            </a:r>
          </a:p>
        </p:txBody>
      </p:sp>
      <p:sp>
        <p:nvSpPr>
          <p:cNvPr id="1048947" name=""/>
          <p:cNvSpPr txBox="1"/>
          <p:nvPr/>
        </p:nvSpPr>
        <p:spPr>
          <a:xfrm rot="0">
            <a:off x="468312" y="908050"/>
            <a:ext cx="8207375" cy="45720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hlink"/>
                </a:solidFill>
                <a:ea typeface="楷体_GB2312" pitchFamily="49" charset="-122"/>
              </a:rPr>
              <a:t>两个带有等值而异号电荷的导体所组成的系统</a:t>
            </a:r>
          </a:p>
        </p:txBody>
      </p:sp>
      <p:grpSp>
        <p:nvGrpSpPr>
          <p:cNvPr id="136" name=""/>
          <p:cNvGrpSpPr/>
          <p:nvPr/>
        </p:nvGrpSpPr>
        <p:grpSpPr>
          <a:xfrm rot="0">
            <a:off x="250825" y="1341437"/>
            <a:ext cx="3671887" cy="762000"/>
            <a:chOff x="96" y="2448"/>
            <a:chExt cx="2313" cy="480"/>
          </a:xfrm>
        </p:grpSpPr>
        <p:sp>
          <p:nvSpPr>
            <p:cNvPr id="1048948" name=""/>
            <p:cNvSpPr txBox="1"/>
            <p:nvPr/>
          </p:nvSpPr>
          <p:spPr>
            <a:xfrm rot="0">
              <a:off x="96" y="2592"/>
              <a:ext cx="2313"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2</a:t>
              </a:r>
              <a:r>
                <a:rPr altLang="en-US" sz="2800" lang="zh-CN">
                  <a:solidFill>
                    <a:schemeClr val="hlink"/>
                  </a:solidFill>
                  <a:ea typeface="楷体_GB2312" pitchFamily="49" charset="-122"/>
                </a:rPr>
                <a:t>、   电容器电容</a:t>
              </a:r>
            </a:p>
          </p:txBody>
        </p:sp>
        <p:sp>
          <p:nvSpPr>
            <p:cNvPr id="1048949" name=""/>
            <p:cNvSpPr/>
            <p:nvPr/>
          </p:nvSpPr>
          <p:spPr>
            <a:xfrm rot="0">
              <a:off x="336" y="2448"/>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947"/>
                                        </p:tgtEl>
                                        <p:attrNameLst>
                                          <p:attrName>style.visibility</p:attrName>
                                        </p:attrNameLst>
                                      </p:cBhvr>
                                      <p:to>
                                        <p:strVal val="visible"/>
                                      </p:to>
                                    </p:set>
                                    <p:animEffect transition="in" filter="wipe(left)">
                                      <p:cBhvr>
                                        <p:cTn dur="75" id="7"/>
                                        <p:tgtEl>
                                          <p:spTgt spid="104894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4" presetSubtype="32">
                                  <p:stCondLst>
                                    <p:cond delay="0"/>
                                  </p:stCondLst>
                                  <p:childTnLst>
                                    <p:set>
                                      <p:cBhvr>
                                        <p:cTn dur="1" fill="hold" id="11">
                                          <p:stCondLst>
                                            <p:cond delay="0"/>
                                          </p:stCondLst>
                                        </p:cTn>
                                        <p:tgtEl>
                                          <p:spTgt spid="133"/>
                                        </p:tgtEl>
                                        <p:attrNameLst>
                                          <p:attrName>style.visibility</p:attrName>
                                        </p:attrNameLst>
                                      </p:cBhvr>
                                      <p:to>
                                        <p:strVal val="visible"/>
                                      </p:to>
                                    </p:set>
                                    <p:animEffect transition="in" filter="box(out)">
                                      <p:cBhvr>
                                        <p:cTn dur="500" id="12"/>
                                        <p:tgtEl>
                                          <p:spTgt spid="133"/>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5">
                                  <p:stCondLst>
                                    <p:cond delay="0"/>
                                  </p:stCondLst>
                                  <p:childTnLst>
                                    <p:set>
                                      <p:cBhvr>
                                        <p:cTn dur="1" fill="hold" id="16">
                                          <p:stCondLst>
                                            <p:cond delay="0"/>
                                          </p:stCondLst>
                                        </p:cTn>
                                        <p:tgtEl>
                                          <p:spTgt spid="2097283"/>
                                        </p:tgtEl>
                                        <p:attrNameLst>
                                          <p:attrName>style.visibility</p:attrName>
                                        </p:attrNameLst>
                                      </p:cBhvr>
                                      <p:to>
                                        <p:strVal val="visible"/>
                                      </p:to>
                                    </p:set>
                                    <p:animEffect transition="in" filter="blinds(vertical)">
                                      <p:cBhvr>
                                        <p:cTn dur="500" id="17"/>
                                        <p:tgtEl>
                                          <p:spTgt spid="2097283"/>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2097288"/>
                                        </p:tgtEl>
                                        <p:attrNameLst>
                                          <p:attrName>style.visibility</p:attrName>
                                        </p:attrNameLst>
                                      </p:cBhvr>
                                      <p:to>
                                        <p:strVal val="visible"/>
                                      </p:to>
                                    </p:set>
                                    <p:animEffect transition="in" filter="blinds(horizontal)">
                                      <p:cBhvr>
                                        <p:cTn dur="500" id="22"/>
                                        <p:tgtEl>
                                          <p:spTgt spid="2097288"/>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5">
                                  <p:stCondLst>
                                    <p:cond delay="0"/>
                                  </p:stCondLst>
                                  <p:childTnLst>
                                    <p:set>
                                      <p:cBhvr>
                                        <p:cTn dur="1" fill="hold" id="26">
                                          <p:stCondLst>
                                            <p:cond delay="0"/>
                                          </p:stCondLst>
                                        </p:cTn>
                                        <p:tgtEl>
                                          <p:spTgt spid="1048914"/>
                                        </p:tgtEl>
                                        <p:attrNameLst>
                                          <p:attrName>style.visibility</p:attrName>
                                        </p:attrNameLst>
                                      </p:cBhvr>
                                      <p:to>
                                        <p:strVal val="visible"/>
                                      </p:to>
                                    </p:set>
                                    <p:animEffect transition="in" filter="blinds(vertical)">
                                      <p:cBhvr>
                                        <p:cTn dur="500" id="27"/>
                                        <p:tgtEl>
                                          <p:spTgt spid="104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4" grpId="0" build="whole" animBg="1"/>
      <p:bldP spid="1048947" grpId="0" build="whole"/>
    </p:bld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950" name=""/>
          <p:cNvSpPr txBox="1"/>
          <p:nvPr/>
        </p:nvSpPr>
        <p:spPr>
          <a:xfrm rot="0">
            <a:off x="468312" y="765175"/>
            <a:ext cx="8382000" cy="272097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120000"/>
              </a:lnSpc>
              <a:spcBef>
                <a:spcPct val="0"/>
              </a:spcBef>
            </a:pPr>
            <a:r>
              <a:rPr altLang="en-US" sz="2400" lang="zh-CN">
                <a:solidFill>
                  <a:srgbClr val="FF0000"/>
                </a:solidFill>
              </a:rPr>
              <a:t>按可调分类：</a:t>
            </a:r>
            <a:r>
              <a:rPr altLang="en-US" sz="2400" lang="zh-CN">
                <a:solidFill>
                  <a:schemeClr val="dk1"/>
                </a:solidFill>
              </a:rPr>
              <a:t>可调电容器、微调电容器、</a:t>
            </a:r>
          </a:p>
          <a:p>
            <a:pPr indent="-342900" lvl="0">
              <a:lnSpc>
                <a:spcPct val="120000"/>
              </a:lnSpc>
              <a:spcBef>
                <a:spcPct val="0"/>
              </a:spcBef>
            </a:pPr>
            <a:r>
              <a:rPr altLang="en-US" sz="2400" lang="zh-CN">
                <a:solidFill>
                  <a:schemeClr val="dk1"/>
                </a:solidFill>
              </a:rPr>
              <a:t>                        双连电容器、固定电容器</a:t>
            </a:r>
          </a:p>
          <a:p>
            <a:pPr indent="-342900" lvl="0">
              <a:lnSpc>
                <a:spcPct val="120000"/>
              </a:lnSpc>
              <a:spcBef>
                <a:spcPct val="0"/>
              </a:spcBef>
            </a:pPr>
            <a:r>
              <a:rPr altLang="en-US" sz="2400" lang="zh-CN">
                <a:solidFill>
                  <a:srgbClr val="FF0000"/>
                </a:solidFill>
              </a:rPr>
              <a:t>按介质分类：</a:t>
            </a:r>
            <a:r>
              <a:rPr altLang="en-US" sz="2400" lang="zh-CN">
                <a:solidFill>
                  <a:schemeClr val="dk1"/>
                </a:solidFill>
              </a:rPr>
              <a:t>空气电容器、云母电容器、陶瓷电容器、</a:t>
            </a:r>
          </a:p>
          <a:p>
            <a:pPr indent="-342900" lvl="0">
              <a:lnSpc>
                <a:spcPct val="120000"/>
              </a:lnSpc>
              <a:spcBef>
                <a:spcPct val="0"/>
              </a:spcBef>
            </a:pPr>
            <a:r>
              <a:rPr altLang="en-US" sz="2400" lang="zh-CN">
                <a:solidFill>
                  <a:schemeClr val="dk1"/>
                </a:solidFill>
              </a:rPr>
              <a:t>                        纸质电容器、电解电容器</a:t>
            </a:r>
          </a:p>
          <a:p>
            <a:pPr indent="-342900" lvl="0">
              <a:lnSpc>
                <a:spcPct val="120000"/>
              </a:lnSpc>
              <a:spcBef>
                <a:spcPct val="0"/>
              </a:spcBef>
            </a:pPr>
            <a:r>
              <a:rPr altLang="en-US" sz="2400" lang="zh-CN">
                <a:solidFill>
                  <a:srgbClr val="FF0000"/>
                </a:solidFill>
              </a:rPr>
              <a:t>按体积分类：</a:t>
            </a:r>
            <a:r>
              <a:rPr altLang="en-US" sz="2400" lang="zh-CN">
                <a:solidFill>
                  <a:schemeClr val="dk1"/>
                </a:solidFill>
              </a:rPr>
              <a:t>大型电容器、小型电容器、微型电容器</a:t>
            </a:r>
          </a:p>
          <a:p>
            <a:pPr indent="-342900" lvl="0">
              <a:lnSpc>
                <a:spcPct val="120000"/>
              </a:lnSpc>
              <a:spcBef>
                <a:spcPct val="0"/>
              </a:spcBef>
            </a:pPr>
            <a:r>
              <a:rPr altLang="en-US" sz="2400" lang="zh-CN">
                <a:solidFill>
                  <a:srgbClr val="FF0000"/>
                </a:solidFill>
              </a:rPr>
              <a:t>按形状分类：</a:t>
            </a:r>
            <a:r>
              <a:rPr altLang="en-US" sz="2400" lang="zh-CN">
                <a:solidFill>
                  <a:schemeClr val="dk1"/>
                </a:solidFill>
              </a:rPr>
              <a:t>平板电容器、圆柱形电容器、球形电容器</a:t>
            </a:r>
          </a:p>
        </p:txBody>
      </p:sp>
      <p:grpSp>
        <p:nvGrpSpPr>
          <p:cNvPr id="138" name=""/>
          <p:cNvGrpSpPr/>
          <p:nvPr/>
        </p:nvGrpSpPr>
        <p:grpSpPr>
          <a:xfrm rot="0">
            <a:off x="6588125" y="3573462"/>
            <a:ext cx="1600200" cy="3094037"/>
            <a:chOff x="3984" y="192"/>
            <a:chExt cx="1008" cy="1949"/>
          </a:xfrm>
        </p:grpSpPr>
        <p:sp>
          <p:nvSpPr>
            <p:cNvPr id="1048951" name=""/>
            <p:cNvSpPr txBox="1"/>
            <p:nvPr/>
          </p:nvSpPr>
          <p:spPr>
            <a:xfrm rot="0">
              <a:off x="3984" y="192"/>
              <a:ext cx="1008" cy="36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3200" lang="zh-CN">
                  <a:solidFill>
                    <a:srgbClr val="CC0000"/>
                  </a:solidFill>
                </a:rPr>
                <a:t>平行板</a:t>
              </a:r>
            </a:p>
          </p:txBody>
        </p:sp>
        <p:sp>
          <p:nvSpPr>
            <p:cNvPr id="1048952" name=""/>
            <p:cNvSpPr/>
            <p:nvPr/>
          </p:nvSpPr>
          <p:spPr>
            <a:xfrm rot="0">
              <a:off x="4608" y="576"/>
              <a:ext cx="144" cy="1440"/>
            </a:xfrm>
            <a:prstGeom prst="rect"/>
            <a:pattFill prst="dkDnDiag">
              <a:fgClr>
                <a:schemeClr val="hlink"/>
              </a:fgClr>
              <a:bgClr>
                <a:schemeClr val="lt1"/>
              </a:bgClr>
            </a:pattFill>
            <a:ln w="9525" cap="flat" cmpd="sng">
              <a:solidFill>
                <a:schemeClr val="hlink">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53" name=""/>
            <p:cNvSpPr/>
            <p:nvPr/>
          </p:nvSpPr>
          <p:spPr>
            <a:xfrm rot="0">
              <a:off x="4080" y="576"/>
              <a:ext cx="144" cy="1440"/>
            </a:xfrm>
            <a:prstGeom prst="rect"/>
            <a:pattFill prst="dkDnDiag">
              <a:fgClr>
                <a:schemeClr val="hlink"/>
              </a:fgClr>
              <a:bgClr>
                <a:schemeClr val="lt1"/>
              </a:bgClr>
            </a:pattFill>
            <a:ln w="9525" cap="flat" cmpd="sng">
              <a:solidFill>
                <a:schemeClr val="hlink">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54" name=""/>
            <p:cNvSpPr txBox="1"/>
            <p:nvPr/>
          </p:nvSpPr>
          <p:spPr>
            <a:xfrm rot="0">
              <a:off x="4272" y="1776"/>
              <a:ext cx="432" cy="36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3200" i="1" lang="en-US">
                  <a:solidFill>
                    <a:schemeClr val="dk1"/>
                  </a:solidFill>
                </a:rPr>
                <a:t>d</a:t>
              </a:r>
            </a:p>
          </p:txBody>
        </p:sp>
      </p:grpSp>
      <p:grpSp>
        <p:nvGrpSpPr>
          <p:cNvPr id="139" name=""/>
          <p:cNvGrpSpPr/>
          <p:nvPr/>
        </p:nvGrpSpPr>
        <p:grpSpPr>
          <a:xfrm rot="0">
            <a:off x="1331912" y="3933825"/>
            <a:ext cx="1454150" cy="2209800"/>
            <a:chOff x="912" y="192"/>
            <a:chExt cx="916" cy="1392"/>
          </a:xfrm>
        </p:grpSpPr>
        <p:grpSp>
          <p:nvGrpSpPr>
            <p:cNvPr id="140" name=""/>
            <p:cNvGrpSpPr/>
            <p:nvPr/>
          </p:nvGrpSpPr>
          <p:grpSpPr>
            <a:xfrm rot="0">
              <a:off x="912" y="192"/>
              <a:ext cx="912" cy="1392"/>
              <a:chOff x="912" y="192"/>
              <a:chExt cx="912" cy="1392"/>
            </a:xfrm>
          </p:grpSpPr>
          <p:sp>
            <p:nvSpPr>
              <p:cNvPr id="1048955" name=""/>
              <p:cNvSpPr txBox="1"/>
              <p:nvPr/>
            </p:nvSpPr>
            <p:spPr>
              <a:xfrm rot="0">
                <a:off x="1056" y="192"/>
                <a:ext cx="672" cy="36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3200" lang="zh-CN">
                    <a:solidFill>
                      <a:srgbClr val="CC0000"/>
                    </a:solidFill>
                  </a:rPr>
                  <a:t>球形</a:t>
                </a:r>
              </a:p>
            </p:txBody>
          </p:sp>
          <p:sp>
            <p:nvSpPr>
              <p:cNvPr id="1048956" name=""/>
              <p:cNvSpPr/>
              <p:nvPr/>
            </p:nvSpPr>
            <p:spPr>
              <a:xfrm rot="0">
                <a:off x="1248" y="1056"/>
                <a:ext cx="240" cy="240"/>
              </a:xfrm>
              <a:prstGeom prst="ellipse"/>
              <a:pattFill prst="dkDnDiag">
                <a:fgClr>
                  <a:schemeClr val="hlink"/>
                </a:fgClr>
                <a:bgClr>
                  <a:schemeClr val="lt1"/>
                </a:bgClr>
              </a:patt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57" name=""/>
              <p:cNvSpPr/>
              <p:nvPr/>
            </p:nvSpPr>
            <p:spPr>
              <a:xfrm rot="0">
                <a:off x="912" y="768"/>
                <a:ext cx="912" cy="816"/>
              </a:xfrm>
              <a:custGeom>
                <a:avLst/>
                <a:ah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path>
                </a:pathLst>
              </a:custGeom>
              <a:pattFill prst="dkUpDiag">
                <a:fgClr>
                  <a:schemeClr val="accent1"/>
                </a:fgClr>
                <a:bgClr>
                  <a:schemeClr val="lt1"/>
                </a:bgClr>
              </a:patt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58" name=""/>
              <p:cNvSpPr/>
              <p:nvPr/>
            </p:nvSpPr>
            <p:spPr>
              <a:xfrm rot="0">
                <a:off x="1344" y="1152"/>
                <a:ext cx="288" cy="240"/>
              </a:xfrm>
              <a:prstGeom prst="line"/>
              <a:noFill/>
              <a:ln w="38100" cap="flat" cmpd="sng">
                <a:solidFill>
                  <a:srgbClr val="CC0000">
                    <a:alpha val="100000"/>
                  </a:srgbClr>
                </a:solidFill>
                <a:prstDash val="solid"/>
                <a:round/>
                <a:tailEnd type="triangle" w="med" len="med"/>
              </a:ln>
            </p:spPr>
          </p:sp>
          <p:sp>
            <p:nvSpPr>
              <p:cNvPr id="1048959" name=""/>
              <p:cNvSpPr/>
              <p:nvPr/>
            </p:nvSpPr>
            <p:spPr>
              <a:xfrm rot="0" flipH="1">
                <a:off x="1296" y="1152"/>
                <a:ext cx="48" cy="144"/>
              </a:xfrm>
              <a:prstGeom prst="line"/>
              <a:noFill/>
              <a:ln w="28575" cap="flat" cmpd="sng">
                <a:solidFill>
                  <a:srgbClr val="FF5050">
                    <a:alpha val="100000"/>
                  </a:srgbClr>
                </a:solidFill>
                <a:prstDash val="solid"/>
                <a:round/>
                <a:tailEnd type="triangle" w="med" len="med"/>
              </a:ln>
            </p:spPr>
          </p:sp>
        </p:grpSp>
        <p:pic>
          <p:nvPicPr>
            <p:cNvPr id="2097289" name="" descr=""/>
            <p:cNvPicPr>
              <a:picLocks/>
            </p:cNvPicPr>
            <p:nvPr/>
          </p:nvPicPr>
          <p:blipFill>
            <a:blip xmlns:r="http://schemas.openxmlformats.org/officeDocument/2006/relationships" r:embed="rId1"/>
            <a:srcRect l="0" t="0" r="0" b="0"/>
            <a:stretch>
              <a:fillRect/>
            </a:stretch>
          </p:blipFill>
          <p:spPr>
            <a:xfrm rot="0">
              <a:off x="1056" y="1008"/>
              <a:ext cx="772" cy="381"/>
            </a:xfrm>
            <a:prstGeom prst="rect"/>
            <a:noFill/>
            <a:ln>
              <a:noFill/>
            </a:ln>
          </p:spPr>
        </p:pic>
      </p:grpSp>
      <p:grpSp>
        <p:nvGrpSpPr>
          <p:cNvPr id="141" name=""/>
          <p:cNvGrpSpPr/>
          <p:nvPr/>
        </p:nvGrpSpPr>
        <p:grpSpPr>
          <a:xfrm rot="0">
            <a:off x="3851275" y="3352800"/>
            <a:ext cx="1531937" cy="3505200"/>
            <a:chOff x="2400" y="192"/>
            <a:chExt cx="965" cy="2208"/>
          </a:xfrm>
        </p:grpSpPr>
        <p:sp>
          <p:nvSpPr>
            <p:cNvPr id="1048960" name=""/>
            <p:cNvSpPr txBox="1"/>
            <p:nvPr/>
          </p:nvSpPr>
          <p:spPr>
            <a:xfrm rot="0">
              <a:off x="2496" y="192"/>
              <a:ext cx="672" cy="36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3200" lang="zh-CN">
                  <a:solidFill>
                    <a:srgbClr val="CC0000"/>
                  </a:solidFill>
                </a:rPr>
                <a:t>柱形</a:t>
              </a:r>
            </a:p>
          </p:txBody>
        </p:sp>
        <p:sp>
          <p:nvSpPr>
            <p:cNvPr id="1048961" name=""/>
            <p:cNvSpPr/>
            <p:nvPr/>
          </p:nvSpPr>
          <p:spPr>
            <a:xfrm rot="0">
              <a:off x="2688" y="768"/>
              <a:ext cx="384" cy="1200"/>
            </a:xfrm>
            <a:prstGeom prst="can">
              <a:avLst>
                <a:gd name="adj" fmla="val 36459"/>
              </a:avLst>
            </a:prstGeom>
            <a:noFill/>
            <a:ln w="9525" cap="flat" cmpd="sng">
              <a:solidFill>
                <a:schemeClr val="dk1">
                  <a:alpha val="100000"/>
                </a:schemeClr>
              </a:solidFill>
              <a:prstDash val="sysDot"/>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62" name=""/>
            <p:cNvSpPr/>
            <p:nvPr/>
          </p:nvSpPr>
          <p:spPr>
            <a:xfrm rot="0">
              <a:off x="2400" y="672"/>
              <a:ext cx="960" cy="1296"/>
            </a:xfrm>
            <a:prstGeom prst="can">
              <a:avLst>
                <a:gd name="adj" fmla="val 33750"/>
              </a:avLst>
            </a:prstGeom>
            <a:no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63" name=""/>
            <p:cNvSpPr/>
            <p:nvPr/>
          </p:nvSpPr>
          <p:spPr>
            <a:xfrm rot="0">
              <a:off x="2880" y="528"/>
              <a:ext cx="0" cy="1872"/>
            </a:xfrm>
            <a:prstGeom prst="line"/>
            <a:noFill/>
            <a:ln w="9525" cap="flat" cmpd="sng">
              <a:solidFill>
                <a:schemeClr val="dk1">
                  <a:alpha val="100000"/>
                </a:schemeClr>
              </a:solidFill>
              <a:prstDash val="sysDot"/>
              <a:round/>
            </a:ln>
          </p:spPr>
        </p:sp>
        <p:pic>
          <p:nvPicPr>
            <p:cNvPr id="2097290" name="" descr=""/>
            <p:cNvPicPr>
              <a:picLocks/>
            </p:cNvPicPr>
            <p:nvPr/>
          </p:nvPicPr>
          <p:blipFill>
            <a:blip xmlns:r="http://schemas.openxmlformats.org/officeDocument/2006/relationships" r:embed="rId2"/>
            <a:srcRect l="0" t="0" r="0" b="0"/>
            <a:stretch>
              <a:fillRect/>
            </a:stretch>
          </p:blipFill>
          <p:spPr>
            <a:xfrm rot="0">
              <a:off x="2832" y="1056"/>
              <a:ext cx="279" cy="359"/>
            </a:xfrm>
            <a:prstGeom prst="rect"/>
            <a:noFill/>
            <a:ln>
              <a:noFill/>
            </a:ln>
          </p:spPr>
        </p:pic>
        <p:pic>
          <p:nvPicPr>
            <p:cNvPr id="2097291" name="" descr=""/>
            <p:cNvPicPr>
              <a:picLocks/>
            </p:cNvPicPr>
            <p:nvPr/>
          </p:nvPicPr>
          <p:blipFill>
            <a:blip xmlns:r="http://schemas.openxmlformats.org/officeDocument/2006/relationships" r:embed="rId3"/>
            <a:srcRect l="0" t="0" r="0" b="0"/>
            <a:stretch>
              <a:fillRect/>
            </a:stretch>
          </p:blipFill>
          <p:spPr>
            <a:xfrm rot="0">
              <a:off x="3024" y="1488"/>
              <a:ext cx="341" cy="336"/>
            </a:xfrm>
            <a:prstGeom prst="rect"/>
            <a:noFill/>
            <a:ln>
              <a:noFill/>
            </a:ln>
          </p:spPr>
        </p:pic>
        <p:sp>
          <p:nvSpPr>
            <p:cNvPr id="1048964" name=""/>
            <p:cNvSpPr/>
            <p:nvPr/>
          </p:nvSpPr>
          <p:spPr>
            <a:xfrm rot="0">
              <a:off x="2880" y="1392"/>
              <a:ext cx="192" cy="0"/>
            </a:xfrm>
            <a:prstGeom prst="line"/>
            <a:noFill/>
            <a:ln w="38100" cap="flat" cmpd="sng">
              <a:solidFill>
                <a:schemeClr val="dk1">
                  <a:alpha val="100000"/>
                </a:schemeClr>
              </a:solidFill>
              <a:prstDash val="solid"/>
              <a:round/>
              <a:tailEnd type="triangle" w="med" len="med"/>
            </a:ln>
          </p:spPr>
        </p:sp>
        <p:sp>
          <p:nvSpPr>
            <p:cNvPr id="1048965" name=""/>
            <p:cNvSpPr/>
            <p:nvPr/>
          </p:nvSpPr>
          <p:spPr>
            <a:xfrm rot="0">
              <a:off x="2880" y="1824"/>
              <a:ext cx="480" cy="0"/>
            </a:xfrm>
            <a:prstGeom prst="line"/>
            <a:noFill/>
            <a:ln w="38100" cap="flat" cmpd="sng">
              <a:solidFill>
                <a:schemeClr val="dk1">
                  <a:alpha val="100000"/>
                </a:schemeClr>
              </a:solidFill>
              <a:prstDash val="solid"/>
              <a:round/>
              <a:tailEnd type="triangle" w="med" len="med"/>
            </a:ln>
          </p:spPr>
        </p:sp>
      </p:grpSp>
      <p:grpSp>
        <p:nvGrpSpPr>
          <p:cNvPr id="142" name=""/>
          <p:cNvGrpSpPr/>
          <p:nvPr/>
        </p:nvGrpSpPr>
        <p:grpSpPr>
          <a:xfrm rot="0">
            <a:off x="76200" y="0"/>
            <a:ext cx="3581400" cy="762000"/>
            <a:chOff x="48" y="0"/>
            <a:chExt cx="2256" cy="480"/>
          </a:xfrm>
        </p:grpSpPr>
        <p:sp>
          <p:nvSpPr>
            <p:cNvPr id="1048966"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电容器的分类</a:t>
              </a:r>
            </a:p>
          </p:txBody>
        </p:sp>
        <p:sp>
          <p:nvSpPr>
            <p:cNvPr id="1048967"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2</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950">
                                            <p:txEl>
                                              <p:charRg st="0" end="19"/>
                                            </p:txEl>
                                          </p:spTgt>
                                        </p:tgtEl>
                                        <p:attrNameLst>
                                          <p:attrName>style.visibility</p:attrName>
                                        </p:attrNameLst>
                                      </p:cBhvr>
                                      <p:to>
                                        <p:strVal val="visible"/>
                                      </p:to>
                                    </p:set>
                                    <p:animEffect transition="in" filter="wipe(left)">
                                      <p:cBhvr>
                                        <p:cTn dur="75" id="7"/>
                                        <p:tgtEl>
                                          <p:spTgt spid="1048950">
                                            <p:txEl>
                                              <p:charRg st="0" end="19"/>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iterate type="lt">
                                    <p:tmPct val="100000"/>
                                  </p:iterate>
                                  <p:childTnLst>
                                    <p:set>
                                      <p:cBhvr>
                                        <p:cTn dur="1" fill="hold" id="11">
                                          <p:stCondLst>
                                            <p:cond delay="0"/>
                                          </p:stCondLst>
                                        </p:cTn>
                                        <p:tgtEl>
                                          <p:spTgt spid="1048950">
                                            <p:txEl>
                                              <p:charRg st="19" end="55"/>
                                            </p:txEl>
                                          </p:spTgt>
                                        </p:tgtEl>
                                        <p:attrNameLst>
                                          <p:attrName>style.visibility</p:attrName>
                                        </p:attrNameLst>
                                      </p:cBhvr>
                                      <p:to>
                                        <p:strVal val="visible"/>
                                      </p:to>
                                    </p:set>
                                    <p:animEffect transition="in" filter="wipe(left)">
                                      <p:cBhvr>
                                        <p:cTn dur="75" id="12"/>
                                        <p:tgtEl>
                                          <p:spTgt spid="1048950">
                                            <p:txEl>
                                              <p:charRg st="19" end="55"/>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8950">
                                            <p:txEl>
                                              <p:charRg st="55" end="80"/>
                                            </p:txEl>
                                          </p:spTgt>
                                        </p:tgtEl>
                                        <p:attrNameLst>
                                          <p:attrName>style.visibility</p:attrName>
                                        </p:attrNameLst>
                                      </p:cBhvr>
                                      <p:to>
                                        <p:strVal val="visible"/>
                                      </p:to>
                                    </p:set>
                                    <p:animEffect transition="in" filter="wipe(left)">
                                      <p:cBhvr>
                                        <p:cTn dur="75" id="17"/>
                                        <p:tgtEl>
                                          <p:spTgt spid="1048950">
                                            <p:txEl>
                                              <p:charRg st="55" end="80"/>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iterate type="lt">
                                    <p:tmPct val="100000"/>
                                  </p:iterate>
                                  <p:childTnLst>
                                    <p:set>
                                      <p:cBhvr>
                                        <p:cTn dur="1" fill="hold" id="21">
                                          <p:stCondLst>
                                            <p:cond delay="0"/>
                                          </p:stCondLst>
                                        </p:cTn>
                                        <p:tgtEl>
                                          <p:spTgt spid="1048950">
                                            <p:txEl>
                                              <p:charRg st="80" end="116"/>
                                            </p:txEl>
                                          </p:spTgt>
                                        </p:tgtEl>
                                        <p:attrNameLst>
                                          <p:attrName>style.visibility</p:attrName>
                                        </p:attrNameLst>
                                      </p:cBhvr>
                                      <p:to>
                                        <p:strVal val="visible"/>
                                      </p:to>
                                    </p:set>
                                    <p:animEffect transition="in" filter="wipe(left)">
                                      <p:cBhvr>
                                        <p:cTn dur="75" id="22"/>
                                        <p:tgtEl>
                                          <p:spTgt spid="1048950">
                                            <p:txEl>
                                              <p:charRg st="80" end="116"/>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iterate type="lt">
                                    <p:tmPct val="100000"/>
                                  </p:iterate>
                                  <p:childTnLst>
                                    <p:set>
                                      <p:cBhvr>
                                        <p:cTn dur="1" fill="hold" id="26">
                                          <p:stCondLst>
                                            <p:cond delay="0"/>
                                          </p:stCondLst>
                                        </p:cTn>
                                        <p:tgtEl>
                                          <p:spTgt spid="1048950">
                                            <p:txEl>
                                              <p:charRg st="116" end="140"/>
                                            </p:txEl>
                                          </p:spTgt>
                                        </p:tgtEl>
                                        <p:attrNameLst>
                                          <p:attrName>style.visibility</p:attrName>
                                        </p:attrNameLst>
                                      </p:cBhvr>
                                      <p:to>
                                        <p:strVal val="visible"/>
                                      </p:to>
                                    </p:set>
                                    <p:animEffect transition="in" filter="wipe(left)">
                                      <p:cBhvr>
                                        <p:cTn dur="75" id="27"/>
                                        <p:tgtEl>
                                          <p:spTgt spid="1048950">
                                            <p:txEl>
                                              <p:charRg st="116" end="140"/>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iterate type="lt">
                                    <p:tmPct val="100000"/>
                                  </p:iterate>
                                  <p:childTnLst>
                                    <p:set>
                                      <p:cBhvr>
                                        <p:cTn dur="1" fill="hold" id="31">
                                          <p:stCondLst>
                                            <p:cond delay="0"/>
                                          </p:stCondLst>
                                        </p:cTn>
                                        <p:tgtEl>
                                          <p:spTgt spid="1048950">
                                            <p:txEl>
                                              <p:charRg st="140" end="165"/>
                                            </p:txEl>
                                          </p:spTgt>
                                        </p:tgtEl>
                                        <p:attrNameLst>
                                          <p:attrName>style.visibility</p:attrName>
                                        </p:attrNameLst>
                                      </p:cBhvr>
                                      <p:to>
                                        <p:strVal val="visible"/>
                                      </p:to>
                                    </p:set>
                                    <p:animEffect transition="in" filter="wipe(left)">
                                      <p:cBhvr>
                                        <p:cTn dur="75" id="32"/>
                                        <p:tgtEl>
                                          <p:spTgt spid="1048950">
                                            <p:txEl>
                                              <p:charRg st="140" end="165"/>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5">
                                  <p:stCondLst>
                                    <p:cond delay="0"/>
                                  </p:stCondLst>
                                  <p:childTnLst>
                                    <p:set>
                                      <p:cBhvr>
                                        <p:cTn dur="1" fill="hold" id="36">
                                          <p:stCondLst>
                                            <p:cond delay="0"/>
                                          </p:stCondLst>
                                        </p:cTn>
                                        <p:tgtEl>
                                          <p:spTgt spid="139"/>
                                        </p:tgtEl>
                                        <p:attrNameLst>
                                          <p:attrName>style.visibility</p:attrName>
                                        </p:attrNameLst>
                                      </p:cBhvr>
                                      <p:to>
                                        <p:strVal val="visible"/>
                                      </p:to>
                                    </p:set>
                                    <p:animEffect transition="in" filter="blinds(vertical)">
                                      <p:cBhvr>
                                        <p:cTn dur="500" id="37"/>
                                        <p:tgtEl>
                                          <p:spTgt spid="139"/>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3" presetSubtype="5">
                                  <p:stCondLst>
                                    <p:cond delay="0"/>
                                  </p:stCondLst>
                                  <p:childTnLst>
                                    <p:set>
                                      <p:cBhvr>
                                        <p:cTn dur="1" fill="hold" id="41">
                                          <p:stCondLst>
                                            <p:cond delay="0"/>
                                          </p:stCondLst>
                                        </p:cTn>
                                        <p:tgtEl>
                                          <p:spTgt spid="141"/>
                                        </p:tgtEl>
                                        <p:attrNameLst>
                                          <p:attrName>style.visibility</p:attrName>
                                        </p:attrNameLst>
                                      </p:cBhvr>
                                      <p:to>
                                        <p:strVal val="visible"/>
                                      </p:to>
                                    </p:set>
                                    <p:animEffect transition="in" filter="blinds(vertical)">
                                      <p:cBhvr>
                                        <p:cTn dur="500" id="42"/>
                                        <p:tgtEl>
                                          <p:spTgt spid="141"/>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3" presetSubtype="5">
                                  <p:stCondLst>
                                    <p:cond delay="0"/>
                                  </p:stCondLst>
                                  <p:childTnLst>
                                    <p:set>
                                      <p:cBhvr>
                                        <p:cTn dur="1" fill="hold" id="46">
                                          <p:stCondLst>
                                            <p:cond delay="0"/>
                                          </p:stCondLst>
                                        </p:cTn>
                                        <p:tgtEl>
                                          <p:spTgt spid="138"/>
                                        </p:tgtEl>
                                        <p:attrNameLst>
                                          <p:attrName>style.visibility</p:attrName>
                                        </p:attrNameLst>
                                      </p:cBhvr>
                                      <p:to>
                                        <p:strVal val="visible"/>
                                      </p:to>
                                    </p:set>
                                    <p:animEffect transition="in" filter="blinds(vertical)">
                                      <p:cBhvr>
                                        <p:cTn dur="500" id="47"/>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0" grpId="0" build="p" bldLvl="1"/>
    </p:bld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pic>
        <p:nvPicPr>
          <p:cNvPr id="2097292" name="" descr="钽电解电容器产品系列 一2"/>
          <p:cNvPicPr>
            <a:picLocks/>
          </p:cNvPicPr>
          <p:nvPr/>
        </p:nvPicPr>
        <p:blipFill>
          <a:blip xmlns:r="http://schemas.openxmlformats.org/officeDocument/2006/relationships" r:embed="rId1"/>
          <a:srcRect l="0" t="0" r="0" b="0"/>
          <a:stretch>
            <a:fillRect/>
          </a:stretch>
        </p:blipFill>
        <p:spPr>
          <a:xfrm rot="0">
            <a:off x="5580062" y="139700"/>
            <a:ext cx="3024187" cy="1989137"/>
          </a:xfrm>
          <a:prstGeom prst="rect"/>
          <a:noFill/>
          <a:ln>
            <a:noFill/>
          </a:ln>
        </p:spPr>
      </p:pic>
      <p:pic>
        <p:nvPicPr>
          <p:cNvPr id="2097293" name="" descr="纸电容"/>
          <p:cNvPicPr>
            <a:picLocks/>
          </p:cNvPicPr>
          <p:nvPr/>
        </p:nvPicPr>
        <p:blipFill>
          <a:blip xmlns:r="http://schemas.openxmlformats.org/officeDocument/2006/relationships" r:embed="rId2"/>
          <a:srcRect l="0" t="0" r="0" b="0"/>
          <a:stretch>
            <a:fillRect/>
          </a:stretch>
        </p:blipFill>
        <p:spPr>
          <a:xfrm rot="0">
            <a:off x="395287" y="2273300"/>
            <a:ext cx="3743325" cy="1576387"/>
          </a:xfrm>
          <a:prstGeom prst="rect"/>
          <a:noFill/>
          <a:ln>
            <a:noFill/>
          </a:ln>
        </p:spPr>
      </p:pic>
      <p:pic>
        <p:nvPicPr>
          <p:cNvPr id="2097294" name="" descr="电容1"/>
          <p:cNvPicPr>
            <a:picLocks/>
          </p:cNvPicPr>
          <p:nvPr/>
        </p:nvPicPr>
        <p:blipFill>
          <a:blip xmlns:r="http://schemas.openxmlformats.org/officeDocument/2006/relationships" r:embed="rId3"/>
          <a:srcRect l="0" t="0" r="0" b="0"/>
          <a:stretch>
            <a:fillRect/>
          </a:stretch>
        </p:blipFill>
        <p:spPr>
          <a:xfrm rot="0">
            <a:off x="2627312" y="139700"/>
            <a:ext cx="2016125" cy="2016125"/>
          </a:xfrm>
          <a:prstGeom prst="rect"/>
          <a:noFill/>
          <a:ln>
            <a:noFill/>
          </a:ln>
        </p:spPr>
      </p:pic>
      <p:pic>
        <p:nvPicPr>
          <p:cNvPr id="2097295" name="" descr="电容2"/>
          <p:cNvPicPr>
            <a:picLocks/>
          </p:cNvPicPr>
          <p:nvPr/>
        </p:nvPicPr>
        <p:blipFill>
          <a:blip xmlns:r="http://schemas.openxmlformats.org/officeDocument/2006/relationships" r:embed="rId4"/>
          <a:srcRect l="0" t="0" r="0" b="0"/>
          <a:stretch>
            <a:fillRect/>
          </a:stretch>
        </p:blipFill>
        <p:spPr>
          <a:xfrm rot="0">
            <a:off x="323850" y="139700"/>
            <a:ext cx="1979612" cy="1979612"/>
          </a:xfrm>
          <a:prstGeom prst="rect"/>
          <a:noFill/>
          <a:ln>
            <a:noFill/>
          </a:ln>
        </p:spPr>
      </p:pic>
      <p:pic>
        <p:nvPicPr>
          <p:cNvPr id="2097296" name="" descr="红塑料电容"/>
          <p:cNvPicPr>
            <a:picLocks/>
          </p:cNvPicPr>
          <p:nvPr/>
        </p:nvPicPr>
        <p:blipFill>
          <a:blip xmlns:r="http://schemas.openxmlformats.org/officeDocument/2006/relationships" r:embed="rId5"/>
          <a:srcRect l="0" t="0" r="0" b="0"/>
          <a:stretch>
            <a:fillRect/>
          </a:stretch>
        </p:blipFill>
        <p:spPr>
          <a:xfrm rot="0">
            <a:off x="3635375" y="4289425"/>
            <a:ext cx="3384550" cy="2436812"/>
          </a:xfrm>
          <a:prstGeom prst="rect"/>
          <a:noFill/>
          <a:ln>
            <a:noFill/>
          </a:ln>
        </p:spPr>
      </p:pic>
      <p:pic>
        <p:nvPicPr>
          <p:cNvPr id="2097297" name="" descr="可变电容器"/>
          <p:cNvPicPr>
            <a:picLocks/>
          </p:cNvPicPr>
          <p:nvPr/>
        </p:nvPicPr>
        <p:blipFill>
          <a:blip xmlns:r="http://schemas.openxmlformats.org/officeDocument/2006/relationships" r:embed="rId6"/>
          <a:srcRect l="0" t="0" r="0" b="0"/>
          <a:stretch>
            <a:fillRect/>
          </a:stretch>
        </p:blipFill>
        <p:spPr>
          <a:xfrm rot="0">
            <a:off x="250825" y="4270375"/>
            <a:ext cx="3168650" cy="2505075"/>
          </a:xfrm>
          <a:prstGeom prst="rect"/>
          <a:solidFill>
            <a:srgbClr val="FFCCFF"/>
          </a:solidFill>
          <a:ln>
            <a:noFill/>
          </a:ln>
        </p:spPr>
      </p:pic>
      <p:pic>
        <p:nvPicPr>
          <p:cNvPr id="2097298" name="" descr="铝电容器"/>
          <p:cNvPicPr>
            <a:picLocks/>
          </p:cNvPicPr>
          <p:nvPr/>
        </p:nvPicPr>
        <p:blipFill>
          <a:blip xmlns:r="http://schemas.openxmlformats.org/officeDocument/2006/relationships" r:embed="rId7"/>
          <a:srcRect l="0" t="0" r="0" b="0"/>
          <a:stretch>
            <a:fillRect/>
          </a:stretch>
        </p:blipFill>
        <p:spPr>
          <a:xfrm rot="0">
            <a:off x="7092950" y="2416175"/>
            <a:ext cx="1958975" cy="3457575"/>
          </a:xfrm>
          <a:prstGeom prst="rect"/>
          <a:noFill/>
          <a:ln>
            <a:noFill/>
          </a:ln>
        </p:spPr>
      </p:pic>
      <p:pic>
        <p:nvPicPr>
          <p:cNvPr id="2097299" name="" descr="小形电解电容"/>
          <p:cNvPicPr>
            <a:picLocks/>
          </p:cNvPicPr>
          <p:nvPr/>
        </p:nvPicPr>
        <p:blipFill>
          <a:blip xmlns:r="http://schemas.openxmlformats.org/officeDocument/2006/relationships" r:embed="rId8"/>
          <a:srcRect l="0" t="0" r="0" b="0"/>
          <a:stretch>
            <a:fillRect/>
          </a:stretch>
        </p:blipFill>
        <p:spPr>
          <a:xfrm rot="0">
            <a:off x="4500562" y="2344737"/>
            <a:ext cx="1871662" cy="1863725"/>
          </a:xfrm>
          <a:prstGeom prst="rect"/>
          <a:noFill/>
          <a:ln>
            <a:noFill/>
          </a:ln>
        </p:spPr>
      </p:pic>
    </p:spTree>
  </p:cSld>
  <p:clrMapOvr>
    <a:masterClrMapping/>
  </p:clrMapOvr>
  <p:transition spd="fast" advClick="1">
    <p:random/>
  </p:transition>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44" name=""/>
        <p:cNvGrpSpPr/>
        <p:nvPr/>
      </p:nvGrpSpPr>
      <p:grpSpPr>
        <a:xfrm rot="0">
          <a:off x="0" y="0"/>
          <a:ext cx="0" cy="0"/>
          <a:chOff x="0" y="0"/>
          <a:chExt cx="0" cy="0"/>
        </a:xfrm>
      </p:grpSpPr>
      <p:sp>
        <p:nvSpPr>
          <p:cNvPr id="1048968" name=""/>
          <p:cNvSpPr txBox="1"/>
          <p:nvPr/>
        </p:nvSpPr>
        <p:spPr>
          <a:xfrm rot="0">
            <a:off x="1295400" y="1066800"/>
            <a:ext cx="7315200" cy="191770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buFontTx/>
              <a:buChar char="•"/>
            </a:pPr>
            <a:r>
              <a:rPr altLang="en-US" sz="2400" lang="zh-CN">
                <a:solidFill>
                  <a:schemeClr val="dk1"/>
                </a:solidFill>
              </a:rPr>
              <a:t>在电路中：通交流、隔直流；</a:t>
            </a:r>
          </a:p>
          <a:p>
            <a:pPr indent="-342900" lvl="0">
              <a:spcBef>
                <a:spcPct val="0"/>
              </a:spcBef>
              <a:buFontTx/>
              <a:buChar char="•"/>
            </a:pPr>
            <a:r>
              <a:rPr altLang="en-US" sz="2400" lang="zh-CN">
                <a:solidFill>
                  <a:schemeClr val="dk1"/>
                </a:solidFill>
              </a:rPr>
              <a:t>与其它元件可以组成振荡器、时间延迟电路等；</a:t>
            </a:r>
          </a:p>
          <a:p>
            <a:pPr indent="-342900" lvl="0">
              <a:spcBef>
                <a:spcPct val="0"/>
              </a:spcBef>
              <a:buFontTx/>
              <a:buChar char="•"/>
            </a:pPr>
            <a:r>
              <a:rPr altLang="en-US" sz="2400" lang="zh-CN">
                <a:solidFill>
                  <a:schemeClr val="dk1"/>
                </a:solidFill>
              </a:rPr>
              <a:t>储存电能的元件；</a:t>
            </a:r>
          </a:p>
          <a:p>
            <a:pPr indent="-342900" lvl="0">
              <a:spcBef>
                <a:spcPct val="0"/>
              </a:spcBef>
              <a:buFontTx/>
              <a:buChar char="•"/>
            </a:pPr>
            <a:r>
              <a:rPr altLang="en-US" sz="2400" lang="zh-CN">
                <a:solidFill>
                  <a:schemeClr val="dk1"/>
                </a:solidFill>
              </a:rPr>
              <a:t>真空器件中建立各种电场；</a:t>
            </a:r>
          </a:p>
          <a:p>
            <a:pPr indent="-342900" lvl="0">
              <a:spcBef>
                <a:spcPct val="0"/>
              </a:spcBef>
              <a:buFontTx/>
              <a:buChar char="•"/>
            </a:pPr>
            <a:r>
              <a:rPr altLang="en-US" sz="2400" lang="zh-CN">
                <a:solidFill>
                  <a:schemeClr val="dk1"/>
                </a:solidFill>
              </a:rPr>
              <a:t>各种电子仪器。</a:t>
            </a:r>
          </a:p>
        </p:txBody>
      </p:sp>
      <p:sp>
        <p:nvSpPr>
          <p:cNvPr id="1048969" name=""/>
          <p:cNvSpPr txBox="1"/>
          <p:nvPr/>
        </p:nvSpPr>
        <p:spPr>
          <a:xfrm rot="0">
            <a:off x="1042987" y="4076700"/>
            <a:ext cx="6629400" cy="235585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计算电容的一般步骤为：</a:t>
            </a:r>
          </a:p>
          <a:p>
            <a:pPr indent="114300" lvl="1">
              <a:lnSpc>
                <a:spcPct val="130000"/>
              </a:lnSpc>
              <a:spcBef>
                <a:spcPct val="0"/>
              </a:spcBef>
              <a:buChar char="•"/>
            </a:pPr>
            <a:r>
              <a:rPr altLang="en-US" sz="2400" lang="zh-CN">
                <a:solidFill>
                  <a:schemeClr val="dk1"/>
                </a:solidFill>
              </a:rPr>
              <a:t>设电容器的两极板带有</a:t>
            </a:r>
            <a:r>
              <a:rPr altLang="en-US" sz="2400" lang="zh-CN">
                <a:solidFill>
                  <a:srgbClr val="FF0000"/>
                </a:solidFill>
              </a:rPr>
              <a:t>等量异号电荷</a:t>
            </a:r>
            <a:r>
              <a:rPr altLang="en-US" sz="2400" lang="zh-CN">
                <a:solidFill>
                  <a:schemeClr val="dk1"/>
                </a:solidFill>
              </a:rPr>
              <a:t>；</a:t>
            </a:r>
          </a:p>
          <a:p>
            <a:pPr indent="114300" lvl="1">
              <a:lnSpc>
                <a:spcPct val="130000"/>
              </a:lnSpc>
              <a:spcBef>
                <a:spcPct val="0"/>
              </a:spcBef>
              <a:buChar char="•"/>
            </a:pPr>
            <a:r>
              <a:rPr altLang="en-US" sz="2400" lang="zh-CN">
                <a:solidFill>
                  <a:schemeClr val="dk1"/>
                </a:solidFill>
              </a:rPr>
              <a:t>求出两极板之间的</a:t>
            </a:r>
            <a:r>
              <a:rPr altLang="en-US" sz="2400" lang="zh-CN">
                <a:solidFill>
                  <a:srgbClr val="FF0000"/>
                </a:solidFill>
              </a:rPr>
              <a:t>电场强度</a:t>
            </a:r>
            <a:r>
              <a:rPr altLang="en-US" sz="2400" lang="zh-CN">
                <a:solidFill>
                  <a:schemeClr val="dk1"/>
                </a:solidFill>
              </a:rPr>
              <a:t>的分布；</a:t>
            </a:r>
          </a:p>
          <a:p>
            <a:pPr indent="114300" lvl="1">
              <a:lnSpc>
                <a:spcPct val="130000"/>
              </a:lnSpc>
              <a:spcBef>
                <a:spcPct val="0"/>
              </a:spcBef>
              <a:buChar char="•"/>
            </a:pPr>
            <a:r>
              <a:rPr altLang="en-US" sz="2400" lang="zh-CN">
                <a:solidFill>
                  <a:schemeClr val="dk1"/>
                </a:solidFill>
              </a:rPr>
              <a:t>计算两极板之间的</a:t>
            </a:r>
            <a:r>
              <a:rPr altLang="en-US" sz="2400" lang="zh-CN">
                <a:solidFill>
                  <a:srgbClr val="FF0000"/>
                </a:solidFill>
              </a:rPr>
              <a:t>电势差</a:t>
            </a:r>
            <a:r>
              <a:rPr altLang="en-US" sz="2400" lang="zh-CN">
                <a:solidFill>
                  <a:schemeClr val="dk1"/>
                </a:solidFill>
              </a:rPr>
              <a:t>；</a:t>
            </a:r>
          </a:p>
          <a:p>
            <a:pPr indent="114300" lvl="1">
              <a:lnSpc>
                <a:spcPct val="130000"/>
              </a:lnSpc>
              <a:spcBef>
                <a:spcPct val="0"/>
              </a:spcBef>
              <a:buChar char="•"/>
            </a:pPr>
            <a:r>
              <a:rPr altLang="en-US" sz="2400" lang="zh-CN">
                <a:solidFill>
                  <a:schemeClr val="dk1"/>
                </a:solidFill>
              </a:rPr>
              <a:t>根据电容器电容的定义求得</a:t>
            </a:r>
            <a:r>
              <a:rPr altLang="en-US" sz="2400" lang="zh-CN">
                <a:solidFill>
                  <a:srgbClr val="FF0000"/>
                </a:solidFill>
              </a:rPr>
              <a:t>电容</a:t>
            </a:r>
            <a:r>
              <a:rPr altLang="en-US" sz="2400" lang="zh-CN">
                <a:solidFill>
                  <a:schemeClr val="dk1"/>
                </a:solidFill>
              </a:rPr>
              <a:t>。</a:t>
            </a:r>
          </a:p>
        </p:txBody>
      </p:sp>
      <p:grpSp>
        <p:nvGrpSpPr>
          <p:cNvPr id="145" name=""/>
          <p:cNvGrpSpPr/>
          <p:nvPr/>
        </p:nvGrpSpPr>
        <p:grpSpPr>
          <a:xfrm rot="0">
            <a:off x="0" y="152400"/>
            <a:ext cx="4281487" cy="762000"/>
            <a:chOff x="0" y="96"/>
            <a:chExt cx="2697" cy="480"/>
          </a:xfrm>
        </p:grpSpPr>
        <p:sp>
          <p:nvSpPr>
            <p:cNvPr id="1048970" name=""/>
            <p:cNvSpPr txBox="1"/>
            <p:nvPr/>
          </p:nvSpPr>
          <p:spPr>
            <a:xfrm rot="0">
              <a:off x="0" y="192"/>
              <a:ext cx="269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4</a:t>
              </a:r>
              <a:r>
                <a:rPr altLang="en-US" sz="2800" lang="zh-CN">
                  <a:solidFill>
                    <a:srgbClr val="3333FF"/>
                  </a:solidFill>
                  <a:ea typeface="楷体_GB2312" pitchFamily="49" charset="-122"/>
                </a:rPr>
                <a:t>、电容器的作用</a:t>
              </a:r>
            </a:p>
          </p:txBody>
        </p:sp>
        <p:sp>
          <p:nvSpPr>
            <p:cNvPr id="1048971" name=""/>
            <p:cNvSpPr/>
            <p:nvPr/>
          </p:nvSpPr>
          <p:spPr>
            <a:xfrm rot="0">
              <a:off x="144" y="96"/>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3</a:t>
              </a:r>
            </a:p>
          </p:txBody>
        </p:sp>
      </p:grpSp>
      <p:grpSp>
        <p:nvGrpSpPr>
          <p:cNvPr id="146" name=""/>
          <p:cNvGrpSpPr/>
          <p:nvPr/>
        </p:nvGrpSpPr>
        <p:grpSpPr>
          <a:xfrm rot="0">
            <a:off x="381000" y="3276600"/>
            <a:ext cx="4205287" cy="762000"/>
            <a:chOff x="2688" y="2016"/>
            <a:chExt cx="2649" cy="480"/>
          </a:xfrm>
        </p:grpSpPr>
        <p:sp>
          <p:nvSpPr>
            <p:cNvPr id="1048972" name=""/>
            <p:cNvSpPr txBox="1"/>
            <p:nvPr/>
          </p:nvSpPr>
          <p:spPr>
            <a:xfrm rot="0">
              <a:off x="2736" y="2112"/>
              <a:ext cx="2601"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5</a:t>
              </a:r>
              <a:r>
                <a:rPr altLang="en-US" sz="2800" lang="zh-CN">
                  <a:solidFill>
                    <a:srgbClr val="3333FF"/>
                  </a:solidFill>
                  <a:ea typeface="楷体_GB2312" pitchFamily="49" charset="-122"/>
                </a:rPr>
                <a:t>、电容器电容的计算</a:t>
              </a:r>
            </a:p>
          </p:txBody>
        </p:sp>
        <p:sp>
          <p:nvSpPr>
            <p:cNvPr id="1048973" name=""/>
            <p:cNvSpPr/>
            <p:nvPr/>
          </p:nvSpPr>
          <p:spPr>
            <a:xfrm rot="0">
              <a:off x="2688" y="2016"/>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4</a:t>
              </a:r>
            </a:p>
          </p:txBody>
        </p:sp>
      </p:grpSp>
      <p:pic>
        <p:nvPicPr>
          <p:cNvPr id="2097300" name="" descr=""/>
          <p:cNvPicPr>
            <a:picLocks/>
          </p:cNvPicPr>
          <p:nvPr/>
        </p:nvPicPr>
        <p:blipFill>
          <a:blip xmlns:r="http://schemas.openxmlformats.org/officeDocument/2006/relationships" r:embed="rId1"/>
          <a:srcRect l="0" t="0" r="0" b="0"/>
          <a:stretch>
            <a:fillRect/>
          </a:stretch>
        </p:blipFill>
        <p:spPr>
          <a:xfrm rot="0">
            <a:off x="7092950" y="4221162"/>
            <a:ext cx="1165225" cy="582612"/>
          </a:xfrm>
          <a:prstGeom prst="rect"/>
          <a:noFill/>
          <a:ln>
            <a:noFill/>
          </a:ln>
        </p:spPr>
      </p:pic>
      <p:pic>
        <p:nvPicPr>
          <p:cNvPr id="2097301" name="" descr=""/>
          <p:cNvPicPr>
            <a:picLocks/>
          </p:cNvPicPr>
          <p:nvPr/>
        </p:nvPicPr>
        <p:blipFill>
          <a:blip xmlns:r="http://schemas.openxmlformats.org/officeDocument/2006/relationships" r:embed="rId2"/>
          <a:srcRect l="0" t="0" r="0" b="0"/>
          <a:stretch>
            <a:fillRect/>
          </a:stretch>
        </p:blipFill>
        <p:spPr>
          <a:xfrm rot="0">
            <a:off x="7092950" y="4724400"/>
            <a:ext cx="863600" cy="638175"/>
          </a:xfrm>
          <a:prstGeom prst="rect"/>
          <a:noFill/>
          <a:ln>
            <a:noFill/>
          </a:ln>
        </p:spPr>
      </p:pic>
      <p:pic>
        <p:nvPicPr>
          <p:cNvPr id="2097302" name="" descr=""/>
          <p:cNvPicPr>
            <a:picLocks/>
          </p:cNvPicPr>
          <p:nvPr/>
        </p:nvPicPr>
        <p:blipFill>
          <a:blip xmlns:r="http://schemas.openxmlformats.org/officeDocument/2006/relationships" r:embed="rId3"/>
          <a:srcRect l="0" t="0" r="0" b="0"/>
          <a:stretch>
            <a:fillRect/>
          </a:stretch>
        </p:blipFill>
        <p:spPr>
          <a:xfrm rot="0">
            <a:off x="7092950" y="5300662"/>
            <a:ext cx="1079500" cy="565150"/>
          </a:xfrm>
          <a:prstGeom prst="rect"/>
          <a:noFill/>
          <a:ln>
            <a:noFill/>
          </a:ln>
        </p:spPr>
      </p:pic>
      <p:pic>
        <p:nvPicPr>
          <p:cNvPr id="2097303" name="" descr=""/>
          <p:cNvPicPr>
            <a:picLocks/>
          </p:cNvPicPr>
          <p:nvPr/>
        </p:nvPicPr>
        <p:blipFill>
          <a:blip xmlns:r="http://schemas.openxmlformats.org/officeDocument/2006/relationships" r:embed="rId4"/>
          <a:srcRect l="0" t="0" r="0" b="0"/>
          <a:stretch>
            <a:fillRect/>
          </a:stretch>
        </p:blipFill>
        <p:spPr>
          <a:xfrm rot="0">
            <a:off x="7092950" y="5805487"/>
            <a:ext cx="996950" cy="565150"/>
          </a:xfrm>
          <a:prstGeom prst="rect"/>
          <a:noFill/>
          <a:ln>
            <a:noFill/>
          </a:ln>
        </p:spPr>
      </p:pic>
      <p:sp>
        <p:nvSpPr>
          <p:cNvPr id="1048974" name=""/>
          <p:cNvSpPr/>
          <p:nvPr/>
        </p:nvSpPr>
        <p:spPr>
          <a:xfrm rot="0">
            <a:off x="6804025" y="4005262"/>
            <a:ext cx="1655762" cy="2592387"/>
          </a:xfrm>
          <a:prstGeom prst="rect"/>
          <a:noFill/>
          <a:ln w="19050" cap="flat" cmpd="sng">
            <a:solidFill>
              <a:srgbClr val="3333FF">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968">
                                            <p:txEl>
                                              <p:charRg st="0" end="14"/>
                                            </p:txEl>
                                          </p:spTgt>
                                        </p:tgtEl>
                                        <p:attrNameLst>
                                          <p:attrName>style.visibility</p:attrName>
                                        </p:attrNameLst>
                                      </p:cBhvr>
                                      <p:to>
                                        <p:strVal val="visible"/>
                                      </p:to>
                                    </p:set>
                                    <p:animEffect transition="in" filter="wipe(left)">
                                      <p:cBhvr>
                                        <p:cTn dur="75" id="7"/>
                                        <p:tgtEl>
                                          <p:spTgt spid="1048968">
                                            <p:txEl>
                                              <p:charRg st="0" end="14"/>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iterate type="lt">
                                    <p:tmPct val="100000"/>
                                  </p:iterate>
                                  <p:childTnLst>
                                    <p:set>
                                      <p:cBhvr>
                                        <p:cTn dur="1" fill="hold" id="11">
                                          <p:stCondLst>
                                            <p:cond delay="0"/>
                                          </p:stCondLst>
                                        </p:cTn>
                                        <p:tgtEl>
                                          <p:spTgt spid="1048968">
                                            <p:txEl>
                                              <p:charRg st="14" end="36"/>
                                            </p:txEl>
                                          </p:spTgt>
                                        </p:tgtEl>
                                        <p:attrNameLst>
                                          <p:attrName>style.visibility</p:attrName>
                                        </p:attrNameLst>
                                      </p:cBhvr>
                                      <p:to>
                                        <p:strVal val="visible"/>
                                      </p:to>
                                    </p:set>
                                    <p:animEffect transition="in" filter="wipe(left)">
                                      <p:cBhvr>
                                        <p:cTn dur="75" id="12"/>
                                        <p:tgtEl>
                                          <p:spTgt spid="1048968">
                                            <p:txEl>
                                              <p:charRg st="14" end="36"/>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8968">
                                            <p:txEl>
                                              <p:charRg st="36" end="45"/>
                                            </p:txEl>
                                          </p:spTgt>
                                        </p:tgtEl>
                                        <p:attrNameLst>
                                          <p:attrName>style.visibility</p:attrName>
                                        </p:attrNameLst>
                                      </p:cBhvr>
                                      <p:to>
                                        <p:strVal val="visible"/>
                                      </p:to>
                                    </p:set>
                                    <p:animEffect transition="in" filter="wipe(left)">
                                      <p:cBhvr>
                                        <p:cTn dur="75" id="17"/>
                                        <p:tgtEl>
                                          <p:spTgt spid="1048968">
                                            <p:txEl>
                                              <p:charRg st="36" end="45"/>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iterate type="lt">
                                    <p:tmPct val="100000"/>
                                  </p:iterate>
                                  <p:childTnLst>
                                    <p:set>
                                      <p:cBhvr>
                                        <p:cTn dur="1" fill="hold" id="21">
                                          <p:stCondLst>
                                            <p:cond delay="0"/>
                                          </p:stCondLst>
                                        </p:cTn>
                                        <p:tgtEl>
                                          <p:spTgt spid="1048968">
                                            <p:txEl>
                                              <p:charRg st="45" end="58"/>
                                            </p:txEl>
                                          </p:spTgt>
                                        </p:tgtEl>
                                        <p:attrNameLst>
                                          <p:attrName>style.visibility</p:attrName>
                                        </p:attrNameLst>
                                      </p:cBhvr>
                                      <p:to>
                                        <p:strVal val="visible"/>
                                      </p:to>
                                    </p:set>
                                    <p:animEffect transition="in" filter="wipe(left)">
                                      <p:cBhvr>
                                        <p:cTn dur="75" id="22"/>
                                        <p:tgtEl>
                                          <p:spTgt spid="1048968">
                                            <p:txEl>
                                              <p:charRg st="45" end="58"/>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iterate type="lt">
                                    <p:tmPct val="100000"/>
                                  </p:iterate>
                                  <p:childTnLst>
                                    <p:set>
                                      <p:cBhvr>
                                        <p:cTn dur="1" fill="hold" id="26">
                                          <p:stCondLst>
                                            <p:cond delay="0"/>
                                          </p:stCondLst>
                                        </p:cTn>
                                        <p:tgtEl>
                                          <p:spTgt spid="1048968">
                                            <p:txEl>
                                              <p:charRg st="58" end="66"/>
                                            </p:txEl>
                                          </p:spTgt>
                                        </p:tgtEl>
                                        <p:attrNameLst>
                                          <p:attrName>style.visibility</p:attrName>
                                        </p:attrNameLst>
                                      </p:cBhvr>
                                      <p:to>
                                        <p:strVal val="visible"/>
                                      </p:to>
                                    </p:set>
                                    <p:animEffect transition="in" filter="wipe(left)">
                                      <p:cBhvr>
                                        <p:cTn dur="75" id="27"/>
                                        <p:tgtEl>
                                          <p:spTgt spid="1048968">
                                            <p:txEl>
                                              <p:charRg st="58" end="66"/>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146"/>
                                        </p:tgtEl>
                                        <p:attrNameLst>
                                          <p:attrName>style.visibility</p:attrName>
                                        </p:attrNameLst>
                                      </p:cBhvr>
                                      <p:to>
                                        <p:strVal val="visible"/>
                                      </p:to>
                                    </p:set>
                                    <p:animEffect transition="in" filter="wipe(left)">
                                      <p:cBhvr>
                                        <p:cTn dur="500" id="32"/>
                                        <p:tgtEl>
                                          <p:spTgt spid="14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iterate type="lt">
                                    <p:tmPct val="100000"/>
                                  </p:iterate>
                                  <p:childTnLst>
                                    <p:set>
                                      <p:cBhvr>
                                        <p:cTn dur="1" fill="hold" id="36">
                                          <p:stCondLst>
                                            <p:cond delay="0"/>
                                          </p:stCondLst>
                                        </p:cTn>
                                        <p:tgtEl>
                                          <p:spTgt spid="1048969">
                                            <p:txEl>
                                              <p:charRg st="0" end="12"/>
                                            </p:txEl>
                                          </p:spTgt>
                                        </p:tgtEl>
                                        <p:attrNameLst>
                                          <p:attrName>style.visibility</p:attrName>
                                        </p:attrNameLst>
                                      </p:cBhvr>
                                      <p:to>
                                        <p:strVal val="visible"/>
                                      </p:to>
                                    </p:set>
                                    <p:animEffect transition="in" filter="wipe(left)">
                                      <p:cBhvr>
                                        <p:cTn dur="75" id="37"/>
                                        <p:tgtEl>
                                          <p:spTgt spid="1048969">
                                            <p:txEl>
                                              <p:charRg st="0" end="12"/>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iterate type="lt">
                                    <p:tmPct val="100000"/>
                                  </p:iterate>
                                  <p:childTnLst>
                                    <p:set>
                                      <p:cBhvr>
                                        <p:cTn dur="1" fill="hold" id="41">
                                          <p:stCondLst>
                                            <p:cond delay="0"/>
                                          </p:stCondLst>
                                        </p:cTn>
                                        <p:tgtEl>
                                          <p:spTgt spid="1048969">
                                            <p:txEl>
                                              <p:charRg st="12" end="30"/>
                                            </p:txEl>
                                          </p:spTgt>
                                        </p:tgtEl>
                                        <p:attrNameLst>
                                          <p:attrName>style.visibility</p:attrName>
                                        </p:attrNameLst>
                                      </p:cBhvr>
                                      <p:to>
                                        <p:strVal val="visible"/>
                                      </p:to>
                                    </p:set>
                                    <p:animEffect transition="in" filter="wipe(left)">
                                      <p:cBhvr>
                                        <p:cTn dur="75" id="42"/>
                                        <p:tgtEl>
                                          <p:spTgt spid="1048969">
                                            <p:txEl>
                                              <p:charRg st="12" end="30"/>
                                            </p:txEl>
                                          </p:spTgt>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8">
                                  <p:stCondLst>
                                    <p:cond delay="0"/>
                                  </p:stCondLst>
                                  <p:iterate type="lt">
                                    <p:tmPct val="100000"/>
                                  </p:iterate>
                                  <p:childTnLst>
                                    <p:set>
                                      <p:cBhvr>
                                        <p:cTn dur="1" fill="hold" id="46">
                                          <p:stCondLst>
                                            <p:cond delay="0"/>
                                          </p:stCondLst>
                                        </p:cTn>
                                        <p:tgtEl>
                                          <p:spTgt spid="1048969">
                                            <p:txEl>
                                              <p:charRg st="30" end="47"/>
                                            </p:txEl>
                                          </p:spTgt>
                                        </p:tgtEl>
                                        <p:attrNameLst>
                                          <p:attrName>style.visibility</p:attrName>
                                        </p:attrNameLst>
                                      </p:cBhvr>
                                      <p:to>
                                        <p:strVal val="visible"/>
                                      </p:to>
                                    </p:set>
                                    <p:animEffect transition="in" filter="wipe(left)">
                                      <p:cBhvr>
                                        <p:cTn dur="75" id="47"/>
                                        <p:tgtEl>
                                          <p:spTgt spid="1048969">
                                            <p:txEl>
                                              <p:charRg st="30" end="47"/>
                                            </p:txEl>
                                          </p:spTgt>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8">
                                  <p:stCondLst>
                                    <p:cond delay="0"/>
                                  </p:stCondLst>
                                  <p:iterate type="lt">
                                    <p:tmPct val="100000"/>
                                  </p:iterate>
                                  <p:childTnLst>
                                    <p:set>
                                      <p:cBhvr>
                                        <p:cTn dur="1" fill="hold" id="51">
                                          <p:stCondLst>
                                            <p:cond delay="0"/>
                                          </p:stCondLst>
                                        </p:cTn>
                                        <p:tgtEl>
                                          <p:spTgt spid="1048969">
                                            <p:txEl>
                                              <p:charRg st="47" end="60"/>
                                            </p:txEl>
                                          </p:spTgt>
                                        </p:tgtEl>
                                        <p:attrNameLst>
                                          <p:attrName>style.visibility</p:attrName>
                                        </p:attrNameLst>
                                      </p:cBhvr>
                                      <p:to>
                                        <p:strVal val="visible"/>
                                      </p:to>
                                    </p:set>
                                    <p:animEffect transition="in" filter="wipe(left)">
                                      <p:cBhvr>
                                        <p:cTn dur="75" id="52"/>
                                        <p:tgtEl>
                                          <p:spTgt spid="1048969">
                                            <p:txEl>
                                              <p:charRg st="47" end="60"/>
                                            </p:txEl>
                                          </p:spTgt>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8">
                                  <p:stCondLst>
                                    <p:cond delay="0"/>
                                  </p:stCondLst>
                                  <p:iterate type="lt">
                                    <p:tmPct val="100000"/>
                                  </p:iterate>
                                  <p:childTnLst>
                                    <p:set>
                                      <p:cBhvr>
                                        <p:cTn dur="1" fill="hold" id="56">
                                          <p:stCondLst>
                                            <p:cond delay="0"/>
                                          </p:stCondLst>
                                        </p:cTn>
                                        <p:tgtEl>
                                          <p:spTgt spid="1048969">
                                            <p:txEl>
                                              <p:charRg st="60" end="76"/>
                                            </p:txEl>
                                          </p:spTgt>
                                        </p:tgtEl>
                                        <p:attrNameLst>
                                          <p:attrName>style.visibility</p:attrName>
                                        </p:attrNameLst>
                                      </p:cBhvr>
                                      <p:to>
                                        <p:strVal val="visible"/>
                                      </p:to>
                                    </p:set>
                                    <p:animEffect transition="in" filter="wipe(left)">
                                      <p:cBhvr>
                                        <p:cTn dur="75" id="57"/>
                                        <p:tgtEl>
                                          <p:spTgt spid="1048969">
                                            <p:txEl>
                                              <p:charRg st="60" end="76"/>
                                            </p:txEl>
                                          </p:spTgt>
                                        </p:tgtEl>
                                      </p:cBhvr>
                                    </p:animEffect>
                                  </p:childTnLst>
                                </p:cTn>
                              </p:par>
                            </p:childTnLst>
                          </p:cTn>
                        </p:par>
                      </p:childTnLst>
                    </p:cTn>
                  </p:par>
                  <p:par>
                    <p:cTn fill="hold" id="58">
                      <p:stCondLst>
                        <p:cond delay="indefinite"/>
                      </p:stCondLst>
                      <p:childTnLst>
                        <p:par>
                          <p:cTn fill="hold" id="59">
                            <p:stCondLst>
                              <p:cond delay="0"/>
                            </p:stCondLst>
                            <p:childTnLst>
                              <p:par>
                                <p:cTn fill="hold" id="60" nodeType="clickEffect" presetClass="entr" presetID="3" presetSubtype="10">
                                  <p:stCondLst>
                                    <p:cond delay="0"/>
                                  </p:stCondLst>
                                  <p:childTnLst>
                                    <p:set>
                                      <p:cBhvr>
                                        <p:cTn dur="1" fill="hold" id="61">
                                          <p:stCondLst>
                                            <p:cond delay="0"/>
                                          </p:stCondLst>
                                        </p:cTn>
                                        <p:tgtEl>
                                          <p:spTgt spid="2097300"/>
                                        </p:tgtEl>
                                        <p:attrNameLst>
                                          <p:attrName>style.visibility</p:attrName>
                                        </p:attrNameLst>
                                      </p:cBhvr>
                                      <p:to>
                                        <p:strVal val="visible"/>
                                      </p:to>
                                    </p:set>
                                    <p:animEffect transition="in" filter="blinds(horizontal)">
                                      <p:cBhvr>
                                        <p:cTn dur="500" id="62"/>
                                        <p:tgtEl>
                                          <p:spTgt spid="2097300"/>
                                        </p:tgtEl>
                                      </p:cBhvr>
                                    </p:animEffec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3" presetSubtype="10">
                                  <p:stCondLst>
                                    <p:cond delay="0"/>
                                  </p:stCondLst>
                                  <p:childTnLst>
                                    <p:set>
                                      <p:cBhvr>
                                        <p:cTn dur="1" fill="hold" id="66">
                                          <p:stCondLst>
                                            <p:cond delay="0"/>
                                          </p:stCondLst>
                                        </p:cTn>
                                        <p:tgtEl>
                                          <p:spTgt spid="2097301"/>
                                        </p:tgtEl>
                                        <p:attrNameLst>
                                          <p:attrName>style.visibility</p:attrName>
                                        </p:attrNameLst>
                                      </p:cBhvr>
                                      <p:to>
                                        <p:strVal val="visible"/>
                                      </p:to>
                                    </p:set>
                                    <p:animEffect transition="in" filter="blinds(horizontal)">
                                      <p:cBhvr>
                                        <p:cTn dur="500" id="67"/>
                                        <p:tgtEl>
                                          <p:spTgt spid="2097301"/>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3" presetSubtype="10">
                                  <p:stCondLst>
                                    <p:cond delay="0"/>
                                  </p:stCondLst>
                                  <p:childTnLst>
                                    <p:set>
                                      <p:cBhvr>
                                        <p:cTn dur="1" fill="hold" id="71">
                                          <p:stCondLst>
                                            <p:cond delay="0"/>
                                          </p:stCondLst>
                                        </p:cTn>
                                        <p:tgtEl>
                                          <p:spTgt spid="2097302"/>
                                        </p:tgtEl>
                                        <p:attrNameLst>
                                          <p:attrName>style.visibility</p:attrName>
                                        </p:attrNameLst>
                                      </p:cBhvr>
                                      <p:to>
                                        <p:strVal val="visible"/>
                                      </p:to>
                                    </p:set>
                                    <p:animEffect transition="in" filter="blinds(horizontal)">
                                      <p:cBhvr>
                                        <p:cTn dur="500" id="72"/>
                                        <p:tgtEl>
                                          <p:spTgt spid="2097302"/>
                                        </p:tgtEl>
                                      </p:cBhvr>
                                    </p:animEffec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3" presetSubtype="10">
                                  <p:stCondLst>
                                    <p:cond delay="0"/>
                                  </p:stCondLst>
                                  <p:childTnLst>
                                    <p:set>
                                      <p:cBhvr>
                                        <p:cTn dur="1" fill="hold" id="76">
                                          <p:stCondLst>
                                            <p:cond delay="0"/>
                                          </p:stCondLst>
                                        </p:cTn>
                                        <p:tgtEl>
                                          <p:spTgt spid="2097303"/>
                                        </p:tgtEl>
                                        <p:attrNameLst>
                                          <p:attrName>style.visibility</p:attrName>
                                        </p:attrNameLst>
                                      </p:cBhvr>
                                      <p:to>
                                        <p:strVal val="visible"/>
                                      </p:to>
                                    </p:set>
                                    <p:animEffect transition="in" filter="blinds(horizontal)">
                                      <p:cBhvr>
                                        <p:cTn dur="500" id="77"/>
                                        <p:tgtEl>
                                          <p:spTgt spid="2097303"/>
                                        </p:tgtEl>
                                      </p:cBhvr>
                                    </p:animEffect>
                                  </p:childTnLst>
                                </p:cTn>
                              </p:par>
                            </p:childTnLst>
                          </p:cTn>
                        </p:par>
                      </p:childTnLst>
                    </p:cTn>
                  </p:par>
                  <p:par>
                    <p:cTn fill="hold" id="78">
                      <p:stCondLst>
                        <p:cond delay="indefinite"/>
                      </p:stCondLst>
                      <p:childTnLst>
                        <p:par>
                          <p:cTn fill="hold" id="79">
                            <p:stCondLst>
                              <p:cond delay="0"/>
                            </p:stCondLst>
                            <p:childTnLst>
                              <p:par>
                                <p:cTn fill="hold" id="80" nodeType="clickEffect" presetClass="entr" presetID="22" presetSubtype="1">
                                  <p:stCondLst>
                                    <p:cond delay="0"/>
                                  </p:stCondLst>
                                  <p:childTnLst>
                                    <p:set>
                                      <p:cBhvr>
                                        <p:cTn dur="1" fill="hold" id="81">
                                          <p:stCondLst>
                                            <p:cond delay="0"/>
                                          </p:stCondLst>
                                        </p:cTn>
                                        <p:tgtEl>
                                          <p:spTgt spid="1048974"/>
                                        </p:tgtEl>
                                        <p:attrNameLst>
                                          <p:attrName>style.visibility</p:attrName>
                                        </p:attrNameLst>
                                      </p:cBhvr>
                                      <p:to>
                                        <p:strVal val="visible"/>
                                      </p:to>
                                    </p:set>
                                    <p:animEffect transition="in" filter="wipe(up)">
                                      <p:cBhvr>
                                        <p:cTn dur="500" id="82"/>
                                        <p:tgtEl>
                                          <p:spTgt spid="1048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8" grpId="0" build="p" bldLvl="1"/>
      <p:bldP spid="1048969"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grpSp>
        <p:nvGrpSpPr>
          <p:cNvPr id="51" name=""/>
          <p:cNvGrpSpPr/>
          <p:nvPr/>
        </p:nvGrpSpPr>
        <p:grpSpPr>
          <a:xfrm rot="0">
            <a:off x="304800" y="1371600"/>
            <a:ext cx="8534400" cy="2590800"/>
            <a:chOff x="192" y="864"/>
            <a:chExt cx="5376" cy="1632"/>
          </a:xfrm>
        </p:grpSpPr>
        <p:grpSp>
          <p:nvGrpSpPr>
            <p:cNvPr id="52" name=""/>
            <p:cNvGrpSpPr/>
            <p:nvPr/>
          </p:nvGrpSpPr>
          <p:grpSpPr>
            <a:xfrm rot="0">
              <a:off x="192" y="864"/>
              <a:ext cx="5376" cy="1632"/>
              <a:chOff x="192" y="864"/>
              <a:chExt cx="5376" cy="1632"/>
            </a:xfrm>
          </p:grpSpPr>
          <p:sp>
            <p:nvSpPr>
              <p:cNvPr id="1048589" name=""/>
              <p:cNvSpPr/>
              <p:nvPr/>
            </p:nvSpPr>
            <p:spPr>
              <a:xfrm rot="0">
                <a:off x="192" y="864"/>
                <a:ext cx="5376" cy="1632"/>
              </a:xfrm>
              <a:prstGeom prst="rect"/>
              <a:solidFill>
                <a:schemeClr val="lt1"/>
              </a:solidFill>
              <a:ln w="9525" cap="flat" cmpd="sng">
                <a:solidFill>
                  <a:srgbClr val="006666">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nvGrpSpPr>
              <p:cNvPr id="53" name=""/>
              <p:cNvGrpSpPr/>
              <p:nvPr/>
            </p:nvGrpSpPr>
            <p:grpSpPr>
              <a:xfrm rot="0">
                <a:off x="480" y="1056"/>
                <a:ext cx="2016" cy="1296"/>
                <a:chOff x="480" y="1056"/>
                <a:chExt cx="2016" cy="1296"/>
              </a:xfrm>
            </p:grpSpPr>
            <p:sp>
              <p:nvSpPr>
                <p:cNvPr id="1048590" name=""/>
                <p:cNvSpPr/>
                <p:nvPr/>
              </p:nvSpPr>
              <p:spPr>
                <a:xfrm rot="0">
                  <a:off x="480" y="1440"/>
                  <a:ext cx="768" cy="720"/>
                </a:xfrm>
                <a:prstGeom prst="ellipse"/>
                <a:gradFill rotWithShape="0">
                  <a:gsLst>
                    <a:gs pos="0">
                      <a:srgbClr val="FFFFFF">
                        <a:alpha val="100000"/>
                      </a:srgbClr>
                    </a:gs>
                    <a:gs pos="100000">
                      <a:srgbClr val="99CCFF">
                        <a:alpha val="100000"/>
                      </a:srgbClr>
                    </a:gs>
                  </a:gsLst>
                  <a:path path="shape">
                    <a:fillToRect l="50000" t="50000" r="50000" b="50000"/>
                  </a:path>
                </a:gradFill>
                <a:ln w="28575" cap="flat" cmpd="sng">
                  <a:solidFill>
                    <a:srgbClr val="0000FF">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591" name=""/>
                <p:cNvSpPr/>
                <p:nvPr/>
              </p:nvSpPr>
              <p:spPr>
                <a:xfrm rot="18347974">
                  <a:off x="633" y="1482"/>
                  <a:ext cx="384" cy="407"/>
                </a:xfrm>
                <a:custGeom>
                  <a:avLst/>
                  <a:ahLst/>
                  <a:rect l="0" t="0" r="r" b="b"/>
                  <a:pathLst>
                    <a:path w="21600" h="23905" fill="none">
                      <a:moveTo>
                        <a:pt x="4135" y="0"/>
                      </a:moveTo>
                      <a:cubicBezTo>
                        <a:pt x="14092" y="1931"/>
                        <a:pt x="21600" y="10689"/>
                        <a:pt x="21600" y="21200"/>
                      </a:cubicBezTo>
                      <a:cubicBezTo>
                        <a:pt x="21600" y="22119"/>
                        <a:pt x="21543" y="23025"/>
                        <a:pt x="21432" y="23907"/>
                      </a:cubicBezTo>
                    </a:path>
                    <a:path w="21600" h="23905" stroke="0">
                      <a:moveTo>
                        <a:pt x="4135" y="0"/>
                      </a:moveTo>
                      <a:cubicBezTo>
                        <a:pt x="14092" y="1931"/>
                        <a:pt x="21600" y="10689"/>
                        <a:pt x="21600" y="21200"/>
                      </a:cubicBezTo>
                      <a:cubicBezTo>
                        <a:pt x="21600" y="22119"/>
                        <a:pt x="21543" y="23025"/>
                        <a:pt x="21432" y="23907"/>
                      </a:cubicBezTo>
                      <a:lnTo>
                        <a:pt x="0" y="21200"/>
                      </a:lnTo>
                    </a:path>
                  </a:pathLst>
                </a:custGeom>
                <a:noFill/>
                <a:ln w="28575" cap="flat" cmpd="sng">
                  <a:solidFill>
                    <a:srgbClr val="0000FF">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592" name=""/>
                <p:cNvSpPr/>
                <p:nvPr/>
              </p:nvSpPr>
              <p:spPr>
                <a:xfrm rot="0">
                  <a:off x="858" y="1605"/>
                  <a:ext cx="177" cy="255"/>
                </a:xfrm>
                <a:custGeom>
                  <a:avLst/>
                  <a:ahLst/>
                  <a:rect l="0" t="0" r="r" b="b"/>
                  <a:pathLst>
                    <a:path w="177" h="255">
                      <a:moveTo>
                        <a:pt x="0" y="255"/>
                      </a:moveTo>
                      <a:lnTo>
                        <a:pt x="177" y="0"/>
                      </a:lnTo>
                    </a:path>
                  </a:pathLst>
                </a:custGeom>
                <a:noFill/>
                <a:ln w="38100" cap="flat" cmpd="sng">
                  <a:solidFill>
                    <a:srgbClr val="FF0000">
                      <a:alpha val="100000"/>
                    </a:srgbClr>
                  </a:solidFill>
                  <a:prstDash val="solid"/>
                  <a:round/>
                  <a:tailEnd type="triangle" w="sm" len="lg"/>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593" name=""/>
                <p:cNvSpPr/>
                <p:nvPr/>
              </p:nvSpPr>
              <p:spPr>
                <a:xfrm rot="0">
                  <a:off x="864" y="1056"/>
                  <a:ext cx="1152" cy="0"/>
                </a:xfrm>
                <a:prstGeom prst="line"/>
                <a:noFill/>
                <a:ln w="28575" cap="flat" cmpd="sng">
                  <a:solidFill>
                    <a:schemeClr val="dk1">
                      <a:alpha val="100000"/>
                    </a:schemeClr>
                  </a:solidFill>
                  <a:prstDash val="solid"/>
                  <a:round/>
                </a:ln>
              </p:spPr>
            </p:sp>
            <p:sp>
              <p:nvSpPr>
                <p:cNvPr id="1048594" name=""/>
                <p:cNvSpPr/>
                <p:nvPr/>
              </p:nvSpPr>
              <p:spPr>
                <a:xfrm rot="0">
                  <a:off x="864" y="2352"/>
                  <a:ext cx="1152" cy="0"/>
                </a:xfrm>
                <a:prstGeom prst="line"/>
                <a:noFill/>
                <a:ln w="28575" cap="flat" cmpd="sng">
                  <a:solidFill>
                    <a:schemeClr val="dk1">
                      <a:alpha val="100000"/>
                    </a:schemeClr>
                  </a:solidFill>
                  <a:prstDash val="solid"/>
                  <a:round/>
                </a:ln>
              </p:spPr>
            </p:sp>
            <p:sp>
              <p:nvSpPr>
                <p:cNvPr id="1048595" name=""/>
                <p:cNvSpPr/>
                <p:nvPr/>
              </p:nvSpPr>
              <p:spPr>
                <a:xfrm rot="0">
                  <a:off x="864" y="1056"/>
                  <a:ext cx="0" cy="384"/>
                </a:xfrm>
                <a:prstGeom prst="line"/>
                <a:noFill/>
                <a:ln w="28575" cap="flat" cmpd="sng">
                  <a:solidFill>
                    <a:schemeClr val="dk1">
                      <a:alpha val="100000"/>
                    </a:schemeClr>
                  </a:solidFill>
                  <a:prstDash val="solid"/>
                  <a:round/>
                </a:ln>
              </p:spPr>
            </p:sp>
            <p:sp>
              <p:nvSpPr>
                <p:cNvPr id="1048596" name=""/>
                <p:cNvSpPr/>
                <p:nvPr/>
              </p:nvSpPr>
              <p:spPr>
                <a:xfrm rot="0">
                  <a:off x="864" y="2160"/>
                  <a:ext cx="0" cy="192"/>
                </a:xfrm>
                <a:prstGeom prst="line"/>
                <a:noFill/>
                <a:ln w="28575" cap="flat" cmpd="sng">
                  <a:solidFill>
                    <a:schemeClr val="dk1">
                      <a:alpha val="100000"/>
                    </a:schemeClr>
                  </a:solidFill>
                  <a:prstDash val="solid"/>
                  <a:round/>
                </a:ln>
              </p:spPr>
            </p:sp>
            <p:sp>
              <p:nvSpPr>
                <p:cNvPr id="1048597" name=""/>
                <p:cNvSpPr/>
                <p:nvPr/>
              </p:nvSpPr>
              <p:spPr>
                <a:xfrm rot="0">
                  <a:off x="1488" y="1440"/>
                  <a:ext cx="960" cy="0"/>
                </a:xfrm>
                <a:prstGeom prst="line"/>
                <a:noFill/>
                <a:ln w="38100" cap="flat" cmpd="sng">
                  <a:solidFill>
                    <a:srgbClr val="000000">
                      <a:alpha val="100000"/>
                    </a:srgbClr>
                  </a:solidFill>
                  <a:prstDash val="solid"/>
                  <a:round/>
                </a:ln>
              </p:spPr>
            </p:sp>
            <p:sp>
              <p:nvSpPr>
                <p:cNvPr id="1048598" name=""/>
                <p:cNvSpPr/>
                <p:nvPr/>
              </p:nvSpPr>
              <p:spPr>
                <a:xfrm rot="0">
                  <a:off x="1488" y="1824"/>
                  <a:ext cx="960" cy="0"/>
                </a:xfrm>
                <a:prstGeom prst="line"/>
                <a:noFill/>
                <a:ln w="38100" cap="flat" cmpd="sng">
                  <a:solidFill>
                    <a:srgbClr val="000000">
                      <a:alpha val="100000"/>
                    </a:srgbClr>
                  </a:solidFill>
                  <a:prstDash val="solid"/>
                  <a:round/>
                </a:ln>
              </p:spPr>
            </p:sp>
            <p:sp>
              <p:nvSpPr>
                <p:cNvPr id="1048599" name=""/>
                <p:cNvSpPr/>
                <p:nvPr/>
              </p:nvSpPr>
              <p:spPr>
                <a:xfrm rot="0">
                  <a:off x="2016" y="1056"/>
                  <a:ext cx="0" cy="384"/>
                </a:xfrm>
                <a:prstGeom prst="line"/>
                <a:noFill/>
                <a:ln w="28575" cap="flat" cmpd="sng">
                  <a:solidFill>
                    <a:schemeClr val="dk1">
                      <a:alpha val="100000"/>
                    </a:schemeClr>
                  </a:solidFill>
                  <a:prstDash val="solid"/>
                  <a:round/>
                </a:ln>
              </p:spPr>
            </p:sp>
            <p:sp>
              <p:nvSpPr>
                <p:cNvPr id="1048600" name=""/>
                <p:cNvSpPr/>
                <p:nvPr/>
              </p:nvSpPr>
              <p:spPr>
                <a:xfrm rot="0" flipV="1">
                  <a:off x="2016" y="1824"/>
                  <a:ext cx="0" cy="528"/>
                </a:xfrm>
                <a:prstGeom prst="line"/>
                <a:noFill/>
                <a:ln w="28575" cap="flat" cmpd="sng">
                  <a:solidFill>
                    <a:schemeClr val="dk1">
                      <a:alpha val="100000"/>
                    </a:schemeClr>
                  </a:solidFill>
                  <a:prstDash val="solid"/>
                  <a:round/>
                </a:ln>
              </p:spPr>
            </p:sp>
            <p:sp>
              <p:nvSpPr>
                <p:cNvPr id="1048601" name=""/>
                <p:cNvSpPr txBox="1"/>
                <p:nvPr/>
              </p:nvSpPr>
              <p:spPr>
                <a:xfrm rot="0">
                  <a:off x="2112" y="1200"/>
                  <a:ext cx="288" cy="288"/>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endParaRPr altLang="en-US" sz="2400" lang="zh-CN">
                    <a:solidFill>
                      <a:srgbClr val="CC0000"/>
                    </a:solidFill>
                  </a:endParaRPr>
                </a:p>
              </p:txBody>
            </p:sp>
            <p:pic>
              <p:nvPicPr>
                <p:cNvPr id="2097152" name="" descr=""/>
                <p:cNvPicPr>
                  <a:picLocks/>
                </p:cNvPicPr>
                <p:nvPr/>
              </p:nvPicPr>
              <p:blipFill>
                <a:blip xmlns:r="http://schemas.openxmlformats.org/officeDocument/2006/relationships" r:embed="rId1"/>
                <a:srcRect l="0" t="0" r="0" b="0"/>
                <a:stretch>
                  <a:fillRect/>
                </a:stretch>
              </p:blipFill>
              <p:spPr>
                <a:xfrm rot="0">
                  <a:off x="2185" y="1104"/>
                  <a:ext cx="263" cy="336"/>
                </a:xfrm>
                <a:prstGeom prst="rect"/>
                <a:noFill/>
                <a:ln>
                  <a:noFill/>
                </a:ln>
              </p:spPr>
            </p:pic>
            <p:pic>
              <p:nvPicPr>
                <p:cNvPr id="2097153" name="" descr=""/>
                <p:cNvPicPr>
                  <a:picLocks/>
                </p:cNvPicPr>
                <p:nvPr/>
              </p:nvPicPr>
              <p:blipFill>
                <a:blip xmlns:r="http://schemas.openxmlformats.org/officeDocument/2006/relationships" r:embed="rId2"/>
                <a:srcRect l="0" t="0" r="0" b="0"/>
                <a:stretch>
                  <a:fillRect/>
                </a:stretch>
              </p:blipFill>
              <p:spPr>
                <a:xfrm rot="0">
                  <a:off x="2040" y="1872"/>
                  <a:ext cx="456" cy="327"/>
                </a:xfrm>
                <a:prstGeom prst="rect"/>
                <a:noFill/>
                <a:ln>
                  <a:noFill/>
                </a:ln>
              </p:spPr>
            </p:pic>
            <p:grpSp>
              <p:nvGrpSpPr>
                <p:cNvPr id="54" name=""/>
                <p:cNvGrpSpPr/>
                <p:nvPr/>
              </p:nvGrpSpPr>
              <p:grpSpPr>
                <a:xfrm rot="0">
                  <a:off x="624" y="1559"/>
                  <a:ext cx="432" cy="169"/>
                  <a:chOff x="624" y="1559"/>
                  <a:chExt cx="432" cy="169"/>
                </a:xfrm>
              </p:grpSpPr>
              <p:sp>
                <p:nvSpPr>
                  <p:cNvPr id="1048602" name=""/>
                  <p:cNvSpPr/>
                  <p:nvPr/>
                </p:nvSpPr>
                <p:spPr>
                  <a:xfrm rot="0">
                    <a:off x="861" y="1559"/>
                    <a:ext cx="3" cy="121"/>
                  </a:xfrm>
                  <a:prstGeom prst="line"/>
                  <a:noFill/>
                  <a:ln w="19050" cap="flat" cmpd="sng">
                    <a:solidFill>
                      <a:srgbClr val="0000FF">
                        <a:alpha val="100000"/>
                      </a:srgbClr>
                    </a:solidFill>
                    <a:prstDash val="solid"/>
                    <a:round/>
                  </a:ln>
                </p:spPr>
              </p:sp>
              <p:sp>
                <p:nvSpPr>
                  <p:cNvPr id="1048603" name=""/>
                  <p:cNvSpPr/>
                  <p:nvPr/>
                </p:nvSpPr>
                <p:spPr>
                  <a:xfrm rot="20073556">
                    <a:off x="720" y="1584"/>
                    <a:ext cx="1" cy="96"/>
                  </a:xfrm>
                  <a:prstGeom prst="line"/>
                  <a:noFill/>
                  <a:ln w="19050" cap="flat" cmpd="sng">
                    <a:solidFill>
                      <a:srgbClr val="0000FF">
                        <a:alpha val="100000"/>
                      </a:srgbClr>
                    </a:solidFill>
                    <a:prstDash val="solid"/>
                    <a:round/>
                  </a:ln>
                </p:spPr>
              </p:sp>
              <p:sp>
                <p:nvSpPr>
                  <p:cNvPr id="1048604" name=""/>
                  <p:cNvSpPr/>
                  <p:nvPr/>
                </p:nvSpPr>
                <p:spPr>
                  <a:xfrm rot="1620759">
                    <a:off x="960" y="1584"/>
                    <a:ext cx="1" cy="96"/>
                  </a:xfrm>
                  <a:prstGeom prst="line"/>
                  <a:noFill/>
                  <a:ln w="19050" cap="flat" cmpd="sng">
                    <a:solidFill>
                      <a:srgbClr val="0000FF">
                        <a:alpha val="100000"/>
                      </a:srgbClr>
                    </a:solidFill>
                    <a:prstDash val="solid"/>
                    <a:round/>
                  </a:ln>
                </p:spPr>
              </p:sp>
              <p:sp>
                <p:nvSpPr>
                  <p:cNvPr id="1048605" name=""/>
                  <p:cNvSpPr/>
                  <p:nvPr/>
                </p:nvSpPr>
                <p:spPr>
                  <a:xfrm rot="2498012">
                    <a:off x="1055" y="1632"/>
                    <a:ext cx="1" cy="96"/>
                  </a:xfrm>
                  <a:prstGeom prst="line"/>
                  <a:noFill/>
                  <a:ln w="19050" cap="flat" cmpd="sng">
                    <a:solidFill>
                      <a:srgbClr val="0000FF">
                        <a:alpha val="100000"/>
                      </a:srgbClr>
                    </a:solidFill>
                    <a:prstDash val="solid"/>
                    <a:round/>
                  </a:ln>
                </p:spPr>
              </p:sp>
              <p:sp>
                <p:nvSpPr>
                  <p:cNvPr id="1048606" name=""/>
                  <p:cNvSpPr/>
                  <p:nvPr/>
                </p:nvSpPr>
                <p:spPr>
                  <a:xfrm rot="19254438">
                    <a:off x="624" y="1632"/>
                    <a:ext cx="1" cy="96"/>
                  </a:xfrm>
                  <a:prstGeom prst="line"/>
                  <a:noFill/>
                  <a:ln w="19050" cap="flat" cmpd="sng">
                    <a:solidFill>
                      <a:srgbClr val="0000FF">
                        <a:alpha val="100000"/>
                      </a:srgbClr>
                    </a:solidFill>
                    <a:prstDash val="solid"/>
                    <a:round/>
                  </a:ln>
                </p:spPr>
              </p:sp>
            </p:grpSp>
          </p:grpSp>
        </p:grpSp>
        <p:grpSp>
          <p:nvGrpSpPr>
            <p:cNvPr id="55" name=""/>
            <p:cNvGrpSpPr/>
            <p:nvPr/>
          </p:nvGrpSpPr>
          <p:grpSpPr>
            <a:xfrm rot="0">
              <a:off x="1440" y="1392"/>
              <a:ext cx="1440" cy="480"/>
              <a:chOff x="1440" y="1392"/>
              <a:chExt cx="1440" cy="480"/>
            </a:xfrm>
          </p:grpSpPr>
          <p:sp>
            <p:nvSpPr>
              <p:cNvPr id="1048607" name=""/>
              <p:cNvSpPr txBox="1"/>
              <p:nvPr/>
            </p:nvSpPr>
            <p:spPr>
              <a:xfrm rot="0">
                <a:off x="1440" y="1392"/>
                <a:ext cx="1248" cy="2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000" lang="en-US">
                    <a:solidFill>
                      <a:srgbClr val="FF0000"/>
                    </a:solidFill>
                  </a:rPr>
                  <a:t>+ + + + + + + </a:t>
                </a:r>
              </a:p>
            </p:txBody>
          </p:sp>
          <p:sp>
            <p:nvSpPr>
              <p:cNvPr id="1048608" name=""/>
              <p:cNvSpPr txBox="1"/>
              <p:nvPr/>
            </p:nvSpPr>
            <p:spPr>
              <a:xfrm rot="0">
                <a:off x="1440" y="1545"/>
                <a:ext cx="1440"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800" lang="en-US">
                    <a:solidFill>
                      <a:srgbClr val="0000FF"/>
                    </a:solidFill>
                  </a:rPr>
                  <a:t>- - - - - - -</a:t>
                </a:r>
              </a:p>
            </p:txBody>
          </p:sp>
        </p:grpSp>
      </p:grpSp>
      <p:pic>
        <p:nvPicPr>
          <p:cNvPr id="2097154" name="" descr=""/>
          <p:cNvPicPr>
            <a:picLocks/>
          </p:cNvPicPr>
          <p:nvPr/>
        </p:nvPicPr>
        <p:blipFill>
          <a:blip xmlns:r="http://schemas.openxmlformats.org/officeDocument/2006/relationships" r:embed="rId3"/>
          <a:srcRect l="0" t="0" r="0" b="0"/>
          <a:stretch>
            <a:fillRect/>
          </a:stretch>
        </p:blipFill>
        <p:spPr>
          <a:xfrm rot="0">
            <a:off x="6372225" y="4221162"/>
            <a:ext cx="1600200" cy="1300162"/>
          </a:xfrm>
          <a:prstGeom prst="rect"/>
          <a:noFill/>
          <a:ln>
            <a:noFill/>
          </a:ln>
        </p:spPr>
      </p:pic>
      <p:pic>
        <p:nvPicPr>
          <p:cNvPr id="2097155" name="" descr=""/>
          <p:cNvPicPr>
            <a:picLocks/>
          </p:cNvPicPr>
          <p:nvPr/>
        </p:nvPicPr>
        <p:blipFill>
          <a:blip xmlns:r="http://schemas.openxmlformats.org/officeDocument/2006/relationships" r:embed="rId4"/>
          <a:srcRect l="0" t="0" r="0" b="0"/>
          <a:stretch>
            <a:fillRect/>
          </a:stretch>
        </p:blipFill>
        <p:spPr>
          <a:xfrm rot="0">
            <a:off x="1187450" y="4005262"/>
            <a:ext cx="1866900" cy="1366837"/>
          </a:xfrm>
          <a:prstGeom prst="rect"/>
          <a:noFill/>
          <a:ln>
            <a:noFill/>
          </a:ln>
        </p:spPr>
      </p:pic>
      <p:grpSp>
        <p:nvGrpSpPr>
          <p:cNvPr id="56" name=""/>
          <p:cNvGrpSpPr/>
          <p:nvPr/>
        </p:nvGrpSpPr>
        <p:grpSpPr>
          <a:xfrm rot="0">
            <a:off x="755650" y="5876925"/>
            <a:ext cx="3581400" cy="787400"/>
            <a:chOff x="480" y="3504"/>
            <a:chExt cx="2256" cy="496"/>
          </a:xfrm>
        </p:grpSpPr>
        <p:sp>
          <p:nvSpPr>
            <p:cNvPr id="1048609" name=""/>
            <p:cNvSpPr/>
            <p:nvPr/>
          </p:nvSpPr>
          <p:spPr>
            <a:xfrm rot="0">
              <a:off x="480" y="3504"/>
              <a:ext cx="2256" cy="48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9525" cap="flat" cmpd="sng">
              <a:solidFill>
                <a:srgbClr val="006666">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pic>
          <p:nvPicPr>
            <p:cNvPr id="2097156" name="" descr=""/>
            <p:cNvPicPr>
              <a:picLocks/>
            </p:cNvPicPr>
            <p:nvPr/>
          </p:nvPicPr>
          <p:blipFill>
            <a:blip xmlns:r="http://schemas.openxmlformats.org/officeDocument/2006/relationships" r:embed="rId5"/>
            <a:srcRect l="0" t="0" r="0" b="0"/>
            <a:stretch>
              <a:fillRect/>
            </a:stretch>
          </p:blipFill>
          <p:spPr>
            <a:xfrm rot="0">
              <a:off x="1776" y="3504"/>
              <a:ext cx="848" cy="496"/>
            </a:xfrm>
            <a:prstGeom prst="rect"/>
            <a:noFill/>
            <a:ln>
              <a:noFill/>
            </a:ln>
          </p:spPr>
        </p:pic>
        <p:sp>
          <p:nvSpPr>
            <p:cNvPr id="1048610" name=""/>
            <p:cNvSpPr txBox="1"/>
            <p:nvPr/>
          </p:nvSpPr>
          <p:spPr>
            <a:xfrm rot="0">
              <a:off x="528" y="3600"/>
              <a:ext cx="1867"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rgbClr val="CC0000"/>
                  </a:solidFill>
                </a:rPr>
                <a:t>相对</a:t>
              </a:r>
              <a:r>
                <a:rPr altLang="en-US" sz="2800" lang="zh-CN">
                  <a:solidFill>
                    <a:schemeClr val="dk1"/>
                  </a:solidFill>
                </a:rPr>
                <a:t>电容率</a:t>
              </a:r>
            </a:p>
          </p:txBody>
        </p:sp>
      </p:grpSp>
      <p:grpSp>
        <p:nvGrpSpPr>
          <p:cNvPr id="57" name=""/>
          <p:cNvGrpSpPr/>
          <p:nvPr/>
        </p:nvGrpSpPr>
        <p:grpSpPr>
          <a:xfrm rot="0">
            <a:off x="4932362" y="5876925"/>
            <a:ext cx="3581400" cy="825500"/>
            <a:chOff x="3120" y="3504"/>
            <a:chExt cx="2256" cy="520"/>
          </a:xfrm>
        </p:grpSpPr>
        <p:sp>
          <p:nvSpPr>
            <p:cNvPr id="1048611" name=""/>
            <p:cNvSpPr/>
            <p:nvPr/>
          </p:nvSpPr>
          <p:spPr>
            <a:xfrm rot="0">
              <a:off x="3120" y="3504"/>
              <a:ext cx="2256" cy="48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9525" cap="flat" cmpd="sng">
              <a:solidFill>
                <a:srgbClr val="006666">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12" name=""/>
            <p:cNvSpPr/>
            <p:nvPr/>
          </p:nvSpPr>
          <p:spPr>
            <a:xfrm rot="0">
              <a:off x="3273" y="3600"/>
              <a:ext cx="1287"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chemeClr val="dk1"/>
                  </a:solidFill>
                </a:rPr>
                <a:t>电容率</a:t>
              </a:r>
            </a:p>
          </p:txBody>
        </p:sp>
        <p:pic>
          <p:nvPicPr>
            <p:cNvPr id="2097157" name="" descr=""/>
            <p:cNvPicPr>
              <a:picLocks/>
            </p:cNvPicPr>
            <p:nvPr/>
          </p:nvPicPr>
          <p:blipFill>
            <a:blip xmlns:r="http://schemas.openxmlformats.org/officeDocument/2006/relationships" r:embed="rId6"/>
            <a:srcRect l="0" t="0" r="0" b="0"/>
            <a:stretch>
              <a:fillRect/>
            </a:stretch>
          </p:blipFill>
          <p:spPr>
            <a:xfrm rot="0">
              <a:off x="4128" y="3504"/>
              <a:ext cx="1152" cy="520"/>
            </a:xfrm>
            <a:prstGeom prst="rect"/>
            <a:noFill/>
            <a:ln>
              <a:noFill/>
            </a:ln>
          </p:spPr>
        </p:pic>
      </p:grpSp>
      <p:grpSp>
        <p:nvGrpSpPr>
          <p:cNvPr id="58" name=""/>
          <p:cNvGrpSpPr/>
          <p:nvPr/>
        </p:nvGrpSpPr>
        <p:grpSpPr>
          <a:xfrm rot="0">
            <a:off x="1547812" y="1700212"/>
            <a:ext cx="569912" cy="2057400"/>
            <a:chOff x="996" y="1056"/>
            <a:chExt cx="359" cy="1296"/>
          </a:xfrm>
        </p:grpSpPr>
        <p:sp>
          <p:nvSpPr>
            <p:cNvPr id="1048613" name=""/>
            <p:cNvSpPr/>
            <p:nvPr/>
          </p:nvSpPr>
          <p:spPr>
            <a:xfrm rot="0" flipH="1">
              <a:off x="1344" y="1056"/>
              <a:ext cx="0" cy="1296"/>
            </a:xfrm>
            <a:prstGeom prst="line"/>
            <a:noFill/>
            <a:ln w="19050" cap="flat" cmpd="sng">
              <a:solidFill>
                <a:srgbClr val="CC00CC">
                  <a:alpha val="100000"/>
                </a:srgbClr>
              </a:solidFill>
              <a:prstDash val="solid"/>
              <a:round/>
              <a:headEnd type="triangle" w="sm" len="lg"/>
              <a:tailEnd type="triangle" w="sm" len="lg"/>
            </a:ln>
          </p:spPr>
        </p:sp>
        <p:pic>
          <p:nvPicPr>
            <p:cNvPr id="2097158" name="" descr=""/>
            <p:cNvPicPr>
              <a:picLocks/>
            </p:cNvPicPr>
            <p:nvPr/>
          </p:nvPicPr>
          <p:blipFill>
            <a:blip xmlns:r="http://schemas.openxmlformats.org/officeDocument/2006/relationships" r:embed="rId7"/>
            <a:srcRect l="0" t="0" r="0" b="0"/>
            <a:stretch>
              <a:fillRect/>
            </a:stretch>
          </p:blipFill>
          <p:spPr>
            <a:xfrm rot="0">
              <a:off x="996" y="1104"/>
              <a:ext cx="359" cy="384"/>
            </a:xfrm>
            <a:prstGeom prst="rect"/>
            <a:noFill/>
            <a:ln>
              <a:noFill/>
            </a:ln>
          </p:spPr>
        </p:pic>
      </p:grpSp>
      <p:grpSp>
        <p:nvGrpSpPr>
          <p:cNvPr id="59" name=""/>
          <p:cNvGrpSpPr/>
          <p:nvPr/>
        </p:nvGrpSpPr>
        <p:grpSpPr>
          <a:xfrm rot="0">
            <a:off x="5710237" y="1676400"/>
            <a:ext cx="461962" cy="2057400"/>
            <a:chOff x="3597" y="1056"/>
            <a:chExt cx="291" cy="1296"/>
          </a:xfrm>
        </p:grpSpPr>
        <p:pic>
          <p:nvPicPr>
            <p:cNvPr id="2097159" name="" descr=""/>
            <p:cNvPicPr>
              <a:picLocks/>
            </p:cNvPicPr>
            <p:nvPr/>
          </p:nvPicPr>
          <p:blipFill>
            <a:blip xmlns:r="http://schemas.openxmlformats.org/officeDocument/2006/relationships" r:embed="rId8"/>
            <a:srcRect l="0" t="0" r="0" b="0"/>
            <a:stretch>
              <a:fillRect/>
            </a:stretch>
          </p:blipFill>
          <p:spPr>
            <a:xfrm rot="0">
              <a:off x="3597" y="1190"/>
              <a:ext cx="197" cy="212"/>
            </a:xfrm>
            <a:prstGeom prst="rect"/>
            <a:noFill/>
            <a:ln>
              <a:noFill/>
            </a:ln>
          </p:spPr>
        </p:pic>
        <p:sp>
          <p:nvSpPr>
            <p:cNvPr id="1048614" name=""/>
            <p:cNvSpPr/>
            <p:nvPr/>
          </p:nvSpPr>
          <p:spPr>
            <a:xfrm rot="0">
              <a:off x="3888" y="1056"/>
              <a:ext cx="0" cy="1296"/>
            </a:xfrm>
            <a:prstGeom prst="line"/>
            <a:noFill/>
            <a:ln w="19050" cap="flat" cmpd="sng">
              <a:solidFill>
                <a:srgbClr val="CC00CC">
                  <a:alpha val="100000"/>
                </a:srgbClr>
              </a:solidFill>
              <a:prstDash val="solid"/>
              <a:round/>
              <a:headEnd type="triangle" w="sm" len="lg"/>
              <a:tailEnd type="triangle" w="sm" len="lg"/>
            </a:ln>
          </p:spPr>
        </p:sp>
      </p:grpSp>
      <p:pic>
        <p:nvPicPr>
          <p:cNvPr id="2097160" name="" descr=""/>
          <p:cNvPicPr>
            <a:picLocks/>
          </p:cNvPicPr>
          <p:nvPr/>
        </p:nvPicPr>
        <p:blipFill>
          <a:blip xmlns:r="http://schemas.openxmlformats.org/officeDocument/2006/relationships" r:embed="rId9"/>
          <a:srcRect l="0" t="0" r="0" b="0"/>
          <a:stretch>
            <a:fillRect/>
          </a:stretch>
        </p:blipFill>
        <p:spPr>
          <a:xfrm rot="0">
            <a:off x="6107112" y="1981200"/>
            <a:ext cx="598487" cy="838200"/>
          </a:xfrm>
          <a:prstGeom prst="rect"/>
          <a:noFill/>
          <a:ln>
            <a:noFill/>
          </a:ln>
        </p:spPr>
      </p:pic>
      <p:grpSp>
        <p:nvGrpSpPr>
          <p:cNvPr id="60" name=""/>
          <p:cNvGrpSpPr/>
          <p:nvPr/>
        </p:nvGrpSpPr>
        <p:grpSpPr>
          <a:xfrm rot="0">
            <a:off x="4876800" y="1676400"/>
            <a:ext cx="4038600" cy="2057400"/>
            <a:chOff x="3072" y="1056"/>
            <a:chExt cx="2544" cy="1296"/>
          </a:xfrm>
        </p:grpSpPr>
        <p:grpSp>
          <p:nvGrpSpPr>
            <p:cNvPr id="61" name=""/>
            <p:cNvGrpSpPr/>
            <p:nvPr/>
          </p:nvGrpSpPr>
          <p:grpSpPr>
            <a:xfrm rot="0">
              <a:off x="3072" y="1056"/>
              <a:ext cx="2544" cy="1296"/>
              <a:chOff x="3072" y="1056"/>
              <a:chExt cx="2544" cy="1296"/>
            </a:xfrm>
          </p:grpSpPr>
          <p:sp>
            <p:nvSpPr>
              <p:cNvPr id="1048615" name=""/>
              <p:cNvSpPr/>
              <p:nvPr/>
            </p:nvSpPr>
            <p:spPr>
              <a:xfrm rot="0">
                <a:off x="3072" y="1440"/>
                <a:ext cx="768" cy="720"/>
              </a:xfrm>
              <a:prstGeom prst="ellipse"/>
              <a:gradFill rotWithShape="0">
                <a:gsLst>
                  <a:gs pos="0">
                    <a:srgbClr val="FFFFFF">
                      <a:alpha val="100000"/>
                    </a:srgbClr>
                  </a:gs>
                  <a:gs pos="100000">
                    <a:srgbClr val="99CCFF">
                      <a:alpha val="100000"/>
                    </a:srgbClr>
                  </a:gs>
                </a:gsLst>
                <a:path path="shape">
                  <a:fillToRect l="50000" t="50000" r="50000" b="50000"/>
                </a:path>
              </a:gradFill>
              <a:ln w="28575" cap="flat" cmpd="sng">
                <a:solidFill>
                  <a:srgbClr val="0000FF">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16" name=""/>
              <p:cNvSpPr/>
              <p:nvPr/>
            </p:nvSpPr>
            <p:spPr>
              <a:xfrm rot="18347974">
                <a:off x="3225" y="1482"/>
                <a:ext cx="384" cy="407"/>
              </a:xfrm>
              <a:custGeom>
                <a:avLst/>
                <a:ahLst/>
                <a:rect l="0" t="0" r="r" b="b"/>
                <a:pathLst>
                  <a:path w="21600" h="23905" fill="none">
                    <a:moveTo>
                      <a:pt x="4135" y="0"/>
                    </a:moveTo>
                    <a:cubicBezTo>
                      <a:pt x="14092" y="1931"/>
                      <a:pt x="21600" y="10689"/>
                      <a:pt x="21600" y="21200"/>
                    </a:cubicBezTo>
                    <a:cubicBezTo>
                      <a:pt x="21600" y="22119"/>
                      <a:pt x="21543" y="23025"/>
                      <a:pt x="21432" y="23907"/>
                    </a:cubicBezTo>
                  </a:path>
                  <a:path w="21600" h="23905" stroke="0">
                    <a:moveTo>
                      <a:pt x="4135" y="0"/>
                    </a:moveTo>
                    <a:cubicBezTo>
                      <a:pt x="14092" y="1931"/>
                      <a:pt x="21600" y="10689"/>
                      <a:pt x="21600" y="21200"/>
                    </a:cubicBezTo>
                    <a:cubicBezTo>
                      <a:pt x="21600" y="22119"/>
                      <a:pt x="21543" y="23025"/>
                      <a:pt x="21432" y="23907"/>
                    </a:cubicBezTo>
                    <a:lnTo>
                      <a:pt x="0" y="21200"/>
                    </a:lnTo>
                  </a:path>
                </a:pathLst>
              </a:custGeom>
              <a:noFill/>
              <a:ln w="28575" cap="flat" cmpd="sng">
                <a:solidFill>
                  <a:srgbClr val="0000FF">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nvGrpSpPr>
              <p:cNvPr id="62" name=""/>
              <p:cNvGrpSpPr/>
              <p:nvPr/>
            </p:nvGrpSpPr>
            <p:grpSpPr>
              <a:xfrm rot="0">
                <a:off x="3216" y="1559"/>
                <a:ext cx="432" cy="169"/>
                <a:chOff x="624" y="1559"/>
                <a:chExt cx="432" cy="169"/>
              </a:xfrm>
            </p:grpSpPr>
            <p:sp>
              <p:nvSpPr>
                <p:cNvPr id="1048617" name=""/>
                <p:cNvSpPr/>
                <p:nvPr/>
              </p:nvSpPr>
              <p:spPr>
                <a:xfrm rot="0">
                  <a:off x="861" y="1559"/>
                  <a:ext cx="3" cy="121"/>
                </a:xfrm>
                <a:prstGeom prst="line"/>
                <a:noFill/>
                <a:ln w="19050" cap="flat" cmpd="sng">
                  <a:solidFill>
                    <a:srgbClr val="0000FF">
                      <a:alpha val="100000"/>
                    </a:srgbClr>
                  </a:solidFill>
                  <a:prstDash val="solid"/>
                  <a:round/>
                </a:ln>
              </p:spPr>
            </p:sp>
            <p:sp>
              <p:nvSpPr>
                <p:cNvPr id="1048618" name=""/>
                <p:cNvSpPr/>
                <p:nvPr/>
              </p:nvSpPr>
              <p:spPr>
                <a:xfrm rot="20073556">
                  <a:off x="720" y="1584"/>
                  <a:ext cx="1" cy="96"/>
                </a:xfrm>
                <a:prstGeom prst="line"/>
                <a:noFill/>
                <a:ln w="19050" cap="flat" cmpd="sng">
                  <a:solidFill>
                    <a:srgbClr val="0000FF">
                      <a:alpha val="100000"/>
                    </a:srgbClr>
                  </a:solidFill>
                  <a:prstDash val="solid"/>
                  <a:round/>
                </a:ln>
              </p:spPr>
            </p:sp>
            <p:sp>
              <p:nvSpPr>
                <p:cNvPr id="1048619" name=""/>
                <p:cNvSpPr/>
                <p:nvPr/>
              </p:nvSpPr>
              <p:spPr>
                <a:xfrm rot="1620759">
                  <a:off x="960" y="1584"/>
                  <a:ext cx="1" cy="96"/>
                </a:xfrm>
                <a:prstGeom prst="line"/>
                <a:noFill/>
                <a:ln w="19050" cap="flat" cmpd="sng">
                  <a:solidFill>
                    <a:srgbClr val="0000FF">
                      <a:alpha val="100000"/>
                    </a:srgbClr>
                  </a:solidFill>
                  <a:prstDash val="solid"/>
                  <a:round/>
                </a:ln>
              </p:spPr>
            </p:sp>
            <p:sp>
              <p:nvSpPr>
                <p:cNvPr id="1048620" name=""/>
                <p:cNvSpPr/>
                <p:nvPr/>
              </p:nvSpPr>
              <p:spPr>
                <a:xfrm rot="2498012">
                  <a:off x="1055" y="1632"/>
                  <a:ext cx="1" cy="96"/>
                </a:xfrm>
                <a:prstGeom prst="line"/>
                <a:noFill/>
                <a:ln w="19050" cap="flat" cmpd="sng">
                  <a:solidFill>
                    <a:srgbClr val="0000FF">
                      <a:alpha val="100000"/>
                    </a:srgbClr>
                  </a:solidFill>
                  <a:prstDash val="solid"/>
                  <a:round/>
                </a:ln>
              </p:spPr>
            </p:sp>
            <p:sp>
              <p:nvSpPr>
                <p:cNvPr id="1048621" name=""/>
                <p:cNvSpPr/>
                <p:nvPr/>
              </p:nvSpPr>
              <p:spPr>
                <a:xfrm rot="19254438">
                  <a:off x="624" y="1632"/>
                  <a:ext cx="1" cy="96"/>
                </a:xfrm>
                <a:prstGeom prst="line"/>
                <a:noFill/>
                <a:ln w="19050" cap="flat" cmpd="sng">
                  <a:solidFill>
                    <a:srgbClr val="0000FF">
                      <a:alpha val="100000"/>
                    </a:srgbClr>
                  </a:solidFill>
                  <a:prstDash val="solid"/>
                  <a:round/>
                </a:ln>
              </p:spPr>
            </p:sp>
          </p:grpSp>
          <p:sp>
            <p:nvSpPr>
              <p:cNvPr id="1048622" name=""/>
              <p:cNvSpPr/>
              <p:nvPr/>
            </p:nvSpPr>
            <p:spPr>
              <a:xfrm rot="0">
                <a:off x="3366" y="1578"/>
                <a:ext cx="138" cy="294"/>
              </a:xfrm>
              <a:custGeom>
                <a:avLst/>
                <a:ahLst/>
                <a:rect l="0" t="0" r="r" b="b"/>
                <a:pathLst>
                  <a:path w="138" h="294">
                    <a:moveTo>
                      <a:pt x="138" y="294"/>
                    </a:moveTo>
                    <a:lnTo>
                      <a:pt x="0" y="0"/>
                    </a:lnTo>
                  </a:path>
                </a:pathLst>
              </a:custGeom>
              <a:noFill/>
              <a:ln w="38100" cap="flat" cmpd="sng">
                <a:solidFill>
                  <a:srgbClr val="FF0000">
                    <a:alpha val="100000"/>
                  </a:srgbClr>
                </a:solidFill>
                <a:prstDash val="solid"/>
                <a:round/>
                <a:tailEnd type="triangle" w="sm" len="lg"/>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23" name=""/>
              <p:cNvSpPr/>
              <p:nvPr/>
            </p:nvSpPr>
            <p:spPr>
              <a:xfrm rot="0">
                <a:off x="3456" y="1056"/>
                <a:ext cx="1176" cy="0"/>
              </a:xfrm>
              <a:prstGeom prst="line"/>
              <a:noFill/>
              <a:ln w="28575" cap="flat" cmpd="sng">
                <a:solidFill>
                  <a:schemeClr val="dk1">
                    <a:alpha val="100000"/>
                  </a:schemeClr>
                </a:solidFill>
                <a:prstDash val="solid"/>
                <a:round/>
              </a:ln>
            </p:spPr>
          </p:sp>
          <p:sp>
            <p:nvSpPr>
              <p:cNvPr id="1048624" name=""/>
              <p:cNvSpPr/>
              <p:nvPr/>
            </p:nvSpPr>
            <p:spPr>
              <a:xfrm rot="0">
                <a:off x="3456" y="2352"/>
                <a:ext cx="1176" cy="0"/>
              </a:xfrm>
              <a:prstGeom prst="line"/>
              <a:noFill/>
              <a:ln w="28575" cap="flat" cmpd="sng">
                <a:solidFill>
                  <a:schemeClr val="dk1">
                    <a:alpha val="100000"/>
                  </a:schemeClr>
                </a:solidFill>
                <a:prstDash val="solid"/>
                <a:round/>
              </a:ln>
            </p:spPr>
          </p:sp>
          <p:sp>
            <p:nvSpPr>
              <p:cNvPr id="1048625" name=""/>
              <p:cNvSpPr/>
              <p:nvPr/>
            </p:nvSpPr>
            <p:spPr>
              <a:xfrm rot="0">
                <a:off x="3456" y="1056"/>
                <a:ext cx="0" cy="384"/>
              </a:xfrm>
              <a:prstGeom prst="line"/>
              <a:noFill/>
              <a:ln w="28575" cap="flat" cmpd="sng">
                <a:solidFill>
                  <a:schemeClr val="dk1">
                    <a:alpha val="100000"/>
                  </a:schemeClr>
                </a:solidFill>
                <a:prstDash val="solid"/>
                <a:round/>
              </a:ln>
            </p:spPr>
          </p:sp>
          <p:sp>
            <p:nvSpPr>
              <p:cNvPr id="1048626" name=""/>
              <p:cNvSpPr/>
              <p:nvPr/>
            </p:nvSpPr>
            <p:spPr>
              <a:xfrm rot="0">
                <a:off x="3456" y="2160"/>
                <a:ext cx="0" cy="192"/>
              </a:xfrm>
              <a:prstGeom prst="line"/>
              <a:noFill/>
              <a:ln w="28575" cap="flat" cmpd="sng">
                <a:solidFill>
                  <a:schemeClr val="dk1">
                    <a:alpha val="100000"/>
                  </a:schemeClr>
                </a:solidFill>
                <a:prstDash val="solid"/>
                <a:round/>
              </a:ln>
            </p:spPr>
          </p:sp>
          <p:sp>
            <p:nvSpPr>
              <p:cNvPr id="1048627" name=""/>
              <p:cNvSpPr/>
              <p:nvPr/>
            </p:nvSpPr>
            <p:spPr>
              <a:xfrm rot="0">
                <a:off x="4176" y="1440"/>
                <a:ext cx="960" cy="384"/>
              </a:xfrm>
              <a:prstGeom prst="rect"/>
              <a:pattFill prst="pct25">
                <a:fgClr>
                  <a:srgbClr val="0066FF"/>
                </a:fgClr>
                <a:bgClr>
                  <a:schemeClr val="lt1"/>
                </a:bgClr>
              </a:pattFill>
              <a:ln>
                <a:noFill/>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28" name=""/>
              <p:cNvSpPr/>
              <p:nvPr/>
            </p:nvSpPr>
            <p:spPr>
              <a:xfrm rot="0">
                <a:off x="4176" y="1824"/>
                <a:ext cx="960" cy="0"/>
              </a:xfrm>
              <a:prstGeom prst="line"/>
              <a:noFill/>
              <a:ln w="38100" cap="flat" cmpd="sng">
                <a:solidFill>
                  <a:srgbClr val="000000">
                    <a:alpha val="100000"/>
                  </a:srgbClr>
                </a:solidFill>
                <a:prstDash val="solid"/>
                <a:round/>
              </a:ln>
            </p:spPr>
          </p:sp>
          <p:pic>
            <p:nvPicPr>
              <p:cNvPr id="2097161" name="" descr=""/>
              <p:cNvPicPr>
                <a:picLocks/>
              </p:cNvPicPr>
              <p:nvPr/>
            </p:nvPicPr>
            <p:blipFill>
              <a:blip xmlns:r="http://schemas.openxmlformats.org/officeDocument/2006/relationships" r:embed="rId1"/>
              <a:srcRect l="0" t="0" r="0" b="0"/>
              <a:stretch>
                <a:fillRect/>
              </a:stretch>
            </p:blipFill>
            <p:spPr>
              <a:xfrm rot="0">
                <a:off x="4873" y="1104"/>
                <a:ext cx="263" cy="336"/>
              </a:xfrm>
              <a:prstGeom prst="rect"/>
              <a:noFill/>
              <a:ln>
                <a:noFill/>
              </a:ln>
            </p:spPr>
          </p:pic>
          <p:pic>
            <p:nvPicPr>
              <p:cNvPr id="2097162" name="" descr=""/>
              <p:cNvPicPr>
                <a:picLocks/>
              </p:cNvPicPr>
              <p:nvPr/>
            </p:nvPicPr>
            <p:blipFill>
              <a:blip xmlns:r="http://schemas.openxmlformats.org/officeDocument/2006/relationships" r:embed="rId2"/>
              <a:srcRect l="0" t="0" r="0" b="0"/>
              <a:stretch>
                <a:fillRect/>
              </a:stretch>
            </p:blipFill>
            <p:spPr>
              <a:xfrm rot="0">
                <a:off x="4728" y="1872"/>
                <a:ext cx="456" cy="327"/>
              </a:xfrm>
              <a:prstGeom prst="rect"/>
              <a:noFill/>
              <a:ln>
                <a:noFill/>
              </a:ln>
            </p:spPr>
          </p:pic>
          <p:sp>
            <p:nvSpPr>
              <p:cNvPr id="1048629" name=""/>
              <p:cNvSpPr txBox="1"/>
              <p:nvPr/>
            </p:nvSpPr>
            <p:spPr>
              <a:xfrm rot="0">
                <a:off x="4176" y="1392"/>
                <a:ext cx="1248" cy="2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000" lang="en-US">
                    <a:solidFill>
                      <a:srgbClr val="FF0000"/>
                    </a:solidFill>
                  </a:rPr>
                  <a:t>+ + + + + + + </a:t>
                </a:r>
              </a:p>
            </p:txBody>
          </p:sp>
          <p:sp>
            <p:nvSpPr>
              <p:cNvPr id="1048630" name=""/>
              <p:cNvSpPr txBox="1"/>
              <p:nvPr/>
            </p:nvSpPr>
            <p:spPr>
              <a:xfrm rot="0">
                <a:off x="4176" y="1545"/>
                <a:ext cx="1440"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800" lang="en-US">
                    <a:solidFill>
                      <a:srgbClr val="0000FF"/>
                    </a:solidFill>
                  </a:rPr>
                  <a:t>- - - - - - -</a:t>
                </a:r>
              </a:p>
            </p:txBody>
          </p:sp>
          <p:sp>
            <p:nvSpPr>
              <p:cNvPr id="1048631" name=""/>
              <p:cNvSpPr/>
              <p:nvPr/>
            </p:nvSpPr>
            <p:spPr>
              <a:xfrm rot="0">
                <a:off x="4608" y="1056"/>
                <a:ext cx="0" cy="384"/>
              </a:xfrm>
              <a:prstGeom prst="line"/>
              <a:noFill/>
              <a:ln w="28575" cap="flat" cmpd="sng">
                <a:solidFill>
                  <a:schemeClr val="dk1">
                    <a:alpha val="100000"/>
                  </a:schemeClr>
                </a:solidFill>
                <a:prstDash val="solid"/>
                <a:round/>
              </a:ln>
            </p:spPr>
          </p:sp>
          <p:sp>
            <p:nvSpPr>
              <p:cNvPr id="1048632" name=""/>
              <p:cNvSpPr/>
              <p:nvPr/>
            </p:nvSpPr>
            <p:spPr>
              <a:xfrm rot="0" flipV="1">
                <a:off x="4608" y="1824"/>
                <a:ext cx="0" cy="528"/>
              </a:xfrm>
              <a:prstGeom prst="line"/>
              <a:noFill/>
              <a:ln w="28575" cap="flat" cmpd="sng">
                <a:solidFill>
                  <a:schemeClr val="dk1">
                    <a:alpha val="100000"/>
                  </a:schemeClr>
                </a:solidFill>
                <a:prstDash val="solid"/>
                <a:round/>
              </a:ln>
            </p:spPr>
          </p:sp>
        </p:grpSp>
        <p:sp>
          <p:nvSpPr>
            <p:cNvPr id="1048633" name=""/>
            <p:cNvSpPr/>
            <p:nvPr/>
          </p:nvSpPr>
          <p:spPr>
            <a:xfrm rot="0">
              <a:off x="4176" y="1440"/>
              <a:ext cx="960" cy="0"/>
            </a:xfrm>
            <a:prstGeom prst="line"/>
            <a:noFill/>
            <a:ln w="38100" cap="flat" cmpd="sng">
              <a:solidFill>
                <a:srgbClr val="000000">
                  <a:alpha val="100000"/>
                </a:srgbClr>
              </a:solidFill>
              <a:prstDash val="solid"/>
              <a:round/>
            </a:ln>
          </p:spPr>
        </p:sp>
      </p:grpSp>
      <p:sp>
        <p:nvSpPr>
          <p:cNvPr id="1048634" name=""/>
          <p:cNvSpPr/>
          <p:nvPr/>
        </p:nvSpPr>
        <p:spPr>
          <a:xfrm rot="0">
            <a:off x="3132137" y="4941887"/>
            <a:ext cx="2232025" cy="0"/>
          </a:xfrm>
          <a:prstGeom prst="line"/>
          <a:noFill/>
          <a:ln w="38100" cap="flat" cmpd="sng">
            <a:solidFill>
              <a:srgbClr val="FF00FF">
                <a:alpha val="100000"/>
              </a:srgbClr>
            </a:solidFill>
            <a:prstDash val="solid"/>
            <a:round/>
            <a:tailEnd type="triangle" w="med" len="med"/>
          </a:ln>
        </p:spPr>
      </p:sp>
      <p:pic>
        <p:nvPicPr>
          <p:cNvPr id="2097163" name="" descr=""/>
          <p:cNvPicPr>
            <a:picLocks/>
          </p:cNvPicPr>
          <p:nvPr/>
        </p:nvPicPr>
        <p:blipFill>
          <a:blip xmlns:r="http://schemas.openxmlformats.org/officeDocument/2006/relationships" r:embed="rId10"/>
          <a:srcRect l="0" t="0" r="0" b="0"/>
          <a:stretch>
            <a:fillRect/>
          </a:stretch>
        </p:blipFill>
        <p:spPr>
          <a:xfrm rot="0">
            <a:off x="3351212" y="4335462"/>
            <a:ext cx="1717675" cy="563562"/>
          </a:xfrm>
          <a:prstGeom prst="rect"/>
          <a:noFill/>
          <a:ln w="9525" cap="flat" cmpd="sng">
            <a:solidFill>
              <a:srgbClr val="FF0000">
                <a:alpha val="100000"/>
              </a:srgbClr>
            </a:solidFill>
            <a:prstDash val="solid"/>
            <a:miter/>
          </a:ln>
        </p:spPr>
      </p:pic>
      <p:sp>
        <p:nvSpPr>
          <p:cNvPr id="1048635" name=""/>
          <p:cNvSpPr/>
          <p:nvPr/>
        </p:nvSpPr>
        <p:spPr>
          <a:xfrm rot="0">
            <a:off x="3419475" y="5229225"/>
            <a:ext cx="3024187" cy="574675"/>
          </a:xfrm>
          <a:prstGeom prst="wedgeRectCallout">
            <a:avLst>
              <a:gd name="adj1" fmla="val 54306"/>
              <a:gd name="adj2" fmla="val -100278"/>
            </a:avLst>
          </a:prstGeom>
          <a:solidFill>
            <a:srgbClr val="FFFF66"/>
          </a:solidFill>
          <a:ln w="9525" cap="flat" cmpd="sng">
            <a:solidFill>
              <a:srgbClr val="FF00FF">
                <a:alpha val="100000"/>
              </a:srgbClr>
            </a:solidFill>
            <a:prstDash val="solid"/>
            <a:miter/>
          </a:ln>
        </p:spPr>
        <p:txBody>
          <a:bodyPr anchor="ctr" bIns="46800" lIns="90000" rIns="90000" tIns="4680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3333FF"/>
                </a:solidFill>
                <a:ea typeface="楷体_GB2312" pitchFamily="49" charset="-122"/>
              </a:rPr>
              <a:t>电介质中的电场强度</a:t>
            </a:r>
          </a:p>
        </p:txBody>
      </p:sp>
      <p:grpSp>
        <p:nvGrpSpPr>
          <p:cNvPr id="63" name=""/>
          <p:cNvGrpSpPr/>
          <p:nvPr/>
        </p:nvGrpSpPr>
        <p:grpSpPr>
          <a:xfrm rot="0">
            <a:off x="250825" y="188912"/>
            <a:ext cx="7561262" cy="1079500"/>
            <a:chOff x="96" y="720"/>
            <a:chExt cx="2410" cy="480"/>
          </a:xfrm>
        </p:grpSpPr>
        <p:sp>
          <p:nvSpPr>
            <p:cNvPr id="1048636" name=""/>
            <p:cNvSpPr txBox="1"/>
            <p:nvPr/>
          </p:nvSpPr>
          <p:spPr>
            <a:xfrm rot="0">
              <a:off x="96" y="816"/>
              <a:ext cx="2410"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800" lang="en-US">
                  <a:solidFill>
                    <a:schemeClr val="hlink"/>
                  </a:solidFill>
                  <a:ea typeface="楷体_GB2312" pitchFamily="49" charset="-122"/>
                </a:rPr>
                <a:t>                    </a:t>
              </a:r>
              <a:r>
                <a:rPr altLang="en-US" sz="2800" lang="zh-CN">
                  <a:solidFill>
                    <a:schemeClr val="hlink"/>
                  </a:solidFill>
                  <a:ea typeface="楷体_GB2312" pitchFamily="49" charset="-122"/>
                </a:rPr>
                <a:t>电介质对电场的影响  相对介电常数</a:t>
              </a:r>
            </a:p>
          </p:txBody>
        </p:sp>
        <p:sp>
          <p:nvSpPr>
            <p:cNvPr id="1048637" name=""/>
            <p:cNvSpPr/>
            <p:nvPr/>
          </p:nvSpPr>
          <p:spPr>
            <a:xfrm rot="0">
              <a:off x="144" y="72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2</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51"/>
                                        </p:tgtEl>
                                        <p:attrNameLst>
                                          <p:attrName>style.visibility</p:attrName>
                                        </p:attrNameLst>
                                      </p:cBhvr>
                                      <p:to>
                                        <p:strVal val="visible"/>
                                      </p:to>
                                    </p:set>
                                    <p:animEffect transition="in" filter="blinds(horizontal)">
                                      <p:cBhvr>
                                        <p:cTn dur="500" id="7"/>
                                        <p:tgtEl>
                                          <p:spTgt spid="5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6" presetSubtype="42">
                                  <p:stCondLst>
                                    <p:cond delay="0"/>
                                  </p:stCondLst>
                                  <p:childTnLst>
                                    <p:set>
                                      <p:cBhvr>
                                        <p:cTn dur="1" fill="hold" id="11">
                                          <p:stCondLst>
                                            <p:cond delay="0"/>
                                          </p:stCondLst>
                                        </p:cTn>
                                        <p:tgtEl>
                                          <p:spTgt spid="58"/>
                                        </p:tgtEl>
                                        <p:attrNameLst>
                                          <p:attrName>style.visibility</p:attrName>
                                        </p:attrNameLst>
                                      </p:cBhvr>
                                      <p:to>
                                        <p:strVal val="visible"/>
                                      </p:to>
                                    </p:set>
                                    <p:animEffect transition="in" filter="barn(outHorizontal)">
                                      <p:cBhvr>
                                        <p:cTn dur="500" id="12"/>
                                        <p:tgtEl>
                                          <p:spTgt spid="5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4" presetSubtype="32">
                                  <p:stCondLst>
                                    <p:cond delay="0"/>
                                  </p:stCondLst>
                                  <p:childTnLst>
                                    <p:set>
                                      <p:cBhvr>
                                        <p:cTn dur="1" fill="hold" id="16">
                                          <p:stCondLst>
                                            <p:cond delay="0"/>
                                          </p:stCondLst>
                                        </p:cTn>
                                        <p:tgtEl>
                                          <p:spTgt spid="60"/>
                                        </p:tgtEl>
                                        <p:attrNameLst>
                                          <p:attrName>style.visibility</p:attrName>
                                        </p:attrNameLst>
                                      </p:cBhvr>
                                      <p:to>
                                        <p:strVal val="visible"/>
                                      </p:to>
                                    </p:set>
                                    <p:animEffect transition="in" filter="box(out)">
                                      <p:cBhvr>
                                        <p:cTn dur="500" id="17"/>
                                        <p:tgtEl>
                                          <p:spTgt spid="6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6" presetSubtype="42">
                                  <p:stCondLst>
                                    <p:cond delay="0"/>
                                  </p:stCondLst>
                                  <p:childTnLst>
                                    <p:set>
                                      <p:cBhvr>
                                        <p:cTn dur="1" fill="hold" id="21">
                                          <p:stCondLst>
                                            <p:cond delay="0"/>
                                          </p:stCondLst>
                                        </p:cTn>
                                        <p:tgtEl>
                                          <p:spTgt spid="59"/>
                                        </p:tgtEl>
                                        <p:attrNameLst>
                                          <p:attrName>style.visibility</p:attrName>
                                        </p:attrNameLst>
                                      </p:cBhvr>
                                      <p:to>
                                        <p:strVal val="visible"/>
                                      </p:to>
                                    </p:set>
                                    <p:animEffect transition="in" filter="barn(outHorizontal)">
                                      <p:cBhvr>
                                        <p:cTn dur="500" id="22"/>
                                        <p:tgtEl>
                                          <p:spTgt spid="59"/>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2097160"/>
                                        </p:tgtEl>
                                        <p:attrNameLst>
                                          <p:attrName>style.visibility</p:attrName>
                                        </p:attrNameLst>
                                      </p:cBhvr>
                                      <p:to>
                                        <p:strVal val="visible"/>
                                      </p:to>
                                    </p:set>
                                    <p:animEffect transition="in" filter="blinds(horizontal)">
                                      <p:cBhvr>
                                        <p:cTn dur="500" id="27"/>
                                        <p:tgtEl>
                                          <p:spTgt spid="2097160"/>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5">
                                  <p:stCondLst>
                                    <p:cond delay="0"/>
                                  </p:stCondLst>
                                  <p:childTnLst>
                                    <p:set>
                                      <p:cBhvr>
                                        <p:cTn dur="1" fill="hold" id="31">
                                          <p:stCondLst>
                                            <p:cond delay="0"/>
                                          </p:stCondLst>
                                        </p:cTn>
                                        <p:tgtEl>
                                          <p:spTgt spid="2097155"/>
                                        </p:tgtEl>
                                        <p:attrNameLst>
                                          <p:attrName>style.visibility</p:attrName>
                                        </p:attrNameLst>
                                      </p:cBhvr>
                                      <p:to>
                                        <p:strVal val="visible"/>
                                      </p:to>
                                    </p:set>
                                    <p:animEffect transition="in" filter="blinds(vertical)">
                                      <p:cBhvr>
                                        <p:cTn dur="500" id="32"/>
                                        <p:tgtEl>
                                          <p:spTgt spid="2097155"/>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1048634"/>
                                        </p:tgtEl>
                                        <p:attrNameLst>
                                          <p:attrName>style.visibility</p:attrName>
                                        </p:attrNameLst>
                                      </p:cBhvr>
                                      <p:to>
                                        <p:strVal val="visible"/>
                                      </p:to>
                                    </p:set>
                                    <p:animEffect transition="in" filter="wipe(left)">
                                      <p:cBhvr>
                                        <p:cTn dur="500" id="37"/>
                                        <p:tgtEl>
                                          <p:spTgt spid="1048634"/>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3" presetSubtype="5">
                                  <p:stCondLst>
                                    <p:cond delay="0"/>
                                  </p:stCondLst>
                                  <p:childTnLst>
                                    <p:set>
                                      <p:cBhvr>
                                        <p:cTn dur="1" fill="hold" id="41">
                                          <p:stCondLst>
                                            <p:cond delay="0"/>
                                          </p:stCondLst>
                                        </p:cTn>
                                        <p:tgtEl>
                                          <p:spTgt spid="2097163"/>
                                        </p:tgtEl>
                                        <p:attrNameLst>
                                          <p:attrName>style.visibility</p:attrName>
                                        </p:attrNameLst>
                                      </p:cBhvr>
                                      <p:to>
                                        <p:strVal val="visible"/>
                                      </p:to>
                                    </p:set>
                                    <p:animEffect transition="in" filter="blinds(vertical)">
                                      <p:cBhvr>
                                        <p:cTn dur="500" id="42"/>
                                        <p:tgtEl>
                                          <p:spTgt spid="2097163"/>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3" presetSubtype="10">
                                  <p:stCondLst>
                                    <p:cond delay="0"/>
                                  </p:stCondLst>
                                  <p:childTnLst>
                                    <p:set>
                                      <p:cBhvr>
                                        <p:cTn dur="1" fill="hold" id="46">
                                          <p:stCondLst>
                                            <p:cond delay="0"/>
                                          </p:stCondLst>
                                        </p:cTn>
                                        <p:tgtEl>
                                          <p:spTgt spid="2097154"/>
                                        </p:tgtEl>
                                        <p:attrNameLst>
                                          <p:attrName>style.visibility</p:attrName>
                                        </p:attrNameLst>
                                      </p:cBhvr>
                                      <p:to>
                                        <p:strVal val="visible"/>
                                      </p:to>
                                    </p:set>
                                    <p:animEffect transition="in" filter="blinds(horizontal)">
                                      <p:cBhvr>
                                        <p:cTn dur="500" id="47"/>
                                        <p:tgtEl>
                                          <p:spTgt spid="2097154"/>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2">
                                  <p:stCondLst>
                                    <p:cond delay="0"/>
                                  </p:stCondLst>
                                  <p:childTnLst>
                                    <p:set>
                                      <p:cBhvr>
                                        <p:cTn dur="1" fill="hold" id="51">
                                          <p:stCondLst>
                                            <p:cond delay="0"/>
                                          </p:stCondLst>
                                        </p:cTn>
                                        <p:tgtEl>
                                          <p:spTgt spid="1048635"/>
                                        </p:tgtEl>
                                        <p:attrNameLst>
                                          <p:attrName>style.visibility</p:attrName>
                                        </p:attrNameLst>
                                      </p:cBhvr>
                                      <p:to>
                                        <p:strVal val="visible"/>
                                      </p:to>
                                    </p:set>
                                    <p:animEffect transition="in" filter="wipe(right)">
                                      <p:cBhvr>
                                        <p:cTn dur="500" id="52"/>
                                        <p:tgtEl>
                                          <p:spTgt spid="1048635"/>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3" presetSubtype="10">
                                  <p:stCondLst>
                                    <p:cond delay="0"/>
                                  </p:stCondLst>
                                  <p:childTnLst>
                                    <p:set>
                                      <p:cBhvr>
                                        <p:cTn dur="1" fill="hold" id="56">
                                          <p:stCondLst>
                                            <p:cond delay="0"/>
                                          </p:stCondLst>
                                        </p:cTn>
                                        <p:tgtEl>
                                          <p:spTgt spid="56"/>
                                        </p:tgtEl>
                                        <p:attrNameLst>
                                          <p:attrName>style.visibility</p:attrName>
                                        </p:attrNameLst>
                                      </p:cBhvr>
                                      <p:to>
                                        <p:strVal val="visible"/>
                                      </p:to>
                                    </p:set>
                                    <p:animEffect transition="in" filter="blinds(horizontal)">
                                      <p:cBhvr>
                                        <p:cTn dur="500" id="57"/>
                                        <p:tgtEl>
                                          <p:spTgt spid="56"/>
                                        </p:tgtEl>
                                      </p:cBhvr>
                                    </p:animEffect>
                                  </p:childTnLst>
                                </p:cTn>
                              </p:par>
                            </p:childTnLst>
                          </p:cTn>
                        </p:par>
                      </p:childTnLst>
                    </p:cTn>
                  </p:par>
                  <p:par>
                    <p:cTn fill="hold" id="58">
                      <p:stCondLst>
                        <p:cond delay="indefinite"/>
                      </p:stCondLst>
                      <p:childTnLst>
                        <p:par>
                          <p:cTn fill="hold" id="59">
                            <p:stCondLst>
                              <p:cond delay="0"/>
                            </p:stCondLst>
                            <p:childTnLst>
                              <p:par>
                                <p:cTn fill="hold" id="60" nodeType="clickEffect" presetClass="entr" presetID="3" presetSubtype="10">
                                  <p:stCondLst>
                                    <p:cond delay="0"/>
                                  </p:stCondLst>
                                  <p:childTnLst>
                                    <p:set>
                                      <p:cBhvr>
                                        <p:cTn dur="1" fill="hold" id="61">
                                          <p:stCondLst>
                                            <p:cond delay="0"/>
                                          </p:stCondLst>
                                        </p:cTn>
                                        <p:tgtEl>
                                          <p:spTgt spid="57"/>
                                        </p:tgtEl>
                                        <p:attrNameLst>
                                          <p:attrName>style.visibility</p:attrName>
                                        </p:attrNameLst>
                                      </p:cBhvr>
                                      <p:to>
                                        <p:strVal val="visible"/>
                                      </p:to>
                                    </p:set>
                                    <p:animEffect transition="in" filter="blinds(horizontal)">
                                      <p:cBhvr>
                                        <p:cTn dur="500" id="62"/>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build="whole"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975" name=""/>
          <p:cNvSpPr/>
          <p:nvPr>
            <p:ph sz="full" idx="1"/>
          </p:nvPr>
        </p:nvSpPr>
        <p:spPr>
          <a:xfrm rot="0">
            <a:off x="422275" y="457200"/>
            <a:ext cx="3376612" cy="914400"/>
          </a:xfrm>
          <a:prstGeom prst="bevel">
            <a:avLst>
              <a:gd name="adj" fmla="val 12500"/>
            </a:avLst>
          </a:prstGeom>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900000" dist="107763" kx="0" sx="100000" sy="100000">
              <a:srgbClr val="D9FB9D">
                <a:alpha val="100000"/>
              </a:srgbClr>
            </a:outerShdw>
          </a:effectLst>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2" charset="-122"/>
              </a:defRPr>
            </a:lvl1pPr>
            <a:lvl2pPr algn="l" eaLnBrk="1" fontAlgn="base" hangingPunct="1"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2" charset="-122"/>
              </a:defRPr>
            </a:lvl2pPr>
            <a:lvl3pPr algn="l" eaLnBrk="1" fontAlgn="base" hangingPunct="1"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2" charset="-122"/>
              </a:defRPr>
            </a:lvl3pPr>
            <a:lvl4pPr algn="l" eaLnBrk="1" fontAlgn="base" hangingPunct="1"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defRPr>
            </a:lvl4pPr>
            <a:lvl5pPr algn="l" eaLnBrk="1" fontAlgn="base" hangingPunct="1"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defRPr>
            </a:lvl5pPr>
          </a:lstStyle>
          <a:p>
            <a:pPr algn="r" indent="-342900" lvl="0">
              <a:spcBef>
                <a:spcPct val="0"/>
              </a:spcBef>
              <a:buFontTx/>
              <a:buNone/>
            </a:pPr>
            <a:r>
              <a:rPr altLang="en-US" b="1" lang="zh-CN">
                <a:solidFill>
                  <a:srgbClr val="0000CC"/>
                </a:solidFill>
                <a:latin typeface="黑体" pitchFamily="49" charset="-122"/>
              </a:rPr>
              <a:t>平行板电容器</a:t>
            </a:r>
          </a:p>
        </p:txBody>
      </p:sp>
      <p:sp>
        <p:nvSpPr>
          <p:cNvPr id="1048976" name=""/>
          <p:cNvSpPr/>
          <p:nvPr/>
        </p:nvSpPr>
        <p:spPr>
          <a:xfrm rot="0">
            <a:off x="4219575" y="381000"/>
            <a:ext cx="4713287" cy="2514600"/>
          </a:xfrm>
          <a:prstGeom prst="rect"/>
          <a:gradFill rotWithShape="0">
            <a:gsLst>
              <a:gs pos="0">
                <a:schemeClr val="accent1">
                  <a:alpha val="100000"/>
                </a:schemeClr>
              </a:gs>
              <a:gs pos="50000">
                <a:srgbClr val="FFFFFF">
                  <a:alpha val="100000"/>
                </a:srgbClr>
              </a:gs>
              <a:gs pos="100000">
                <a:schemeClr val="accent1">
                  <a:alpha val="100000"/>
                </a:schemeClr>
              </a:gs>
            </a:gsLst>
            <a:lin ang="2700000" scaled="1"/>
          </a:gradFill>
          <a:ln>
            <a:noFill/>
          </a:ln>
        </p:spPr>
        <p:txBody>
          <a:bodyPr anchor="ctr" bIns="45720" lIns="91440" rIns="91440" tIns="4572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endParaRPr altLang="en-US" b="0" sz="2400" lang="zh-CN">
              <a:solidFill>
                <a:schemeClr val="dk1"/>
              </a:solidFill>
            </a:endParaRPr>
          </a:p>
        </p:txBody>
      </p:sp>
      <p:sp>
        <p:nvSpPr>
          <p:cNvPr id="1048977" name=""/>
          <p:cNvSpPr txBox="1"/>
          <p:nvPr/>
        </p:nvSpPr>
        <p:spPr>
          <a:xfrm rot="0">
            <a:off x="762000" y="2590800"/>
            <a:ext cx="2101850"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sz="2400" lang="en-US">
                <a:solidFill>
                  <a:srgbClr val="000000"/>
                </a:solidFill>
                <a:sym typeface="Monotype Sorts" pitchFamily="2" charset="2"/>
              </a:rPr>
              <a:t>② </a:t>
            </a:r>
            <a:r>
              <a:rPr altLang="en-US" sz="2400" lang="zh-CN">
                <a:solidFill>
                  <a:srgbClr val="000000"/>
                </a:solidFill>
              </a:rPr>
              <a:t>板间电场：</a:t>
            </a:r>
          </a:p>
        </p:txBody>
      </p:sp>
      <p:sp>
        <p:nvSpPr>
          <p:cNvPr id="1048978" name=""/>
          <p:cNvSpPr txBox="1"/>
          <p:nvPr/>
        </p:nvSpPr>
        <p:spPr>
          <a:xfrm rot="0">
            <a:off x="773112" y="4670425"/>
            <a:ext cx="2743200" cy="4572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sz="2400" lang="en-US">
                <a:solidFill>
                  <a:srgbClr val="000000"/>
                </a:solidFill>
                <a:sym typeface="Monotype Sorts" pitchFamily="2" charset="2"/>
              </a:rPr>
              <a:t>③ </a:t>
            </a:r>
            <a:r>
              <a:rPr altLang="en-US" sz="2400" lang="zh-CN">
                <a:solidFill>
                  <a:srgbClr val="000000"/>
                </a:solidFill>
              </a:rPr>
              <a:t>板间电势差：</a:t>
            </a:r>
          </a:p>
        </p:txBody>
      </p:sp>
      <p:sp>
        <p:nvSpPr>
          <p:cNvPr id="1048979" name=""/>
          <p:cNvSpPr txBox="1"/>
          <p:nvPr/>
        </p:nvSpPr>
        <p:spPr>
          <a:xfrm rot="0">
            <a:off x="4648200" y="3124200"/>
            <a:ext cx="1485900"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sz="2400" lang="en-US">
                <a:solidFill>
                  <a:srgbClr val="000000"/>
                </a:solidFill>
                <a:sym typeface="Monotype Sorts" pitchFamily="2" charset="2"/>
              </a:rPr>
              <a:t>④ </a:t>
            </a:r>
            <a:r>
              <a:rPr altLang="en-US" sz="2400" lang="zh-CN">
                <a:solidFill>
                  <a:srgbClr val="000000"/>
                </a:solidFill>
              </a:rPr>
              <a:t>电容：</a:t>
            </a:r>
          </a:p>
        </p:txBody>
      </p:sp>
      <p:pic>
        <p:nvPicPr>
          <p:cNvPr id="2097304" name="" descr=""/>
          <p:cNvPicPr>
            <a:picLocks/>
          </p:cNvPicPr>
          <p:nvPr/>
        </p:nvPicPr>
        <p:blipFill>
          <a:blip xmlns:r="http://schemas.openxmlformats.org/officeDocument/2006/relationships" r:embed="rId1"/>
          <a:srcRect l="0" t="0" r="0" b="0"/>
          <a:stretch>
            <a:fillRect/>
          </a:stretch>
        </p:blipFill>
        <p:spPr>
          <a:xfrm rot="0">
            <a:off x="1295400" y="3657600"/>
            <a:ext cx="1985962" cy="1036637"/>
          </a:xfrm>
          <a:prstGeom prst="rect"/>
          <a:noFill/>
          <a:ln>
            <a:noFill/>
          </a:ln>
        </p:spPr>
      </p:pic>
      <p:pic>
        <p:nvPicPr>
          <p:cNvPr id="2097305" name="" descr=""/>
          <p:cNvPicPr>
            <a:picLocks/>
          </p:cNvPicPr>
          <p:nvPr/>
        </p:nvPicPr>
        <p:blipFill>
          <a:blip xmlns:r="http://schemas.openxmlformats.org/officeDocument/2006/relationships" r:embed="rId2"/>
          <a:srcRect l="0" t="0" r="0" b="0"/>
          <a:stretch>
            <a:fillRect/>
          </a:stretch>
        </p:blipFill>
        <p:spPr>
          <a:xfrm rot="0">
            <a:off x="914400" y="5257800"/>
            <a:ext cx="3190875" cy="990600"/>
          </a:xfrm>
          <a:prstGeom prst="rect"/>
          <a:noFill/>
          <a:ln>
            <a:noFill/>
          </a:ln>
        </p:spPr>
      </p:pic>
      <p:pic>
        <p:nvPicPr>
          <p:cNvPr id="2097306" name="" descr=""/>
          <p:cNvPicPr>
            <a:picLocks/>
          </p:cNvPicPr>
          <p:nvPr/>
        </p:nvPicPr>
        <p:blipFill>
          <a:blip xmlns:r="http://schemas.openxmlformats.org/officeDocument/2006/relationships" r:embed="rId3"/>
          <a:srcRect l="0" t="0" r="0" b="0"/>
          <a:stretch>
            <a:fillRect/>
          </a:stretch>
        </p:blipFill>
        <p:spPr>
          <a:xfrm rot="0">
            <a:off x="5668962" y="3657600"/>
            <a:ext cx="3017837" cy="99060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980" name=""/>
          <p:cNvSpPr txBox="1"/>
          <p:nvPr/>
        </p:nvSpPr>
        <p:spPr>
          <a:xfrm rot="0">
            <a:off x="4329112" y="865187"/>
            <a:ext cx="869950" cy="4572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b="0" sz="2400" i="1" lang="en-US">
                <a:solidFill>
                  <a:schemeClr val="dk1"/>
                </a:solidFill>
              </a:rPr>
              <a:t>+q</a:t>
            </a:r>
          </a:p>
        </p:txBody>
      </p:sp>
      <p:sp>
        <p:nvSpPr>
          <p:cNvPr id="1048981" name=""/>
          <p:cNvSpPr txBox="1"/>
          <p:nvPr/>
        </p:nvSpPr>
        <p:spPr>
          <a:xfrm rot="0">
            <a:off x="4410075" y="2233612"/>
            <a:ext cx="871537" cy="4572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b="0" sz="2400" i="1" lang="en-US">
                <a:solidFill>
                  <a:schemeClr val="dk1"/>
                </a:solidFill>
              </a:rPr>
              <a:t>–q</a:t>
            </a:r>
          </a:p>
        </p:txBody>
      </p:sp>
      <p:grpSp>
        <p:nvGrpSpPr>
          <p:cNvPr id="148" name=""/>
          <p:cNvGrpSpPr/>
          <p:nvPr/>
        </p:nvGrpSpPr>
        <p:grpSpPr>
          <a:xfrm rot="0">
            <a:off x="4887912" y="849312"/>
            <a:ext cx="3975100" cy="457200"/>
            <a:chOff x="3336" y="535"/>
            <a:chExt cx="2712" cy="288"/>
          </a:xfrm>
        </p:grpSpPr>
        <p:sp>
          <p:nvSpPr>
            <p:cNvPr id="1048982" name=""/>
            <p:cNvSpPr/>
            <p:nvPr/>
          </p:nvSpPr>
          <p:spPr>
            <a:xfrm rot="0">
              <a:off x="3336" y="621"/>
              <a:ext cx="2184" cy="119"/>
            </a:xfrm>
            <a:prstGeom prst="rect"/>
            <a:solidFill>
              <a:srgbClr val="8DC305"/>
            </a:solidFill>
            <a:ln>
              <a:noFill/>
            </a:ln>
            <a:scene3d>
              <a:camera prst="legacyObliqueTopRight">
                <a:rot lat="0" lon="0" rev="0"/>
              </a:camera>
              <a:lightRig dir="t" rig="legacyFlat2"/>
            </a:scene3d>
            <a:sp3d extrusionH="887400" prstMaterial="legacyMatte">
              <a:bevelT w="13500" h="13500" prst="angle"/>
              <a:bevelB w="13500" h="13500" prst="angle"/>
              <a:extrusionClr>
                <a:srgbClr val="9BD606"/>
              </a:extrusionClr>
            </a:sp3d>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83" name=""/>
            <p:cNvSpPr txBox="1"/>
            <p:nvPr/>
          </p:nvSpPr>
          <p:spPr>
            <a:xfrm rot="0">
              <a:off x="5598" y="535"/>
              <a:ext cx="450" cy="288"/>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b="0" sz="2400" i="1" lang="en-US">
                  <a:solidFill>
                    <a:schemeClr val="dk1"/>
                  </a:solidFill>
                </a:rPr>
                <a:t>A</a:t>
              </a:r>
            </a:p>
          </p:txBody>
        </p:sp>
      </p:grpSp>
      <p:grpSp>
        <p:nvGrpSpPr>
          <p:cNvPr id="149" name=""/>
          <p:cNvGrpSpPr/>
          <p:nvPr/>
        </p:nvGrpSpPr>
        <p:grpSpPr>
          <a:xfrm rot="0">
            <a:off x="4887912" y="2282825"/>
            <a:ext cx="3975100" cy="457200"/>
            <a:chOff x="3336" y="1438"/>
            <a:chExt cx="2712" cy="288"/>
          </a:xfrm>
        </p:grpSpPr>
        <p:sp>
          <p:nvSpPr>
            <p:cNvPr id="1048984" name=""/>
            <p:cNvSpPr/>
            <p:nvPr/>
          </p:nvSpPr>
          <p:spPr>
            <a:xfrm rot="0">
              <a:off x="3336" y="1529"/>
              <a:ext cx="2184" cy="119"/>
            </a:xfrm>
            <a:prstGeom prst="rect"/>
            <a:solidFill>
              <a:srgbClr val="8DC305"/>
            </a:solidFill>
            <a:ln>
              <a:noFill/>
            </a:ln>
            <a:scene3d>
              <a:camera prst="legacyObliqueTopRight">
                <a:rot lat="0" lon="0" rev="0"/>
              </a:camera>
              <a:lightRig dir="t" rig="legacyFlat2"/>
            </a:scene3d>
            <a:sp3d extrusionH="887400" prstMaterial="legacyMatte">
              <a:bevelT w="13500" h="13500" prst="angle"/>
              <a:bevelB w="13500" h="13500" prst="angle"/>
              <a:extrusionClr>
                <a:srgbClr val="9BD606"/>
              </a:extrusionClr>
            </a:sp3d>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985" name=""/>
            <p:cNvSpPr txBox="1"/>
            <p:nvPr/>
          </p:nvSpPr>
          <p:spPr>
            <a:xfrm rot="0">
              <a:off x="5598" y="1438"/>
              <a:ext cx="450" cy="288"/>
            </a:xfrm>
            <a:prstGeom prst="rect"/>
            <a:noFill/>
            <a:ln>
              <a:noFill/>
            </a:ln>
          </p:spPr>
          <p:txBody>
            <a:bodyPr anchor="ctr" bIns="45720" lIns="91440" rIns="91440" tIns="4572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b="0" sz="2400" i="1" lang="en-US">
                  <a:solidFill>
                    <a:schemeClr val="dk1"/>
                  </a:solidFill>
                </a:rPr>
                <a:t>B</a:t>
              </a:r>
            </a:p>
          </p:txBody>
        </p:sp>
      </p:grpSp>
      <p:sp>
        <p:nvSpPr>
          <p:cNvPr id="1048986" name=""/>
          <p:cNvSpPr/>
          <p:nvPr/>
        </p:nvSpPr>
        <p:spPr>
          <a:xfrm rot="0">
            <a:off x="5067300" y="1046162"/>
            <a:ext cx="3162300" cy="4572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sz="2400" lang="en-US">
                <a:solidFill>
                  <a:srgbClr val="FF0000"/>
                </a:solidFill>
                <a:latin typeface="黑体" pitchFamily="49" charset="-122"/>
              </a:rPr>
              <a:t>+   +   +   +   + </a:t>
            </a:r>
          </a:p>
        </p:txBody>
      </p:sp>
      <p:sp>
        <p:nvSpPr>
          <p:cNvPr id="1048987" name=""/>
          <p:cNvSpPr/>
          <p:nvPr/>
        </p:nvSpPr>
        <p:spPr>
          <a:xfrm rot="0">
            <a:off x="5064125" y="2078037"/>
            <a:ext cx="3194050" cy="512762"/>
          </a:xfrm>
          <a:prstGeom prst="rect"/>
          <a:noFill/>
          <a:ln>
            <a:noFill/>
          </a:ln>
        </p:spPr>
        <p:txBody>
          <a:bodyPr anchor="ctr" bIns="45720" lIns="91440" rIns="91440" tIns="4572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400" lang="en-US">
                <a:solidFill>
                  <a:srgbClr val="FF0000"/>
                </a:solidFill>
                <a:latin typeface="黑体" pitchFamily="49" charset="-122"/>
              </a:rPr>
              <a:t>–   –   –   –   – </a:t>
            </a:r>
          </a:p>
        </p:txBody>
      </p:sp>
      <p:grpSp>
        <p:nvGrpSpPr>
          <p:cNvPr id="150" name=""/>
          <p:cNvGrpSpPr/>
          <p:nvPr/>
        </p:nvGrpSpPr>
        <p:grpSpPr>
          <a:xfrm rot="0">
            <a:off x="5221287" y="1433512"/>
            <a:ext cx="2305050" cy="776287"/>
            <a:chOff x="3563" y="903"/>
            <a:chExt cx="1573" cy="342"/>
          </a:xfrm>
        </p:grpSpPr>
        <p:sp>
          <p:nvSpPr>
            <p:cNvPr id="1048988" name=""/>
            <p:cNvSpPr/>
            <p:nvPr/>
          </p:nvSpPr>
          <p:spPr>
            <a:xfrm rot="0">
              <a:off x="3563" y="903"/>
              <a:ext cx="0" cy="342"/>
            </a:xfrm>
            <a:prstGeom prst="line"/>
            <a:noFill/>
            <a:ln w="28575" cap="flat" cmpd="sng">
              <a:solidFill>
                <a:srgbClr val="FF0000">
                  <a:alpha val="100000"/>
                </a:srgbClr>
              </a:solidFill>
              <a:prstDash val="solid"/>
              <a:round/>
              <a:tailEnd type="triangle" w="med" len="med"/>
            </a:ln>
          </p:spPr>
        </p:sp>
        <p:sp>
          <p:nvSpPr>
            <p:cNvPr id="1048989" name=""/>
            <p:cNvSpPr/>
            <p:nvPr/>
          </p:nvSpPr>
          <p:spPr>
            <a:xfrm rot="0">
              <a:off x="3968" y="903"/>
              <a:ext cx="0" cy="342"/>
            </a:xfrm>
            <a:prstGeom prst="line"/>
            <a:noFill/>
            <a:ln w="28575" cap="flat" cmpd="sng">
              <a:solidFill>
                <a:srgbClr val="FF0000">
                  <a:alpha val="100000"/>
                </a:srgbClr>
              </a:solidFill>
              <a:prstDash val="solid"/>
              <a:round/>
              <a:tailEnd type="triangle" w="med" len="med"/>
            </a:ln>
          </p:spPr>
        </p:sp>
        <p:sp>
          <p:nvSpPr>
            <p:cNvPr id="1048990" name=""/>
            <p:cNvSpPr/>
            <p:nvPr/>
          </p:nvSpPr>
          <p:spPr>
            <a:xfrm rot="0">
              <a:off x="4368" y="903"/>
              <a:ext cx="0" cy="342"/>
            </a:xfrm>
            <a:prstGeom prst="line"/>
            <a:noFill/>
            <a:ln w="28575" cap="flat" cmpd="sng">
              <a:solidFill>
                <a:srgbClr val="FF0000">
                  <a:alpha val="100000"/>
                </a:srgbClr>
              </a:solidFill>
              <a:prstDash val="solid"/>
              <a:round/>
              <a:tailEnd type="triangle" w="med" len="med"/>
            </a:ln>
          </p:spPr>
        </p:sp>
        <p:sp>
          <p:nvSpPr>
            <p:cNvPr id="1048991" name=""/>
            <p:cNvSpPr/>
            <p:nvPr/>
          </p:nvSpPr>
          <p:spPr>
            <a:xfrm rot="0">
              <a:off x="4752" y="903"/>
              <a:ext cx="0" cy="342"/>
            </a:xfrm>
            <a:prstGeom prst="line"/>
            <a:noFill/>
            <a:ln w="28575" cap="flat" cmpd="sng">
              <a:solidFill>
                <a:srgbClr val="FF0000">
                  <a:alpha val="100000"/>
                </a:srgbClr>
              </a:solidFill>
              <a:prstDash val="solid"/>
              <a:round/>
              <a:tailEnd type="triangle" w="med" len="med"/>
            </a:ln>
          </p:spPr>
        </p:sp>
        <p:sp>
          <p:nvSpPr>
            <p:cNvPr id="1048992" name=""/>
            <p:cNvSpPr/>
            <p:nvPr/>
          </p:nvSpPr>
          <p:spPr>
            <a:xfrm rot="0">
              <a:off x="5136" y="903"/>
              <a:ext cx="0" cy="342"/>
            </a:xfrm>
            <a:prstGeom prst="line"/>
            <a:noFill/>
            <a:ln w="28575" cap="flat" cmpd="sng">
              <a:solidFill>
                <a:srgbClr val="FF0000">
                  <a:alpha val="100000"/>
                </a:srgbClr>
              </a:solidFill>
              <a:prstDash val="solid"/>
              <a:round/>
              <a:tailEnd type="triangle" w="med" len="med"/>
            </a:ln>
          </p:spPr>
        </p:sp>
      </p:grpSp>
      <p:sp>
        <p:nvSpPr>
          <p:cNvPr id="1048993" name=""/>
          <p:cNvSpPr/>
          <p:nvPr/>
        </p:nvSpPr>
        <p:spPr>
          <a:xfrm rot="0">
            <a:off x="352425" y="457200"/>
            <a:ext cx="914400" cy="76200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chemeClr val="lt1"/>
                </a:solidFill>
              </a:rPr>
              <a:t>①</a:t>
            </a:r>
          </a:p>
        </p:txBody>
      </p:sp>
      <p:sp>
        <p:nvSpPr>
          <p:cNvPr id="1048994" name=""/>
          <p:cNvSpPr/>
          <p:nvPr/>
        </p:nvSpPr>
        <p:spPr>
          <a:xfrm rot="0">
            <a:off x="1219200" y="3124200"/>
            <a:ext cx="2462212" cy="4572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sz="2400" lang="en-US">
                <a:solidFill>
                  <a:srgbClr val="000000"/>
                </a:solidFill>
              </a:rPr>
              <a:t>d </a:t>
            </a:r>
            <a:r>
              <a:rPr altLang="en-US" sz="2400" lang="zh-CN">
                <a:solidFill>
                  <a:srgbClr val="000000"/>
                </a:solidFill>
              </a:rPr>
              <a:t>很小</a:t>
            </a:r>
            <a:r>
              <a:rPr altLang="zh-CN" sz="2400" lang="en-US">
                <a:solidFill>
                  <a:srgbClr val="000000"/>
                </a:solidFill>
              </a:rPr>
              <a:t>,  S </a:t>
            </a:r>
            <a:r>
              <a:rPr altLang="en-US" sz="2400" lang="zh-CN">
                <a:solidFill>
                  <a:srgbClr val="000000"/>
                </a:solidFill>
              </a:rPr>
              <a:t>很大</a:t>
            </a:r>
            <a:r>
              <a:rPr altLang="en-US" sz="2400" lang="zh-CN">
                <a:solidFill>
                  <a:srgbClr val="000000"/>
                </a:solidFill>
              </a:rPr>
              <a:t> </a:t>
            </a:r>
            <a:r>
              <a:rPr altLang="zh-CN" sz="2400" lang="en-US">
                <a:solidFill>
                  <a:srgbClr val="000000"/>
                </a:solidFill>
              </a:rPr>
              <a:t>,</a:t>
            </a:r>
          </a:p>
        </p:txBody>
      </p:sp>
      <p:sp>
        <p:nvSpPr>
          <p:cNvPr id="1048995" name=""/>
          <p:cNvSpPr txBox="1"/>
          <p:nvPr/>
        </p:nvSpPr>
        <p:spPr>
          <a:xfrm rot="0">
            <a:off x="773112" y="1371600"/>
            <a:ext cx="3095625" cy="111442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lnSpc>
                <a:spcPct val="140000"/>
              </a:lnSpc>
              <a:spcBef>
                <a:spcPct val="0"/>
              </a:spcBef>
            </a:pPr>
            <a:r>
              <a:rPr altLang="zh-CN" sz="2400" lang="en-US">
                <a:solidFill>
                  <a:srgbClr val="000000"/>
                </a:solidFill>
                <a:sym typeface="Monotype Sorts" pitchFamily="2" charset="2"/>
              </a:rPr>
              <a:t>① </a:t>
            </a:r>
            <a:r>
              <a:rPr altLang="en-US" sz="2400" lang="zh-CN">
                <a:solidFill>
                  <a:srgbClr val="000000"/>
                </a:solidFill>
                <a:sym typeface="Monotype Sorts" pitchFamily="2" charset="2"/>
              </a:rPr>
              <a:t>设电容器两极板</a:t>
            </a:r>
          </a:p>
          <a:p>
            <a:pPr indent="-342900" lvl="0">
              <a:lnSpc>
                <a:spcPct val="140000"/>
              </a:lnSpc>
              <a:spcBef>
                <a:spcPct val="0"/>
              </a:spcBef>
            </a:pPr>
            <a:r>
              <a:rPr altLang="en-US" sz="2400" lang="zh-CN">
                <a:solidFill>
                  <a:srgbClr val="000000"/>
                </a:solidFill>
                <a:sym typeface="Monotype Sorts" pitchFamily="2" charset="2"/>
              </a:rPr>
              <a:t>    带电</a:t>
            </a:r>
            <a:r>
              <a:rPr altLang="zh-CN" sz="2400" lang="en-US">
                <a:solidFill>
                  <a:srgbClr val="000000"/>
                </a:solidFill>
                <a:sym typeface="Monotype Sorts" pitchFamily="2" charset="2"/>
              </a:rPr>
              <a:t>±</a:t>
            </a:r>
            <a:r>
              <a:rPr altLang="zh-CN" sz="2400" i="1" lang="en-US">
                <a:solidFill>
                  <a:srgbClr val="000000"/>
                </a:solidFill>
                <a:sym typeface="Monotype Sorts" pitchFamily="2" charset="2"/>
              </a:rPr>
              <a:t> q </a:t>
            </a:r>
            <a:r>
              <a:rPr altLang="en-US" sz="2400" lang="zh-CN">
                <a:solidFill>
                  <a:srgbClr val="000000"/>
                </a:solidFill>
                <a:sym typeface="Monotype Sorts" pitchFamily="2" charset="2"/>
              </a:rPr>
              <a:t>；</a:t>
            </a:r>
          </a:p>
        </p:txBody>
      </p:sp>
      <p:sp>
        <p:nvSpPr>
          <p:cNvPr id="1048996" name=""/>
          <p:cNvSpPr/>
          <p:nvPr/>
        </p:nvSpPr>
        <p:spPr>
          <a:xfrm rot="0">
            <a:off x="152400" y="1447800"/>
            <a:ext cx="800100"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en-US" sz="2400" lang="zh-CN">
                <a:solidFill>
                  <a:srgbClr val="000000"/>
                </a:solidFill>
              </a:rPr>
              <a:t>解</a:t>
            </a:r>
            <a:r>
              <a:rPr altLang="en-US" sz="2400" lang="zh-CN">
                <a:solidFill>
                  <a:schemeClr val="lt1"/>
                </a:solidFill>
              </a:rPr>
              <a:t>：</a:t>
            </a:r>
          </a:p>
        </p:txBody>
      </p:sp>
      <p:sp>
        <p:nvSpPr>
          <p:cNvPr id="1048997" name=""/>
          <p:cNvSpPr/>
          <p:nvPr/>
        </p:nvSpPr>
        <p:spPr>
          <a:xfrm rot="0">
            <a:off x="5400675" y="627062"/>
            <a:ext cx="354012"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3333FF"/>
                </a:solidFill>
              </a:rPr>
              <a:t>S</a:t>
            </a:r>
          </a:p>
        </p:txBody>
      </p:sp>
      <p:grpSp>
        <p:nvGrpSpPr>
          <p:cNvPr id="151" name=""/>
          <p:cNvGrpSpPr/>
          <p:nvPr/>
        </p:nvGrpSpPr>
        <p:grpSpPr>
          <a:xfrm rot="0">
            <a:off x="7948612" y="1143000"/>
            <a:ext cx="423862" cy="1295400"/>
            <a:chOff x="5520" y="720"/>
            <a:chExt cx="289" cy="624"/>
          </a:xfrm>
        </p:grpSpPr>
        <p:sp>
          <p:nvSpPr>
            <p:cNvPr id="1048998" name=""/>
            <p:cNvSpPr/>
            <p:nvPr/>
          </p:nvSpPr>
          <p:spPr>
            <a:xfrm rot="0">
              <a:off x="5568" y="849"/>
              <a:ext cx="241" cy="22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3333FF"/>
                  </a:solidFill>
                </a:rPr>
                <a:t>d</a:t>
              </a:r>
            </a:p>
          </p:txBody>
        </p:sp>
        <p:sp>
          <p:nvSpPr>
            <p:cNvPr id="1048999" name=""/>
            <p:cNvSpPr/>
            <p:nvPr/>
          </p:nvSpPr>
          <p:spPr>
            <a:xfrm rot="0">
              <a:off x="5520" y="720"/>
              <a:ext cx="0" cy="624"/>
            </a:xfrm>
            <a:prstGeom prst="line"/>
            <a:noFill/>
            <a:ln w="28575" cap="flat" cmpd="sng">
              <a:solidFill>
                <a:srgbClr val="3333FF">
                  <a:alpha val="100000"/>
                </a:srgbClr>
              </a:solidFill>
              <a:prstDash val="solid"/>
              <a:round/>
              <a:headEnd type="triangle" w="med" len="med"/>
              <a:tailEnd type="triangle" w="med" len="med"/>
            </a:ln>
          </p:spPr>
        </p:sp>
      </p:grpSp>
      <p:sp>
        <p:nvSpPr>
          <p:cNvPr id="1049000" name=""/>
          <p:cNvSpPr/>
          <p:nvPr/>
        </p:nvSpPr>
        <p:spPr>
          <a:xfrm rot="0">
            <a:off x="5889625" y="1512887"/>
            <a:ext cx="387350"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0000"/>
                </a:solidFill>
              </a:rPr>
              <a:t>E</a:t>
            </a:r>
          </a:p>
        </p:txBody>
      </p:sp>
      <p:sp>
        <p:nvSpPr>
          <p:cNvPr id="1049001" name=""/>
          <p:cNvSpPr txBox="1"/>
          <p:nvPr/>
        </p:nvSpPr>
        <p:spPr>
          <a:xfrm rot="0">
            <a:off x="5257800" y="5132387"/>
            <a:ext cx="3595687" cy="1562100"/>
          </a:xfrm>
          <a:prstGeom prst="rect"/>
          <a:solidFill>
            <a:srgbClr val="FFFF66"/>
          </a:solidFill>
          <a:ln>
            <a:noFill/>
          </a:ln>
          <a:scene3d>
            <a:camera prst="legacyObliqueTopRight">
              <a:rot lat="0" lon="0" rev="0"/>
            </a:camera>
            <a:lightRig dir="t" rig="legacyFlat2"/>
          </a:scene3d>
          <a:sp3d extrusionH="125400" prstMaterial="legacyMatte">
            <a:bevelT w="13500" h="13500" prst="angle"/>
            <a:bevelB w="13500" h="13500" prst="angle"/>
            <a:extrusionClr>
              <a:schemeClr val="lt2"/>
            </a:extrusionClr>
          </a:sp3d>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3333FF"/>
                </a:solidFill>
              </a:rPr>
              <a:t>平板电容器的电容与极板的面积成正比，与极板之间的距离成反比，还与电介质的性质有关。</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7">
                                          <p:stCondLst>
                                            <p:cond delay="0"/>
                                          </p:stCondLst>
                                        </p:cTn>
                                        <p:tgtEl>
                                          <p:spTgt spid="1048993"/>
                                        </p:tgtEl>
                                        <p:attrNameLst>
                                          <p:attrName>style.visibility</p:attrName>
                                        </p:attrNameLst>
                                      </p:cBhvr>
                                      <p:to>
                                        <p:strVal val="visible"/>
                                      </p:to>
                                    </p:set>
                                    <p:animEffect transition="in" filter="wipe(left)">
                                      <p:cBhvr>
                                        <p:cTn dur="500" id="8"/>
                                        <p:tgtEl>
                                          <p:spTgt spid="1048993"/>
                                        </p:tgtEl>
                                      </p:cBhvr>
                                    </p:animEffect>
                                  </p:childTnLst>
                                  <p:subTnLst>
                                    <p:audio>
                                      <p:cMediaNode mute="0" vol="50000">
                                        <p:cTn display="0" id="6" masterRel="sameClick" presetSubtype="1">
                                          <p:stCondLst>
                                            <p:cond evt="begin" delay="0">
                                              <p:tn val="5"/>
                                            </p:cond>
                                          </p:stCondLst>
                                          <p:endCondLst>
                                            <p:cond evt="onStopAudio" delay="0">
                                              <p:tgtEl>
                                                <p:sldTgt/>
                                              </p:tgtEl>
                                            </p:cond>
                                          </p:endCondLst>
                                        </p:cTn>
                                        <p:tgtEl>
                                          <p:sndTgt r:embed="rId4"/>
                                        </p:tgtEl>
                                      </p:cMediaNode>
                                    </p:audio>
                                  </p:subTnLst>
                                </p:cTn>
                              </p:par>
                            </p:childTnLst>
                          </p:cTn>
                        </p:par>
                        <p:par>
                          <p:cTn fill="hold" id="9">
                            <p:stCondLst>
                              <p:cond delay="500"/>
                            </p:stCondLst>
                            <p:childTnLst>
                              <p:par>
                                <p:cTn fill="hold" grpId="0" id="10" nodeType="afterEffect" presetClass="entr" presetID="22" presetSubtype="8">
                                  <p:stCondLst>
                                    <p:cond delay="0"/>
                                  </p:stCondLst>
                                  <p:childTnLst>
                                    <p:set>
                                      <p:cBhvr>
                                        <p:cTn dur="1" fill="hold" id="12">
                                          <p:stCondLst>
                                            <p:cond delay="0"/>
                                          </p:stCondLst>
                                        </p:cTn>
                                        <p:tgtEl>
                                          <p:spTgt spid="1048975"/>
                                        </p:tgtEl>
                                        <p:attrNameLst>
                                          <p:attrName>style.visibility</p:attrName>
                                        </p:attrNameLst>
                                      </p:cBhvr>
                                      <p:to>
                                        <p:strVal val="visible"/>
                                      </p:to>
                                    </p:set>
                                    <p:animEffect transition="in" filter="wipe(left)">
                                      <p:cBhvr>
                                        <p:cTn dur="500" id="13"/>
                                        <p:tgtEl>
                                          <p:spTgt spid="1048975"/>
                                        </p:tgtEl>
                                      </p:cBhvr>
                                    </p:animEffect>
                                  </p:childTnLst>
                                  <p:subTnLst>
                                    <p:audio>
                                      <p:cMediaNode mute="0" vol="50000">
                                        <p:cTn display="0" id="11" masterRel="sameClick" presetSubtype="1">
                                          <p:stCondLst>
                                            <p:cond evt="begin" delay="0">
                                              <p:tn val="9"/>
                                            </p:cond>
                                          </p:stCondLst>
                                          <p:endCondLst>
                                            <p:cond evt="onStopAudio" delay="0">
                                              <p:tgtEl>
                                                <p:sldTgt/>
                                              </p:tgtEl>
                                            </p:cond>
                                          </p:endCondLst>
                                        </p:cTn>
                                        <p:tgtEl>
                                          <p:sndTgt r:embed="rId5"/>
                                        </p:tgtEl>
                                      </p:cMediaNode>
                                    </p:audio>
                                  </p:sub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4" presetSubtype="32">
                                  <p:stCondLst>
                                    <p:cond delay="0"/>
                                  </p:stCondLst>
                                  <p:childTnLst>
                                    <p:set>
                                      <p:cBhvr>
                                        <p:cTn dur="1" fill="hold" id="17">
                                          <p:stCondLst>
                                            <p:cond delay="0"/>
                                          </p:stCondLst>
                                        </p:cTn>
                                        <p:tgtEl>
                                          <p:spTgt spid="1048976"/>
                                        </p:tgtEl>
                                        <p:attrNameLst>
                                          <p:attrName>style.visibility</p:attrName>
                                        </p:attrNameLst>
                                      </p:cBhvr>
                                      <p:to>
                                        <p:strVal val="visible"/>
                                      </p:to>
                                    </p:set>
                                    <p:animEffect transition="in" filter="box(out)">
                                      <p:cBhvr>
                                        <p:cTn dur="500" id="18"/>
                                        <p:tgtEl>
                                          <p:spTgt spid="1048976"/>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9" presetSubtype="0">
                                  <p:stCondLst>
                                    <p:cond delay="0"/>
                                  </p:stCondLst>
                                  <p:childTnLst>
                                    <p:set>
                                      <p:cBhvr>
                                        <p:cTn dur="1" fill="hold" id="22">
                                          <p:stCondLst>
                                            <p:cond delay="0"/>
                                          </p:stCondLst>
                                        </p:cTn>
                                        <p:tgtEl>
                                          <p:spTgt spid="148"/>
                                        </p:tgtEl>
                                        <p:attrNameLst>
                                          <p:attrName>style.visibility</p:attrName>
                                        </p:attrNameLst>
                                      </p:cBhvr>
                                      <p:to>
                                        <p:strVal val="visible"/>
                                      </p:to>
                                    </p:set>
                                    <p:animEffect transition="in" filter="dissolve">
                                      <p:cBhvr>
                                        <p:cTn dur="500" id="23"/>
                                        <p:tgtEl>
                                          <p:spTgt spid="148"/>
                                        </p:tgtEl>
                                      </p:cBhvr>
                                    </p:animEffect>
                                  </p:childTnLst>
                                </p:cTn>
                              </p:par>
                            </p:childTnLst>
                          </p:cTn>
                        </p:par>
                        <p:par>
                          <p:cTn fill="hold" id="24">
                            <p:stCondLst>
                              <p:cond delay="500"/>
                            </p:stCondLst>
                            <p:childTnLst>
                              <p:par>
                                <p:cTn fill="hold" id="25" nodeType="afterEffect" presetClass="entr" presetID="9" presetSubtype="0">
                                  <p:stCondLst>
                                    <p:cond delay="0"/>
                                  </p:stCondLst>
                                  <p:childTnLst>
                                    <p:set>
                                      <p:cBhvr>
                                        <p:cTn dur="1" fill="hold" id="26">
                                          <p:stCondLst>
                                            <p:cond delay="0"/>
                                          </p:stCondLst>
                                        </p:cTn>
                                        <p:tgtEl>
                                          <p:spTgt spid="149"/>
                                        </p:tgtEl>
                                        <p:attrNameLst>
                                          <p:attrName>style.visibility</p:attrName>
                                        </p:attrNameLst>
                                      </p:cBhvr>
                                      <p:to>
                                        <p:strVal val="visible"/>
                                      </p:to>
                                    </p:set>
                                    <p:animEffect transition="in" filter="dissolve">
                                      <p:cBhvr>
                                        <p:cTn dur="500" id="27"/>
                                        <p:tgtEl>
                                          <p:spTgt spid="14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iterate type="wd">
                                    <p:tmPct val="100000"/>
                                  </p:iterate>
                                  <p:childTnLst>
                                    <p:set>
                                      <p:cBhvr>
                                        <p:cTn dur="1" fill="hold" id="31">
                                          <p:stCondLst>
                                            <p:cond delay="0"/>
                                          </p:stCondLst>
                                        </p:cTn>
                                        <p:tgtEl>
                                          <p:spTgt spid="1048996"/>
                                        </p:tgtEl>
                                        <p:attrNameLst>
                                          <p:attrName>style.visibility</p:attrName>
                                        </p:attrNameLst>
                                      </p:cBhvr>
                                      <p:to>
                                        <p:strVal val="visible"/>
                                      </p:to>
                                    </p:set>
                                    <p:animEffect transition="in" filter="wipe(left)">
                                      <p:cBhvr>
                                        <p:cTn dur="300" id="32"/>
                                        <p:tgtEl>
                                          <p:spTgt spid="104899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1">
                                  <p:stCondLst>
                                    <p:cond delay="0"/>
                                  </p:stCondLst>
                                  <p:childTnLst>
                                    <p:set>
                                      <p:cBhvr>
                                        <p:cTn dur="1" fill="hold" id="36">
                                          <p:stCondLst>
                                            <p:cond delay="0"/>
                                          </p:stCondLst>
                                        </p:cTn>
                                        <p:tgtEl>
                                          <p:spTgt spid="1048995"/>
                                        </p:tgtEl>
                                        <p:attrNameLst>
                                          <p:attrName>style.visibility</p:attrName>
                                        </p:attrNameLst>
                                      </p:cBhvr>
                                      <p:to>
                                        <p:strVal val="visible"/>
                                      </p:to>
                                    </p:set>
                                    <p:animEffect transition="in" filter="wipe(up)">
                                      <p:cBhvr>
                                        <p:cTn dur="500" id="37"/>
                                        <p:tgtEl>
                                          <p:spTgt spid="1048995"/>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 presetSubtype="0">
                                  <p:stCondLst>
                                    <p:cond delay="0"/>
                                  </p:stCondLst>
                                  <p:childTnLst>
                                    <p:set>
                                      <p:cBhvr>
                                        <p:cTn dur="1" fill="hold" id="41">
                                          <p:stCondLst>
                                            <p:cond delay="499"/>
                                          </p:stCondLst>
                                        </p:cTn>
                                        <p:tgtEl>
                                          <p:spTgt spid="1048980"/>
                                        </p:tgtEl>
                                        <p:attrNameLst>
                                          <p:attrName>style.visibility</p:attrName>
                                        </p:attrNameLst>
                                      </p:cBhvr>
                                      <p:to>
                                        <p:strVal val="visible"/>
                                      </p:to>
                                    </p:set>
                                  </p:childTnLst>
                                </p:cTn>
                              </p:par>
                            </p:childTnLst>
                          </p:cTn>
                        </p:par>
                        <p:par>
                          <p:cTn fill="hold" id="42">
                            <p:stCondLst>
                              <p:cond delay="500"/>
                            </p:stCondLst>
                            <p:childTnLst>
                              <p:par>
                                <p:cTn fill="hold" grpId="0" id="43" nodeType="afterEffect" presetClass="entr" presetID="9" presetSubtype="0">
                                  <p:stCondLst>
                                    <p:cond delay="0"/>
                                  </p:stCondLst>
                                  <p:childTnLst>
                                    <p:set>
                                      <p:cBhvr>
                                        <p:cTn dur="1" fill="hold" id="44">
                                          <p:stCondLst>
                                            <p:cond delay="0"/>
                                          </p:stCondLst>
                                        </p:cTn>
                                        <p:tgtEl>
                                          <p:spTgt spid="1048986"/>
                                        </p:tgtEl>
                                        <p:attrNameLst>
                                          <p:attrName>style.visibility</p:attrName>
                                        </p:attrNameLst>
                                      </p:cBhvr>
                                      <p:to>
                                        <p:strVal val="visible"/>
                                      </p:to>
                                    </p:set>
                                    <p:animEffect transition="in" filter="dissolve">
                                      <p:cBhvr>
                                        <p:cTn dur="500" id="45"/>
                                        <p:tgtEl>
                                          <p:spTgt spid="1048986"/>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1" presetSubtype="0">
                                  <p:stCondLst>
                                    <p:cond delay="0"/>
                                  </p:stCondLst>
                                  <p:childTnLst>
                                    <p:set>
                                      <p:cBhvr>
                                        <p:cTn dur="1" fill="hold" id="49">
                                          <p:stCondLst>
                                            <p:cond delay="499"/>
                                          </p:stCondLst>
                                        </p:cTn>
                                        <p:tgtEl>
                                          <p:spTgt spid="1048981"/>
                                        </p:tgtEl>
                                        <p:attrNameLst>
                                          <p:attrName>style.visibility</p:attrName>
                                        </p:attrNameLst>
                                      </p:cBhvr>
                                      <p:to>
                                        <p:strVal val="visible"/>
                                      </p:to>
                                    </p:set>
                                  </p:childTnLst>
                                </p:cTn>
                              </p:par>
                            </p:childTnLst>
                          </p:cTn>
                        </p:par>
                        <p:par>
                          <p:cTn fill="hold" id="50">
                            <p:stCondLst>
                              <p:cond delay="500"/>
                            </p:stCondLst>
                            <p:childTnLst>
                              <p:par>
                                <p:cTn fill="hold" grpId="0" id="51" nodeType="afterEffect" presetClass="entr" presetID="9" presetSubtype="0">
                                  <p:stCondLst>
                                    <p:cond delay="0"/>
                                  </p:stCondLst>
                                  <p:childTnLst>
                                    <p:set>
                                      <p:cBhvr>
                                        <p:cTn dur="1" fill="hold" id="52">
                                          <p:stCondLst>
                                            <p:cond delay="0"/>
                                          </p:stCondLst>
                                        </p:cTn>
                                        <p:tgtEl>
                                          <p:spTgt spid="1048987"/>
                                        </p:tgtEl>
                                        <p:attrNameLst>
                                          <p:attrName>style.visibility</p:attrName>
                                        </p:attrNameLst>
                                      </p:cBhvr>
                                      <p:to>
                                        <p:strVal val="visible"/>
                                      </p:to>
                                    </p:set>
                                    <p:animEffect transition="in" filter="dissolve">
                                      <p:cBhvr>
                                        <p:cTn dur="500" id="53"/>
                                        <p:tgtEl>
                                          <p:spTgt spid="1048987"/>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22" presetSubtype="8">
                                  <p:stCondLst>
                                    <p:cond delay="0"/>
                                  </p:stCondLst>
                                  <p:childTnLst>
                                    <p:set>
                                      <p:cBhvr>
                                        <p:cTn dur="1" fill="hold" id="57">
                                          <p:stCondLst>
                                            <p:cond delay="0"/>
                                          </p:stCondLst>
                                        </p:cTn>
                                        <p:tgtEl>
                                          <p:spTgt spid="1048977"/>
                                        </p:tgtEl>
                                        <p:attrNameLst>
                                          <p:attrName>style.visibility</p:attrName>
                                        </p:attrNameLst>
                                      </p:cBhvr>
                                      <p:to>
                                        <p:strVal val="visible"/>
                                      </p:to>
                                    </p:set>
                                    <p:animEffect transition="in" filter="wipe(left)">
                                      <p:cBhvr>
                                        <p:cTn dur="500" id="58"/>
                                        <p:tgtEl>
                                          <p:spTgt spid="1048977"/>
                                        </p:tgtEl>
                                      </p:cBhvr>
                                    </p:animEffec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1" presetSubtype="0">
                                  <p:stCondLst>
                                    <p:cond delay="0"/>
                                  </p:stCondLst>
                                  <p:iterate type="wd">
                                    <p:tmAbs val="300"/>
                                  </p:iterate>
                                  <p:childTnLst>
                                    <p:set>
                                      <p:cBhvr>
                                        <p:cTn dur="1" fill="hold" id="62">
                                          <p:stCondLst>
                                            <p:cond delay="299"/>
                                          </p:stCondLst>
                                        </p:cTn>
                                        <p:tgtEl>
                                          <p:spTgt spid="1049000"/>
                                        </p:tgtEl>
                                        <p:attrNameLst>
                                          <p:attrName>style.visibility</p:attrName>
                                        </p:attrNameLst>
                                      </p:cBhvr>
                                      <p:to>
                                        <p:strVal val="visible"/>
                                      </p:to>
                                    </p:set>
                                  </p:childTnLst>
                                </p:cTn>
                              </p:par>
                            </p:childTnLst>
                          </p:cTn>
                        </p:par>
                        <p:par>
                          <p:cTn fill="hold" id="63">
                            <p:stCondLst>
                              <p:cond delay="300"/>
                            </p:stCondLst>
                            <p:childTnLst>
                              <p:par>
                                <p:cTn fill="hold" id="64" nodeType="afterEffect" presetClass="entr" presetID="22" presetSubtype="1">
                                  <p:stCondLst>
                                    <p:cond delay="0"/>
                                  </p:stCondLst>
                                  <p:childTnLst>
                                    <p:set>
                                      <p:cBhvr>
                                        <p:cTn dur="1" fill="hold" id="65">
                                          <p:stCondLst>
                                            <p:cond delay="0"/>
                                          </p:stCondLst>
                                        </p:cTn>
                                        <p:tgtEl>
                                          <p:spTgt spid="150"/>
                                        </p:tgtEl>
                                        <p:attrNameLst>
                                          <p:attrName>style.visibility</p:attrName>
                                        </p:attrNameLst>
                                      </p:cBhvr>
                                      <p:to>
                                        <p:strVal val="visible"/>
                                      </p:to>
                                    </p:set>
                                    <p:animEffect transition="in" filter="wipe(up)">
                                      <p:cBhvr>
                                        <p:cTn dur="500" id="66"/>
                                        <p:tgtEl>
                                          <p:spTgt spid="150"/>
                                        </p:tgtEl>
                                      </p:cBhvr>
                                    </p:animEffec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22" presetSubtype="8">
                                  <p:stCondLst>
                                    <p:cond delay="0"/>
                                  </p:stCondLst>
                                  <p:childTnLst>
                                    <p:set>
                                      <p:cBhvr>
                                        <p:cTn dur="1" fill="hold" id="70">
                                          <p:stCondLst>
                                            <p:cond delay="0"/>
                                          </p:stCondLst>
                                        </p:cTn>
                                        <p:tgtEl>
                                          <p:spTgt spid="1048994"/>
                                        </p:tgtEl>
                                        <p:attrNameLst>
                                          <p:attrName>style.visibility</p:attrName>
                                        </p:attrNameLst>
                                      </p:cBhvr>
                                      <p:to>
                                        <p:strVal val="visible"/>
                                      </p:to>
                                    </p:set>
                                    <p:animEffect transition="in" filter="wipe(left)">
                                      <p:cBhvr>
                                        <p:cTn dur="500" id="71"/>
                                        <p:tgtEl>
                                          <p:spTgt spid="1048994"/>
                                        </p:tgtEl>
                                      </p:cBhvr>
                                    </p:animEffect>
                                  </p:childTnLst>
                                </p:cTn>
                              </p:par>
                            </p:childTnLst>
                          </p:cTn>
                        </p:par>
                      </p:childTnLst>
                    </p:cTn>
                  </p:par>
                  <p:par>
                    <p:cTn fill="hold" id="72">
                      <p:stCondLst>
                        <p:cond delay="indefinite"/>
                      </p:stCondLst>
                      <p:childTnLst>
                        <p:par>
                          <p:cTn fill="hold" id="73">
                            <p:stCondLst>
                              <p:cond delay="0"/>
                            </p:stCondLst>
                            <p:childTnLst>
                              <p:par>
                                <p:cTn fill="hold" grpId="0" id="74" nodeType="clickEffect" presetClass="entr" presetID="1" presetSubtype="0">
                                  <p:stCondLst>
                                    <p:cond delay="0"/>
                                  </p:stCondLst>
                                  <p:childTnLst>
                                    <p:set>
                                      <p:cBhvr>
                                        <p:cTn dur="1" fill="hold" id="75">
                                          <p:stCondLst>
                                            <p:cond delay="499"/>
                                          </p:stCondLst>
                                        </p:cTn>
                                        <p:tgtEl>
                                          <p:spTgt spid="1048997"/>
                                        </p:tgtEl>
                                        <p:attrNameLst>
                                          <p:attrName>style.visibility</p:attrName>
                                        </p:attrNameLst>
                                      </p:cBhvr>
                                      <p:to>
                                        <p:strVal val="visible"/>
                                      </p:to>
                                    </p:set>
                                  </p:childTnLst>
                                </p:cTn>
                              </p:par>
                            </p:childTnLst>
                          </p:cTn>
                        </p:par>
                      </p:childTnLst>
                    </p:cTn>
                  </p:par>
                  <p:par>
                    <p:cTn fill="hold" id="76">
                      <p:stCondLst>
                        <p:cond delay="indefinite"/>
                      </p:stCondLst>
                      <p:childTnLst>
                        <p:par>
                          <p:cTn fill="hold" id="77">
                            <p:stCondLst>
                              <p:cond delay="0"/>
                            </p:stCondLst>
                            <p:childTnLst>
                              <p:par>
                                <p:cTn fill="hold" id="78" nodeType="clickEffect" presetClass="entr" presetID="16" presetSubtype="42">
                                  <p:stCondLst>
                                    <p:cond delay="0"/>
                                  </p:stCondLst>
                                  <p:childTnLst>
                                    <p:set>
                                      <p:cBhvr>
                                        <p:cTn dur="1" fill="hold" id="79">
                                          <p:stCondLst>
                                            <p:cond delay="0"/>
                                          </p:stCondLst>
                                        </p:cTn>
                                        <p:tgtEl>
                                          <p:spTgt spid="151"/>
                                        </p:tgtEl>
                                        <p:attrNameLst>
                                          <p:attrName>style.visibility</p:attrName>
                                        </p:attrNameLst>
                                      </p:cBhvr>
                                      <p:to>
                                        <p:strVal val="visible"/>
                                      </p:to>
                                    </p:set>
                                    <p:animEffect transition="in" filter="barn(outHorizontal)">
                                      <p:cBhvr>
                                        <p:cTn dur="500" id="80"/>
                                        <p:tgtEl>
                                          <p:spTgt spid="151"/>
                                        </p:tgtEl>
                                      </p:cBhvr>
                                    </p:animEffec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22" presetSubtype="8">
                                  <p:stCondLst>
                                    <p:cond delay="0"/>
                                  </p:stCondLst>
                                  <p:childTnLst>
                                    <p:set>
                                      <p:cBhvr>
                                        <p:cTn dur="1" fill="hold" id="84">
                                          <p:stCondLst>
                                            <p:cond delay="0"/>
                                          </p:stCondLst>
                                        </p:cTn>
                                        <p:tgtEl>
                                          <p:spTgt spid="2097304"/>
                                        </p:tgtEl>
                                        <p:attrNameLst>
                                          <p:attrName>style.visibility</p:attrName>
                                        </p:attrNameLst>
                                      </p:cBhvr>
                                      <p:to>
                                        <p:strVal val="visible"/>
                                      </p:to>
                                    </p:set>
                                    <p:animEffect transition="in" filter="wipe(left)">
                                      <p:cBhvr>
                                        <p:cTn dur="500" id="85"/>
                                        <p:tgtEl>
                                          <p:spTgt spid="2097304"/>
                                        </p:tgtEl>
                                      </p:cBhvr>
                                    </p:animEffect>
                                  </p:childTnLst>
                                </p:cTn>
                              </p:par>
                            </p:childTnLst>
                          </p:cTn>
                        </p:par>
                      </p:childTnLst>
                    </p:cTn>
                  </p:par>
                  <p:par>
                    <p:cTn fill="hold" id="86">
                      <p:stCondLst>
                        <p:cond delay="indefinite"/>
                      </p:stCondLst>
                      <p:childTnLst>
                        <p:par>
                          <p:cTn fill="hold" id="87">
                            <p:stCondLst>
                              <p:cond delay="0"/>
                            </p:stCondLst>
                            <p:childTnLst>
                              <p:par>
                                <p:cTn fill="hold" grpId="0" id="88" nodeType="clickEffect" presetClass="entr" presetID="22" presetSubtype="8">
                                  <p:stCondLst>
                                    <p:cond delay="0"/>
                                  </p:stCondLst>
                                  <p:childTnLst>
                                    <p:set>
                                      <p:cBhvr>
                                        <p:cTn dur="1" fill="hold" id="89">
                                          <p:stCondLst>
                                            <p:cond delay="0"/>
                                          </p:stCondLst>
                                        </p:cTn>
                                        <p:tgtEl>
                                          <p:spTgt spid="1048978"/>
                                        </p:tgtEl>
                                        <p:attrNameLst>
                                          <p:attrName>style.visibility</p:attrName>
                                        </p:attrNameLst>
                                      </p:cBhvr>
                                      <p:to>
                                        <p:strVal val="visible"/>
                                      </p:to>
                                    </p:set>
                                    <p:animEffect transition="in" filter="wipe(left)">
                                      <p:cBhvr>
                                        <p:cTn dur="500" id="90"/>
                                        <p:tgtEl>
                                          <p:spTgt spid="1048978"/>
                                        </p:tgtEl>
                                      </p:cBhvr>
                                    </p:animEffect>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22" presetSubtype="8">
                                  <p:stCondLst>
                                    <p:cond delay="0"/>
                                  </p:stCondLst>
                                  <p:childTnLst>
                                    <p:set>
                                      <p:cBhvr>
                                        <p:cTn dur="1" fill="hold" id="94">
                                          <p:stCondLst>
                                            <p:cond delay="0"/>
                                          </p:stCondLst>
                                        </p:cTn>
                                        <p:tgtEl>
                                          <p:spTgt spid="2097305"/>
                                        </p:tgtEl>
                                        <p:attrNameLst>
                                          <p:attrName>style.visibility</p:attrName>
                                        </p:attrNameLst>
                                      </p:cBhvr>
                                      <p:to>
                                        <p:strVal val="visible"/>
                                      </p:to>
                                    </p:set>
                                    <p:animEffect transition="in" filter="wipe(left)">
                                      <p:cBhvr>
                                        <p:cTn dur="500" id="95"/>
                                        <p:tgtEl>
                                          <p:spTgt spid="2097305"/>
                                        </p:tgtEl>
                                      </p:cBhvr>
                                    </p:animEffect>
                                  </p:childTnLst>
                                </p:cTn>
                              </p:par>
                            </p:childTnLst>
                          </p:cTn>
                        </p:par>
                      </p:childTnLst>
                    </p:cTn>
                  </p:par>
                  <p:par>
                    <p:cTn fill="hold" id="96">
                      <p:stCondLst>
                        <p:cond delay="indefinite"/>
                      </p:stCondLst>
                      <p:childTnLst>
                        <p:par>
                          <p:cTn fill="hold" id="97">
                            <p:stCondLst>
                              <p:cond delay="0"/>
                            </p:stCondLst>
                            <p:childTnLst>
                              <p:par>
                                <p:cTn fill="hold" grpId="0" id="98" nodeType="clickEffect" presetClass="entr" presetID="22" presetSubtype="8">
                                  <p:stCondLst>
                                    <p:cond delay="0"/>
                                  </p:stCondLst>
                                  <p:childTnLst>
                                    <p:set>
                                      <p:cBhvr>
                                        <p:cTn dur="1" fill="hold" id="99">
                                          <p:stCondLst>
                                            <p:cond delay="0"/>
                                          </p:stCondLst>
                                        </p:cTn>
                                        <p:tgtEl>
                                          <p:spTgt spid="1048979"/>
                                        </p:tgtEl>
                                        <p:attrNameLst>
                                          <p:attrName>style.visibility</p:attrName>
                                        </p:attrNameLst>
                                      </p:cBhvr>
                                      <p:to>
                                        <p:strVal val="visible"/>
                                      </p:to>
                                    </p:set>
                                    <p:animEffect transition="in" filter="wipe(left)">
                                      <p:cBhvr>
                                        <p:cTn dur="500" id="100"/>
                                        <p:tgtEl>
                                          <p:spTgt spid="1048979"/>
                                        </p:tgtEl>
                                      </p:cBhvr>
                                    </p:animEffect>
                                  </p:childTnLst>
                                </p:cTn>
                              </p:par>
                            </p:childTnLst>
                          </p:cTn>
                        </p:par>
                      </p:childTnLst>
                    </p:cTn>
                  </p:par>
                  <p:par>
                    <p:cTn fill="hold" id="101">
                      <p:stCondLst>
                        <p:cond delay="indefinite"/>
                      </p:stCondLst>
                      <p:childTnLst>
                        <p:par>
                          <p:cTn fill="hold" id="102">
                            <p:stCondLst>
                              <p:cond delay="0"/>
                            </p:stCondLst>
                            <p:childTnLst>
                              <p:par>
                                <p:cTn fill="hold" id="103" nodeType="clickEffect" presetClass="entr" presetID="9" presetSubtype="0">
                                  <p:stCondLst>
                                    <p:cond delay="0"/>
                                  </p:stCondLst>
                                  <p:childTnLst>
                                    <p:set>
                                      <p:cBhvr>
                                        <p:cTn dur="1" fill="hold" id="104">
                                          <p:stCondLst>
                                            <p:cond delay="0"/>
                                          </p:stCondLst>
                                        </p:cTn>
                                        <p:tgtEl>
                                          <p:spTgt spid="2097306"/>
                                        </p:tgtEl>
                                        <p:attrNameLst>
                                          <p:attrName>style.visibility</p:attrName>
                                        </p:attrNameLst>
                                      </p:cBhvr>
                                      <p:to>
                                        <p:strVal val="visible"/>
                                      </p:to>
                                    </p:set>
                                    <p:animEffect transition="in" filter="dissolve">
                                      <p:cBhvr>
                                        <p:cTn dur="500" id="105"/>
                                        <p:tgtEl>
                                          <p:spTgt spid="2097306"/>
                                        </p:tgtEl>
                                      </p:cBhvr>
                                    </p:animEffect>
                                  </p:childTnLst>
                                </p:cTn>
                              </p:par>
                            </p:childTnLst>
                          </p:cTn>
                        </p:par>
                      </p:childTnLst>
                    </p:cTn>
                  </p:par>
                  <p:par>
                    <p:cTn fill="hold" id="106">
                      <p:stCondLst>
                        <p:cond delay="indefinite"/>
                      </p:stCondLst>
                      <p:childTnLst>
                        <p:par>
                          <p:cTn fill="hold" id="107">
                            <p:stCondLst>
                              <p:cond delay="0"/>
                            </p:stCondLst>
                            <p:childTnLst>
                              <p:par>
                                <p:cTn fill="hold" grpId="0" id="108" nodeType="clickEffect" presetClass="entr" presetID="22" presetSubtype="8">
                                  <p:stCondLst>
                                    <p:cond delay="0"/>
                                  </p:stCondLst>
                                  <p:iterate type="lt">
                                    <p:tmPct val="100000"/>
                                  </p:iterate>
                                  <p:childTnLst>
                                    <p:set>
                                      <p:cBhvr>
                                        <p:cTn dur="1" fill="hold" id="109">
                                          <p:stCondLst>
                                            <p:cond delay="0"/>
                                          </p:stCondLst>
                                        </p:cTn>
                                        <p:tgtEl>
                                          <p:spTgt spid="1049001"/>
                                        </p:tgtEl>
                                        <p:attrNameLst>
                                          <p:attrName>style.visibility</p:attrName>
                                        </p:attrNameLst>
                                      </p:cBhvr>
                                      <p:to>
                                        <p:strVal val="visible"/>
                                      </p:to>
                                    </p:set>
                                    <p:animEffect transition="in" filter="wipe(left)">
                                      <p:cBhvr>
                                        <p:cTn dur="75" id="110"/>
                                        <p:tgtEl>
                                          <p:spTgt spid="104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5" grpId="0" build="whole" animBg="1"/>
      <p:bldP spid="1048976" grpId="0" build="whole" animBg="1"/>
      <p:bldP spid="1048977" grpId="0" build="whole"/>
      <p:bldP spid="1048978" grpId="0" build="whole"/>
      <p:bldP spid="1048979" grpId="0" build="whole"/>
      <p:bldP spid="1048980" grpId="0" build="whole"/>
      <p:bldP spid="1048981" grpId="0" build="whole"/>
      <p:bldP spid="1048986" grpId="0" build="whole"/>
      <p:bldP spid="1048987" grpId="0" build="whole"/>
      <p:bldP spid="1048993" grpId="0" build="whole" animBg="1"/>
      <p:bldP spid="1048994" grpId="0" build="whole"/>
      <p:bldP spid="1048995" grpId="0" build="whole"/>
      <p:bldP spid="1048996" grpId="0" build="whole"/>
      <p:bldP spid="1048997" grpId="0" build="whole"/>
      <p:bldP spid="1049000" grpId="0" build="whole"/>
      <p:bldP spid="1049001" grpId="0" build="whole"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grpSp>
        <p:nvGrpSpPr>
          <p:cNvPr id="153" name=""/>
          <p:cNvGrpSpPr/>
          <p:nvPr/>
        </p:nvGrpSpPr>
        <p:grpSpPr>
          <a:xfrm rot="0">
            <a:off x="457200" y="762000"/>
            <a:ext cx="8458200" cy="2443162"/>
            <a:chOff x="192" y="480"/>
            <a:chExt cx="5328" cy="1539"/>
          </a:xfrm>
        </p:grpSpPr>
        <p:sp>
          <p:nvSpPr>
            <p:cNvPr id="1049002" name=""/>
            <p:cNvSpPr txBox="1"/>
            <p:nvPr/>
          </p:nvSpPr>
          <p:spPr>
            <a:xfrm rot="0">
              <a:off x="192" y="480"/>
              <a:ext cx="5328" cy="153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800" lang="en-US">
                  <a:solidFill>
                    <a:srgbClr val="CC0000"/>
                  </a:solidFill>
                  <a:latin typeface="宋体" pitchFamily="2" charset="-122"/>
                </a:rPr>
                <a:t>    </a:t>
              </a:r>
              <a:r>
                <a:rPr altLang="en-US" sz="2800" lang="zh-CN">
                  <a:solidFill>
                    <a:srgbClr val="CC0000"/>
                  </a:solidFill>
                  <a:latin typeface="宋体" pitchFamily="2" charset="-122"/>
                </a:rPr>
                <a:t>例</a:t>
              </a:r>
              <a:r>
                <a:rPr altLang="zh-CN" sz="2800" lang="en-US">
                  <a:solidFill>
                    <a:srgbClr val="CC0000"/>
                  </a:solidFill>
                  <a:latin typeface="宋体" pitchFamily="2" charset="-122"/>
                </a:rPr>
                <a:t>1</a:t>
              </a:r>
              <a:r>
                <a:rPr altLang="zh-CN" sz="2800" lang="en-US">
                  <a:solidFill>
                    <a:srgbClr val="1C1C1C"/>
                  </a:solidFill>
                  <a:latin typeface="宋体" pitchFamily="2" charset="-122"/>
                </a:rPr>
                <a:t>  </a:t>
              </a:r>
              <a:r>
                <a:rPr altLang="en-US" sz="2800" lang="zh-CN">
                  <a:solidFill>
                    <a:srgbClr val="1C1C1C"/>
                  </a:solidFill>
                  <a:latin typeface="宋体" pitchFamily="2" charset="-122"/>
                </a:rPr>
                <a:t>平行平板电容器的极板是边长为  的正方</a:t>
              </a:r>
            </a:p>
            <a:p>
              <a:pPr indent="-342900" lvl="0">
                <a:spcBef>
                  <a:spcPct val="50000"/>
                </a:spcBef>
              </a:pPr>
              <a:r>
                <a:rPr altLang="en-US" sz="2800" lang="zh-CN">
                  <a:solidFill>
                    <a:srgbClr val="1C1C1C"/>
                  </a:solidFill>
                  <a:latin typeface="宋体" pitchFamily="2" charset="-122"/>
                </a:rPr>
                <a:t>形，两板之间的距离          </a:t>
              </a:r>
              <a:r>
                <a:rPr altLang="zh-CN" sz="2800" lang="en-US">
                  <a:solidFill>
                    <a:srgbClr val="1C1C1C"/>
                  </a:solidFill>
                  <a:latin typeface="宋体" pitchFamily="2" charset="-122"/>
                </a:rPr>
                <a:t>.</a:t>
              </a:r>
              <a:r>
                <a:rPr altLang="en-US" sz="2800" lang="zh-CN">
                  <a:solidFill>
                    <a:srgbClr val="1C1C1C"/>
                  </a:solidFill>
                  <a:latin typeface="宋体" pitchFamily="2" charset="-122"/>
                </a:rPr>
                <a:t>如两极板的电势差</a:t>
              </a:r>
            </a:p>
            <a:p>
              <a:pPr indent="-342900" lvl="0">
                <a:spcBef>
                  <a:spcPct val="50000"/>
                </a:spcBef>
              </a:pPr>
              <a:r>
                <a:rPr altLang="en-US" sz="2800" lang="zh-CN">
                  <a:solidFill>
                    <a:srgbClr val="1C1C1C"/>
                  </a:solidFill>
                  <a:latin typeface="宋体" pitchFamily="2" charset="-122"/>
                </a:rPr>
                <a:t>为      ，要使极板上储存        的电荷</a:t>
              </a:r>
              <a:r>
                <a:rPr altLang="zh-CN" sz="2800" lang="en-US">
                  <a:solidFill>
                    <a:srgbClr val="1C1C1C"/>
                  </a:solidFill>
                  <a:latin typeface="宋体" pitchFamily="2" charset="-122"/>
                </a:rPr>
                <a:t>,</a:t>
              </a:r>
              <a:r>
                <a:rPr altLang="en-US" sz="2800" lang="zh-CN">
                  <a:solidFill>
                    <a:srgbClr val="1C1C1C"/>
                  </a:solidFill>
                  <a:latin typeface="宋体" pitchFamily="2" charset="-122"/>
                </a:rPr>
                <a:t>边长    </a:t>
              </a:r>
            </a:p>
            <a:p>
              <a:pPr indent="-342900" lvl="0">
                <a:spcBef>
                  <a:spcPct val="50000"/>
                </a:spcBef>
              </a:pPr>
              <a:r>
                <a:rPr altLang="en-US" sz="2800" lang="zh-CN">
                  <a:solidFill>
                    <a:srgbClr val="1C1C1C"/>
                  </a:solidFill>
                  <a:latin typeface="宋体" pitchFamily="2" charset="-122"/>
                </a:rPr>
                <a:t>应取多大才行</a:t>
              </a:r>
              <a:r>
                <a:rPr altLang="zh-CN" sz="2800" lang="en-US">
                  <a:solidFill>
                    <a:srgbClr val="1C1C1C"/>
                  </a:solidFill>
                  <a:latin typeface="宋体" pitchFamily="2" charset="-122"/>
                </a:rPr>
                <a:t>.</a:t>
              </a:r>
            </a:p>
          </p:txBody>
        </p:sp>
        <p:pic>
          <p:nvPicPr>
            <p:cNvPr id="2097307" name="" descr=""/>
            <p:cNvPicPr>
              <a:picLocks/>
            </p:cNvPicPr>
            <p:nvPr/>
          </p:nvPicPr>
          <p:blipFill>
            <a:blip xmlns:r="http://schemas.openxmlformats.org/officeDocument/2006/relationships" r:embed="rId1"/>
            <a:srcRect l="0" t="0" r="0" b="0"/>
            <a:stretch>
              <a:fillRect/>
            </a:stretch>
          </p:blipFill>
          <p:spPr>
            <a:xfrm rot="0">
              <a:off x="4416" y="480"/>
              <a:ext cx="192" cy="384"/>
            </a:xfrm>
            <a:prstGeom prst="rect"/>
            <a:noFill/>
            <a:ln>
              <a:noFill/>
            </a:ln>
          </p:spPr>
        </p:pic>
        <p:pic>
          <p:nvPicPr>
            <p:cNvPr id="2097308" name="" descr=""/>
            <p:cNvPicPr>
              <a:picLocks/>
            </p:cNvPicPr>
            <p:nvPr/>
          </p:nvPicPr>
          <p:blipFill>
            <a:blip xmlns:r="http://schemas.openxmlformats.org/officeDocument/2006/relationships" r:embed="rId2"/>
            <a:srcRect l="0" t="0" r="0" b="0"/>
            <a:stretch>
              <a:fillRect/>
            </a:stretch>
          </p:blipFill>
          <p:spPr>
            <a:xfrm rot="0">
              <a:off x="2256" y="898"/>
              <a:ext cx="1152" cy="350"/>
            </a:xfrm>
            <a:prstGeom prst="rect"/>
            <a:noFill/>
            <a:ln>
              <a:noFill/>
            </a:ln>
          </p:spPr>
        </p:pic>
        <p:pic>
          <p:nvPicPr>
            <p:cNvPr id="2097309" name="" descr=""/>
            <p:cNvPicPr>
              <a:picLocks/>
            </p:cNvPicPr>
            <p:nvPr/>
          </p:nvPicPr>
          <p:blipFill>
            <a:blip xmlns:r="http://schemas.openxmlformats.org/officeDocument/2006/relationships" r:embed="rId3"/>
            <a:srcRect l="0" t="0" r="0" b="0"/>
            <a:stretch>
              <a:fillRect/>
            </a:stretch>
          </p:blipFill>
          <p:spPr>
            <a:xfrm rot="0">
              <a:off x="480" y="1296"/>
              <a:ext cx="720" cy="336"/>
            </a:xfrm>
            <a:prstGeom prst="rect"/>
            <a:noFill/>
            <a:ln>
              <a:noFill/>
            </a:ln>
          </p:spPr>
        </p:pic>
        <p:pic>
          <p:nvPicPr>
            <p:cNvPr id="2097310" name="" descr=""/>
            <p:cNvPicPr>
              <a:picLocks/>
            </p:cNvPicPr>
            <p:nvPr/>
          </p:nvPicPr>
          <p:blipFill>
            <a:blip xmlns:r="http://schemas.openxmlformats.org/officeDocument/2006/relationships" r:embed="rId4"/>
            <a:srcRect l="0" t="0" r="0" b="0"/>
            <a:stretch>
              <a:fillRect/>
            </a:stretch>
          </p:blipFill>
          <p:spPr>
            <a:xfrm rot="0">
              <a:off x="2928" y="1267"/>
              <a:ext cx="912" cy="365"/>
            </a:xfrm>
            <a:prstGeom prst="rect"/>
            <a:noFill/>
            <a:ln>
              <a:noFill/>
            </a:ln>
          </p:spPr>
        </p:pic>
        <p:pic>
          <p:nvPicPr>
            <p:cNvPr id="2097311" name="" descr=""/>
            <p:cNvPicPr>
              <a:picLocks/>
            </p:cNvPicPr>
            <p:nvPr/>
          </p:nvPicPr>
          <p:blipFill>
            <a:blip xmlns:r="http://schemas.openxmlformats.org/officeDocument/2006/relationships" r:embed="rId1"/>
            <a:srcRect l="0" t="0" r="0" b="0"/>
            <a:stretch>
              <a:fillRect/>
            </a:stretch>
          </p:blipFill>
          <p:spPr>
            <a:xfrm rot="0">
              <a:off x="5136" y="1248"/>
              <a:ext cx="192" cy="384"/>
            </a:xfrm>
            <a:prstGeom prst="rect"/>
            <a:noFill/>
            <a:ln>
              <a:noFill/>
            </a:ln>
          </p:spPr>
        </p:pic>
      </p:grpSp>
      <p:sp>
        <p:nvSpPr>
          <p:cNvPr id="1049003" name=""/>
          <p:cNvSpPr txBox="1"/>
          <p:nvPr/>
        </p:nvSpPr>
        <p:spPr>
          <a:xfrm rot="0">
            <a:off x="1295400" y="3352800"/>
            <a:ext cx="7620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800" lang="zh-CN">
                <a:solidFill>
                  <a:srgbClr val="CC0000"/>
                </a:solidFill>
              </a:rPr>
              <a:t>解</a:t>
            </a:r>
          </a:p>
        </p:txBody>
      </p:sp>
      <p:pic>
        <p:nvPicPr>
          <p:cNvPr id="2097312" name="" descr=""/>
          <p:cNvPicPr>
            <a:picLocks/>
          </p:cNvPicPr>
          <p:nvPr/>
        </p:nvPicPr>
        <p:blipFill>
          <a:blip xmlns:r="http://schemas.openxmlformats.org/officeDocument/2006/relationships" r:embed="rId5"/>
          <a:srcRect l="0" t="0" r="0" b="0"/>
          <a:stretch>
            <a:fillRect/>
          </a:stretch>
        </p:blipFill>
        <p:spPr>
          <a:xfrm rot="0">
            <a:off x="2286000" y="2970212"/>
            <a:ext cx="4419600" cy="1335087"/>
          </a:xfrm>
          <a:prstGeom prst="rect"/>
          <a:noFill/>
          <a:ln>
            <a:noFill/>
          </a:ln>
        </p:spPr>
      </p:pic>
      <p:pic>
        <p:nvPicPr>
          <p:cNvPr id="2097313" name="" descr=""/>
          <p:cNvPicPr>
            <a:picLocks/>
          </p:cNvPicPr>
          <p:nvPr/>
        </p:nvPicPr>
        <p:blipFill>
          <a:blip xmlns:r="http://schemas.openxmlformats.org/officeDocument/2006/relationships" r:embed="rId6"/>
          <a:srcRect l="0" t="0" r="0" b="0"/>
          <a:stretch>
            <a:fillRect/>
          </a:stretch>
        </p:blipFill>
        <p:spPr>
          <a:xfrm rot="0">
            <a:off x="3765550" y="4338637"/>
            <a:ext cx="1339850" cy="690562"/>
          </a:xfrm>
          <a:prstGeom prst="rect"/>
          <a:noFill/>
          <a:ln>
            <a:noFill/>
          </a:ln>
        </p:spPr>
      </p:pic>
      <p:pic>
        <p:nvPicPr>
          <p:cNvPr id="2097314" name="" descr=""/>
          <p:cNvPicPr>
            <a:picLocks/>
          </p:cNvPicPr>
          <p:nvPr/>
        </p:nvPicPr>
        <p:blipFill>
          <a:blip xmlns:r="http://schemas.openxmlformats.org/officeDocument/2006/relationships" r:embed="rId7"/>
          <a:srcRect l="0" t="0" r="0" b="0"/>
          <a:stretch>
            <a:fillRect/>
          </a:stretch>
        </p:blipFill>
        <p:spPr>
          <a:xfrm rot="0">
            <a:off x="2819400" y="5056187"/>
            <a:ext cx="3429000" cy="1497012"/>
          </a:xfrm>
          <a:prstGeom prst="rect"/>
          <a:noFill/>
          <a:ln>
            <a:noFill/>
          </a:ln>
        </p:spPr>
      </p:pic>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312"/>
                                        </p:tgtEl>
                                        <p:attrNameLst>
                                          <p:attrName>style.visibility</p:attrName>
                                        </p:attrNameLst>
                                      </p:cBhvr>
                                      <p:to>
                                        <p:strVal val="visible"/>
                                      </p:to>
                                    </p:set>
                                    <p:animEffect transition="in" filter="blinds(horizontal)">
                                      <p:cBhvr>
                                        <p:cTn dur="500" id="7"/>
                                        <p:tgtEl>
                                          <p:spTgt spid="209731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313"/>
                                        </p:tgtEl>
                                        <p:attrNameLst>
                                          <p:attrName>style.visibility</p:attrName>
                                        </p:attrNameLst>
                                      </p:cBhvr>
                                      <p:to>
                                        <p:strVal val="visible"/>
                                      </p:to>
                                    </p:set>
                                    <p:animEffect transition="in" filter="blinds(horizontal)">
                                      <p:cBhvr>
                                        <p:cTn dur="500" id="12"/>
                                        <p:tgtEl>
                                          <p:spTgt spid="2097313"/>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097314"/>
                                        </p:tgtEl>
                                        <p:attrNameLst>
                                          <p:attrName>style.visibility</p:attrName>
                                        </p:attrNameLst>
                                      </p:cBhvr>
                                      <p:to>
                                        <p:strVal val="visible"/>
                                      </p:to>
                                    </p:set>
                                    <p:animEffect transition="in" filter="blinds(horizontal)">
                                      <p:cBhvr>
                                        <p:cTn dur="500" id="17"/>
                                        <p:tgtEl>
                                          <p:spTgt spid="209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rot="0">
          <a:off x="0" y="0"/>
          <a:ext cx="0" cy="0"/>
          <a:chOff x="0" y="0"/>
          <a:chExt cx="0" cy="0"/>
        </a:xfrm>
      </p:grpSpPr>
      <p:grpSp>
        <p:nvGrpSpPr>
          <p:cNvPr id="155" name=""/>
          <p:cNvGrpSpPr/>
          <p:nvPr/>
        </p:nvGrpSpPr>
        <p:grpSpPr>
          <a:xfrm rot="0">
            <a:off x="6400800" y="762000"/>
            <a:ext cx="2514600" cy="4191000"/>
            <a:chOff x="3984" y="480"/>
            <a:chExt cx="1584" cy="2640"/>
          </a:xfrm>
        </p:grpSpPr>
        <p:sp>
          <p:nvSpPr>
            <p:cNvPr id="1049004" name=""/>
            <p:cNvSpPr/>
            <p:nvPr/>
          </p:nvSpPr>
          <p:spPr>
            <a:xfrm rot="0">
              <a:off x="3984" y="480"/>
              <a:ext cx="1584" cy="2640"/>
            </a:xfrm>
            <a:prstGeom prst="rect"/>
            <a:solidFill>
              <a:schemeClr val="lt1"/>
            </a:soli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nvGrpSpPr>
            <p:cNvPr id="156" name=""/>
            <p:cNvGrpSpPr/>
            <p:nvPr/>
          </p:nvGrpSpPr>
          <p:grpSpPr>
            <a:xfrm rot="0">
              <a:off x="4080" y="912"/>
              <a:ext cx="1344" cy="2208"/>
              <a:chOff x="4080" y="912"/>
              <a:chExt cx="1344" cy="2208"/>
            </a:xfrm>
          </p:grpSpPr>
          <p:sp>
            <p:nvSpPr>
              <p:cNvPr id="1049005" name=""/>
              <p:cNvSpPr/>
              <p:nvPr/>
            </p:nvSpPr>
            <p:spPr>
              <a:xfrm rot="0">
                <a:off x="4608" y="1248"/>
                <a:ext cx="672" cy="1488"/>
              </a:xfrm>
              <a:prstGeom prst="can">
                <a:avLst>
                  <a:gd name="adj" fmla="val 41365"/>
                </a:avLst>
              </a:prstGeom>
              <a:gradFill rotWithShape="0">
                <a:gsLst>
                  <a:gs pos="0">
                    <a:srgbClr val="0066FF">
                      <a:alpha val="100000"/>
                    </a:srgbClr>
                  </a:gs>
                  <a:gs pos="50000">
                    <a:schemeClr val="lt1">
                      <a:alpha val="100000"/>
                    </a:schemeClr>
                  </a:gs>
                  <a:gs pos="100000">
                    <a:srgbClr val="0066FF">
                      <a:alpha val="100000"/>
                    </a:srgbClr>
                  </a:gs>
                </a:gsLst>
                <a:lin ang="0" scaled="1"/>
              </a:gradFill>
              <a:ln w="19050" cap="flat" cmpd="sng">
                <a:solidFill>
                  <a:srgbClr val="0000FF">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06" name=""/>
              <p:cNvSpPr/>
              <p:nvPr/>
            </p:nvSpPr>
            <p:spPr>
              <a:xfrm rot="0" flipH="1">
                <a:off x="4944" y="912"/>
                <a:ext cx="0" cy="2208"/>
              </a:xfrm>
              <a:prstGeom prst="line"/>
              <a:noFill/>
              <a:ln w="19050" cap="flat" cmpd="sng">
                <a:solidFill>
                  <a:srgbClr val="000000">
                    <a:alpha val="100000"/>
                  </a:srgbClr>
                </a:solidFill>
                <a:prstDash val="lgDashDot"/>
                <a:round/>
              </a:ln>
            </p:spPr>
          </p:sp>
          <p:sp>
            <p:nvSpPr>
              <p:cNvPr id="1049007" name=""/>
              <p:cNvSpPr/>
              <p:nvPr/>
            </p:nvSpPr>
            <p:spPr>
              <a:xfrm rot="0">
                <a:off x="4464" y="1152"/>
                <a:ext cx="960" cy="1680"/>
              </a:xfrm>
              <a:prstGeom prst="can">
                <a:avLst>
                  <a:gd name="adj" fmla="val 50312"/>
                </a:avLst>
              </a:prstGeom>
              <a:solidFill>
                <a:srgbClr val="CCECFF">
                  <a:alpha val="50000"/>
                </a:srgbClr>
              </a:solidFill>
              <a:ln w="19050" cap="flat" cmpd="sng">
                <a:solidFill>
                  <a:srgbClr val="0000FF">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08" name=""/>
              <p:cNvSpPr/>
              <p:nvPr/>
            </p:nvSpPr>
            <p:spPr>
              <a:xfrm rot="0">
                <a:off x="4944" y="2064"/>
                <a:ext cx="336" cy="0"/>
              </a:xfrm>
              <a:prstGeom prst="line"/>
              <a:noFill/>
              <a:ln w="19050" cap="flat" cmpd="sng">
                <a:solidFill>
                  <a:srgbClr val="CC00CC">
                    <a:alpha val="100000"/>
                  </a:srgbClr>
                </a:solidFill>
                <a:prstDash val="solid"/>
                <a:round/>
                <a:tailEnd type="triangle" w="sm" len="lg"/>
              </a:ln>
            </p:spPr>
          </p:sp>
          <p:pic>
            <p:nvPicPr>
              <p:cNvPr id="2097315" name="" descr=""/>
              <p:cNvPicPr>
                <a:picLocks/>
              </p:cNvPicPr>
              <p:nvPr/>
            </p:nvPicPr>
            <p:blipFill>
              <a:blip xmlns:r="http://schemas.openxmlformats.org/officeDocument/2006/relationships" r:embed="rId1"/>
              <a:srcRect l="0" t="0" r="0" b="0"/>
              <a:stretch>
                <a:fillRect/>
              </a:stretch>
            </p:blipFill>
            <p:spPr>
              <a:xfrm rot="0">
                <a:off x="4944" y="1680"/>
                <a:ext cx="336" cy="336"/>
              </a:xfrm>
              <a:prstGeom prst="rect"/>
              <a:noFill/>
              <a:ln>
                <a:noFill/>
              </a:ln>
            </p:spPr>
          </p:pic>
          <p:sp>
            <p:nvSpPr>
              <p:cNvPr id="1049009" name=""/>
              <p:cNvSpPr/>
              <p:nvPr/>
            </p:nvSpPr>
            <p:spPr>
              <a:xfrm rot="0">
                <a:off x="4944" y="2496"/>
                <a:ext cx="480" cy="0"/>
              </a:xfrm>
              <a:prstGeom prst="line"/>
              <a:noFill/>
              <a:ln w="19050" cap="flat" cmpd="sng">
                <a:solidFill>
                  <a:srgbClr val="CC00CC">
                    <a:alpha val="100000"/>
                  </a:srgbClr>
                </a:solidFill>
                <a:prstDash val="solid"/>
                <a:round/>
                <a:tailEnd type="triangle" w="sm" len="lg"/>
              </a:ln>
            </p:spPr>
          </p:sp>
          <p:pic>
            <p:nvPicPr>
              <p:cNvPr id="2097316" name="" descr=""/>
              <p:cNvPicPr>
                <a:picLocks/>
              </p:cNvPicPr>
              <p:nvPr/>
            </p:nvPicPr>
            <p:blipFill>
              <a:blip xmlns:r="http://schemas.openxmlformats.org/officeDocument/2006/relationships" r:embed="rId2"/>
              <a:srcRect l="0" t="0" r="0" b="0"/>
              <a:stretch>
                <a:fillRect/>
              </a:stretch>
            </p:blipFill>
            <p:spPr>
              <a:xfrm rot="0">
                <a:off x="5040" y="2208"/>
                <a:ext cx="287" cy="288"/>
              </a:xfrm>
              <a:prstGeom prst="rect"/>
              <a:noFill/>
              <a:ln>
                <a:noFill/>
              </a:ln>
            </p:spPr>
          </p:pic>
          <p:grpSp>
            <p:nvGrpSpPr>
              <p:cNvPr id="157" name=""/>
              <p:cNvGrpSpPr/>
              <p:nvPr/>
            </p:nvGrpSpPr>
            <p:grpSpPr>
              <a:xfrm rot="0">
                <a:off x="4080" y="1392"/>
                <a:ext cx="384" cy="1200"/>
                <a:chOff x="4080" y="1392"/>
                <a:chExt cx="384" cy="1200"/>
              </a:xfrm>
            </p:grpSpPr>
            <p:sp>
              <p:nvSpPr>
                <p:cNvPr id="1049010" name=""/>
                <p:cNvSpPr/>
                <p:nvPr/>
              </p:nvSpPr>
              <p:spPr>
                <a:xfrm rot="0">
                  <a:off x="4224" y="1392"/>
                  <a:ext cx="240" cy="0"/>
                </a:xfrm>
                <a:prstGeom prst="line"/>
                <a:noFill/>
                <a:ln w="12700" cap="flat" cmpd="sng">
                  <a:solidFill>
                    <a:srgbClr val="CC00CC">
                      <a:alpha val="100000"/>
                    </a:srgbClr>
                  </a:solidFill>
                  <a:prstDash val="solid"/>
                  <a:round/>
                </a:ln>
              </p:spPr>
            </p:sp>
            <p:sp>
              <p:nvSpPr>
                <p:cNvPr id="1049011" name=""/>
                <p:cNvSpPr/>
                <p:nvPr/>
              </p:nvSpPr>
              <p:spPr>
                <a:xfrm rot="0">
                  <a:off x="4224" y="2592"/>
                  <a:ext cx="240" cy="0"/>
                </a:xfrm>
                <a:prstGeom prst="line"/>
                <a:noFill/>
                <a:ln w="12700" cap="flat" cmpd="sng">
                  <a:solidFill>
                    <a:srgbClr val="CC00CC">
                      <a:alpha val="100000"/>
                    </a:srgbClr>
                  </a:solidFill>
                  <a:prstDash val="solid"/>
                  <a:round/>
                </a:ln>
              </p:spPr>
            </p:sp>
            <p:pic>
              <p:nvPicPr>
                <p:cNvPr id="2097317" name="" descr=""/>
                <p:cNvPicPr>
                  <a:picLocks/>
                </p:cNvPicPr>
                <p:nvPr/>
              </p:nvPicPr>
              <p:blipFill>
                <a:blip xmlns:r="http://schemas.openxmlformats.org/officeDocument/2006/relationships" r:embed="rId3"/>
                <a:srcRect l="0" t="0" r="0" b="0"/>
                <a:stretch>
                  <a:fillRect/>
                </a:stretch>
              </p:blipFill>
              <p:spPr>
                <a:xfrm rot="0">
                  <a:off x="4080" y="1872"/>
                  <a:ext cx="191" cy="384"/>
                </a:xfrm>
                <a:prstGeom prst="rect"/>
                <a:noFill/>
                <a:ln>
                  <a:noFill/>
                </a:ln>
              </p:spPr>
            </p:pic>
            <p:sp>
              <p:nvSpPr>
                <p:cNvPr id="1049012" name=""/>
                <p:cNvSpPr/>
                <p:nvPr/>
              </p:nvSpPr>
              <p:spPr>
                <a:xfrm rot="0">
                  <a:off x="4320" y="1392"/>
                  <a:ext cx="0" cy="1200"/>
                </a:xfrm>
                <a:prstGeom prst="line"/>
                <a:noFill/>
                <a:ln w="12700" cap="flat" cmpd="sng">
                  <a:solidFill>
                    <a:srgbClr val="CC00CC">
                      <a:alpha val="100000"/>
                    </a:srgbClr>
                  </a:solidFill>
                  <a:prstDash val="solid"/>
                  <a:round/>
                  <a:headEnd type="triangle" w="sm" len="lg"/>
                  <a:tailEnd type="triangle" w="sm" len="lg"/>
                </a:ln>
              </p:spPr>
            </p:sp>
          </p:grpSp>
        </p:grpSp>
        <p:pic>
          <p:nvPicPr>
            <p:cNvPr id="2097318" name="" descr=""/>
            <p:cNvPicPr>
              <a:picLocks/>
            </p:cNvPicPr>
            <p:nvPr/>
          </p:nvPicPr>
          <p:blipFill>
            <a:blip xmlns:r="http://schemas.openxmlformats.org/officeDocument/2006/relationships" r:embed="rId4"/>
            <a:srcRect l="0" t="0" r="0" b="0"/>
            <a:stretch>
              <a:fillRect/>
            </a:stretch>
          </p:blipFill>
          <p:spPr>
            <a:xfrm rot="0">
              <a:off x="4368" y="528"/>
              <a:ext cx="960" cy="429"/>
            </a:xfrm>
            <a:prstGeom prst="rect"/>
            <a:noFill/>
            <a:ln>
              <a:noFill/>
            </a:ln>
          </p:spPr>
        </p:pic>
      </p:grpSp>
      <p:sp>
        <p:nvSpPr>
          <p:cNvPr id="1049013" name=""/>
          <p:cNvSpPr/>
          <p:nvPr/>
        </p:nvSpPr>
        <p:spPr>
          <a:xfrm rot="0">
            <a:off x="7162800" y="5486400"/>
            <a:ext cx="1676400" cy="914400"/>
          </a:xfrm>
          <a:prstGeom prst="wedgeRectCallout">
            <a:avLst>
              <a:gd name="adj1" fmla="val -71593"/>
              <a:gd name="adj2" fmla="val 20662"/>
            </a:avLst>
          </a:prstGeom>
          <a:gradFill rotWithShape="0">
            <a:gsLst>
              <a:gs pos="0">
                <a:schemeClr val="accent1">
                  <a:alpha val="100000"/>
                </a:schemeClr>
              </a:gs>
              <a:gs pos="50000">
                <a:srgbClr val="FFFFFF">
                  <a:alpha val="100000"/>
                </a:srgbClr>
              </a:gs>
              <a:gs pos="100000">
                <a:schemeClr val="accent1">
                  <a:alpha val="100000"/>
                </a:schemeClr>
              </a:gs>
            </a:gsLst>
            <a:lin ang="5400000" scaled="1"/>
          </a:gradFill>
          <a:ln w="9525" cap="flat" cmpd="sng">
            <a:solidFill>
              <a:schemeClr val="lt2">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zh-CN">
                <a:solidFill>
                  <a:srgbClr val="000000"/>
                </a:solidFill>
              </a:rPr>
              <a:t>平行板电容器电容</a:t>
            </a:r>
          </a:p>
        </p:txBody>
      </p:sp>
      <p:pic>
        <p:nvPicPr>
          <p:cNvPr id="2097319" name="" descr=""/>
          <p:cNvPicPr>
            <a:picLocks/>
          </p:cNvPicPr>
          <p:nvPr/>
        </p:nvPicPr>
        <p:blipFill>
          <a:blip xmlns:r="http://schemas.openxmlformats.org/officeDocument/2006/relationships" r:embed="rId5"/>
          <a:srcRect l="0" t="0" r="0" b="0"/>
          <a:stretch>
            <a:fillRect/>
          </a:stretch>
        </p:blipFill>
        <p:spPr>
          <a:xfrm rot="0">
            <a:off x="306387" y="5646737"/>
            <a:ext cx="2894012" cy="601662"/>
          </a:xfrm>
          <a:prstGeom prst="rect"/>
          <a:noFill/>
          <a:ln>
            <a:noFill/>
          </a:ln>
        </p:spPr>
      </p:pic>
      <p:pic>
        <p:nvPicPr>
          <p:cNvPr id="2097320" name="" descr=""/>
          <p:cNvPicPr>
            <a:picLocks/>
          </p:cNvPicPr>
          <p:nvPr/>
        </p:nvPicPr>
        <p:blipFill>
          <a:blip xmlns:r="http://schemas.openxmlformats.org/officeDocument/2006/relationships" r:embed="rId6"/>
          <a:srcRect l="0" t="0" r="0" b="0"/>
          <a:stretch>
            <a:fillRect/>
          </a:stretch>
        </p:blipFill>
        <p:spPr>
          <a:xfrm rot="0">
            <a:off x="3352800" y="5486400"/>
            <a:ext cx="3505200" cy="1022350"/>
          </a:xfrm>
          <a:prstGeom prst="rect"/>
          <a:noFill/>
          <a:ln>
            <a:noFill/>
          </a:ln>
        </p:spPr>
      </p:pic>
      <p:pic>
        <p:nvPicPr>
          <p:cNvPr id="2097321" name="" descr=""/>
          <p:cNvPicPr>
            <a:picLocks/>
          </p:cNvPicPr>
          <p:nvPr/>
        </p:nvPicPr>
        <p:blipFill>
          <a:blip xmlns:r="http://schemas.openxmlformats.org/officeDocument/2006/relationships" r:embed="rId7"/>
          <a:srcRect l="0" t="0" r="0" b="0"/>
          <a:stretch>
            <a:fillRect/>
          </a:stretch>
        </p:blipFill>
        <p:spPr>
          <a:xfrm rot="0">
            <a:off x="1995487" y="4389437"/>
            <a:ext cx="3567112" cy="107315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9525" cap="flat" cmpd="sng">
            <a:solidFill>
              <a:schemeClr val="lt2">
                <a:alpha val="100000"/>
              </a:schemeClr>
            </a:solidFill>
            <a:prstDash val="solid"/>
            <a:miter/>
          </a:ln>
        </p:spPr>
      </p:pic>
      <p:grpSp>
        <p:nvGrpSpPr>
          <p:cNvPr id="158" name=""/>
          <p:cNvGrpSpPr/>
          <p:nvPr/>
        </p:nvGrpSpPr>
        <p:grpSpPr>
          <a:xfrm rot="0">
            <a:off x="152400" y="3235325"/>
            <a:ext cx="6134100" cy="1108075"/>
            <a:chOff x="96" y="2038"/>
            <a:chExt cx="3864" cy="698"/>
          </a:xfrm>
        </p:grpSpPr>
        <p:pic>
          <p:nvPicPr>
            <p:cNvPr id="2097322" name="" descr=""/>
            <p:cNvPicPr>
              <a:picLocks/>
            </p:cNvPicPr>
            <p:nvPr/>
          </p:nvPicPr>
          <p:blipFill>
            <a:blip xmlns:r="http://schemas.openxmlformats.org/officeDocument/2006/relationships" r:embed="rId8"/>
            <a:srcRect l="0" t="0" r="0" b="0"/>
            <a:stretch>
              <a:fillRect/>
            </a:stretch>
          </p:blipFill>
          <p:spPr>
            <a:xfrm rot="0">
              <a:off x="647" y="2038"/>
              <a:ext cx="3313" cy="698"/>
            </a:xfrm>
            <a:prstGeom prst="rect"/>
            <a:noFill/>
            <a:ln>
              <a:noFill/>
            </a:ln>
          </p:spPr>
        </p:pic>
        <p:sp>
          <p:nvSpPr>
            <p:cNvPr id="1049014" name=""/>
            <p:cNvSpPr txBox="1"/>
            <p:nvPr/>
          </p:nvSpPr>
          <p:spPr>
            <a:xfrm rot="0">
              <a:off x="96" y="2160"/>
              <a:ext cx="1536"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buClr>
                  <a:srgbClr val="1C1C1C"/>
                </a:buClr>
                <a:buFont typeface="Wingdings" pitchFamily="2" charset="2"/>
                <a:buNone/>
              </a:pPr>
              <a:r>
                <a:rPr altLang="en-US" sz="2800" lang="zh-CN">
                  <a:solidFill>
                    <a:srgbClr val="CC0000"/>
                  </a:solidFill>
                </a:rPr>
                <a:t>（</a:t>
              </a:r>
              <a:r>
                <a:rPr altLang="zh-CN" sz="2800" lang="en-US">
                  <a:solidFill>
                    <a:srgbClr val="CC0000"/>
                  </a:solidFill>
                </a:rPr>
                <a:t>3</a:t>
              </a:r>
              <a:r>
                <a:rPr altLang="en-US" sz="2800" lang="zh-CN">
                  <a:solidFill>
                    <a:srgbClr val="CC0000"/>
                  </a:solidFill>
                </a:rPr>
                <a:t>） </a:t>
              </a:r>
            </a:p>
          </p:txBody>
        </p:sp>
      </p:grpSp>
      <p:grpSp>
        <p:nvGrpSpPr>
          <p:cNvPr id="159" name=""/>
          <p:cNvGrpSpPr/>
          <p:nvPr/>
        </p:nvGrpSpPr>
        <p:grpSpPr>
          <a:xfrm rot="0">
            <a:off x="152400" y="2038350"/>
            <a:ext cx="5486400" cy="1162050"/>
            <a:chOff x="144" y="1284"/>
            <a:chExt cx="3456" cy="732"/>
          </a:xfrm>
        </p:grpSpPr>
        <p:pic>
          <p:nvPicPr>
            <p:cNvPr id="2097323" name="" descr=""/>
            <p:cNvPicPr>
              <a:picLocks/>
            </p:cNvPicPr>
            <p:nvPr/>
          </p:nvPicPr>
          <p:blipFill>
            <a:blip xmlns:r="http://schemas.openxmlformats.org/officeDocument/2006/relationships" r:embed="rId9"/>
            <a:srcRect l="0" t="0" r="0" b="0"/>
            <a:stretch>
              <a:fillRect/>
            </a:stretch>
          </p:blipFill>
          <p:spPr>
            <a:xfrm rot="0">
              <a:off x="720" y="1284"/>
              <a:ext cx="2880" cy="732"/>
            </a:xfrm>
            <a:prstGeom prst="rect"/>
            <a:noFill/>
            <a:ln>
              <a:noFill/>
            </a:ln>
          </p:spPr>
        </p:pic>
        <p:sp>
          <p:nvSpPr>
            <p:cNvPr id="1049015" name=""/>
            <p:cNvSpPr txBox="1"/>
            <p:nvPr/>
          </p:nvSpPr>
          <p:spPr>
            <a:xfrm rot="0">
              <a:off x="144" y="1449"/>
              <a:ext cx="1584"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buClr>
                  <a:srgbClr val="1C1C1C"/>
                </a:buClr>
                <a:buFont typeface="Wingdings" pitchFamily="2" charset="2"/>
                <a:buNone/>
              </a:pPr>
              <a:r>
                <a:rPr altLang="en-US" sz="2800" lang="zh-CN">
                  <a:solidFill>
                    <a:srgbClr val="CC0000"/>
                  </a:solidFill>
                </a:rPr>
                <a:t>（</a:t>
              </a:r>
              <a:r>
                <a:rPr altLang="zh-CN" sz="2800" lang="en-US">
                  <a:solidFill>
                    <a:srgbClr val="CC0000"/>
                  </a:solidFill>
                </a:rPr>
                <a:t>2</a:t>
              </a:r>
              <a:r>
                <a:rPr altLang="en-US" sz="2800" lang="zh-CN">
                  <a:solidFill>
                    <a:srgbClr val="CC0000"/>
                  </a:solidFill>
                </a:rPr>
                <a:t>）</a:t>
              </a:r>
            </a:p>
          </p:txBody>
        </p:sp>
      </p:grpSp>
      <p:sp>
        <p:nvSpPr>
          <p:cNvPr id="1049016" name=""/>
          <p:cNvSpPr/>
          <p:nvPr/>
        </p:nvSpPr>
        <p:spPr>
          <a:xfrm rot="0">
            <a:off x="152400" y="4586287"/>
            <a:ext cx="2209800" cy="5191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buFont typeface="Wingdings" pitchFamily="2" charset="2"/>
              <a:buNone/>
            </a:pPr>
            <a:r>
              <a:rPr altLang="zh-CN" sz="2800" lang="zh-CN">
                <a:solidFill>
                  <a:srgbClr val="CC0000"/>
                </a:solidFill>
              </a:rPr>
              <a:t>（</a:t>
            </a:r>
            <a:r>
              <a:rPr altLang="zh-CN" sz="2800" lang="en-US">
                <a:solidFill>
                  <a:srgbClr val="CC0000"/>
                </a:solidFill>
              </a:rPr>
              <a:t>4</a:t>
            </a:r>
            <a:r>
              <a:rPr altLang="en-US" sz="2800" lang="zh-CN">
                <a:solidFill>
                  <a:srgbClr val="CC0000"/>
                </a:solidFill>
              </a:rPr>
              <a:t>）</a:t>
            </a:r>
            <a:r>
              <a:rPr altLang="zh-CN" sz="2800" lang="zh-CN">
                <a:solidFill>
                  <a:srgbClr val="000000"/>
                </a:solidFill>
              </a:rPr>
              <a:t>电容</a:t>
            </a:r>
          </a:p>
        </p:txBody>
      </p:sp>
      <p:grpSp>
        <p:nvGrpSpPr>
          <p:cNvPr id="160" name=""/>
          <p:cNvGrpSpPr/>
          <p:nvPr/>
        </p:nvGrpSpPr>
        <p:grpSpPr>
          <a:xfrm rot="0">
            <a:off x="7086600" y="2286000"/>
            <a:ext cx="533400" cy="2117725"/>
            <a:chOff x="4416" y="1440"/>
            <a:chExt cx="336" cy="1334"/>
          </a:xfrm>
        </p:grpSpPr>
        <p:sp>
          <p:nvSpPr>
            <p:cNvPr id="1049017" name=""/>
            <p:cNvSpPr/>
            <p:nvPr/>
          </p:nvSpPr>
          <p:spPr>
            <a:xfrm rot="0">
              <a:off x="4560" y="1488"/>
              <a:ext cx="192" cy="1286"/>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3200" lang="en-US">
                  <a:solidFill>
                    <a:srgbClr val="FF0000"/>
                  </a:solidFill>
                </a:rPr>
                <a:t>++++</a:t>
              </a:r>
            </a:p>
          </p:txBody>
        </p:sp>
        <p:sp>
          <p:nvSpPr>
            <p:cNvPr id="1049018" name=""/>
            <p:cNvSpPr/>
            <p:nvPr/>
          </p:nvSpPr>
          <p:spPr>
            <a:xfrm rot="0">
              <a:off x="4416" y="1440"/>
              <a:ext cx="192" cy="1286"/>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3200" lang="en-US">
                  <a:solidFill>
                    <a:srgbClr val="0000FF"/>
                  </a:solidFill>
                </a:rPr>
                <a:t>----</a:t>
              </a:r>
            </a:p>
          </p:txBody>
        </p:sp>
      </p:grpSp>
      <p:grpSp>
        <p:nvGrpSpPr>
          <p:cNvPr id="161" name=""/>
          <p:cNvGrpSpPr/>
          <p:nvPr/>
        </p:nvGrpSpPr>
        <p:grpSpPr>
          <a:xfrm rot="0">
            <a:off x="228600" y="1143000"/>
            <a:ext cx="6553200" cy="990600"/>
            <a:chOff x="144" y="720"/>
            <a:chExt cx="4128" cy="624"/>
          </a:xfrm>
        </p:grpSpPr>
        <p:sp>
          <p:nvSpPr>
            <p:cNvPr id="1049019" name=""/>
            <p:cNvSpPr/>
            <p:nvPr/>
          </p:nvSpPr>
          <p:spPr>
            <a:xfrm rot="0">
              <a:off x="144" y="720"/>
              <a:ext cx="4128"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buClr>
                  <a:schemeClr val="dk1"/>
                </a:buClr>
                <a:buFont typeface="Wingdings" pitchFamily="2" charset="2"/>
                <a:buNone/>
              </a:pPr>
              <a:r>
                <a:rPr altLang="en-US" sz="2800" lang="zh-CN">
                  <a:solidFill>
                    <a:srgbClr val="CC0000"/>
                  </a:solidFill>
                  <a:latin typeface="宋体" pitchFamily="2" charset="-122"/>
                </a:rPr>
                <a:t>（</a:t>
              </a:r>
              <a:r>
                <a:rPr altLang="zh-CN" sz="2800" lang="en-US">
                  <a:solidFill>
                    <a:srgbClr val="CC0000"/>
                  </a:solidFill>
                  <a:latin typeface="宋体" pitchFamily="2" charset="-122"/>
                </a:rPr>
                <a:t>1</a:t>
              </a:r>
              <a:r>
                <a:rPr altLang="en-US" sz="2800" lang="zh-CN">
                  <a:solidFill>
                    <a:srgbClr val="CC0000"/>
                  </a:solidFill>
                  <a:latin typeface="宋体" pitchFamily="2" charset="-122"/>
                </a:rPr>
                <a:t>）</a:t>
              </a:r>
              <a:r>
                <a:rPr altLang="en-US" sz="2800" lang="zh-CN">
                  <a:solidFill>
                    <a:schemeClr val="dk1"/>
                  </a:solidFill>
                  <a:latin typeface="宋体" pitchFamily="2" charset="-122"/>
                </a:rPr>
                <a:t>设</a:t>
              </a:r>
              <a:r>
                <a:rPr altLang="en-US" sz="2800" lang="zh-CN">
                  <a:solidFill>
                    <a:srgbClr val="1C1C1C"/>
                  </a:solidFill>
                  <a:latin typeface="宋体" pitchFamily="2" charset="-122"/>
                </a:rPr>
                <a:t>两导体圆</a:t>
              </a:r>
              <a:r>
                <a:rPr altLang="en-US" sz="2800" lang="zh-CN">
                  <a:solidFill>
                    <a:schemeClr val="dk1"/>
                  </a:solidFill>
                  <a:latin typeface="宋体" pitchFamily="2" charset="-122"/>
                </a:rPr>
                <a:t>柱</a:t>
              </a:r>
              <a:r>
                <a:rPr altLang="en-US" sz="2800" lang="zh-CN">
                  <a:solidFill>
                    <a:srgbClr val="1C1C1C"/>
                  </a:solidFill>
                  <a:latin typeface="宋体" pitchFamily="2" charset="-122"/>
                </a:rPr>
                <a:t>面单位长度上</a:t>
              </a:r>
            </a:p>
          </p:txBody>
        </p:sp>
        <p:pic>
          <p:nvPicPr>
            <p:cNvPr id="2097324" name="" descr=""/>
            <p:cNvPicPr>
              <a:picLocks/>
            </p:cNvPicPr>
            <p:nvPr/>
          </p:nvPicPr>
          <p:blipFill>
            <a:blip xmlns:r="http://schemas.openxmlformats.org/officeDocument/2006/relationships" r:embed="rId10"/>
            <a:srcRect l="0" t="0" r="0" b="0"/>
            <a:stretch>
              <a:fillRect/>
            </a:stretch>
          </p:blipFill>
          <p:spPr>
            <a:xfrm rot="0">
              <a:off x="1680" y="1040"/>
              <a:ext cx="480" cy="304"/>
            </a:xfrm>
            <a:prstGeom prst="rect"/>
            <a:noFill/>
            <a:ln>
              <a:noFill/>
            </a:ln>
          </p:spPr>
        </p:pic>
        <p:sp>
          <p:nvSpPr>
            <p:cNvPr id="1049020" name=""/>
            <p:cNvSpPr/>
            <p:nvPr/>
          </p:nvSpPr>
          <p:spPr>
            <a:xfrm rot="0">
              <a:off x="708" y="1017"/>
              <a:ext cx="1020"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800" lang="zh-CN">
                  <a:solidFill>
                    <a:srgbClr val="1C1C1C"/>
                  </a:solidFill>
                  <a:latin typeface="宋体" pitchFamily="2" charset="-122"/>
                </a:rPr>
                <a:t>分别带电</a:t>
              </a:r>
            </a:p>
          </p:txBody>
        </p:sp>
      </p:grpSp>
      <p:sp>
        <p:nvSpPr>
          <p:cNvPr id="1049021" name=""/>
          <p:cNvSpPr/>
          <p:nvPr/>
        </p:nvSpPr>
        <p:spPr>
          <a:xfrm rot="0">
            <a:off x="395287" y="260350"/>
            <a:ext cx="3959225" cy="990600"/>
          </a:xfrm>
          <a:prstGeom prst="bevel">
            <a:avLst>
              <a:gd name="adj" fmla="val 12500"/>
            </a:avLst>
          </a:prstGeom>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900000" dist="107763" kx="0" sx="100000" sy="100000">
              <a:srgbClr val="D9FB9D">
                <a:alpha val="100000"/>
              </a:srgbClr>
            </a:outerShdw>
          </a:effectLst>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r" indent="-342900" lvl="0" marL="342900">
              <a:spcBef>
                <a:spcPct val="0"/>
              </a:spcBef>
            </a:pPr>
            <a:r>
              <a:rPr altLang="zh-CN" sz="3200" lang="en-US">
                <a:solidFill>
                  <a:srgbClr val="CC0000"/>
                </a:solidFill>
              </a:rPr>
              <a:t>2   </a:t>
            </a:r>
            <a:r>
              <a:rPr altLang="en-US" sz="3200" lang="zh-CN">
                <a:solidFill>
                  <a:srgbClr val="CC0000"/>
                </a:solidFill>
              </a:rPr>
              <a:t>圆柱形电容器</a:t>
            </a:r>
          </a:p>
        </p:txBody>
      </p:sp>
      <p:sp>
        <p:nvSpPr>
          <p:cNvPr id="1049022" name=""/>
          <p:cNvSpPr/>
          <p:nvPr/>
        </p:nvSpPr>
        <p:spPr>
          <a:xfrm rot="0">
            <a:off x="611187" y="260350"/>
            <a:ext cx="844550" cy="77470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chemeClr val="lt1"/>
                </a:solidFill>
              </a:rPr>
              <a:t>②</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61"/>
                                        </p:tgtEl>
                                        <p:attrNameLst>
                                          <p:attrName>style.visibility</p:attrName>
                                        </p:attrNameLst>
                                      </p:cBhvr>
                                      <p:to>
                                        <p:strVal val="visible"/>
                                      </p:to>
                                    </p:set>
                                    <p:animEffect transition="in" filter="blinds(horizontal)">
                                      <p:cBhvr>
                                        <p:cTn dur="500" id="7"/>
                                        <p:tgtEl>
                                          <p:spTgt spid="16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6" presetSubtype="42">
                                  <p:stCondLst>
                                    <p:cond delay="0"/>
                                  </p:stCondLst>
                                  <p:childTnLst>
                                    <p:set>
                                      <p:cBhvr>
                                        <p:cTn dur="1" fill="hold" id="11">
                                          <p:stCondLst>
                                            <p:cond delay="0"/>
                                          </p:stCondLst>
                                        </p:cTn>
                                        <p:tgtEl>
                                          <p:spTgt spid="160"/>
                                        </p:tgtEl>
                                        <p:attrNameLst>
                                          <p:attrName>style.visibility</p:attrName>
                                        </p:attrNameLst>
                                      </p:cBhvr>
                                      <p:to>
                                        <p:strVal val="visible"/>
                                      </p:to>
                                    </p:set>
                                    <p:animEffect transition="in" filter="barn(outHorizontal)">
                                      <p:cBhvr>
                                        <p:cTn dur="500" id="12"/>
                                        <p:tgtEl>
                                          <p:spTgt spid="16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59"/>
                                        </p:tgtEl>
                                        <p:attrNameLst>
                                          <p:attrName>style.visibility</p:attrName>
                                        </p:attrNameLst>
                                      </p:cBhvr>
                                      <p:to>
                                        <p:strVal val="visible"/>
                                      </p:to>
                                    </p:set>
                                    <p:animEffect transition="in" filter="blinds(horizontal)">
                                      <p:cBhvr>
                                        <p:cTn dur="500" id="17"/>
                                        <p:tgtEl>
                                          <p:spTgt spid="159"/>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58"/>
                                        </p:tgtEl>
                                        <p:attrNameLst>
                                          <p:attrName>style.visibility</p:attrName>
                                        </p:attrNameLst>
                                      </p:cBhvr>
                                      <p:to>
                                        <p:strVal val="visible"/>
                                      </p:to>
                                    </p:set>
                                    <p:animEffect transition="in" filter="blinds(horizontal)">
                                      <p:cBhvr>
                                        <p:cTn dur="500" id="22"/>
                                        <p:tgtEl>
                                          <p:spTgt spid="158"/>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9016"/>
                                        </p:tgtEl>
                                        <p:attrNameLst>
                                          <p:attrName>style.visibility</p:attrName>
                                        </p:attrNameLst>
                                      </p:cBhvr>
                                      <p:to>
                                        <p:strVal val="visible"/>
                                      </p:to>
                                    </p:set>
                                    <p:animEffect transition="in" filter="blinds(horizontal)">
                                      <p:cBhvr>
                                        <p:cTn dur="500" id="27"/>
                                        <p:tgtEl>
                                          <p:spTgt spid="1049016"/>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5">
                                  <p:stCondLst>
                                    <p:cond delay="0"/>
                                  </p:stCondLst>
                                  <p:childTnLst>
                                    <p:set>
                                      <p:cBhvr>
                                        <p:cTn dur="1" fill="hold" id="31">
                                          <p:stCondLst>
                                            <p:cond delay="0"/>
                                          </p:stCondLst>
                                        </p:cTn>
                                        <p:tgtEl>
                                          <p:spTgt spid="2097321"/>
                                        </p:tgtEl>
                                        <p:attrNameLst>
                                          <p:attrName>style.visibility</p:attrName>
                                        </p:attrNameLst>
                                      </p:cBhvr>
                                      <p:to>
                                        <p:strVal val="visible"/>
                                      </p:to>
                                    </p:set>
                                    <p:animEffect transition="in" filter="blinds(vertical)">
                                      <p:cBhvr>
                                        <p:cTn dur="500" id="32"/>
                                        <p:tgtEl>
                                          <p:spTgt spid="2097321"/>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5">
                                  <p:stCondLst>
                                    <p:cond delay="0"/>
                                  </p:stCondLst>
                                  <p:childTnLst>
                                    <p:set>
                                      <p:cBhvr>
                                        <p:cTn dur="1" fill="hold" id="36">
                                          <p:stCondLst>
                                            <p:cond delay="0"/>
                                          </p:stCondLst>
                                        </p:cTn>
                                        <p:tgtEl>
                                          <p:spTgt spid="2097319"/>
                                        </p:tgtEl>
                                        <p:attrNameLst>
                                          <p:attrName>style.visibility</p:attrName>
                                        </p:attrNameLst>
                                      </p:cBhvr>
                                      <p:to>
                                        <p:strVal val="visible"/>
                                      </p:to>
                                    </p:set>
                                    <p:animEffect transition="in" filter="blinds(vertical)">
                                      <p:cBhvr>
                                        <p:cTn dur="500" id="37"/>
                                        <p:tgtEl>
                                          <p:spTgt spid="2097319"/>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3" presetSubtype="5">
                                  <p:stCondLst>
                                    <p:cond delay="0"/>
                                  </p:stCondLst>
                                  <p:childTnLst>
                                    <p:set>
                                      <p:cBhvr>
                                        <p:cTn dur="1" fill="hold" id="41">
                                          <p:stCondLst>
                                            <p:cond delay="0"/>
                                          </p:stCondLst>
                                        </p:cTn>
                                        <p:tgtEl>
                                          <p:spTgt spid="2097320"/>
                                        </p:tgtEl>
                                        <p:attrNameLst>
                                          <p:attrName>style.visibility</p:attrName>
                                        </p:attrNameLst>
                                      </p:cBhvr>
                                      <p:to>
                                        <p:strVal val="visible"/>
                                      </p:to>
                                    </p:set>
                                    <p:animEffect transition="in" filter="blinds(vertical)">
                                      <p:cBhvr>
                                        <p:cTn dur="500" id="42"/>
                                        <p:tgtEl>
                                          <p:spTgt spid="2097320"/>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3" presetSubtype="10">
                                  <p:stCondLst>
                                    <p:cond delay="0"/>
                                  </p:stCondLst>
                                  <p:childTnLst>
                                    <p:set>
                                      <p:cBhvr>
                                        <p:cTn dur="1" fill="hold" id="46">
                                          <p:stCondLst>
                                            <p:cond delay="0"/>
                                          </p:stCondLst>
                                        </p:cTn>
                                        <p:tgtEl>
                                          <p:spTgt spid="1049013"/>
                                        </p:tgtEl>
                                        <p:attrNameLst>
                                          <p:attrName>style.visibility</p:attrName>
                                        </p:attrNameLst>
                                      </p:cBhvr>
                                      <p:to>
                                        <p:strVal val="visible"/>
                                      </p:to>
                                    </p:set>
                                    <p:animEffect transition="in" filter="blinds(horizontal)">
                                      <p:cBhvr>
                                        <p:cTn dur="500" id="47"/>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3" grpId="0" build="whole" animBg="1"/>
      <p:bldP spid="1049016" grpId="0" build="whole"/>
    </p:bldLst>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9023" name=""/>
          <p:cNvSpPr txBox="1"/>
          <p:nvPr/>
        </p:nvSpPr>
        <p:spPr>
          <a:xfrm rot="0">
            <a:off x="76200" y="76200"/>
            <a:ext cx="5562600" cy="57943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三、电容器的并联和串联</a:t>
            </a:r>
          </a:p>
        </p:txBody>
      </p:sp>
      <p:grpSp>
        <p:nvGrpSpPr>
          <p:cNvPr id="163" name=""/>
          <p:cNvGrpSpPr/>
          <p:nvPr/>
        </p:nvGrpSpPr>
        <p:grpSpPr>
          <a:xfrm rot="0">
            <a:off x="6248400" y="3657600"/>
            <a:ext cx="1522412" cy="1111250"/>
            <a:chOff x="3744" y="1200"/>
            <a:chExt cx="959" cy="700"/>
          </a:xfrm>
        </p:grpSpPr>
        <p:grpSp>
          <p:nvGrpSpPr>
            <p:cNvPr id="164" name=""/>
            <p:cNvGrpSpPr/>
            <p:nvPr/>
          </p:nvGrpSpPr>
          <p:grpSpPr>
            <a:xfrm rot="0">
              <a:off x="4189" y="1486"/>
              <a:ext cx="152" cy="414"/>
              <a:chOff x="2928" y="2976"/>
              <a:chExt cx="128" cy="419"/>
            </a:xfrm>
          </p:grpSpPr>
          <p:sp>
            <p:nvSpPr>
              <p:cNvPr id="1049024" name=""/>
              <p:cNvSpPr/>
              <p:nvPr/>
            </p:nvSpPr>
            <p:spPr>
              <a:xfrm rot="0">
                <a:off x="2928" y="2976"/>
                <a:ext cx="0" cy="419"/>
              </a:xfrm>
              <a:prstGeom prst="line"/>
              <a:noFill/>
              <a:ln w="82550" cap="flat" cmpd="sng">
                <a:solidFill>
                  <a:schemeClr val="dk1">
                    <a:alpha val="100000"/>
                  </a:schemeClr>
                </a:solidFill>
                <a:prstDash val="solid"/>
                <a:round/>
              </a:ln>
            </p:spPr>
          </p:sp>
          <p:sp>
            <p:nvSpPr>
              <p:cNvPr id="1049025" name=""/>
              <p:cNvSpPr/>
              <p:nvPr/>
            </p:nvSpPr>
            <p:spPr>
              <a:xfrm rot="0">
                <a:off x="3056" y="2976"/>
                <a:ext cx="0" cy="419"/>
              </a:xfrm>
              <a:prstGeom prst="line"/>
              <a:noFill/>
              <a:ln w="82550" cap="flat" cmpd="sng">
                <a:solidFill>
                  <a:schemeClr val="dk1">
                    <a:alpha val="100000"/>
                  </a:schemeClr>
                </a:solidFill>
                <a:prstDash val="solid"/>
                <a:round/>
              </a:ln>
            </p:spPr>
          </p:sp>
        </p:grpSp>
        <p:sp>
          <p:nvSpPr>
            <p:cNvPr id="1049026" name=""/>
            <p:cNvSpPr/>
            <p:nvPr/>
          </p:nvSpPr>
          <p:spPr>
            <a:xfrm rot="0">
              <a:off x="4363" y="1691"/>
              <a:ext cx="286" cy="0"/>
            </a:xfrm>
            <a:prstGeom prst="line"/>
            <a:noFill/>
            <a:ln w="9525" cap="flat" cmpd="sng">
              <a:solidFill>
                <a:schemeClr val="dk1">
                  <a:alpha val="100000"/>
                </a:schemeClr>
              </a:solidFill>
              <a:prstDash val="solid"/>
              <a:round/>
            </a:ln>
          </p:spPr>
        </p:sp>
        <p:sp>
          <p:nvSpPr>
            <p:cNvPr id="1049027" name=""/>
            <p:cNvSpPr/>
            <p:nvPr/>
          </p:nvSpPr>
          <p:spPr>
            <a:xfrm rot="0">
              <a:off x="3808" y="1707"/>
              <a:ext cx="400" cy="0"/>
            </a:xfrm>
            <a:prstGeom prst="line"/>
            <a:noFill/>
            <a:ln w="9525" cap="flat" cmpd="sng">
              <a:solidFill>
                <a:schemeClr val="dk1">
                  <a:alpha val="100000"/>
                </a:schemeClr>
              </a:solidFill>
              <a:prstDash val="solid"/>
              <a:round/>
            </a:ln>
          </p:spPr>
        </p:sp>
        <p:pic>
          <p:nvPicPr>
            <p:cNvPr id="2097325" name="" descr=""/>
            <p:cNvPicPr>
              <a:picLocks/>
            </p:cNvPicPr>
            <p:nvPr/>
          </p:nvPicPr>
          <p:blipFill>
            <a:blip xmlns:r="http://schemas.openxmlformats.org/officeDocument/2006/relationships" r:embed="rId1"/>
            <a:srcRect l="0" t="0" r="0" b="0"/>
            <a:stretch>
              <a:fillRect/>
            </a:stretch>
          </p:blipFill>
          <p:spPr>
            <a:xfrm rot="0">
              <a:off x="4151" y="1200"/>
              <a:ext cx="256" cy="323"/>
            </a:xfrm>
            <a:prstGeom prst="rect"/>
            <a:noFill/>
            <a:ln>
              <a:noFill/>
            </a:ln>
          </p:spPr>
        </p:pic>
        <p:sp>
          <p:nvSpPr>
            <p:cNvPr id="1049028" name=""/>
            <p:cNvSpPr/>
            <p:nvPr/>
          </p:nvSpPr>
          <p:spPr>
            <a:xfrm rot="0">
              <a:off x="3744" y="1683"/>
              <a:ext cx="79" cy="79"/>
            </a:xfrm>
            <a:prstGeom prst="ellipse"/>
            <a:solidFill>
              <a:srgbClr val="FF6600"/>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29" name=""/>
            <p:cNvSpPr/>
            <p:nvPr/>
          </p:nvSpPr>
          <p:spPr>
            <a:xfrm rot="0">
              <a:off x="3808" y="1715"/>
              <a:ext cx="400" cy="0"/>
            </a:xfrm>
            <a:prstGeom prst="line"/>
            <a:noFill/>
            <a:ln w="9525" cap="flat" cmpd="sng">
              <a:solidFill>
                <a:schemeClr val="dk1">
                  <a:alpha val="100000"/>
                </a:schemeClr>
              </a:solidFill>
              <a:prstDash val="solid"/>
              <a:round/>
            </a:ln>
          </p:spPr>
        </p:sp>
        <p:sp>
          <p:nvSpPr>
            <p:cNvPr id="1049030" name=""/>
            <p:cNvSpPr/>
            <p:nvPr/>
          </p:nvSpPr>
          <p:spPr>
            <a:xfrm rot="0">
              <a:off x="4624" y="1667"/>
              <a:ext cx="79" cy="79"/>
            </a:xfrm>
            <a:prstGeom prst="ellipse"/>
            <a:solidFill>
              <a:srgbClr val="FF6600"/>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31" name=""/>
            <p:cNvSpPr/>
            <p:nvPr/>
          </p:nvSpPr>
          <p:spPr>
            <a:xfrm rot="0">
              <a:off x="3808" y="1715"/>
              <a:ext cx="400" cy="0"/>
            </a:xfrm>
            <a:prstGeom prst="line"/>
            <a:noFill/>
            <a:ln w="9525" cap="flat" cmpd="sng">
              <a:solidFill>
                <a:schemeClr val="dk1">
                  <a:alpha val="100000"/>
                </a:schemeClr>
              </a:solidFill>
              <a:prstDash val="solid"/>
              <a:round/>
            </a:ln>
          </p:spPr>
        </p:sp>
      </p:grpSp>
      <p:grpSp>
        <p:nvGrpSpPr>
          <p:cNvPr id="165" name=""/>
          <p:cNvGrpSpPr/>
          <p:nvPr/>
        </p:nvGrpSpPr>
        <p:grpSpPr>
          <a:xfrm rot="0">
            <a:off x="6934200" y="2667000"/>
            <a:ext cx="1257300" cy="762000"/>
            <a:chOff x="4368" y="1680"/>
            <a:chExt cx="792" cy="480"/>
          </a:xfrm>
        </p:grpSpPr>
        <p:sp>
          <p:nvSpPr>
            <p:cNvPr id="1049032" name=""/>
            <p:cNvSpPr/>
            <p:nvPr/>
          </p:nvSpPr>
          <p:spPr>
            <a:xfrm rot="0">
              <a:off x="4368" y="1680"/>
              <a:ext cx="192" cy="480"/>
            </a:xfrm>
            <a:prstGeom prst="upDownArrow">
              <a:avLst>
                <a:gd name="adj1" fmla="val 50000"/>
                <a:gd name="adj2" fmla="val 50000"/>
              </a:avLst>
            </a:prstGeom>
            <a:solidFill>
              <a:srgbClr val="FFFF66"/>
            </a:solidFill>
            <a:ln w="9525" cap="flat" cmpd="sng">
              <a:solidFill>
                <a:srgbClr val="FF00FF">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33" name=""/>
            <p:cNvSpPr txBox="1"/>
            <p:nvPr/>
          </p:nvSpPr>
          <p:spPr>
            <a:xfrm rot="0">
              <a:off x="4656" y="1809"/>
              <a:ext cx="504"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t>等效</a:t>
              </a:r>
            </a:p>
          </p:txBody>
        </p:sp>
      </p:grpSp>
      <p:sp>
        <p:nvSpPr>
          <p:cNvPr id="1049034" name=""/>
          <p:cNvSpPr txBox="1"/>
          <p:nvPr/>
        </p:nvSpPr>
        <p:spPr>
          <a:xfrm rot="0">
            <a:off x="395287" y="1520825"/>
            <a:ext cx="3529012" cy="8223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t>特点：</a:t>
            </a:r>
            <a:r>
              <a:rPr altLang="en-US" sz="2400" lang="zh-CN">
                <a:solidFill>
                  <a:schemeClr val="dk1"/>
                </a:solidFill>
              </a:rPr>
              <a:t>每个电容器两端的电势差相等</a:t>
            </a:r>
          </a:p>
        </p:txBody>
      </p:sp>
      <p:sp>
        <p:nvSpPr>
          <p:cNvPr id="1049035" name=""/>
          <p:cNvSpPr txBox="1"/>
          <p:nvPr/>
        </p:nvSpPr>
        <p:spPr>
          <a:xfrm rot="0">
            <a:off x="533400" y="2438400"/>
            <a:ext cx="1406525"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t>总电量：</a:t>
            </a:r>
          </a:p>
        </p:txBody>
      </p:sp>
      <p:pic>
        <p:nvPicPr>
          <p:cNvPr id="2097326" name="" descr=""/>
          <p:cNvPicPr>
            <a:picLocks/>
          </p:cNvPicPr>
          <p:nvPr/>
        </p:nvPicPr>
        <p:blipFill>
          <a:blip xmlns:r="http://schemas.openxmlformats.org/officeDocument/2006/relationships" r:embed="rId2"/>
          <a:srcRect l="0" t="0" r="0" b="0"/>
          <a:stretch>
            <a:fillRect/>
          </a:stretch>
        </p:blipFill>
        <p:spPr>
          <a:xfrm rot="0">
            <a:off x="1096962" y="3048000"/>
            <a:ext cx="4968875" cy="450850"/>
          </a:xfrm>
          <a:prstGeom prst="rect"/>
          <a:noFill/>
          <a:ln>
            <a:noFill/>
          </a:ln>
        </p:spPr>
      </p:pic>
      <p:sp>
        <p:nvSpPr>
          <p:cNvPr id="1049036" name=""/>
          <p:cNvSpPr txBox="1"/>
          <p:nvPr/>
        </p:nvSpPr>
        <p:spPr>
          <a:xfrm rot="0">
            <a:off x="533400" y="3733800"/>
            <a:ext cx="1708150"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t>等效电容：</a:t>
            </a:r>
          </a:p>
        </p:txBody>
      </p:sp>
      <p:pic>
        <p:nvPicPr>
          <p:cNvPr id="2097327" name="" descr=""/>
          <p:cNvPicPr>
            <a:picLocks/>
          </p:cNvPicPr>
          <p:nvPr/>
        </p:nvPicPr>
        <p:blipFill>
          <a:blip xmlns:r="http://schemas.openxmlformats.org/officeDocument/2006/relationships" r:embed="rId3"/>
          <a:srcRect l="0" t="0" r="0" b="0"/>
          <a:stretch>
            <a:fillRect/>
          </a:stretch>
        </p:blipFill>
        <p:spPr>
          <a:xfrm rot="0">
            <a:off x="2635250" y="3795712"/>
            <a:ext cx="2728912" cy="107315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9037" name=""/>
          <p:cNvSpPr txBox="1"/>
          <p:nvPr/>
        </p:nvSpPr>
        <p:spPr>
          <a:xfrm rot="0">
            <a:off x="457200" y="4648200"/>
            <a:ext cx="7975600" cy="191770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t>结论：</a:t>
            </a:r>
          </a:p>
          <a:p>
            <a:pPr indent="114300" lvl="1">
              <a:spcBef>
                <a:spcPct val="0"/>
              </a:spcBef>
              <a:buChar char="•"/>
            </a:pPr>
            <a:r>
              <a:rPr altLang="en-US" sz="2400" lang="zh-CN">
                <a:solidFill>
                  <a:schemeClr val="dk1"/>
                </a:solidFill>
              </a:rPr>
              <a:t>当几个电容器并联时，其等效电容等于几个电容器电容之和；</a:t>
            </a:r>
          </a:p>
          <a:p>
            <a:pPr indent="114300" lvl="1">
              <a:spcBef>
                <a:spcPct val="0"/>
              </a:spcBef>
              <a:buChar char="•"/>
            </a:pPr>
            <a:r>
              <a:rPr altLang="en-US" sz="2400" lang="zh-CN">
                <a:solidFill>
                  <a:schemeClr val="dk1"/>
                </a:solidFill>
              </a:rPr>
              <a:t>各个电容器的电压相等；</a:t>
            </a:r>
          </a:p>
          <a:p>
            <a:pPr indent="114300" lvl="1">
              <a:spcBef>
                <a:spcPct val="0"/>
              </a:spcBef>
              <a:buChar char="•"/>
            </a:pPr>
            <a:r>
              <a:rPr altLang="en-US" sz="2400" lang="zh-CN">
                <a:solidFill>
                  <a:schemeClr val="dk1"/>
                </a:solidFill>
              </a:rPr>
              <a:t>并联使总电容增大。</a:t>
            </a:r>
          </a:p>
        </p:txBody>
      </p:sp>
      <p:grpSp>
        <p:nvGrpSpPr>
          <p:cNvPr id="166" name=""/>
          <p:cNvGrpSpPr/>
          <p:nvPr/>
        </p:nvGrpSpPr>
        <p:grpSpPr>
          <a:xfrm rot="0">
            <a:off x="0" y="685800"/>
            <a:ext cx="3733800" cy="762000"/>
            <a:chOff x="192" y="384"/>
            <a:chExt cx="2352" cy="480"/>
          </a:xfrm>
        </p:grpSpPr>
        <p:sp>
          <p:nvSpPr>
            <p:cNvPr id="1049038" name=""/>
            <p:cNvSpPr txBox="1"/>
            <p:nvPr/>
          </p:nvSpPr>
          <p:spPr>
            <a:xfrm rot="0">
              <a:off x="192" y="480"/>
              <a:ext cx="2352"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sym typeface="Symbol" pitchFamily="18" charset="2"/>
                </a:rPr>
                <a:t>1</a:t>
              </a:r>
              <a:r>
                <a:rPr altLang="en-US" sz="2800" lang="zh-CN">
                  <a:solidFill>
                    <a:srgbClr val="3333FF"/>
                  </a:solidFill>
                  <a:ea typeface="楷体_GB2312" pitchFamily="49" charset="-122"/>
                  <a:sym typeface="Symbol" pitchFamily="18" charset="2"/>
                </a:rPr>
                <a:t>、</a:t>
              </a:r>
              <a:r>
                <a:rPr altLang="en-US" sz="2800" lang="zh-CN">
                  <a:solidFill>
                    <a:srgbClr val="3333FF"/>
                  </a:solidFill>
                  <a:ea typeface="楷体_GB2312" pitchFamily="49" charset="-122"/>
                </a:rPr>
                <a:t>电容器的并联</a:t>
              </a:r>
            </a:p>
          </p:txBody>
        </p:sp>
        <p:sp>
          <p:nvSpPr>
            <p:cNvPr id="1049039" name=""/>
            <p:cNvSpPr/>
            <p:nvPr/>
          </p:nvSpPr>
          <p:spPr>
            <a:xfrm rot="0">
              <a:off x="240" y="384"/>
              <a:ext cx="532"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grpSp>
        <p:nvGrpSpPr>
          <p:cNvPr id="167" name=""/>
          <p:cNvGrpSpPr/>
          <p:nvPr/>
        </p:nvGrpSpPr>
        <p:grpSpPr>
          <a:xfrm rot="0">
            <a:off x="4032250" y="260350"/>
            <a:ext cx="5111750" cy="2600325"/>
            <a:chOff x="2304" y="1008"/>
            <a:chExt cx="3220" cy="1638"/>
          </a:xfrm>
        </p:grpSpPr>
        <p:grpSp>
          <p:nvGrpSpPr>
            <p:cNvPr id="168" name=""/>
            <p:cNvGrpSpPr/>
            <p:nvPr/>
          </p:nvGrpSpPr>
          <p:grpSpPr>
            <a:xfrm rot="0">
              <a:off x="3347" y="1350"/>
              <a:ext cx="1117" cy="336"/>
              <a:chOff x="3347" y="1392"/>
              <a:chExt cx="1117" cy="336"/>
            </a:xfrm>
          </p:grpSpPr>
          <p:sp>
            <p:nvSpPr>
              <p:cNvPr id="1049040" name=""/>
              <p:cNvSpPr/>
              <p:nvPr/>
            </p:nvSpPr>
            <p:spPr>
              <a:xfrm rot="0">
                <a:off x="3888" y="1392"/>
                <a:ext cx="0" cy="336"/>
              </a:xfrm>
              <a:prstGeom prst="line"/>
              <a:noFill/>
              <a:ln w="38100" cap="flat" cmpd="sng">
                <a:solidFill>
                  <a:schemeClr val="dk1">
                    <a:alpha val="100000"/>
                  </a:schemeClr>
                </a:solidFill>
                <a:prstDash val="solid"/>
                <a:round/>
              </a:ln>
            </p:spPr>
          </p:sp>
          <p:sp>
            <p:nvSpPr>
              <p:cNvPr id="1049041" name=""/>
              <p:cNvSpPr/>
              <p:nvPr/>
            </p:nvSpPr>
            <p:spPr>
              <a:xfrm rot="0">
                <a:off x="3984" y="1392"/>
                <a:ext cx="0" cy="336"/>
              </a:xfrm>
              <a:prstGeom prst="line"/>
              <a:noFill/>
              <a:ln w="38100" cap="flat" cmpd="sng">
                <a:solidFill>
                  <a:schemeClr val="dk1">
                    <a:alpha val="100000"/>
                  </a:schemeClr>
                </a:solidFill>
                <a:prstDash val="solid"/>
                <a:round/>
              </a:ln>
            </p:spPr>
          </p:sp>
          <p:sp>
            <p:nvSpPr>
              <p:cNvPr id="1049042" name=""/>
              <p:cNvSpPr/>
              <p:nvPr/>
            </p:nvSpPr>
            <p:spPr>
              <a:xfrm rot="0" flipH="1">
                <a:off x="3347" y="1549"/>
                <a:ext cx="528" cy="0"/>
              </a:xfrm>
              <a:prstGeom prst="line"/>
              <a:noFill/>
              <a:ln w="9525" cap="flat" cmpd="sng">
                <a:solidFill>
                  <a:schemeClr val="dk1">
                    <a:alpha val="100000"/>
                  </a:schemeClr>
                </a:solidFill>
                <a:prstDash val="solid"/>
                <a:round/>
              </a:ln>
            </p:spPr>
          </p:sp>
          <p:sp>
            <p:nvSpPr>
              <p:cNvPr id="1049043" name=""/>
              <p:cNvSpPr/>
              <p:nvPr/>
            </p:nvSpPr>
            <p:spPr>
              <a:xfrm rot="0">
                <a:off x="3984" y="1549"/>
                <a:ext cx="480" cy="0"/>
              </a:xfrm>
              <a:prstGeom prst="line"/>
              <a:noFill/>
              <a:ln w="9525" cap="flat" cmpd="sng">
                <a:solidFill>
                  <a:schemeClr val="dk1">
                    <a:alpha val="100000"/>
                  </a:schemeClr>
                </a:solidFill>
                <a:prstDash val="solid"/>
                <a:round/>
              </a:ln>
            </p:spPr>
          </p:sp>
        </p:grpSp>
        <p:grpSp>
          <p:nvGrpSpPr>
            <p:cNvPr id="169" name=""/>
            <p:cNvGrpSpPr/>
            <p:nvPr/>
          </p:nvGrpSpPr>
          <p:grpSpPr>
            <a:xfrm rot="0">
              <a:off x="3347" y="1878"/>
              <a:ext cx="1117" cy="336"/>
              <a:chOff x="3347" y="1392"/>
              <a:chExt cx="1117" cy="336"/>
            </a:xfrm>
          </p:grpSpPr>
          <p:sp>
            <p:nvSpPr>
              <p:cNvPr id="1049044" name=""/>
              <p:cNvSpPr/>
              <p:nvPr/>
            </p:nvSpPr>
            <p:spPr>
              <a:xfrm rot="0">
                <a:off x="3888" y="1392"/>
                <a:ext cx="0" cy="336"/>
              </a:xfrm>
              <a:prstGeom prst="line"/>
              <a:noFill/>
              <a:ln w="38100" cap="flat" cmpd="sng">
                <a:solidFill>
                  <a:schemeClr val="dk1">
                    <a:alpha val="100000"/>
                  </a:schemeClr>
                </a:solidFill>
                <a:prstDash val="solid"/>
                <a:round/>
              </a:ln>
            </p:spPr>
          </p:sp>
          <p:sp>
            <p:nvSpPr>
              <p:cNvPr id="1049045" name=""/>
              <p:cNvSpPr/>
              <p:nvPr/>
            </p:nvSpPr>
            <p:spPr>
              <a:xfrm rot="0">
                <a:off x="3984" y="1392"/>
                <a:ext cx="0" cy="336"/>
              </a:xfrm>
              <a:prstGeom prst="line"/>
              <a:noFill/>
              <a:ln w="38100" cap="flat" cmpd="sng">
                <a:solidFill>
                  <a:schemeClr val="dk1">
                    <a:alpha val="100000"/>
                  </a:schemeClr>
                </a:solidFill>
                <a:prstDash val="solid"/>
                <a:round/>
              </a:ln>
            </p:spPr>
          </p:sp>
          <p:sp>
            <p:nvSpPr>
              <p:cNvPr id="1049046" name=""/>
              <p:cNvSpPr/>
              <p:nvPr/>
            </p:nvSpPr>
            <p:spPr>
              <a:xfrm rot="0" flipH="1">
                <a:off x="3347" y="1549"/>
                <a:ext cx="528" cy="0"/>
              </a:xfrm>
              <a:prstGeom prst="line"/>
              <a:noFill/>
              <a:ln w="9525" cap="flat" cmpd="sng">
                <a:solidFill>
                  <a:schemeClr val="dk1">
                    <a:alpha val="100000"/>
                  </a:schemeClr>
                </a:solidFill>
                <a:prstDash val="solid"/>
                <a:round/>
              </a:ln>
            </p:spPr>
          </p:sp>
          <p:sp>
            <p:nvSpPr>
              <p:cNvPr id="1049047" name=""/>
              <p:cNvSpPr/>
              <p:nvPr/>
            </p:nvSpPr>
            <p:spPr>
              <a:xfrm rot="0">
                <a:off x="3984" y="1549"/>
                <a:ext cx="480" cy="0"/>
              </a:xfrm>
              <a:prstGeom prst="line"/>
              <a:noFill/>
              <a:ln w="9525" cap="flat" cmpd="sng">
                <a:solidFill>
                  <a:schemeClr val="dk1">
                    <a:alpha val="100000"/>
                  </a:schemeClr>
                </a:solidFill>
                <a:prstDash val="solid"/>
                <a:round/>
              </a:ln>
            </p:spPr>
          </p:sp>
        </p:grpSp>
        <p:sp>
          <p:nvSpPr>
            <p:cNvPr id="1049048" name=""/>
            <p:cNvSpPr/>
            <p:nvPr/>
          </p:nvSpPr>
          <p:spPr>
            <a:xfrm rot="0">
              <a:off x="3360" y="1507"/>
              <a:ext cx="0" cy="528"/>
            </a:xfrm>
            <a:prstGeom prst="line"/>
            <a:noFill/>
            <a:ln w="9525" cap="flat" cmpd="sng">
              <a:solidFill>
                <a:schemeClr val="dk1">
                  <a:alpha val="100000"/>
                </a:schemeClr>
              </a:solidFill>
              <a:prstDash val="solid"/>
              <a:round/>
            </a:ln>
          </p:spPr>
        </p:sp>
        <p:sp>
          <p:nvSpPr>
            <p:cNvPr id="1049049" name=""/>
            <p:cNvSpPr/>
            <p:nvPr/>
          </p:nvSpPr>
          <p:spPr>
            <a:xfrm rot="0">
              <a:off x="4464" y="1507"/>
              <a:ext cx="0" cy="528"/>
            </a:xfrm>
            <a:prstGeom prst="line"/>
            <a:noFill/>
            <a:ln w="9525" cap="flat" cmpd="sng">
              <a:solidFill>
                <a:schemeClr val="dk1">
                  <a:alpha val="100000"/>
                </a:schemeClr>
              </a:solidFill>
              <a:prstDash val="solid"/>
              <a:round/>
            </a:ln>
          </p:spPr>
        </p:sp>
        <p:sp>
          <p:nvSpPr>
            <p:cNvPr id="1049050" name=""/>
            <p:cNvSpPr/>
            <p:nvPr/>
          </p:nvSpPr>
          <p:spPr>
            <a:xfrm rot="0" flipH="1">
              <a:off x="2544" y="1760"/>
              <a:ext cx="816" cy="0"/>
            </a:xfrm>
            <a:prstGeom prst="line"/>
            <a:noFill/>
            <a:ln w="9525" cap="flat" cmpd="sng">
              <a:solidFill>
                <a:schemeClr val="dk1">
                  <a:alpha val="100000"/>
                </a:schemeClr>
              </a:solidFill>
              <a:prstDash val="solid"/>
              <a:round/>
            </a:ln>
          </p:spPr>
        </p:sp>
        <p:sp>
          <p:nvSpPr>
            <p:cNvPr id="1049051" name=""/>
            <p:cNvSpPr/>
            <p:nvPr/>
          </p:nvSpPr>
          <p:spPr>
            <a:xfrm rot="0">
              <a:off x="4464" y="1760"/>
              <a:ext cx="768" cy="0"/>
            </a:xfrm>
            <a:prstGeom prst="line"/>
            <a:noFill/>
            <a:ln w="9525" cap="flat" cmpd="sng">
              <a:solidFill>
                <a:schemeClr val="dk1">
                  <a:alpha val="100000"/>
                </a:schemeClr>
              </a:solidFill>
              <a:prstDash val="solid"/>
              <a:round/>
            </a:ln>
          </p:spPr>
        </p:sp>
        <p:sp>
          <p:nvSpPr>
            <p:cNvPr id="1049052" name=""/>
            <p:cNvSpPr/>
            <p:nvPr/>
          </p:nvSpPr>
          <p:spPr>
            <a:xfrm rot="0">
              <a:off x="2448" y="1712"/>
              <a:ext cx="96" cy="96"/>
            </a:xfrm>
            <a:prstGeom prst="ellipse"/>
            <a:no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53" name=""/>
            <p:cNvSpPr/>
            <p:nvPr/>
          </p:nvSpPr>
          <p:spPr>
            <a:xfrm rot="0">
              <a:off x="5254" y="1717"/>
              <a:ext cx="96" cy="96"/>
            </a:xfrm>
            <a:prstGeom prst="ellipse"/>
            <a:no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54" name=""/>
            <p:cNvSpPr/>
            <p:nvPr/>
          </p:nvSpPr>
          <p:spPr>
            <a:xfrm rot="0">
              <a:off x="2496" y="2118"/>
              <a:ext cx="0" cy="528"/>
            </a:xfrm>
            <a:prstGeom prst="line"/>
            <a:noFill/>
            <a:ln w="9525" cap="flat" cmpd="sng">
              <a:solidFill>
                <a:schemeClr val="dk1">
                  <a:alpha val="100000"/>
                </a:schemeClr>
              </a:solidFill>
              <a:prstDash val="solid"/>
              <a:round/>
            </a:ln>
          </p:spPr>
        </p:sp>
        <p:sp>
          <p:nvSpPr>
            <p:cNvPr id="1049055" name=""/>
            <p:cNvSpPr/>
            <p:nvPr/>
          </p:nvSpPr>
          <p:spPr>
            <a:xfrm rot="0">
              <a:off x="5328" y="2070"/>
              <a:ext cx="0" cy="528"/>
            </a:xfrm>
            <a:prstGeom prst="line"/>
            <a:noFill/>
            <a:ln w="9525" cap="flat" cmpd="sng">
              <a:solidFill>
                <a:schemeClr val="dk1">
                  <a:alpha val="100000"/>
                </a:schemeClr>
              </a:solidFill>
              <a:prstDash val="solid"/>
              <a:round/>
            </a:ln>
          </p:spPr>
        </p:sp>
        <p:sp>
          <p:nvSpPr>
            <p:cNvPr id="1049056" name=""/>
            <p:cNvSpPr/>
            <p:nvPr/>
          </p:nvSpPr>
          <p:spPr>
            <a:xfrm rot="0" flipH="1">
              <a:off x="2496" y="2454"/>
              <a:ext cx="1152" cy="0"/>
            </a:xfrm>
            <a:prstGeom prst="line"/>
            <a:noFill/>
            <a:ln w="9525" cap="flat" cmpd="sng">
              <a:solidFill>
                <a:schemeClr val="dk1">
                  <a:alpha val="100000"/>
                </a:schemeClr>
              </a:solidFill>
              <a:prstDash val="solid"/>
              <a:round/>
              <a:tailEnd type="triangle" w="med" len="med"/>
            </a:ln>
          </p:spPr>
        </p:sp>
        <p:sp>
          <p:nvSpPr>
            <p:cNvPr id="1049057" name=""/>
            <p:cNvSpPr/>
            <p:nvPr/>
          </p:nvSpPr>
          <p:spPr>
            <a:xfrm rot="0">
              <a:off x="4176" y="2454"/>
              <a:ext cx="1152" cy="0"/>
            </a:xfrm>
            <a:prstGeom prst="line"/>
            <a:noFill/>
            <a:ln w="9525" cap="flat" cmpd="sng">
              <a:solidFill>
                <a:schemeClr val="dk1">
                  <a:alpha val="100000"/>
                </a:schemeClr>
              </a:solidFill>
              <a:prstDash val="solid"/>
              <a:round/>
              <a:tailEnd type="triangle" w="med" len="med"/>
            </a:ln>
          </p:spPr>
        </p:sp>
        <p:sp>
          <p:nvSpPr>
            <p:cNvPr id="1049058" name=""/>
            <p:cNvSpPr txBox="1"/>
            <p:nvPr/>
          </p:nvSpPr>
          <p:spPr>
            <a:xfrm rot="0">
              <a:off x="2304" y="1398"/>
              <a:ext cx="260"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lang="en-US">
                  <a:solidFill>
                    <a:schemeClr val="dk1"/>
                  </a:solidFill>
                </a:rPr>
                <a:t>+</a:t>
              </a:r>
            </a:p>
          </p:txBody>
        </p:sp>
        <p:sp>
          <p:nvSpPr>
            <p:cNvPr id="1049059" name=""/>
            <p:cNvSpPr txBox="1"/>
            <p:nvPr/>
          </p:nvSpPr>
          <p:spPr>
            <a:xfrm rot="0">
              <a:off x="5184" y="1431"/>
              <a:ext cx="340"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b="0" sz="2800" lang="zh-CN">
                  <a:solidFill>
                    <a:schemeClr val="dk1"/>
                  </a:solidFill>
                </a:rPr>
                <a:t>－</a:t>
              </a:r>
            </a:p>
          </p:txBody>
        </p:sp>
        <p:sp>
          <p:nvSpPr>
            <p:cNvPr id="1049060" name=""/>
            <p:cNvSpPr txBox="1"/>
            <p:nvPr/>
          </p:nvSpPr>
          <p:spPr>
            <a:xfrm rot="0">
              <a:off x="3830" y="1008"/>
              <a:ext cx="341"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C</a:t>
              </a:r>
              <a:r>
                <a:rPr altLang="zh-CN" baseline="-25000" b="0" sz="2800" lang="en-US">
                  <a:solidFill>
                    <a:schemeClr val="dk1"/>
                  </a:solidFill>
                </a:rPr>
                <a:t>1</a:t>
              </a:r>
            </a:p>
          </p:txBody>
        </p:sp>
        <p:sp>
          <p:nvSpPr>
            <p:cNvPr id="1049061" name=""/>
            <p:cNvSpPr txBox="1"/>
            <p:nvPr/>
          </p:nvSpPr>
          <p:spPr>
            <a:xfrm rot="0">
              <a:off x="3974" y="1728"/>
              <a:ext cx="341"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C</a:t>
              </a:r>
              <a:r>
                <a:rPr altLang="zh-CN" baseline="-25000" b="0" sz="2800" lang="en-US">
                  <a:solidFill>
                    <a:schemeClr val="dk1"/>
                  </a:solidFill>
                </a:rPr>
                <a:t>2</a:t>
              </a:r>
            </a:p>
          </p:txBody>
        </p:sp>
        <p:sp>
          <p:nvSpPr>
            <p:cNvPr id="1049062" name=""/>
            <p:cNvSpPr txBox="1"/>
            <p:nvPr/>
          </p:nvSpPr>
          <p:spPr>
            <a:xfrm rot="0">
              <a:off x="3456" y="1446"/>
              <a:ext cx="427" cy="288"/>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r>
                <a:rPr altLang="zh-CN" baseline="-25000" b="0" sz="2400" lang="en-US">
                  <a:solidFill>
                    <a:schemeClr val="dk1"/>
                  </a:solidFill>
                </a:rPr>
                <a:t>1</a:t>
              </a:r>
            </a:p>
          </p:txBody>
        </p:sp>
        <p:sp>
          <p:nvSpPr>
            <p:cNvPr id="1049063" name=""/>
            <p:cNvSpPr txBox="1"/>
            <p:nvPr/>
          </p:nvSpPr>
          <p:spPr>
            <a:xfrm rot="0">
              <a:off x="3456" y="2022"/>
              <a:ext cx="427"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r>
                <a:rPr altLang="zh-CN" baseline="-25000" b="0" sz="2400" lang="en-US">
                  <a:solidFill>
                    <a:schemeClr val="dk1"/>
                  </a:solidFill>
                </a:rPr>
                <a:t>2</a:t>
              </a:r>
            </a:p>
          </p:txBody>
        </p:sp>
        <p:sp>
          <p:nvSpPr>
            <p:cNvPr id="1049064" name=""/>
            <p:cNvSpPr txBox="1"/>
            <p:nvPr/>
          </p:nvSpPr>
          <p:spPr>
            <a:xfrm rot="0">
              <a:off x="3984" y="1446"/>
              <a:ext cx="38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r>
                <a:rPr altLang="zh-CN" baseline="-25000" b="0" sz="2400" lang="en-US">
                  <a:solidFill>
                    <a:schemeClr val="dk1"/>
                  </a:solidFill>
                </a:rPr>
                <a:t>1</a:t>
              </a:r>
            </a:p>
          </p:txBody>
        </p:sp>
        <p:sp>
          <p:nvSpPr>
            <p:cNvPr id="1049065" name=""/>
            <p:cNvSpPr txBox="1"/>
            <p:nvPr/>
          </p:nvSpPr>
          <p:spPr>
            <a:xfrm rot="0">
              <a:off x="4070" y="2048"/>
              <a:ext cx="38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r>
                <a:rPr altLang="zh-CN" baseline="-25000" b="0" sz="2400" lang="en-US">
                  <a:solidFill>
                    <a:schemeClr val="dk1"/>
                  </a:solidFill>
                </a:rPr>
                <a:t>2</a:t>
              </a:r>
            </a:p>
          </p:txBody>
        </p:sp>
        <p:sp>
          <p:nvSpPr>
            <p:cNvPr id="1049066" name=""/>
            <p:cNvSpPr txBox="1"/>
            <p:nvPr/>
          </p:nvSpPr>
          <p:spPr>
            <a:xfrm rot="0">
              <a:off x="3734" y="2304"/>
              <a:ext cx="278"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U</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66"/>
                                        </p:tgtEl>
                                        <p:attrNameLst>
                                          <p:attrName>style.visibility</p:attrName>
                                        </p:attrNameLst>
                                      </p:cBhvr>
                                      <p:to>
                                        <p:strVal val="visible"/>
                                      </p:to>
                                    </p:set>
                                    <p:animEffect transition="in" filter="wipe(left)">
                                      <p:cBhvr>
                                        <p:cTn dur="500" id="7"/>
                                        <p:tgtEl>
                                          <p:spTgt spid="166"/>
                                        </p:tgtEl>
                                      </p:cBhvr>
                                    </p:animEffect>
                                  </p:childTnLst>
                                </p:cTn>
                              </p:par>
                            </p:childTnLst>
                          </p:cTn>
                        </p:par>
                        <p:par>
                          <p:cTn fill="hold" id="8">
                            <p:stCondLst>
                              <p:cond delay="500"/>
                            </p:stCondLst>
                            <p:childTnLst>
                              <p:par>
                                <p:cTn fill="hold" id="9" nodeType="afterEffect" presetClass="entr" presetID="1" presetSubtype="0">
                                  <p:stCondLst>
                                    <p:cond delay="0"/>
                                  </p:stCondLst>
                                  <p:childTnLst>
                                    <p:set>
                                      <p:cBhvr>
                                        <p:cTn dur="1" fill="hold" id="10">
                                          <p:stCondLst>
                                            <p:cond delay="499"/>
                                          </p:stCondLst>
                                        </p:cTn>
                                        <p:tgtEl>
                                          <p:spTgt spid="167"/>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8">
                                  <p:stCondLst>
                                    <p:cond delay="0"/>
                                  </p:stCondLst>
                                  <p:childTnLst>
                                    <p:set>
                                      <p:cBhvr>
                                        <p:cTn dur="1" fill="hold" id="14">
                                          <p:stCondLst>
                                            <p:cond delay="0"/>
                                          </p:stCondLst>
                                        </p:cTn>
                                        <p:tgtEl>
                                          <p:spTgt spid="165"/>
                                        </p:tgtEl>
                                        <p:attrNameLst>
                                          <p:attrName>style.visibility</p:attrName>
                                        </p:attrNameLst>
                                      </p:cBhvr>
                                      <p:to>
                                        <p:strVal val="visible"/>
                                      </p:to>
                                    </p:set>
                                    <p:animEffect transition="in" filter="wipe(left)">
                                      <p:cBhvr>
                                        <p:cTn dur="500" id="15"/>
                                        <p:tgtEl>
                                          <p:spTgt spid="165"/>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8">
                                  <p:stCondLst>
                                    <p:cond delay="0"/>
                                  </p:stCondLst>
                                  <p:childTnLst>
                                    <p:set>
                                      <p:cBhvr>
                                        <p:cTn dur="1" fill="hold" id="19">
                                          <p:stCondLst>
                                            <p:cond delay="0"/>
                                          </p:stCondLst>
                                        </p:cTn>
                                        <p:tgtEl>
                                          <p:spTgt spid="163"/>
                                        </p:tgtEl>
                                        <p:attrNameLst>
                                          <p:attrName>style.visibility</p:attrName>
                                        </p:attrNameLst>
                                      </p:cBhvr>
                                      <p:to>
                                        <p:strVal val="visible"/>
                                      </p:to>
                                    </p:set>
                                    <p:animEffect transition="in" filter="wipe(left)">
                                      <p:cBhvr>
                                        <p:cTn dur="500" id="20"/>
                                        <p:tgtEl>
                                          <p:spTgt spid="16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8">
                                  <p:stCondLst>
                                    <p:cond delay="0"/>
                                  </p:stCondLst>
                                  <p:childTnLst>
                                    <p:set>
                                      <p:cBhvr>
                                        <p:cTn dur="1" fill="hold" id="24">
                                          <p:stCondLst>
                                            <p:cond delay="0"/>
                                          </p:stCondLst>
                                        </p:cTn>
                                        <p:tgtEl>
                                          <p:spTgt spid="1049034">
                                            <p:txEl>
                                              <p:charRg st="0" end="17"/>
                                            </p:txEl>
                                          </p:spTgt>
                                        </p:tgtEl>
                                        <p:attrNameLst>
                                          <p:attrName>style.visibility</p:attrName>
                                        </p:attrNameLst>
                                      </p:cBhvr>
                                      <p:to>
                                        <p:strVal val="visible"/>
                                      </p:to>
                                    </p:set>
                                    <p:animEffect transition="in" filter="wipe(left)">
                                      <p:cBhvr>
                                        <p:cTn dur="500" id="25"/>
                                        <p:tgtEl>
                                          <p:spTgt spid="1049034">
                                            <p:txEl>
                                              <p:charRg st="0" end="17"/>
                                            </p:txEl>
                                          </p:spTgt>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8">
                                  <p:stCondLst>
                                    <p:cond delay="0"/>
                                  </p:stCondLst>
                                  <p:childTnLst>
                                    <p:set>
                                      <p:cBhvr>
                                        <p:cTn dur="1" fill="hold" id="29">
                                          <p:stCondLst>
                                            <p:cond delay="0"/>
                                          </p:stCondLst>
                                        </p:cTn>
                                        <p:tgtEl>
                                          <p:spTgt spid="1049035"/>
                                        </p:tgtEl>
                                        <p:attrNameLst>
                                          <p:attrName>style.visibility</p:attrName>
                                        </p:attrNameLst>
                                      </p:cBhvr>
                                      <p:to>
                                        <p:strVal val="visible"/>
                                      </p:to>
                                    </p:set>
                                    <p:animEffect transition="in" filter="wipe(left)">
                                      <p:cBhvr>
                                        <p:cTn dur="500" id="30"/>
                                        <p:tgtEl>
                                          <p:spTgt spid="1049035"/>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8">
                                  <p:stCondLst>
                                    <p:cond delay="0"/>
                                  </p:stCondLst>
                                  <p:childTnLst>
                                    <p:set>
                                      <p:cBhvr>
                                        <p:cTn dur="1" fill="hold" id="34">
                                          <p:stCondLst>
                                            <p:cond delay="0"/>
                                          </p:stCondLst>
                                        </p:cTn>
                                        <p:tgtEl>
                                          <p:spTgt spid="2097326"/>
                                        </p:tgtEl>
                                        <p:attrNameLst>
                                          <p:attrName>style.visibility</p:attrName>
                                        </p:attrNameLst>
                                      </p:cBhvr>
                                      <p:to>
                                        <p:strVal val="visible"/>
                                      </p:to>
                                    </p:set>
                                    <p:animEffect transition="in" filter="wipe(left)">
                                      <p:cBhvr>
                                        <p:cTn dur="500" id="35"/>
                                        <p:tgtEl>
                                          <p:spTgt spid="2097326"/>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8">
                                  <p:stCondLst>
                                    <p:cond delay="0"/>
                                  </p:stCondLst>
                                  <p:childTnLst>
                                    <p:set>
                                      <p:cBhvr>
                                        <p:cTn dur="1" fill="hold" id="39">
                                          <p:stCondLst>
                                            <p:cond delay="0"/>
                                          </p:stCondLst>
                                        </p:cTn>
                                        <p:tgtEl>
                                          <p:spTgt spid="1049036"/>
                                        </p:tgtEl>
                                        <p:attrNameLst>
                                          <p:attrName>style.visibility</p:attrName>
                                        </p:attrNameLst>
                                      </p:cBhvr>
                                      <p:to>
                                        <p:strVal val="visible"/>
                                      </p:to>
                                    </p:set>
                                    <p:animEffect transition="in" filter="wipe(left)">
                                      <p:cBhvr>
                                        <p:cTn dur="500" id="40"/>
                                        <p:tgtEl>
                                          <p:spTgt spid="1049036"/>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8">
                                  <p:stCondLst>
                                    <p:cond delay="0"/>
                                  </p:stCondLst>
                                  <p:childTnLst>
                                    <p:set>
                                      <p:cBhvr>
                                        <p:cTn dur="1" fill="hold" id="44">
                                          <p:stCondLst>
                                            <p:cond delay="0"/>
                                          </p:stCondLst>
                                        </p:cTn>
                                        <p:tgtEl>
                                          <p:spTgt spid="2097327"/>
                                        </p:tgtEl>
                                        <p:attrNameLst>
                                          <p:attrName>style.visibility</p:attrName>
                                        </p:attrNameLst>
                                      </p:cBhvr>
                                      <p:to>
                                        <p:strVal val="visible"/>
                                      </p:to>
                                    </p:set>
                                    <p:animEffect transition="in" filter="wipe(left)">
                                      <p:cBhvr>
                                        <p:cTn dur="500" id="45"/>
                                        <p:tgtEl>
                                          <p:spTgt spid="2097327"/>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8">
                                  <p:stCondLst>
                                    <p:cond delay="0"/>
                                  </p:stCondLst>
                                  <p:iterate type="lt">
                                    <p:tmPct val="100000"/>
                                  </p:iterate>
                                  <p:childTnLst>
                                    <p:set>
                                      <p:cBhvr>
                                        <p:cTn dur="1" fill="hold" id="49">
                                          <p:stCondLst>
                                            <p:cond delay="0"/>
                                          </p:stCondLst>
                                        </p:cTn>
                                        <p:tgtEl>
                                          <p:spTgt spid="1049037">
                                            <p:txEl>
                                              <p:charRg st="0" end="4"/>
                                            </p:txEl>
                                          </p:spTgt>
                                        </p:tgtEl>
                                        <p:attrNameLst>
                                          <p:attrName>style.visibility</p:attrName>
                                        </p:attrNameLst>
                                      </p:cBhvr>
                                      <p:to>
                                        <p:strVal val="visible"/>
                                      </p:to>
                                    </p:set>
                                    <p:animEffect transition="in" filter="wipe(left)">
                                      <p:cBhvr>
                                        <p:cTn dur="75" id="50"/>
                                        <p:tgtEl>
                                          <p:spTgt spid="1049037">
                                            <p:txEl>
                                              <p:charRg st="0" end="4"/>
                                            </p:txEl>
                                          </p:spTgt>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8">
                                  <p:stCondLst>
                                    <p:cond delay="0"/>
                                  </p:stCondLst>
                                  <p:iterate type="lt">
                                    <p:tmPct val="100000"/>
                                  </p:iterate>
                                  <p:childTnLst>
                                    <p:set>
                                      <p:cBhvr>
                                        <p:cTn dur="1" fill="hold" id="54">
                                          <p:stCondLst>
                                            <p:cond delay="0"/>
                                          </p:stCondLst>
                                        </p:cTn>
                                        <p:tgtEl>
                                          <p:spTgt spid="1049037">
                                            <p:txEl>
                                              <p:charRg st="4" end="32"/>
                                            </p:txEl>
                                          </p:spTgt>
                                        </p:tgtEl>
                                        <p:attrNameLst>
                                          <p:attrName>style.visibility</p:attrName>
                                        </p:attrNameLst>
                                      </p:cBhvr>
                                      <p:to>
                                        <p:strVal val="visible"/>
                                      </p:to>
                                    </p:set>
                                    <p:animEffect transition="in" filter="wipe(left)">
                                      <p:cBhvr>
                                        <p:cTn dur="75" id="55"/>
                                        <p:tgtEl>
                                          <p:spTgt spid="1049037">
                                            <p:txEl>
                                              <p:charRg st="4" end="32"/>
                                            </p:txEl>
                                          </p:spTgt>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2" presetSubtype="8">
                                  <p:stCondLst>
                                    <p:cond delay="0"/>
                                  </p:stCondLst>
                                  <p:iterate type="lt">
                                    <p:tmPct val="100000"/>
                                  </p:iterate>
                                  <p:childTnLst>
                                    <p:set>
                                      <p:cBhvr>
                                        <p:cTn dur="1" fill="hold" id="59">
                                          <p:stCondLst>
                                            <p:cond delay="0"/>
                                          </p:stCondLst>
                                        </p:cTn>
                                        <p:tgtEl>
                                          <p:spTgt spid="1049037">
                                            <p:txEl>
                                              <p:charRg st="32" end="44"/>
                                            </p:txEl>
                                          </p:spTgt>
                                        </p:tgtEl>
                                        <p:attrNameLst>
                                          <p:attrName>style.visibility</p:attrName>
                                        </p:attrNameLst>
                                      </p:cBhvr>
                                      <p:to>
                                        <p:strVal val="visible"/>
                                      </p:to>
                                    </p:set>
                                    <p:animEffect transition="in" filter="wipe(left)">
                                      <p:cBhvr>
                                        <p:cTn dur="75" id="60"/>
                                        <p:tgtEl>
                                          <p:spTgt spid="1049037">
                                            <p:txEl>
                                              <p:charRg st="32" end="44"/>
                                            </p:txEl>
                                          </p:spTgt>
                                        </p:tgtEl>
                                      </p:cBhvr>
                                    </p:animEffect>
                                  </p:childTnLst>
                                </p:cTn>
                              </p:par>
                            </p:childTnLst>
                          </p:cTn>
                        </p:par>
                      </p:childTnLst>
                    </p:cTn>
                  </p:par>
                  <p:par>
                    <p:cTn fill="hold" id="61">
                      <p:stCondLst>
                        <p:cond delay="indefinite"/>
                      </p:stCondLst>
                      <p:childTnLst>
                        <p:par>
                          <p:cTn fill="hold" id="62">
                            <p:stCondLst>
                              <p:cond delay="0"/>
                            </p:stCondLst>
                            <p:childTnLst>
                              <p:par>
                                <p:cTn fill="hold" grpId="0" id="63" nodeType="clickEffect" presetClass="entr" presetID="22" presetSubtype="8">
                                  <p:stCondLst>
                                    <p:cond delay="0"/>
                                  </p:stCondLst>
                                  <p:iterate type="lt">
                                    <p:tmPct val="100000"/>
                                  </p:iterate>
                                  <p:childTnLst>
                                    <p:set>
                                      <p:cBhvr>
                                        <p:cTn dur="1" fill="hold" id="64">
                                          <p:stCondLst>
                                            <p:cond delay="0"/>
                                          </p:stCondLst>
                                        </p:cTn>
                                        <p:tgtEl>
                                          <p:spTgt spid="1049037">
                                            <p:txEl>
                                              <p:charRg st="44" end="54"/>
                                            </p:txEl>
                                          </p:spTgt>
                                        </p:tgtEl>
                                        <p:attrNameLst>
                                          <p:attrName>style.visibility</p:attrName>
                                        </p:attrNameLst>
                                      </p:cBhvr>
                                      <p:to>
                                        <p:strVal val="visible"/>
                                      </p:to>
                                    </p:set>
                                    <p:animEffect transition="in" filter="wipe(left)">
                                      <p:cBhvr>
                                        <p:cTn dur="75" id="65"/>
                                        <p:tgtEl>
                                          <p:spTgt spid="1049037">
                                            <p:txEl>
                                              <p:charRg st="44"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4" grpId="0" build="p" bldLvl="2"/>
      <p:bldP spid="1049035" grpId="0" build="whole"/>
      <p:bldP spid="1049036" grpId="0" build="whole"/>
      <p:bldP spid="1049037"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rot="0">
          <a:off x="0" y="0"/>
          <a:ext cx="0" cy="0"/>
          <a:chOff x="0" y="0"/>
          <a:chExt cx="0" cy="0"/>
        </a:xfrm>
      </p:grpSpPr>
      <p:grpSp>
        <p:nvGrpSpPr>
          <p:cNvPr id="171" name=""/>
          <p:cNvGrpSpPr/>
          <p:nvPr/>
        </p:nvGrpSpPr>
        <p:grpSpPr>
          <a:xfrm rot="0">
            <a:off x="6804025" y="3213100"/>
            <a:ext cx="1522412" cy="1169987"/>
            <a:chOff x="4176" y="1458"/>
            <a:chExt cx="959" cy="737"/>
          </a:xfrm>
        </p:grpSpPr>
        <p:grpSp>
          <p:nvGrpSpPr>
            <p:cNvPr id="172" name=""/>
            <p:cNvGrpSpPr/>
            <p:nvPr/>
          </p:nvGrpSpPr>
          <p:grpSpPr>
            <a:xfrm rot="0">
              <a:off x="4621" y="1458"/>
              <a:ext cx="152" cy="414"/>
              <a:chOff x="2928" y="2976"/>
              <a:chExt cx="128" cy="419"/>
            </a:xfrm>
          </p:grpSpPr>
          <p:sp>
            <p:nvSpPr>
              <p:cNvPr id="1049067" name=""/>
              <p:cNvSpPr/>
              <p:nvPr/>
            </p:nvSpPr>
            <p:spPr>
              <a:xfrm rot="0">
                <a:off x="2928" y="2976"/>
                <a:ext cx="0" cy="419"/>
              </a:xfrm>
              <a:prstGeom prst="line"/>
              <a:noFill/>
              <a:ln w="82550" cap="flat" cmpd="sng">
                <a:solidFill>
                  <a:schemeClr val="dk1">
                    <a:alpha val="100000"/>
                  </a:schemeClr>
                </a:solidFill>
                <a:prstDash val="solid"/>
                <a:round/>
              </a:ln>
            </p:spPr>
          </p:sp>
          <p:sp>
            <p:nvSpPr>
              <p:cNvPr id="1049068" name=""/>
              <p:cNvSpPr/>
              <p:nvPr/>
            </p:nvSpPr>
            <p:spPr>
              <a:xfrm rot="0">
                <a:off x="3056" y="2976"/>
                <a:ext cx="0" cy="419"/>
              </a:xfrm>
              <a:prstGeom prst="line"/>
              <a:noFill/>
              <a:ln w="82550" cap="flat" cmpd="sng">
                <a:solidFill>
                  <a:schemeClr val="dk1">
                    <a:alpha val="100000"/>
                  </a:schemeClr>
                </a:solidFill>
                <a:prstDash val="solid"/>
                <a:round/>
              </a:ln>
            </p:spPr>
          </p:sp>
        </p:grpSp>
        <p:sp>
          <p:nvSpPr>
            <p:cNvPr id="1049069" name=""/>
            <p:cNvSpPr/>
            <p:nvPr/>
          </p:nvSpPr>
          <p:spPr>
            <a:xfrm rot="0">
              <a:off x="4795" y="1663"/>
              <a:ext cx="286" cy="0"/>
            </a:xfrm>
            <a:prstGeom prst="line"/>
            <a:noFill/>
            <a:ln w="9525" cap="flat" cmpd="sng">
              <a:solidFill>
                <a:schemeClr val="dk1">
                  <a:alpha val="100000"/>
                </a:schemeClr>
              </a:solidFill>
              <a:prstDash val="solid"/>
              <a:round/>
            </a:ln>
          </p:spPr>
        </p:sp>
        <p:sp>
          <p:nvSpPr>
            <p:cNvPr id="1049070" name=""/>
            <p:cNvSpPr/>
            <p:nvPr/>
          </p:nvSpPr>
          <p:spPr>
            <a:xfrm rot="0">
              <a:off x="4240" y="1679"/>
              <a:ext cx="400" cy="0"/>
            </a:xfrm>
            <a:prstGeom prst="line"/>
            <a:noFill/>
            <a:ln w="9525" cap="flat" cmpd="sng">
              <a:solidFill>
                <a:schemeClr val="dk1">
                  <a:alpha val="100000"/>
                </a:schemeClr>
              </a:solidFill>
              <a:prstDash val="solid"/>
              <a:round/>
            </a:ln>
          </p:spPr>
        </p:sp>
        <p:pic>
          <p:nvPicPr>
            <p:cNvPr id="2097328" name="" descr=""/>
            <p:cNvPicPr>
              <a:picLocks/>
            </p:cNvPicPr>
            <p:nvPr/>
          </p:nvPicPr>
          <p:blipFill>
            <a:blip xmlns:r="http://schemas.openxmlformats.org/officeDocument/2006/relationships" r:embed="rId1"/>
            <a:srcRect l="0" t="0" r="0" b="0"/>
            <a:stretch>
              <a:fillRect/>
            </a:stretch>
          </p:blipFill>
          <p:spPr>
            <a:xfrm rot="0">
              <a:off x="4560" y="1872"/>
              <a:ext cx="256" cy="323"/>
            </a:xfrm>
            <a:prstGeom prst="rect"/>
            <a:noFill/>
            <a:ln>
              <a:noFill/>
            </a:ln>
          </p:spPr>
        </p:pic>
        <p:sp>
          <p:nvSpPr>
            <p:cNvPr id="1049071" name=""/>
            <p:cNvSpPr/>
            <p:nvPr/>
          </p:nvSpPr>
          <p:spPr>
            <a:xfrm rot="0">
              <a:off x="4176" y="1655"/>
              <a:ext cx="79" cy="79"/>
            </a:xfrm>
            <a:prstGeom prst="ellipse"/>
            <a:solidFill>
              <a:srgbClr val="FF6600"/>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72" name=""/>
            <p:cNvSpPr/>
            <p:nvPr/>
          </p:nvSpPr>
          <p:spPr>
            <a:xfrm rot="0">
              <a:off x="4240" y="1687"/>
              <a:ext cx="400" cy="0"/>
            </a:xfrm>
            <a:prstGeom prst="line"/>
            <a:noFill/>
            <a:ln w="9525" cap="flat" cmpd="sng">
              <a:solidFill>
                <a:schemeClr val="dk1">
                  <a:alpha val="100000"/>
                </a:schemeClr>
              </a:solidFill>
              <a:prstDash val="solid"/>
              <a:round/>
            </a:ln>
          </p:spPr>
        </p:sp>
        <p:sp>
          <p:nvSpPr>
            <p:cNvPr id="1049073" name=""/>
            <p:cNvSpPr/>
            <p:nvPr/>
          </p:nvSpPr>
          <p:spPr>
            <a:xfrm rot="0">
              <a:off x="5056" y="1639"/>
              <a:ext cx="79" cy="79"/>
            </a:xfrm>
            <a:prstGeom prst="ellipse"/>
            <a:solidFill>
              <a:srgbClr val="FF6600"/>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74" name=""/>
            <p:cNvSpPr/>
            <p:nvPr/>
          </p:nvSpPr>
          <p:spPr>
            <a:xfrm rot="0">
              <a:off x="4240" y="1687"/>
              <a:ext cx="400" cy="0"/>
            </a:xfrm>
            <a:prstGeom prst="line"/>
            <a:noFill/>
            <a:ln w="9525" cap="flat" cmpd="sng">
              <a:solidFill>
                <a:schemeClr val="dk1">
                  <a:alpha val="100000"/>
                </a:schemeClr>
              </a:solidFill>
              <a:prstDash val="solid"/>
              <a:round/>
            </a:ln>
          </p:spPr>
        </p:sp>
      </p:grpSp>
      <p:grpSp>
        <p:nvGrpSpPr>
          <p:cNvPr id="173" name=""/>
          <p:cNvGrpSpPr/>
          <p:nvPr/>
        </p:nvGrpSpPr>
        <p:grpSpPr>
          <a:xfrm rot="0">
            <a:off x="7308850" y="2133600"/>
            <a:ext cx="1250950" cy="762000"/>
            <a:chOff x="4368" y="1680"/>
            <a:chExt cx="788" cy="480"/>
          </a:xfrm>
        </p:grpSpPr>
        <p:sp>
          <p:nvSpPr>
            <p:cNvPr id="1049075" name=""/>
            <p:cNvSpPr/>
            <p:nvPr/>
          </p:nvSpPr>
          <p:spPr>
            <a:xfrm rot="0">
              <a:off x="4368" y="1680"/>
              <a:ext cx="192" cy="480"/>
            </a:xfrm>
            <a:prstGeom prst="upDownArrow">
              <a:avLst>
                <a:gd name="adj1" fmla="val 50000"/>
                <a:gd name="adj2" fmla="val 50000"/>
              </a:avLst>
            </a:prstGeom>
            <a:solidFill>
              <a:srgbClr val="FFFF66"/>
            </a:solidFill>
            <a:ln w="9525" cap="flat" cmpd="sng">
              <a:solidFill>
                <a:srgbClr val="FF00FF">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76" name=""/>
            <p:cNvSpPr txBox="1"/>
            <p:nvPr/>
          </p:nvSpPr>
          <p:spPr>
            <a:xfrm rot="0">
              <a:off x="4656" y="1809"/>
              <a:ext cx="500"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t>等效</a:t>
              </a:r>
            </a:p>
          </p:txBody>
        </p:sp>
      </p:grpSp>
      <p:sp>
        <p:nvSpPr>
          <p:cNvPr id="1049077" name=""/>
          <p:cNvSpPr txBox="1"/>
          <p:nvPr/>
        </p:nvSpPr>
        <p:spPr>
          <a:xfrm rot="0">
            <a:off x="457200" y="874712"/>
            <a:ext cx="3827462" cy="8223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t>特点：</a:t>
            </a:r>
            <a:r>
              <a:rPr altLang="en-US" sz="2400" lang="zh-CN">
                <a:solidFill>
                  <a:schemeClr val="dk1"/>
                </a:solidFill>
              </a:rPr>
              <a:t>每个电容器极板所带的电量相等</a:t>
            </a:r>
          </a:p>
        </p:txBody>
      </p:sp>
      <p:sp>
        <p:nvSpPr>
          <p:cNvPr id="1049078" name=""/>
          <p:cNvSpPr txBox="1"/>
          <p:nvPr/>
        </p:nvSpPr>
        <p:spPr>
          <a:xfrm rot="0">
            <a:off x="425450" y="1752600"/>
            <a:ext cx="1098550"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en-US" sz="2400" lang="zh-CN"/>
              <a:t>总电压</a:t>
            </a:r>
          </a:p>
        </p:txBody>
      </p:sp>
      <p:pic>
        <p:nvPicPr>
          <p:cNvPr id="2097329" name="" descr=""/>
          <p:cNvPicPr>
            <a:picLocks/>
          </p:cNvPicPr>
          <p:nvPr/>
        </p:nvPicPr>
        <p:blipFill>
          <a:blip xmlns:r="http://schemas.openxmlformats.org/officeDocument/2006/relationships" r:embed="rId2"/>
          <a:srcRect l="0" t="0" r="0" b="0"/>
          <a:stretch>
            <a:fillRect/>
          </a:stretch>
        </p:blipFill>
        <p:spPr>
          <a:xfrm rot="0">
            <a:off x="1042987" y="2205037"/>
            <a:ext cx="4800600" cy="941387"/>
          </a:xfrm>
          <a:prstGeom prst="rect"/>
          <a:noFill/>
          <a:ln>
            <a:noFill/>
          </a:ln>
        </p:spPr>
      </p:pic>
      <p:sp>
        <p:nvSpPr>
          <p:cNvPr id="1049079" name=""/>
          <p:cNvSpPr txBox="1"/>
          <p:nvPr/>
        </p:nvSpPr>
        <p:spPr>
          <a:xfrm rot="0">
            <a:off x="366712" y="2971800"/>
            <a:ext cx="1400175"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t>等效电容</a:t>
            </a:r>
          </a:p>
        </p:txBody>
      </p:sp>
      <p:pic>
        <p:nvPicPr>
          <p:cNvPr id="2097330" name="" descr=""/>
          <p:cNvPicPr>
            <a:picLocks/>
          </p:cNvPicPr>
          <p:nvPr/>
        </p:nvPicPr>
        <p:blipFill>
          <a:blip xmlns:r="http://schemas.openxmlformats.org/officeDocument/2006/relationships" r:embed="rId3"/>
          <a:srcRect l="0" t="0" r="0" b="0"/>
          <a:stretch>
            <a:fillRect/>
          </a:stretch>
        </p:blipFill>
        <p:spPr>
          <a:xfrm rot="0">
            <a:off x="1295400" y="3581400"/>
            <a:ext cx="2286000" cy="1212850"/>
          </a:xfrm>
          <a:prstGeom prst="rect"/>
          <a:noFill/>
          <a:ln>
            <a:noFill/>
          </a:ln>
        </p:spPr>
      </p:pic>
      <p:pic>
        <p:nvPicPr>
          <p:cNvPr id="2097331" name="" descr=""/>
          <p:cNvPicPr>
            <a:picLocks/>
          </p:cNvPicPr>
          <p:nvPr/>
        </p:nvPicPr>
        <p:blipFill>
          <a:blip xmlns:r="http://schemas.openxmlformats.org/officeDocument/2006/relationships" r:embed="rId4"/>
          <a:srcRect l="0" t="0" r="0" b="0"/>
          <a:stretch>
            <a:fillRect/>
          </a:stretch>
        </p:blipFill>
        <p:spPr>
          <a:xfrm rot="0">
            <a:off x="4419600" y="3581400"/>
            <a:ext cx="1905000" cy="949325"/>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9080" name=""/>
          <p:cNvSpPr txBox="1"/>
          <p:nvPr/>
        </p:nvSpPr>
        <p:spPr>
          <a:xfrm rot="0">
            <a:off x="304800" y="4575175"/>
            <a:ext cx="7862887" cy="22828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t>结论：</a:t>
            </a:r>
          </a:p>
          <a:p>
            <a:pPr indent="114300" lvl="1">
              <a:spcBef>
                <a:spcPct val="0"/>
              </a:spcBef>
              <a:buChar char="•"/>
            </a:pPr>
            <a:r>
              <a:rPr altLang="en-US" sz="2400" lang="zh-CN">
                <a:solidFill>
                  <a:schemeClr val="dk1"/>
                </a:solidFill>
              </a:rPr>
              <a:t>当几个电容器串联时，其等效电容的倒数等于几个电容器电容的倒数之和；</a:t>
            </a:r>
          </a:p>
          <a:p>
            <a:pPr indent="114300" lvl="1">
              <a:spcBef>
                <a:spcPct val="0"/>
              </a:spcBef>
              <a:buChar char="•"/>
            </a:pPr>
            <a:r>
              <a:rPr altLang="en-US" sz="2400" lang="zh-CN">
                <a:solidFill>
                  <a:schemeClr val="dk1"/>
                </a:solidFill>
              </a:rPr>
              <a:t>等效电容小于任何一个电容器的电容，但可以提高电容的耐压能力；</a:t>
            </a:r>
          </a:p>
          <a:p>
            <a:pPr indent="114300" lvl="1">
              <a:spcBef>
                <a:spcPct val="0"/>
              </a:spcBef>
              <a:buChar char="•"/>
            </a:pPr>
            <a:r>
              <a:rPr altLang="en-US" sz="2400" lang="zh-CN">
                <a:solidFill>
                  <a:schemeClr val="dk1"/>
                </a:solidFill>
              </a:rPr>
              <a:t>每个串联电容的电势降与电容成反比。</a:t>
            </a:r>
          </a:p>
        </p:txBody>
      </p:sp>
      <p:grpSp>
        <p:nvGrpSpPr>
          <p:cNvPr id="174" name=""/>
          <p:cNvGrpSpPr/>
          <p:nvPr/>
        </p:nvGrpSpPr>
        <p:grpSpPr>
          <a:xfrm rot="0">
            <a:off x="146050" y="76200"/>
            <a:ext cx="3587750" cy="762000"/>
            <a:chOff x="92" y="48"/>
            <a:chExt cx="2260" cy="480"/>
          </a:xfrm>
        </p:grpSpPr>
        <p:sp>
          <p:nvSpPr>
            <p:cNvPr id="1049081" name=""/>
            <p:cNvSpPr txBox="1"/>
            <p:nvPr/>
          </p:nvSpPr>
          <p:spPr>
            <a:xfrm rot="0">
              <a:off x="96" y="144"/>
              <a:ext cx="2256"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2</a:t>
              </a:r>
              <a:r>
                <a:rPr altLang="en-US" sz="2800" lang="zh-CN">
                  <a:solidFill>
                    <a:srgbClr val="3333FF"/>
                  </a:solidFill>
                  <a:ea typeface="楷体_GB2312" pitchFamily="49" charset="-122"/>
                </a:rPr>
                <a:t>、电容器的串联</a:t>
              </a:r>
            </a:p>
          </p:txBody>
        </p:sp>
        <p:sp>
          <p:nvSpPr>
            <p:cNvPr id="1049082" name=""/>
            <p:cNvSpPr/>
            <p:nvPr/>
          </p:nvSpPr>
          <p:spPr>
            <a:xfrm rot="0">
              <a:off x="92" y="48"/>
              <a:ext cx="532"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2</a:t>
              </a:r>
            </a:p>
          </p:txBody>
        </p:sp>
      </p:grpSp>
      <p:grpSp>
        <p:nvGrpSpPr>
          <p:cNvPr id="175" name=""/>
          <p:cNvGrpSpPr/>
          <p:nvPr/>
        </p:nvGrpSpPr>
        <p:grpSpPr>
          <a:xfrm rot="0">
            <a:off x="4184650" y="0"/>
            <a:ext cx="4959350" cy="2286000"/>
            <a:chOff x="2342" y="1056"/>
            <a:chExt cx="3124" cy="1440"/>
          </a:xfrm>
        </p:grpSpPr>
        <p:grpSp>
          <p:nvGrpSpPr>
            <p:cNvPr id="176" name=""/>
            <p:cNvGrpSpPr/>
            <p:nvPr/>
          </p:nvGrpSpPr>
          <p:grpSpPr>
            <a:xfrm rot="0">
              <a:off x="2592" y="1632"/>
              <a:ext cx="1117" cy="336"/>
              <a:chOff x="3347" y="1392"/>
              <a:chExt cx="1117" cy="336"/>
            </a:xfrm>
          </p:grpSpPr>
          <p:sp>
            <p:nvSpPr>
              <p:cNvPr id="1049083" name=""/>
              <p:cNvSpPr/>
              <p:nvPr/>
            </p:nvSpPr>
            <p:spPr>
              <a:xfrm rot="0">
                <a:off x="3888" y="1392"/>
                <a:ext cx="0" cy="336"/>
              </a:xfrm>
              <a:prstGeom prst="line"/>
              <a:noFill/>
              <a:ln w="38100" cap="flat" cmpd="sng">
                <a:solidFill>
                  <a:schemeClr val="dk1">
                    <a:alpha val="100000"/>
                  </a:schemeClr>
                </a:solidFill>
                <a:prstDash val="solid"/>
                <a:round/>
              </a:ln>
            </p:spPr>
          </p:sp>
          <p:sp>
            <p:nvSpPr>
              <p:cNvPr id="1049084" name=""/>
              <p:cNvSpPr/>
              <p:nvPr/>
            </p:nvSpPr>
            <p:spPr>
              <a:xfrm rot="0">
                <a:off x="3984" y="1392"/>
                <a:ext cx="0" cy="336"/>
              </a:xfrm>
              <a:prstGeom prst="line"/>
              <a:noFill/>
              <a:ln w="38100" cap="flat" cmpd="sng">
                <a:solidFill>
                  <a:schemeClr val="dk1">
                    <a:alpha val="100000"/>
                  </a:schemeClr>
                </a:solidFill>
                <a:prstDash val="solid"/>
                <a:round/>
              </a:ln>
            </p:spPr>
          </p:sp>
          <p:sp>
            <p:nvSpPr>
              <p:cNvPr id="1049085" name=""/>
              <p:cNvSpPr/>
              <p:nvPr/>
            </p:nvSpPr>
            <p:spPr>
              <a:xfrm rot="0" flipH="1">
                <a:off x="3347" y="1549"/>
                <a:ext cx="528" cy="0"/>
              </a:xfrm>
              <a:prstGeom prst="line"/>
              <a:noFill/>
              <a:ln w="9525" cap="flat" cmpd="sng">
                <a:solidFill>
                  <a:schemeClr val="dk1">
                    <a:alpha val="100000"/>
                  </a:schemeClr>
                </a:solidFill>
                <a:prstDash val="solid"/>
                <a:round/>
              </a:ln>
            </p:spPr>
          </p:sp>
          <p:sp>
            <p:nvSpPr>
              <p:cNvPr id="1049086" name=""/>
              <p:cNvSpPr/>
              <p:nvPr/>
            </p:nvSpPr>
            <p:spPr>
              <a:xfrm rot="0">
                <a:off x="3984" y="1549"/>
                <a:ext cx="480" cy="0"/>
              </a:xfrm>
              <a:prstGeom prst="line"/>
              <a:noFill/>
              <a:ln w="9525" cap="flat" cmpd="sng">
                <a:solidFill>
                  <a:schemeClr val="dk1">
                    <a:alpha val="100000"/>
                  </a:schemeClr>
                </a:solidFill>
                <a:prstDash val="solid"/>
                <a:round/>
              </a:ln>
            </p:spPr>
          </p:sp>
        </p:grpSp>
        <p:grpSp>
          <p:nvGrpSpPr>
            <p:cNvPr id="177" name=""/>
            <p:cNvGrpSpPr/>
            <p:nvPr/>
          </p:nvGrpSpPr>
          <p:grpSpPr>
            <a:xfrm rot="0">
              <a:off x="4032" y="1632"/>
              <a:ext cx="1117" cy="336"/>
              <a:chOff x="3347" y="1392"/>
              <a:chExt cx="1117" cy="336"/>
            </a:xfrm>
          </p:grpSpPr>
          <p:sp>
            <p:nvSpPr>
              <p:cNvPr id="1049087" name=""/>
              <p:cNvSpPr/>
              <p:nvPr/>
            </p:nvSpPr>
            <p:spPr>
              <a:xfrm rot="0">
                <a:off x="3888" y="1392"/>
                <a:ext cx="0" cy="336"/>
              </a:xfrm>
              <a:prstGeom prst="line"/>
              <a:noFill/>
              <a:ln w="38100" cap="flat" cmpd="sng">
                <a:solidFill>
                  <a:schemeClr val="dk1">
                    <a:alpha val="100000"/>
                  </a:schemeClr>
                </a:solidFill>
                <a:prstDash val="solid"/>
                <a:round/>
              </a:ln>
            </p:spPr>
          </p:sp>
          <p:sp>
            <p:nvSpPr>
              <p:cNvPr id="1049088" name=""/>
              <p:cNvSpPr/>
              <p:nvPr/>
            </p:nvSpPr>
            <p:spPr>
              <a:xfrm rot="0">
                <a:off x="3984" y="1392"/>
                <a:ext cx="0" cy="336"/>
              </a:xfrm>
              <a:prstGeom prst="line"/>
              <a:noFill/>
              <a:ln w="38100" cap="flat" cmpd="sng">
                <a:solidFill>
                  <a:schemeClr val="dk1">
                    <a:alpha val="100000"/>
                  </a:schemeClr>
                </a:solidFill>
                <a:prstDash val="solid"/>
                <a:round/>
              </a:ln>
            </p:spPr>
          </p:sp>
          <p:sp>
            <p:nvSpPr>
              <p:cNvPr id="1049089" name=""/>
              <p:cNvSpPr/>
              <p:nvPr/>
            </p:nvSpPr>
            <p:spPr>
              <a:xfrm rot="0" flipH="1">
                <a:off x="3347" y="1549"/>
                <a:ext cx="528" cy="0"/>
              </a:xfrm>
              <a:prstGeom prst="line"/>
              <a:noFill/>
              <a:ln w="9525" cap="flat" cmpd="sng">
                <a:solidFill>
                  <a:schemeClr val="dk1">
                    <a:alpha val="100000"/>
                  </a:schemeClr>
                </a:solidFill>
                <a:prstDash val="solid"/>
                <a:round/>
              </a:ln>
            </p:spPr>
          </p:sp>
          <p:sp>
            <p:nvSpPr>
              <p:cNvPr id="1049090" name=""/>
              <p:cNvSpPr/>
              <p:nvPr/>
            </p:nvSpPr>
            <p:spPr>
              <a:xfrm rot="0">
                <a:off x="3984" y="1549"/>
                <a:ext cx="480" cy="0"/>
              </a:xfrm>
              <a:prstGeom prst="line"/>
              <a:noFill/>
              <a:ln w="9525" cap="flat" cmpd="sng">
                <a:solidFill>
                  <a:schemeClr val="dk1">
                    <a:alpha val="100000"/>
                  </a:schemeClr>
                </a:solidFill>
                <a:prstDash val="solid"/>
                <a:round/>
              </a:ln>
            </p:spPr>
          </p:sp>
        </p:grpSp>
        <p:sp>
          <p:nvSpPr>
            <p:cNvPr id="1049091" name=""/>
            <p:cNvSpPr/>
            <p:nvPr/>
          </p:nvSpPr>
          <p:spPr>
            <a:xfrm rot="0">
              <a:off x="2496" y="1741"/>
              <a:ext cx="96" cy="96"/>
            </a:xfrm>
            <a:prstGeom prst="ellipse"/>
            <a:no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92" name=""/>
            <p:cNvSpPr/>
            <p:nvPr/>
          </p:nvSpPr>
          <p:spPr>
            <a:xfrm rot="0">
              <a:off x="3831" y="1750"/>
              <a:ext cx="96" cy="96"/>
            </a:xfrm>
            <a:prstGeom prst="ellipse"/>
            <a:no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093" name=""/>
            <p:cNvSpPr/>
            <p:nvPr/>
          </p:nvSpPr>
          <p:spPr>
            <a:xfrm rot="0">
              <a:off x="3936" y="1789"/>
              <a:ext cx="192" cy="0"/>
            </a:xfrm>
            <a:prstGeom prst="line"/>
            <a:noFill/>
            <a:ln w="9525" cap="flat" cmpd="sng">
              <a:solidFill>
                <a:schemeClr val="dk1">
                  <a:alpha val="100000"/>
                </a:schemeClr>
              </a:solidFill>
              <a:prstDash val="solid"/>
              <a:round/>
            </a:ln>
          </p:spPr>
        </p:sp>
        <p:sp>
          <p:nvSpPr>
            <p:cNvPr id="1049094" name=""/>
            <p:cNvSpPr/>
            <p:nvPr/>
          </p:nvSpPr>
          <p:spPr>
            <a:xfrm rot="0" flipH="1">
              <a:off x="3696" y="1789"/>
              <a:ext cx="144" cy="0"/>
            </a:xfrm>
            <a:prstGeom prst="line"/>
            <a:noFill/>
            <a:ln w="9525" cap="flat" cmpd="sng">
              <a:solidFill>
                <a:schemeClr val="dk1">
                  <a:alpha val="100000"/>
                </a:schemeClr>
              </a:solidFill>
              <a:prstDash val="solid"/>
              <a:round/>
            </a:ln>
          </p:spPr>
        </p:sp>
        <p:sp>
          <p:nvSpPr>
            <p:cNvPr id="1049095" name=""/>
            <p:cNvSpPr txBox="1"/>
            <p:nvPr/>
          </p:nvSpPr>
          <p:spPr>
            <a:xfrm rot="0">
              <a:off x="2342" y="1404"/>
              <a:ext cx="260" cy="67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3200" lang="en-US">
                  <a:solidFill>
                    <a:schemeClr val="dk1"/>
                  </a:solidFill>
                </a:rPr>
                <a:t>+</a:t>
              </a:r>
            </a:p>
            <a:p>
              <a:pPr indent="-342900" lvl="0">
                <a:spcBef>
                  <a:spcPct val="0"/>
                </a:spcBef>
              </a:pPr>
              <a:endParaRPr altLang="zh-CN" b="0" sz="3200" lang="en-US">
                <a:solidFill>
                  <a:schemeClr val="dk1"/>
                </a:solidFill>
              </a:endParaRPr>
            </a:p>
          </p:txBody>
        </p:sp>
        <p:sp>
          <p:nvSpPr>
            <p:cNvPr id="1049096" name=""/>
            <p:cNvSpPr txBox="1"/>
            <p:nvPr/>
          </p:nvSpPr>
          <p:spPr>
            <a:xfrm rot="0">
              <a:off x="5126" y="1420"/>
              <a:ext cx="340"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b="0" sz="2800" lang="zh-CN">
                  <a:solidFill>
                    <a:schemeClr val="dk1"/>
                  </a:solidFill>
                </a:rPr>
                <a:t>－</a:t>
              </a:r>
            </a:p>
          </p:txBody>
        </p:sp>
        <p:sp>
          <p:nvSpPr>
            <p:cNvPr id="1049097" name=""/>
            <p:cNvSpPr txBox="1"/>
            <p:nvPr/>
          </p:nvSpPr>
          <p:spPr>
            <a:xfrm rot="0">
              <a:off x="2784" y="1488"/>
              <a:ext cx="36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p>
          </p:txBody>
        </p:sp>
        <p:sp>
          <p:nvSpPr>
            <p:cNvPr id="1049098" name=""/>
            <p:cNvSpPr txBox="1"/>
            <p:nvPr/>
          </p:nvSpPr>
          <p:spPr>
            <a:xfrm rot="0">
              <a:off x="4224" y="1488"/>
              <a:ext cx="36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p>
          </p:txBody>
        </p:sp>
        <p:sp>
          <p:nvSpPr>
            <p:cNvPr id="1049099" name=""/>
            <p:cNvSpPr txBox="1"/>
            <p:nvPr/>
          </p:nvSpPr>
          <p:spPr>
            <a:xfrm rot="0">
              <a:off x="3206" y="1466"/>
              <a:ext cx="319"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p>
          </p:txBody>
        </p:sp>
        <p:sp>
          <p:nvSpPr>
            <p:cNvPr id="1049100" name=""/>
            <p:cNvSpPr txBox="1"/>
            <p:nvPr/>
          </p:nvSpPr>
          <p:spPr>
            <a:xfrm rot="0">
              <a:off x="4656" y="1488"/>
              <a:ext cx="319"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400" lang="en-US">
                  <a:solidFill>
                    <a:schemeClr val="dk1"/>
                  </a:solidFill>
                </a:rPr>
                <a:t>-Q</a:t>
              </a:r>
            </a:p>
          </p:txBody>
        </p:sp>
        <p:sp>
          <p:nvSpPr>
            <p:cNvPr id="1049101" name=""/>
            <p:cNvSpPr/>
            <p:nvPr/>
          </p:nvSpPr>
          <p:spPr>
            <a:xfrm rot="0">
              <a:off x="3888" y="1872"/>
              <a:ext cx="0" cy="624"/>
            </a:xfrm>
            <a:prstGeom prst="line"/>
            <a:noFill/>
            <a:ln w="9525" cap="flat" cmpd="sng">
              <a:solidFill>
                <a:schemeClr val="dk1">
                  <a:alpha val="100000"/>
                </a:schemeClr>
              </a:solidFill>
              <a:prstDash val="dash"/>
              <a:round/>
            </a:ln>
          </p:spPr>
        </p:sp>
        <p:sp>
          <p:nvSpPr>
            <p:cNvPr id="1049102" name=""/>
            <p:cNvSpPr/>
            <p:nvPr/>
          </p:nvSpPr>
          <p:spPr>
            <a:xfrm rot="0">
              <a:off x="2544" y="1920"/>
              <a:ext cx="0" cy="528"/>
            </a:xfrm>
            <a:prstGeom prst="line"/>
            <a:noFill/>
            <a:ln w="9525" cap="flat" cmpd="sng">
              <a:solidFill>
                <a:schemeClr val="dk1">
                  <a:alpha val="100000"/>
                </a:schemeClr>
              </a:solidFill>
              <a:prstDash val="solid"/>
              <a:round/>
            </a:ln>
          </p:spPr>
        </p:sp>
        <p:sp>
          <p:nvSpPr>
            <p:cNvPr id="1049103" name=""/>
            <p:cNvSpPr/>
            <p:nvPr/>
          </p:nvSpPr>
          <p:spPr>
            <a:xfrm rot="0">
              <a:off x="5184" y="1920"/>
              <a:ext cx="0" cy="528"/>
            </a:xfrm>
            <a:prstGeom prst="line"/>
            <a:noFill/>
            <a:ln w="9525" cap="flat" cmpd="sng">
              <a:solidFill>
                <a:schemeClr val="dk1">
                  <a:alpha val="100000"/>
                </a:schemeClr>
              </a:solidFill>
              <a:prstDash val="solid"/>
              <a:round/>
            </a:ln>
          </p:spPr>
        </p:sp>
        <p:sp>
          <p:nvSpPr>
            <p:cNvPr id="1049104" name=""/>
            <p:cNvSpPr/>
            <p:nvPr/>
          </p:nvSpPr>
          <p:spPr>
            <a:xfrm rot="0" flipH="1">
              <a:off x="2544" y="2208"/>
              <a:ext cx="432" cy="0"/>
            </a:xfrm>
            <a:prstGeom prst="line"/>
            <a:noFill/>
            <a:ln w="9525" cap="flat" cmpd="sng">
              <a:solidFill>
                <a:schemeClr val="dk1">
                  <a:alpha val="100000"/>
                </a:schemeClr>
              </a:solidFill>
              <a:prstDash val="solid"/>
              <a:round/>
              <a:tailEnd type="triangle" w="med" len="med"/>
            </a:ln>
          </p:spPr>
        </p:sp>
        <p:sp>
          <p:nvSpPr>
            <p:cNvPr id="1049105" name=""/>
            <p:cNvSpPr/>
            <p:nvPr/>
          </p:nvSpPr>
          <p:spPr>
            <a:xfrm rot="0">
              <a:off x="3408" y="2208"/>
              <a:ext cx="480" cy="0"/>
            </a:xfrm>
            <a:prstGeom prst="line"/>
            <a:noFill/>
            <a:ln w="9525" cap="flat" cmpd="sng">
              <a:solidFill>
                <a:schemeClr val="dk1">
                  <a:alpha val="100000"/>
                </a:schemeClr>
              </a:solidFill>
              <a:prstDash val="solid"/>
              <a:round/>
              <a:tailEnd type="triangle" w="med" len="med"/>
            </a:ln>
          </p:spPr>
        </p:sp>
        <p:sp>
          <p:nvSpPr>
            <p:cNvPr id="1049106" name=""/>
            <p:cNvSpPr/>
            <p:nvPr/>
          </p:nvSpPr>
          <p:spPr>
            <a:xfrm rot="0">
              <a:off x="4743" y="2208"/>
              <a:ext cx="432" cy="0"/>
            </a:xfrm>
            <a:prstGeom prst="line"/>
            <a:noFill/>
            <a:ln w="9525" cap="flat" cmpd="sng">
              <a:solidFill>
                <a:schemeClr val="dk1">
                  <a:alpha val="100000"/>
                </a:schemeClr>
              </a:solidFill>
              <a:prstDash val="solid"/>
              <a:round/>
              <a:tailEnd type="triangle" w="med" len="med"/>
            </a:ln>
          </p:spPr>
        </p:sp>
        <p:sp>
          <p:nvSpPr>
            <p:cNvPr id="1049107" name=""/>
            <p:cNvSpPr/>
            <p:nvPr/>
          </p:nvSpPr>
          <p:spPr>
            <a:xfrm rot="0" flipH="1">
              <a:off x="3884" y="2208"/>
              <a:ext cx="432" cy="0"/>
            </a:xfrm>
            <a:prstGeom prst="line"/>
            <a:noFill/>
            <a:ln w="9525" cap="flat" cmpd="sng">
              <a:solidFill>
                <a:schemeClr val="dk1">
                  <a:alpha val="100000"/>
                </a:schemeClr>
              </a:solidFill>
              <a:prstDash val="solid"/>
              <a:round/>
              <a:tailEnd type="triangle" w="med" len="med"/>
            </a:ln>
          </p:spPr>
        </p:sp>
        <p:sp>
          <p:nvSpPr>
            <p:cNvPr id="1049108" name=""/>
            <p:cNvSpPr txBox="1"/>
            <p:nvPr/>
          </p:nvSpPr>
          <p:spPr>
            <a:xfrm rot="0">
              <a:off x="3062" y="2058"/>
              <a:ext cx="354"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U</a:t>
              </a:r>
              <a:r>
                <a:rPr altLang="zh-CN" baseline="-25000" b="0" sz="2800" lang="en-US">
                  <a:solidFill>
                    <a:schemeClr val="dk1"/>
                  </a:solidFill>
                </a:rPr>
                <a:t>1</a:t>
              </a:r>
            </a:p>
          </p:txBody>
        </p:sp>
        <p:sp>
          <p:nvSpPr>
            <p:cNvPr id="1049109" name=""/>
            <p:cNvSpPr txBox="1"/>
            <p:nvPr/>
          </p:nvSpPr>
          <p:spPr>
            <a:xfrm rot="0">
              <a:off x="4368" y="2064"/>
              <a:ext cx="354"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U</a:t>
              </a:r>
              <a:r>
                <a:rPr altLang="zh-CN" baseline="-25000" b="0" sz="2800" lang="en-US">
                  <a:solidFill>
                    <a:schemeClr val="dk1"/>
                  </a:solidFill>
                </a:rPr>
                <a:t>2</a:t>
              </a:r>
            </a:p>
          </p:txBody>
        </p:sp>
        <p:sp>
          <p:nvSpPr>
            <p:cNvPr id="1049110" name=""/>
            <p:cNvSpPr/>
            <p:nvPr/>
          </p:nvSpPr>
          <p:spPr>
            <a:xfrm rot="0">
              <a:off x="5127" y="1750"/>
              <a:ext cx="96" cy="96"/>
            </a:xfrm>
            <a:prstGeom prst="ellipse"/>
            <a:no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111" name=""/>
            <p:cNvSpPr txBox="1"/>
            <p:nvPr/>
          </p:nvSpPr>
          <p:spPr>
            <a:xfrm rot="0">
              <a:off x="2976" y="1056"/>
              <a:ext cx="341"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C</a:t>
              </a:r>
              <a:r>
                <a:rPr altLang="zh-CN" baseline="-25000" b="0" sz="2800" lang="en-US">
                  <a:solidFill>
                    <a:schemeClr val="dk1"/>
                  </a:solidFill>
                </a:rPr>
                <a:t>1</a:t>
              </a:r>
            </a:p>
          </p:txBody>
        </p:sp>
        <p:sp>
          <p:nvSpPr>
            <p:cNvPr id="1049112" name=""/>
            <p:cNvSpPr txBox="1"/>
            <p:nvPr/>
          </p:nvSpPr>
          <p:spPr>
            <a:xfrm rot="0">
              <a:off x="4464" y="1056"/>
              <a:ext cx="341" cy="32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zh-CN" b="0" sz="2800" lang="en-US">
                  <a:solidFill>
                    <a:schemeClr val="dk1"/>
                  </a:solidFill>
                </a:rPr>
                <a:t>C</a:t>
              </a:r>
              <a:r>
                <a:rPr altLang="zh-CN" baseline="-25000" b="0" sz="2800" lang="en-US">
                  <a:solidFill>
                    <a:schemeClr val="dk1"/>
                  </a:solidFill>
                </a:rPr>
                <a:t>2</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 presetSubtype="0">
                                  <p:stCondLst>
                                    <p:cond delay="0"/>
                                  </p:stCondLst>
                                  <p:childTnLst>
                                    <p:set>
                                      <p:cBhvr>
                                        <p:cTn dur="1" fill="hold" id="6">
                                          <p:stCondLst>
                                            <p:cond delay="499"/>
                                          </p:stCondLst>
                                        </p:cTn>
                                        <p:tgtEl>
                                          <p:spTgt spid="17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2" presetSubtype="1">
                                  <p:stCondLst>
                                    <p:cond delay="0"/>
                                  </p:stCondLst>
                                  <p:childTnLst>
                                    <p:set>
                                      <p:cBhvr>
                                        <p:cTn dur="1" fill="hold" id="10">
                                          <p:stCondLst>
                                            <p:cond delay="0"/>
                                          </p:stCondLst>
                                        </p:cTn>
                                        <p:tgtEl>
                                          <p:spTgt spid="173"/>
                                        </p:tgtEl>
                                        <p:attrNameLst>
                                          <p:attrName>style.visibility</p:attrName>
                                        </p:attrNameLst>
                                      </p:cBhvr>
                                      <p:to>
                                        <p:strVal val="visible"/>
                                      </p:to>
                                    </p:set>
                                    <p:animEffect transition="in" filter="wipe(up)">
                                      <p:cBhvr>
                                        <p:cTn dur="500" id="11"/>
                                        <p:tgtEl>
                                          <p:spTgt spid="173"/>
                                        </p:tgtEl>
                                      </p:cBhvr>
                                    </p:animEffec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22" presetSubtype="8">
                                  <p:stCondLst>
                                    <p:cond delay="0"/>
                                  </p:stCondLst>
                                  <p:childTnLst>
                                    <p:set>
                                      <p:cBhvr>
                                        <p:cTn dur="1" fill="hold" id="15">
                                          <p:stCondLst>
                                            <p:cond delay="0"/>
                                          </p:stCondLst>
                                        </p:cTn>
                                        <p:tgtEl>
                                          <p:spTgt spid="171"/>
                                        </p:tgtEl>
                                        <p:attrNameLst>
                                          <p:attrName>style.visibility</p:attrName>
                                        </p:attrNameLst>
                                      </p:cBhvr>
                                      <p:to>
                                        <p:strVal val="visible"/>
                                      </p:to>
                                    </p:set>
                                    <p:animEffect transition="in" filter="wipe(left)">
                                      <p:cBhvr>
                                        <p:cTn dur="500" id="16"/>
                                        <p:tgtEl>
                                          <p:spTgt spid="171"/>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8">
                                  <p:stCondLst>
                                    <p:cond delay="0"/>
                                  </p:stCondLst>
                                  <p:childTnLst>
                                    <p:set>
                                      <p:cBhvr>
                                        <p:cTn dur="1" fill="hold" id="20">
                                          <p:stCondLst>
                                            <p:cond delay="0"/>
                                          </p:stCondLst>
                                        </p:cTn>
                                        <p:tgtEl>
                                          <p:spTgt spid="1049077">
                                            <p:txEl>
                                              <p:charRg st="0" end="18"/>
                                            </p:txEl>
                                          </p:spTgt>
                                        </p:tgtEl>
                                        <p:attrNameLst>
                                          <p:attrName>style.visibility</p:attrName>
                                        </p:attrNameLst>
                                      </p:cBhvr>
                                      <p:to>
                                        <p:strVal val="visible"/>
                                      </p:to>
                                    </p:set>
                                    <p:animEffect transition="in" filter="wipe(left)">
                                      <p:cBhvr>
                                        <p:cTn dur="500" id="21"/>
                                        <p:tgtEl>
                                          <p:spTgt spid="1049077">
                                            <p:txEl>
                                              <p:charRg st="0" end="18"/>
                                            </p:txEl>
                                          </p:spTgt>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9078"/>
                                        </p:tgtEl>
                                        <p:attrNameLst>
                                          <p:attrName>style.visibility</p:attrName>
                                        </p:attrNameLst>
                                      </p:cBhvr>
                                      <p:to>
                                        <p:strVal val="visible"/>
                                      </p:to>
                                    </p:set>
                                    <p:animEffect transition="in" filter="wipe(left)">
                                      <p:cBhvr>
                                        <p:cTn dur="500" id="26"/>
                                        <p:tgtEl>
                                          <p:spTgt spid="1049078"/>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8">
                                  <p:stCondLst>
                                    <p:cond delay="0"/>
                                  </p:stCondLst>
                                  <p:childTnLst>
                                    <p:set>
                                      <p:cBhvr>
                                        <p:cTn dur="1" fill="hold" id="30">
                                          <p:stCondLst>
                                            <p:cond delay="0"/>
                                          </p:stCondLst>
                                        </p:cTn>
                                        <p:tgtEl>
                                          <p:spTgt spid="2097329"/>
                                        </p:tgtEl>
                                        <p:attrNameLst>
                                          <p:attrName>style.visibility</p:attrName>
                                        </p:attrNameLst>
                                      </p:cBhvr>
                                      <p:to>
                                        <p:strVal val="visible"/>
                                      </p:to>
                                    </p:set>
                                    <p:animEffect transition="in" filter="wipe(left)">
                                      <p:cBhvr>
                                        <p:cTn dur="500" id="31"/>
                                        <p:tgtEl>
                                          <p:spTgt spid="2097329"/>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8">
                                  <p:stCondLst>
                                    <p:cond delay="0"/>
                                  </p:stCondLst>
                                  <p:childTnLst>
                                    <p:set>
                                      <p:cBhvr>
                                        <p:cTn dur="1" fill="hold" id="35">
                                          <p:stCondLst>
                                            <p:cond delay="0"/>
                                          </p:stCondLst>
                                        </p:cTn>
                                        <p:tgtEl>
                                          <p:spTgt spid="1049079"/>
                                        </p:tgtEl>
                                        <p:attrNameLst>
                                          <p:attrName>style.visibility</p:attrName>
                                        </p:attrNameLst>
                                      </p:cBhvr>
                                      <p:to>
                                        <p:strVal val="visible"/>
                                      </p:to>
                                    </p:set>
                                    <p:animEffect transition="in" filter="wipe(left)">
                                      <p:cBhvr>
                                        <p:cTn dur="500" id="36"/>
                                        <p:tgtEl>
                                          <p:spTgt spid="1049079"/>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8">
                                  <p:stCondLst>
                                    <p:cond delay="0"/>
                                  </p:stCondLst>
                                  <p:childTnLst>
                                    <p:set>
                                      <p:cBhvr>
                                        <p:cTn dur="1" fill="hold" id="40">
                                          <p:stCondLst>
                                            <p:cond delay="0"/>
                                          </p:stCondLst>
                                        </p:cTn>
                                        <p:tgtEl>
                                          <p:spTgt spid="2097330"/>
                                        </p:tgtEl>
                                        <p:attrNameLst>
                                          <p:attrName>style.visibility</p:attrName>
                                        </p:attrNameLst>
                                      </p:cBhvr>
                                      <p:to>
                                        <p:strVal val="visible"/>
                                      </p:to>
                                    </p:set>
                                    <p:animEffect transition="in" filter="wipe(left)">
                                      <p:cBhvr>
                                        <p:cTn dur="500" id="41"/>
                                        <p:tgtEl>
                                          <p:spTgt spid="2097330"/>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8">
                                  <p:stCondLst>
                                    <p:cond delay="0"/>
                                  </p:stCondLst>
                                  <p:childTnLst>
                                    <p:set>
                                      <p:cBhvr>
                                        <p:cTn dur="1" fill="hold" id="45">
                                          <p:stCondLst>
                                            <p:cond delay="0"/>
                                          </p:stCondLst>
                                        </p:cTn>
                                        <p:tgtEl>
                                          <p:spTgt spid="2097331"/>
                                        </p:tgtEl>
                                        <p:attrNameLst>
                                          <p:attrName>style.visibility</p:attrName>
                                        </p:attrNameLst>
                                      </p:cBhvr>
                                      <p:to>
                                        <p:strVal val="visible"/>
                                      </p:to>
                                    </p:set>
                                    <p:animEffect transition="in" filter="wipe(left)">
                                      <p:cBhvr>
                                        <p:cTn dur="500" id="46"/>
                                        <p:tgtEl>
                                          <p:spTgt spid="2097331"/>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8">
                                  <p:stCondLst>
                                    <p:cond delay="0"/>
                                  </p:stCondLst>
                                  <p:iterate type="lt">
                                    <p:tmPct val="100000"/>
                                  </p:iterate>
                                  <p:childTnLst>
                                    <p:set>
                                      <p:cBhvr>
                                        <p:cTn dur="1" fill="hold" id="50">
                                          <p:stCondLst>
                                            <p:cond delay="0"/>
                                          </p:stCondLst>
                                        </p:cTn>
                                        <p:tgtEl>
                                          <p:spTgt spid="1049080">
                                            <p:txEl>
                                              <p:charRg st="0" end="4"/>
                                            </p:txEl>
                                          </p:spTgt>
                                        </p:tgtEl>
                                        <p:attrNameLst>
                                          <p:attrName>style.visibility</p:attrName>
                                        </p:attrNameLst>
                                      </p:cBhvr>
                                      <p:to>
                                        <p:strVal val="visible"/>
                                      </p:to>
                                    </p:set>
                                    <p:animEffect transition="in" filter="wipe(left)">
                                      <p:cBhvr>
                                        <p:cTn dur="75" id="51"/>
                                        <p:tgtEl>
                                          <p:spTgt spid="1049080">
                                            <p:txEl>
                                              <p:charRg st="0" end="4"/>
                                            </p:txEl>
                                          </p:spTgt>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8">
                                  <p:stCondLst>
                                    <p:cond delay="0"/>
                                  </p:stCondLst>
                                  <p:iterate type="lt">
                                    <p:tmPct val="100000"/>
                                  </p:iterate>
                                  <p:childTnLst>
                                    <p:set>
                                      <p:cBhvr>
                                        <p:cTn dur="1" fill="hold" id="55">
                                          <p:stCondLst>
                                            <p:cond delay="0"/>
                                          </p:stCondLst>
                                        </p:cTn>
                                        <p:tgtEl>
                                          <p:spTgt spid="1049080">
                                            <p:txEl>
                                              <p:charRg st="4" end="38"/>
                                            </p:txEl>
                                          </p:spTgt>
                                        </p:tgtEl>
                                        <p:attrNameLst>
                                          <p:attrName>style.visibility</p:attrName>
                                        </p:attrNameLst>
                                      </p:cBhvr>
                                      <p:to>
                                        <p:strVal val="visible"/>
                                      </p:to>
                                    </p:set>
                                    <p:animEffect transition="in" filter="wipe(left)">
                                      <p:cBhvr>
                                        <p:cTn dur="75" id="56"/>
                                        <p:tgtEl>
                                          <p:spTgt spid="1049080">
                                            <p:txEl>
                                              <p:charRg st="4" end="38"/>
                                            </p:txEl>
                                          </p:spTgt>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2" presetSubtype="8">
                                  <p:stCondLst>
                                    <p:cond delay="0"/>
                                  </p:stCondLst>
                                  <p:iterate type="lt">
                                    <p:tmPct val="100000"/>
                                  </p:iterate>
                                  <p:childTnLst>
                                    <p:set>
                                      <p:cBhvr>
                                        <p:cTn dur="1" fill="hold" id="60">
                                          <p:stCondLst>
                                            <p:cond delay="0"/>
                                          </p:stCondLst>
                                        </p:cTn>
                                        <p:tgtEl>
                                          <p:spTgt spid="1049080">
                                            <p:txEl>
                                              <p:charRg st="38" end="69"/>
                                            </p:txEl>
                                          </p:spTgt>
                                        </p:tgtEl>
                                        <p:attrNameLst>
                                          <p:attrName>style.visibility</p:attrName>
                                        </p:attrNameLst>
                                      </p:cBhvr>
                                      <p:to>
                                        <p:strVal val="visible"/>
                                      </p:to>
                                    </p:set>
                                    <p:animEffect transition="in" filter="wipe(left)">
                                      <p:cBhvr>
                                        <p:cTn dur="75" id="61"/>
                                        <p:tgtEl>
                                          <p:spTgt spid="1049080">
                                            <p:txEl>
                                              <p:charRg st="38" end="69"/>
                                            </p:txEl>
                                          </p:spTgt>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2" presetSubtype="8">
                                  <p:stCondLst>
                                    <p:cond delay="0"/>
                                  </p:stCondLst>
                                  <p:iterate type="lt">
                                    <p:tmPct val="100000"/>
                                  </p:iterate>
                                  <p:childTnLst>
                                    <p:set>
                                      <p:cBhvr>
                                        <p:cTn dur="1" fill="hold" id="65">
                                          <p:stCondLst>
                                            <p:cond delay="0"/>
                                          </p:stCondLst>
                                        </p:cTn>
                                        <p:tgtEl>
                                          <p:spTgt spid="1049080">
                                            <p:txEl>
                                              <p:charRg st="69" end="87"/>
                                            </p:txEl>
                                          </p:spTgt>
                                        </p:tgtEl>
                                        <p:attrNameLst>
                                          <p:attrName>style.visibility</p:attrName>
                                        </p:attrNameLst>
                                      </p:cBhvr>
                                      <p:to>
                                        <p:strVal val="visible"/>
                                      </p:to>
                                    </p:set>
                                    <p:animEffect transition="in" filter="wipe(left)">
                                      <p:cBhvr>
                                        <p:cTn dur="75" id="66"/>
                                        <p:tgtEl>
                                          <p:spTgt spid="1049080">
                                            <p:txEl>
                                              <p:charRg st="69"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7" grpId="0" build="p" bldLvl="2"/>
      <p:bldP spid="1049078" grpId="0" build="whole"/>
      <p:bldP spid="1049079" grpId="0" build="whole"/>
      <p:bldP spid="1049080"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78" name=""/>
        <p:cNvGrpSpPr/>
        <p:nvPr/>
      </p:nvGrpSpPr>
      <p:grpSpPr>
        <a:xfrm rot="0">
          <a:off x="0" y="0"/>
          <a:ext cx="0" cy="0"/>
          <a:chOff x="0" y="0"/>
          <a:chExt cx="0" cy="0"/>
        </a:xfrm>
      </p:grpSpPr>
      <p:sp>
        <p:nvSpPr>
          <p:cNvPr id="1049113" name=""/>
          <p:cNvSpPr txBox="1"/>
          <p:nvPr/>
        </p:nvSpPr>
        <p:spPr>
          <a:xfrm rot="0">
            <a:off x="4038600" y="381000"/>
            <a:ext cx="3232150" cy="82232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并联电容器的电容等于</a:t>
            </a:r>
          </a:p>
          <a:p>
            <a:pPr indent="-342900" lvl="0">
              <a:spcBef>
                <a:spcPct val="0"/>
              </a:spcBef>
            </a:pPr>
            <a:r>
              <a:rPr altLang="en-US" sz="2400" lang="zh-CN">
                <a:solidFill>
                  <a:schemeClr val="dk1"/>
                </a:solidFill>
              </a:rPr>
              <a:t>各个电容器电容的和。</a:t>
            </a:r>
          </a:p>
        </p:txBody>
      </p:sp>
      <p:pic>
        <p:nvPicPr>
          <p:cNvPr id="2097332" name="" descr=""/>
          <p:cNvPicPr>
            <a:picLocks/>
          </p:cNvPicPr>
          <p:nvPr/>
        </p:nvPicPr>
        <p:blipFill>
          <a:blip xmlns:r="http://schemas.openxmlformats.org/officeDocument/2006/relationships" r:embed="rId1"/>
          <a:srcRect l="0" t="0" r="0" b="0"/>
          <a:stretch>
            <a:fillRect/>
          </a:stretch>
        </p:blipFill>
        <p:spPr>
          <a:xfrm rot="0">
            <a:off x="1408112" y="304800"/>
            <a:ext cx="1868487" cy="965200"/>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9114" name=""/>
          <p:cNvSpPr txBox="1"/>
          <p:nvPr/>
        </p:nvSpPr>
        <p:spPr>
          <a:xfrm rot="0">
            <a:off x="4114800" y="1423987"/>
            <a:ext cx="3867150" cy="82232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串联电容器总电容的倒数</a:t>
            </a:r>
          </a:p>
          <a:p>
            <a:pPr indent="-342900" lvl="0">
              <a:spcBef>
                <a:spcPct val="0"/>
              </a:spcBef>
            </a:pPr>
            <a:r>
              <a:rPr altLang="en-US" sz="2400" lang="zh-CN">
                <a:solidFill>
                  <a:schemeClr val="dk1"/>
                </a:solidFill>
              </a:rPr>
              <a:t>等于各串联电容倒数之和。</a:t>
            </a:r>
          </a:p>
        </p:txBody>
      </p:sp>
      <p:pic>
        <p:nvPicPr>
          <p:cNvPr id="2097333" name="" descr=""/>
          <p:cNvPicPr>
            <a:picLocks/>
          </p:cNvPicPr>
          <p:nvPr/>
        </p:nvPicPr>
        <p:blipFill>
          <a:blip xmlns:r="http://schemas.openxmlformats.org/officeDocument/2006/relationships" r:embed="rId2"/>
          <a:srcRect l="0" t="0" r="0" b="0"/>
          <a:stretch>
            <a:fillRect/>
          </a:stretch>
        </p:blipFill>
        <p:spPr>
          <a:xfrm rot="0">
            <a:off x="1447800" y="1354137"/>
            <a:ext cx="1828800" cy="1138237"/>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9115" name=""/>
          <p:cNvSpPr txBox="1"/>
          <p:nvPr/>
        </p:nvSpPr>
        <p:spPr>
          <a:xfrm rot="0">
            <a:off x="304800" y="2971800"/>
            <a:ext cx="8228012" cy="155257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当电容器的耐压能力不被满足时，常用串并联</a:t>
            </a:r>
          </a:p>
          <a:p>
            <a:pPr indent="-342900" lvl="0">
              <a:spcBef>
                <a:spcPct val="0"/>
              </a:spcBef>
            </a:pPr>
            <a:r>
              <a:rPr altLang="en-US" sz="2400" lang="zh-CN">
                <a:solidFill>
                  <a:schemeClr val="dk1"/>
                </a:solidFill>
              </a:rPr>
              <a:t>使用来改善。</a:t>
            </a:r>
          </a:p>
          <a:p>
            <a:pPr indent="114300" lvl="1">
              <a:spcBef>
                <a:spcPct val="0"/>
              </a:spcBef>
            </a:pPr>
            <a:r>
              <a:rPr altLang="en-US" sz="2400" lang="zh-CN">
                <a:solidFill>
                  <a:schemeClr val="dk1"/>
                </a:solidFill>
              </a:rPr>
              <a:t>串联使用可提高耐压能力</a:t>
            </a:r>
          </a:p>
          <a:p>
            <a:pPr indent="114300" lvl="1">
              <a:spcBef>
                <a:spcPct val="0"/>
              </a:spcBef>
            </a:pPr>
            <a:r>
              <a:rPr altLang="en-US" sz="2400" lang="zh-CN">
                <a:solidFill>
                  <a:schemeClr val="dk1"/>
                </a:solidFill>
              </a:rPr>
              <a:t>并联使用可以提高容量</a:t>
            </a:r>
          </a:p>
        </p:txBody>
      </p:sp>
      <p:sp>
        <p:nvSpPr>
          <p:cNvPr id="1049116" name=""/>
          <p:cNvSpPr txBox="1"/>
          <p:nvPr/>
        </p:nvSpPr>
        <p:spPr>
          <a:xfrm rot="0">
            <a:off x="228600" y="4876800"/>
            <a:ext cx="7354887" cy="4572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latin typeface="宋体" pitchFamily="2" charset="-122"/>
              </a:rPr>
              <a:t>电介质的绝缘性能遭到破坏，称为</a:t>
            </a:r>
            <a:r>
              <a:rPr altLang="en-US" sz="2400" lang="zh-CN"/>
              <a:t>击穿。</a:t>
            </a:r>
          </a:p>
        </p:txBody>
      </p:sp>
      <p:sp>
        <p:nvSpPr>
          <p:cNvPr id="1049117" name=""/>
          <p:cNvSpPr txBox="1"/>
          <p:nvPr/>
        </p:nvSpPr>
        <p:spPr>
          <a:xfrm rot="0">
            <a:off x="304800" y="5426075"/>
            <a:ext cx="6781800" cy="82232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latin typeface="宋体" pitchFamily="2" charset="-122"/>
              </a:rPr>
              <a:t>所能承受的不被击穿的最大场强叫做</a:t>
            </a:r>
            <a:r>
              <a:rPr altLang="en-US" sz="2400" lang="zh-CN"/>
              <a:t>击穿场强</a:t>
            </a:r>
            <a:r>
              <a:rPr altLang="en-US" sz="2400" lang="zh-CN">
                <a:solidFill>
                  <a:schemeClr val="dk1"/>
                </a:solidFill>
                <a:latin typeface="宋体" pitchFamily="2" charset="-122"/>
              </a:rPr>
              <a:t>或</a:t>
            </a:r>
          </a:p>
          <a:p>
            <a:pPr indent="-342900" lvl="0">
              <a:spcBef>
                <a:spcPct val="0"/>
              </a:spcBef>
            </a:pPr>
            <a:r>
              <a:rPr altLang="en-US" sz="2400" lang="zh-CN"/>
              <a:t>介电强度。</a:t>
            </a:r>
          </a:p>
        </p:txBody>
      </p:sp>
      <p:sp>
        <p:nvSpPr>
          <p:cNvPr id="1049118" name=""/>
          <p:cNvSpPr txBox="1"/>
          <p:nvPr/>
        </p:nvSpPr>
        <p:spPr>
          <a:xfrm rot="0">
            <a:off x="92075" y="120650"/>
            <a:ext cx="898525" cy="519112"/>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en-US" sz="2800" lang="zh-CN">
                <a:solidFill>
                  <a:srgbClr val="3333FF"/>
                </a:solidFill>
                <a:ea typeface="楷体_GB2312" pitchFamily="49" charset="-122"/>
              </a:rPr>
              <a:t>讨论</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9113"/>
                                        </p:tgtEl>
                                        <p:attrNameLst>
                                          <p:attrName>style.visibility</p:attrName>
                                        </p:attrNameLst>
                                      </p:cBhvr>
                                      <p:to>
                                        <p:strVal val="visible"/>
                                      </p:to>
                                    </p:set>
                                    <p:animEffect transition="in" filter="wipe(left)">
                                      <p:cBhvr>
                                        <p:cTn dur="75" id="7"/>
                                        <p:tgtEl>
                                          <p:spTgt spid="104911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333"/>
                                        </p:tgtEl>
                                        <p:attrNameLst>
                                          <p:attrName>style.visibility</p:attrName>
                                        </p:attrNameLst>
                                      </p:cBhvr>
                                      <p:to>
                                        <p:strVal val="visible"/>
                                      </p:to>
                                    </p:set>
                                    <p:animEffect transition="in" filter="wipe(left)">
                                      <p:cBhvr>
                                        <p:cTn dur="500" id="12"/>
                                        <p:tgtEl>
                                          <p:spTgt spid="209733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9114"/>
                                        </p:tgtEl>
                                        <p:attrNameLst>
                                          <p:attrName>style.visibility</p:attrName>
                                        </p:attrNameLst>
                                      </p:cBhvr>
                                      <p:to>
                                        <p:strVal val="visible"/>
                                      </p:to>
                                    </p:set>
                                    <p:animEffect transition="in" filter="wipe(left)">
                                      <p:cBhvr>
                                        <p:cTn dur="75" id="17"/>
                                        <p:tgtEl>
                                          <p:spTgt spid="104911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iterate type="lt">
                                    <p:tmPct val="100000"/>
                                  </p:iterate>
                                  <p:childTnLst>
                                    <p:set>
                                      <p:cBhvr>
                                        <p:cTn dur="1" fill="hold" id="21">
                                          <p:stCondLst>
                                            <p:cond delay="0"/>
                                          </p:stCondLst>
                                        </p:cTn>
                                        <p:tgtEl>
                                          <p:spTgt spid="1049115">
                                            <p:txEl>
                                              <p:charRg st="0" end="21"/>
                                            </p:txEl>
                                          </p:spTgt>
                                        </p:tgtEl>
                                        <p:attrNameLst>
                                          <p:attrName>style.visibility</p:attrName>
                                        </p:attrNameLst>
                                      </p:cBhvr>
                                      <p:to>
                                        <p:strVal val="visible"/>
                                      </p:to>
                                    </p:set>
                                    <p:animEffect transition="in" filter="wipe(left)">
                                      <p:cBhvr>
                                        <p:cTn dur="75" id="22"/>
                                        <p:tgtEl>
                                          <p:spTgt spid="1049115">
                                            <p:txEl>
                                              <p:charRg st="0" end="21"/>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iterate type="lt">
                                    <p:tmPct val="100000"/>
                                  </p:iterate>
                                  <p:childTnLst>
                                    <p:set>
                                      <p:cBhvr>
                                        <p:cTn dur="1" fill="hold" id="26">
                                          <p:stCondLst>
                                            <p:cond delay="0"/>
                                          </p:stCondLst>
                                        </p:cTn>
                                        <p:tgtEl>
                                          <p:spTgt spid="1049115">
                                            <p:txEl>
                                              <p:charRg st="21" end="28"/>
                                            </p:txEl>
                                          </p:spTgt>
                                        </p:tgtEl>
                                        <p:attrNameLst>
                                          <p:attrName>style.visibility</p:attrName>
                                        </p:attrNameLst>
                                      </p:cBhvr>
                                      <p:to>
                                        <p:strVal val="visible"/>
                                      </p:to>
                                    </p:set>
                                    <p:animEffect transition="in" filter="wipe(left)">
                                      <p:cBhvr>
                                        <p:cTn dur="75" id="27"/>
                                        <p:tgtEl>
                                          <p:spTgt spid="1049115">
                                            <p:txEl>
                                              <p:charRg st="21" end="28"/>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iterate type="lt">
                                    <p:tmPct val="100000"/>
                                  </p:iterate>
                                  <p:childTnLst>
                                    <p:set>
                                      <p:cBhvr>
                                        <p:cTn dur="1" fill="hold" id="31">
                                          <p:stCondLst>
                                            <p:cond delay="0"/>
                                          </p:stCondLst>
                                        </p:cTn>
                                        <p:tgtEl>
                                          <p:spTgt spid="1049115">
                                            <p:txEl>
                                              <p:charRg st="28" end="40"/>
                                            </p:txEl>
                                          </p:spTgt>
                                        </p:tgtEl>
                                        <p:attrNameLst>
                                          <p:attrName>style.visibility</p:attrName>
                                        </p:attrNameLst>
                                      </p:cBhvr>
                                      <p:to>
                                        <p:strVal val="visible"/>
                                      </p:to>
                                    </p:set>
                                    <p:animEffect transition="in" filter="wipe(left)">
                                      <p:cBhvr>
                                        <p:cTn dur="75" id="32"/>
                                        <p:tgtEl>
                                          <p:spTgt spid="1049115">
                                            <p:txEl>
                                              <p:charRg st="28" end="40"/>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iterate type="lt">
                                    <p:tmPct val="100000"/>
                                  </p:iterate>
                                  <p:childTnLst>
                                    <p:set>
                                      <p:cBhvr>
                                        <p:cTn dur="1" fill="hold" id="36">
                                          <p:stCondLst>
                                            <p:cond delay="0"/>
                                          </p:stCondLst>
                                        </p:cTn>
                                        <p:tgtEl>
                                          <p:spTgt spid="1049115">
                                            <p:txEl>
                                              <p:charRg st="40" end="51"/>
                                            </p:txEl>
                                          </p:spTgt>
                                        </p:tgtEl>
                                        <p:attrNameLst>
                                          <p:attrName>style.visibility</p:attrName>
                                        </p:attrNameLst>
                                      </p:cBhvr>
                                      <p:to>
                                        <p:strVal val="visible"/>
                                      </p:to>
                                    </p:set>
                                    <p:animEffect transition="in" filter="wipe(left)">
                                      <p:cBhvr>
                                        <p:cTn dur="75" id="37"/>
                                        <p:tgtEl>
                                          <p:spTgt spid="1049115">
                                            <p:txEl>
                                              <p:charRg st="40" end="51"/>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9116"/>
                                        </p:tgtEl>
                                        <p:attrNameLst>
                                          <p:attrName>style.visibility</p:attrName>
                                        </p:attrNameLst>
                                      </p:cBhvr>
                                      <p:to>
                                        <p:strVal val="visible"/>
                                      </p:to>
                                    </p:set>
                                    <p:animEffect transition="in" filter="wipe(left)">
                                      <p:cBhvr>
                                        <p:cTn dur="500" id="42"/>
                                        <p:tgtEl>
                                          <p:spTgt spid="1049116"/>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8">
                                  <p:stCondLst>
                                    <p:cond delay="0"/>
                                  </p:stCondLst>
                                  <p:iterate type="lt">
                                    <p:tmPct val="100000"/>
                                  </p:iterate>
                                  <p:childTnLst>
                                    <p:set>
                                      <p:cBhvr>
                                        <p:cTn dur="1" fill="hold" id="46">
                                          <p:stCondLst>
                                            <p:cond delay="0"/>
                                          </p:stCondLst>
                                        </p:cTn>
                                        <p:tgtEl>
                                          <p:spTgt spid="1049117">
                                            <p:txEl>
                                              <p:charRg st="0" end="22"/>
                                            </p:txEl>
                                          </p:spTgt>
                                        </p:tgtEl>
                                        <p:attrNameLst>
                                          <p:attrName>style.visibility</p:attrName>
                                        </p:attrNameLst>
                                      </p:cBhvr>
                                      <p:to>
                                        <p:strVal val="visible"/>
                                      </p:to>
                                    </p:set>
                                    <p:animEffect transition="in" filter="wipe(left)">
                                      <p:cBhvr>
                                        <p:cTn dur="75" id="47"/>
                                        <p:tgtEl>
                                          <p:spTgt spid="1049117">
                                            <p:txEl>
                                              <p:charRg st="0" end="22"/>
                                            </p:txEl>
                                          </p:spTgt>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8">
                                  <p:stCondLst>
                                    <p:cond delay="0"/>
                                  </p:stCondLst>
                                  <p:iterate type="lt">
                                    <p:tmPct val="100000"/>
                                  </p:iterate>
                                  <p:childTnLst>
                                    <p:set>
                                      <p:cBhvr>
                                        <p:cTn dur="1" fill="hold" id="51">
                                          <p:stCondLst>
                                            <p:cond delay="0"/>
                                          </p:stCondLst>
                                        </p:cTn>
                                        <p:tgtEl>
                                          <p:spTgt spid="1049117">
                                            <p:txEl>
                                              <p:charRg st="22" end="28"/>
                                            </p:txEl>
                                          </p:spTgt>
                                        </p:tgtEl>
                                        <p:attrNameLst>
                                          <p:attrName>style.visibility</p:attrName>
                                        </p:attrNameLst>
                                      </p:cBhvr>
                                      <p:to>
                                        <p:strVal val="visible"/>
                                      </p:to>
                                    </p:set>
                                    <p:animEffect transition="in" filter="wipe(left)">
                                      <p:cBhvr>
                                        <p:cTn dur="75" id="52"/>
                                        <p:tgtEl>
                                          <p:spTgt spid="1049117">
                                            <p:txEl>
                                              <p:charRg st="22"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3" grpId="0" build="whole"/>
      <p:bldP spid="1049114" grpId="0" build="whole"/>
      <p:bldP spid="1049115" grpId="0" build="p" bldLvl="2"/>
      <p:bldP spid="1049116" grpId="0" build="whole"/>
      <p:bldP spid="1049117" grpId="0" build="p" bldLvl="1"/>
    </p:bld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79" name=""/>
        <p:cNvGrpSpPr/>
        <p:nvPr/>
      </p:nvGrpSpPr>
      <p:grpSpPr>
        <a:xfrm rot="0">
          <a:off x="0" y="0"/>
          <a:ext cx="0" cy="0"/>
          <a:chOff x="0" y="0"/>
          <a:chExt cx="0" cy="0"/>
        </a:xfrm>
      </p:grpSpPr>
      <p:sp>
        <p:nvSpPr>
          <p:cNvPr id="1049119" name=""/>
          <p:cNvSpPr txBox="1"/>
          <p:nvPr/>
        </p:nvSpPr>
        <p:spPr>
          <a:xfrm rot="0">
            <a:off x="1676400" y="76200"/>
            <a:ext cx="7010400" cy="641350"/>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lang="en-US">
                <a:ea typeface="楷体_GB2312" pitchFamily="49" charset="-122"/>
              </a:rPr>
              <a:t>6</a:t>
            </a:r>
            <a:r>
              <a:rPr altLang="en-US" lang="zh-CN">
                <a:ea typeface="楷体_GB2312" pitchFamily="49" charset="-122"/>
              </a:rPr>
              <a:t>－</a:t>
            </a:r>
            <a:r>
              <a:rPr altLang="zh-CN" lang="en-US">
                <a:ea typeface="楷体_GB2312" pitchFamily="49" charset="-122"/>
              </a:rPr>
              <a:t>5  </a:t>
            </a:r>
            <a:r>
              <a:rPr altLang="en-US" lang="zh-CN">
                <a:ea typeface="楷体_GB2312" pitchFamily="49" charset="-122"/>
              </a:rPr>
              <a:t>静电场的能量  能量密度</a:t>
            </a:r>
          </a:p>
        </p:txBody>
      </p:sp>
      <p:sp>
        <p:nvSpPr>
          <p:cNvPr id="1049120" name=""/>
          <p:cNvSpPr txBox="1"/>
          <p:nvPr/>
        </p:nvSpPr>
        <p:spPr>
          <a:xfrm rot="0">
            <a:off x="152400" y="762000"/>
            <a:ext cx="4191000" cy="519112"/>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一、电容器的电能 </a:t>
            </a:r>
          </a:p>
        </p:txBody>
      </p:sp>
      <p:sp>
        <p:nvSpPr>
          <p:cNvPr id="1049121" name=""/>
          <p:cNvSpPr txBox="1"/>
          <p:nvPr/>
        </p:nvSpPr>
        <p:spPr>
          <a:xfrm rot="0">
            <a:off x="533400" y="1295400"/>
            <a:ext cx="5119687" cy="155257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设在某时刻两极板之间的电势差为</a:t>
            </a:r>
            <a:r>
              <a:rPr altLang="zh-CN" sz="2400" i="1" lang="en-US">
                <a:solidFill>
                  <a:schemeClr val="dk1"/>
                </a:solidFill>
              </a:rPr>
              <a:t>U</a:t>
            </a:r>
            <a:r>
              <a:rPr altLang="en-US" sz="2400" lang="zh-CN">
                <a:solidFill>
                  <a:schemeClr val="dk1"/>
                </a:solidFill>
              </a:rPr>
              <a:t>，此时若把</a:t>
            </a:r>
            <a:r>
              <a:rPr altLang="zh-CN" sz="2400" lang="en-US">
                <a:solidFill>
                  <a:schemeClr val="dk1"/>
                </a:solidFill>
              </a:rPr>
              <a:t>+d</a:t>
            </a:r>
            <a:r>
              <a:rPr altLang="zh-CN" sz="2400" i="1" lang="en-US">
                <a:solidFill>
                  <a:schemeClr val="dk1"/>
                </a:solidFill>
              </a:rPr>
              <a:t>q</a:t>
            </a:r>
            <a:r>
              <a:rPr altLang="en-US" sz="2400" lang="zh-CN">
                <a:solidFill>
                  <a:schemeClr val="dk1"/>
                </a:solidFill>
              </a:rPr>
              <a:t>电荷从带负电的负极板搬运到带正电的正极板，外力所作的功为</a:t>
            </a:r>
          </a:p>
        </p:txBody>
      </p:sp>
      <p:grpSp>
        <p:nvGrpSpPr>
          <p:cNvPr id="180" name=""/>
          <p:cNvGrpSpPr/>
          <p:nvPr/>
        </p:nvGrpSpPr>
        <p:grpSpPr>
          <a:xfrm rot="0">
            <a:off x="6865937" y="914400"/>
            <a:ext cx="1744662" cy="2424112"/>
            <a:chOff x="4325" y="576"/>
            <a:chExt cx="1099" cy="1527"/>
          </a:xfrm>
        </p:grpSpPr>
        <p:sp>
          <p:nvSpPr>
            <p:cNvPr id="1049122" name=""/>
            <p:cNvSpPr/>
            <p:nvPr/>
          </p:nvSpPr>
          <p:spPr>
            <a:xfrm rot="0">
              <a:off x="4512" y="1056"/>
              <a:ext cx="0" cy="1008"/>
            </a:xfrm>
            <a:prstGeom prst="line"/>
            <a:noFill/>
            <a:ln w="76200" cap="flat" cmpd="sng">
              <a:solidFill>
                <a:srgbClr val="3333FF">
                  <a:alpha val="100000"/>
                </a:srgbClr>
              </a:solidFill>
              <a:prstDash val="solid"/>
              <a:round/>
            </a:ln>
          </p:spPr>
        </p:sp>
        <p:sp>
          <p:nvSpPr>
            <p:cNvPr id="1049123" name=""/>
            <p:cNvSpPr/>
            <p:nvPr/>
          </p:nvSpPr>
          <p:spPr>
            <a:xfrm rot="0">
              <a:off x="5280" y="1056"/>
              <a:ext cx="0" cy="1008"/>
            </a:xfrm>
            <a:prstGeom prst="line"/>
            <a:noFill/>
            <a:ln w="76200" cap="flat" cmpd="sng">
              <a:solidFill>
                <a:srgbClr val="3333FF">
                  <a:alpha val="100000"/>
                </a:srgbClr>
              </a:solidFill>
              <a:prstDash val="solid"/>
              <a:round/>
            </a:ln>
          </p:spPr>
        </p:sp>
        <p:sp>
          <p:nvSpPr>
            <p:cNvPr id="1049124" name=""/>
            <p:cNvSpPr/>
            <p:nvPr/>
          </p:nvSpPr>
          <p:spPr>
            <a:xfrm rot="0">
              <a:off x="4560" y="1248"/>
              <a:ext cx="624" cy="0"/>
            </a:xfrm>
            <a:prstGeom prst="line"/>
            <a:noFill/>
            <a:ln w="38100" cap="flat" cmpd="sng">
              <a:solidFill>
                <a:srgbClr val="FF0000">
                  <a:alpha val="100000"/>
                </a:srgbClr>
              </a:solidFill>
              <a:prstDash val="solid"/>
              <a:round/>
              <a:tailEnd type="triangle" w="med" len="med"/>
            </a:ln>
          </p:spPr>
        </p:sp>
        <p:sp>
          <p:nvSpPr>
            <p:cNvPr id="1049125" name=""/>
            <p:cNvSpPr/>
            <p:nvPr/>
          </p:nvSpPr>
          <p:spPr>
            <a:xfrm rot="0">
              <a:off x="4560" y="1440"/>
              <a:ext cx="624" cy="0"/>
            </a:xfrm>
            <a:prstGeom prst="line"/>
            <a:noFill/>
            <a:ln w="38100" cap="flat" cmpd="sng">
              <a:solidFill>
                <a:srgbClr val="FF0000">
                  <a:alpha val="100000"/>
                </a:srgbClr>
              </a:solidFill>
              <a:prstDash val="solid"/>
              <a:round/>
              <a:tailEnd type="triangle" w="med" len="med"/>
            </a:ln>
          </p:spPr>
        </p:sp>
        <p:sp>
          <p:nvSpPr>
            <p:cNvPr id="1049126" name=""/>
            <p:cNvSpPr/>
            <p:nvPr/>
          </p:nvSpPr>
          <p:spPr>
            <a:xfrm rot="0">
              <a:off x="4560" y="1632"/>
              <a:ext cx="624" cy="0"/>
            </a:xfrm>
            <a:prstGeom prst="line"/>
            <a:noFill/>
            <a:ln w="38100" cap="flat" cmpd="sng">
              <a:solidFill>
                <a:srgbClr val="FF0000">
                  <a:alpha val="100000"/>
                </a:srgbClr>
              </a:solidFill>
              <a:prstDash val="solid"/>
              <a:round/>
              <a:tailEnd type="triangle" w="med" len="med"/>
            </a:ln>
          </p:spPr>
        </p:sp>
        <p:sp>
          <p:nvSpPr>
            <p:cNvPr id="1049127" name=""/>
            <p:cNvSpPr/>
            <p:nvPr/>
          </p:nvSpPr>
          <p:spPr>
            <a:xfrm rot="0">
              <a:off x="4560" y="1824"/>
              <a:ext cx="624" cy="0"/>
            </a:xfrm>
            <a:prstGeom prst="line"/>
            <a:noFill/>
            <a:ln w="38100" cap="flat" cmpd="sng">
              <a:solidFill>
                <a:srgbClr val="FF0000">
                  <a:alpha val="100000"/>
                </a:srgbClr>
              </a:solidFill>
              <a:prstDash val="solid"/>
              <a:round/>
              <a:tailEnd type="triangle" w="med" len="med"/>
            </a:ln>
          </p:spPr>
        </p:sp>
        <p:sp>
          <p:nvSpPr>
            <p:cNvPr id="1049128" name=""/>
            <p:cNvSpPr txBox="1"/>
            <p:nvPr/>
          </p:nvSpPr>
          <p:spPr>
            <a:xfrm rot="0">
              <a:off x="4656" y="1776"/>
              <a:ext cx="263" cy="327"/>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zh-CN" sz="2800" i="1" lang="en-US">
                  <a:ea typeface="楷体_GB2312" pitchFamily="49" charset="-122"/>
                </a:rPr>
                <a:t>E</a:t>
              </a:r>
            </a:p>
          </p:txBody>
        </p:sp>
        <p:sp>
          <p:nvSpPr>
            <p:cNvPr id="1049129" name=""/>
            <p:cNvSpPr/>
            <p:nvPr/>
          </p:nvSpPr>
          <p:spPr>
            <a:xfrm rot="0">
              <a:off x="4511" y="911"/>
              <a:ext cx="720" cy="144"/>
            </a:xfrm>
            <a:custGeom>
              <a:avLst/>
              <a:ahLst/>
              <a:rect l="0" t="0" r="r" b="b"/>
              <a:pathLst>
                <a:path w="720" h="144">
                  <a:moveTo>
                    <a:pt x="0" y="144"/>
                  </a:moveTo>
                  <a:cubicBezTo>
                    <a:pt x="84" y="72"/>
                    <a:pt x="168" y="0"/>
                    <a:pt x="288" y="0"/>
                  </a:cubicBezTo>
                  <a:cubicBezTo>
                    <a:pt x="408" y="0"/>
                    <a:pt x="640" y="120"/>
                    <a:pt x="720" y="144"/>
                  </a:cubicBezTo>
                </a:path>
              </a:pathLst>
            </a:custGeom>
            <a:noFill/>
            <a:ln w="19050" cap="flat" cmpd="sng">
              <a:solidFill>
                <a:srgbClr val="FF00FF">
                  <a:alpha val="100000"/>
                </a:srgbClr>
              </a:solidFill>
              <a:prstDash val="solid"/>
              <a:round/>
              <a:headEnd type="triangle" w="med" len="me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9130" name=""/>
            <p:cNvSpPr txBox="1"/>
            <p:nvPr/>
          </p:nvSpPr>
          <p:spPr>
            <a:xfrm rot="0">
              <a:off x="4656" y="672"/>
              <a:ext cx="426" cy="288"/>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zh-CN" sz="2400" lang="en-US">
                  <a:solidFill>
                    <a:schemeClr val="dk1"/>
                  </a:solidFill>
                </a:rPr>
                <a:t>+d</a:t>
              </a:r>
              <a:r>
                <a:rPr altLang="zh-CN" sz="2400" i="1" lang="en-US">
                  <a:solidFill>
                    <a:schemeClr val="dk1"/>
                  </a:solidFill>
                </a:rPr>
                <a:t>q</a:t>
              </a:r>
            </a:p>
          </p:txBody>
        </p:sp>
        <p:sp>
          <p:nvSpPr>
            <p:cNvPr id="1049131" name=""/>
            <p:cNvSpPr txBox="1"/>
            <p:nvPr/>
          </p:nvSpPr>
          <p:spPr>
            <a:xfrm rot="0">
              <a:off x="4325" y="758"/>
              <a:ext cx="278" cy="404"/>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zh-CN" lang="en-US">
                  <a:ea typeface="楷体_GB2312" pitchFamily="49" charset="-122"/>
                </a:rPr>
                <a:t>+</a:t>
              </a:r>
            </a:p>
          </p:txBody>
        </p:sp>
        <p:sp>
          <p:nvSpPr>
            <p:cNvPr id="1049132" name=""/>
            <p:cNvSpPr txBox="1"/>
            <p:nvPr/>
          </p:nvSpPr>
          <p:spPr>
            <a:xfrm rot="0">
              <a:off x="5166" y="576"/>
              <a:ext cx="258" cy="404"/>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r>
                <a:rPr altLang="zh-CN" lang="en-US">
                  <a:ea typeface="楷体_GB2312" pitchFamily="49" charset="-122"/>
                </a:rPr>
                <a:t>_</a:t>
              </a:r>
            </a:p>
          </p:txBody>
        </p:sp>
      </p:grpSp>
      <p:pic>
        <p:nvPicPr>
          <p:cNvPr id="2097334" name="" descr=""/>
          <p:cNvPicPr>
            <a:picLocks/>
          </p:cNvPicPr>
          <p:nvPr/>
        </p:nvPicPr>
        <p:blipFill>
          <a:blip xmlns:r="http://schemas.openxmlformats.org/officeDocument/2006/relationships" r:embed="rId1"/>
          <a:srcRect l="0" t="0" r="0" b="0"/>
          <a:stretch>
            <a:fillRect/>
          </a:stretch>
        </p:blipFill>
        <p:spPr>
          <a:xfrm rot="0">
            <a:off x="1676400" y="2667000"/>
            <a:ext cx="2590800" cy="896937"/>
          </a:xfrm>
          <a:prstGeom prst="rect"/>
          <a:noFill/>
          <a:ln>
            <a:noFill/>
          </a:ln>
        </p:spPr>
      </p:pic>
      <p:sp>
        <p:nvSpPr>
          <p:cNvPr id="1049133" name=""/>
          <p:cNvSpPr txBox="1"/>
          <p:nvPr/>
        </p:nvSpPr>
        <p:spPr>
          <a:xfrm rot="0">
            <a:off x="457200" y="3657600"/>
            <a:ext cx="8393112"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若使电容器的两极板分别带有</a:t>
            </a:r>
            <a:r>
              <a:rPr altLang="zh-CN" sz="2400" lang="en-US">
                <a:solidFill>
                  <a:schemeClr val="dk1"/>
                </a:solidFill>
              </a:rPr>
              <a:t>±Q</a:t>
            </a:r>
            <a:r>
              <a:rPr altLang="en-US" sz="2400" lang="zh-CN">
                <a:solidFill>
                  <a:schemeClr val="dk1"/>
                </a:solidFill>
              </a:rPr>
              <a:t>的电荷，则外力所作的功为</a:t>
            </a:r>
          </a:p>
        </p:txBody>
      </p:sp>
      <p:pic>
        <p:nvPicPr>
          <p:cNvPr id="2097335" name="" descr=""/>
          <p:cNvPicPr>
            <a:picLocks/>
          </p:cNvPicPr>
          <p:nvPr/>
        </p:nvPicPr>
        <p:blipFill>
          <a:blip xmlns:r="http://schemas.openxmlformats.org/officeDocument/2006/relationships" r:embed="rId2"/>
          <a:srcRect l="0" t="0" r="0" b="0"/>
          <a:stretch>
            <a:fillRect/>
          </a:stretch>
        </p:blipFill>
        <p:spPr>
          <a:xfrm rot="0">
            <a:off x="1828800" y="4191000"/>
            <a:ext cx="4800600" cy="1038225"/>
          </a:xfrm>
          <a:prstGeom prst="rect"/>
          <a:noFill/>
          <a:ln>
            <a:noFill/>
          </a:ln>
        </p:spPr>
      </p:pic>
      <p:sp>
        <p:nvSpPr>
          <p:cNvPr id="1049134" name=""/>
          <p:cNvSpPr txBox="1"/>
          <p:nvPr/>
        </p:nvSpPr>
        <p:spPr>
          <a:xfrm rot="0">
            <a:off x="533400" y="5257800"/>
            <a:ext cx="3241675"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电容器所储存的静电能</a:t>
            </a:r>
          </a:p>
        </p:txBody>
      </p:sp>
      <p:pic>
        <p:nvPicPr>
          <p:cNvPr id="2097336" name="" descr=""/>
          <p:cNvPicPr>
            <a:picLocks/>
          </p:cNvPicPr>
          <p:nvPr/>
        </p:nvPicPr>
        <p:blipFill>
          <a:blip xmlns:r="http://schemas.openxmlformats.org/officeDocument/2006/relationships" r:embed="rId3"/>
          <a:srcRect l="0" t="0" r="0" b="0"/>
          <a:stretch>
            <a:fillRect/>
          </a:stretch>
        </p:blipFill>
        <p:spPr>
          <a:xfrm rot="0">
            <a:off x="2057400" y="5791200"/>
            <a:ext cx="2667000" cy="989012"/>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9135" name=""/>
          <p:cNvSpPr txBox="1"/>
          <p:nvPr/>
        </p:nvSpPr>
        <p:spPr>
          <a:xfrm rot="0">
            <a:off x="5334000" y="5175250"/>
            <a:ext cx="3443287" cy="1200150"/>
          </a:xfrm>
          <a:prstGeom prst="rect"/>
          <a:solidFill>
            <a:srgbClr val="FFFF66"/>
          </a:solidFill>
          <a:ln w="12700" cap="flat" cmpd="sng">
            <a:solidFill>
              <a:srgbClr val="FF00FF">
                <a:alpha val="100000"/>
              </a:srgbClr>
            </a:solidFill>
            <a:prstDash val="solid"/>
            <a:miter/>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外力克服静电场力作功，把非静电能转换为带电体系的静电能</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9121"/>
                                        </p:tgtEl>
                                        <p:attrNameLst>
                                          <p:attrName>style.visibility</p:attrName>
                                        </p:attrNameLst>
                                      </p:cBhvr>
                                      <p:to>
                                        <p:strVal val="visible"/>
                                      </p:to>
                                    </p:set>
                                    <p:animEffect transition="in" filter="wipe(left)">
                                      <p:cBhvr>
                                        <p:cTn dur="75" id="7"/>
                                        <p:tgtEl>
                                          <p:spTgt spid="104912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80"/>
                                        </p:tgtEl>
                                        <p:attrNameLst>
                                          <p:attrName>style.visibility</p:attrName>
                                        </p:attrNameLst>
                                      </p:cBhvr>
                                      <p:to>
                                        <p:strVal val="visible"/>
                                      </p:to>
                                    </p:set>
                                    <p:animEffect transition="in" filter="wipe(left)">
                                      <p:cBhvr>
                                        <p:cTn dur="500" id="12"/>
                                        <p:tgtEl>
                                          <p:spTgt spid="18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334"/>
                                        </p:tgtEl>
                                        <p:attrNameLst>
                                          <p:attrName>style.visibility</p:attrName>
                                        </p:attrNameLst>
                                      </p:cBhvr>
                                      <p:to>
                                        <p:strVal val="visible"/>
                                      </p:to>
                                    </p:set>
                                    <p:animEffect transition="in" filter="wipe(left)">
                                      <p:cBhvr>
                                        <p:cTn dur="500" id="17"/>
                                        <p:tgtEl>
                                          <p:spTgt spid="209733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133"/>
                                        </p:tgtEl>
                                        <p:attrNameLst>
                                          <p:attrName>style.visibility</p:attrName>
                                        </p:attrNameLst>
                                      </p:cBhvr>
                                      <p:to>
                                        <p:strVal val="visible"/>
                                      </p:to>
                                    </p:set>
                                    <p:animEffect transition="in" filter="wipe(left)">
                                      <p:cBhvr>
                                        <p:cTn dur="500" id="22"/>
                                        <p:tgtEl>
                                          <p:spTgt spid="104913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2097335"/>
                                        </p:tgtEl>
                                        <p:attrNameLst>
                                          <p:attrName>style.visibility</p:attrName>
                                        </p:attrNameLst>
                                      </p:cBhvr>
                                      <p:to>
                                        <p:strVal val="visible"/>
                                      </p:to>
                                    </p:set>
                                    <p:animEffect transition="in" filter="wipe(left)">
                                      <p:cBhvr>
                                        <p:cTn dur="500" id="27"/>
                                        <p:tgtEl>
                                          <p:spTgt spid="209733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134"/>
                                        </p:tgtEl>
                                        <p:attrNameLst>
                                          <p:attrName>style.visibility</p:attrName>
                                        </p:attrNameLst>
                                      </p:cBhvr>
                                      <p:to>
                                        <p:strVal val="visible"/>
                                      </p:to>
                                    </p:set>
                                    <p:animEffect transition="in" filter="wipe(left)">
                                      <p:cBhvr>
                                        <p:cTn dur="500" id="32"/>
                                        <p:tgtEl>
                                          <p:spTgt spid="1049134"/>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2097336"/>
                                        </p:tgtEl>
                                        <p:attrNameLst>
                                          <p:attrName>style.visibility</p:attrName>
                                        </p:attrNameLst>
                                      </p:cBhvr>
                                      <p:to>
                                        <p:strVal val="visible"/>
                                      </p:to>
                                    </p:set>
                                    <p:animEffect transition="in" filter="wipe(left)">
                                      <p:cBhvr>
                                        <p:cTn dur="500" id="37"/>
                                        <p:tgtEl>
                                          <p:spTgt spid="2097336"/>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iterate type="lt">
                                    <p:tmPct val="100000"/>
                                  </p:iterate>
                                  <p:childTnLst>
                                    <p:set>
                                      <p:cBhvr>
                                        <p:cTn dur="1" fill="hold" id="41">
                                          <p:stCondLst>
                                            <p:cond delay="0"/>
                                          </p:stCondLst>
                                        </p:cTn>
                                        <p:tgtEl>
                                          <p:spTgt spid="1049135"/>
                                        </p:tgtEl>
                                        <p:attrNameLst>
                                          <p:attrName>style.visibility</p:attrName>
                                        </p:attrNameLst>
                                      </p:cBhvr>
                                      <p:to>
                                        <p:strVal val="visible"/>
                                      </p:to>
                                    </p:set>
                                    <p:animEffect transition="in" filter="wipe(left)">
                                      <p:cBhvr>
                                        <p:cTn dur="75" id="42"/>
                                        <p:tgtEl>
                                          <p:spTgt spid="104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1" grpId="0" build="whole"/>
      <p:bldP spid="1049133" grpId="0" build="whole"/>
      <p:bldP spid="1049134" grpId="0" build="whole"/>
      <p:bldP spid="1049135" grpId="0" build="whole"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81" name=""/>
        <p:cNvGrpSpPr/>
        <p:nvPr/>
      </p:nvGrpSpPr>
      <p:grpSpPr>
        <a:xfrm rot="0">
          <a:off x="0" y="0"/>
          <a:ext cx="0" cy="0"/>
          <a:chOff x="0" y="0"/>
          <a:chExt cx="0" cy="0"/>
        </a:xfrm>
      </p:grpSpPr>
      <p:sp>
        <p:nvSpPr>
          <p:cNvPr id="1049136" name=""/>
          <p:cNvSpPr txBox="1"/>
          <p:nvPr/>
        </p:nvSpPr>
        <p:spPr>
          <a:xfrm rot="0">
            <a:off x="76200" y="166687"/>
            <a:ext cx="6096000" cy="519112"/>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二、静电场的能量  能量密度</a:t>
            </a:r>
          </a:p>
        </p:txBody>
      </p:sp>
      <p:sp>
        <p:nvSpPr>
          <p:cNvPr id="1049137" name=""/>
          <p:cNvSpPr txBox="1"/>
          <p:nvPr/>
        </p:nvSpPr>
        <p:spPr>
          <a:xfrm rot="0">
            <a:off x="228600" y="609600"/>
            <a:ext cx="2870200" cy="519112"/>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800" lang="en-US">
                <a:solidFill>
                  <a:srgbClr val="3333FF"/>
                </a:solidFill>
                <a:ea typeface="楷体_GB2312" pitchFamily="49" charset="-122"/>
              </a:rPr>
              <a:t>1</a:t>
            </a:r>
            <a:r>
              <a:rPr altLang="en-US" sz="2800" lang="zh-CN">
                <a:solidFill>
                  <a:srgbClr val="3333FF"/>
                </a:solidFill>
                <a:ea typeface="楷体_GB2312" pitchFamily="49" charset="-122"/>
              </a:rPr>
              <a:t>、静电场的能量</a:t>
            </a:r>
          </a:p>
        </p:txBody>
      </p:sp>
      <p:sp>
        <p:nvSpPr>
          <p:cNvPr id="1049138" name=""/>
          <p:cNvSpPr txBox="1"/>
          <p:nvPr/>
        </p:nvSpPr>
        <p:spPr>
          <a:xfrm rot="0">
            <a:off x="747712" y="1189037"/>
            <a:ext cx="7329487" cy="822325"/>
          </a:xfrm>
          <a:prstGeom prst="rect"/>
          <a:noFill/>
          <a:ln>
            <a:noFill/>
          </a:ln>
        </p:spPr>
        <p:txBody>
          <a:bodyPr anchor="ctr"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对于极板面积为</a:t>
            </a:r>
            <a:r>
              <a:rPr altLang="zh-CN" sz="2400" i="1" lang="en-US">
                <a:solidFill>
                  <a:schemeClr val="dk1"/>
                </a:solidFill>
              </a:rPr>
              <a:t>S</a:t>
            </a:r>
            <a:r>
              <a:rPr altLang="en-US" sz="2400" lang="zh-CN">
                <a:solidFill>
                  <a:schemeClr val="dk1"/>
                </a:solidFill>
              </a:rPr>
              <a:t>、极板间距为</a:t>
            </a:r>
            <a:r>
              <a:rPr altLang="zh-CN" sz="2400" i="1" lang="en-US">
                <a:solidFill>
                  <a:schemeClr val="dk1"/>
                </a:solidFill>
              </a:rPr>
              <a:t>d</a:t>
            </a:r>
            <a:r>
              <a:rPr altLang="en-US" sz="2400" lang="zh-CN">
                <a:solidFill>
                  <a:schemeClr val="dk1"/>
                </a:solidFill>
              </a:rPr>
              <a:t>平板电容器，电场所占的体积为</a:t>
            </a:r>
            <a:r>
              <a:rPr altLang="zh-CN" sz="2400" i="1" lang="en-US">
                <a:solidFill>
                  <a:schemeClr val="dk1"/>
                </a:solidFill>
              </a:rPr>
              <a:t>Sd</a:t>
            </a:r>
            <a:r>
              <a:rPr altLang="en-US" sz="2400" lang="zh-CN">
                <a:solidFill>
                  <a:schemeClr val="dk1"/>
                </a:solidFill>
              </a:rPr>
              <a:t>，电容器储存的静电能为</a:t>
            </a:r>
          </a:p>
        </p:txBody>
      </p:sp>
      <p:pic>
        <p:nvPicPr>
          <p:cNvPr id="2097337" name="" descr=""/>
          <p:cNvPicPr>
            <a:picLocks/>
          </p:cNvPicPr>
          <p:nvPr/>
        </p:nvPicPr>
        <p:blipFill>
          <a:blip xmlns:r="http://schemas.openxmlformats.org/officeDocument/2006/relationships" r:embed="rId1"/>
          <a:srcRect l="0" t="0" r="0" b="0"/>
          <a:stretch>
            <a:fillRect/>
          </a:stretch>
        </p:blipFill>
        <p:spPr>
          <a:xfrm rot="0">
            <a:off x="1981200" y="2057400"/>
            <a:ext cx="4953000" cy="866775"/>
          </a:xfrm>
          <a:prstGeom prst="rect"/>
          <a:noFill/>
          <a:ln>
            <a:noFill/>
          </a:ln>
        </p:spPr>
      </p:pic>
      <p:sp>
        <p:nvSpPr>
          <p:cNvPr id="1049139" name=""/>
          <p:cNvSpPr txBox="1"/>
          <p:nvPr/>
        </p:nvSpPr>
        <p:spPr>
          <a:xfrm rot="0">
            <a:off x="228600" y="4129087"/>
            <a:ext cx="3228975" cy="519112"/>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800" lang="en-US">
                <a:solidFill>
                  <a:srgbClr val="3333FF"/>
                </a:solidFill>
                <a:ea typeface="楷体_GB2312" pitchFamily="49" charset="-122"/>
              </a:rPr>
              <a:t>2</a:t>
            </a:r>
            <a:r>
              <a:rPr altLang="en-US" sz="2800" lang="zh-CN">
                <a:solidFill>
                  <a:srgbClr val="3333FF"/>
                </a:solidFill>
                <a:ea typeface="楷体_GB2312" pitchFamily="49" charset="-122"/>
              </a:rPr>
              <a:t>、电场的能量密度</a:t>
            </a:r>
          </a:p>
        </p:txBody>
      </p:sp>
      <p:sp>
        <p:nvSpPr>
          <p:cNvPr id="1049140" name=""/>
          <p:cNvSpPr txBox="1"/>
          <p:nvPr/>
        </p:nvSpPr>
        <p:spPr>
          <a:xfrm rot="0">
            <a:off x="838200" y="4648200"/>
            <a:ext cx="3549650"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定义：单位体积内的能量</a:t>
            </a:r>
          </a:p>
        </p:txBody>
      </p:sp>
      <p:pic>
        <p:nvPicPr>
          <p:cNvPr id="2097338" name="" descr=""/>
          <p:cNvPicPr>
            <a:picLocks/>
          </p:cNvPicPr>
          <p:nvPr/>
        </p:nvPicPr>
        <p:blipFill>
          <a:blip xmlns:r="http://schemas.openxmlformats.org/officeDocument/2006/relationships" r:embed="rId2"/>
          <a:srcRect l="0" t="0" r="0" b="0"/>
          <a:stretch>
            <a:fillRect/>
          </a:stretch>
        </p:blipFill>
        <p:spPr>
          <a:xfrm rot="0">
            <a:off x="1828800" y="5181600"/>
            <a:ext cx="1631950" cy="854075"/>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9141" name=""/>
          <p:cNvSpPr txBox="1"/>
          <p:nvPr/>
        </p:nvSpPr>
        <p:spPr>
          <a:xfrm rot="0">
            <a:off x="990600" y="6096000"/>
            <a:ext cx="5089525" cy="457200"/>
          </a:xfrm>
          <a:prstGeom prst="rect"/>
          <a:noFill/>
          <a:ln>
            <a:noFill/>
          </a:ln>
        </p:spPr>
        <p:txBody>
          <a:bodyPr anchor="ctr"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对于任意电场，本结论都是成立的。</a:t>
            </a:r>
          </a:p>
        </p:txBody>
      </p:sp>
      <p:sp>
        <p:nvSpPr>
          <p:cNvPr id="1049142" name=""/>
          <p:cNvSpPr txBox="1"/>
          <p:nvPr/>
        </p:nvSpPr>
        <p:spPr>
          <a:xfrm rot="0">
            <a:off x="762000" y="2895600"/>
            <a:ext cx="8305800" cy="11874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电容器所具有的能量与极板间电场</a:t>
            </a:r>
            <a:r>
              <a:rPr altLang="zh-CN" sz="2400" i="1" lang="en-US">
                <a:solidFill>
                  <a:schemeClr val="dk1"/>
                </a:solidFill>
              </a:rPr>
              <a:t>E</a:t>
            </a:r>
            <a:r>
              <a:rPr altLang="en-US" sz="2400" lang="zh-CN">
                <a:solidFill>
                  <a:schemeClr val="dk1"/>
                </a:solidFill>
              </a:rPr>
              <a:t>和</a:t>
            </a:r>
            <a:r>
              <a:rPr altLang="zh-CN" sz="2400" i="1" lang="en-US">
                <a:solidFill>
                  <a:schemeClr val="dk1"/>
                </a:solidFill>
              </a:rPr>
              <a:t>D</a:t>
            </a:r>
            <a:r>
              <a:rPr altLang="en-US" sz="2400" lang="zh-CN">
                <a:solidFill>
                  <a:schemeClr val="dk1"/>
                </a:solidFill>
              </a:rPr>
              <a:t>有关，</a:t>
            </a:r>
            <a:r>
              <a:rPr altLang="zh-CN" sz="2400" i="1" lang="en-US">
                <a:solidFill>
                  <a:schemeClr val="dk1"/>
                </a:solidFill>
              </a:rPr>
              <a:t>E</a:t>
            </a:r>
            <a:r>
              <a:rPr altLang="en-US" sz="2400" lang="zh-CN">
                <a:solidFill>
                  <a:schemeClr val="dk1"/>
                </a:solidFill>
              </a:rPr>
              <a:t>和</a:t>
            </a:r>
            <a:r>
              <a:rPr altLang="zh-CN" sz="2400" i="1" lang="en-US">
                <a:solidFill>
                  <a:schemeClr val="dk1"/>
                </a:solidFill>
              </a:rPr>
              <a:t>D</a:t>
            </a:r>
            <a:r>
              <a:rPr altLang="en-US" sz="2400" lang="zh-CN">
                <a:solidFill>
                  <a:schemeClr val="dk1"/>
                </a:solidFill>
              </a:rPr>
              <a:t>是极板间每一点电场大小的物理量，所以能量与电场存在的空间有关，电场携带了能量。</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9138"/>
                                        </p:tgtEl>
                                        <p:attrNameLst>
                                          <p:attrName>style.visibility</p:attrName>
                                        </p:attrNameLst>
                                      </p:cBhvr>
                                      <p:to>
                                        <p:strVal val="visible"/>
                                      </p:to>
                                    </p:set>
                                    <p:animEffect transition="in" filter="wipe(left)">
                                      <p:cBhvr>
                                        <p:cTn dur="75" id="7"/>
                                        <p:tgtEl>
                                          <p:spTgt spid="104913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337"/>
                                        </p:tgtEl>
                                        <p:attrNameLst>
                                          <p:attrName>style.visibility</p:attrName>
                                        </p:attrNameLst>
                                      </p:cBhvr>
                                      <p:to>
                                        <p:strVal val="visible"/>
                                      </p:to>
                                    </p:set>
                                    <p:animEffect transition="in" filter="wipe(left)">
                                      <p:cBhvr>
                                        <p:cTn dur="500" id="12"/>
                                        <p:tgtEl>
                                          <p:spTgt spid="209733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9142"/>
                                        </p:tgtEl>
                                        <p:attrNameLst>
                                          <p:attrName>style.visibility</p:attrName>
                                        </p:attrNameLst>
                                      </p:cBhvr>
                                      <p:to>
                                        <p:strVal val="visible"/>
                                      </p:to>
                                    </p:set>
                                    <p:animEffect transition="in" filter="wipe(left)">
                                      <p:cBhvr>
                                        <p:cTn dur="75" id="17"/>
                                        <p:tgtEl>
                                          <p:spTgt spid="104914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139"/>
                                        </p:tgtEl>
                                        <p:attrNameLst>
                                          <p:attrName>style.visibility</p:attrName>
                                        </p:attrNameLst>
                                      </p:cBhvr>
                                      <p:to>
                                        <p:strVal val="visible"/>
                                      </p:to>
                                    </p:set>
                                    <p:animEffect transition="in" filter="wipe(left)">
                                      <p:cBhvr>
                                        <p:cTn dur="500" id="22"/>
                                        <p:tgtEl>
                                          <p:spTgt spid="104913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140"/>
                                        </p:tgtEl>
                                        <p:attrNameLst>
                                          <p:attrName>style.visibility</p:attrName>
                                        </p:attrNameLst>
                                      </p:cBhvr>
                                      <p:to>
                                        <p:strVal val="visible"/>
                                      </p:to>
                                    </p:set>
                                    <p:animEffect transition="in" filter="wipe(left)">
                                      <p:cBhvr>
                                        <p:cTn dur="500" id="27"/>
                                        <p:tgtEl>
                                          <p:spTgt spid="1049140"/>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2097338"/>
                                        </p:tgtEl>
                                        <p:attrNameLst>
                                          <p:attrName>style.visibility</p:attrName>
                                        </p:attrNameLst>
                                      </p:cBhvr>
                                      <p:to>
                                        <p:strVal val="visible"/>
                                      </p:to>
                                    </p:set>
                                    <p:animEffect transition="in" filter="wipe(left)">
                                      <p:cBhvr>
                                        <p:cTn dur="500" id="32"/>
                                        <p:tgtEl>
                                          <p:spTgt spid="209733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9141"/>
                                        </p:tgtEl>
                                        <p:attrNameLst>
                                          <p:attrName>style.visibility</p:attrName>
                                        </p:attrNameLst>
                                      </p:cBhvr>
                                      <p:to>
                                        <p:strVal val="visible"/>
                                      </p:to>
                                    </p:set>
                                    <p:animEffect transition="in" filter="wipe(left)">
                                      <p:cBhvr>
                                        <p:cTn dur="500" id="37"/>
                                        <p:tgtEl>
                                          <p:spTgt spid="104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8" grpId="0" build="whole"/>
      <p:bldP spid="1049139" grpId="0" build="whole"/>
      <p:bldP spid="1049140" grpId="0" build="whole"/>
      <p:bldP spid="1049141" grpId="0" build="whole"/>
      <p:bldP spid="1049142" grpId="0" build="whole"/>
    </p:bld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38" name=""/>
          <p:cNvSpPr/>
          <p:nvPr/>
        </p:nvSpPr>
        <p:spPr>
          <a:xfrm rot="0">
            <a:off x="3995737" y="1052512"/>
            <a:ext cx="4464050" cy="196050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CC0000"/>
                </a:solidFill>
                <a:latin typeface="宋体" pitchFamily="2" charset="-122"/>
              </a:rPr>
              <a:t>有极分子：</a:t>
            </a:r>
            <a:r>
              <a:rPr altLang="en-US" sz="2400" lang="zh-CN">
                <a:solidFill>
                  <a:schemeClr val="dk1"/>
                </a:solidFill>
                <a:latin typeface="宋体" pitchFamily="2" charset="-122"/>
              </a:rPr>
              <a:t>具有固有电矩的分子，如</a:t>
            </a:r>
            <a:r>
              <a:rPr altLang="zh-CN" sz="2400" lang="en-US">
                <a:solidFill>
                  <a:schemeClr val="dk1"/>
                </a:solidFill>
                <a:latin typeface="宋体" pitchFamily="2" charset="-122"/>
              </a:rPr>
              <a:t>HCl</a:t>
            </a:r>
            <a:r>
              <a:rPr altLang="zh-CN" sz="2400" lang="en-US">
                <a:solidFill>
                  <a:schemeClr val="dk1"/>
                </a:solidFill>
                <a:latin typeface="宋体" pitchFamily="2" charset="-122"/>
              </a:rPr>
              <a:t> , H</a:t>
            </a:r>
            <a:r>
              <a:rPr altLang="zh-CN" baseline="-25000" sz="2400" lang="en-US">
                <a:solidFill>
                  <a:schemeClr val="dk1"/>
                </a:solidFill>
                <a:latin typeface="宋体" pitchFamily="2" charset="-122"/>
              </a:rPr>
              <a:t>2</a:t>
            </a:r>
            <a:r>
              <a:rPr altLang="zh-CN" sz="2400" lang="en-US">
                <a:solidFill>
                  <a:schemeClr val="dk1"/>
                </a:solidFill>
                <a:latin typeface="宋体" pitchFamily="2" charset="-122"/>
              </a:rPr>
              <a:t>O </a:t>
            </a:r>
            <a:r>
              <a:rPr altLang="en-US" sz="2400" lang="zh-CN">
                <a:solidFill>
                  <a:schemeClr val="dk1"/>
                </a:solidFill>
                <a:latin typeface="宋体" pitchFamily="2" charset="-122"/>
              </a:rPr>
              <a:t>和</a:t>
            </a:r>
            <a:r>
              <a:rPr altLang="zh-CN" sz="2400" lang="en-US">
                <a:solidFill>
                  <a:schemeClr val="dk1"/>
                </a:solidFill>
                <a:latin typeface="宋体" pitchFamily="2" charset="-122"/>
              </a:rPr>
              <a:t>CO</a:t>
            </a:r>
            <a:r>
              <a:rPr altLang="en-US" sz="2400" lang="zh-CN">
                <a:solidFill>
                  <a:schemeClr val="dk1"/>
                </a:solidFill>
                <a:latin typeface="宋体" pitchFamily="2" charset="-122"/>
              </a:rPr>
              <a:t>等。在外电场的作用下，力偶矩的作用力图使其固有电矩的取向转到与外电场一致的方向上来。</a:t>
            </a:r>
          </a:p>
        </p:txBody>
      </p:sp>
      <p:sp>
        <p:nvSpPr>
          <p:cNvPr id="1048639" name=""/>
          <p:cNvSpPr txBox="1"/>
          <p:nvPr/>
        </p:nvSpPr>
        <p:spPr>
          <a:xfrm rot="0">
            <a:off x="152400" y="152400"/>
            <a:ext cx="3816350" cy="57943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二、电介质的极化  </a:t>
            </a:r>
          </a:p>
        </p:txBody>
      </p:sp>
      <p:grpSp>
        <p:nvGrpSpPr>
          <p:cNvPr id="65" name=""/>
          <p:cNvGrpSpPr/>
          <p:nvPr/>
        </p:nvGrpSpPr>
        <p:grpSpPr>
          <a:xfrm rot="0">
            <a:off x="323850" y="765175"/>
            <a:ext cx="3581400" cy="762000"/>
            <a:chOff x="48" y="0"/>
            <a:chExt cx="2256" cy="480"/>
          </a:xfrm>
        </p:grpSpPr>
        <p:sp>
          <p:nvSpPr>
            <p:cNvPr id="1048640"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1</a:t>
              </a:r>
              <a:r>
                <a:rPr altLang="en-US" sz="2800" lang="zh-CN">
                  <a:solidFill>
                    <a:srgbClr val="3333FF"/>
                  </a:solidFill>
                  <a:ea typeface="楷体_GB2312" pitchFamily="49" charset="-122"/>
                </a:rPr>
                <a:t>、电介质的分类</a:t>
              </a:r>
            </a:p>
          </p:txBody>
        </p:sp>
        <p:sp>
          <p:nvSpPr>
            <p:cNvPr id="1048641"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sp>
        <p:nvSpPr>
          <p:cNvPr id="1048642" name=""/>
          <p:cNvSpPr/>
          <p:nvPr/>
        </p:nvSpPr>
        <p:spPr>
          <a:xfrm rot="0">
            <a:off x="395287" y="1700212"/>
            <a:ext cx="3384550" cy="151600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CC0000"/>
                </a:solidFill>
              </a:rPr>
              <a:t>固有电矩：</a:t>
            </a:r>
            <a:r>
              <a:rPr altLang="en-US" sz="2400" lang="zh-CN">
                <a:solidFill>
                  <a:schemeClr val="dk1"/>
                </a:solidFill>
              </a:rPr>
              <a:t>没有外电场时，分子内部的电荷分布不对称，表现为具有电矩。</a:t>
            </a:r>
          </a:p>
        </p:txBody>
      </p:sp>
      <p:pic>
        <p:nvPicPr>
          <p:cNvPr id="2097164" name="" descr=""/>
          <p:cNvPicPr>
            <a:picLocks/>
          </p:cNvPicPr>
          <p:nvPr/>
        </p:nvPicPr>
        <p:blipFill>
          <a:blip xmlns:r="http://schemas.openxmlformats.org/officeDocument/2006/relationships" r:embed="rId1"/>
          <a:srcRect l="0" t="0" r="0" b="0"/>
          <a:stretch>
            <a:fillRect/>
          </a:stretch>
        </p:blipFill>
        <p:spPr>
          <a:xfrm rot="0">
            <a:off x="4284662" y="2924175"/>
            <a:ext cx="4859337" cy="3671887"/>
          </a:xfrm>
          <a:prstGeom prst="rect"/>
          <a:noFill/>
          <a:ln>
            <a:noFill/>
          </a:ln>
        </p:spPr>
      </p:pic>
      <p:sp>
        <p:nvSpPr>
          <p:cNvPr id="1048643" name=""/>
          <p:cNvSpPr/>
          <p:nvPr/>
        </p:nvSpPr>
        <p:spPr>
          <a:xfrm rot="0">
            <a:off x="323850" y="3573462"/>
            <a:ext cx="4032250" cy="222720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CC0000"/>
                </a:solidFill>
                <a:latin typeface="宋体" pitchFamily="2" charset="-122"/>
              </a:rPr>
              <a:t>无极分子：</a:t>
            </a:r>
            <a:r>
              <a:rPr altLang="en-US" sz="2400" lang="zh-CN">
                <a:solidFill>
                  <a:schemeClr val="dk1"/>
                </a:solidFill>
                <a:latin typeface="宋体" pitchFamily="2" charset="-122"/>
              </a:rPr>
              <a:t>没有固有电矩的分子，如</a:t>
            </a:r>
            <a:r>
              <a:rPr altLang="zh-CN" sz="2400" lang="en-US">
                <a:solidFill>
                  <a:schemeClr val="dk1"/>
                </a:solidFill>
                <a:latin typeface="宋体" pitchFamily="2" charset="-122"/>
              </a:rPr>
              <a:t>He ,H2 , N2 , O2</a:t>
            </a:r>
            <a:r>
              <a:rPr altLang="en-US" sz="2400" lang="zh-CN">
                <a:solidFill>
                  <a:schemeClr val="dk1"/>
                </a:solidFill>
                <a:latin typeface="宋体" pitchFamily="2" charset="-122"/>
              </a:rPr>
              <a:t>和</a:t>
            </a:r>
            <a:r>
              <a:rPr altLang="zh-CN" sz="2400" lang="en-US">
                <a:solidFill>
                  <a:schemeClr val="dk1"/>
                </a:solidFill>
                <a:latin typeface="宋体" pitchFamily="2" charset="-122"/>
              </a:rPr>
              <a:t>CO2 </a:t>
            </a:r>
            <a:r>
              <a:rPr altLang="en-US" sz="2400" lang="zh-CN">
                <a:solidFill>
                  <a:schemeClr val="dk1"/>
                </a:solidFill>
                <a:latin typeface="宋体" pitchFamily="2" charset="-122"/>
              </a:rPr>
              <a:t>等。在外电场的作用下，分子产生与外电场方向一致的感应电矩</a:t>
            </a:r>
            <a:r>
              <a:rPr altLang="zh-CN" sz="2400" lang="en-US">
                <a:solidFill>
                  <a:schemeClr val="dk1"/>
                </a:solidFill>
                <a:latin typeface="宋体" pitchFamily="2" charset="-122"/>
              </a:rPr>
              <a:t>(</a:t>
            </a:r>
            <a:r>
              <a:rPr altLang="en-US" sz="2400" lang="zh-CN">
                <a:solidFill>
                  <a:schemeClr val="dk1"/>
                </a:solidFill>
                <a:latin typeface="宋体" pitchFamily="2" charset="-122"/>
              </a:rPr>
              <a:t>主要是电子发生位移</a:t>
            </a:r>
            <a:r>
              <a:rPr altLang="zh-CN" sz="2400" lang="en-US">
                <a:solidFill>
                  <a:schemeClr val="dk1"/>
                </a:solidFill>
                <a:latin typeface="宋体" pitchFamily="2" charset="-122"/>
              </a:rPr>
              <a:t>)</a:t>
            </a:r>
            <a:r>
              <a:rPr altLang="en-US" sz="2400" lang="zh-CN">
                <a:solidFill>
                  <a:schemeClr val="dk1"/>
                </a:solidFill>
                <a:latin typeface="宋体" pitchFamily="2" charset="-122"/>
              </a:rPr>
              <a:t>。</a:t>
            </a:r>
          </a:p>
        </p:txBody>
      </p:sp>
    </p:spTree>
  </p:cSld>
  <p:clrMapOvr>
    <a:masterClrMapping/>
  </p:clrMapOvr>
  <p:transition spd="fast" advClick="1">
    <p:random/>
  </p:transition>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44" name=""/>
          <p:cNvSpPr txBox="1"/>
          <p:nvPr/>
        </p:nvSpPr>
        <p:spPr>
          <a:xfrm rot="0">
            <a:off x="395287" y="981075"/>
            <a:ext cx="8245475" cy="82232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latin typeface="宋体" pitchFamily="2" charset="-122"/>
              </a:rPr>
              <a:t>在外电场中，固有电矩的取向或诱导电矩的产生使电介质的表面（或内部）出现束缚电荷的现象叫做</a:t>
            </a:r>
            <a:r>
              <a:rPr altLang="en-US" sz="2400" lang="zh-CN">
                <a:ea typeface="楷体_GB2312" pitchFamily="49" charset="-122"/>
              </a:rPr>
              <a:t>电介质的极化</a:t>
            </a:r>
            <a:r>
              <a:rPr altLang="en-US" sz="2400" lang="zh-CN">
                <a:solidFill>
                  <a:schemeClr val="dk1"/>
                </a:solidFill>
                <a:latin typeface="宋体" pitchFamily="2" charset="-122"/>
              </a:rPr>
              <a:t>。</a:t>
            </a:r>
          </a:p>
        </p:txBody>
      </p:sp>
      <p:grpSp>
        <p:nvGrpSpPr>
          <p:cNvPr id="67" name=""/>
          <p:cNvGrpSpPr/>
          <p:nvPr/>
        </p:nvGrpSpPr>
        <p:grpSpPr>
          <a:xfrm rot="0">
            <a:off x="611187" y="188912"/>
            <a:ext cx="4679950" cy="762000"/>
            <a:chOff x="48" y="0"/>
            <a:chExt cx="2256" cy="480"/>
          </a:xfrm>
        </p:grpSpPr>
        <p:sp>
          <p:nvSpPr>
            <p:cNvPr id="1048645"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电介质的极化过程</a:t>
              </a:r>
            </a:p>
          </p:txBody>
        </p:sp>
        <p:sp>
          <p:nvSpPr>
            <p:cNvPr id="1048646"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2</a:t>
              </a:r>
            </a:p>
          </p:txBody>
        </p:sp>
      </p:grpSp>
      <p:sp>
        <p:nvSpPr>
          <p:cNvPr id="1048647" name=""/>
          <p:cNvSpPr/>
          <p:nvPr/>
        </p:nvSpPr>
        <p:spPr>
          <a:xfrm rot="0">
            <a:off x="539750" y="1989137"/>
            <a:ext cx="5713412" cy="519112"/>
          </a:xfrm>
          <a:prstGeom prst="rect"/>
          <a:noFill/>
          <a:ln>
            <a:noFill/>
          </a:ln>
        </p:spPr>
        <p:txBody>
          <a:bodyPr anchor="t"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800" lang="zh-CN">
                <a:solidFill>
                  <a:srgbClr val="3333FF"/>
                </a:solidFill>
                <a:ea typeface="楷体_GB2312" pitchFamily="49" charset="-122"/>
              </a:rPr>
              <a:t>（</a:t>
            </a:r>
            <a:r>
              <a:rPr altLang="zh-CN" sz="2800" lang="en-US">
                <a:solidFill>
                  <a:srgbClr val="3333FF"/>
                </a:solidFill>
                <a:ea typeface="楷体_GB2312" pitchFamily="49" charset="-122"/>
              </a:rPr>
              <a:t>1</a:t>
            </a:r>
            <a:r>
              <a:rPr altLang="en-US" sz="2800" lang="zh-CN">
                <a:solidFill>
                  <a:srgbClr val="3333FF"/>
                </a:solidFill>
                <a:ea typeface="楷体_GB2312" pitchFamily="49" charset="-122"/>
              </a:rPr>
              <a:t>）无极分子的极化</a:t>
            </a:r>
            <a:r>
              <a:rPr altLang="zh-CN" sz="2800" lang="en-US">
                <a:solidFill>
                  <a:srgbClr val="3333FF"/>
                </a:solidFill>
                <a:ea typeface="楷体_GB2312" pitchFamily="49" charset="-122"/>
              </a:rPr>
              <a:t>——</a:t>
            </a:r>
            <a:r>
              <a:rPr altLang="en-US" sz="2800" lang="zh-CN">
                <a:solidFill>
                  <a:srgbClr val="3333FF"/>
                </a:solidFill>
                <a:ea typeface="楷体_GB2312" pitchFamily="49" charset="-122"/>
              </a:rPr>
              <a:t>位移极化</a:t>
            </a:r>
          </a:p>
        </p:txBody>
      </p:sp>
      <p:grpSp>
        <p:nvGrpSpPr>
          <p:cNvPr id="68" name=""/>
          <p:cNvGrpSpPr/>
          <p:nvPr/>
        </p:nvGrpSpPr>
        <p:grpSpPr>
          <a:xfrm rot="0">
            <a:off x="827087" y="2565400"/>
            <a:ext cx="1924050" cy="1600200"/>
            <a:chOff x="3408" y="2784"/>
            <a:chExt cx="1440" cy="1008"/>
          </a:xfrm>
        </p:grpSpPr>
        <p:grpSp>
          <p:nvGrpSpPr>
            <p:cNvPr id="69" name=""/>
            <p:cNvGrpSpPr/>
            <p:nvPr/>
          </p:nvGrpSpPr>
          <p:grpSpPr>
            <a:xfrm rot="0">
              <a:off x="3408" y="3072"/>
              <a:ext cx="1440" cy="720"/>
              <a:chOff x="3600" y="3024"/>
              <a:chExt cx="1440" cy="720"/>
            </a:xfrm>
          </p:grpSpPr>
          <p:sp>
            <p:nvSpPr>
              <p:cNvPr id="1048648" name=""/>
              <p:cNvSpPr/>
              <p:nvPr/>
            </p:nvSpPr>
            <p:spPr>
              <a:xfrm rot="0">
                <a:off x="3600" y="3024"/>
                <a:ext cx="1440" cy="720"/>
              </a:xfrm>
              <a:prstGeom prst="rect"/>
              <a:noFill/>
              <a:ln w="9525" cap="flat" cmpd="sng">
                <a:solidFill>
                  <a:schemeClr val="dk1">
                    <a:alpha val="100000"/>
                  </a:scheme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nvGrpSpPr>
              <p:cNvPr id="70" name=""/>
              <p:cNvGrpSpPr/>
              <p:nvPr/>
            </p:nvGrpSpPr>
            <p:grpSpPr>
              <a:xfrm rot="0">
                <a:off x="3744" y="3072"/>
                <a:ext cx="1152" cy="624"/>
                <a:chOff x="3744" y="3072"/>
                <a:chExt cx="1152" cy="624"/>
              </a:xfrm>
            </p:grpSpPr>
            <p:sp>
              <p:nvSpPr>
                <p:cNvPr id="1048649" name=""/>
                <p:cNvSpPr/>
                <p:nvPr/>
              </p:nvSpPr>
              <p:spPr>
                <a:xfrm rot="0">
                  <a:off x="3888" y="331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0" name=""/>
                <p:cNvSpPr/>
                <p:nvPr/>
              </p:nvSpPr>
              <p:spPr>
                <a:xfrm rot="0">
                  <a:off x="4080" y="340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1" name=""/>
                <p:cNvSpPr/>
                <p:nvPr/>
              </p:nvSpPr>
              <p:spPr>
                <a:xfrm rot="0">
                  <a:off x="4080" y="360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2" name=""/>
                <p:cNvSpPr/>
                <p:nvPr/>
              </p:nvSpPr>
              <p:spPr>
                <a:xfrm rot="0">
                  <a:off x="4224" y="312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3" name=""/>
                <p:cNvSpPr/>
                <p:nvPr/>
              </p:nvSpPr>
              <p:spPr>
                <a:xfrm rot="0">
                  <a:off x="4224" y="331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4" name=""/>
                <p:cNvSpPr/>
                <p:nvPr/>
              </p:nvSpPr>
              <p:spPr>
                <a:xfrm rot="0">
                  <a:off x="3936" y="312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5" name=""/>
                <p:cNvSpPr/>
                <p:nvPr/>
              </p:nvSpPr>
              <p:spPr>
                <a:xfrm rot="0">
                  <a:off x="4368" y="340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6" name=""/>
                <p:cNvSpPr/>
                <p:nvPr/>
              </p:nvSpPr>
              <p:spPr>
                <a:xfrm rot="0">
                  <a:off x="4416" y="3216"/>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7" name=""/>
                <p:cNvSpPr/>
                <p:nvPr/>
              </p:nvSpPr>
              <p:spPr>
                <a:xfrm rot="0">
                  <a:off x="4608" y="316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8" name=""/>
                <p:cNvSpPr/>
                <p:nvPr/>
              </p:nvSpPr>
              <p:spPr>
                <a:xfrm rot="0">
                  <a:off x="4656" y="336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59" name=""/>
                <p:cNvSpPr/>
                <p:nvPr/>
              </p:nvSpPr>
              <p:spPr>
                <a:xfrm rot="0">
                  <a:off x="4800" y="331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0" name=""/>
                <p:cNvSpPr/>
                <p:nvPr/>
              </p:nvSpPr>
              <p:spPr>
                <a:xfrm rot="0">
                  <a:off x="4560" y="3504"/>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1" name=""/>
                <p:cNvSpPr/>
                <p:nvPr/>
              </p:nvSpPr>
              <p:spPr>
                <a:xfrm rot="0">
                  <a:off x="4416" y="360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2" name=""/>
                <p:cNvSpPr/>
                <p:nvPr/>
              </p:nvSpPr>
              <p:spPr>
                <a:xfrm rot="0">
                  <a:off x="4512" y="307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3" name=""/>
                <p:cNvSpPr/>
                <p:nvPr/>
              </p:nvSpPr>
              <p:spPr>
                <a:xfrm rot="0">
                  <a:off x="3840" y="3504"/>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4" name=""/>
                <p:cNvSpPr/>
                <p:nvPr/>
              </p:nvSpPr>
              <p:spPr>
                <a:xfrm rot="0">
                  <a:off x="4704" y="355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5" name=""/>
                <p:cNvSpPr/>
                <p:nvPr/>
              </p:nvSpPr>
              <p:spPr>
                <a:xfrm rot="0">
                  <a:off x="4032" y="3264"/>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6" name=""/>
                <p:cNvSpPr/>
                <p:nvPr/>
              </p:nvSpPr>
              <p:spPr>
                <a:xfrm rot="0">
                  <a:off x="4224" y="3504"/>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7" name=""/>
                <p:cNvSpPr/>
                <p:nvPr/>
              </p:nvSpPr>
              <p:spPr>
                <a:xfrm rot="0">
                  <a:off x="4848" y="3456"/>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8" name=""/>
                <p:cNvSpPr/>
                <p:nvPr/>
              </p:nvSpPr>
              <p:spPr>
                <a:xfrm rot="0">
                  <a:off x="3792" y="316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69" name=""/>
                <p:cNvSpPr/>
                <p:nvPr/>
              </p:nvSpPr>
              <p:spPr>
                <a:xfrm rot="0">
                  <a:off x="4416" y="312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0" name=""/>
                <p:cNvSpPr/>
                <p:nvPr/>
              </p:nvSpPr>
              <p:spPr>
                <a:xfrm rot="0">
                  <a:off x="4800" y="316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1" name=""/>
                <p:cNvSpPr/>
                <p:nvPr/>
              </p:nvSpPr>
              <p:spPr>
                <a:xfrm rot="0">
                  <a:off x="4848" y="360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2" name=""/>
                <p:cNvSpPr/>
                <p:nvPr/>
              </p:nvSpPr>
              <p:spPr>
                <a:xfrm rot="0">
                  <a:off x="4080" y="307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3" name=""/>
                <p:cNvSpPr/>
                <p:nvPr/>
              </p:nvSpPr>
              <p:spPr>
                <a:xfrm rot="0">
                  <a:off x="3744" y="340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4" name=""/>
                <p:cNvSpPr/>
                <p:nvPr/>
              </p:nvSpPr>
              <p:spPr>
                <a:xfrm rot="0">
                  <a:off x="3888" y="360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5" name=""/>
                <p:cNvSpPr/>
                <p:nvPr/>
              </p:nvSpPr>
              <p:spPr>
                <a:xfrm rot="0">
                  <a:off x="4848" y="3072"/>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6" name=""/>
                <p:cNvSpPr/>
                <p:nvPr/>
              </p:nvSpPr>
              <p:spPr>
                <a:xfrm rot="0">
                  <a:off x="4320" y="3600"/>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677" name=""/>
                <p:cNvSpPr/>
                <p:nvPr/>
              </p:nvSpPr>
              <p:spPr>
                <a:xfrm rot="0">
                  <a:off x="4656" y="3648"/>
                  <a:ext cx="48" cy="48"/>
                </a:xfrm>
                <a:prstGeom prst="ellipse"/>
                <a:solidFill>
                  <a:schemeClr val="dk1"/>
                </a:solidFill>
                <a:ln w="9525"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grpSp>
        <p:sp>
          <p:nvSpPr>
            <p:cNvPr id="1048678" name=""/>
            <p:cNvSpPr txBox="1"/>
            <p:nvPr/>
          </p:nvSpPr>
          <p:spPr>
            <a:xfrm rot="0">
              <a:off x="3648" y="2784"/>
              <a:ext cx="960" cy="2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en-US" sz="2000" lang="zh-CN">
                  <a:solidFill>
                    <a:srgbClr val="CC0000"/>
                  </a:solidFill>
                </a:rPr>
                <a:t>无极分子</a:t>
              </a:r>
            </a:p>
          </p:txBody>
        </p:sp>
      </p:grpSp>
      <p:sp>
        <p:nvSpPr>
          <p:cNvPr id="1048679" name=""/>
          <p:cNvSpPr/>
          <p:nvPr/>
        </p:nvSpPr>
        <p:spPr>
          <a:xfrm rot="0">
            <a:off x="250825" y="4292600"/>
            <a:ext cx="8532812" cy="118745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无外电场时，分子的正负电荷中心重合；有外电场时，正、负电荷将被电场力拉开，偏离原来的位置，形成一个电偶极子，叫作</a:t>
            </a:r>
            <a:r>
              <a:rPr altLang="en-US" sz="2400" lang="zh-CN"/>
              <a:t>诱导电偶极矩</a:t>
            </a:r>
            <a:r>
              <a:rPr altLang="en-US" sz="2400" lang="zh-CN">
                <a:solidFill>
                  <a:schemeClr val="dk1"/>
                </a:solidFill>
              </a:rPr>
              <a:t>。</a:t>
            </a:r>
          </a:p>
        </p:txBody>
      </p:sp>
      <p:pic>
        <p:nvPicPr>
          <p:cNvPr id="2097165" name="" descr=""/>
          <p:cNvPicPr>
            <a:picLocks/>
          </p:cNvPicPr>
          <p:nvPr/>
        </p:nvPicPr>
        <p:blipFill>
          <a:blip xmlns:r="http://schemas.openxmlformats.org/officeDocument/2006/relationships" r:embed="rId1"/>
          <a:srcRect l="0" t="0" r="0" b="0"/>
          <a:stretch>
            <a:fillRect/>
          </a:stretch>
        </p:blipFill>
        <p:spPr>
          <a:xfrm rot="0">
            <a:off x="5076825" y="2565400"/>
            <a:ext cx="3049587" cy="1676400"/>
          </a:xfrm>
          <a:prstGeom prst="rect"/>
          <a:noFill/>
          <a:ln>
            <a:noFill/>
          </a:ln>
        </p:spPr>
      </p:pic>
      <p:pic>
        <p:nvPicPr>
          <p:cNvPr id="2097166" name="" descr=""/>
          <p:cNvPicPr>
            <a:picLocks/>
          </p:cNvPicPr>
          <p:nvPr/>
        </p:nvPicPr>
        <p:blipFill>
          <a:blip xmlns:r="http://schemas.openxmlformats.org/officeDocument/2006/relationships" r:embed="rId2"/>
          <a:srcRect l="0" t="0" r="0" b="0"/>
          <a:stretch>
            <a:fillRect/>
          </a:stretch>
        </p:blipFill>
        <p:spPr>
          <a:xfrm rot="0">
            <a:off x="2916237" y="2997200"/>
            <a:ext cx="2160587" cy="990600"/>
          </a:xfrm>
          <a:prstGeom prst="rect"/>
          <a:noFill/>
          <a:ln>
            <a:noFill/>
          </a:ln>
        </p:spPr>
      </p:pic>
      <p:sp>
        <p:nvSpPr>
          <p:cNvPr id="1048680" name=""/>
          <p:cNvSpPr/>
          <p:nvPr/>
        </p:nvSpPr>
        <p:spPr>
          <a:xfrm rot="0">
            <a:off x="179387" y="5445125"/>
            <a:ext cx="8640762" cy="45720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CC0000"/>
                </a:solidFill>
              </a:rPr>
              <a:t>极化电荷或束缚电荷：</a:t>
            </a:r>
            <a:r>
              <a:rPr altLang="en-US" sz="2400" lang="zh-CN">
                <a:solidFill>
                  <a:schemeClr val="dk1"/>
                </a:solidFill>
              </a:rPr>
              <a:t>因极化而出现在电介质上的电荷。</a:t>
            </a:r>
          </a:p>
        </p:txBody>
      </p:sp>
      <p:sp>
        <p:nvSpPr>
          <p:cNvPr id="1048681" name=""/>
          <p:cNvSpPr/>
          <p:nvPr/>
        </p:nvSpPr>
        <p:spPr>
          <a:xfrm rot="0">
            <a:off x="250825" y="6035675"/>
            <a:ext cx="8424862" cy="822325"/>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t>自由电荷：</a:t>
            </a:r>
            <a:r>
              <a:rPr altLang="en-US" sz="2400" lang="zh-CN">
                <a:solidFill>
                  <a:schemeClr val="hlink"/>
                </a:solidFill>
              </a:rPr>
              <a:t>可以用传导的方法引走的电荷，例如用摩擦起电使电介质带上的电荷。</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44"/>
                                        </p:tgtEl>
                                        <p:attrNameLst>
                                          <p:attrName>style.visibility</p:attrName>
                                        </p:attrNameLst>
                                      </p:cBhvr>
                                      <p:to>
                                        <p:strVal val="visible"/>
                                      </p:to>
                                    </p:set>
                                    <p:animEffect transition="in" filter="wipe(left)">
                                      <p:cBhvr>
                                        <p:cTn dur="500" id="7"/>
                                        <p:tgtEl>
                                          <p:spTgt spid="10486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47"/>
                                        </p:tgtEl>
                                        <p:attrNameLst>
                                          <p:attrName>style.visibility</p:attrName>
                                        </p:attrNameLst>
                                      </p:cBhvr>
                                      <p:to>
                                        <p:strVal val="visible"/>
                                      </p:to>
                                    </p:set>
                                    <p:animEffect transition="in" filter="blinds(horizontal)">
                                      <p:cBhvr>
                                        <p:cTn dur="500" id="12"/>
                                        <p:tgtEl>
                                          <p:spTgt spid="104864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68"/>
                                        </p:tgtEl>
                                        <p:attrNameLst>
                                          <p:attrName>style.visibility</p:attrName>
                                        </p:attrNameLst>
                                      </p:cBhvr>
                                      <p:to>
                                        <p:strVal val="visible"/>
                                      </p:to>
                                    </p:set>
                                    <p:animEffect transition="in" filter="blinds(horizontal)">
                                      <p:cBhvr>
                                        <p:cTn dur="500" id="17"/>
                                        <p:tgtEl>
                                          <p:spTgt spid="68"/>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5">
                                  <p:stCondLst>
                                    <p:cond delay="0"/>
                                  </p:stCondLst>
                                  <p:childTnLst>
                                    <p:set>
                                      <p:cBhvr>
                                        <p:cTn dur="1" fill="hold" id="21">
                                          <p:stCondLst>
                                            <p:cond delay="0"/>
                                          </p:stCondLst>
                                        </p:cTn>
                                        <p:tgtEl>
                                          <p:spTgt spid="2097166"/>
                                        </p:tgtEl>
                                        <p:attrNameLst>
                                          <p:attrName>style.visibility</p:attrName>
                                        </p:attrNameLst>
                                      </p:cBhvr>
                                      <p:to>
                                        <p:strVal val="visible"/>
                                      </p:to>
                                    </p:set>
                                    <p:animEffect transition="in" filter="blinds(vertical)">
                                      <p:cBhvr>
                                        <p:cTn dur="500" id="22"/>
                                        <p:tgtEl>
                                          <p:spTgt spid="2097166"/>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5">
                                  <p:stCondLst>
                                    <p:cond delay="0"/>
                                  </p:stCondLst>
                                  <p:childTnLst>
                                    <p:set>
                                      <p:cBhvr>
                                        <p:cTn dur="1" fill="hold" id="26">
                                          <p:stCondLst>
                                            <p:cond delay="0"/>
                                          </p:stCondLst>
                                        </p:cTn>
                                        <p:tgtEl>
                                          <p:spTgt spid="2097165"/>
                                        </p:tgtEl>
                                        <p:attrNameLst>
                                          <p:attrName>style.visibility</p:attrName>
                                        </p:attrNameLst>
                                      </p:cBhvr>
                                      <p:to>
                                        <p:strVal val="visible"/>
                                      </p:to>
                                    </p:set>
                                    <p:animEffect transition="in" filter="blinds(vertical)">
                                      <p:cBhvr>
                                        <p:cTn dur="500" id="27"/>
                                        <p:tgtEl>
                                          <p:spTgt spid="209716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679"/>
                                        </p:tgtEl>
                                        <p:attrNameLst>
                                          <p:attrName>style.visibility</p:attrName>
                                        </p:attrNameLst>
                                      </p:cBhvr>
                                      <p:to>
                                        <p:strVal val="visible"/>
                                      </p:to>
                                    </p:set>
                                    <p:animEffect transition="in" filter="blinds(horizontal)">
                                      <p:cBhvr>
                                        <p:cTn dur="500" id="32"/>
                                        <p:tgtEl>
                                          <p:spTgt spid="1048679"/>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680"/>
                                        </p:tgtEl>
                                        <p:attrNameLst>
                                          <p:attrName>style.visibility</p:attrName>
                                        </p:attrNameLst>
                                      </p:cBhvr>
                                      <p:to>
                                        <p:strVal val="visible"/>
                                      </p:to>
                                    </p:set>
                                    <p:animEffect transition="in" filter="blinds(horizontal)">
                                      <p:cBhvr>
                                        <p:cTn dur="500" id="37"/>
                                        <p:tgtEl>
                                          <p:spTgt spid="1048680"/>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3" presetSubtype="10">
                                  <p:stCondLst>
                                    <p:cond delay="0"/>
                                  </p:stCondLst>
                                  <p:childTnLst>
                                    <p:set>
                                      <p:cBhvr>
                                        <p:cTn dur="1" fill="hold" id="41">
                                          <p:stCondLst>
                                            <p:cond delay="0"/>
                                          </p:stCondLst>
                                        </p:cTn>
                                        <p:tgtEl>
                                          <p:spTgt spid="1048681"/>
                                        </p:tgtEl>
                                        <p:attrNameLst>
                                          <p:attrName>style.visibility</p:attrName>
                                        </p:attrNameLst>
                                      </p:cBhvr>
                                      <p:to>
                                        <p:strVal val="visible"/>
                                      </p:to>
                                    </p:set>
                                    <p:animEffect transition="in" filter="blinds(horizontal)">
                                      <p:cBhvr>
                                        <p:cTn dur="500" id="42"/>
                                        <p:tgtEl>
                                          <p:spTgt spid="104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build="whole"/>
      <p:bldP spid="1048647" grpId="0" build="whole"/>
      <p:bldP spid="1048679" grpId="0" build="whole"/>
      <p:bldP spid="1048680" grpId="0" build="whole"/>
      <p:bldP spid="1048681" grpId="0" build="whole"/>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82" name=""/>
          <p:cNvSpPr txBox="1"/>
          <p:nvPr/>
        </p:nvSpPr>
        <p:spPr>
          <a:xfrm rot="0">
            <a:off x="179387" y="908050"/>
            <a:ext cx="8153400" cy="82232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buFontTx/>
              <a:buChar char="•"/>
            </a:pPr>
            <a:r>
              <a:rPr altLang="en-US" sz="2400" lang="zh-CN">
                <a:solidFill>
                  <a:schemeClr val="dk1"/>
                </a:solidFill>
              </a:rPr>
              <a:t>当没有外电场时，电偶极子的排列是杂乱无章的，因而对外不显电性。</a:t>
            </a:r>
          </a:p>
        </p:txBody>
      </p:sp>
      <p:sp>
        <p:nvSpPr>
          <p:cNvPr id="1048683" name=""/>
          <p:cNvSpPr txBox="1"/>
          <p:nvPr/>
        </p:nvSpPr>
        <p:spPr>
          <a:xfrm rot="0">
            <a:off x="304800" y="1752600"/>
            <a:ext cx="8153400" cy="16256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buFontTx/>
              <a:buChar char="•"/>
            </a:pPr>
            <a:r>
              <a:rPr altLang="en-US" sz="2400" lang="zh-CN">
                <a:solidFill>
                  <a:schemeClr val="dk1"/>
                </a:solidFill>
              </a:rPr>
              <a:t>当有外电场时，每个电偶极子都将受到一个力矩的作用。</a:t>
            </a:r>
            <a:r>
              <a:rPr altLang="en-US" sz="2400" lang="zh-CN">
                <a:ea typeface="楷体_GB2312" pitchFamily="49" charset="-122"/>
              </a:rPr>
              <a:t>在此力矩的作用下，电介质中的电偶极子将转向外电场的方向。</a:t>
            </a:r>
          </a:p>
          <a:p>
            <a:pPr indent="-342900" lvl="0">
              <a:buFontTx/>
              <a:buChar char="•"/>
            </a:pPr>
            <a:r>
              <a:rPr altLang="en-US" sz="2400" lang="zh-CN">
                <a:solidFill>
                  <a:schemeClr val="dk1"/>
                </a:solidFill>
              </a:rPr>
              <a:t>在垂直于电场方向的两个表面上，将产生极化电荷。</a:t>
            </a:r>
          </a:p>
        </p:txBody>
      </p:sp>
      <p:pic>
        <p:nvPicPr>
          <p:cNvPr id="2097167" name="" descr=""/>
          <p:cNvPicPr>
            <a:picLocks/>
          </p:cNvPicPr>
          <p:nvPr/>
        </p:nvPicPr>
        <p:blipFill>
          <a:blip xmlns:r="http://schemas.openxmlformats.org/officeDocument/2006/relationships" r:embed="rId1"/>
          <a:srcRect l="0" t="0" r="0" b="0"/>
          <a:stretch>
            <a:fillRect/>
          </a:stretch>
        </p:blipFill>
        <p:spPr>
          <a:xfrm rot="0">
            <a:off x="971550" y="3644900"/>
            <a:ext cx="2868612" cy="1125537"/>
          </a:xfrm>
          <a:prstGeom prst="rect"/>
          <a:noFill/>
          <a:ln>
            <a:noFill/>
          </a:ln>
        </p:spPr>
      </p:pic>
      <p:pic>
        <p:nvPicPr>
          <p:cNvPr id="2097168" name="" descr=""/>
          <p:cNvPicPr>
            <a:picLocks/>
          </p:cNvPicPr>
          <p:nvPr/>
        </p:nvPicPr>
        <p:blipFill>
          <a:blip xmlns:r="http://schemas.openxmlformats.org/officeDocument/2006/relationships" r:embed="rId2"/>
          <a:srcRect l="0" t="0" r="0" b="0"/>
          <a:stretch>
            <a:fillRect/>
          </a:stretch>
        </p:blipFill>
        <p:spPr>
          <a:xfrm rot="0">
            <a:off x="4932362" y="3429000"/>
            <a:ext cx="2913062" cy="1743075"/>
          </a:xfrm>
          <a:prstGeom prst="rect"/>
          <a:noFill/>
          <a:ln>
            <a:noFill/>
          </a:ln>
        </p:spPr>
      </p:pic>
      <p:sp>
        <p:nvSpPr>
          <p:cNvPr id="1048684" name=""/>
          <p:cNvSpPr/>
          <p:nvPr/>
        </p:nvSpPr>
        <p:spPr>
          <a:xfrm rot="0">
            <a:off x="179387" y="5300662"/>
            <a:ext cx="8459788" cy="1187450"/>
          </a:xfrm>
          <a:prstGeom prst="rect"/>
          <a:noFill/>
          <a:ln>
            <a:noFill/>
          </a:ln>
        </p:spPr>
        <p:txBody>
          <a:bodyPr anchor="t" bIns="46800" lIns="90000" rIns="90000" tIns="4680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hlink"/>
                </a:solidFill>
                <a:latin typeface="宋体" pitchFamily="2" charset="-122"/>
              </a:rPr>
              <a:t>  </a:t>
            </a:r>
            <a:r>
              <a:rPr altLang="en-US" sz="2400" lang="zh-CN">
                <a:solidFill>
                  <a:schemeClr val="hlink"/>
                </a:solidFill>
                <a:latin typeface="宋体" pitchFamily="2" charset="-122"/>
              </a:rPr>
              <a:t>在有极分子构成的电介质中，取向极化比位移极化约大一个数量级；但在高频电场下，只有电子位移极化</a:t>
            </a:r>
            <a:r>
              <a:rPr altLang="zh-CN" sz="2400" lang="en-US">
                <a:solidFill>
                  <a:schemeClr val="hlink"/>
                </a:solidFill>
                <a:latin typeface="宋体" pitchFamily="2" charset="-122"/>
              </a:rPr>
              <a:t>(</a:t>
            </a:r>
            <a:r>
              <a:rPr altLang="en-US" sz="2400" lang="zh-CN">
                <a:solidFill>
                  <a:schemeClr val="hlink"/>
                </a:solidFill>
                <a:latin typeface="宋体" pitchFamily="2" charset="-122"/>
              </a:rPr>
              <a:t>电子惯性小</a:t>
            </a:r>
            <a:r>
              <a:rPr altLang="zh-CN" sz="2400" lang="en-US">
                <a:solidFill>
                  <a:schemeClr val="hlink"/>
                </a:solidFill>
                <a:latin typeface="宋体" pitchFamily="2" charset="-122"/>
              </a:rPr>
              <a:t>)</a:t>
            </a:r>
            <a:r>
              <a:rPr altLang="en-US" sz="2400" lang="zh-CN">
                <a:solidFill>
                  <a:schemeClr val="hlink"/>
                </a:solidFill>
                <a:latin typeface="宋体" pitchFamily="2" charset="-122"/>
              </a:rPr>
              <a:t>。在无极分子构成的电介质中，位移极化是唯一的极化机制。</a:t>
            </a:r>
          </a:p>
        </p:txBody>
      </p:sp>
      <p:sp>
        <p:nvSpPr>
          <p:cNvPr id="1048685" name=""/>
          <p:cNvSpPr/>
          <p:nvPr/>
        </p:nvSpPr>
        <p:spPr>
          <a:xfrm rot="0">
            <a:off x="539750" y="188912"/>
            <a:ext cx="5514975" cy="457200"/>
          </a:xfrm>
          <a:prstGeom prst="rect"/>
          <a:noFill/>
          <a:ln>
            <a:noFill/>
          </a:ln>
        </p:spPr>
        <p:txBody>
          <a:bodyPr anchor="t" bIns="46800" lIns="90000" rIns="90000" tIns="4680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rgbClr val="3333FF"/>
                </a:solidFill>
                <a:ea typeface="楷体_GB2312" pitchFamily="49" charset="-122"/>
              </a:rPr>
              <a:t>（</a:t>
            </a:r>
            <a:r>
              <a:rPr altLang="zh-CN" sz="2400" lang="en-US">
                <a:solidFill>
                  <a:srgbClr val="3333FF"/>
                </a:solidFill>
                <a:ea typeface="楷体_GB2312" pitchFamily="49" charset="-122"/>
              </a:rPr>
              <a:t>2</a:t>
            </a:r>
            <a:r>
              <a:rPr altLang="en-US" sz="2400" lang="zh-CN">
                <a:solidFill>
                  <a:srgbClr val="3333FF"/>
                </a:solidFill>
                <a:ea typeface="楷体_GB2312" pitchFamily="49" charset="-122"/>
              </a:rPr>
              <a:t>）有极分子的极化机理</a:t>
            </a:r>
            <a:r>
              <a:rPr altLang="zh-CN" sz="2400" lang="en-US">
                <a:solidFill>
                  <a:srgbClr val="3333FF"/>
                </a:solidFill>
                <a:ea typeface="楷体_GB2312" pitchFamily="49" charset="-122"/>
              </a:rPr>
              <a:t>——</a:t>
            </a:r>
            <a:r>
              <a:rPr altLang="en-US" sz="2400" lang="zh-CN">
                <a:solidFill>
                  <a:srgbClr val="3333FF"/>
                </a:solidFill>
                <a:ea typeface="楷体_GB2312" pitchFamily="49" charset="-122"/>
              </a:rPr>
              <a:t>取向极化</a:t>
            </a:r>
          </a:p>
        </p:txBody>
      </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682">
                                            <p:txEl>
                                              <p:charRg st="0" end="32"/>
                                            </p:txEl>
                                          </p:spTgt>
                                        </p:tgtEl>
                                        <p:attrNameLst>
                                          <p:attrName>style.visibility</p:attrName>
                                        </p:attrNameLst>
                                      </p:cBhvr>
                                      <p:to>
                                        <p:strVal val="visible"/>
                                      </p:to>
                                    </p:set>
                                    <p:animEffect transition="in" filter="wipe(left)">
                                      <p:cBhvr>
                                        <p:cTn dur="75" id="7"/>
                                        <p:tgtEl>
                                          <p:spTgt spid="1048682">
                                            <p:txEl>
                                              <p:charRg st="0" end="32"/>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iterate type="lt">
                                    <p:tmPct val="100000"/>
                                  </p:iterate>
                                  <p:childTnLst>
                                    <p:set>
                                      <p:cBhvr>
                                        <p:cTn dur="1" fill="hold" id="11">
                                          <p:stCondLst>
                                            <p:cond delay="0"/>
                                          </p:stCondLst>
                                        </p:cTn>
                                        <p:tgtEl>
                                          <p:spTgt spid="1048683">
                                            <p:txEl>
                                              <p:charRg st="0" end="54"/>
                                            </p:txEl>
                                          </p:spTgt>
                                        </p:tgtEl>
                                        <p:attrNameLst>
                                          <p:attrName>style.visibility</p:attrName>
                                        </p:attrNameLst>
                                      </p:cBhvr>
                                      <p:to>
                                        <p:strVal val="visible"/>
                                      </p:to>
                                    </p:set>
                                    <p:animEffect transition="in" filter="wipe(left)">
                                      <p:cBhvr>
                                        <p:cTn dur="75" id="12"/>
                                        <p:tgtEl>
                                          <p:spTgt spid="1048683">
                                            <p:txEl>
                                              <p:charRg st="0" end="54"/>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8683">
                                            <p:txEl>
                                              <p:charRg st="54" end="78"/>
                                            </p:txEl>
                                          </p:spTgt>
                                        </p:tgtEl>
                                        <p:attrNameLst>
                                          <p:attrName>style.visibility</p:attrName>
                                        </p:attrNameLst>
                                      </p:cBhvr>
                                      <p:to>
                                        <p:strVal val="visible"/>
                                      </p:to>
                                    </p:set>
                                    <p:animEffect transition="in" filter="wipe(left)">
                                      <p:cBhvr>
                                        <p:cTn dur="75" id="17"/>
                                        <p:tgtEl>
                                          <p:spTgt spid="1048683">
                                            <p:txEl>
                                              <p:charRg st="54" end="78"/>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2097167"/>
                                        </p:tgtEl>
                                        <p:attrNameLst>
                                          <p:attrName>style.visibility</p:attrName>
                                        </p:attrNameLst>
                                      </p:cBhvr>
                                      <p:to>
                                        <p:strVal val="visible"/>
                                      </p:to>
                                    </p:set>
                                    <p:animEffect transition="in" filter="blinds(horizontal)">
                                      <p:cBhvr>
                                        <p:cTn dur="500" id="22"/>
                                        <p:tgtEl>
                                          <p:spTgt spid="2097167"/>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2097168"/>
                                        </p:tgtEl>
                                        <p:attrNameLst>
                                          <p:attrName>style.visibility</p:attrName>
                                        </p:attrNameLst>
                                      </p:cBhvr>
                                      <p:to>
                                        <p:strVal val="visible"/>
                                      </p:to>
                                    </p:set>
                                    <p:animEffect transition="in" filter="blinds(horizontal)">
                                      <p:cBhvr>
                                        <p:cTn dur="500" id="27"/>
                                        <p:tgtEl>
                                          <p:spTgt spid="2097168"/>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684">
                                            <p:txEl>
                                              <p:charRg st="0" end="83"/>
                                            </p:txEl>
                                          </p:spTgt>
                                        </p:tgtEl>
                                        <p:attrNameLst>
                                          <p:attrName>style.visibility</p:attrName>
                                        </p:attrNameLst>
                                      </p:cBhvr>
                                      <p:to>
                                        <p:strVal val="visible"/>
                                      </p:to>
                                    </p:set>
                                    <p:animEffect transition="in" filter="blinds(horizontal)">
                                      <p:cBhvr>
                                        <p:cTn dur="500" id="32"/>
                                        <p:tgtEl>
                                          <p:spTgt spid="1048684">
                                            <p:txEl>
                                              <p:charRg st="0"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2" grpId="0" build="p" bldLvl="1"/>
      <p:bldP spid="1048683" grpId="0" build="p" bldLvl="1"/>
    </p:bld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86" name=""/>
          <p:cNvSpPr txBox="1"/>
          <p:nvPr/>
        </p:nvSpPr>
        <p:spPr>
          <a:xfrm rot="0">
            <a:off x="76200" y="152400"/>
            <a:ext cx="3051175" cy="57943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3200" lang="zh-CN">
                <a:solidFill>
                  <a:schemeClr val="folHlink"/>
                </a:solidFill>
                <a:latin typeface="Arial" pitchFamily="34" charset="0"/>
                <a:ea typeface="楷体_GB2312" pitchFamily="49" charset="-122"/>
              </a:rPr>
              <a:t>三、电极化强度</a:t>
            </a:r>
          </a:p>
        </p:txBody>
      </p:sp>
      <p:sp>
        <p:nvSpPr>
          <p:cNvPr id="1048687" name=""/>
          <p:cNvSpPr txBox="1"/>
          <p:nvPr/>
        </p:nvSpPr>
        <p:spPr>
          <a:xfrm rot="0">
            <a:off x="457200" y="1371600"/>
            <a:ext cx="8397875" cy="2282825"/>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在没有外电场时，电介质未被极化，内部宏观小体积元中各分子的电偶极矩的矢量和为零；当有外电场时，电介质被极化，此小体积元中的电偶极矩的矢量和将不为零。外电场越强，分子的电偶极矩的矢量和越大。</a:t>
            </a:r>
          </a:p>
          <a:p>
            <a:pPr indent="-342900" lvl="0">
              <a:spcBef>
                <a:spcPct val="0"/>
              </a:spcBef>
            </a:pPr>
            <a:r>
              <a:rPr altLang="en-US" sz="2400" lang="zh-CN">
                <a:ea typeface="楷体_GB2312" pitchFamily="49" charset="-122"/>
              </a:rPr>
              <a:t>用单位体积中分子的电偶极矩的矢量和来表示电介质的极化程度</a:t>
            </a:r>
          </a:p>
        </p:txBody>
      </p:sp>
      <p:sp>
        <p:nvSpPr>
          <p:cNvPr id="1048688" name=""/>
          <p:cNvSpPr txBox="1"/>
          <p:nvPr/>
        </p:nvSpPr>
        <p:spPr>
          <a:xfrm rot="0">
            <a:off x="669925" y="4364037"/>
            <a:ext cx="3368675" cy="11874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ea typeface="楷体_GB2312" pitchFamily="49" charset="-122"/>
              </a:rPr>
              <a:t>单位体积中分子的电偶极矩的矢量和叫作电介质的电极化强度。</a:t>
            </a:r>
          </a:p>
        </p:txBody>
      </p:sp>
      <p:pic>
        <p:nvPicPr>
          <p:cNvPr id="2097169" name="" descr=""/>
          <p:cNvPicPr>
            <a:picLocks/>
          </p:cNvPicPr>
          <p:nvPr/>
        </p:nvPicPr>
        <p:blipFill>
          <a:blip xmlns:r="http://schemas.openxmlformats.org/officeDocument/2006/relationships" r:embed="rId1"/>
          <a:srcRect l="0" t="0" r="0" b="0"/>
          <a:stretch>
            <a:fillRect/>
          </a:stretch>
        </p:blipFill>
        <p:spPr>
          <a:xfrm rot="0">
            <a:off x="1447800" y="5638800"/>
            <a:ext cx="1371600" cy="950912"/>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689" name=""/>
          <p:cNvSpPr txBox="1"/>
          <p:nvPr/>
        </p:nvSpPr>
        <p:spPr>
          <a:xfrm rot="0">
            <a:off x="4403725" y="4210050"/>
            <a:ext cx="4740275" cy="26479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buFontTx/>
              <a:buChar char="•"/>
            </a:pPr>
            <a:r>
              <a:rPr altLang="en-US" sz="2400" lang="zh-CN">
                <a:solidFill>
                  <a:schemeClr val="dk1"/>
                </a:solidFill>
              </a:rPr>
              <a:t>电极化强度用来表征电介质极化程度的物理量；</a:t>
            </a:r>
          </a:p>
          <a:p>
            <a:pPr indent="-342900" lvl="0">
              <a:spcBef>
                <a:spcPct val="0"/>
              </a:spcBef>
              <a:buFontTx/>
              <a:buChar char="•"/>
            </a:pPr>
            <a:r>
              <a:rPr altLang="en-US" sz="2400" lang="zh-CN">
                <a:solidFill>
                  <a:schemeClr val="dk1"/>
                </a:solidFill>
              </a:rPr>
              <a:t>单位：</a:t>
            </a:r>
            <a:r>
              <a:rPr altLang="zh-CN" sz="2400" lang="en-US">
                <a:solidFill>
                  <a:schemeClr val="dk1"/>
                </a:solidFill>
              </a:rPr>
              <a:t>C.m</a:t>
            </a:r>
            <a:r>
              <a:rPr altLang="zh-CN" baseline="30000" sz="2400" lang="en-US">
                <a:solidFill>
                  <a:schemeClr val="dk1"/>
                </a:solidFill>
              </a:rPr>
              <a:t>-2</a:t>
            </a:r>
            <a:r>
              <a:rPr altLang="en-US" sz="2400" lang="zh-CN">
                <a:solidFill>
                  <a:schemeClr val="dk1"/>
                </a:solidFill>
              </a:rPr>
              <a:t>，与电荷面密度的单位相同；</a:t>
            </a:r>
          </a:p>
          <a:p>
            <a:pPr indent="-342900" lvl="0">
              <a:spcBef>
                <a:spcPct val="0"/>
              </a:spcBef>
              <a:buFontTx/>
              <a:buChar char="•"/>
            </a:pPr>
            <a:r>
              <a:rPr altLang="en-US" sz="2400" lang="zh-CN">
                <a:solidFill>
                  <a:schemeClr val="dk1"/>
                </a:solidFill>
              </a:rPr>
              <a:t>若电介质的电极化强度大小和方向相同，称为均匀极化；否则，称为非均匀极化。</a:t>
            </a:r>
          </a:p>
        </p:txBody>
      </p:sp>
      <p:grpSp>
        <p:nvGrpSpPr>
          <p:cNvPr id="73" name=""/>
          <p:cNvGrpSpPr/>
          <p:nvPr/>
        </p:nvGrpSpPr>
        <p:grpSpPr>
          <a:xfrm rot="0">
            <a:off x="395287" y="765175"/>
            <a:ext cx="2952750" cy="762000"/>
            <a:chOff x="48" y="0"/>
            <a:chExt cx="2256" cy="480"/>
          </a:xfrm>
        </p:grpSpPr>
        <p:sp>
          <p:nvSpPr>
            <p:cNvPr id="1048690"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en-US" sz="2800" lang="zh-CN">
                  <a:solidFill>
                    <a:srgbClr val="3333FF"/>
                  </a:solidFill>
                  <a:ea typeface="楷体_GB2312" pitchFamily="49" charset="-122"/>
                </a:rPr>
                <a:t>引入</a:t>
              </a:r>
            </a:p>
          </p:txBody>
        </p:sp>
        <p:sp>
          <p:nvSpPr>
            <p:cNvPr id="1048691"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grpSp>
        <p:nvGrpSpPr>
          <p:cNvPr id="74" name=""/>
          <p:cNvGrpSpPr/>
          <p:nvPr/>
        </p:nvGrpSpPr>
        <p:grpSpPr>
          <a:xfrm rot="0">
            <a:off x="0" y="3573462"/>
            <a:ext cx="4248150" cy="762000"/>
            <a:chOff x="48" y="0"/>
            <a:chExt cx="2256" cy="480"/>
          </a:xfrm>
        </p:grpSpPr>
        <p:sp>
          <p:nvSpPr>
            <p:cNvPr id="1048692"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电极化强度的定义</a:t>
              </a:r>
            </a:p>
          </p:txBody>
        </p:sp>
        <p:sp>
          <p:nvSpPr>
            <p:cNvPr id="1048693"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2</a:t>
              </a:r>
            </a:p>
          </p:txBody>
        </p:sp>
      </p:grpSp>
      <p:grpSp>
        <p:nvGrpSpPr>
          <p:cNvPr id="75" name=""/>
          <p:cNvGrpSpPr/>
          <p:nvPr/>
        </p:nvGrpSpPr>
        <p:grpSpPr>
          <a:xfrm rot="0">
            <a:off x="4716462" y="3429000"/>
            <a:ext cx="3313112" cy="762000"/>
            <a:chOff x="48" y="0"/>
            <a:chExt cx="2256" cy="480"/>
          </a:xfrm>
        </p:grpSpPr>
        <p:sp>
          <p:nvSpPr>
            <p:cNvPr id="1048694"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en-US" sz="2800" lang="zh-CN">
                  <a:solidFill>
                    <a:srgbClr val="3333FF"/>
                  </a:solidFill>
                  <a:ea typeface="楷体_GB2312" pitchFamily="49" charset="-122"/>
                </a:rPr>
                <a:t>说明</a:t>
              </a:r>
            </a:p>
          </p:txBody>
        </p:sp>
        <p:sp>
          <p:nvSpPr>
            <p:cNvPr id="1048695"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3</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687"/>
                                        </p:tgtEl>
                                        <p:attrNameLst>
                                          <p:attrName>style.visibility</p:attrName>
                                        </p:attrNameLst>
                                      </p:cBhvr>
                                      <p:to>
                                        <p:strVal val="visible"/>
                                      </p:to>
                                    </p:set>
                                    <p:animEffect transition="in" filter="wipe(left)">
                                      <p:cBhvr>
                                        <p:cTn dur="75" id="7"/>
                                        <p:tgtEl>
                                          <p:spTgt spid="104868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74"/>
                                        </p:tgtEl>
                                        <p:attrNameLst>
                                          <p:attrName>style.visibility</p:attrName>
                                        </p:attrNameLst>
                                      </p:cBhvr>
                                      <p:to>
                                        <p:strVal val="visible"/>
                                      </p:to>
                                    </p:set>
                                    <p:animEffect transition="in" filter="blinds(horizontal)">
                                      <p:cBhvr>
                                        <p:cTn dur="500" id="12"/>
                                        <p:tgtEl>
                                          <p:spTgt spid="7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iterate type="lt">
                                    <p:tmPct val="100000"/>
                                  </p:iterate>
                                  <p:childTnLst>
                                    <p:set>
                                      <p:cBhvr>
                                        <p:cTn dur="1" fill="hold" id="16">
                                          <p:stCondLst>
                                            <p:cond delay="0"/>
                                          </p:stCondLst>
                                        </p:cTn>
                                        <p:tgtEl>
                                          <p:spTgt spid="1048688"/>
                                        </p:tgtEl>
                                        <p:attrNameLst>
                                          <p:attrName>style.visibility</p:attrName>
                                        </p:attrNameLst>
                                      </p:cBhvr>
                                      <p:to>
                                        <p:strVal val="visible"/>
                                      </p:to>
                                    </p:set>
                                    <p:animEffect transition="in" filter="wipe(left)">
                                      <p:cBhvr>
                                        <p:cTn dur="75" id="17"/>
                                        <p:tgtEl>
                                          <p:spTgt spid="1048688"/>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169"/>
                                        </p:tgtEl>
                                        <p:attrNameLst>
                                          <p:attrName>style.visibility</p:attrName>
                                        </p:attrNameLst>
                                      </p:cBhvr>
                                      <p:to>
                                        <p:strVal val="visible"/>
                                      </p:to>
                                    </p:set>
                                    <p:animEffect transition="in" filter="wipe(left)">
                                      <p:cBhvr>
                                        <p:cTn dur="500" id="22"/>
                                        <p:tgtEl>
                                          <p:spTgt spid="2097169"/>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75"/>
                                        </p:tgtEl>
                                        <p:attrNameLst>
                                          <p:attrName>style.visibility</p:attrName>
                                        </p:attrNameLst>
                                      </p:cBhvr>
                                      <p:to>
                                        <p:strVal val="visible"/>
                                      </p:to>
                                    </p:set>
                                    <p:animEffect transition="in" filter="blinds(horizontal)">
                                      <p:cBhvr>
                                        <p:cTn dur="500" id="27"/>
                                        <p:tgtEl>
                                          <p:spTgt spid="7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iterate type="lt">
                                    <p:tmPct val="100000"/>
                                  </p:iterate>
                                  <p:childTnLst>
                                    <p:set>
                                      <p:cBhvr>
                                        <p:cTn dur="1" fill="hold" id="31">
                                          <p:stCondLst>
                                            <p:cond delay="0"/>
                                          </p:stCondLst>
                                        </p:cTn>
                                        <p:tgtEl>
                                          <p:spTgt spid="1048689">
                                            <p:txEl>
                                              <p:charRg st="0" end="22"/>
                                            </p:txEl>
                                          </p:spTgt>
                                        </p:tgtEl>
                                        <p:attrNameLst>
                                          <p:attrName>style.visibility</p:attrName>
                                        </p:attrNameLst>
                                      </p:cBhvr>
                                      <p:to>
                                        <p:strVal val="visible"/>
                                      </p:to>
                                    </p:set>
                                    <p:animEffect transition="in" filter="wipe(left)">
                                      <p:cBhvr>
                                        <p:cTn dur="75" id="32"/>
                                        <p:tgtEl>
                                          <p:spTgt spid="1048689">
                                            <p:txEl>
                                              <p:charRg st="0" end="22"/>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iterate type="lt">
                                    <p:tmPct val="100000"/>
                                  </p:iterate>
                                  <p:childTnLst>
                                    <p:set>
                                      <p:cBhvr>
                                        <p:cTn dur="1" fill="hold" id="36">
                                          <p:stCondLst>
                                            <p:cond delay="0"/>
                                          </p:stCondLst>
                                        </p:cTn>
                                        <p:tgtEl>
                                          <p:spTgt spid="1048689">
                                            <p:txEl>
                                              <p:charRg st="22" end="44"/>
                                            </p:txEl>
                                          </p:spTgt>
                                        </p:tgtEl>
                                        <p:attrNameLst>
                                          <p:attrName>style.visibility</p:attrName>
                                        </p:attrNameLst>
                                      </p:cBhvr>
                                      <p:to>
                                        <p:strVal val="visible"/>
                                      </p:to>
                                    </p:set>
                                    <p:animEffect transition="in" filter="wipe(left)">
                                      <p:cBhvr>
                                        <p:cTn dur="75" id="37"/>
                                        <p:tgtEl>
                                          <p:spTgt spid="1048689">
                                            <p:txEl>
                                              <p:charRg st="22" end="44"/>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iterate type="lt">
                                    <p:tmPct val="100000"/>
                                  </p:iterate>
                                  <p:childTnLst>
                                    <p:set>
                                      <p:cBhvr>
                                        <p:cTn dur="1" fill="hold" id="41">
                                          <p:stCondLst>
                                            <p:cond delay="0"/>
                                          </p:stCondLst>
                                        </p:cTn>
                                        <p:tgtEl>
                                          <p:spTgt spid="1048689">
                                            <p:txEl>
                                              <p:charRg st="44" end="81"/>
                                            </p:txEl>
                                          </p:spTgt>
                                        </p:tgtEl>
                                        <p:attrNameLst>
                                          <p:attrName>style.visibility</p:attrName>
                                        </p:attrNameLst>
                                      </p:cBhvr>
                                      <p:to>
                                        <p:strVal val="visible"/>
                                      </p:to>
                                    </p:set>
                                    <p:animEffect transition="in" filter="wipe(left)">
                                      <p:cBhvr>
                                        <p:cTn dur="75" id="42"/>
                                        <p:tgtEl>
                                          <p:spTgt spid="1048689">
                                            <p:txEl>
                                              <p:charRg st="44"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build="whole"/>
      <p:bldP spid="1048688" grpId="0" build="whole"/>
      <p:bldP spid="1048689" grpId="0" build="p" bldLvl="1"/>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96" name=""/>
          <p:cNvSpPr txBox="1"/>
          <p:nvPr/>
        </p:nvSpPr>
        <p:spPr>
          <a:xfrm rot="0">
            <a:off x="468312" y="1052512"/>
            <a:ext cx="4464050" cy="191770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solidFill>
                  <a:schemeClr val="dk1"/>
                </a:solidFill>
              </a:rPr>
              <a:t>在电介质中取一长为</a:t>
            </a:r>
            <a:r>
              <a:rPr altLang="zh-CN" sz="2400" i="1" lang="en-US">
                <a:solidFill>
                  <a:schemeClr val="dk1"/>
                </a:solidFill>
              </a:rPr>
              <a:t>l</a:t>
            </a:r>
            <a:r>
              <a:rPr altLang="en-US" sz="2400" lang="zh-CN">
                <a:solidFill>
                  <a:schemeClr val="dk1"/>
                </a:solidFill>
              </a:rPr>
              <a:t>、面积为</a:t>
            </a:r>
            <a:r>
              <a:rPr altLang="zh-CN" sz="2400" lang="en-US">
                <a:solidFill>
                  <a:schemeClr val="dk1"/>
                </a:solidFill>
              </a:rPr>
              <a:t>Δ</a:t>
            </a:r>
            <a:r>
              <a:rPr altLang="zh-CN" sz="2400" i="1" lang="en-US">
                <a:solidFill>
                  <a:schemeClr val="dk1"/>
                </a:solidFill>
              </a:rPr>
              <a:t>S</a:t>
            </a:r>
            <a:r>
              <a:rPr altLang="en-US" sz="2400" lang="zh-CN">
                <a:solidFill>
                  <a:schemeClr val="dk1"/>
                </a:solidFill>
              </a:rPr>
              <a:t>的柱体，柱体两底面的极化电荷面密度分别为</a:t>
            </a:r>
            <a:r>
              <a:rPr altLang="zh-CN" sz="2400" lang="en-US">
                <a:solidFill>
                  <a:schemeClr val="dk1"/>
                </a:solidFill>
              </a:rPr>
              <a:t>-σ'</a:t>
            </a:r>
            <a:r>
              <a:rPr altLang="en-US" sz="2400" lang="zh-CN">
                <a:solidFill>
                  <a:schemeClr val="dk1"/>
                </a:solidFill>
              </a:rPr>
              <a:t>和</a:t>
            </a:r>
            <a:r>
              <a:rPr altLang="zh-CN" sz="2400" lang="en-US">
                <a:solidFill>
                  <a:schemeClr val="dk1"/>
                </a:solidFill>
              </a:rPr>
              <a:t>+σ'</a:t>
            </a:r>
            <a:r>
              <a:rPr altLang="en-US" sz="2400" lang="zh-CN">
                <a:solidFill>
                  <a:schemeClr val="dk1"/>
                </a:solidFill>
              </a:rPr>
              <a:t>，这样柱体内所有分子的电偶极矩的矢量和的大小为</a:t>
            </a:r>
          </a:p>
        </p:txBody>
      </p:sp>
      <p:pic>
        <p:nvPicPr>
          <p:cNvPr id="2097170" name="" descr=""/>
          <p:cNvPicPr>
            <a:picLocks/>
          </p:cNvPicPr>
          <p:nvPr/>
        </p:nvPicPr>
        <p:blipFill>
          <a:blip xmlns:r="http://schemas.openxmlformats.org/officeDocument/2006/relationships" r:embed="rId1"/>
          <a:srcRect l="0" t="0" r="0" b="0"/>
          <a:stretch>
            <a:fillRect/>
          </a:stretch>
        </p:blipFill>
        <p:spPr>
          <a:xfrm rot="0">
            <a:off x="1506537" y="2924175"/>
            <a:ext cx="2230437" cy="692150"/>
          </a:xfrm>
          <a:prstGeom prst="rect"/>
          <a:noFill/>
          <a:ln>
            <a:noFill/>
          </a:ln>
        </p:spPr>
      </p:pic>
      <p:sp>
        <p:nvSpPr>
          <p:cNvPr id="1048697" name=""/>
          <p:cNvSpPr txBox="1"/>
          <p:nvPr/>
        </p:nvSpPr>
        <p:spPr>
          <a:xfrm rot="0">
            <a:off x="539750" y="3573462"/>
            <a:ext cx="2941637" cy="45720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400" lang="zh-CN">
                <a:solidFill>
                  <a:schemeClr val="dk1"/>
                </a:solidFill>
              </a:rPr>
              <a:t>电极化强度的大小为</a:t>
            </a:r>
          </a:p>
        </p:txBody>
      </p:sp>
      <p:pic>
        <p:nvPicPr>
          <p:cNvPr id="2097171" name="" descr=""/>
          <p:cNvPicPr>
            <a:picLocks/>
          </p:cNvPicPr>
          <p:nvPr/>
        </p:nvPicPr>
        <p:blipFill>
          <a:blip xmlns:r="http://schemas.openxmlformats.org/officeDocument/2006/relationships" r:embed="rId2"/>
          <a:srcRect l="0" t="0" r="0" b="0"/>
          <a:stretch>
            <a:fillRect/>
          </a:stretch>
        </p:blipFill>
        <p:spPr>
          <a:xfrm rot="0">
            <a:off x="485775" y="4149725"/>
            <a:ext cx="3943350" cy="1214437"/>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sp>
        <p:nvSpPr>
          <p:cNvPr id="1048698" name=""/>
          <p:cNvSpPr txBox="1"/>
          <p:nvPr/>
        </p:nvSpPr>
        <p:spPr>
          <a:xfrm rot="0">
            <a:off x="250825" y="5445125"/>
            <a:ext cx="4752975" cy="118745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en-US" sz="2400" lang="zh-CN">
                <a:ea typeface="楷体_GB2312" pitchFamily="49" charset="-122"/>
              </a:rPr>
              <a:t>平板电容器中的均匀电介质，其电极化强度的大小等于极化产生的极化电荷面密度。</a:t>
            </a:r>
          </a:p>
        </p:txBody>
      </p:sp>
      <p:grpSp>
        <p:nvGrpSpPr>
          <p:cNvPr id="77" name=""/>
          <p:cNvGrpSpPr/>
          <p:nvPr/>
        </p:nvGrpSpPr>
        <p:grpSpPr>
          <a:xfrm rot="0">
            <a:off x="0" y="188912"/>
            <a:ext cx="7848600" cy="762000"/>
            <a:chOff x="48" y="0"/>
            <a:chExt cx="2256" cy="480"/>
          </a:xfrm>
        </p:grpSpPr>
        <p:sp>
          <p:nvSpPr>
            <p:cNvPr id="1048699"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电极化强度和极化电荷面密度的关系</a:t>
              </a:r>
            </a:p>
          </p:txBody>
        </p:sp>
        <p:sp>
          <p:nvSpPr>
            <p:cNvPr id="1048700"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4</a:t>
              </a:r>
            </a:p>
          </p:txBody>
        </p:sp>
      </p:grpSp>
      <p:grpSp>
        <p:nvGrpSpPr>
          <p:cNvPr id="78" name=""/>
          <p:cNvGrpSpPr/>
          <p:nvPr/>
        </p:nvGrpSpPr>
        <p:grpSpPr>
          <a:xfrm rot="0">
            <a:off x="4787900" y="981075"/>
            <a:ext cx="3962400" cy="4419600"/>
            <a:chOff x="3120" y="592"/>
            <a:chExt cx="2496" cy="2784"/>
          </a:xfrm>
        </p:grpSpPr>
        <p:sp>
          <p:nvSpPr>
            <p:cNvPr id="1048701" name=""/>
            <p:cNvSpPr/>
            <p:nvPr/>
          </p:nvSpPr>
          <p:spPr>
            <a:xfrm rot="0">
              <a:off x="3120" y="592"/>
              <a:ext cx="2448" cy="2784"/>
            </a:xfrm>
            <a:prstGeom prst="rect"/>
            <a:solidFill>
              <a:schemeClr val="lt1"/>
            </a:solidFill>
            <a:ln w="9525" cap="flat" cmpd="sng">
              <a:solidFill>
                <a:srgbClr val="006666">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02" name=""/>
            <p:cNvSpPr/>
            <p:nvPr/>
          </p:nvSpPr>
          <p:spPr>
            <a:xfrm rot="0">
              <a:off x="3456" y="1696"/>
              <a:ext cx="1872" cy="1104"/>
            </a:xfrm>
            <a:prstGeom prst="rect"/>
            <a:pattFill prst="pct20">
              <a:fgClr>
                <a:srgbClr val="0000FF"/>
              </a:fgClr>
              <a:bgClr>
                <a:schemeClr val="lt1"/>
              </a:bgClr>
            </a:pattFill>
            <a:ln w="19050" cap="flat" cmpd="sng">
              <a:solidFill>
                <a:srgbClr val="000000">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03" name=""/>
            <p:cNvSpPr/>
            <p:nvPr/>
          </p:nvSpPr>
          <p:spPr>
            <a:xfrm rot="0">
              <a:off x="3456" y="1312"/>
              <a:ext cx="1872" cy="336"/>
            </a:xfrm>
            <a:prstGeom prst="rect"/>
            <a:gradFill rotWithShape="0">
              <a:gsLst>
                <a:gs pos="0">
                  <a:srgbClr val="A9A9A9">
                    <a:alpha val="100000"/>
                  </a:srgbClr>
                </a:gs>
                <a:gs pos="100000">
                  <a:schemeClr val="lt1">
                    <a:alpha val="100000"/>
                  </a:schemeClr>
                </a:gs>
              </a:gsLst>
              <a:lin ang="5400000" scaled="1"/>
            </a:gradFill>
            <a:ln w="19050" cap="flat" cmpd="sng">
              <a:solidFill>
                <a:srgbClr val="000000">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04" name=""/>
            <p:cNvSpPr/>
            <p:nvPr/>
          </p:nvSpPr>
          <p:spPr>
            <a:xfrm rot="0">
              <a:off x="3456" y="2848"/>
              <a:ext cx="1872" cy="336"/>
            </a:xfrm>
            <a:prstGeom prst="rect"/>
            <a:gradFill rotWithShape="0">
              <a:gsLst>
                <a:gs pos="0">
                  <a:schemeClr val="lt1">
                    <a:alpha val="100000"/>
                  </a:schemeClr>
                </a:gs>
                <a:gs pos="100000">
                  <a:srgbClr val="A9A9A9">
                    <a:alpha val="100000"/>
                  </a:srgbClr>
                </a:gs>
              </a:gsLst>
              <a:lin ang="5400000" scaled="1"/>
            </a:gradFill>
            <a:ln w="19050" cap="flat" cmpd="sng">
              <a:solidFill>
                <a:srgbClr val="000000">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sp>
          <p:nvSpPr>
            <p:cNvPr id="1048705" name=""/>
            <p:cNvSpPr txBox="1"/>
            <p:nvPr/>
          </p:nvSpPr>
          <p:spPr>
            <a:xfrm rot="0">
              <a:off x="3456" y="2569"/>
              <a:ext cx="2160" cy="32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800" lang="en-US">
                  <a:solidFill>
                    <a:srgbClr val="CC0000"/>
                  </a:solidFill>
                </a:rPr>
                <a:t>+    +    +    +   +   +     </a:t>
              </a:r>
            </a:p>
          </p:txBody>
        </p:sp>
        <p:sp>
          <p:nvSpPr>
            <p:cNvPr id="1048706" name=""/>
            <p:cNvSpPr/>
            <p:nvPr/>
          </p:nvSpPr>
          <p:spPr>
            <a:xfrm rot="0">
              <a:off x="3504" y="1504"/>
              <a:ext cx="1824" cy="44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4000" lang="en-US">
                  <a:solidFill>
                    <a:srgbClr val="0000FF"/>
                  </a:solidFill>
                </a:rPr>
                <a:t>-   -   -   -  -  -        </a:t>
              </a:r>
            </a:p>
          </p:txBody>
        </p:sp>
        <p:sp>
          <p:nvSpPr>
            <p:cNvPr id="1048707" name=""/>
            <p:cNvSpPr/>
            <p:nvPr/>
          </p:nvSpPr>
          <p:spPr>
            <a:xfrm rot="0">
              <a:off x="3552" y="1456"/>
              <a:ext cx="1968" cy="288"/>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sz="2400" lang="en-US">
                  <a:solidFill>
                    <a:srgbClr val="CC0000"/>
                  </a:solidFill>
                </a:rPr>
                <a:t>+ + + + + + + + + + +</a:t>
              </a:r>
            </a:p>
          </p:txBody>
        </p:sp>
        <p:pic>
          <p:nvPicPr>
            <p:cNvPr id="2097172" name="" descr=""/>
            <p:cNvPicPr>
              <a:picLocks/>
            </p:cNvPicPr>
            <p:nvPr/>
          </p:nvPicPr>
          <p:blipFill>
            <a:blip xmlns:r="http://schemas.openxmlformats.org/officeDocument/2006/relationships" r:embed="rId3"/>
            <a:srcRect l="0" t="0" r="0" b="0"/>
            <a:stretch>
              <a:fillRect/>
            </a:stretch>
          </p:blipFill>
          <p:spPr>
            <a:xfrm rot="0">
              <a:off x="3518" y="1888"/>
              <a:ext cx="339" cy="480"/>
            </a:xfrm>
            <a:prstGeom prst="rect"/>
            <a:noFill/>
            <a:ln>
              <a:noFill/>
            </a:ln>
          </p:spPr>
        </p:pic>
        <p:sp>
          <p:nvSpPr>
            <p:cNvPr id="1048708" name=""/>
            <p:cNvSpPr/>
            <p:nvPr/>
          </p:nvSpPr>
          <p:spPr>
            <a:xfrm rot="0">
              <a:off x="3456" y="2656"/>
              <a:ext cx="1892" cy="404"/>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50000"/>
                </a:spcBef>
              </a:pPr>
              <a:r>
                <a:rPr altLang="zh-CN" lang="en-US">
                  <a:solidFill>
                    <a:srgbClr val="0000FF"/>
                  </a:solidFill>
                </a:rPr>
                <a:t>- - - - - - - - - - -</a:t>
              </a:r>
            </a:p>
          </p:txBody>
        </p:sp>
      </p:grpSp>
      <p:pic>
        <p:nvPicPr>
          <p:cNvPr id="2097173" name="" descr=""/>
          <p:cNvPicPr>
            <a:picLocks/>
          </p:cNvPicPr>
          <p:nvPr/>
        </p:nvPicPr>
        <p:blipFill>
          <a:blip xmlns:r="http://schemas.openxmlformats.org/officeDocument/2006/relationships" r:embed="rId4"/>
          <a:srcRect l="0" t="0" r="0" b="0"/>
          <a:stretch>
            <a:fillRect/>
          </a:stretch>
        </p:blipFill>
        <p:spPr>
          <a:xfrm rot="0">
            <a:off x="6084887" y="5661025"/>
            <a:ext cx="1524000" cy="779462"/>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w="12700" cap="flat" cmpd="sng">
            <a:solidFill>
              <a:schemeClr val="lt2">
                <a:alpha val="100000"/>
              </a:schemeClr>
            </a:solidFill>
            <a:prstDash val="solid"/>
            <a:miter/>
          </a:ln>
        </p:spPr>
      </p:pic>
      <p:grpSp>
        <p:nvGrpSpPr>
          <p:cNvPr id="79" name=""/>
          <p:cNvGrpSpPr/>
          <p:nvPr/>
        </p:nvGrpSpPr>
        <p:grpSpPr>
          <a:xfrm rot="0">
            <a:off x="6921500" y="2698750"/>
            <a:ext cx="990600" cy="1863725"/>
            <a:chOff x="4464" y="1674"/>
            <a:chExt cx="624" cy="1174"/>
          </a:xfrm>
        </p:grpSpPr>
        <p:sp>
          <p:nvSpPr>
            <p:cNvPr id="1048709" name=""/>
            <p:cNvSpPr/>
            <p:nvPr/>
          </p:nvSpPr>
          <p:spPr>
            <a:xfrm rot="0">
              <a:off x="4464" y="1674"/>
              <a:ext cx="432" cy="1152"/>
            </a:xfrm>
            <a:prstGeom prst="can">
              <a:avLst>
                <a:gd name="adj" fmla="val 30346"/>
              </a:avLst>
            </a:prstGeom>
            <a:solidFill>
              <a:srgbClr val="CCFF99">
                <a:alpha val="50000"/>
              </a:srgbClr>
            </a:solidFill>
            <a:ln w="38100" cap="flat" cmpd="sng">
              <a:solidFill>
                <a:srgbClr val="009900">
                  <a:alpha val="100000"/>
                </a:srgbClr>
              </a:solidFill>
              <a:prstDash val="solid"/>
              <a:round/>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endParaRPr altLang="en-US" lang="zh-CN"/>
            </a:p>
          </p:txBody>
        </p:sp>
        <p:grpSp>
          <p:nvGrpSpPr>
            <p:cNvPr id="80" name=""/>
            <p:cNvGrpSpPr/>
            <p:nvPr/>
          </p:nvGrpSpPr>
          <p:grpSpPr>
            <a:xfrm rot="0">
              <a:off x="4798" y="1792"/>
              <a:ext cx="290" cy="1056"/>
              <a:chOff x="4896" y="2448"/>
              <a:chExt cx="290" cy="1056"/>
            </a:xfrm>
          </p:grpSpPr>
          <p:pic>
            <p:nvPicPr>
              <p:cNvPr id="2097174" name="" descr=""/>
              <p:cNvPicPr>
                <a:picLocks/>
              </p:cNvPicPr>
              <p:nvPr/>
            </p:nvPicPr>
            <p:blipFill>
              <a:blip xmlns:r="http://schemas.openxmlformats.org/officeDocument/2006/relationships" r:embed="rId5"/>
              <a:srcRect l="0" t="0" r="0" b="0"/>
              <a:stretch>
                <a:fillRect/>
              </a:stretch>
            </p:blipFill>
            <p:spPr>
              <a:xfrm rot="0">
                <a:off x="4992" y="2736"/>
                <a:ext cx="194" cy="517"/>
              </a:xfrm>
              <a:prstGeom prst="rect"/>
              <a:noFill/>
              <a:ln>
                <a:noFill/>
              </a:ln>
            </p:spPr>
          </p:pic>
          <p:sp>
            <p:nvSpPr>
              <p:cNvPr id="1048710" name=""/>
              <p:cNvSpPr/>
              <p:nvPr/>
            </p:nvSpPr>
            <p:spPr>
              <a:xfrm rot="0">
                <a:off x="4896" y="2448"/>
                <a:ext cx="0" cy="1056"/>
              </a:xfrm>
              <a:prstGeom prst="line"/>
              <a:noFill/>
              <a:ln w="19050" cap="flat" cmpd="sng">
                <a:solidFill>
                  <a:schemeClr val="dk1">
                    <a:alpha val="100000"/>
                  </a:schemeClr>
                </a:solidFill>
                <a:prstDash val="solid"/>
                <a:round/>
                <a:headEnd type="triangle" w="sm" len="lg"/>
                <a:tailEnd type="triangle" w="sm" len="lg"/>
              </a:ln>
            </p:spPr>
          </p:sp>
        </p:grpSp>
      </p:grpSp>
      <p:grpSp>
        <p:nvGrpSpPr>
          <p:cNvPr id="81" name=""/>
          <p:cNvGrpSpPr/>
          <p:nvPr/>
        </p:nvGrpSpPr>
        <p:grpSpPr>
          <a:xfrm rot="0">
            <a:off x="6159500" y="3114675"/>
            <a:ext cx="493712" cy="990600"/>
            <a:chOff x="4272" y="2640"/>
            <a:chExt cx="311" cy="624"/>
          </a:xfrm>
        </p:grpSpPr>
        <p:sp>
          <p:nvSpPr>
            <p:cNvPr id="1048711" name=""/>
            <p:cNvSpPr/>
            <p:nvPr/>
          </p:nvSpPr>
          <p:spPr>
            <a:xfrm rot="0">
              <a:off x="4272" y="2640"/>
              <a:ext cx="0" cy="624"/>
            </a:xfrm>
            <a:prstGeom prst="line"/>
            <a:noFill/>
            <a:ln w="38100" cap="flat" cmpd="sng">
              <a:solidFill>
                <a:srgbClr val="FF0000">
                  <a:alpha val="100000"/>
                </a:srgbClr>
              </a:solidFill>
              <a:prstDash val="solid"/>
              <a:round/>
              <a:tailEnd type="triangle" w="sm" len="lg"/>
            </a:ln>
          </p:spPr>
        </p:sp>
        <p:pic>
          <p:nvPicPr>
            <p:cNvPr id="2097175" name="" descr=""/>
            <p:cNvPicPr>
              <a:picLocks/>
            </p:cNvPicPr>
            <p:nvPr/>
          </p:nvPicPr>
          <p:blipFill>
            <a:blip xmlns:r="http://schemas.openxmlformats.org/officeDocument/2006/relationships" r:embed="rId6"/>
            <a:srcRect l="0" t="0" r="0" b="0"/>
            <a:stretch>
              <a:fillRect/>
            </a:stretch>
          </p:blipFill>
          <p:spPr>
            <a:xfrm rot="0">
              <a:off x="4272" y="2688"/>
              <a:ext cx="311" cy="384"/>
            </a:xfrm>
            <a:prstGeom prst="rect"/>
            <a:noFill/>
            <a:ln>
              <a:noFill/>
            </a:ln>
          </p:spPr>
        </p:pic>
      </p:grpSp>
      <p:grpSp>
        <p:nvGrpSpPr>
          <p:cNvPr id="82" name=""/>
          <p:cNvGrpSpPr/>
          <p:nvPr/>
        </p:nvGrpSpPr>
        <p:grpSpPr>
          <a:xfrm rot="0">
            <a:off x="6311900" y="1209675"/>
            <a:ext cx="838200" cy="609600"/>
            <a:chOff x="4080" y="736"/>
            <a:chExt cx="528" cy="384"/>
          </a:xfrm>
        </p:grpSpPr>
        <p:sp>
          <p:nvSpPr>
            <p:cNvPr id="1048712" name=""/>
            <p:cNvSpPr/>
            <p:nvPr/>
          </p:nvSpPr>
          <p:spPr>
            <a:xfrm rot="0">
              <a:off x="4080" y="736"/>
              <a:ext cx="528" cy="384"/>
            </a:xfrm>
            <a:prstGeom prst="wedgeRectCallout">
              <a:avLst>
                <a:gd name="adj1" fmla="val 64583"/>
                <a:gd name="adj2" fmla="val 205991"/>
              </a:avLst>
            </a:prstGeom>
            <a:gradFill rotWithShape="0">
              <a:gsLst>
                <a:gs pos="0">
                  <a:schemeClr val="accent1">
                    <a:alpha val="100000"/>
                  </a:schemeClr>
                </a:gs>
                <a:gs pos="100000">
                  <a:srgbClr val="FFFFFF">
                    <a:alpha val="100000"/>
                  </a:srgbClr>
                </a:gs>
              </a:gsLst>
              <a:lin ang="5400000" scaled="1"/>
            </a:gradFill>
            <a:ln w="9525" cap="flat" cmpd="sng">
              <a:solidFill>
                <a:srgbClr val="006666">
                  <a:alpha val="100000"/>
                </a:srgbClr>
              </a:solidFill>
              <a:prstDash val="solid"/>
              <a:miter/>
            </a:ln>
          </p:spPr>
          <p:txBody>
            <a:bodyPr anchor="t"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endParaRPr altLang="en-US" sz="2400" lang="zh-CN">
                <a:solidFill>
                  <a:srgbClr val="1C1C1C"/>
                </a:solidFill>
              </a:endParaRPr>
            </a:p>
          </p:txBody>
        </p:sp>
        <p:pic>
          <p:nvPicPr>
            <p:cNvPr id="2097176" name="" descr=""/>
            <p:cNvPicPr>
              <a:picLocks/>
            </p:cNvPicPr>
            <p:nvPr/>
          </p:nvPicPr>
          <p:blipFill>
            <a:blip xmlns:r="http://schemas.openxmlformats.org/officeDocument/2006/relationships" r:embed="rId7"/>
            <a:srcRect l="0" t="0" r="0" b="0"/>
            <a:stretch>
              <a:fillRect/>
            </a:stretch>
          </p:blipFill>
          <p:spPr>
            <a:xfrm rot="0">
              <a:off x="4128" y="784"/>
              <a:ext cx="432" cy="303"/>
            </a:xfrm>
            <a:prstGeom prst="rect"/>
            <a:noFill/>
            <a:ln>
              <a:noFill/>
            </a:ln>
          </p:spPr>
        </p:pic>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iterate type="lt">
                                    <p:tmPct val="100000"/>
                                  </p:iterate>
                                  <p:childTnLst>
                                    <p:set>
                                      <p:cBhvr>
                                        <p:cTn dur="1" fill="hold" id="6">
                                          <p:stCondLst>
                                            <p:cond delay="0"/>
                                          </p:stCondLst>
                                        </p:cTn>
                                        <p:tgtEl>
                                          <p:spTgt spid="1048696"/>
                                        </p:tgtEl>
                                        <p:attrNameLst>
                                          <p:attrName>style.visibility</p:attrName>
                                        </p:attrNameLst>
                                      </p:cBhvr>
                                      <p:to>
                                        <p:strVal val="visible"/>
                                      </p:to>
                                    </p:set>
                                    <p:animEffect transition="in" filter="wipe(left)">
                                      <p:cBhvr>
                                        <p:cTn dur="75" id="7"/>
                                        <p:tgtEl>
                                          <p:spTgt spid="104869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6" presetSubtype="42">
                                  <p:stCondLst>
                                    <p:cond delay="0"/>
                                  </p:stCondLst>
                                  <p:childTnLst>
                                    <p:set>
                                      <p:cBhvr>
                                        <p:cTn dur="1" fill="hold" id="11">
                                          <p:stCondLst>
                                            <p:cond delay="0"/>
                                          </p:stCondLst>
                                        </p:cTn>
                                        <p:tgtEl>
                                          <p:spTgt spid="78"/>
                                        </p:tgtEl>
                                        <p:attrNameLst>
                                          <p:attrName>style.visibility</p:attrName>
                                        </p:attrNameLst>
                                      </p:cBhvr>
                                      <p:to>
                                        <p:strVal val="visible"/>
                                      </p:to>
                                    </p:set>
                                    <p:animEffect transition="in" filter="barn(outHorizontal)">
                                      <p:cBhvr>
                                        <p:cTn dur="500" id="12"/>
                                        <p:tgtEl>
                                          <p:spTgt spid="7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6" presetSubtype="42">
                                  <p:stCondLst>
                                    <p:cond delay="0"/>
                                  </p:stCondLst>
                                  <p:childTnLst>
                                    <p:set>
                                      <p:cBhvr>
                                        <p:cTn dur="1" fill="hold" id="16">
                                          <p:stCondLst>
                                            <p:cond delay="0"/>
                                          </p:stCondLst>
                                        </p:cTn>
                                        <p:tgtEl>
                                          <p:spTgt spid="79"/>
                                        </p:tgtEl>
                                        <p:attrNameLst>
                                          <p:attrName>style.visibility</p:attrName>
                                        </p:attrNameLst>
                                      </p:cBhvr>
                                      <p:to>
                                        <p:strVal val="visible"/>
                                      </p:to>
                                    </p:set>
                                    <p:animEffect transition="in" filter="barn(outHorizontal)">
                                      <p:cBhvr>
                                        <p:cTn dur="500" id="17"/>
                                        <p:tgtEl>
                                          <p:spTgt spid="79"/>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8" presetSubtype="9">
                                  <p:stCondLst>
                                    <p:cond delay="0"/>
                                  </p:stCondLst>
                                  <p:childTnLst>
                                    <p:set>
                                      <p:cBhvr>
                                        <p:cTn dur="1" fill="hold" id="21">
                                          <p:stCondLst>
                                            <p:cond delay="0"/>
                                          </p:stCondLst>
                                        </p:cTn>
                                        <p:tgtEl>
                                          <p:spTgt spid="82"/>
                                        </p:tgtEl>
                                        <p:attrNameLst>
                                          <p:attrName>style.visibility</p:attrName>
                                        </p:attrNameLst>
                                      </p:cBhvr>
                                      <p:to>
                                        <p:strVal val="visible"/>
                                      </p:to>
                                    </p:set>
                                    <p:animEffect transition="in" filter="strips(upLeft)">
                                      <p:cBhvr>
                                        <p:cTn dur="500" id="22"/>
                                        <p:tgtEl>
                                          <p:spTgt spid="82"/>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7" presetSubtype="1">
                                  <p:stCondLst>
                                    <p:cond delay="0"/>
                                  </p:stCondLst>
                                  <p:childTnLst>
                                    <p:set>
                                      <p:cBhvr>
                                        <p:cTn dur="1" fill="hold" id="26">
                                          <p:stCondLst>
                                            <p:cond delay="0"/>
                                          </p:stCondLst>
                                        </p:cTn>
                                        <p:tgtEl>
                                          <p:spTgt spid="81"/>
                                        </p:tgtEl>
                                        <p:attrNameLst>
                                          <p:attrName>style.visibility</p:attrName>
                                        </p:attrNameLst>
                                      </p:cBhvr>
                                      <p:to>
                                        <p:strVal val="visible"/>
                                      </p:to>
                                    </p:set>
                                    <p:anim calcmode="lin" valueType="num">
                                      <p:cBhvr>
                                        <p:cTn dur="500" fill="hold" id="27"/>
                                        <p:tgtEl>
                                          <p:spTgt spid="81"/>
                                        </p:tgtEl>
                                        <p:attrNameLst>
                                          <p:attrName>ppt_x</p:attrName>
                                        </p:attrNameLst>
                                      </p:cBhvr>
                                      <p:tavLst>
                                        <p:tav tm="0">
                                          <p:val>
                                            <p:strVal val="#ppt_x"/>
                                          </p:val>
                                        </p:tav>
                                        <p:tav tm="100000">
                                          <p:val>
                                            <p:strVal val="#ppt_x"/>
                                          </p:val>
                                        </p:tav>
                                      </p:tavLst>
                                    </p:anim>
                                    <p:anim calcmode="lin" valueType="num">
                                      <p:cBhvr>
                                        <p:cTn dur="500" fill="hold" id="28"/>
                                        <p:tgtEl>
                                          <p:spTgt spid="81"/>
                                        </p:tgtEl>
                                        <p:attrNameLst>
                                          <p:attrName>ppt_y</p:attrName>
                                        </p:attrNameLst>
                                      </p:cBhvr>
                                      <p:tavLst>
                                        <p:tav tm="0">
                                          <p:val>
                                            <p:strVal val="#ppt_y-#ppt_h/2"/>
                                          </p:val>
                                        </p:tav>
                                        <p:tav tm="100000">
                                          <p:val>
                                            <p:strVal val="#ppt_y"/>
                                          </p:val>
                                        </p:tav>
                                      </p:tavLst>
                                    </p:anim>
                                    <p:anim calcmode="lin" valueType="num">
                                      <p:cBhvr>
                                        <p:cTn dur="500" fill="hold" id="29"/>
                                        <p:tgtEl>
                                          <p:spTgt spid="81"/>
                                        </p:tgtEl>
                                        <p:attrNameLst>
                                          <p:attrName>ppt_w</p:attrName>
                                        </p:attrNameLst>
                                      </p:cBhvr>
                                      <p:tavLst>
                                        <p:tav tm="0">
                                          <p:val>
                                            <p:strVal val="#ppt_w"/>
                                          </p:val>
                                        </p:tav>
                                        <p:tav tm="100000">
                                          <p:val>
                                            <p:strVal val="#ppt_w"/>
                                          </p:val>
                                        </p:tav>
                                      </p:tavLst>
                                    </p:anim>
                                    <p:anim calcmode="lin" valueType="num">
                                      <p:cBhvr>
                                        <p:cTn dur="500" fill="hold" id="30"/>
                                        <p:tgtEl>
                                          <p:spTgt spid="81"/>
                                        </p:tgtEl>
                                        <p:attrNameLst>
                                          <p:attrName>ppt_h</p:attrName>
                                        </p:attrNameLst>
                                      </p:cBhvr>
                                      <p:tavLst>
                                        <p:tav tm="0">
                                          <p:val>
                                            <p:fltVal val="0.0"/>
                                          </p:val>
                                        </p:tav>
                                        <p:tav tm="100000">
                                          <p:val>
                                            <p:strVal val="#ppt_h"/>
                                          </p:val>
                                        </p:tav>
                                      </p:tavLst>
                                    </p:anim>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8">
                                  <p:stCondLst>
                                    <p:cond delay="0"/>
                                  </p:stCondLst>
                                  <p:childTnLst>
                                    <p:set>
                                      <p:cBhvr>
                                        <p:cTn dur="1" fill="hold" id="34">
                                          <p:stCondLst>
                                            <p:cond delay="0"/>
                                          </p:stCondLst>
                                        </p:cTn>
                                        <p:tgtEl>
                                          <p:spTgt spid="2097170"/>
                                        </p:tgtEl>
                                        <p:attrNameLst>
                                          <p:attrName>style.visibility</p:attrName>
                                        </p:attrNameLst>
                                      </p:cBhvr>
                                      <p:to>
                                        <p:strVal val="visible"/>
                                      </p:to>
                                    </p:set>
                                    <p:animEffect transition="in" filter="wipe(left)">
                                      <p:cBhvr>
                                        <p:cTn dur="500" id="35"/>
                                        <p:tgtEl>
                                          <p:spTgt spid="2097170"/>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8">
                                  <p:stCondLst>
                                    <p:cond delay="0"/>
                                  </p:stCondLst>
                                  <p:childTnLst>
                                    <p:set>
                                      <p:cBhvr>
                                        <p:cTn dur="1" fill="hold" id="39">
                                          <p:stCondLst>
                                            <p:cond delay="0"/>
                                          </p:stCondLst>
                                        </p:cTn>
                                        <p:tgtEl>
                                          <p:spTgt spid="1048697"/>
                                        </p:tgtEl>
                                        <p:attrNameLst>
                                          <p:attrName>style.visibility</p:attrName>
                                        </p:attrNameLst>
                                      </p:cBhvr>
                                      <p:to>
                                        <p:strVal val="visible"/>
                                      </p:to>
                                    </p:set>
                                    <p:animEffect transition="in" filter="wipe(left)">
                                      <p:cBhvr>
                                        <p:cTn dur="500" id="40"/>
                                        <p:tgtEl>
                                          <p:spTgt spid="1048697"/>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8">
                                  <p:stCondLst>
                                    <p:cond delay="0"/>
                                  </p:stCondLst>
                                  <p:childTnLst>
                                    <p:set>
                                      <p:cBhvr>
                                        <p:cTn dur="1" fill="hold" id="44">
                                          <p:stCondLst>
                                            <p:cond delay="0"/>
                                          </p:stCondLst>
                                        </p:cTn>
                                        <p:tgtEl>
                                          <p:spTgt spid="2097171"/>
                                        </p:tgtEl>
                                        <p:attrNameLst>
                                          <p:attrName>style.visibility</p:attrName>
                                        </p:attrNameLst>
                                      </p:cBhvr>
                                      <p:to>
                                        <p:strVal val="visible"/>
                                      </p:to>
                                    </p:set>
                                    <p:animEffect transition="in" filter="wipe(left)">
                                      <p:cBhvr>
                                        <p:cTn dur="500" id="45"/>
                                        <p:tgtEl>
                                          <p:spTgt spid="2097171"/>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8">
                                  <p:stCondLst>
                                    <p:cond delay="0"/>
                                  </p:stCondLst>
                                  <p:iterate type="lt">
                                    <p:tmPct val="100000"/>
                                  </p:iterate>
                                  <p:childTnLst>
                                    <p:set>
                                      <p:cBhvr>
                                        <p:cTn dur="1" fill="hold" id="49">
                                          <p:stCondLst>
                                            <p:cond delay="0"/>
                                          </p:stCondLst>
                                        </p:cTn>
                                        <p:tgtEl>
                                          <p:spTgt spid="1048698"/>
                                        </p:tgtEl>
                                        <p:attrNameLst>
                                          <p:attrName>style.visibility</p:attrName>
                                        </p:attrNameLst>
                                      </p:cBhvr>
                                      <p:to>
                                        <p:strVal val="visible"/>
                                      </p:to>
                                    </p:set>
                                    <p:animEffect transition="in" filter="wipe(left)">
                                      <p:cBhvr>
                                        <p:cTn dur="75" id="50"/>
                                        <p:tgtEl>
                                          <p:spTgt spid="1048698"/>
                                        </p:tgtEl>
                                      </p:cBhvr>
                                    </p:animEffec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3" presetSubtype="10">
                                  <p:stCondLst>
                                    <p:cond delay="0"/>
                                  </p:stCondLst>
                                  <p:childTnLst>
                                    <p:set>
                                      <p:cBhvr>
                                        <p:cTn dur="1" fill="hold" id="54">
                                          <p:stCondLst>
                                            <p:cond delay="0"/>
                                          </p:stCondLst>
                                        </p:cTn>
                                        <p:tgtEl>
                                          <p:spTgt spid="2097173"/>
                                        </p:tgtEl>
                                        <p:attrNameLst>
                                          <p:attrName>style.visibility</p:attrName>
                                        </p:attrNameLst>
                                      </p:cBhvr>
                                      <p:to>
                                        <p:strVal val="visible"/>
                                      </p:to>
                                    </p:set>
                                    <p:animEffect transition="in" filter="blinds(horizontal)">
                                      <p:cBhvr>
                                        <p:cTn dur="500" id="55"/>
                                        <p:tgtEl>
                                          <p:spTgt spid="209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6" grpId="0" build="whole"/>
      <p:bldP spid="1048697" grpId="0" build="whole"/>
      <p:bldP spid="1048698" grpId="0" build="whole"/>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713" name=""/>
          <p:cNvSpPr txBox="1"/>
          <p:nvPr/>
        </p:nvSpPr>
        <p:spPr>
          <a:xfrm rot="0">
            <a:off x="76200" y="76200"/>
            <a:ext cx="8839200" cy="519112"/>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spcBef>
                <a:spcPct val="0"/>
              </a:spcBef>
            </a:pPr>
            <a:r>
              <a:rPr altLang="en-US" sz="2800" lang="zh-CN">
                <a:solidFill>
                  <a:schemeClr val="folHlink"/>
                </a:solidFill>
                <a:latin typeface="Arial" pitchFamily="34" charset="0"/>
                <a:ea typeface="楷体_GB2312" pitchFamily="49" charset="-122"/>
              </a:rPr>
              <a:t>四、电介质中的电场强度  极化电荷与自由电荷的关系</a:t>
            </a:r>
          </a:p>
        </p:txBody>
      </p:sp>
      <p:grpSp>
        <p:nvGrpSpPr>
          <p:cNvPr id="84" name=""/>
          <p:cNvGrpSpPr/>
          <p:nvPr/>
        </p:nvGrpSpPr>
        <p:grpSpPr>
          <a:xfrm rot="0">
            <a:off x="5562600" y="912812"/>
            <a:ext cx="3263900" cy="1863725"/>
            <a:chOff x="3504" y="458"/>
            <a:chExt cx="2056" cy="1174"/>
          </a:xfrm>
        </p:grpSpPr>
        <p:sp>
          <p:nvSpPr>
            <p:cNvPr id="1048714" name=""/>
            <p:cNvSpPr/>
            <p:nvPr/>
          </p:nvSpPr>
          <p:spPr>
            <a:xfrm rot="0">
              <a:off x="3504" y="1488"/>
              <a:ext cx="1536" cy="0"/>
            </a:xfrm>
            <a:prstGeom prst="line"/>
            <a:noFill/>
            <a:ln w="38100" cap="flat" cmpd="sng">
              <a:solidFill>
                <a:schemeClr val="dk1">
                  <a:alpha val="100000"/>
                </a:schemeClr>
              </a:solidFill>
              <a:prstDash val="solid"/>
              <a:round/>
            </a:ln>
          </p:spPr>
        </p:sp>
        <p:sp>
          <p:nvSpPr>
            <p:cNvPr id="1048715" name=""/>
            <p:cNvSpPr/>
            <p:nvPr/>
          </p:nvSpPr>
          <p:spPr>
            <a:xfrm rot="0">
              <a:off x="3504" y="672"/>
              <a:ext cx="1536" cy="768"/>
            </a:xfrm>
            <a:prstGeom prst="rect"/>
            <a:solidFill>
              <a:srgbClr val="FFFF66"/>
            </a:solidFill>
            <a:ln w="9525" cap="flat" cmpd="sng">
              <a:solidFill>
                <a:srgbClr val="FF00FF">
                  <a:alpha val="100000"/>
                </a:srgbClr>
              </a:solidFill>
              <a:prstDash val="solid"/>
              <a:miter/>
            </a:ln>
          </p:spPr>
          <p:txBody>
            <a:bodyPr anchor="ctr" bIns="45720" lIns="91440" rIns="91440" tIns="45720" vert="horz" wrap="none"/>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endParaRPr altLang="en-US" lang="zh-CN">
                <a:ea typeface="楷体_GB2312" pitchFamily="49" charset="-122"/>
              </a:endParaRPr>
            </a:p>
          </p:txBody>
        </p:sp>
        <p:sp>
          <p:nvSpPr>
            <p:cNvPr id="1048716" name=""/>
            <p:cNvSpPr/>
            <p:nvPr/>
          </p:nvSpPr>
          <p:spPr>
            <a:xfrm rot="0">
              <a:off x="3504" y="624"/>
              <a:ext cx="1536" cy="0"/>
            </a:xfrm>
            <a:prstGeom prst="line"/>
            <a:noFill/>
            <a:ln w="38100" cap="flat" cmpd="sng">
              <a:solidFill>
                <a:schemeClr val="dk1">
                  <a:alpha val="100000"/>
                </a:schemeClr>
              </a:solidFill>
              <a:prstDash val="solid"/>
              <a:round/>
            </a:ln>
          </p:spPr>
        </p:sp>
        <p:sp>
          <p:nvSpPr>
            <p:cNvPr id="1048717" name=""/>
            <p:cNvSpPr txBox="1"/>
            <p:nvPr/>
          </p:nvSpPr>
          <p:spPr>
            <a:xfrm rot="0">
              <a:off x="5030" y="458"/>
              <a:ext cx="48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r>
                <a:rPr altLang="zh-CN" baseline="-25000" sz="2400" lang="en-US">
                  <a:solidFill>
                    <a:schemeClr val="dk1"/>
                  </a:solidFill>
                </a:rPr>
                <a:t>0</a:t>
              </a:r>
            </a:p>
          </p:txBody>
        </p:sp>
        <p:sp>
          <p:nvSpPr>
            <p:cNvPr id="1048718" name=""/>
            <p:cNvSpPr txBox="1"/>
            <p:nvPr/>
          </p:nvSpPr>
          <p:spPr>
            <a:xfrm rot="0">
              <a:off x="5040" y="1344"/>
              <a:ext cx="438"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r>
                <a:rPr altLang="zh-CN" baseline="-25000" sz="2400" lang="en-US">
                  <a:solidFill>
                    <a:schemeClr val="dk1"/>
                  </a:solidFill>
                </a:rPr>
                <a:t>0</a:t>
              </a:r>
            </a:p>
          </p:txBody>
        </p:sp>
        <p:sp>
          <p:nvSpPr>
            <p:cNvPr id="1048719" name=""/>
            <p:cNvSpPr txBox="1"/>
            <p:nvPr/>
          </p:nvSpPr>
          <p:spPr>
            <a:xfrm rot="0">
              <a:off x="5078" y="672"/>
              <a:ext cx="427"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p>
          </p:txBody>
        </p:sp>
        <p:sp>
          <p:nvSpPr>
            <p:cNvPr id="1048720" name=""/>
            <p:cNvSpPr txBox="1"/>
            <p:nvPr/>
          </p:nvSpPr>
          <p:spPr>
            <a:xfrm rot="0">
              <a:off x="5088" y="1152"/>
              <a:ext cx="472"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2400" lang="en-US">
                  <a:solidFill>
                    <a:schemeClr val="dk1"/>
                  </a:solidFill>
                </a:rPr>
                <a:t>+σ'</a:t>
              </a:r>
            </a:p>
          </p:txBody>
        </p:sp>
        <p:sp>
          <p:nvSpPr>
            <p:cNvPr id="1048721" name=""/>
            <p:cNvSpPr/>
            <p:nvPr/>
          </p:nvSpPr>
          <p:spPr>
            <a:xfrm rot="0">
              <a:off x="3887" y="816"/>
              <a:ext cx="0" cy="433"/>
            </a:xfrm>
            <a:prstGeom prst="line"/>
            <a:noFill/>
            <a:ln w="38100" cap="flat" cmpd="sng">
              <a:solidFill>
                <a:srgbClr val="FF0000">
                  <a:alpha val="100000"/>
                </a:srgbClr>
              </a:solidFill>
              <a:prstDash val="solid"/>
              <a:round/>
              <a:tailEnd type="triangle" w="med" len="med"/>
            </a:ln>
          </p:spPr>
        </p:sp>
        <p:sp>
          <p:nvSpPr>
            <p:cNvPr id="1048722" name=""/>
            <p:cNvSpPr txBox="1"/>
            <p:nvPr/>
          </p:nvSpPr>
          <p:spPr>
            <a:xfrm rot="0">
              <a:off x="4272" y="816"/>
              <a:ext cx="371"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3200" i="1" lang="en-US">
                  <a:solidFill>
                    <a:srgbClr val="3333FF"/>
                  </a:solidFill>
                  <a:ea typeface="楷体_GB2312" pitchFamily="49" charset="-122"/>
                </a:rPr>
                <a:t>E</a:t>
              </a:r>
              <a:r>
                <a:rPr altLang="zh-CN" baseline="-25000" sz="3200" lang="en-US">
                  <a:solidFill>
                    <a:srgbClr val="3333FF"/>
                  </a:solidFill>
                  <a:ea typeface="楷体_GB2312" pitchFamily="49" charset="-122"/>
                </a:rPr>
                <a:t>0</a:t>
              </a:r>
            </a:p>
          </p:txBody>
        </p:sp>
        <p:sp>
          <p:nvSpPr>
            <p:cNvPr id="1048723" name=""/>
            <p:cNvSpPr/>
            <p:nvPr/>
          </p:nvSpPr>
          <p:spPr>
            <a:xfrm rot="0">
              <a:off x="4224" y="720"/>
              <a:ext cx="0" cy="672"/>
            </a:xfrm>
            <a:prstGeom prst="line"/>
            <a:noFill/>
            <a:ln w="38100" cap="flat" cmpd="sng">
              <a:solidFill>
                <a:srgbClr val="3333FF">
                  <a:alpha val="100000"/>
                </a:srgbClr>
              </a:solidFill>
              <a:prstDash val="solid"/>
              <a:round/>
              <a:tailEnd type="triangle" w="med" len="med"/>
            </a:ln>
          </p:spPr>
        </p:sp>
        <p:sp>
          <p:nvSpPr>
            <p:cNvPr id="1048724" name=""/>
            <p:cNvSpPr/>
            <p:nvPr/>
          </p:nvSpPr>
          <p:spPr>
            <a:xfrm rot="0" flipV="1">
              <a:off x="4800" y="1008"/>
              <a:ext cx="0" cy="384"/>
            </a:xfrm>
            <a:prstGeom prst="line"/>
            <a:noFill/>
            <a:ln w="38100" cap="flat" cmpd="sng">
              <a:solidFill>
                <a:srgbClr val="FF0000">
                  <a:alpha val="100000"/>
                </a:srgbClr>
              </a:solidFill>
              <a:prstDash val="solid"/>
              <a:round/>
              <a:tailEnd type="triangle" w="med" len="med"/>
            </a:ln>
          </p:spPr>
        </p:sp>
        <p:sp>
          <p:nvSpPr>
            <p:cNvPr id="1048725" name=""/>
            <p:cNvSpPr txBox="1"/>
            <p:nvPr/>
          </p:nvSpPr>
          <p:spPr>
            <a:xfrm rot="0">
              <a:off x="3504" y="816"/>
              <a:ext cx="287" cy="36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3200" i="1" lang="en-US">
                  <a:ea typeface="楷体_GB2312" pitchFamily="49" charset="-122"/>
                </a:rPr>
                <a:t>E</a:t>
              </a:r>
            </a:p>
          </p:txBody>
        </p:sp>
        <p:sp>
          <p:nvSpPr>
            <p:cNvPr id="1048726" name=""/>
            <p:cNvSpPr txBox="1"/>
            <p:nvPr/>
          </p:nvSpPr>
          <p:spPr>
            <a:xfrm rot="0">
              <a:off x="4609" y="684"/>
              <a:ext cx="575" cy="404"/>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indent="-342900" lvl="0"/>
              <a:r>
                <a:rPr altLang="zh-CN" sz="3200" i="1" lang="en-US">
                  <a:ea typeface="楷体_GB2312" pitchFamily="49" charset="-122"/>
                </a:rPr>
                <a:t>E</a:t>
              </a:r>
              <a:r>
                <a:rPr altLang="zh-CN" i="1" lang="en-US">
                  <a:ea typeface="楷体_GB2312" pitchFamily="49" charset="-122"/>
                </a:rPr>
                <a:t>′</a:t>
              </a:r>
            </a:p>
          </p:txBody>
        </p:sp>
      </p:grpSp>
      <p:pic>
        <p:nvPicPr>
          <p:cNvPr id="2097177" name="" descr=""/>
          <p:cNvPicPr>
            <a:picLocks/>
          </p:cNvPicPr>
          <p:nvPr/>
        </p:nvPicPr>
        <p:blipFill>
          <a:blip xmlns:r="http://schemas.openxmlformats.org/officeDocument/2006/relationships" r:embed="rId1"/>
          <a:srcRect l="0" t="0" r="0" b="0"/>
          <a:stretch>
            <a:fillRect/>
          </a:stretch>
        </p:blipFill>
        <p:spPr>
          <a:xfrm rot="0">
            <a:off x="1600200" y="1557337"/>
            <a:ext cx="2057400" cy="617537"/>
          </a:xfrm>
          <a:prstGeom prst="rect"/>
          <a:noFill/>
          <a:ln>
            <a:noFill/>
          </a:ln>
        </p:spPr>
      </p:pic>
      <p:pic>
        <p:nvPicPr>
          <p:cNvPr id="2097178" name="" descr=""/>
          <p:cNvPicPr>
            <a:picLocks/>
          </p:cNvPicPr>
          <p:nvPr/>
        </p:nvPicPr>
        <p:blipFill>
          <a:blip xmlns:r="http://schemas.openxmlformats.org/officeDocument/2006/relationships" r:embed="rId2"/>
          <a:srcRect l="0" t="0" r="0" b="0"/>
          <a:stretch>
            <a:fillRect/>
          </a:stretch>
        </p:blipFill>
        <p:spPr>
          <a:xfrm rot="0">
            <a:off x="1681162" y="2319337"/>
            <a:ext cx="1747837" cy="552450"/>
          </a:xfrm>
          <a:prstGeom prst="rect"/>
          <a:noFill/>
          <a:ln>
            <a:noFill/>
          </a:ln>
        </p:spPr>
      </p:pic>
      <p:pic>
        <p:nvPicPr>
          <p:cNvPr id="2097179" name="" descr=""/>
          <p:cNvPicPr>
            <a:picLocks/>
          </p:cNvPicPr>
          <p:nvPr/>
        </p:nvPicPr>
        <p:blipFill>
          <a:blip xmlns:r="http://schemas.openxmlformats.org/officeDocument/2006/relationships" r:embed="rId3"/>
          <a:srcRect l="0" t="0" r="0" b="0"/>
          <a:stretch>
            <a:fillRect/>
          </a:stretch>
        </p:blipFill>
        <p:spPr>
          <a:xfrm rot="0">
            <a:off x="1676400" y="3005137"/>
            <a:ext cx="2286000" cy="719137"/>
          </a:xfrm>
          <a:prstGeom prst="rect"/>
          <a:noFill/>
          <a:ln>
            <a:noFill/>
          </a:ln>
        </p:spPr>
      </p:pic>
      <p:pic>
        <p:nvPicPr>
          <p:cNvPr id="2097180" name="" descr=""/>
          <p:cNvPicPr>
            <a:picLocks/>
          </p:cNvPicPr>
          <p:nvPr/>
        </p:nvPicPr>
        <p:blipFill>
          <a:blip xmlns:r="http://schemas.openxmlformats.org/officeDocument/2006/relationships" r:embed="rId4"/>
          <a:srcRect l="0" t="0" r="0" b="0"/>
          <a:stretch>
            <a:fillRect/>
          </a:stretch>
        </p:blipFill>
        <p:spPr>
          <a:xfrm rot="0">
            <a:off x="4632325" y="3005137"/>
            <a:ext cx="2319337" cy="685800"/>
          </a:xfrm>
          <a:prstGeom prst="rect"/>
          <a:noFill/>
          <a:ln>
            <a:noFill/>
          </a:ln>
        </p:spPr>
      </p:pic>
      <p:pic>
        <p:nvPicPr>
          <p:cNvPr id="2097181" name="" descr=""/>
          <p:cNvPicPr>
            <a:picLocks/>
          </p:cNvPicPr>
          <p:nvPr/>
        </p:nvPicPr>
        <p:blipFill>
          <a:blip xmlns:r="http://schemas.openxmlformats.org/officeDocument/2006/relationships" r:embed="rId5"/>
          <a:srcRect l="0" t="0" r="0" b="0"/>
          <a:stretch>
            <a:fillRect/>
          </a:stretch>
        </p:blipFill>
        <p:spPr>
          <a:xfrm rot="0">
            <a:off x="1074737" y="4391025"/>
            <a:ext cx="6018212" cy="1127125"/>
          </a:xfrm>
          <a:prstGeom prst="rect"/>
          <a:noFill/>
          <a:ln>
            <a:noFill/>
          </a:ln>
        </p:spPr>
      </p:pic>
      <p:pic>
        <p:nvPicPr>
          <p:cNvPr id="2097182" name="" descr=""/>
          <p:cNvPicPr>
            <a:picLocks/>
          </p:cNvPicPr>
          <p:nvPr/>
        </p:nvPicPr>
        <p:blipFill>
          <a:blip xmlns:r="http://schemas.openxmlformats.org/officeDocument/2006/relationships" r:embed="rId6"/>
          <a:srcRect l="0" t="0" r="0" b="0"/>
          <a:stretch>
            <a:fillRect/>
          </a:stretch>
        </p:blipFill>
        <p:spPr>
          <a:xfrm rot="0">
            <a:off x="1981200" y="5672137"/>
            <a:ext cx="2209800" cy="1033462"/>
          </a:xfrm>
          <a:prstGeom prst="rect"/>
          <a:gradFill rotWithShape="0">
            <a:gsLst>
              <a:gs pos="0">
                <a:schemeClr val="accent1">
                  <a:alpha val="100000"/>
                </a:schemeClr>
              </a:gs>
              <a:gs pos="50000">
                <a:srgbClr val="FFFFFF">
                  <a:alpha val="100000"/>
                </a:srgbClr>
              </a:gs>
              <a:gs pos="100000">
                <a:schemeClr val="accent1">
                  <a:alpha val="100000"/>
                </a:schemeClr>
              </a:gs>
            </a:gsLst>
            <a:lin ang="5400000" scaled="1"/>
          </a:gradFill>
          <a:ln>
            <a:noFill/>
          </a:ln>
        </p:spPr>
      </p:pic>
      <p:pic>
        <p:nvPicPr>
          <p:cNvPr id="2097183" name="" descr=""/>
          <p:cNvPicPr>
            <a:picLocks/>
          </p:cNvPicPr>
          <p:nvPr/>
        </p:nvPicPr>
        <p:blipFill>
          <a:blip xmlns:r="http://schemas.openxmlformats.org/officeDocument/2006/relationships" r:embed="rId7"/>
          <a:srcRect l="0" t="0" r="0" b="0"/>
          <a:stretch>
            <a:fillRect/>
          </a:stretch>
        </p:blipFill>
        <p:spPr>
          <a:xfrm rot="0">
            <a:off x="5181600" y="5748337"/>
            <a:ext cx="1981200" cy="914400"/>
          </a:xfrm>
          <a:prstGeom prst="rect"/>
          <a:noFill/>
          <a:ln>
            <a:noFill/>
          </a:ln>
        </p:spPr>
      </p:pic>
      <p:grpSp>
        <p:nvGrpSpPr>
          <p:cNvPr id="85" name=""/>
          <p:cNvGrpSpPr/>
          <p:nvPr/>
        </p:nvGrpSpPr>
        <p:grpSpPr>
          <a:xfrm rot="0">
            <a:off x="179387" y="692150"/>
            <a:ext cx="5329237" cy="762000"/>
            <a:chOff x="48" y="0"/>
            <a:chExt cx="2256" cy="480"/>
          </a:xfrm>
        </p:grpSpPr>
        <p:sp>
          <p:nvSpPr>
            <p:cNvPr id="1048727"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电介质中的电场强度</a:t>
              </a:r>
            </a:p>
          </p:txBody>
        </p:sp>
        <p:sp>
          <p:nvSpPr>
            <p:cNvPr id="1048728"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1</a:t>
              </a:r>
            </a:p>
          </p:txBody>
        </p:sp>
      </p:grpSp>
      <p:grpSp>
        <p:nvGrpSpPr>
          <p:cNvPr id="86" name=""/>
          <p:cNvGrpSpPr/>
          <p:nvPr/>
        </p:nvGrpSpPr>
        <p:grpSpPr>
          <a:xfrm rot="0">
            <a:off x="179387" y="3644900"/>
            <a:ext cx="6121400" cy="762000"/>
            <a:chOff x="48" y="0"/>
            <a:chExt cx="2256" cy="480"/>
          </a:xfrm>
        </p:grpSpPr>
        <p:sp>
          <p:nvSpPr>
            <p:cNvPr id="1048729" name=""/>
            <p:cNvSpPr txBox="1"/>
            <p:nvPr/>
          </p:nvSpPr>
          <p:spPr>
            <a:xfrm rot="0">
              <a:off x="87" y="96"/>
              <a:ext cx="2217" cy="327"/>
            </a:xfrm>
            <a:prstGeom prst="rect"/>
            <a:gradFill rotWithShape="0">
              <a:gsLst>
                <a:gs pos="0">
                  <a:srgbClr val="ADB044">
                    <a:alpha val="100000"/>
                  </a:srgbClr>
                </a:gs>
                <a:gs pos="50000">
                  <a:srgbClr val="FFFFFF">
                    <a:alpha val="100000"/>
                  </a:srgbClr>
                </a:gs>
                <a:gs pos="100000">
                  <a:srgbClr val="ADB044">
                    <a:alpha val="100000"/>
                  </a:srgbClr>
                </a:gs>
              </a:gsLst>
              <a:lin ang="5400000" scaled="1"/>
            </a:gradFill>
            <a:ln>
              <a:noFill/>
            </a:ln>
            <a:effectLst>
              <a:outerShdw algn="ctr" dir="18519590" dist="162639" kx="0" sx="100000" sy="100000">
                <a:srgbClr val="D9FB9D">
                  <a:alpha val="100000"/>
                </a:srgbClr>
              </a:outerShdw>
            </a:effectLst>
          </p:spPr>
          <p:txBody>
            <a:bodyPr anchor="ctr" bIns="46038" lIns="92075" rIns="92075" tIns="46038"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800" lang="en-US">
                  <a:solidFill>
                    <a:srgbClr val="3333FF"/>
                  </a:solidFill>
                  <a:ea typeface="楷体_GB2312" pitchFamily="49" charset="-122"/>
                </a:rPr>
                <a:t>               </a:t>
              </a:r>
              <a:r>
                <a:rPr altLang="en-US" sz="2800" lang="zh-CN">
                  <a:solidFill>
                    <a:srgbClr val="3333FF"/>
                  </a:solidFill>
                  <a:ea typeface="楷体_GB2312" pitchFamily="49" charset="-122"/>
                </a:rPr>
                <a:t>极化电荷与自由电荷的关系</a:t>
              </a:r>
            </a:p>
          </p:txBody>
        </p:sp>
        <p:sp>
          <p:nvSpPr>
            <p:cNvPr id="1048730" name=""/>
            <p:cNvSpPr/>
            <p:nvPr/>
          </p:nvSpPr>
          <p:spPr>
            <a:xfrm rot="0">
              <a:off x="48" y="0"/>
              <a:ext cx="576" cy="480"/>
            </a:xfrm>
            <a:prstGeom prst="star8">
              <a:avLst>
                <a:gd name="adj" fmla="val 33630"/>
              </a:avLst>
            </a:prstGeom>
            <a:gradFill rotWithShape="0">
              <a:gsLst>
                <a:gs pos="0">
                  <a:srgbClr val="000000">
                    <a:alpha val="100000"/>
                  </a:srgbClr>
                </a:gs>
                <a:gs pos="100000">
                  <a:srgbClr val="14FE14">
                    <a:alpha val="100000"/>
                  </a:srgbClr>
                </a:gs>
              </a:gsLst>
              <a:path path="shape">
                <a:fillToRect l="50000" t="50000" r="50000" b="50000"/>
              </a:path>
            </a:gradFill>
            <a:ln>
              <a:noFill/>
            </a:ln>
            <a:effectLst>
              <a:outerShdw algn="ctr" dir="2700000" dist="89802" kx="0" sx="100000" sy="100000">
                <a:srgbClr val="111111">
                  <a:alpha val="100000"/>
                </a:srgbClr>
              </a:outerShdw>
            </a:effectLst>
          </p:spPr>
          <p:txBody>
            <a:bodyPr anchor="ctr" bIns="45720" lIns="91440" rIns="91440" tIns="45720" vert="horz"/>
            <a:lstStyle>
              <a:lvl1pPr algn="l" eaLnBrk="1" fontAlgn="base" hangingPunct="1" indent="0" latinLnBrk="1" marL="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1pPr>
              <a:lvl2pPr algn="l" eaLnBrk="1" fontAlgn="base" hangingPunct="1" indent="0" latinLnBrk="1" marL="4572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2pPr>
              <a:lvl3pPr algn="l" eaLnBrk="1" fontAlgn="base" hangingPunct="1" indent="0" latinLnBrk="1" marL="9144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3pPr>
              <a:lvl4pPr algn="l" eaLnBrk="1" fontAlgn="base" hangingPunct="1" indent="0" latinLnBrk="1" marL="13716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4pPr>
              <a:lvl5pPr algn="l" eaLnBrk="1" fontAlgn="base" hangingPunct="1" indent="0" latinLnBrk="1" marL="1828800" rtl="0">
                <a:lnSpc>
                  <a:spcPct val="100000"/>
                </a:lnSpc>
                <a:spcBef>
                  <a:spcPct val="20000"/>
                </a:spcBef>
                <a:spcAft>
                  <a:spcPct val="0"/>
                </a:spcAft>
                <a:buNone/>
                <a:defRPr baseline="0" b="1" sz="3600" i="0" u="none">
                  <a:solidFill>
                    <a:srgbClr val="FF3300"/>
                  </a:solidFill>
                  <a:latin typeface="Times New Roman" pitchFamily="18" charset="0"/>
                  <a:ea typeface="宋体" pitchFamily="2" charset="-122"/>
                </a:defRPr>
              </a:lvl5pPr>
            </a:lstStyle>
            <a:p>
              <a:pPr algn="ctr" indent="-342900" lvl="0">
                <a:spcBef>
                  <a:spcPct val="0"/>
                </a:spcBef>
              </a:pPr>
              <a:r>
                <a:rPr altLang="zh-CN" sz="2400" lang="en-US">
                  <a:solidFill>
                    <a:srgbClr val="FFFF00"/>
                  </a:solidFill>
                </a:rPr>
                <a:t>2</a:t>
              </a:r>
            </a:p>
          </p:txBody>
        </p:sp>
      </p:grpSp>
    </p:spTree>
  </p:cSld>
  <p:clrMapOvr>
    <a:masterClrMapping/>
  </p:clrMapOvr>
  <p:transition spd="fast" advClick="1">
    <p:random/>
  </p:transition>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13"/>
                                        </p:tgtEl>
                                        <p:attrNameLst>
                                          <p:attrName>style.visibility</p:attrName>
                                        </p:attrNameLst>
                                      </p:cBhvr>
                                      <p:to>
                                        <p:strVal val="visible"/>
                                      </p:to>
                                    </p:set>
                                    <p:animEffect transition="in" filter="wipe(left)">
                                      <p:cBhvr>
                                        <p:cTn dur="500" id="7"/>
                                        <p:tgtEl>
                                          <p:spTgt spid="104871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85"/>
                                        </p:tgtEl>
                                        <p:attrNameLst>
                                          <p:attrName>style.visibility</p:attrName>
                                        </p:attrNameLst>
                                      </p:cBhvr>
                                      <p:to>
                                        <p:strVal val="visible"/>
                                      </p:to>
                                    </p:set>
                                    <p:animEffect transition="in" filter="wipe(left)">
                                      <p:cBhvr>
                                        <p:cTn dur="500" id="12"/>
                                        <p:tgtEl>
                                          <p:spTgt spid="8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84"/>
                                        </p:tgtEl>
                                        <p:attrNameLst>
                                          <p:attrName>style.visibility</p:attrName>
                                        </p:attrNameLst>
                                      </p:cBhvr>
                                      <p:to>
                                        <p:strVal val="visible"/>
                                      </p:to>
                                    </p:set>
                                    <p:animEffect transition="in" filter="wipe(left)">
                                      <p:cBhvr>
                                        <p:cTn dur="500" id="17"/>
                                        <p:tgtEl>
                                          <p:spTgt spid="8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177"/>
                                        </p:tgtEl>
                                        <p:attrNameLst>
                                          <p:attrName>style.visibility</p:attrName>
                                        </p:attrNameLst>
                                      </p:cBhvr>
                                      <p:to>
                                        <p:strVal val="visible"/>
                                      </p:to>
                                    </p:set>
                                    <p:animEffect transition="in" filter="wipe(left)">
                                      <p:cBhvr>
                                        <p:cTn dur="500" id="22"/>
                                        <p:tgtEl>
                                          <p:spTgt spid="2097177"/>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2097178"/>
                                        </p:tgtEl>
                                        <p:attrNameLst>
                                          <p:attrName>style.visibility</p:attrName>
                                        </p:attrNameLst>
                                      </p:cBhvr>
                                      <p:to>
                                        <p:strVal val="visible"/>
                                      </p:to>
                                    </p:set>
                                    <p:animEffect transition="in" filter="wipe(left)">
                                      <p:cBhvr>
                                        <p:cTn dur="500" id="27"/>
                                        <p:tgtEl>
                                          <p:spTgt spid="2097178"/>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2097179"/>
                                        </p:tgtEl>
                                        <p:attrNameLst>
                                          <p:attrName>style.visibility</p:attrName>
                                        </p:attrNameLst>
                                      </p:cBhvr>
                                      <p:to>
                                        <p:strVal val="visible"/>
                                      </p:to>
                                    </p:set>
                                    <p:animEffect transition="in" filter="wipe(left)">
                                      <p:cBhvr>
                                        <p:cTn dur="500" id="32"/>
                                        <p:tgtEl>
                                          <p:spTgt spid="2097179"/>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2097180"/>
                                        </p:tgtEl>
                                        <p:attrNameLst>
                                          <p:attrName>style.visibility</p:attrName>
                                        </p:attrNameLst>
                                      </p:cBhvr>
                                      <p:to>
                                        <p:strVal val="visible"/>
                                      </p:to>
                                    </p:set>
                                    <p:animEffect transition="in" filter="wipe(left)">
                                      <p:cBhvr>
                                        <p:cTn dur="500" id="37"/>
                                        <p:tgtEl>
                                          <p:spTgt spid="2097180"/>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86"/>
                                        </p:tgtEl>
                                        <p:attrNameLst>
                                          <p:attrName>style.visibility</p:attrName>
                                        </p:attrNameLst>
                                      </p:cBhvr>
                                      <p:to>
                                        <p:strVal val="visible"/>
                                      </p:to>
                                    </p:set>
                                    <p:animEffect transition="in" filter="wipe(left)">
                                      <p:cBhvr>
                                        <p:cTn dur="500" id="42"/>
                                        <p:tgtEl>
                                          <p:spTgt spid="86"/>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8">
                                  <p:stCondLst>
                                    <p:cond delay="0"/>
                                  </p:stCondLst>
                                  <p:childTnLst>
                                    <p:set>
                                      <p:cBhvr>
                                        <p:cTn dur="1" fill="hold" id="46">
                                          <p:stCondLst>
                                            <p:cond delay="0"/>
                                          </p:stCondLst>
                                        </p:cTn>
                                        <p:tgtEl>
                                          <p:spTgt spid="2097181"/>
                                        </p:tgtEl>
                                        <p:attrNameLst>
                                          <p:attrName>style.visibility</p:attrName>
                                        </p:attrNameLst>
                                      </p:cBhvr>
                                      <p:to>
                                        <p:strVal val="visible"/>
                                      </p:to>
                                    </p:set>
                                    <p:animEffect transition="in" filter="wipe(left)">
                                      <p:cBhvr>
                                        <p:cTn dur="500" id="47"/>
                                        <p:tgtEl>
                                          <p:spTgt spid="2097181"/>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8">
                                  <p:stCondLst>
                                    <p:cond delay="0"/>
                                  </p:stCondLst>
                                  <p:childTnLst>
                                    <p:set>
                                      <p:cBhvr>
                                        <p:cTn dur="1" fill="hold" id="51">
                                          <p:stCondLst>
                                            <p:cond delay="0"/>
                                          </p:stCondLst>
                                        </p:cTn>
                                        <p:tgtEl>
                                          <p:spTgt spid="2097182"/>
                                        </p:tgtEl>
                                        <p:attrNameLst>
                                          <p:attrName>style.visibility</p:attrName>
                                        </p:attrNameLst>
                                      </p:cBhvr>
                                      <p:to>
                                        <p:strVal val="visible"/>
                                      </p:to>
                                    </p:set>
                                    <p:animEffect transition="in" filter="wipe(left)">
                                      <p:cBhvr>
                                        <p:cTn dur="500" id="52"/>
                                        <p:tgtEl>
                                          <p:spTgt spid="2097182"/>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22" presetSubtype="8">
                                  <p:stCondLst>
                                    <p:cond delay="0"/>
                                  </p:stCondLst>
                                  <p:childTnLst>
                                    <p:set>
                                      <p:cBhvr>
                                        <p:cTn dur="1" fill="hold" id="56">
                                          <p:stCondLst>
                                            <p:cond delay="0"/>
                                          </p:stCondLst>
                                        </p:cTn>
                                        <p:tgtEl>
                                          <p:spTgt spid="2097183"/>
                                        </p:tgtEl>
                                        <p:attrNameLst>
                                          <p:attrName>style.visibility</p:attrName>
                                        </p:attrNameLst>
                                      </p:cBhvr>
                                      <p:to>
                                        <p:strVal val="visible"/>
                                      </p:to>
                                    </p:set>
                                    <p:animEffect transition="in" filter="wipe(left)">
                                      <p:cBhvr>
                                        <p:cTn dur="500" id="57"/>
                                        <p:tgtEl>
                                          <p:spTgt spid="209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3" grpId="0" build="whole" animBg="1"/>
    </p:bldLst>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0000FF"/>
      </a:hlink>
      <a:folHlink>
        <a:srgbClr val="FF33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静电场中的导体</dc:title>
  <dc:creator>EML-AL00</dc:creator>
  <cp:lastModifiedBy>wzb</cp:lastModifiedBy>
  <dcterms:created xsi:type="dcterms:W3CDTF">2000-11-05T00:34:30Z</dcterms:created>
  <dcterms:modified xsi:type="dcterms:W3CDTF">2019-09-18T08:06:15Z</dcterms:modified>
</cp:coreProperties>
</file>