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95"/>
  </p:notesMasterIdLst>
  <p:sldIdLst>
    <p:sldId id="264" r:id="rId3"/>
    <p:sldId id="258" r:id="rId4"/>
    <p:sldId id="259" r:id="rId5"/>
    <p:sldId id="260" r:id="rId6"/>
    <p:sldId id="340" r:id="rId7"/>
    <p:sldId id="262" r:id="rId8"/>
    <p:sldId id="265" r:id="rId9"/>
    <p:sldId id="266" r:id="rId10"/>
    <p:sldId id="277" r:id="rId11"/>
    <p:sldId id="268" r:id="rId12"/>
    <p:sldId id="269" r:id="rId13"/>
    <p:sldId id="270" r:id="rId14"/>
    <p:sldId id="271" r:id="rId15"/>
    <p:sldId id="272" r:id="rId16"/>
    <p:sldId id="273" r:id="rId17"/>
    <p:sldId id="274" r:id="rId18"/>
    <p:sldId id="275" r:id="rId19"/>
    <p:sldId id="301" r:id="rId20"/>
    <p:sldId id="302" r:id="rId21"/>
    <p:sldId id="303" r:id="rId22"/>
    <p:sldId id="304" r:id="rId23"/>
    <p:sldId id="305" r:id="rId24"/>
    <p:sldId id="306" r:id="rId25"/>
    <p:sldId id="276" r:id="rId26"/>
    <p:sldId id="307" r:id="rId27"/>
    <p:sldId id="308" r:id="rId28"/>
    <p:sldId id="318" r:id="rId29"/>
    <p:sldId id="309" r:id="rId30"/>
    <p:sldId id="319" r:id="rId31"/>
    <p:sldId id="320" r:id="rId32"/>
    <p:sldId id="327" r:id="rId33"/>
    <p:sldId id="328" r:id="rId34"/>
    <p:sldId id="341" r:id="rId35"/>
    <p:sldId id="263" r:id="rId36"/>
    <p:sldId id="278" r:id="rId37"/>
    <p:sldId id="292" r:id="rId38"/>
    <p:sldId id="293" r:id="rId39"/>
    <p:sldId id="294" r:id="rId40"/>
    <p:sldId id="297" r:id="rId41"/>
    <p:sldId id="298" r:id="rId42"/>
    <p:sldId id="312" r:id="rId43"/>
    <p:sldId id="313" r:id="rId44"/>
    <p:sldId id="314" r:id="rId45"/>
    <p:sldId id="315" r:id="rId46"/>
    <p:sldId id="311" r:id="rId47"/>
    <p:sldId id="299" r:id="rId48"/>
    <p:sldId id="300" r:id="rId49"/>
    <p:sldId id="310" r:id="rId50"/>
    <p:sldId id="281" r:id="rId51"/>
    <p:sldId id="279" r:id="rId52"/>
    <p:sldId id="316" r:id="rId53"/>
    <p:sldId id="317" r:id="rId54"/>
    <p:sldId id="282" r:id="rId55"/>
    <p:sldId id="283" r:id="rId56"/>
    <p:sldId id="285" r:id="rId57"/>
    <p:sldId id="342" r:id="rId58"/>
    <p:sldId id="286" r:id="rId59"/>
    <p:sldId id="344" r:id="rId60"/>
    <p:sldId id="345" r:id="rId61"/>
    <p:sldId id="346" r:id="rId62"/>
    <p:sldId id="348" r:id="rId63"/>
    <p:sldId id="349" r:id="rId64"/>
    <p:sldId id="350" r:id="rId65"/>
    <p:sldId id="352" r:id="rId66"/>
    <p:sldId id="357" r:id="rId67"/>
    <p:sldId id="359" r:id="rId68"/>
    <p:sldId id="360" r:id="rId69"/>
    <p:sldId id="361" r:id="rId70"/>
    <p:sldId id="353" r:id="rId71"/>
    <p:sldId id="354" r:id="rId72"/>
    <p:sldId id="355" r:id="rId73"/>
    <p:sldId id="356" r:id="rId74"/>
    <p:sldId id="362" r:id="rId75"/>
    <p:sldId id="363" r:id="rId76"/>
    <p:sldId id="364" r:id="rId77"/>
    <p:sldId id="343" r:id="rId78"/>
    <p:sldId id="290" r:id="rId79"/>
    <p:sldId id="329" r:id="rId80"/>
    <p:sldId id="330" r:id="rId81"/>
    <p:sldId id="331" r:id="rId82"/>
    <p:sldId id="332" r:id="rId83"/>
    <p:sldId id="333" r:id="rId84"/>
    <p:sldId id="334" r:id="rId85"/>
    <p:sldId id="335" r:id="rId86"/>
    <p:sldId id="336" r:id="rId87"/>
    <p:sldId id="337" r:id="rId88"/>
    <p:sldId id="338" r:id="rId89"/>
    <p:sldId id="339" r:id="rId90"/>
    <p:sldId id="365" r:id="rId91"/>
    <p:sldId id="366" r:id="rId92"/>
    <p:sldId id="367" r:id="rId93"/>
    <p:sldId id="368"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9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87" autoAdjust="0"/>
    <p:restoredTop sz="94660"/>
  </p:normalViewPr>
  <p:slideViewPr>
    <p:cSldViewPr snapToGrid="0">
      <p:cViewPr varScale="1">
        <p:scale>
          <a:sx n="75" d="100"/>
          <a:sy n="75" d="100"/>
        </p:scale>
        <p:origin x="306" y="66"/>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4AC4A-116F-4E9B-908B-97D81DBA59FD}" type="datetimeFigureOut">
              <a:rPr lang="zh-CN" altLang="en-US" smtClean="0"/>
              <a:t>2015/3/25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4A028-012A-4793-89E5-30A634222A42}" type="slidenum">
              <a:rPr lang="zh-CN" altLang="en-US" smtClean="0"/>
              <a:t>‹#›</a:t>
            </a:fld>
            <a:endParaRPr lang="zh-CN" altLang="en-US"/>
          </a:p>
        </p:txBody>
      </p:sp>
    </p:spTree>
    <p:extLst>
      <p:ext uri="{BB962C8B-B14F-4D97-AF65-F5344CB8AC3E}">
        <p14:creationId xmlns:p14="http://schemas.microsoft.com/office/powerpoint/2010/main" val="78892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1800">
              <a:solidFill>
                <a:srgbClr val="000000"/>
              </a:solidFill>
              <a:ea typeface="宋体" panose="02010600030101010101" pitchFamily="2" charset="-122"/>
            </a:endParaRPr>
          </a:p>
        </p:txBody>
      </p:sp>
      <p:grpSp>
        <p:nvGrpSpPr>
          <p:cNvPr id="5" name="Group 8"/>
          <p:cNvGrpSpPr>
            <a:grpSpLocks/>
          </p:cNvGrpSpPr>
          <p:nvPr/>
        </p:nvGrpSpPr>
        <p:grpSpPr bwMode="auto">
          <a:xfrm>
            <a:off x="9990667" y="2992438"/>
            <a:ext cx="1784351" cy="2189162"/>
            <a:chOff x="0" y="0"/>
            <a:chExt cx="843" cy="1379"/>
          </a:xfrm>
        </p:grpSpPr>
        <p:sp>
          <p:nvSpPr>
            <p:cNvPr id="6" name="Oval 9"/>
            <p:cNvSpPr>
              <a:spLocks noChangeArrowheads="1"/>
            </p:cNvSpPr>
            <p:nvPr/>
          </p:nvSpPr>
          <p:spPr bwMode="auto">
            <a:xfrm>
              <a:off x="0"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7" name="Oval 10"/>
            <p:cNvSpPr>
              <a:spLocks noChangeArrowheads="1"/>
            </p:cNvSpPr>
            <p:nvPr/>
          </p:nvSpPr>
          <p:spPr bwMode="auto">
            <a:xfrm>
              <a:off x="179"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8" name="Oval 11"/>
            <p:cNvSpPr>
              <a:spLocks noChangeArrowheads="1"/>
            </p:cNvSpPr>
            <p:nvPr/>
          </p:nvSpPr>
          <p:spPr bwMode="auto">
            <a:xfrm>
              <a:off x="358"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9" name="Oval 12"/>
            <p:cNvSpPr>
              <a:spLocks noChangeArrowheads="1"/>
            </p:cNvSpPr>
            <p:nvPr/>
          </p:nvSpPr>
          <p:spPr bwMode="auto">
            <a:xfrm>
              <a:off x="0"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 name="Oval 13"/>
            <p:cNvSpPr>
              <a:spLocks noChangeArrowheads="1"/>
            </p:cNvSpPr>
            <p:nvPr/>
          </p:nvSpPr>
          <p:spPr bwMode="auto">
            <a:xfrm>
              <a:off x="179"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1" name="Oval 14"/>
            <p:cNvSpPr>
              <a:spLocks noChangeArrowheads="1"/>
            </p:cNvSpPr>
            <p:nvPr/>
          </p:nvSpPr>
          <p:spPr bwMode="auto">
            <a:xfrm>
              <a:off x="358"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2" name="Oval 15"/>
            <p:cNvSpPr>
              <a:spLocks noChangeArrowheads="1"/>
            </p:cNvSpPr>
            <p:nvPr/>
          </p:nvSpPr>
          <p:spPr bwMode="auto">
            <a:xfrm>
              <a:off x="537" y="1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3" name="Oval 16"/>
            <p:cNvSpPr>
              <a:spLocks noChangeArrowheads="1"/>
            </p:cNvSpPr>
            <p:nvPr/>
          </p:nvSpPr>
          <p:spPr bwMode="auto">
            <a:xfrm>
              <a:off x="0" y="358"/>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4" name="Oval 17"/>
            <p:cNvSpPr>
              <a:spLocks noChangeArrowheads="1"/>
            </p:cNvSpPr>
            <p:nvPr/>
          </p:nvSpPr>
          <p:spPr bwMode="auto">
            <a:xfrm>
              <a:off x="179" y="358"/>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5" name="Oval 18"/>
            <p:cNvSpPr>
              <a:spLocks noChangeArrowheads="1"/>
            </p:cNvSpPr>
            <p:nvPr/>
          </p:nvSpPr>
          <p:spPr bwMode="auto">
            <a:xfrm>
              <a:off x="358" y="358"/>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6" name="Oval 19"/>
            <p:cNvSpPr>
              <a:spLocks noChangeArrowheads="1"/>
            </p:cNvSpPr>
            <p:nvPr/>
          </p:nvSpPr>
          <p:spPr bwMode="auto">
            <a:xfrm>
              <a:off x="537" y="358"/>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7" name="Oval 20"/>
            <p:cNvSpPr>
              <a:spLocks noChangeArrowheads="1"/>
            </p:cNvSpPr>
            <p:nvPr/>
          </p:nvSpPr>
          <p:spPr bwMode="auto">
            <a:xfrm>
              <a:off x="716" y="3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8" name="Oval 21"/>
            <p:cNvSpPr>
              <a:spLocks noChangeArrowheads="1"/>
            </p:cNvSpPr>
            <p:nvPr/>
          </p:nvSpPr>
          <p:spPr bwMode="auto">
            <a:xfrm>
              <a:off x="0" y="536"/>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9" name="Oval 22"/>
            <p:cNvSpPr>
              <a:spLocks noChangeArrowheads="1"/>
            </p:cNvSpPr>
            <p:nvPr/>
          </p:nvSpPr>
          <p:spPr bwMode="auto">
            <a:xfrm>
              <a:off x="179" y="536"/>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0" name="Oval 23"/>
            <p:cNvSpPr>
              <a:spLocks noChangeArrowheads="1"/>
            </p:cNvSpPr>
            <p:nvPr/>
          </p:nvSpPr>
          <p:spPr bwMode="auto">
            <a:xfrm>
              <a:off x="358" y="536"/>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1" name="Oval 24"/>
            <p:cNvSpPr>
              <a:spLocks noChangeArrowheads="1"/>
            </p:cNvSpPr>
            <p:nvPr/>
          </p:nvSpPr>
          <p:spPr bwMode="auto">
            <a:xfrm>
              <a:off x="537" y="536"/>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2" name="Oval 25"/>
            <p:cNvSpPr>
              <a:spLocks noChangeArrowheads="1"/>
            </p:cNvSpPr>
            <p:nvPr/>
          </p:nvSpPr>
          <p:spPr bwMode="auto">
            <a:xfrm>
              <a:off x="0" y="715"/>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3" name="Oval 26"/>
            <p:cNvSpPr>
              <a:spLocks noChangeArrowheads="1"/>
            </p:cNvSpPr>
            <p:nvPr/>
          </p:nvSpPr>
          <p:spPr bwMode="auto">
            <a:xfrm>
              <a:off x="179" y="715"/>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4" name="Oval 27"/>
            <p:cNvSpPr>
              <a:spLocks noChangeArrowheads="1"/>
            </p:cNvSpPr>
            <p:nvPr/>
          </p:nvSpPr>
          <p:spPr bwMode="auto">
            <a:xfrm>
              <a:off x="358" y="715"/>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5" name="Oval 28"/>
            <p:cNvSpPr>
              <a:spLocks noChangeArrowheads="1"/>
            </p:cNvSpPr>
            <p:nvPr/>
          </p:nvSpPr>
          <p:spPr bwMode="auto">
            <a:xfrm>
              <a:off x="537" y="715"/>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6" name="Oval 29"/>
            <p:cNvSpPr>
              <a:spLocks noChangeArrowheads="1"/>
            </p:cNvSpPr>
            <p:nvPr/>
          </p:nvSpPr>
          <p:spPr bwMode="auto">
            <a:xfrm>
              <a:off x="716" y="715"/>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7" name="Oval 30"/>
            <p:cNvSpPr>
              <a:spLocks noChangeArrowheads="1"/>
            </p:cNvSpPr>
            <p:nvPr/>
          </p:nvSpPr>
          <p:spPr bwMode="auto">
            <a:xfrm>
              <a:off x="0" y="89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8" name="Oval 31"/>
            <p:cNvSpPr>
              <a:spLocks noChangeArrowheads="1"/>
            </p:cNvSpPr>
            <p:nvPr/>
          </p:nvSpPr>
          <p:spPr bwMode="auto">
            <a:xfrm>
              <a:off x="179" y="894"/>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9" name="Oval 32"/>
            <p:cNvSpPr>
              <a:spLocks noChangeArrowheads="1"/>
            </p:cNvSpPr>
            <p:nvPr/>
          </p:nvSpPr>
          <p:spPr bwMode="auto">
            <a:xfrm>
              <a:off x="358" y="894"/>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0" name="Oval 33"/>
            <p:cNvSpPr>
              <a:spLocks noChangeArrowheads="1"/>
            </p:cNvSpPr>
            <p:nvPr/>
          </p:nvSpPr>
          <p:spPr bwMode="auto">
            <a:xfrm>
              <a:off x="537" y="894"/>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1" name="Oval 34"/>
            <p:cNvSpPr>
              <a:spLocks noChangeArrowheads="1"/>
            </p:cNvSpPr>
            <p:nvPr/>
          </p:nvSpPr>
          <p:spPr bwMode="auto">
            <a:xfrm>
              <a:off x="0" y="107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2" name="Oval 35"/>
            <p:cNvSpPr>
              <a:spLocks noChangeArrowheads="1"/>
            </p:cNvSpPr>
            <p:nvPr/>
          </p:nvSpPr>
          <p:spPr bwMode="auto">
            <a:xfrm>
              <a:off x="179" y="107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3" name="Oval 36"/>
            <p:cNvSpPr>
              <a:spLocks noChangeArrowheads="1"/>
            </p:cNvSpPr>
            <p:nvPr/>
          </p:nvSpPr>
          <p:spPr bwMode="auto">
            <a:xfrm>
              <a:off x="358" y="1073"/>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4" name="Oval 37"/>
            <p:cNvSpPr>
              <a:spLocks noChangeArrowheads="1"/>
            </p:cNvSpPr>
            <p:nvPr/>
          </p:nvSpPr>
          <p:spPr bwMode="auto">
            <a:xfrm>
              <a:off x="537" y="1073"/>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5" name="Oval 38"/>
            <p:cNvSpPr>
              <a:spLocks noChangeArrowheads="1"/>
            </p:cNvSpPr>
            <p:nvPr/>
          </p:nvSpPr>
          <p:spPr bwMode="auto">
            <a:xfrm>
              <a:off x="179" y="1252"/>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6" name="Oval 39"/>
            <p:cNvSpPr>
              <a:spLocks noChangeArrowheads="1"/>
            </p:cNvSpPr>
            <p:nvPr/>
          </p:nvSpPr>
          <p:spPr bwMode="auto">
            <a:xfrm>
              <a:off x="537" y="1252"/>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1800">
              <a:solidFill>
                <a:srgbClr val="000000"/>
              </a:solidFill>
              <a:ea typeface="宋体" panose="02010600030101010101" pitchFamily="2" charset="-122"/>
            </a:endParaRPr>
          </a:p>
        </p:txBody>
      </p:sp>
      <p:sp>
        <p:nvSpPr>
          <p:cNvPr id="2051" name="Rectangle 3"/>
          <p:cNvSpPr>
            <a:spLocks noGrp="1" noChangeArrowheads="1"/>
          </p:cNvSpPr>
          <p:nvPr>
            <p:ph type="ctrTitle"/>
          </p:nvPr>
        </p:nvSpPr>
        <p:spPr>
          <a:xfrm>
            <a:off x="421217" y="466725"/>
            <a:ext cx="9042400" cy="2133600"/>
          </a:xfrm>
        </p:spPr>
        <p:txBody>
          <a:bodyPr/>
          <a:lstStyle>
            <a:lvl1pPr algn="r">
              <a:defRPr sz="4600"/>
            </a:lvl1pPr>
          </a:lstStyle>
          <a:p>
            <a:r>
              <a:rPr lang="en-GB" altLang="zh-CN"/>
              <a:t>Click to edit Master title style</a:t>
            </a:r>
          </a:p>
        </p:txBody>
      </p:sp>
      <p:sp>
        <p:nvSpPr>
          <p:cNvPr id="2052"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000"/>
            </a:lvl1pPr>
          </a:lstStyle>
          <a:p>
            <a:r>
              <a:rPr lang="en-GB" altLang="zh-CN"/>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GB" altLang="en-US">
              <a:solidFill>
                <a:srgbClr val="000000"/>
              </a:solidFill>
            </a:endParaRPr>
          </a:p>
        </p:txBody>
      </p:sp>
      <p:sp>
        <p:nvSpPr>
          <p:cNvPr id="39" name="Rectangle 6"/>
          <p:cNvSpPr>
            <a:spLocks noGrp="1" noChangeArrowheads="1"/>
          </p:cNvSpPr>
          <p:nvPr>
            <p:ph type="ftr" sz="quarter" idx="11"/>
          </p:nvPr>
        </p:nvSpPr>
        <p:spPr/>
        <p:txBody>
          <a:bodyPr/>
          <a:lstStyle>
            <a:lvl1pPr>
              <a:defRPr/>
            </a:lvl1pPr>
          </a:lstStyle>
          <a:p>
            <a:pPr>
              <a:defRPr/>
            </a:pPr>
            <a:endParaRPr lang="en-GB" altLang="en-US">
              <a:solidFill>
                <a:srgbClr val="000000"/>
              </a:solidFill>
            </a:endParaRPr>
          </a:p>
        </p:txBody>
      </p:sp>
      <p:sp>
        <p:nvSpPr>
          <p:cNvPr id="40" name="Rectangle 7"/>
          <p:cNvSpPr>
            <a:spLocks noGrp="1" noChangeArrowheads="1"/>
          </p:cNvSpPr>
          <p:nvPr>
            <p:ph type="sldNum" sz="quarter" idx="12"/>
          </p:nvPr>
        </p:nvSpPr>
        <p:spPr>
          <a:xfrm>
            <a:off x="8737600" y="6248400"/>
            <a:ext cx="2844800" cy="457200"/>
          </a:xfrm>
        </p:spPr>
        <p:txBody>
          <a:bodyPr/>
          <a:lstStyle>
            <a:lvl1pPr>
              <a:defRPr sz="1000" b="0">
                <a:solidFill>
                  <a:schemeClr val="tx1"/>
                </a:solidFill>
              </a:defRPr>
            </a:lvl1pPr>
          </a:lstStyle>
          <a:p>
            <a:fld id="{CCBB4EA4-3DF7-4CD2-99D9-B1D37E1FD615}"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37179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49D59CB6-496F-408C-98A3-86E95199C603}" type="slidenum">
              <a:rPr lang="en-GB" altLang="en-US"/>
              <a:pPr/>
              <a:t>‹#›</a:t>
            </a:fld>
            <a:endParaRPr lang="en-GB" altLang="en-US"/>
          </a:p>
        </p:txBody>
      </p:sp>
    </p:spTree>
    <p:extLst>
      <p:ext uri="{BB962C8B-B14F-4D97-AF65-F5344CB8AC3E}">
        <p14:creationId xmlns:p14="http://schemas.microsoft.com/office/powerpoint/2010/main" val="338175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4017" y="188914"/>
            <a:ext cx="2743200"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4417" y="188914"/>
            <a:ext cx="8026400"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79A61ADA-1422-42FF-BB1C-13380B819D10}" type="slidenum">
              <a:rPr lang="en-GB" altLang="en-US"/>
              <a:pPr/>
              <a:t>‹#›</a:t>
            </a:fld>
            <a:endParaRPr lang="en-GB" altLang="en-US"/>
          </a:p>
        </p:txBody>
      </p:sp>
    </p:spTree>
    <p:extLst>
      <p:ext uri="{BB962C8B-B14F-4D97-AF65-F5344CB8AC3E}">
        <p14:creationId xmlns:p14="http://schemas.microsoft.com/office/powerpoint/2010/main" val="82588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24417" y="188914"/>
            <a:ext cx="10058400" cy="7191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24417" y="981076"/>
            <a:ext cx="10972800" cy="5184775"/>
          </a:xfrm>
        </p:spPr>
        <p:txBody>
          <a:bodyPr/>
          <a:lstStyle/>
          <a:p>
            <a:pPr lvl="0"/>
            <a:endParaRPr lang="zh-CN" alt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0260E140-4FE1-4B45-8C70-680471FEA17E}" type="slidenum">
              <a:rPr lang="en-GB" altLang="en-US"/>
              <a:pPr/>
              <a:t>‹#›</a:t>
            </a:fld>
            <a:endParaRPr lang="en-GB" altLang="en-US"/>
          </a:p>
        </p:txBody>
      </p:sp>
    </p:spTree>
    <p:extLst>
      <p:ext uri="{BB962C8B-B14F-4D97-AF65-F5344CB8AC3E}">
        <p14:creationId xmlns:p14="http://schemas.microsoft.com/office/powerpoint/2010/main" val="934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188914"/>
            <a:ext cx="10058400" cy="7191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4417" y="981076"/>
            <a:ext cx="5384800"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12417" y="981076"/>
            <a:ext cx="5384800"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C4192413-DA49-47CF-ADBF-FC3DBE0CCF55}" type="slidenum">
              <a:rPr lang="en-GB" altLang="en-US"/>
              <a:pPr/>
              <a:t>‹#›</a:t>
            </a:fld>
            <a:endParaRPr lang="en-GB" altLang="en-US"/>
          </a:p>
        </p:txBody>
      </p:sp>
    </p:spTree>
    <p:extLst>
      <p:ext uri="{BB962C8B-B14F-4D97-AF65-F5344CB8AC3E}">
        <p14:creationId xmlns:p14="http://schemas.microsoft.com/office/powerpoint/2010/main" val="697311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1800">
              <a:solidFill>
                <a:srgbClr val="000000"/>
              </a:solidFill>
              <a:ea typeface="宋体" panose="02010600030101010101" pitchFamily="2" charset="-122"/>
            </a:endParaRPr>
          </a:p>
        </p:txBody>
      </p:sp>
      <p:grpSp>
        <p:nvGrpSpPr>
          <p:cNvPr id="5" name="Group 8"/>
          <p:cNvGrpSpPr>
            <a:grpSpLocks/>
          </p:cNvGrpSpPr>
          <p:nvPr/>
        </p:nvGrpSpPr>
        <p:grpSpPr bwMode="auto">
          <a:xfrm>
            <a:off x="9990667" y="2992438"/>
            <a:ext cx="1784351" cy="2189162"/>
            <a:chOff x="0" y="0"/>
            <a:chExt cx="843" cy="1379"/>
          </a:xfrm>
        </p:grpSpPr>
        <p:sp>
          <p:nvSpPr>
            <p:cNvPr id="6" name="Oval 9"/>
            <p:cNvSpPr>
              <a:spLocks noChangeArrowheads="1"/>
            </p:cNvSpPr>
            <p:nvPr/>
          </p:nvSpPr>
          <p:spPr bwMode="auto">
            <a:xfrm>
              <a:off x="0"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7" name="Oval 10"/>
            <p:cNvSpPr>
              <a:spLocks noChangeArrowheads="1"/>
            </p:cNvSpPr>
            <p:nvPr/>
          </p:nvSpPr>
          <p:spPr bwMode="auto">
            <a:xfrm>
              <a:off x="179"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8" name="Oval 11"/>
            <p:cNvSpPr>
              <a:spLocks noChangeArrowheads="1"/>
            </p:cNvSpPr>
            <p:nvPr/>
          </p:nvSpPr>
          <p:spPr bwMode="auto">
            <a:xfrm>
              <a:off x="358"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9" name="Oval 12"/>
            <p:cNvSpPr>
              <a:spLocks noChangeArrowheads="1"/>
            </p:cNvSpPr>
            <p:nvPr/>
          </p:nvSpPr>
          <p:spPr bwMode="auto">
            <a:xfrm>
              <a:off x="0"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 name="Oval 13"/>
            <p:cNvSpPr>
              <a:spLocks noChangeArrowheads="1"/>
            </p:cNvSpPr>
            <p:nvPr/>
          </p:nvSpPr>
          <p:spPr bwMode="auto">
            <a:xfrm>
              <a:off x="179"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1" name="Oval 14"/>
            <p:cNvSpPr>
              <a:spLocks noChangeArrowheads="1"/>
            </p:cNvSpPr>
            <p:nvPr/>
          </p:nvSpPr>
          <p:spPr bwMode="auto">
            <a:xfrm>
              <a:off x="358"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2" name="Oval 15"/>
            <p:cNvSpPr>
              <a:spLocks noChangeArrowheads="1"/>
            </p:cNvSpPr>
            <p:nvPr/>
          </p:nvSpPr>
          <p:spPr bwMode="auto">
            <a:xfrm>
              <a:off x="537" y="1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3" name="Oval 16"/>
            <p:cNvSpPr>
              <a:spLocks noChangeArrowheads="1"/>
            </p:cNvSpPr>
            <p:nvPr/>
          </p:nvSpPr>
          <p:spPr bwMode="auto">
            <a:xfrm>
              <a:off x="0" y="358"/>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4" name="Oval 17"/>
            <p:cNvSpPr>
              <a:spLocks noChangeArrowheads="1"/>
            </p:cNvSpPr>
            <p:nvPr/>
          </p:nvSpPr>
          <p:spPr bwMode="auto">
            <a:xfrm>
              <a:off x="179" y="358"/>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5" name="Oval 18"/>
            <p:cNvSpPr>
              <a:spLocks noChangeArrowheads="1"/>
            </p:cNvSpPr>
            <p:nvPr/>
          </p:nvSpPr>
          <p:spPr bwMode="auto">
            <a:xfrm>
              <a:off x="358" y="358"/>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6" name="Oval 19"/>
            <p:cNvSpPr>
              <a:spLocks noChangeArrowheads="1"/>
            </p:cNvSpPr>
            <p:nvPr/>
          </p:nvSpPr>
          <p:spPr bwMode="auto">
            <a:xfrm>
              <a:off x="537" y="358"/>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7" name="Oval 20"/>
            <p:cNvSpPr>
              <a:spLocks noChangeArrowheads="1"/>
            </p:cNvSpPr>
            <p:nvPr/>
          </p:nvSpPr>
          <p:spPr bwMode="auto">
            <a:xfrm>
              <a:off x="716" y="3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8" name="Oval 21"/>
            <p:cNvSpPr>
              <a:spLocks noChangeArrowheads="1"/>
            </p:cNvSpPr>
            <p:nvPr/>
          </p:nvSpPr>
          <p:spPr bwMode="auto">
            <a:xfrm>
              <a:off x="0" y="536"/>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9" name="Oval 22"/>
            <p:cNvSpPr>
              <a:spLocks noChangeArrowheads="1"/>
            </p:cNvSpPr>
            <p:nvPr/>
          </p:nvSpPr>
          <p:spPr bwMode="auto">
            <a:xfrm>
              <a:off x="179" y="536"/>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0" name="Oval 23"/>
            <p:cNvSpPr>
              <a:spLocks noChangeArrowheads="1"/>
            </p:cNvSpPr>
            <p:nvPr/>
          </p:nvSpPr>
          <p:spPr bwMode="auto">
            <a:xfrm>
              <a:off x="358" y="536"/>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1" name="Oval 24"/>
            <p:cNvSpPr>
              <a:spLocks noChangeArrowheads="1"/>
            </p:cNvSpPr>
            <p:nvPr/>
          </p:nvSpPr>
          <p:spPr bwMode="auto">
            <a:xfrm>
              <a:off x="537" y="536"/>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2" name="Oval 25"/>
            <p:cNvSpPr>
              <a:spLocks noChangeArrowheads="1"/>
            </p:cNvSpPr>
            <p:nvPr/>
          </p:nvSpPr>
          <p:spPr bwMode="auto">
            <a:xfrm>
              <a:off x="0" y="715"/>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3" name="Oval 26"/>
            <p:cNvSpPr>
              <a:spLocks noChangeArrowheads="1"/>
            </p:cNvSpPr>
            <p:nvPr/>
          </p:nvSpPr>
          <p:spPr bwMode="auto">
            <a:xfrm>
              <a:off x="179" y="715"/>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4" name="Oval 27"/>
            <p:cNvSpPr>
              <a:spLocks noChangeArrowheads="1"/>
            </p:cNvSpPr>
            <p:nvPr/>
          </p:nvSpPr>
          <p:spPr bwMode="auto">
            <a:xfrm>
              <a:off x="358" y="715"/>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5" name="Oval 28"/>
            <p:cNvSpPr>
              <a:spLocks noChangeArrowheads="1"/>
            </p:cNvSpPr>
            <p:nvPr/>
          </p:nvSpPr>
          <p:spPr bwMode="auto">
            <a:xfrm>
              <a:off x="537" y="715"/>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6" name="Oval 29"/>
            <p:cNvSpPr>
              <a:spLocks noChangeArrowheads="1"/>
            </p:cNvSpPr>
            <p:nvPr/>
          </p:nvSpPr>
          <p:spPr bwMode="auto">
            <a:xfrm>
              <a:off x="716" y="715"/>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7" name="Oval 30"/>
            <p:cNvSpPr>
              <a:spLocks noChangeArrowheads="1"/>
            </p:cNvSpPr>
            <p:nvPr/>
          </p:nvSpPr>
          <p:spPr bwMode="auto">
            <a:xfrm>
              <a:off x="0" y="89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8" name="Oval 31"/>
            <p:cNvSpPr>
              <a:spLocks noChangeArrowheads="1"/>
            </p:cNvSpPr>
            <p:nvPr/>
          </p:nvSpPr>
          <p:spPr bwMode="auto">
            <a:xfrm>
              <a:off x="179" y="894"/>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29" name="Oval 32"/>
            <p:cNvSpPr>
              <a:spLocks noChangeArrowheads="1"/>
            </p:cNvSpPr>
            <p:nvPr/>
          </p:nvSpPr>
          <p:spPr bwMode="auto">
            <a:xfrm>
              <a:off x="358" y="894"/>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0" name="Oval 33"/>
            <p:cNvSpPr>
              <a:spLocks noChangeArrowheads="1"/>
            </p:cNvSpPr>
            <p:nvPr/>
          </p:nvSpPr>
          <p:spPr bwMode="auto">
            <a:xfrm>
              <a:off x="537" y="894"/>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1" name="Oval 34"/>
            <p:cNvSpPr>
              <a:spLocks noChangeArrowheads="1"/>
            </p:cNvSpPr>
            <p:nvPr/>
          </p:nvSpPr>
          <p:spPr bwMode="auto">
            <a:xfrm>
              <a:off x="0" y="107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2" name="Oval 35"/>
            <p:cNvSpPr>
              <a:spLocks noChangeArrowheads="1"/>
            </p:cNvSpPr>
            <p:nvPr/>
          </p:nvSpPr>
          <p:spPr bwMode="auto">
            <a:xfrm>
              <a:off x="179" y="107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3" name="Oval 36"/>
            <p:cNvSpPr>
              <a:spLocks noChangeArrowheads="1"/>
            </p:cNvSpPr>
            <p:nvPr/>
          </p:nvSpPr>
          <p:spPr bwMode="auto">
            <a:xfrm>
              <a:off x="358" y="1073"/>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4" name="Oval 37"/>
            <p:cNvSpPr>
              <a:spLocks noChangeArrowheads="1"/>
            </p:cNvSpPr>
            <p:nvPr/>
          </p:nvSpPr>
          <p:spPr bwMode="auto">
            <a:xfrm>
              <a:off x="537" y="1073"/>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5" name="Oval 38"/>
            <p:cNvSpPr>
              <a:spLocks noChangeArrowheads="1"/>
            </p:cNvSpPr>
            <p:nvPr/>
          </p:nvSpPr>
          <p:spPr bwMode="auto">
            <a:xfrm>
              <a:off x="179" y="1252"/>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36" name="Oval 39"/>
            <p:cNvSpPr>
              <a:spLocks noChangeArrowheads="1"/>
            </p:cNvSpPr>
            <p:nvPr/>
          </p:nvSpPr>
          <p:spPr bwMode="auto">
            <a:xfrm>
              <a:off x="537" y="1252"/>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1800">
              <a:solidFill>
                <a:srgbClr val="000000"/>
              </a:solidFill>
              <a:ea typeface="宋体" panose="02010600030101010101" pitchFamily="2" charset="-122"/>
            </a:endParaRPr>
          </a:p>
        </p:txBody>
      </p:sp>
      <p:sp>
        <p:nvSpPr>
          <p:cNvPr id="2051" name="Rectangle 3"/>
          <p:cNvSpPr>
            <a:spLocks noGrp="1" noChangeArrowheads="1"/>
          </p:cNvSpPr>
          <p:nvPr>
            <p:ph type="ctrTitle"/>
          </p:nvPr>
        </p:nvSpPr>
        <p:spPr>
          <a:xfrm>
            <a:off x="421217" y="466725"/>
            <a:ext cx="9042400" cy="2133600"/>
          </a:xfrm>
        </p:spPr>
        <p:txBody>
          <a:bodyPr/>
          <a:lstStyle>
            <a:lvl1pPr algn="r">
              <a:defRPr sz="4600"/>
            </a:lvl1pPr>
          </a:lstStyle>
          <a:p>
            <a:r>
              <a:rPr lang="en-GB" altLang="zh-CN"/>
              <a:t>Click to edit Master title style</a:t>
            </a:r>
          </a:p>
        </p:txBody>
      </p:sp>
      <p:sp>
        <p:nvSpPr>
          <p:cNvPr id="2052"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000"/>
            </a:lvl1pPr>
          </a:lstStyle>
          <a:p>
            <a:r>
              <a:rPr lang="en-GB" altLang="zh-CN"/>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GB" altLang="en-US">
              <a:solidFill>
                <a:srgbClr val="000000"/>
              </a:solidFill>
            </a:endParaRPr>
          </a:p>
        </p:txBody>
      </p:sp>
      <p:sp>
        <p:nvSpPr>
          <p:cNvPr id="39" name="Rectangle 6"/>
          <p:cNvSpPr>
            <a:spLocks noGrp="1" noChangeArrowheads="1"/>
          </p:cNvSpPr>
          <p:nvPr>
            <p:ph type="ftr" sz="quarter" idx="11"/>
          </p:nvPr>
        </p:nvSpPr>
        <p:spPr/>
        <p:txBody>
          <a:bodyPr/>
          <a:lstStyle>
            <a:lvl1pPr>
              <a:defRPr/>
            </a:lvl1pPr>
          </a:lstStyle>
          <a:p>
            <a:pPr>
              <a:defRPr/>
            </a:pPr>
            <a:endParaRPr lang="en-GB" altLang="en-US">
              <a:solidFill>
                <a:srgbClr val="000000"/>
              </a:solidFill>
            </a:endParaRPr>
          </a:p>
        </p:txBody>
      </p:sp>
      <p:sp>
        <p:nvSpPr>
          <p:cNvPr id="40" name="Rectangle 7"/>
          <p:cNvSpPr>
            <a:spLocks noGrp="1" noChangeArrowheads="1"/>
          </p:cNvSpPr>
          <p:nvPr>
            <p:ph type="sldNum" sz="quarter" idx="12"/>
          </p:nvPr>
        </p:nvSpPr>
        <p:spPr>
          <a:xfrm>
            <a:off x="8737600" y="6248400"/>
            <a:ext cx="2844800" cy="457200"/>
          </a:xfrm>
        </p:spPr>
        <p:txBody>
          <a:bodyPr/>
          <a:lstStyle>
            <a:lvl1pPr>
              <a:defRPr sz="1000" b="0">
                <a:solidFill>
                  <a:schemeClr val="tx1"/>
                </a:solidFill>
              </a:defRPr>
            </a:lvl1pPr>
          </a:lstStyle>
          <a:p>
            <a:fld id="{CCBB4EA4-3DF7-4CD2-99D9-B1D37E1FD615}"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685648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86EE498C-D711-4A57-BA7A-846B3351BCB1}" type="slidenum">
              <a:rPr lang="en-GB" altLang="en-US"/>
              <a:pPr/>
              <a:t>‹#›</a:t>
            </a:fld>
            <a:endParaRPr lang="en-GB" altLang="en-US"/>
          </a:p>
        </p:txBody>
      </p:sp>
    </p:spTree>
    <p:extLst>
      <p:ext uri="{BB962C8B-B14F-4D97-AF65-F5344CB8AC3E}">
        <p14:creationId xmlns:p14="http://schemas.microsoft.com/office/powerpoint/2010/main" val="2554473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2D8DC28A-7F82-49A3-8EAD-DA896F87632C}" type="slidenum">
              <a:rPr lang="en-GB" altLang="en-US"/>
              <a:pPr/>
              <a:t>‹#›</a:t>
            </a:fld>
            <a:endParaRPr lang="en-GB" altLang="en-US"/>
          </a:p>
        </p:txBody>
      </p:sp>
    </p:spTree>
    <p:extLst>
      <p:ext uri="{BB962C8B-B14F-4D97-AF65-F5344CB8AC3E}">
        <p14:creationId xmlns:p14="http://schemas.microsoft.com/office/powerpoint/2010/main" val="3586534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4417" y="981076"/>
            <a:ext cx="53848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12417" y="981076"/>
            <a:ext cx="53848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71C9CB39-E100-465D-8523-AD32BBE68F92}" type="slidenum">
              <a:rPr lang="en-GB" altLang="en-US"/>
              <a:pPr/>
              <a:t>‹#›</a:t>
            </a:fld>
            <a:endParaRPr lang="en-GB" altLang="en-US"/>
          </a:p>
        </p:txBody>
      </p:sp>
    </p:spTree>
    <p:extLst>
      <p:ext uri="{BB962C8B-B14F-4D97-AF65-F5344CB8AC3E}">
        <p14:creationId xmlns:p14="http://schemas.microsoft.com/office/powerpoint/2010/main" val="343841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fld id="{71906E39-6381-493A-9444-4C2891981C83}" type="slidenum">
              <a:rPr lang="en-GB" altLang="en-US"/>
              <a:pPr/>
              <a:t>‹#›</a:t>
            </a:fld>
            <a:endParaRPr lang="en-GB" altLang="en-US"/>
          </a:p>
        </p:txBody>
      </p:sp>
    </p:spTree>
    <p:extLst>
      <p:ext uri="{BB962C8B-B14F-4D97-AF65-F5344CB8AC3E}">
        <p14:creationId xmlns:p14="http://schemas.microsoft.com/office/powerpoint/2010/main" val="235797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fld id="{83F5B7D8-F79B-41E0-972B-6BB00BCFD887}" type="slidenum">
              <a:rPr lang="en-GB" altLang="en-US"/>
              <a:pPr/>
              <a:t>‹#›</a:t>
            </a:fld>
            <a:endParaRPr lang="en-GB" altLang="en-US"/>
          </a:p>
        </p:txBody>
      </p:sp>
    </p:spTree>
    <p:extLst>
      <p:ext uri="{BB962C8B-B14F-4D97-AF65-F5344CB8AC3E}">
        <p14:creationId xmlns:p14="http://schemas.microsoft.com/office/powerpoint/2010/main" val="247566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86EE498C-D711-4A57-BA7A-846B3351BCB1}" type="slidenum">
              <a:rPr lang="en-GB" altLang="en-US"/>
              <a:pPr/>
              <a:t>‹#›</a:t>
            </a:fld>
            <a:endParaRPr lang="en-GB" altLang="en-US"/>
          </a:p>
        </p:txBody>
      </p:sp>
    </p:spTree>
    <p:extLst>
      <p:ext uri="{BB962C8B-B14F-4D97-AF65-F5344CB8AC3E}">
        <p14:creationId xmlns:p14="http://schemas.microsoft.com/office/powerpoint/2010/main" val="425281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fld id="{B3ECC4D0-6135-4F44-A364-3EC2DB6F3B2C}" type="slidenum">
              <a:rPr lang="en-GB" altLang="en-US"/>
              <a:pPr/>
              <a:t>‹#›</a:t>
            </a:fld>
            <a:endParaRPr lang="en-GB" altLang="en-US"/>
          </a:p>
        </p:txBody>
      </p:sp>
    </p:spTree>
    <p:extLst>
      <p:ext uri="{BB962C8B-B14F-4D97-AF65-F5344CB8AC3E}">
        <p14:creationId xmlns:p14="http://schemas.microsoft.com/office/powerpoint/2010/main" val="2758015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EC610145-4A2B-453C-BAEC-6BAB403DE93A}" type="slidenum">
              <a:rPr lang="en-GB" altLang="en-US"/>
              <a:pPr/>
              <a:t>‹#›</a:t>
            </a:fld>
            <a:endParaRPr lang="en-GB" altLang="en-US"/>
          </a:p>
        </p:txBody>
      </p:sp>
    </p:spTree>
    <p:extLst>
      <p:ext uri="{BB962C8B-B14F-4D97-AF65-F5344CB8AC3E}">
        <p14:creationId xmlns:p14="http://schemas.microsoft.com/office/powerpoint/2010/main" val="734973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6CF26A7A-3BF2-42A6-AA94-2E9AF69C00AE}" type="slidenum">
              <a:rPr lang="en-GB" altLang="en-US"/>
              <a:pPr/>
              <a:t>‹#›</a:t>
            </a:fld>
            <a:endParaRPr lang="en-GB" altLang="en-US"/>
          </a:p>
        </p:txBody>
      </p:sp>
    </p:spTree>
    <p:extLst>
      <p:ext uri="{BB962C8B-B14F-4D97-AF65-F5344CB8AC3E}">
        <p14:creationId xmlns:p14="http://schemas.microsoft.com/office/powerpoint/2010/main" val="3507558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49D59CB6-496F-408C-98A3-86E95199C603}" type="slidenum">
              <a:rPr lang="en-GB" altLang="en-US"/>
              <a:pPr/>
              <a:t>‹#›</a:t>
            </a:fld>
            <a:endParaRPr lang="en-GB" altLang="en-US"/>
          </a:p>
        </p:txBody>
      </p:sp>
    </p:spTree>
    <p:extLst>
      <p:ext uri="{BB962C8B-B14F-4D97-AF65-F5344CB8AC3E}">
        <p14:creationId xmlns:p14="http://schemas.microsoft.com/office/powerpoint/2010/main" val="2867015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4017" y="188914"/>
            <a:ext cx="2743200"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4417" y="188914"/>
            <a:ext cx="8026400"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79A61ADA-1422-42FF-BB1C-13380B819D10}" type="slidenum">
              <a:rPr lang="en-GB" altLang="en-US"/>
              <a:pPr/>
              <a:t>‹#›</a:t>
            </a:fld>
            <a:endParaRPr lang="en-GB" altLang="en-US"/>
          </a:p>
        </p:txBody>
      </p:sp>
    </p:spTree>
    <p:extLst>
      <p:ext uri="{BB962C8B-B14F-4D97-AF65-F5344CB8AC3E}">
        <p14:creationId xmlns:p14="http://schemas.microsoft.com/office/powerpoint/2010/main" val="2639182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24417" y="188914"/>
            <a:ext cx="10058400" cy="7191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24417" y="981076"/>
            <a:ext cx="10972800" cy="5184775"/>
          </a:xfrm>
        </p:spPr>
        <p:txBody>
          <a:bodyPr/>
          <a:lstStyle/>
          <a:p>
            <a:pPr lvl="0"/>
            <a:endParaRPr lang="zh-CN" alt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0260E140-4FE1-4B45-8C70-680471FEA17E}" type="slidenum">
              <a:rPr lang="en-GB" altLang="en-US"/>
              <a:pPr/>
              <a:t>‹#›</a:t>
            </a:fld>
            <a:endParaRPr lang="en-GB" altLang="en-US"/>
          </a:p>
        </p:txBody>
      </p:sp>
    </p:spTree>
    <p:extLst>
      <p:ext uri="{BB962C8B-B14F-4D97-AF65-F5344CB8AC3E}">
        <p14:creationId xmlns:p14="http://schemas.microsoft.com/office/powerpoint/2010/main" val="3083935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188914"/>
            <a:ext cx="10058400" cy="7191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4417" y="981076"/>
            <a:ext cx="5384800"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12417" y="981076"/>
            <a:ext cx="5384800"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C4192413-DA49-47CF-ADBF-FC3DBE0CCF55}" type="slidenum">
              <a:rPr lang="en-GB" altLang="en-US"/>
              <a:pPr/>
              <a:t>‹#›</a:t>
            </a:fld>
            <a:endParaRPr lang="en-GB" altLang="en-US"/>
          </a:p>
        </p:txBody>
      </p:sp>
    </p:spTree>
    <p:extLst>
      <p:ext uri="{BB962C8B-B14F-4D97-AF65-F5344CB8AC3E}">
        <p14:creationId xmlns:p14="http://schemas.microsoft.com/office/powerpoint/2010/main" val="145710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2D8DC28A-7F82-49A3-8EAD-DA896F87632C}" type="slidenum">
              <a:rPr lang="en-GB" altLang="en-US"/>
              <a:pPr/>
              <a:t>‹#›</a:t>
            </a:fld>
            <a:endParaRPr lang="en-GB" altLang="en-US"/>
          </a:p>
        </p:txBody>
      </p:sp>
    </p:spTree>
    <p:extLst>
      <p:ext uri="{BB962C8B-B14F-4D97-AF65-F5344CB8AC3E}">
        <p14:creationId xmlns:p14="http://schemas.microsoft.com/office/powerpoint/2010/main" val="4173735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4417" y="981076"/>
            <a:ext cx="53848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12417" y="981076"/>
            <a:ext cx="53848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71C9CB39-E100-465D-8523-AD32BBE68F92}" type="slidenum">
              <a:rPr lang="en-GB" altLang="en-US"/>
              <a:pPr/>
              <a:t>‹#›</a:t>
            </a:fld>
            <a:endParaRPr lang="en-GB" altLang="en-US"/>
          </a:p>
        </p:txBody>
      </p:sp>
    </p:spTree>
    <p:extLst>
      <p:ext uri="{BB962C8B-B14F-4D97-AF65-F5344CB8AC3E}">
        <p14:creationId xmlns:p14="http://schemas.microsoft.com/office/powerpoint/2010/main" val="184086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fld id="{71906E39-6381-493A-9444-4C2891981C83}" type="slidenum">
              <a:rPr lang="en-GB" altLang="en-US"/>
              <a:pPr/>
              <a:t>‹#›</a:t>
            </a:fld>
            <a:endParaRPr lang="en-GB" altLang="en-US"/>
          </a:p>
        </p:txBody>
      </p:sp>
    </p:spTree>
    <p:extLst>
      <p:ext uri="{BB962C8B-B14F-4D97-AF65-F5344CB8AC3E}">
        <p14:creationId xmlns:p14="http://schemas.microsoft.com/office/powerpoint/2010/main" val="298557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fld id="{83F5B7D8-F79B-41E0-972B-6BB00BCFD887}" type="slidenum">
              <a:rPr lang="en-GB" altLang="en-US"/>
              <a:pPr/>
              <a:t>‹#›</a:t>
            </a:fld>
            <a:endParaRPr lang="en-GB" altLang="en-US"/>
          </a:p>
        </p:txBody>
      </p:sp>
    </p:spTree>
    <p:extLst>
      <p:ext uri="{BB962C8B-B14F-4D97-AF65-F5344CB8AC3E}">
        <p14:creationId xmlns:p14="http://schemas.microsoft.com/office/powerpoint/2010/main" val="2229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fld id="{B3ECC4D0-6135-4F44-A364-3EC2DB6F3B2C}" type="slidenum">
              <a:rPr lang="en-GB" altLang="en-US"/>
              <a:pPr/>
              <a:t>‹#›</a:t>
            </a:fld>
            <a:endParaRPr lang="en-GB" altLang="en-US"/>
          </a:p>
        </p:txBody>
      </p:sp>
    </p:spTree>
    <p:extLst>
      <p:ext uri="{BB962C8B-B14F-4D97-AF65-F5344CB8AC3E}">
        <p14:creationId xmlns:p14="http://schemas.microsoft.com/office/powerpoint/2010/main" val="61322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EC610145-4A2B-453C-BAEC-6BAB403DE93A}" type="slidenum">
              <a:rPr lang="en-GB" altLang="en-US"/>
              <a:pPr/>
              <a:t>‹#›</a:t>
            </a:fld>
            <a:endParaRPr lang="en-GB" altLang="en-US"/>
          </a:p>
        </p:txBody>
      </p:sp>
    </p:spTree>
    <p:extLst>
      <p:ext uri="{BB962C8B-B14F-4D97-AF65-F5344CB8AC3E}">
        <p14:creationId xmlns:p14="http://schemas.microsoft.com/office/powerpoint/2010/main" val="204451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6CF26A7A-3BF2-42A6-AA94-2E9AF69C00AE}" type="slidenum">
              <a:rPr lang="en-GB" altLang="en-US"/>
              <a:pPr/>
              <a:t>‹#›</a:t>
            </a:fld>
            <a:endParaRPr lang="en-GB" altLang="en-US"/>
          </a:p>
        </p:txBody>
      </p:sp>
    </p:spTree>
    <p:extLst>
      <p:ext uri="{BB962C8B-B14F-4D97-AF65-F5344CB8AC3E}">
        <p14:creationId xmlns:p14="http://schemas.microsoft.com/office/powerpoint/2010/main" val="254945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106172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1800">
              <a:solidFill>
                <a:srgbClr val="000000"/>
              </a:solidFill>
              <a:ea typeface="宋体" panose="02010600030101010101" pitchFamily="2" charset="-122"/>
            </a:endParaRPr>
          </a:p>
        </p:txBody>
      </p:sp>
      <p:sp>
        <p:nvSpPr>
          <p:cNvPr id="1027" name="Rectangle 3"/>
          <p:cNvSpPr>
            <a:spLocks noGrp="1" noChangeArrowheads="1"/>
          </p:cNvSpPr>
          <p:nvPr>
            <p:ph type="title"/>
          </p:nvPr>
        </p:nvSpPr>
        <p:spPr bwMode="auto">
          <a:xfrm>
            <a:off x="624417" y="188914"/>
            <a:ext cx="10058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zh-CN" smtClean="0"/>
              <a:t>Click to edit Master title style</a:t>
            </a:r>
          </a:p>
        </p:txBody>
      </p:sp>
      <p:sp>
        <p:nvSpPr>
          <p:cNvPr id="1028" name="Rectangle 4"/>
          <p:cNvSpPr>
            <a:spLocks noGrp="1" noChangeArrowheads="1"/>
          </p:cNvSpPr>
          <p:nvPr>
            <p:ph type="body" idx="1"/>
          </p:nvPr>
        </p:nvSpPr>
        <p:spPr bwMode="auto">
          <a:xfrm>
            <a:off x="624417" y="981076"/>
            <a:ext cx="109728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29" name="Rectangle 5"/>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mn-ea"/>
              </a:defRPr>
            </a:lvl1pPr>
          </a:lstStyle>
          <a:p>
            <a:pPr fontAlgn="base">
              <a:spcBef>
                <a:spcPct val="0"/>
              </a:spcBef>
              <a:spcAft>
                <a:spcPct val="0"/>
              </a:spcAft>
              <a:defRPr/>
            </a:pPr>
            <a:endParaRPr lang="en-GB" altLang="en-US">
              <a:solidFill>
                <a:srgbClr val="000000"/>
              </a:solidFill>
            </a:endParaRPr>
          </a:p>
        </p:txBody>
      </p:sp>
      <p:sp>
        <p:nvSpPr>
          <p:cNvPr id="1030" name="Rectangle 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mn-ea"/>
              </a:defRPr>
            </a:lvl1pPr>
          </a:lstStyle>
          <a:p>
            <a:pPr fontAlgn="base">
              <a:spcBef>
                <a:spcPct val="0"/>
              </a:spcBef>
              <a:spcAft>
                <a:spcPct val="0"/>
              </a:spcAft>
              <a:defRPr/>
            </a:pPr>
            <a:endParaRPr lang="en-GB" altLang="en-US">
              <a:solidFill>
                <a:srgbClr val="000000"/>
              </a:solidFill>
            </a:endParaRPr>
          </a:p>
        </p:txBody>
      </p:sp>
      <p:sp>
        <p:nvSpPr>
          <p:cNvPr id="1031" name="Rectangle 7"/>
          <p:cNvSpPr>
            <a:spLocks noGrp="1" noChangeArrowheads="1"/>
          </p:cNvSpPr>
          <p:nvPr>
            <p:ph type="sldNum" sz="quarter" idx="4"/>
          </p:nvPr>
        </p:nvSpPr>
        <p:spPr bwMode="auto">
          <a:xfrm>
            <a:off x="10128251" y="6248400"/>
            <a:ext cx="145414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CC0000"/>
                </a:solidFill>
              </a:defRPr>
            </a:lvl1pPr>
          </a:lstStyle>
          <a:p>
            <a:pPr fontAlgn="base">
              <a:spcBef>
                <a:spcPct val="0"/>
              </a:spcBef>
              <a:spcAft>
                <a:spcPct val="0"/>
              </a:spcAft>
            </a:pPr>
            <a:fld id="{C7824A96-3180-4654-BCDA-BA87A649364A}" type="slidenum">
              <a:rPr lang="en-GB" altLang="en-US">
                <a:ea typeface="宋体" panose="02010600030101010101" pitchFamily="2" charset="-122"/>
              </a:rPr>
              <a:pPr fontAlgn="base">
                <a:spcBef>
                  <a:spcPct val="0"/>
                </a:spcBef>
                <a:spcAft>
                  <a:spcPct val="0"/>
                </a:spcAft>
              </a:pPr>
              <a:t>‹#›</a:t>
            </a:fld>
            <a:endParaRPr lang="en-GB" altLang="en-US">
              <a:ea typeface="宋体" panose="02010600030101010101" pitchFamily="2" charset="-122"/>
            </a:endParaRPr>
          </a:p>
        </p:txBody>
      </p:sp>
      <p:grpSp>
        <p:nvGrpSpPr>
          <p:cNvPr id="1032" name="Group 8"/>
          <p:cNvGrpSpPr>
            <a:grpSpLocks/>
          </p:cNvGrpSpPr>
          <p:nvPr/>
        </p:nvGrpSpPr>
        <p:grpSpPr bwMode="auto">
          <a:xfrm>
            <a:off x="10871201" y="152400"/>
            <a:ext cx="1056217" cy="1295400"/>
            <a:chOff x="0" y="0"/>
            <a:chExt cx="528" cy="864"/>
          </a:xfrm>
        </p:grpSpPr>
        <p:sp>
          <p:nvSpPr>
            <p:cNvPr id="1034" name="Oval 9"/>
            <p:cNvSpPr>
              <a:spLocks noChangeArrowheads="1"/>
            </p:cNvSpPr>
            <p:nvPr/>
          </p:nvSpPr>
          <p:spPr bwMode="auto">
            <a:xfrm>
              <a:off x="0"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35" name="Oval 10"/>
            <p:cNvSpPr>
              <a:spLocks noChangeArrowheads="1"/>
            </p:cNvSpPr>
            <p:nvPr/>
          </p:nvSpPr>
          <p:spPr bwMode="auto">
            <a:xfrm>
              <a:off x="112"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36" name="Oval 11"/>
            <p:cNvSpPr>
              <a:spLocks noChangeArrowheads="1"/>
            </p:cNvSpPr>
            <p:nvPr/>
          </p:nvSpPr>
          <p:spPr bwMode="auto">
            <a:xfrm>
              <a:off x="224"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37" name="Oval 12"/>
            <p:cNvSpPr>
              <a:spLocks noChangeArrowheads="1"/>
            </p:cNvSpPr>
            <p:nvPr/>
          </p:nvSpPr>
          <p:spPr bwMode="auto">
            <a:xfrm>
              <a:off x="0"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38" name="Oval 13"/>
            <p:cNvSpPr>
              <a:spLocks noChangeArrowheads="1"/>
            </p:cNvSpPr>
            <p:nvPr/>
          </p:nvSpPr>
          <p:spPr bwMode="auto">
            <a:xfrm>
              <a:off x="112"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39" name="Oval 14"/>
            <p:cNvSpPr>
              <a:spLocks noChangeArrowheads="1"/>
            </p:cNvSpPr>
            <p:nvPr/>
          </p:nvSpPr>
          <p:spPr bwMode="auto">
            <a:xfrm>
              <a:off x="224"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0" name="Oval 15"/>
            <p:cNvSpPr>
              <a:spLocks noChangeArrowheads="1"/>
            </p:cNvSpPr>
            <p:nvPr/>
          </p:nvSpPr>
          <p:spPr bwMode="auto">
            <a:xfrm>
              <a:off x="336" y="11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1" name="Oval 16"/>
            <p:cNvSpPr>
              <a:spLocks noChangeArrowheads="1"/>
            </p:cNvSpPr>
            <p:nvPr/>
          </p:nvSpPr>
          <p:spPr bwMode="auto">
            <a:xfrm>
              <a:off x="0" y="22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2" name="Oval 17"/>
            <p:cNvSpPr>
              <a:spLocks noChangeArrowheads="1"/>
            </p:cNvSpPr>
            <p:nvPr/>
          </p:nvSpPr>
          <p:spPr bwMode="auto">
            <a:xfrm>
              <a:off x="112" y="22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3" name="Oval 18"/>
            <p:cNvSpPr>
              <a:spLocks noChangeArrowheads="1"/>
            </p:cNvSpPr>
            <p:nvPr/>
          </p:nvSpPr>
          <p:spPr bwMode="auto">
            <a:xfrm>
              <a:off x="224" y="22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4" name="Oval 19"/>
            <p:cNvSpPr>
              <a:spLocks noChangeArrowheads="1"/>
            </p:cNvSpPr>
            <p:nvPr/>
          </p:nvSpPr>
          <p:spPr bwMode="auto">
            <a:xfrm>
              <a:off x="336" y="22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5" name="Oval 20"/>
            <p:cNvSpPr>
              <a:spLocks noChangeArrowheads="1"/>
            </p:cNvSpPr>
            <p:nvPr/>
          </p:nvSpPr>
          <p:spPr bwMode="auto">
            <a:xfrm>
              <a:off x="448" y="22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6" name="Oval 21"/>
            <p:cNvSpPr>
              <a:spLocks noChangeArrowheads="1"/>
            </p:cNvSpPr>
            <p:nvPr/>
          </p:nvSpPr>
          <p:spPr bwMode="auto">
            <a:xfrm>
              <a:off x="0" y="33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7" name="Oval 22"/>
            <p:cNvSpPr>
              <a:spLocks noChangeArrowheads="1"/>
            </p:cNvSpPr>
            <p:nvPr/>
          </p:nvSpPr>
          <p:spPr bwMode="auto">
            <a:xfrm>
              <a:off x="112" y="33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8" name="Oval 23"/>
            <p:cNvSpPr>
              <a:spLocks noChangeArrowheads="1"/>
            </p:cNvSpPr>
            <p:nvPr/>
          </p:nvSpPr>
          <p:spPr bwMode="auto">
            <a:xfrm>
              <a:off x="224" y="33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9" name="Oval 24"/>
            <p:cNvSpPr>
              <a:spLocks noChangeArrowheads="1"/>
            </p:cNvSpPr>
            <p:nvPr/>
          </p:nvSpPr>
          <p:spPr bwMode="auto">
            <a:xfrm>
              <a:off x="336" y="33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0" name="Oval 25"/>
            <p:cNvSpPr>
              <a:spLocks noChangeArrowheads="1"/>
            </p:cNvSpPr>
            <p:nvPr/>
          </p:nvSpPr>
          <p:spPr bwMode="auto">
            <a:xfrm>
              <a:off x="0" y="44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1" name="Oval 26"/>
            <p:cNvSpPr>
              <a:spLocks noChangeArrowheads="1"/>
            </p:cNvSpPr>
            <p:nvPr/>
          </p:nvSpPr>
          <p:spPr bwMode="auto">
            <a:xfrm>
              <a:off x="112" y="44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2" name="Oval 27"/>
            <p:cNvSpPr>
              <a:spLocks noChangeArrowheads="1"/>
            </p:cNvSpPr>
            <p:nvPr/>
          </p:nvSpPr>
          <p:spPr bwMode="auto">
            <a:xfrm>
              <a:off x="224" y="44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3" name="Oval 28"/>
            <p:cNvSpPr>
              <a:spLocks noChangeArrowheads="1"/>
            </p:cNvSpPr>
            <p:nvPr/>
          </p:nvSpPr>
          <p:spPr bwMode="auto">
            <a:xfrm>
              <a:off x="336" y="44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4" name="Oval 29"/>
            <p:cNvSpPr>
              <a:spLocks noChangeArrowheads="1"/>
            </p:cNvSpPr>
            <p:nvPr/>
          </p:nvSpPr>
          <p:spPr bwMode="auto">
            <a:xfrm>
              <a:off x="448" y="44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5" name="Oval 30"/>
            <p:cNvSpPr>
              <a:spLocks noChangeArrowheads="1"/>
            </p:cNvSpPr>
            <p:nvPr/>
          </p:nvSpPr>
          <p:spPr bwMode="auto">
            <a:xfrm>
              <a:off x="0" y="56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6" name="Oval 31"/>
            <p:cNvSpPr>
              <a:spLocks noChangeArrowheads="1"/>
            </p:cNvSpPr>
            <p:nvPr/>
          </p:nvSpPr>
          <p:spPr bwMode="auto">
            <a:xfrm>
              <a:off x="112" y="56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7" name="Oval 32"/>
            <p:cNvSpPr>
              <a:spLocks noChangeArrowheads="1"/>
            </p:cNvSpPr>
            <p:nvPr/>
          </p:nvSpPr>
          <p:spPr bwMode="auto">
            <a:xfrm>
              <a:off x="224" y="56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8" name="Oval 33"/>
            <p:cNvSpPr>
              <a:spLocks noChangeArrowheads="1"/>
            </p:cNvSpPr>
            <p:nvPr/>
          </p:nvSpPr>
          <p:spPr bwMode="auto">
            <a:xfrm>
              <a:off x="336" y="56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9" name="Oval 34"/>
            <p:cNvSpPr>
              <a:spLocks noChangeArrowheads="1"/>
            </p:cNvSpPr>
            <p:nvPr/>
          </p:nvSpPr>
          <p:spPr bwMode="auto">
            <a:xfrm>
              <a:off x="0" y="67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60" name="Oval 35"/>
            <p:cNvSpPr>
              <a:spLocks noChangeArrowheads="1"/>
            </p:cNvSpPr>
            <p:nvPr/>
          </p:nvSpPr>
          <p:spPr bwMode="auto">
            <a:xfrm>
              <a:off x="112" y="67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61" name="Oval 36"/>
            <p:cNvSpPr>
              <a:spLocks noChangeArrowheads="1"/>
            </p:cNvSpPr>
            <p:nvPr/>
          </p:nvSpPr>
          <p:spPr bwMode="auto">
            <a:xfrm>
              <a:off x="224" y="67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62" name="Oval 37"/>
            <p:cNvSpPr>
              <a:spLocks noChangeArrowheads="1"/>
            </p:cNvSpPr>
            <p:nvPr/>
          </p:nvSpPr>
          <p:spPr bwMode="auto">
            <a:xfrm>
              <a:off x="336" y="67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63" name="Oval 38"/>
            <p:cNvSpPr>
              <a:spLocks noChangeArrowheads="1"/>
            </p:cNvSpPr>
            <p:nvPr/>
          </p:nvSpPr>
          <p:spPr bwMode="auto">
            <a:xfrm>
              <a:off x="112" y="78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64" name="Oval 39"/>
            <p:cNvSpPr>
              <a:spLocks noChangeArrowheads="1"/>
            </p:cNvSpPr>
            <p:nvPr/>
          </p:nvSpPr>
          <p:spPr bwMode="auto">
            <a:xfrm>
              <a:off x="336" y="78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grpSp>
      <p:sp>
        <p:nvSpPr>
          <p:cNvPr id="1033" name="Text Box 40"/>
          <p:cNvSpPr txBox="1">
            <a:spLocks noChangeArrowheads="1"/>
          </p:cNvSpPr>
          <p:nvPr userDrawn="1"/>
        </p:nvSpPr>
        <p:spPr bwMode="auto">
          <a:xfrm>
            <a:off x="11377084" y="6308726"/>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fld id="{E582D19B-072B-4F7D-9893-353FB2C13CC5}" type="slidenum">
              <a:rPr lang="en-GB" altLang="en-US" sz="1800" b="1">
                <a:solidFill>
                  <a:srgbClr val="CC0000"/>
                </a:solidFill>
              </a:rPr>
              <a:pPr eaLnBrk="1" fontAlgn="base" hangingPunct="1">
                <a:spcBef>
                  <a:spcPct val="0"/>
                </a:spcBef>
                <a:spcAft>
                  <a:spcPct val="0"/>
                </a:spcAft>
              </a:pPr>
              <a:t>‹#›</a:t>
            </a:fld>
            <a:endParaRPr lang="zh-CN" altLang="en-US" sz="1800" b="1">
              <a:solidFill>
                <a:srgbClr val="CC0000"/>
              </a:solidFill>
            </a:endParaRPr>
          </a:p>
        </p:txBody>
      </p:sp>
    </p:spTree>
    <p:extLst>
      <p:ext uri="{BB962C8B-B14F-4D97-AF65-F5344CB8AC3E}">
        <p14:creationId xmlns:p14="http://schemas.microsoft.com/office/powerpoint/2010/main" val="2449025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28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b="1">
          <a:solidFill>
            <a:schemeClr val="tx1"/>
          </a:solidFill>
          <a:latin typeface="Times New Roman" pitchFamily="18" charset="0"/>
          <a:ea typeface="楷体_GB2312" pitchFamily="1" charset="-122"/>
        </a:defRPr>
      </a:lvl2pPr>
      <a:lvl3pPr marL="987425" indent="-293688" algn="l" rtl="0" eaLnBrk="0" fontAlgn="base" hangingPunct="0">
        <a:spcBef>
          <a:spcPct val="20000"/>
        </a:spcBef>
        <a:spcAft>
          <a:spcPct val="0"/>
        </a:spcAft>
        <a:buClr>
          <a:schemeClr val="tx2"/>
        </a:buClr>
        <a:buSzPct val="70000"/>
        <a:buFont typeface="Wingdings" panose="05000000000000000000" pitchFamily="2" charset="2"/>
        <a:buChar char="Ø"/>
        <a:defRPr sz="2000">
          <a:solidFill>
            <a:schemeClr val="tx1"/>
          </a:solidFill>
          <a:latin typeface="+mn-lt"/>
          <a:ea typeface="楷体_GB2312" pitchFamily="1"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a:solidFill>
            <a:schemeClr val="tx1"/>
          </a:solidFill>
          <a:latin typeface="+mn-lt"/>
          <a:ea typeface="楷体_GB2312" pitchFamily="1"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mn-lt"/>
          <a:ea typeface="楷体_GB2312" pitchFamily="1" charset="-122"/>
        </a:defRPr>
      </a:lvl5pPr>
      <a:lvl6pPr marL="20558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6pPr>
      <a:lvl7pPr marL="25130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7pPr>
      <a:lvl8pPr marL="29702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8pPr>
      <a:lvl9pPr marL="34274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106172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1800">
              <a:solidFill>
                <a:srgbClr val="000000"/>
              </a:solidFill>
              <a:ea typeface="宋体" panose="02010600030101010101" pitchFamily="2" charset="-122"/>
            </a:endParaRPr>
          </a:p>
        </p:txBody>
      </p:sp>
      <p:sp>
        <p:nvSpPr>
          <p:cNvPr id="1027" name="Rectangle 3"/>
          <p:cNvSpPr>
            <a:spLocks noGrp="1" noChangeArrowheads="1"/>
          </p:cNvSpPr>
          <p:nvPr>
            <p:ph type="title"/>
          </p:nvPr>
        </p:nvSpPr>
        <p:spPr bwMode="auto">
          <a:xfrm>
            <a:off x="624417" y="188914"/>
            <a:ext cx="10058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zh-CN" smtClean="0"/>
              <a:t>Click to edit Master title style</a:t>
            </a:r>
          </a:p>
        </p:txBody>
      </p:sp>
      <p:sp>
        <p:nvSpPr>
          <p:cNvPr id="1028" name="Rectangle 4"/>
          <p:cNvSpPr>
            <a:spLocks noGrp="1" noChangeArrowheads="1"/>
          </p:cNvSpPr>
          <p:nvPr>
            <p:ph type="body" idx="1"/>
          </p:nvPr>
        </p:nvSpPr>
        <p:spPr bwMode="auto">
          <a:xfrm>
            <a:off x="624417" y="981076"/>
            <a:ext cx="109728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29" name="Rectangle 5"/>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mn-ea"/>
              </a:defRPr>
            </a:lvl1pPr>
          </a:lstStyle>
          <a:p>
            <a:pPr fontAlgn="base">
              <a:spcBef>
                <a:spcPct val="0"/>
              </a:spcBef>
              <a:spcAft>
                <a:spcPct val="0"/>
              </a:spcAft>
              <a:defRPr/>
            </a:pPr>
            <a:endParaRPr lang="en-GB" altLang="en-US">
              <a:solidFill>
                <a:srgbClr val="000000"/>
              </a:solidFill>
            </a:endParaRPr>
          </a:p>
        </p:txBody>
      </p:sp>
      <p:sp>
        <p:nvSpPr>
          <p:cNvPr id="1030" name="Rectangle 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mn-ea"/>
              </a:defRPr>
            </a:lvl1pPr>
          </a:lstStyle>
          <a:p>
            <a:pPr fontAlgn="base">
              <a:spcBef>
                <a:spcPct val="0"/>
              </a:spcBef>
              <a:spcAft>
                <a:spcPct val="0"/>
              </a:spcAft>
              <a:defRPr/>
            </a:pPr>
            <a:endParaRPr lang="en-GB" altLang="en-US">
              <a:solidFill>
                <a:srgbClr val="000000"/>
              </a:solidFill>
            </a:endParaRPr>
          </a:p>
        </p:txBody>
      </p:sp>
      <p:sp>
        <p:nvSpPr>
          <p:cNvPr id="1031" name="Rectangle 7"/>
          <p:cNvSpPr>
            <a:spLocks noGrp="1" noChangeArrowheads="1"/>
          </p:cNvSpPr>
          <p:nvPr>
            <p:ph type="sldNum" sz="quarter" idx="4"/>
          </p:nvPr>
        </p:nvSpPr>
        <p:spPr bwMode="auto">
          <a:xfrm>
            <a:off x="10128251" y="6248400"/>
            <a:ext cx="145414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CC0000"/>
                </a:solidFill>
              </a:defRPr>
            </a:lvl1pPr>
          </a:lstStyle>
          <a:p>
            <a:pPr fontAlgn="base">
              <a:spcBef>
                <a:spcPct val="0"/>
              </a:spcBef>
              <a:spcAft>
                <a:spcPct val="0"/>
              </a:spcAft>
            </a:pPr>
            <a:fld id="{C7824A96-3180-4654-BCDA-BA87A649364A}" type="slidenum">
              <a:rPr lang="en-GB" altLang="en-US">
                <a:ea typeface="宋体" panose="02010600030101010101" pitchFamily="2" charset="-122"/>
              </a:rPr>
              <a:pPr fontAlgn="base">
                <a:spcBef>
                  <a:spcPct val="0"/>
                </a:spcBef>
                <a:spcAft>
                  <a:spcPct val="0"/>
                </a:spcAft>
              </a:pPr>
              <a:t>‹#›</a:t>
            </a:fld>
            <a:endParaRPr lang="en-GB" altLang="en-US">
              <a:ea typeface="宋体" panose="02010600030101010101" pitchFamily="2" charset="-122"/>
            </a:endParaRPr>
          </a:p>
        </p:txBody>
      </p:sp>
      <p:grpSp>
        <p:nvGrpSpPr>
          <p:cNvPr id="1032" name="Group 8"/>
          <p:cNvGrpSpPr>
            <a:grpSpLocks/>
          </p:cNvGrpSpPr>
          <p:nvPr/>
        </p:nvGrpSpPr>
        <p:grpSpPr bwMode="auto">
          <a:xfrm>
            <a:off x="10871201" y="152400"/>
            <a:ext cx="1056217" cy="1295400"/>
            <a:chOff x="0" y="0"/>
            <a:chExt cx="528" cy="864"/>
          </a:xfrm>
        </p:grpSpPr>
        <p:sp>
          <p:nvSpPr>
            <p:cNvPr id="1034" name="Oval 9"/>
            <p:cNvSpPr>
              <a:spLocks noChangeArrowheads="1"/>
            </p:cNvSpPr>
            <p:nvPr/>
          </p:nvSpPr>
          <p:spPr bwMode="auto">
            <a:xfrm>
              <a:off x="0"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35" name="Oval 10"/>
            <p:cNvSpPr>
              <a:spLocks noChangeArrowheads="1"/>
            </p:cNvSpPr>
            <p:nvPr/>
          </p:nvSpPr>
          <p:spPr bwMode="auto">
            <a:xfrm>
              <a:off x="112"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36" name="Oval 11"/>
            <p:cNvSpPr>
              <a:spLocks noChangeArrowheads="1"/>
            </p:cNvSpPr>
            <p:nvPr/>
          </p:nvSpPr>
          <p:spPr bwMode="auto">
            <a:xfrm>
              <a:off x="224"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37" name="Oval 12"/>
            <p:cNvSpPr>
              <a:spLocks noChangeArrowheads="1"/>
            </p:cNvSpPr>
            <p:nvPr/>
          </p:nvSpPr>
          <p:spPr bwMode="auto">
            <a:xfrm>
              <a:off x="0"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38" name="Oval 13"/>
            <p:cNvSpPr>
              <a:spLocks noChangeArrowheads="1"/>
            </p:cNvSpPr>
            <p:nvPr/>
          </p:nvSpPr>
          <p:spPr bwMode="auto">
            <a:xfrm>
              <a:off x="112"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39" name="Oval 14"/>
            <p:cNvSpPr>
              <a:spLocks noChangeArrowheads="1"/>
            </p:cNvSpPr>
            <p:nvPr/>
          </p:nvSpPr>
          <p:spPr bwMode="auto">
            <a:xfrm>
              <a:off x="224"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0" name="Oval 15"/>
            <p:cNvSpPr>
              <a:spLocks noChangeArrowheads="1"/>
            </p:cNvSpPr>
            <p:nvPr/>
          </p:nvSpPr>
          <p:spPr bwMode="auto">
            <a:xfrm>
              <a:off x="336" y="11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1" name="Oval 16"/>
            <p:cNvSpPr>
              <a:spLocks noChangeArrowheads="1"/>
            </p:cNvSpPr>
            <p:nvPr/>
          </p:nvSpPr>
          <p:spPr bwMode="auto">
            <a:xfrm>
              <a:off x="0" y="22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2" name="Oval 17"/>
            <p:cNvSpPr>
              <a:spLocks noChangeArrowheads="1"/>
            </p:cNvSpPr>
            <p:nvPr/>
          </p:nvSpPr>
          <p:spPr bwMode="auto">
            <a:xfrm>
              <a:off x="112" y="22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3" name="Oval 18"/>
            <p:cNvSpPr>
              <a:spLocks noChangeArrowheads="1"/>
            </p:cNvSpPr>
            <p:nvPr/>
          </p:nvSpPr>
          <p:spPr bwMode="auto">
            <a:xfrm>
              <a:off x="224" y="22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4" name="Oval 19"/>
            <p:cNvSpPr>
              <a:spLocks noChangeArrowheads="1"/>
            </p:cNvSpPr>
            <p:nvPr/>
          </p:nvSpPr>
          <p:spPr bwMode="auto">
            <a:xfrm>
              <a:off x="336" y="22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5" name="Oval 20"/>
            <p:cNvSpPr>
              <a:spLocks noChangeArrowheads="1"/>
            </p:cNvSpPr>
            <p:nvPr/>
          </p:nvSpPr>
          <p:spPr bwMode="auto">
            <a:xfrm>
              <a:off x="448" y="22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6" name="Oval 21"/>
            <p:cNvSpPr>
              <a:spLocks noChangeArrowheads="1"/>
            </p:cNvSpPr>
            <p:nvPr/>
          </p:nvSpPr>
          <p:spPr bwMode="auto">
            <a:xfrm>
              <a:off x="0" y="33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7" name="Oval 22"/>
            <p:cNvSpPr>
              <a:spLocks noChangeArrowheads="1"/>
            </p:cNvSpPr>
            <p:nvPr/>
          </p:nvSpPr>
          <p:spPr bwMode="auto">
            <a:xfrm>
              <a:off x="112" y="33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8" name="Oval 23"/>
            <p:cNvSpPr>
              <a:spLocks noChangeArrowheads="1"/>
            </p:cNvSpPr>
            <p:nvPr/>
          </p:nvSpPr>
          <p:spPr bwMode="auto">
            <a:xfrm>
              <a:off x="224" y="33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49" name="Oval 24"/>
            <p:cNvSpPr>
              <a:spLocks noChangeArrowheads="1"/>
            </p:cNvSpPr>
            <p:nvPr/>
          </p:nvSpPr>
          <p:spPr bwMode="auto">
            <a:xfrm>
              <a:off x="336" y="33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0" name="Oval 25"/>
            <p:cNvSpPr>
              <a:spLocks noChangeArrowheads="1"/>
            </p:cNvSpPr>
            <p:nvPr/>
          </p:nvSpPr>
          <p:spPr bwMode="auto">
            <a:xfrm>
              <a:off x="0" y="44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1" name="Oval 26"/>
            <p:cNvSpPr>
              <a:spLocks noChangeArrowheads="1"/>
            </p:cNvSpPr>
            <p:nvPr/>
          </p:nvSpPr>
          <p:spPr bwMode="auto">
            <a:xfrm>
              <a:off x="112" y="44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2" name="Oval 27"/>
            <p:cNvSpPr>
              <a:spLocks noChangeArrowheads="1"/>
            </p:cNvSpPr>
            <p:nvPr/>
          </p:nvSpPr>
          <p:spPr bwMode="auto">
            <a:xfrm>
              <a:off x="224" y="44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3" name="Oval 28"/>
            <p:cNvSpPr>
              <a:spLocks noChangeArrowheads="1"/>
            </p:cNvSpPr>
            <p:nvPr/>
          </p:nvSpPr>
          <p:spPr bwMode="auto">
            <a:xfrm>
              <a:off x="336" y="44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4" name="Oval 29"/>
            <p:cNvSpPr>
              <a:spLocks noChangeArrowheads="1"/>
            </p:cNvSpPr>
            <p:nvPr/>
          </p:nvSpPr>
          <p:spPr bwMode="auto">
            <a:xfrm>
              <a:off x="448" y="44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5" name="Oval 30"/>
            <p:cNvSpPr>
              <a:spLocks noChangeArrowheads="1"/>
            </p:cNvSpPr>
            <p:nvPr/>
          </p:nvSpPr>
          <p:spPr bwMode="auto">
            <a:xfrm>
              <a:off x="0" y="56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6" name="Oval 31"/>
            <p:cNvSpPr>
              <a:spLocks noChangeArrowheads="1"/>
            </p:cNvSpPr>
            <p:nvPr/>
          </p:nvSpPr>
          <p:spPr bwMode="auto">
            <a:xfrm>
              <a:off x="112" y="56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7" name="Oval 32"/>
            <p:cNvSpPr>
              <a:spLocks noChangeArrowheads="1"/>
            </p:cNvSpPr>
            <p:nvPr/>
          </p:nvSpPr>
          <p:spPr bwMode="auto">
            <a:xfrm>
              <a:off x="224" y="56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8" name="Oval 33"/>
            <p:cNvSpPr>
              <a:spLocks noChangeArrowheads="1"/>
            </p:cNvSpPr>
            <p:nvPr/>
          </p:nvSpPr>
          <p:spPr bwMode="auto">
            <a:xfrm>
              <a:off x="336" y="56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59" name="Oval 34"/>
            <p:cNvSpPr>
              <a:spLocks noChangeArrowheads="1"/>
            </p:cNvSpPr>
            <p:nvPr/>
          </p:nvSpPr>
          <p:spPr bwMode="auto">
            <a:xfrm>
              <a:off x="0" y="67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60" name="Oval 35"/>
            <p:cNvSpPr>
              <a:spLocks noChangeArrowheads="1"/>
            </p:cNvSpPr>
            <p:nvPr/>
          </p:nvSpPr>
          <p:spPr bwMode="auto">
            <a:xfrm>
              <a:off x="112" y="67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61" name="Oval 36"/>
            <p:cNvSpPr>
              <a:spLocks noChangeArrowheads="1"/>
            </p:cNvSpPr>
            <p:nvPr/>
          </p:nvSpPr>
          <p:spPr bwMode="auto">
            <a:xfrm>
              <a:off x="224" y="67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62" name="Oval 37"/>
            <p:cNvSpPr>
              <a:spLocks noChangeArrowheads="1"/>
            </p:cNvSpPr>
            <p:nvPr/>
          </p:nvSpPr>
          <p:spPr bwMode="auto">
            <a:xfrm>
              <a:off x="336" y="67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63" name="Oval 38"/>
            <p:cNvSpPr>
              <a:spLocks noChangeArrowheads="1"/>
            </p:cNvSpPr>
            <p:nvPr/>
          </p:nvSpPr>
          <p:spPr bwMode="auto">
            <a:xfrm>
              <a:off x="112" y="78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sp>
          <p:nvSpPr>
            <p:cNvPr id="1064" name="Oval 39"/>
            <p:cNvSpPr>
              <a:spLocks noChangeArrowheads="1"/>
            </p:cNvSpPr>
            <p:nvPr/>
          </p:nvSpPr>
          <p:spPr bwMode="auto">
            <a:xfrm>
              <a:off x="336" y="78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srgbClr val="000000"/>
                </a:solidFill>
              </a:endParaRPr>
            </a:p>
          </p:txBody>
        </p:sp>
      </p:grpSp>
      <p:sp>
        <p:nvSpPr>
          <p:cNvPr id="1033" name="Text Box 40"/>
          <p:cNvSpPr txBox="1">
            <a:spLocks noChangeArrowheads="1"/>
          </p:cNvSpPr>
          <p:nvPr userDrawn="1"/>
        </p:nvSpPr>
        <p:spPr bwMode="auto">
          <a:xfrm>
            <a:off x="11377084" y="6308726"/>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fld id="{E582D19B-072B-4F7D-9893-353FB2C13CC5}" type="slidenum">
              <a:rPr lang="en-GB" altLang="en-US" sz="1800" b="1">
                <a:solidFill>
                  <a:srgbClr val="CC0000"/>
                </a:solidFill>
              </a:rPr>
              <a:pPr eaLnBrk="1" fontAlgn="base" hangingPunct="1">
                <a:spcBef>
                  <a:spcPct val="0"/>
                </a:spcBef>
                <a:spcAft>
                  <a:spcPct val="0"/>
                </a:spcAft>
              </a:pPr>
              <a:t>‹#›</a:t>
            </a:fld>
            <a:endParaRPr lang="zh-CN" altLang="en-US" sz="1800" b="1">
              <a:solidFill>
                <a:srgbClr val="CC0000"/>
              </a:solidFill>
            </a:endParaRPr>
          </a:p>
        </p:txBody>
      </p:sp>
    </p:spTree>
    <p:extLst>
      <p:ext uri="{BB962C8B-B14F-4D97-AF65-F5344CB8AC3E}">
        <p14:creationId xmlns:p14="http://schemas.microsoft.com/office/powerpoint/2010/main" val="36356480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28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b="1">
          <a:solidFill>
            <a:schemeClr val="tx1"/>
          </a:solidFill>
          <a:latin typeface="Times New Roman" pitchFamily="18" charset="0"/>
          <a:ea typeface="楷体_GB2312" pitchFamily="1" charset="-122"/>
        </a:defRPr>
      </a:lvl2pPr>
      <a:lvl3pPr marL="987425" indent="-293688" algn="l" rtl="0" eaLnBrk="0" fontAlgn="base" hangingPunct="0">
        <a:spcBef>
          <a:spcPct val="20000"/>
        </a:spcBef>
        <a:spcAft>
          <a:spcPct val="0"/>
        </a:spcAft>
        <a:buClr>
          <a:schemeClr val="tx2"/>
        </a:buClr>
        <a:buSzPct val="70000"/>
        <a:buFont typeface="Wingdings" panose="05000000000000000000" pitchFamily="2" charset="2"/>
        <a:buChar char="Ø"/>
        <a:defRPr sz="2000">
          <a:solidFill>
            <a:schemeClr val="tx1"/>
          </a:solidFill>
          <a:latin typeface="+mn-lt"/>
          <a:ea typeface="楷体_GB2312" pitchFamily="1"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a:solidFill>
            <a:schemeClr val="tx1"/>
          </a:solidFill>
          <a:latin typeface="+mn-lt"/>
          <a:ea typeface="楷体_GB2312" pitchFamily="1"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mn-lt"/>
          <a:ea typeface="楷体_GB2312" pitchFamily="1" charset="-122"/>
        </a:defRPr>
      </a:lvl5pPr>
      <a:lvl6pPr marL="20558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6pPr>
      <a:lvl7pPr marL="25130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7pPr>
      <a:lvl8pPr marL="29702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8pPr>
      <a:lvl9pPr marL="34274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mailto:HHU_java@163.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Sans Serif" panose="020B0604020202020204" pitchFamily="34" charset="0"/>
                <a:ea typeface="黑体" panose="02010609060101010101" pitchFamily="49" charset="-122"/>
                <a:cs typeface="Microsoft Sans Serif" panose="020B0604020202020204" pitchFamily="34" charset="0"/>
              </a:rPr>
              <a:t>第二章 </a:t>
            </a:r>
            <a:r>
              <a:rPr lang="en-US" altLang="zh-CN" dirty="0" smtClean="0">
                <a:latin typeface="Microsoft Sans Serif" panose="020B0604020202020204" pitchFamily="34" charset="0"/>
                <a:ea typeface="黑体" panose="02010609060101010101" pitchFamily="49" charset="-122"/>
                <a:cs typeface="Microsoft Sans Serif" panose="020B0604020202020204" pitchFamily="34" charset="0"/>
              </a:rPr>
              <a:t>Java</a:t>
            </a:r>
            <a:r>
              <a:rPr lang="zh-CN" altLang="en-US" dirty="0" smtClean="0">
                <a:latin typeface="Microsoft Sans Serif" panose="020B0604020202020204" pitchFamily="34" charset="0"/>
                <a:ea typeface="黑体" panose="02010609060101010101" pitchFamily="49" charset="-122"/>
                <a:cs typeface="Microsoft Sans Serif" panose="020B0604020202020204" pitchFamily="34" charset="0"/>
              </a:rPr>
              <a:t>结构化程序设计</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solidFill>
                  <a:srgbClr val="C00000"/>
                </a:solidFill>
              </a:rPr>
              <a:t>标识符、关键字</a:t>
            </a:r>
            <a:endParaRPr lang="en-US" altLang="zh-CN" dirty="0" smtClean="0">
              <a:solidFill>
                <a:srgbClr val="C00000"/>
              </a:solidFill>
            </a:endParaRPr>
          </a:p>
          <a:p>
            <a:pPr>
              <a:lnSpc>
                <a:spcPct val="200000"/>
              </a:lnSpc>
            </a:pPr>
            <a:r>
              <a:rPr lang="zh-CN" altLang="en-US" dirty="0"/>
              <a:t>数据类型</a:t>
            </a:r>
            <a:r>
              <a:rPr lang="zh-CN" altLang="en-US" dirty="0" smtClean="0"/>
              <a:t>、常量和变量</a:t>
            </a:r>
            <a:endParaRPr lang="en-US" altLang="zh-CN" dirty="0" smtClean="0"/>
          </a:p>
          <a:p>
            <a:pPr>
              <a:lnSpc>
                <a:spcPct val="200000"/>
              </a:lnSpc>
            </a:pPr>
            <a:r>
              <a:rPr lang="zh-CN" altLang="en-US" dirty="0" smtClean="0"/>
              <a:t>运算符</a:t>
            </a:r>
            <a:endParaRPr lang="en-US" altLang="zh-CN" dirty="0" smtClean="0"/>
          </a:p>
          <a:p>
            <a:pPr>
              <a:lnSpc>
                <a:spcPct val="200000"/>
              </a:lnSpc>
            </a:pPr>
            <a:r>
              <a:rPr lang="zh-CN" altLang="en-US" dirty="0" smtClean="0"/>
              <a:t>控制结构</a:t>
            </a:r>
            <a:endParaRPr lang="en-US" altLang="zh-CN" dirty="0" smtClean="0"/>
          </a:p>
          <a:p>
            <a:pPr>
              <a:lnSpc>
                <a:spcPct val="200000"/>
              </a:lnSpc>
            </a:pPr>
            <a:r>
              <a:rPr lang="zh-CN" altLang="en-US" dirty="0" smtClean="0"/>
              <a:t>编程规范</a:t>
            </a:r>
            <a:endParaRPr lang="zh-CN" altLang="en-US" dirty="0"/>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2707" y="3333324"/>
            <a:ext cx="1481137"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67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常量的数据类型</a:t>
            </a:r>
            <a:endParaRPr lang="zh-CN" altLang="en-US" dirty="0"/>
          </a:p>
        </p:txBody>
      </p:sp>
      <p:sp>
        <p:nvSpPr>
          <p:cNvPr id="3" name="内容占位符 2"/>
          <p:cNvSpPr>
            <a:spLocks noGrp="1"/>
          </p:cNvSpPr>
          <p:nvPr>
            <p:ph idx="1"/>
          </p:nvPr>
        </p:nvSpPr>
        <p:spPr/>
        <p:txBody>
          <a:bodyPr/>
          <a:lstStyle/>
          <a:p>
            <a:r>
              <a:rPr lang="en-US" altLang="zh-CN" b="0" dirty="0" smtClean="0"/>
              <a:t>Java1.7</a:t>
            </a:r>
            <a:r>
              <a:rPr lang="zh-CN" altLang="en-US" b="0" dirty="0" smtClean="0"/>
              <a:t>的</a:t>
            </a:r>
            <a:r>
              <a:rPr lang="zh-CN" altLang="en-US" b="0" dirty="0"/>
              <a:t>新特性 </a:t>
            </a:r>
            <a:endParaRPr lang="en-US" altLang="zh-CN" b="0" dirty="0" smtClean="0"/>
          </a:p>
          <a:p>
            <a:pPr lvl="1"/>
            <a:r>
              <a:rPr lang="zh-CN" altLang="en-US" dirty="0" smtClean="0">
                <a:ea typeface="黑体" panose="02010609060101010101" pitchFamily="49" charset="-122"/>
                <a:cs typeface="Times New Roman" panose="02020603050405020304" pitchFamily="18" charset="0"/>
              </a:rPr>
              <a:t>为了</a:t>
            </a:r>
            <a:r>
              <a:rPr lang="zh-CN" altLang="en-US" dirty="0">
                <a:ea typeface="黑体" panose="02010609060101010101" pitchFamily="49" charset="-122"/>
                <a:cs typeface="Times New Roman" panose="02020603050405020304" pitchFamily="18" charset="0"/>
              </a:rPr>
              <a:t>方便阅读大的整数，</a:t>
            </a:r>
            <a:r>
              <a:rPr lang="en-US" altLang="zh-CN" dirty="0">
                <a:ea typeface="黑体" panose="02010609060101010101" pitchFamily="49" charset="-122"/>
                <a:cs typeface="Times New Roman" panose="02020603050405020304" pitchFamily="18" charset="0"/>
              </a:rPr>
              <a:t>Java 7</a:t>
            </a:r>
            <a:r>
              <a:rPr lang="zh-CN" altLang="en-US" dirty="0">
                <a:ea typeface="黑体" panose="02010609060101010101" pitchFamily="49" charset="-122"/>
                <a:cs typeface="Times New Roman" panose="02020603050405020304" pitchFamily="18" charset="0"/>
              </a:rPr>
              <a:t>中现在允许使用下划线分隔多个数位： </a:t>
            </a:r>
            <a:endParaRPr lang="zh-CN" altLang="en-US" b="0" dirty="0">
              <a:ea typeface="黑体" panose="02010609060101010101" pitchFamily="49" charset="-122"/>
              <a:cs typeface="Times New Roman" panose="02020603050405020304" pitchFamily="18" charset="0"/>
            </a:endParaRPr>
          </a:p>
          <a:p>
            <a:endParaRPr lang="zh-CN" altLang="en-US" b="0"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4"/>
          <p:cNvSpPr>
            <a:spLocks noChangeArrowheads="1"/>
          </p:cNvSpPr>
          <p:nvPr/>
        </p:nvSpPr>
        <p:spPr bwMode="auto">
          <a:xfrm>
            <a:off x="889000" y="2128520"/>
            <a:ext cx="10414000" cy="3125868"/>
          </a:xfrm>
          <a:prstGeom prst="rect">
            <a:avLst/>
          </a:prstGeom>
          <a:solidFill>
            <a:srgbClr val="FFFFCC"/>
          </a:solidFill>
          <a:ln w="9525">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b="1" dirty="0" err="1" smtClean="0">
                <a:latin typeface="Courier New" panose="02070309020205020404" pitchFamily="49" charset="0"/>
                <a:cs typeface="Courier New" panose="02070309020205020404" pitchFamily="49" charset="0"/>
              </a:rPr>
              <a:t>int</a:t>
            </a:r>
            <a:r>
              <a:rPr lang="en-US" altLang="zh-CN" sz="2000" b="1" dirty="0" smtClean="0">
                <a:latin typeface="Courier New" panose="02070309020205020404" pitchFamily="49" charset="0"/>
                <a:cs typeface="Courier New" panose="02070309020205020404" pitchFamily="49" charset="0"/>
              </a:rPr>
              <a:t> number1=</a:t>
            </a:r>
            <a:r>
              <a:rPr lang="en-US" altLang="zh-CN" sz="2000" b="1" dirty="0" smtClean="0">
                <a:solidFill>
                  <a:srgbClr val="FF0000"/>
                </a:solidFill>
                <a:latin typeface="Courier New" panose="02070309020205020404" pitchFamily="49" charset="0"/>
                <a:cs typeface="Courier New" panose="02070309020205020404" pitchFamily="49" charset="0"/>
              </a:rPr>
              <a:t>1_000_000</a:t>
            </a:r>
            <a:r>
              <a:rPr lang="en-US" altLang="zh-CN" sz="2000" b="1" dirty="0" smtClean="0">
                <a:latin typeface="Courier New" panose="02070309020205020404" pitchFamily="49" charset="0"/>
                <a:cs typeface="Courier New" panose="02070309020205020404" pitchFamily="49" charset="0"/>
              </a:rPr>
              <a:t>; </a:t>
            </a:r>
          </a:p>
          <a:p>
            <a:pPr eaLnBrk="1" hangingPunct="1">
              <a:lnSpc>
                <a:spcPct val="150000"/>
              </a:lnSpc>
            </a:pPr>
            <a:r>
              <a:rPr lang="en-US" altLang="zh-CN" sz="2000" b="1" dirty="0" err="1" smtClean="0">
                <a:latin typeface="Courier New" panose="02070309020205020404" pitchFamily="49" charset="0"/>
                <a:cs typeface="Courier New" panose="02070309020205020404" pitchFamily="49" charset="0"/>
              </a:rPr>
              <a:t>int</a:t>
            </a:r>
            <a:r>
              <a:rPr lang="en-US" altLang="zh-CN" sz="2000" b="1" dirty="0" smtClean="0">
                <a:latin typeface="Courier New" panose="02070309020205020404" pitchFamily="49" charset="0"/>
                <a:cs typeface="Courier New" panose="02070309020205020404" pitchFamily="49" charset="0"/>
              </a:rPr>
              <a:t> number2=</a:t>
            </a:r>
            <a:r>
              <a:rPr lang="en-US" altLang="zh-CN" sz="2000" b="1" dirty="0" smtClean="0">
                <a:solidFill>
                  <a:srgbClr val="0000CC"/>
                </a:solidFill>
                <a:latin typeface="Courier New" panose="02070309020205020404" pitchFamily="49" charset="0"/>
                <a:cs typeface="Courier New" panose="02070309020205020404" pitchFamily="49" charset="0"/>
              </a:rPr>
              <a:t>1000000</a:t>
            </a:r>
            <a:r>
              <a:rPr lang="en-US" altLang="zh-CN" sz="2000" b="1" dirty="0" smtClean="0">
                <a:latin typeface="Courier New" panose="02070309020205020404" pitchFamily="49" charset="0"/>
                <a:cs typeface="Courier New" panose="02070309020205020404" pitchFamily="49" charset="0"/>
              </a:rPr>
              <a:t>; </a:t>
            </a:r>
          </a:p>
          <a:p>
            <a:pPr eaLnBrk="1" hangingPunct="1">
              <a:lnSpc>
                <a:spcPct val="150000"/>
              </a:lnSpc>
            </a:pPr>
            <a:r>
              <a:rPr lang="en-US" altLang="zh-CN" sz="2000" b="1" dirty="0" err="1">
                <a:latin typeface="Courier New" panose="02070309020205020404" pitchFamily="49" charset="0"/>
                <a:cs typeface="Courier New" panose="02070309020205020404" pitchFamily="49" charset="0"/>
              </a:rPr>
              <a:t>System.out.println</a:t>
            </a:r>
            <a:r>
              <a:rPr lang="en-US" altLang="zh-CN" sz="2000" b="1" dirty="0">
                <a:latin typeface="Courier New" panose="02070309020205020404" pitchFamily="49" charset="0"/>
                <a:cs typeface="Courier New" panose="02070309020205020404" pitchFamily="49" charset="0"/>
              </a:rPr>
              <a:t>(number1==number2); //true </a:t>
            </a:r>
            <a:endParaRPr lang="en-US" altLang="zh-CN" b="1" dirty="0">
              <a:latin typeface="Courier New" panose="02070309020205020404" pitchFamily="49" charset="0"/>
              <a:cs typeface="Courier New" panose="02070309020205020404" pitchFamily="49" charset="0"/>
            </a:endParaRPr>
          </a:p>
          <a:p>
            <a:pPr eaLnBrk="1" hangingPunct="1">
              <a:lnSpc>
                <a:spcPct val="150000"/>
              </a:lnSpc>
            </a:pPr>
            <a:r>
              <a:rPr lang="en-US" altLang="zh-CN" dirty="0" smtClean="0"/>
              <a:t>//</a:t>
            </a:r>
            <a:r>
              <a:rPr lang="zh-CN" altLang="en-US" dirty="0" smtClean="0"/>
              <a:t>使用当前区域语言特性格式化数字 </a:t>
            </a:r>
            <a:endParaRPr lang="en-US" altLang="zh-CN" dirty="0" smtClean="0"/>
          </a:p>
          <a:p>
            <a:pPr eaLnBrk="1" hangingPunct="1">
              <a:lnSpc>
                <a:spcPct val="150000"/>
              </a:lnSpc>
            </a:pPr>
            <a:r>
              <a:rPr lang="en-US" altLang="zh-CN" sz="2000" b="1" dirty="0" err="1">
                <a:latin typeface="Courier New" panose="02070309020205020404" pitchFamily="49" charset="0"/>
                <a:cs typeface="Courier New" panose="02070309020205020404" pitchFamily="49" charset="0"/>
              </a:rPr>
              <a:t>NumberFormat</a:t>
            </a:r>
            <a:r>
              <a:rPr lang="en-US" altLang="zh-CN" sz="2000" b="1" dirty="0">
                <a:latin typeface="Courier New" panose="02070309020205020404" pitchFamily="49" charset="0"/>
                <a:cs typeface="Courier New" panose="02070309020205020404" pitchFamily="49" charset="0"/>
              </a:rPr>
              <a:t> format=</a:t>
            </a:r>
            <a:r>
              <a:rPr lang="en-US" altLang="zh-CN" sz="2000" b="1" dirty="0" err="1">
                <a:latin typeface="Courier New" panose="02070309020205020404" pitchFamily="49" charset="0"/>
                <a:cs typeface="Courier New" panose="02070309020205020404" pitchFamily="49" charset="0"/>
              </a:rPr>
              <a:t>NumberFormat.getInstance</a:t>
            </a:r>
            <a:r>
              <a:rPr lang="en-US" altLang="zh-CN" sz="2000" b="1" dirty="0">
                <a:latin typeface="Courier New" panose="02070309020205020404" pitchFamily="49" charset="0"/>
                <a:cs typeface="Courier New" panose="02070309020205020404" pitchFamily="49" charset="0"/>
              </a:rPr>
              <a:t>();</a:t>
            </a:r>
          </a:p>
          <a:p>
            <a:pPr eaLnBrk="1" hangingPunct="1">
              <a:lnSpc>
                <a:spcPct val="150000"/>
              </a:lnSpc>
            </a:pPr>
            <a:r>
              <a:rPr lang="en-US" altLang="zh-CN" sz="2000" b="1" dirty="0" err="1">
                <a:latin typeface="Courier New" panose="02070309020205020404" pitchFamily="49" charset="0"/>
                <a:cs typeface="Courier New" panose="02070309020205020404" pitchFamily="49" charset="0"/>
              </a:rPr>
              <a:t>System.out.println</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format.format</a:t>
            </a:r>
            <a:r>
              <a:rPr lang="en-US" altLang="zh-CN" sz="2000" b="1" dirty="0">
                <a:latin typeface="Courier New" panose="02070309020205020404" pitchFamily="49" charset="0"/>
                <a:cs typeface="Courier New" panose="02070309020205020404" pitchFamily="49" charset="0"/>
              </a:rPr>
              <a:t>(number1)); //</a:t>
            </a:r>
            <a:r>
              <a:rPr lang="en-US" altLang="zh-CN" sz="2000" b="1" dirty="0">
                <a:solidFill>
                  <a:srgbClr val="009900"/>
                </a:solidFill>
                <a:latin typeface="Courier New" panose="02070309020205020404" pitchFamily="49" charset="0"/>
                <a:cs typeface="Courier New" panose="02070309020205020404" pitchFamily="49" charset="0"/>
              </a:rPr>
              <a:t>1,000,000</a:t>
            </a: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6575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变量</a:t>
            </a:r>
            <a:r>
              <a:rPr lang="en-US" altLang="zh-CN" b="0" dirty="0" smtClean="0">
                <a:solidFill>
                  <a:srgbClr val="0000CC"/>
                </a:solidFill>
                <a:latin typeface="Times New Roman" panose="02020603050405020304" pitchFamily="18" charset="0"/>
                <a:ea typeface="楷体_GB2312" pitchFamily="49" charset="-122"/>
                <a:cs typeface="Times New Roman" panose="02020603050405020304" pitchFamily="18" charset="0"/>
              </a:rPr>
              <a:t> </a:t>
            </a:r>
            <a:r>
              <a:rPr lang="en-US" altLang="zh-CN" b="0" dirty="0" smtClean="0">
                <a:latin typeface="Microsoft Sans Serif" panose="020B0604020202020204" pitchFamily="34" charset="0"/>
                <a:ea typeface="黑体" panose="02010609060101010101" pitchFamily="49" charset="-122"/>
                <a:cs typeface="Microsoft Sans Serif" panose="020B0604020202020204" pitchFamily="34" charset="0"/>
              </a:rPr>
              <a:t>(</a:t>
            </a:r>
            <a:r>
              <a:rPr lang="en-US" altLang="zh-CN" dirty="0" smtClean="0">
                <a:latin typeface="Microsoft Sans Serif" panose="020B0604020202020204" pitchFamily="34" charset="0"/>
                <a:ea typeface="宋体" panose="02010600030101010101" pitchFamily="2" charset="-122"/>
                <a:cs typeface="Microsoft Sans Serif" panose="020B0604020202020204" pitchFamily="34" charset="0"/>
              </a:rPr>
              <a:t>Variable)</a:t>
            </a:r>
            <a:endParaRPr lang="zh-CN" altLang="en-US" dirty="0"/>
          </a:p>
        </p:txBody>
      </p:sp>
      <p:sp>
        <p:nvSpPr>
          <p:cNvPr id="3" name="内容占位符 2"/>
          <p:cNvSpPr>
            <a:spLocks noGrp="1"/>
          </p:cNvSpPr>
          <p:nvPr>
            <p:ph idx="1"/>
          </p:nvPr>
        </p:nvSpPr>
        <p:spPr>
          <a:xfrm>
            <a:off x="624417" y="981077"/>
            <a:ext cx="9967383" cy="3890182"/>
          </a:xfrm>
        </p:spPr>
        <p:txBody>
          <a:bodyPr/>
          <a:lstStyle/>
          <a:p>
            <a:pPr eaLnBrk="1" hangingPunct="1"/>
            <a:r>
              <a:rPr lang="zh-CN" altLang="en-US" sz="2600" b="0" dirty="0">
                <a:latin typeface="Times New Roman" panose="02020603050405020304" pitchFamily="18" charset="0"/>
                <a:ea typeface="黑体" panose="02010609060101010101" pitchFamily="49" charset="-122"/>
                <a:cs typeface="Times New Roman" panose="02020603050405020304" pitchFamily="18" charset="0"/>
              </a:rPr>
              <a:t>变量表示</a:t>
            </a:r>
            <a:r>
              <a:rPr lang="en-US" altLang="zh-CN" sz="2600" b="0" dirty="0">
                <a:latin typeface="Times New Roman" panose="02020603050405020304" pitchFamily="18" charset="0"/>
                <a:ea typeface="黑体" panose="02010609060101010101" pitchFamily="49" charset="-122"/>
                <a:cs typeface="Times New Roman" panose="02020603050405020304" pitchFamily="18" charset="0"/>
              </a:rPr>
              <a:t>Java</a:t>
            </a:r>
            <a:r>
              <a:rPr lang="zh-CN" altLang="en-US" sz="2600" b="0" dirty="0">
                <a:latin typeface="Times New Roman" panose="02020603050405020304" pitchFamily="18" charset="0"/>
                <a:ea typeface="黑体" panose="02010609060101010101" pitchFamily="49" charset="-122"/>
                <a:cs typeface="Times New Roman" panose="02020603050405020304" pitchFamily="18" charset="0"/>
              </a:rPr>
              <a:t>程序中的基本存储单元，总是具有某种数据类型：</a:t>
            </a:r>
            <a:endParaRPr lang="en-US" altLang="zh-CN" sz="2600" b="0" dirty="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sz="2600" b="0" dirty="0">
                <a:ea typeface="黑体" panose="02010609060101010101" pitchFamily="49" charset="-122"/>
                <a:cs typeface="Times New Roman" panose="02020603050405020304" pitchFamily="18" charset="0"/>
              </a:rPr>
              <a:t>基本</a:t>
            </a:r>
            <a:r>
              <a:rPr lang="zh-CN" altLang="en-US" sz="2600" b="0" dirty="0" smtClean="0">
                <a:ea typeface="黑体" panose="02010609060101010101" pitchFamily="49" charset="-122"/>
                <a:cs typeface="Times New Roman" panose="02020603050405020304" pitchFamily="18" charset="0"/>
              </a:rPr>
              <a:t>数据类型</a:t>
            </a:r>
            <a:endParaRPr lang="en-US" altLang="zh-CN" sz="2600" b="0" dirty="0">
              <a:ea typeface="黑体" panose="02010609060101010101" pitchFamily="49" charset="-122"/>
              <a:cs typeface="Times New Roman" panose="02020603050405020304" pitchFamily="18" charset="0"/>
            </a:endParaRPr>
          </a:p>
          <a:p>
            <a:pPr lvl="1" eaLnBrk="1" hangingPunct="1"/>
            <a:r>
              <a:rPr lang="zh-CN" altLang="en-US" sz="2600" b="0" dirty="0" smtClean="0">
                <a:ea typeface="黑体" panose="02010609060101010101" pitchFamily="49" charset="-122"/>
                <a:cs typeface="Times New Roman" panose="02020603050405020304" pitchFamily="18" charset="0"/>
              </a:rPr>
              <a:t>引用</a:t>
            </a:r>
            <a:r>
              <a:rPr lang="zh-CN" altLang="en-US" sz="2600" b="0" dirty="0">
                <a:ea typeface="黑体" panose="02010609060101010101" pitchFamily="49" charset="-122"/>
                <a:cs typeface="Times New Roman" panose="02020603050405020304" pitchFamily="18" charset="0"/>
              </a:rPr>
              <a:t>数据类型</a:t>
            </a:r>
          </a:p>
          <a:p>
            <a:pPr eaLnBrk="1" hangingPunct="1"/>
            <a:r>
              <a:rPr lang="zh-CN" altLang="en-US" sz="2600" b="0" dirty="0">
                <a:latin typeface="Times New Roman" panose="02020603050405020304" pitchFamily="18" charset="0"/>
                <a:ea typeface="黑体" panose="02010609060101010101" pitchFamily="49" charset="-122"/>
                <a:cs typeface="Times New Roman" panose="02020603050405020304" pitchFamily="18" charset="0"/>
              </a:rPr>
              <a:t>变量总是具有与其数据类型相对应的值</a:t>
            </a:r>
          </a:p>
          <a:p>
            <a:pPr eaLnBrk="1" hangingPunct="1"/>
            <a:r>
              <a:rPr lang="zh-CN" altLang="en-US" sz="2600" b="0" dirty="0">
                <a:latin typeface="Times New Roman" panose="02020603050405020304" pitchFamily="18" charset="0"/>
                <a:ea typeface="黑体" panose="02010609060101010101" pitchFamily="49" charset="-122"/>
                <a:cs typeface="Times New Roman" panose="02020603050405020304" pitchFamily="18" charset="0"/>
              </a:rPr>
              <a:t>每个变量均</a:t>
            </a:r>
            <a:r>
              <a:rPr lang="zh-CN" altLang="en-US" sz="2600" b="0" dirty="0" smtClean="0">
                <a:latin typeface="Times New Roman" panose="02020603050405020304" pitchFamily="18" charset="0"/>
                <a:ea typeface="黑体" panose="02010609060101010101" pitchFamily="49" charset="-122"/>
                <a:cs typeface="Times New Roman" panose="02020603050405020304" pitchFamily="18" charset="0"/>
              </a:rPr>
              <a:t>具有：</a:t>
            </a:r>
            <a:r>
              <a:rPr lang="zh-CN" altLang="en-US" sz="2600"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名字</a:t>
            </a:r>
            <a:r>
              <a:rPr lang="zh-CN" altLang="en-US" sz="26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、类型、一定大小的存储单元以及值</a:t>
            </a:r>
          </a:p>
          <a:p>
            <a:pPr lvl="1" eaLnBrk="1" hangingPunct="1"/>
            <a:r>
              <a:rPr lang="zh-CN" altLang="en-US" sz="2600" b="0" dirty="0" smtClean="0">
                <a:ea typeface="黑体" panose="02010609060101010101" pitchFamily="49" charset="-122"/>
                <a:cs typeface="Times New Roman" panose="02020603050405020304" pitchFamily="18" charset="0"/>
              </a:rPr>
              <a:t>变量就是内存单元的</a:t>
            </a:r>
            <a:r>
              <a:rPr lang="zh-CN" altLang="en-US" sz="2600" b="0" dirty="0" smtClean="0">
                <a:solidFill>
                  <a:srgbClr val="C00000"/>
                </a:solidFill>
                <a:ea typeface="黑体" panose="02010609060101010101" pitchFamily="49" charset="-122"/>
                <a:cs typeface="Times New Roman" panose="02020603050405020304" pitchFamily="18" charset="0"/>
              </a:rPr>
              <a:t>名字</a:t>
            </a:r>
            <a:r>
              <a:rPr lang="zh-CN" altLang="en-US" sz="2600" b="0" dirty="0" smtClean="0">
                <a:ea typeface="黑体" panose="02010609060101010101" pitchFamily="49" charset="-122"/>
                <a:cs typeface="Times New Roman" panose="02020603050405020304" pitchFamily="18" charset="0"/>
              </a:rPr>
              <a:t>，即对应内存的</a:t>
            </a:r>
            <a:r>
              <a:rPr lang="zh-CN" altLang="en-US" sz="2600" b="0" dirty="0" smtClean="0">
                <a:solidFill>
                  <a:srgbClr val="009900"/>
                </a:solidFill>
                <a:ea typeface="黑体" panose="02010609060101010101" pitchFamily="49" charset="-122"/>
                <a:cs typeface="Times New Roman" panose="02020603050405020304" pitchFamily="18" charset="0"/>
              </a:rPr>
              <a:t>位置</a:t>
            </a:r>
            <a:endParaRPr lang="en-US" altLang="zh-CN" sz="2600" b="0" dirty="0" smtClean="0">
              <a:solidFill>
                <a:srgbClr val="009900"/>
              </a:solidFill>
              <a:ea typeface="黑体" panose="02010609060101010101" pitchFamily="49" charset="-122"/>
              <a:cs typeface="Times New Roman" panose="02020603050405020304" pitchFamily="18" charset="0"/>
            </a:endParaRPr>
          </a:p>
          <a:p>
            <a:pPr lvl="1" eaLnBrk="1" hangingPunct="1"/>
            <a:r>
              <a:rPr lang="zh-CN" altLang="en-US" sz="2600" b="0" dirty="0" smtClean="0">
                <a:solidFill>
                  <a:srgbClr val="C00000"/>
                </a:solidFill>
                <a:ea typeface="黑体" panose="02010609060101010101" pitchFamily="49" charset="-122"/>
                <a:cs typeface="Times New Roman" panose="02020603050405020304" pitchFamily="18" charset="0"/>
              </a:rPr>
              <a:t>数据类型</a:t>
            </a:r>
            <a:r>
              <a:rPr lang="zh-CN" altLang="en-US" sz="2600" b="0" dirty="0" smtClean="0">
                <a:ea typeface="黑体" panose="02010609060101010101" pitchFamily="49" charset="-122"/>
                <a:cs typeface="Times New Roman" panose="02020603050405020304" pitchFamily="18" charset="0"/>
              </a:rPr>
              <a:t>决定了它所占用的</a:t>
            </a:r>
            <a:r>
              <a:rPr lang="zh-CN" altLang="en-US" sz="2600" b="0" dirty="0" smtClean="0">
                <a:solidFill>
                  <a:srgbClr val="009900"/>
                </a:solidFill>
                <a:ea typeface="黑体" panose="02010609060101010101" pitchFamily="49" charset="-122"/>
                <a:cs typeface="Times New Roman" panose="02020603050405020304" pitchFamily="18" charset="0"/>
              </a:rPr>
              <a:t>内存单元数量</a:t>
            </a:r>
            <a:endParaRPr lang="en-US" altLang="zh-CN" sz="2600" b="0" dirty="0" smtClean="0">
              <a:solidFill>
                <a:srgbClr val="009900"/>
              </a:solidFill>
              <a:ea typeface="黑体" panose="02010609060101010101" pitchFamily="49" charset="-122"/>
              <a:cs typeface="Times New Roman" panose="02020603050405020304" pitchFamily="18" charset="0"/>
            </a:endParaRPr>
          </a:p>
          <a:p>
            <a:pPr lvl="1" eaLnBrk="1" hangingPunct="1"/>
            <a:r>
              <a:rPr lang="zh-CN" altLang="en-US" sz="2600" b="0" dirty="0" smtClean="0">
                <a:solidFill>
                  <a:srgbClr val="C00000"/>
                </a:solidFill>
                <a:ea typeface="黑体" panose="02010609060101010101" pitchFamily="49" charset="-122"/>
                <a:cs typeface="Times New Roman" panose="02020603050405020304" pitchFamily="18" charset="0"/>
              </a:rPr>
              <a:t>值</a:t>
            </a:r>
            <a:r>
              <a:rPr lang="zh-CN" altLang="en-US" sz="2600" b="0" dirty="0" smtClean="0">
                <a:ea typeface="黑体" panose="02010609060101010101" pitchFamily="49" charset="-122"/>
                <a:cs typeface="Times New Roman" panose="02020603050405020304" pitchFamily="18" charset="0"/>
              </a:rPr>
              <a:t> 表示变量所占用的内存单元中所</a:t>
            </a:r>
            <a:r>
              <a:rPr lang="zh-CN" altLang="en-US" sz="2600" b="0" dirty="0" smtClean="0">
                <a:solidFill>
                  <a:srgbClr val="009900"/>
                </a:solidFill>
                <a:ea typeface="黑体" panose="02010609060101010101" pitchFamily="49" charset="-122"/>
                <a:cs typeface="Times New Roman" panose="02020603050405020304" pitchFamily="18" charset="0"/>
              </a:rPr>
              <a:t>保存的数据</a:t>
            </a:r>
            <a:endParaRPr lang="zh-CN" altLang="en-US" sz="2600" b="0" dirty="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8019240" y="5001029"/>
            <a:ext cx="2171700" cy="838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800" b="1" dirty="0" smtClean="0">
                <a:solidFill>
                  <a:srgbClr val="C00000"/>
                </a:solidFill>
                <a:ea typeface="黑体" panose="02010609060101010101" pitchFamily="49" charset="-122"/>
                <a:cs typeface="Times New Roman" panose="02020603050405020304" pitchFamily="18" charset="0"/>
              </a:rPr>
              <a:t>Hello Java</a:t>
            </a:r>
            <a:endParaRPr lang="zh-CN" altLang="en-US" sz="2800" b="1" dirty="0"/>
          </a:p>
        </p:txBody>
      </p:sp>
      <p:sp>
        <p:nvSpPr>
          <p:cNvPr id="7" name="左右箭头 6"/>
          <p:cNvSpPr/>
          <p:nvPr/>
        </p:nvSpPr>
        <p:spPr>
          <a:xfrm>
            <a:off x="7130240" y="5216929"/>
            <a:ext cx="749300" cy="406400"/>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 name="文本框 7"/>
          <p:cNvSpPr txBox="1"/>
          <p:nvPr/>
        </p:nvSpPr>
        <p:spPr>
          <a:xfrm>
            <a:off x="6495240" y="5178829"/>
            <a:ext cx="546100" cy="461665"/>
          </a:xfrm>
          <a:prstGeom prst="rect">
            <a:avLst/>
          </a:prstGeom>
          <a:noFill/>
        </p:spPr>
        <p:txBody>
          <a:bodyPr wrap="square" rtlCol="0">
            <a:spAutoFit/>
          </a:bodyPr>
          <a:lstStyle/>
          <a:p>
            <a:r>
              <a:rPr lang="en-US" altLang="zh-CN" sz="2400" dirty="0" err="1" smtClean="0"/>
              <a:t>str</a:t>
            </a:r>
            <a:endParaRPr lang="zh-CN" altLang="en-US" sz="2400" dirty="0"/>
          </a:p>
        </p:txBody>
      </p:sp>
      <p:cxnSp>
        <p:nvCxnSpPr>
          <p:cNvPr id="10" name="直接箭头连接符 9"/>
          <p:cNvCxnSpPr/>
          <p:nvPr/>
        </p:nvCxnSpPr>
        <p:spPr>
          <a:xfrm>
            <a:off x="6768290" y="5640494"/>
            <a:ext cx="0" cy="503535"/>
          </a:xfrm>
          <a:prstGeom prst="straightConnector1">
            <a:avLst/>
          </a:prstGeom>
          <a:ln w="38100">
            <a:headEnd type="arrow"/>
            <a:tailEnd type="arrow"/>
          </a:ln>
        </p:spPr>
        <p:style>
          <a:lnRef idx="2">
            <a:schemeClr val="accent2"/>
          </a:lnRef>
          <a:fillRef idx="0">
            <a:schemeClr val="accent2"/>
          </a:fillRef>
          <a:effectRef idx="1">
            <a:schemeClr val="accent2"/>
          </a:effectRef>
          <a:fontRef idx="minor">
            <a:schemeClr val="tx1"/>
          </a:fontRef>
        </p:style>
      </p:cxnSp>
      <p:sp>
        <p:nvSpPr>
          <p:cNvPr id="11" name="文本框 10"/>
          <p:cNvSpPr txBox="1"/>
          <p:nvPr/>
        </p:nvSpPr>
        <p:spPr>
          <a:xfrm>
            <a:off x="6112104" y="6251308"/>
            <a:ext cx="1312372" cy="461665"/>
          </a:xfrm>
          <a:prstGeom prst="rect">
            <a:avLst/>
          </a:prstGeom>
          <a:noFill/>
        </p:spPr>
        <p:txBody>
          <a:bodyPr wrap="square" rtlCol="0">
            <a:spAutoFit/>
          </a:bodyPr>
          <a:lstStyle/>
          <a:p>
            <a:pPr algn="ctr"/>
            <a:r>
              <a:rPr lang="zh-CN" altLang="en-US" sz="2400" dirty="0"/>
              <a:t>变量名</a:t>
            </a:r>
          </a:p>
        </p:txBody>
      </p:sp>
      <p:cxnSp>
        <p:nvCxnSpPr>
          <p:cNvPr id="12" name="直接箭头连接符 11"/>
          <p:cNvCxnSpPr/>
          <p:nvPr/>
        </p:nvCxnSpPr>
        <p:spPr>
          <a:xfrm flipH="1">
            <a:off x="9819118" y="4389351"/>
            <a:ext cx="743643" cy="611678"/>
          </a:xfrm>
          <a:prstGeom prst="straightConnector1">
            <a:avLst/>
          </a:prstGeom>
          <a:ln w="38100">
            <a:headEnd type="arrow"/>
            <a:tailEnd type="arrow"/>
          </a:ln>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9819118" y="3931996"/>
            <a:ext cx="1658015" cy="461665"/>
          </a:xfrm>
          <a:prstGeom prst="rect">
            <a:avLst/>
          </a:prstGeom>
          <a:noFill/>
        </p:spPr>
        <p:txBody>
          <a:bodyPr wrap="square" rtlCol="0">
            <a:spAutoFit/>
          </a:bodyPr>
          <a:lstStyle/>
          <a:p>
            <a:pPr algn="ctr"/>
            <a:r>
              <a:rPr lang="zh-CN" altLang="en-US" sz="2400" dirty="0" smtClean="0"/>
              <a:t>内存单元</a:t>
            </a:r>
            <a:endParaRPr lang="zh-CN" altLang="en-US" sz="2400" dirty="0"/>
          </a:p>
        </p:txBody>
      </p:sp>
      <p:cxnSp>
        <p:nvCxnSpPr>
          <p:cNvPr id="15" name="直接箭头连接符 14"/>
          <p:cNvCxnSpPr/>
          <p:nvPr/>
        </p:nvCxnSpPr>
        <p:spPr>
          <a:xfrm flipH="1" flipV="1">
            <a:off x="9056932" y="5609447"/>
            <a:ext cx="762186" cy="534582"/>
          </a:xfrm>
          <a:prstGeom prst="straightConnector1">
            <a:avLst/>
          </a:prstGeom>
          <a:ln w="38100">
            <a:headEnd type="arrow"/>
            <a:tailEnd type="arrow"/>
          </a:ln>
        </p:spPr>
        <p:style>
          <a:lnRef idx="2">
            <a:schemeClr val="accent2"/>
          </a:lnRef>
          <a:fillRef idx="0">
            <a:schemeClr val="accent2"/>
          </a:fillRef>
          <a:effectRef idx="1">
            <a:schemeClr val="accent2"/>
          </a:effectRef>
          <a:fontRef idx="minor">
            <a:schemeClr val="tx1"/>
          </a:fontRef>
        </p:style>
      </p:cxnSp>
      <p:sp>
        <p:nvSpPr>
          <p:cNvPr id="18" name="文本框 17"/>
          <p:cNvSpPr txBox="1"/>
          <p:nvPr/>
        </p:nvSpPr>
        <p:spPr>
          <a:xfrm>
            <a:off x="9652524" y="5892261"/>
            <a:ext cx="1991201" cy="830997"/>
          </a:xfrm>
          <a:prstGeom prst="rect">
            <a:avLst/>
          </a:prstGeom>
          <a:noFill/>
        </p:spPr>
        <p:txBody>
          <a:bodyPr wrap="square" rtlCol="0">
            <a:spAutoFit/>
          </a:bodyPr>
          <a:lstStyle/>
          <a:p>
            <a:pPr algn="ctr"/>
            <a:r>
              <a:rPr lang="zh-CN" altLang="en-US" sz="2400" dirty="0" smtClean="0"/>
              <a:t>内存单元中存放的内容</a:t>
            </a:r>
            <a:endParaRPr lang="zh-CN" altLang="en-US" sz="2400" dirty="0"/>
          </a:p>
        </p:txBody>
      </p:sp>
      <p:sp>
        <p:nvSpPr>
          <p:cNvPr id="19" name="矩形 18"/>
          <p:cNvSpPr/>
          <p:nvPr/>
        </p:nvSpPr>
        <p:spPr>
          <a:xfrm>
            <a:off x="2191539" y="5459004"/>
            <a:ext cx="4233851" cy="492443"/>
          </a:xfrm>
          <a:prstGeom prst="rect">
            <a:avLst/>
          </a:prstGeom>
        </p:spPr>
        <p:txBody>
          <a:bodyPr wrap="none">
            <a:spAutoFit/>
          </a:bodyPr>
          <a:lstStyle/>
          <a:p>
            <a:pPr lvl="1"/>
            <a:r>
              <a:rPr lang="en-US" altLang="zh-CN" sz="2600" b="0" dirty="0" smtClean="0">
                <a:solidFill>
                  <a:srgbClr val="0000CC"/>
                </a:solidFill>
                <a:ea typeface="黑体" panose="02010609060101010101" pitchFamily="49" charset="-122"/>
                <a:cs typeface="Times New Roman" panose="02020603050405020304" pitchFamily="18" charset="0"/>
              </a:rPr>
              <a:t>String </a:t>
            </a:r>
            <a:r>
              <a:rPr lang="en-US" altLang="zh-CN" sz="2600" b="0" dirty="0" err="1" smtClean="0">
                <a:solidFill>
                  <a:srgbClr val="0000CC"/>
                </a:solidFill>
                <a:ea typeface="黑体" panose="02010609060101010101" pitchFamily="49" charset="-122"/>
                <a:cs typeface="Times New Roman" panose="02020603050405020304" pitchFamily="18" charset="0"/>
              </a:rPr>
              <a:t>str</a:t>
            </a:r>
            <a:r>
              <a:rPr lang="en-US" altLang="zh-CN" sz="2600" b="0" dirty="0" smtClean="0">
                <a:solidFill>
                  <a:srgbClr val="0000CC"/>
                </a:solidFill>
                <a:ea typeface="黑体" panose="02010609060101010101" pitchFamily="49" charset="-122"/>
                <a:cs typeface="Times New Roman" panose="02020603050405020304" pitchFamily="18" charset="0"/>
              </a:rPr>
              <a:t> = “Hello Java”;</a:t>
            </a:r>
            <a:endParaRPr lang="zh-CN" altLang="en-US" sz="2600" b="0" dirty="0" smtClean="0">
              <a:solidFill>
                <a:srgbClr val="0000CC"/>
              </a:solidFill>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62588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变量</a:t>
            </a:r>
            <a:endParaRPr lang="zh-CN" altLang="en-US" dirty="0"/>
          </a:p>
        </p:txBody>
      </p:sp>
      <p:sp>
        <p:nvSpPr>
          <p:cNvPr id="3" name="内容占位符 2"/>
          <p:cNvSpPr>
            <a:spLocks noGrp="1"/>
          </p:cNvSpPr>
          <p:nvPr>
            <p:ph idx="1"/>
          </p:nvPr>
        </p:nvSpPr>
        <p:spPr>
          <a:xfrm>
            <a:off x="403225" y="1019176"/>
            <a:ext cx="10500783" cy="5184775"/>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变量</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读写</a:t>
            </a:r>
            <a:endParaRPr lang="en-US" altLang="zh-CN"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当</a:t>
            </a:r>
            <a:r>
              <a:rPr lang="zh-CN" altLang="en-US" b="0" dirty="0">
                <a:ea typeface="黑体" panose="02010609060101010101" pitchFamily="49" charset="-122"/>
                <a:cs typeface="Times New Roman" panose="02020603050405020304" pitchFamily="18" charset="0"/>
              </a:rPr>
              <a:t>新值被赋给变量时，老值将被取代，仅从内存中读数据不会破坏</a:t>
            </a:r>
            <a:r>
              <a:rPr lang="zh-CN" altLang="en-US" b="0" dirty="0" smtClean="0">
                <a:ea typeface="黑体" panose="02010609060101010101" pitchFamily="49" charset="-122"/>
                <a:cs typeface="Times New Roman" panose="02020603050405020304" pitchFamily="18" charset="0"/>
              </a:rPr>
              <a:t>数据</a:t>
            </a:r>
            <a:endParaRPr lang="en-US" altLang="zh-CN" b="0" dirty="0" smtClean="0">
              <a:ea typeface="黑体" panose="02010609060101010101" pitchFamily="49" charset="-122"/>
              <a:cs typeface="Times New Roman" panose="02020603050405020304" pitchFamily="18" charset="0"/>
            </a:endParaRPr>
          </a:p>
          <a:p>
            <a:r>
              <a:rPr lang="zh-CN" altLang="en-US" b="0" dirty="0" smtClean="0">
                <a:ea typeface="黑体" panose="02010609060101010101" pitchFamily="49" charset="-122"/>
                <a:cs typeface="Times New Roman" panose="02020603050405020304" pitchFamily="18" charset="0"/>
              </a:rPr>
              <a:t>变量的</a:t>
            </a:r>
            <a:r>
              <a:rPr lang="zh-CN" altLang="en-US" b="0" dirty="0" smtClean="0">
                <a:solidFill>
                  <a:srgbClr val="0000CC"/>
                </a:solidFill>
                <a:ea typeface="黑体" panose="02010609060101010101" pitchFamily="49" charset="-122"/>
                <a:cs typeface="Times New Roman" panose="02020603050405020304" pitchFamily="18" charset="0"/>
              </a:rPr>
              <a:t>使用</a:t>
            </a:r>
          </a:p>
          <a:p>
            <a:pPr lvl="1"/>
            <a:r>
              <a:rPr lang="zh-CN" altLang="en-US" b="0" dirty="0" smtClean="0">
                <a:ea typeface="黑体" panose="02010609060101010101" pitchFamily="49" charset="-122"/>
                <a:cs typeface="Times New Roman" panose="02020603050405020304" pitchFamily="18" charset="0"/>
              </a:rPr>
              <a:t>变量在使用前应保证它有确切的值。</a:t>
            </a:r>
          </a:p>
          <a:p>
            <a:pPr lvl="1"/>
            <a:r>
              <a:rPr lang="zh-CN" altLang="en-US" b="0" dirty="0" smtClean="0">
                <a:ea typeface="黑体" panose="02010609060101010101" pitchFamily="49" charset="-122"/>
                <a:cs typeface="Times New Roman" panose="02020603050405020304" pitchFamily="18" charset="0"/>
              </a:rPr>
              <a:t>同名变量的屏蔽原则。</a:t>
            </a:r>
          </a:p>
          <a:p>
            <a:pPr lvl="1"/>
            <a:r>
              <a:rPr lang="zh-CN" altLang="en-US" b="0" dirty="0" smtClean="0">
                <a:ea typeface="黑体" panose="02010609060101010101" pitchFamily="49" charset="-122"/>
                <a:cs typeface="Times New Roman" panose="02020603050405020304" pitchFamily="18" charset="0"/>
              </a:rPr>
              <a:t>在实际开发中，一般使用变量来存储用户在程序运行时输入的数据。</a:t>
            </a:r>
            <a:endParaRPr lang="en-US" altLang="zh-CN" b="0" dirty="0" smtClean="0">
              <a:ea typeface="黑体" panose="02010609060101010101" pitchFamily="49" charset="-122"/>
              <a:cs typeface="Times New Roman" panose="02020603050405020304" pitchFamily="18" charset="0"/>
            </a:endParaRPr>
          </a:p>
          <a:p>
            <a:endParaRPr lang="zh-CN" altLang="en-US" b="0" dirty="0"/>
          </a:p>
          <a:p>
            <a:r>
              <a:rPr lang="zh-CN" altLang="en-US" dirty="0" smtClean="0"/>
              <a:t>举例：在</a:t>
            </a:r>
            <a:r>
              <a:rPr lang="en-US" altLang="zh-CN" dirty="0"/>
              <a:t>Java</a:t>
            </a:r>
            <a:r>
              <a:rPr lang="zh-CN" altLang="en-US" dirty="0"/>
              <a:t>应用程序</a:t>
            </a:r>
            <a:r>
              <a:rPr lang="zh-CN" altLang="en-US" dirty="0" smtClean="0"/>
              <a:t>中如何读入</a:t>
            </a:r>
            <a:r>
              <a:rPr lang="zh-CN" altLang="en-US" dirty="0"/>
              <a:t>数据</a:t>
            </a:r>
            <a:r>
              <a:rPr lang="zh-CN" altLang="en-US" dirty="0" smtClean="0"/>
              <a:t>。</a:t>
            </a:r>
            <a:r>
              <a:rPr lang="zh-CN" altLang="en-US" b="0" dirty="0" smtClean="0">
                <a:ea typeface="黑体" panose="02010609060101010101" pitchFamily="49" charset="-122"/>
                <a:cs typeface="Times New Roman" panose="02020603050405020304" pitchFamily="18" charset="0"/>
              </a:rPr>
              <a:t> </a:t>
            </a:r>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835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应用程序读入数据</a:t>
            </a:r>
            <a:endParaRPr lang="zh-CN" altLang="en-US" dirty="0"/>
          </a:p>
        </p:txBody>
      </p:sp>
      <p:sp>
        <p:nvSpPr>
          <p:cNvPr id="3" name="内容占位符 2"/>
          <p:cNvSpPr>
            <a:spLocks noGrp="1"/>
          </p:cNvSpPr>
          <p:nvPr>
            <p:ph idx="1"/>
          </p:nvPr>
        </p:nvSpPr>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在运行</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时读取用户</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输入</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b="0" dirty="0" smtClean="0">
                <a:solidFill>
                  <a:srgbClr val="0000CC"/>
                </a:solidFill>
                <a:ea typeface="黑体" panose="02010609060101010101" pitchFamily="49" charset="-122"/>
                <a:cs typeface="Times New Roman" panose="02020603050405020304" pitchFamily="18" charset="0"/>
              </a:rPr>
              <a:t>方法</a:t>
            </a:r>
            <a:r>
              <a:rPr lang="zh-CN" altLang="en-US" b="0" dirty="0">
                <a:solidFill>
                  <a:srgbClr val="0000CC"/>
                </a:solidFill>
                <a:ea typeface="黑体" panose="02010609060101010101" pitchFamily="49" charset="-122"/>
                <a:cs typeface="Times New Roman" panose="02020603050405020304" pitchFamily="18" charset="0"/>
              </a:rPr>
              <a:t>一：</a:t>
            </a:r>
            <a:r>
              <a:rPr lang="zh-CN" altLang="en-US" b="0" dirty="0">
                <a:ea typeface="黑体" panose="02010609060101010101" pitchFamily="49" charset="-122"/>
                <a:cs typeface="Times New Roman" panose="02020603050405020304" pitchFamily="18" charset="0"/>
              </a:rPr>
              <a:t>使用</a:t>
            </a:r>
            <a:r>
              <a:rPr lang="en-US" altLang="zh-CN" b="0" dirty="0" err="1">
                <a:solidFill>
                  <a:srgbClr val="FF0000"/>
                </a:solidFill>
                <a:ea typeface="黑体" panose="02010609060101010101" pitchFamily="49" charset="-122"/>
                <a:cs typeface="Times New Roman" panose="02020603050405020304" pitchFamily="18" charset="0"/>
              </a:rPr>
              <a:t>JOptionPane</a:t>
            </a:r>
            <a:r>
              <a:rPr lang="zh-CN" altLang="en-US" b="0" dirty="0">
                <a:ea typeface="黑体" panose="02010609060101010101" pitchFamily="49" charset="-122"/>
                <a:cs typeface="Times New Roman" panose="02020603050405020304" pitchFamily="18" charset="0"/>
              </a:rPr>
              <a:t>类的</a:t>
            </a:r>
            <a:r>
              <a:rPr lang="en-US" altLang="zh-CN" b="0" dirty="0" err="1">
                <a:solidFill>
                  <a:srgbClr val="FF0000"/>
                </a:solidFill>
                <a:ea typeface="黑体" panose="02010609060101010101" pitchFamily="49" charset="-122"/>
                <a:cs typeface="Times New Roman" panose="02020603050405020304" pitchFamily="18" charset="0"/>
              </a:rPr>
              <a:t>showInputDialog</a:t>
            </a:r>
            <a:r>
              <a:rPr lang="zh-CN" altLang="en-US" b="0" dirty="0">
                <a:solidFill>
                  <a:srgbClr val="FF0000"/>
                </a:solidFill>
                <a:ea typeface="黑体" panose="02010609060101010101" pitchFamily="49" charset="-122"/>
                <a:cs typeface="Times New Roman" panose="02020603050405020304" pitchFamily="18" charset="0"/>
              </a:rPr>
              <a:t>方法</a:t>
            </a:r>
            <a:r>
              <a:rPr lang="zh-CN" altLang="en-US" b="0" dirty="0">
                <a:ea typeface="黑体" panose="02010609060101010101" pitchFamily="49" charset="-122"/>
                <a:cs typeface="Times New Roman" panose="02020603050405020304" pitchFamily="18" charset="0"/>
              </a:rPr>
              <a:t>。 </a:t>
            </a:r>
          </a:p>
          <a:p>
            <a:pPr lvl="1"/>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1776150" y="3429000"/>
            <a:ext cx="3762900" cy="1598940"/>
          </a:xfrm>
          <a:prstGeom prst="rect">
            <a:avLst/>
          </a:prstGeom>
        </p:spPr>
      </p:pic>
      <p:pic>
        <p:nvPicPr>
          <p:cNvPr id="6" name="图片 5"/>
          <p:cNvPicPr>
            <a:picLocks noChangeAspect="1"/>
          </p:cNvPicPr>
          <p:nvPr/>
        </p:nvPicPr>
        <p:blipFill>
          <a:blip r:embed="rId3"/>
          <a:stretch>
            <a:fillRect/>
          </a:stretch>
        </p:blipFill>
        <p:spPr>
          <a:xfrm>
            <a:off x="6686683" y="3429000"/>
            <a:ext cx="3762900" cy="1598940"/>
          </a:xfrm>
          <a:prstGeom prst="rect">
            <a:avLst/>
          </a:prstGeom>
        </p:spPr>
      </p:pic>
      <p:pic>
        <p:nvPicPr>
          <p:cNvPr id="7" name="图片 6"/>
          <p:cNvPicPr>
            <a:picLocks noChangeAspect="1"/>
          </p:cNvPicPr>
          <p:nvPr/>
        </p:nvPicPr>
        <p:blipFill>
          <a:blip r:embed="rId4"/>
          <a:stretch>
            <a:fillRect/>
          </a:stretch>
        </p:blipFill>
        <p:spPr>
          <a:xfrm>
            <a:off x="4125800" y="5250077"/>
            <a:ext cx="3457800" cy="1484730"/>
          </a:xfrm>
          <a:prstGeom prst="rect">
            <a:avLst/>
          </a:prstGeom>
        </p:spPr>
      </p:pic>
      <p:sp>
        <p:nvSpPr>
          <p:cNvPr id="8" name="Rectangle 4"/>
          <p:cNvSpPr>
            <a:spLocks noChangeArrowheads="1"/>
          </p:cNvSpPr>
          <p:nvPr/>
        </p:nvSpPr>
        <p:spPr bwMode="auto">
          <a:xfrm>
            <a:off x="802217" y="2057564"/>
            <a:ext cx="10617200" cy="1260367"/>
          </a:xfrm>
          <a:prstGeom prst="rect">
            <a:avLst/>
          </a:prstGeom>
          <a:solidFill>
            <a:srgbClr val="FFFFCC"/>
          </a:solidFill>
          <a:ln w="9525">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latin typeface="Courier New" panose="02070309020205020404" pitchFamily="49" charset="0"/>
                <a:cs typeface="Courier New" panose="02070309020205020404" pitchFamily="49" charset="0"/>
              </a:rPr>
              <a:t>String </a:t>
            </a:r>
            <a:r>
              <a:rPr lang="en-US" altLang="zh-CN" sz="2800" b="1" dirty="0" err="1" smtClean="0">
                <a:latin typeface="Courier New" panose="02070309020205020404" pitchFamily="49" charset="0"/>
                <a:cs typeface="Courier New" panose="02070309020205020404" pitchFamily="49" charset="0"/>
              </a:rPr>
              <a:t>firstNumber</a:t>
            </a:r>
            <a:r>
              <a:rPr lang="en-US" altLang="zh-CN" sz="2800" b="1" dirty="0" smtClean="0">
                <a:latin typeface="Courier New" panose="02070309020205020404" pitchFamily="49" charset="0"/>
                <a:cs typeface="Courier New" panose="02070309020205020404" pitchFamily="49" charset="0"/>
              </a:rPr>
              <a:t> =</a:t>
            </a:r>
          </a:p>
          <a:p>
            <a:pPr eaLnBrk="1" hangingPunct="1"/>
            <a:r>
              <a:rPr lang="en-US" altLang="zh-CN" sz="2800" b="1" dirty="0" smtClean="0">
                <a:latin typeface="Courier New" panose="02070309020205020404" pitchFamily="49" charset="0"/>
                <a:cs typeface="Courier New" panose="02070309020205020404" pitchFamily="49" charset="0"/>
              </a:rPr>
              <a:t>         </a:t>
            </a:r>
            <a:r>
              <a:rPr lang="en-US" altLang="zh-CN" sz="2800" b="1" dirty="0" err="1" smtClean="0">
                <a:latin typeface="Courier New" panose="02070309020205020404" pitchFamily="49" charset="0"/>
                <a:cs typeface="Courier New" panose="02070309020205020404" pitchFamily="49" charset="0"/>
              </a:rPr>
              <a:t>JOptionPane.showInputDialog</a:t>
            </a:r>
            <a:r>
              <a:rPr lang="en-US" altLang="zh-CN" sz="2800" b="1" dirty="0" smtClean="0">
                <a:latin typeface="Courier New" panose="02070309020205020404" pitchFamily="49" charset="0"/>
                <a:cs typeface="Courier New" panose="02070309020205020404" pitchFamily="49" charset="0"/>
              </a:rPr>
              <a:t>(“Enter :" );</a:t>
            </a:r>
            <a:endParaRPr lang="zh-CN" alt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2589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应用程序读入数据</a:t>
            </a:r>
            <a:endParaRPr lang="zh-CN" altLang="en-US" dirty="0"/>
          </a:p>
        </p:txBody>
      </p:sp>
      <p:sp>
        <p:nvSpPr>
          <p:cNvPr id="3" name="内容占位符 2"/>
          <p:cNvSpPr>
            <a:spLocks noGrp="1"/>
          </p:cNvSpPr>
          <p:nvPr>
            <p:ph idx="1"/>
          </p:nvPr>
        </p:nvSpPr>
        <p:spPr/>
        <p:txBody>
          <a:bodyPr/>
          <a:lstStyle/>
          <a:p>
            <a:pPr lvl="1"/>
            <a:r>
              <a:rPr lang="zh-CN" altLang="en-US" b="0" dirty="0">
                <a:solidFill>
                  <a:srgbClr val="0000CC"/>
                </a:solidFill>
                <a:ea typeface="黑体" panose="02010609060101010101" pitchFamily="49" charset="-122"/>
                <a:cs typeface="Times New Roman" panose="02020603050405020304" pitchFamily="18" charset="0"/>
              </a:rPr>
              <a:t>方法二：</a:t>
            </a:r>
            <a:r>
              <a:rPr lang="zh-CN" altLang="en-US" b="0" dirty="0">
                <a:ea typeface="黑体" panose="02010609060101010101" pitchFamily="49" charset="-122"/>
                <a:cs typeface="Times New Roman" panose="02020603050405020304" pitchFamily="18" charset="0"/>
              </a:rPr>
              <a:t>使用</a:t>
            </a:r>
            <a:r>
              <a:rPr lang="en-US" altLang="zh-CN" b="0" dirty="0">
                <a:solidFill>
                  <a:srgbClr val="FF0000"/>
                </a:solidFill>
                <a:ea typeface="黑体" panose="02010609060101010101" pitchFamily="49" charset="-122"/>
                <a:cs typeface="Times New Roman" panose="02020603050405020304" pitchFamily="18" charset="0"/>
              </a:rPr>
              <a:t>Scanner</a:t>
            </a:r>
            <a:r>
              <a:rPr lang="zh-CN" altLang="en-US" b="0" dirty="0">
                <a:ea typeface="黑体" panose="02010609060101010101" pitchFamily="49" charset="-122"/>
                <a:cs typeface="Times New Roman" panose="02020603050405020304" pitchFamily="18" charset="0"/>
              </a:rPr>
              <a:t>类（</a:t>
            </a:r>
            <a:r>
              <a:rPr lang="en-US" altLang="zh-CN" b="0" dirty="0">
                <a:ea typeface="黑体" panose="02010609060101010101" pitchFamily="49" charset="-122"/>
                <a:cs typeface="Times New Roman" panose="02020603050405020304" pitchFamily="18" charset="0"/>
              </a:rPr>
              <a:t>JDK1.5</a:t>
            </a:r>
            <a:r>
              <a:rPr lang="zh-CN" altLang="en-US" b="0" dirty="0">
                <a:ea typeface="黑体" panose="02010609060101010101" pitchFamily="49" charset="-122"/>
                <a:cs typeface="Times New Roman" panose="02020603050405020304" pitchFamily="18" charset="0"/>
              </a:rPr>
              <a:t>以上） </a:t>
            </a:r>
            <a:endParaRPr lang="en-US" altLang="zh-CN" b="0" dirty="0" smtClean="0">
              <a:ea typeface="黑体" panose="02010609060101010101" pitchFamily="49" charset="-122"/>
              <a:cs typeface="Times New Roman" panose="02020603050405020304" pitchFamily="18" charset="0"/>
            </a:endParaRPr>
          </a:p>
          <a:p>
            <a:pPr lvl="1"/>
            <a:endParaRPr lang="en-US" altLang="zh-CN" b="0" dirty="0">
              <a:ea typeface="黑体" panose="02010609060101010101" pitchFamily="49" charset="-122"/>
              <a:cs typeface="Times New Roman" panose="02020603050405020304" pitchFamily="18" charset="0"/>
            </a:endParaRPr>
          </a:p>
          <a:p>
            <a:pPr lvl="1"/>
            <a:endParaRPr lang="en-US" altLang="zh-CN" b="0" dirty="0" smtClean="0">
              <a:ea typeface="黑体" panose="02010609060101010101" pitchFamily="49" charset="-122"/>
              <a:cs typeface="Times New Roman" panose="02020603050405020304" pitchFamily="18" charset="0"/>
            </a:endParaRPr>
          </a:p>
          <a:p>
            <a:pPr lvl="1"/>
            <a:endParaRPr lang="en-US" altLang="zh-CN" b="0" dirty="0">
              <a:ea typeface="黑体" panose="02010609060101010101" pitchFamily="49" charset="-122"/>
              <a:cs typeface="Times New Roman" panose="02020603050405020304" pitchFamily="18" charset="0"/>
            </a:endParaRPr>
          </a:p>
          <a:p>
            <a:pPr lvl="1"/>
            <a:endParaRPr lang="en-US" altLang="zh-CN" b="0" dirty="0" smtClean="0">
              <a:ea typeface="黑体" panose="02010609060101010101" pitchFamily="49" charset="-122"/>
              <a:cs typeface="Times New Roman" panose="02020603050405020304" pitchFamily="18" charset="0"/>
            </a:endParaRPr>
          </a:p>
          <a:p>
            <a:pPr lvl="1"/>
            <a:endParaRPr lang="en-US" altLang="zh-CN" b="0" dirty="0">
              <a:ea typeface="黑体" panose="02010609060101010101" pitchFamily="49" charset="-122"/>
              <a:cs typeface="Times New Roman" panose="02020603050405020304" pitchFamily="18" charset="0"/>
            </a:endParaRPr>
          </a:p>
          <a:p>
            <a:pPr lvl="1"/>
            <a:endParaRPr lang="en-US" altLang="zh-CN" b="0" dirty="0">
              <a:ea typeface="黑体" panose="02010609060101010101" pitchFamily="49" charset="-122"/>
              <a:cs typeface="Times New Roman" panose="02020603050405020304" pitchFamily="18" charset="0"/>
            </a:endParaRPr>
          </a:p>
          <a:p>
            <a:pPr lvl="1"/>
            <a:r>
              <a:rPr lang="en-US" altLang="zh-CN" b="0" dirty="0" smtClean="0">
                <a:ea typeface="黑体" panose="02010609060101010101" pitchFamily="49" charset="-122"/>
                <a:cs typeface="Times New Roman" panose="02020603050405020304" pitchFamily="18" charset="0"/>
              </a:rPr>
              <a:t>Scanner</a:t>
            </a:r>
            <a:r>
              <a:rPr lang="zh-CN" altLang="en-US" b="0" dirty="0" smtClean="0">
                <a:ea typeface="黑体" panose="02010609060101010101" pitchFamily="49" charset="-122"/>
                <a:cs typeface="Times New Roman" panose="02020603050405020304" pitchFamily="18" charset="0"/>
              </a:rPr>
              <a:t>类有</a:t>
            </a:r>
            <a:r>
              <a:rPr lang="en-US" altLang="zh-CN" b="0" dirty="0" err="1" smtClean="0">
                <a:ea typeface="黑体" panose="02010609060101010101" pitchFamily="49" charset="-122"/>
                <a:cs typeface="Times New Roman" panose="02020603050405020304" pitchFamily="18" charset="0"/>
              </a:rPr>
              <a:t>nextInt</a:t>
            </a:r>
            <a:r>
              <a:rPr lang="en-US" altLang="zh-CN" b="0" dirty="0" smtClean="0">
                <a:ea typeface="黑体" panose="02010609060101010101" pitchFamily="49" charset="-122"/>
                <a:cs typeface="Times New Roman" panose="02020603050405020304" pitchFamily="18" charset="0"/>
              </a:rPr>
              <a:t>, </a:t>
            </a:r>
            <a:r>
              <a:rPr lang="en-US" altLang="zh-CN" b="0" dirty="0" err="1" smtClean="0">
                <a:ea typeface="黑体" panose="02010609060101010101" pitchFamily="49" charset="-122"/>
                <a:cs typeface="Times New Roman" panose="02020603050405020304" pitchFamily="18" charset="0"/>
              </a:rPr>
              <a:t>nextDouble</a:t>
            </a:r>
            <a:r>
              <a:rPr lang="zh-CN" altLang="en-US" b="0" dirty="0" smtClean="0">
                <a:ea typeface="黑体" panose="02010609060101010101" pitchFamily="49" charset="-122"/>
                <a:cs typeface="Times New Roman" panose="02020603050405020304" pitchFamily="18" charset="0"/>
              </a:rPr>
              <a:t>等方法。</a:t>
            </a:r>
          </a:p>
          <a:p>
            <a:pPr lvl="1"/>
            <a:r>
              <a:rPr lang="zh-CN" altLang="en-US" b="0" dirty="0" smtClean="0">
                <a:ea typeface="黑体" panose="02010609060101010101" pitchFamily="49" charset="-122"/>
                <a:cs typeface="Times New Roman" panose="02020603050405020304" pitchFamily="18" charset="0"/>
              </a:rPr>
              <a:t>实例：</a:t>
            </a:r>
            <a:r>
              <a:rPr lang="en-US" altLang="zh-CN" b="0" dirty="0" smtClean="0">
                <a:solidFill>
                  <a:srgbClr val="0000CC"/>
                </a:solidFill>
                <a:ea typeface="黑体" panose="02010609060101010101" pitchFamily="49" charset="-122"/>
                <a:cs typeface="Times New Roman" panose="02020603050405020304" pitchFamily="18" charset="0"/>
              </a:rPr>
              <a:t>InputTest.java</a:t>
            </a:r>
            <a:endParaRPr lang="zh-CN" altLang="en-US" b="0" dirty="0" smtClean="0">
              <a:solidFill>
                <a:srgbClr val="0000CC"/>
              </a:solidFill>
              <a:ea typeface="黑体" panose="02010609060101010101" pitchFamily="49" charset="-122"/>
              <a:cs typeface="Times New Roman" panose="02020603050405020304" pitchFamily="18" charset="0"/>
            </a:endParaRP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624417" y="1709739"/>
            <a:ext cx="10617200" cy="1890712"/>
          </a:xfrm>
          <a:prstGeom prst="rect">
            <a:avLst/>
          </a:prstGeom>
          <a:solidFill>
            <a:srgbClr val="FFFFCC"/>
          </a:solidFill>
          <a:ln w="9525">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smtClean="0">
                <a:latin typeface="Courier New" panose="02070309020205020404" pitchFamily="49" charset="0"/>
                <a:cs typeface="Courier New" panose="02070309020205020404" pitchFamily="49" charset="0"/>
              </a:rPr>
              <a:t>Imports </a:t>
            </a:r>
            <a:r>
              <a:rPr lang="en-US" altLang="zh-CN" sz="2800" b="1" dirty="0" err="1" smtClean="0">
                <a:latin typeface="Courier New" panose="02070309020205020404" pitchFamily="49" charset="0"/>
                <a:cs typeface="Courier New" panose="02070309020205020404" pitchFamily="49" charset="0"/>
              </a:rPr>
              <a:t>java.util</a:t>
            </a:r>
            <a:r>
              <a:rPr lang="en-US" altLang="zh-CN" sz="2800" b="1" dirty="0" smtClean="0">
                <a:latin typeface="Courier New" panose="02070309020205020404" pitchFamily="49" charset="0"/>
                <a:cs typeface="Courier New" panose="02070309020205020404" pitchFamily="49" charset="0"/>
              </a:rPr>
              <a:t>.*; </a:t>
            </a:r>
          </a:p>
          <a:p>
            <a:pPr eaLnBrk="1" hangingPunct="1"/>
            <a:r>
              <a:rPr lang="en-US" altLang="zh-CN" sz="2800" b="1" dirty="0" smtClean="0">
                <a:latin typeface="Courier New" panose="02070309020205020404" pitchFamily="49" charset="0"/>
                <a:cs typeface="Courier New" panose="02070309020205020404" pitchFamily="49" charset="0"/>
              </a:rPr>
              <a:t>Scanner in=new </a:t>
            </a:r>
            <a:r>
              <a:rPr lang="en-US" altLang="zh-CN" sz="2800" b="1" dirty="0" smtClean="0">
                <a:solidFill>
                  <a:srgbClr val="FF0000"/>
                </a:solidFill>
                <a:latin typeface="Courier New" panose="02070309020205020404" pitchFamily="49" charset="0"/>
                <a:cs typeface="Courier New" panose="02070309020205020404" pitchFamily="49" charset="0"/>
              </a:rPr>
              <a:t>Scanner</a:t>
            </a:r>
            <a:r>
              <a:rPr lang="en-US" altLang="zh-CN" sz="2800" b="1" dirty="0" smtClean="0">
                <a:latin typeface="Courier New" panose="02070309020205020404" pitchFamily="49" charset="0"/>
                <a:cs typeface="Courier New" panose="02070309020205020404" pitchFamily="49" charset="0"/>
              </a:rPr>
              <a:t>(</a:t>
            </a:r>
            <a:r>
              <a:rPr lang="en-US" altLang="zh-CN" sz="2800" b="1" dirty="0" smtClean="0">
                <a:solidFill>
                  <a:srgbClr val="0000CC"/>
                </a:solidFill>
                <a:latin typeface="Courier New" panose="02070309020205020404" pitchFamily="49" charset="0"/>
                <a:cs typeface="Courier New" panose="02070309020205020404" pitchFamily="49" charset="0"/>
              </a:rPr>
              <a:t>System.in</a:t>
            </a:r>
            <a:r>
              <a:rPr lang="en-US" altLang="zh-CN" sz="2800" b="1" dirty="0" smtClean="0">
                <a:latin typeface="Courier New" panose="02070309020205020404" pitchFamily="49" charset="0"/>
                <a:cs typeface="Courier New" panose="02070309020205020404" pitchFamily="49" charset="0"/>
              </a:rPr>
              <a:t>); </a:t>
            </a:r>
          </a:p>
          <a:p>
            <a:pPr eaLnBrk="1" hangingPunct="1"/>
            <a:r>
              <a:rPr lang="en-US" altLang="zh-CN" sz="2800" b="1" dirty="0" err="1" smtClean="0">
                <a:latin typeface="Courier New" panose="02070309020205020404" pitchFamily="49" charset="0"/>
                <a:cs typeface="Courier New" panose="02070309020205020404" pitchFamily="49" charset="0"/>
              </a:rPr>
              <a:t>System.out.print</a:t>
            </a:r>
            <a:r>
              <a:rPr lang="en-US" altLang="zh-CN" sz="2800" b="1" dirty="0" smtClean="0">
                <a:latin typeface="Courier New" panose="02070309020205020404" pitchFamily="49" charset="0"/>
                <a:cs typeface="Courier New" panose="02070309020205020404" pitchFamily="49" charset="0"/>
              </a:rPr>
              <a:t>(“What is your name?”); </a:t>
            </a:r>
          </a:p>
          <a:p>
            <a:pPr eaLnBrk="1" hangingPunct="1"/>
            <a:r>
              <a:rPr lang="en-US" altLang="zh-CN" sz="2800" b="1" dirty="0" smtClean="0">
                <a:latin typeface="Courier New" panose="02070309020205020404" pitchFamily="49" charset="0"/>
                <a:cs typeface="Courier New" panose="02070309020205020404" pitchFamily="49" charset="0"/>
              </a:rPr>
              <a:t>String name=</a:t>
            </a:r>
            <a:r>
              <a:rPr lang="en-US" altLang="zh-CN" sz="2800" b="1" dirty="0" err="1" smtClean="0">
                <a:latin typeface="Courier New" panose="02070309020205020404" pitchFamily="49" charset="0"/>
                <a:cs typeface="Courier New" panose="02070309020205020404" pitchFamily="49" charset="0"/>
              </a:rPr>
              <a:t>in.nextLine</a:t>
            </a:r>
            <a:r>
              <a:rPr lang="en-US" altLang="zh-CN" sz="2800" b="1" dirty="0" smtClean="0">
                <a:latin typeface="Courier New" panose="02070309020205020404" pitchFamily="49" charset="0"/>
                <a:cs typeface="Courier New" panose="02070309020205020404" pitchFamily="49" charset="0"/>
              </a:rPr>
              <a:t>();</a:t>
            </a:r>
            <a:endParaRPr lang="zh-CN" alt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28470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浮点数据的精度</a:t>
            </a:r>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Grp="1" noChangeArrowheads="1"/>
          </p:cNvSpPr>
          <p:nvPr>
            <p:ph idx="1"/>
          </p:nvPr>
        </p:nvSpPr>
        <p:spPr>
          <a:xfrm>
            <a:off x="624417" y="981076"/>
            <a:ext cx="10972800" cy="3183151"/>
          </a:xfrm>
        </p:spPr>
        <p:txBody>
          <a:bodyPr/>
          <a:lstStyle/>
          <a:p>
            <a:pPr eaLnBrk="1" hangingPunct="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浮点数的精度？</a:t>
            </a:r>
          </a:p>
          <a:p>
            <a:pPr lvl="1" eaLnBrk="1" hangingPunct="1"/>
            <a:r>
              <a:rPr lang="zh-CN" altLang="en-US" dirty="0" smtClean="0">
                <a:ea typeface="黑体" panose="02010609060101010101" pitchFamily="49" charset="-122"/>
                <a:cs typeface="Times New Roman" panose="02020603050405020304" pitchFamily="18" charset="0"/>
              </a:rPr>
              <a:t>包含浮点数的计算是</a:t>
            </a:r>
            <a:r>
              <a:rPr lang="zh-CN" altLang="en-US" dirty="0" smtClean="0">
                <a:solidFill>
                  <a:srgbClr val="009900"/>
                </a:solidFill>
                <a:ea typeface="黑体" panose="02010609060101010101" pitchFamily="49" charset="-122"/>
                <a:cs typeface="Times New Roman" panose="02020603050405020304" pitchFamily="18" charset="0"/>
              </a:rPr>
              <a:t>近似</a:t>
            </a:r>
            <a:r>
              <a:rPr lang="zh-CN" altLang="en-US" dirty="0" smtClean="0">
                <a:ea typeface="黑体" panose="02010609060101010101" pitchFamily="49" charset="-122"/>
                <a:cs typeface="Times New Roman" panose="02020603050405020304" pitchFamily="18" charset="0"/>
              </a:rPr>
              <a:t>的，因为这些数没有以完全的准确度存储。例如：</a:t>
            </a:r>
          </a:p>
          <a:p>
            <a:pPr lvl="2" eaLnBrk="1" hangingPunct="1"/>
            <a:r>
              <a:rPr lang="en-US" altLang="zh-CN" sz="2100" dirty="0" err="1"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System.out.println</a:t>
            </a:r>
            <a:r>
              <a:rPr lang="en-US" altLang="zh-CN" sz="21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(1.0 - 0.1 - 0.1 - 0.1 - 0.1 - 0.1);</a:t>
            </a:r>
            <a: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t/>
            </a:r>
            <a:br>
              <a:rPr lang="en-US" altLang="zh-CN" sz="2100" dirty="0" smtClean="0">
                <a:latin typeface="Times New Roman" panose="02020603050405020304" pitchFamily="18" charset="0"/>
                <a:ea typeface="黑体" panose="02010609060101010101" pitchFamily="49" charset="-122"/>
                <a:cs typeface="Times New Roman" panose="02020603050405020304" pitchFamily="18" charset="0"/>
              </a:rPr>
            </a:b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显示的是</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0.5000000000000001</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而不是</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0.5</a:t>
            </a:r>
          </a:p>
          <a:p>
            <a:pPr lvl="2" eaLnBrk="1" hangingPunct="1"/>
            <a:r>
              <a:rPr lang="en-US" altLang="zh-CN" sz="2100" dirty="0" err="1"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System.out.println</a:t>
            </a:r>
            <a:r>
              <a:rPr lang="en-US" altLang="zh-CN" sz="21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(1.0 - 0.9);</a:t>
            </a:r>
            <a:br>
              <a:rPr lang="en-US" altLang="zh-CN" sz="21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b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显示的是</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0.09999999999999998</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而不是</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0.1</a:t>
            </a:r>
          </a:p>
          <a:p>
            <a:pPr lvl="1" eaLnBrk="1" hangingPunct="1"/>
            <a:r>
              <a:rPr lang="zh-CN" altLang="en-US" dirty="0" smtClean="0">
                <a:ea typeface="黑体" panose="02010609060101010101" pitchFamily="49" charset="-122"/>
                <a:cs typeface="Times New Roman" panose="02020603050405020304" pitchFamily="18" charset="0"/>
              </a:rPr>
              <a:t>整数可以精确地存储。因此，整数计算得到的是精确的运算结果</a:t>
            </a:r>
          </a:p>
          <a:p>
            <a:pPr eaLnBrk="1" hangingPunct="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注意：浮点数的比较问题 </a:t>
            </a:r>
            <a:r>
              <a:rPr lang="en-US" altLang="zh-CN" sz="2400" dirty="0" err="1"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Demo:Test.java</a:t>
            </a:r>
            <a:endPar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Rectangle 4"/>
          <p:cNvSpPr>
            <a:spLocks noChangeArrowheads="1"/>
          </p:cNvSpPr>
          <p:nvPr/>
        </p:nvSpPr>
        <p:spPr bwMode="auto">
          <a:xfrm>
            <a:off x="624416" y="4331472"/>
            <a:ext cx="5255683" cy="2242322"/>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solidFill>
                  <a:srgbClr val="0000CC"/>
                </a:solidFill>
                <a:latin typeface="Courier New" panose="02070309020205020404" pitchFamily="49" charset="0"/>
              </a:rPr>
              <a:t>double</a:t>
            </a:r>
            <a:r>
              <a:rPr lang="en-US" altLang="zh-CN" sz="1800" dirty="0">
                <a:latin typeface="Courier New" panose="02070309020205020404" pitchFamily="49" charset="0"/>
              </a:rPr>
              <a:t> n1 = 0.1;</a:t>
            </a:r>
          </a:p>
          <a:p>
            <a:pPr eaLnBrk="1" hangingPunct="1">
              <a:spcBef>
                <a:spcPct val="0"/>
              </a:spcBef>
              <a:buClrTx/>
              <a:buSzTx/>
              <a:buFontTx/>
              <a:buNone/>
            </a:pPr>
            <a:r>
              <a:rPr lang="en-US" altLang="zh-CN" sz="1800" dirty="0">
                <a:solidFill>
                  <a:srgbClr val="0000CC"/>
                </a:solidFill>
                <a:latin typeface="Courier New" panose="02070309020205020404" pitchFamily="49" charset="0"/>
              </a:rPr>
              <a:t>double</a:t>
            </a:r>
            <a:r>
              <a:rPr lang="en-US" altLang="zh-CN" sz="1800" dirty="0">
                <a:latin typeface="Courier New" panose="02070309020205020404" pitchFamily="49" charset="0"/>
              </a:rPr>
              <a:t> n2 = 1.0 - 0.9;</a:t>
            </a:r>
          </a:p>
          <a:p>
            <a:pPr eaLnBrk="1" hangingPunct="1">
              <a:spcBef>
                <a:spcPct val="0"/>
              </a:spcBef>
              <a:buClrTx/>
              <a:buSzTx/>
              <a:buFontTx/>
              <a:buNone/>
            </a:pPr>
            <a:r>
              <a:rPr lang="en-US" altLang="zh-CN" sz="1800" dirty="0">
                <a:solidFill>
                  <a:srgbClr val="0000CC"/>
                </a:solidFill>
                <a:latin typeface="Courier New" panose="02070309020205020404" pitchFamily="49" charset="0"/>
              </a:rPr>
              <a:t>if</a:t>
            </a:r>
            <a:r>
              <a:rPr lang="en-US" altLang="zh-CN" sz="1800" dirty="0">
                <a:latin typeface="Courier New" panose="02070309020205020404" pitchFamily="49" charset="0"/>
              </a:rPr>
              <a:t> (n1 == n2){</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System.out.println</a:t>
            </a:r>
            <a:r>
              <a:rPr lang="en-US" altLang="zh-CN" sz="1800" dirty="0">
                <a:latin typeface="Courier New" panose="02070309020205020404" pitchFamily="49" charset="0"/>
              </a:rPr>
              <a:t>("equal!");</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solidFill>
                  <a:srgbClr val="0000CC"/>
                </a:solidFill>
                <a:latin typeface="Courier New" panose="02070309020205020404" pitchFamily="49" charset="0"/>
              </a:rPr>
              <a:t>else</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System.out.println</a:t>
            </a:r>
            <a:r>
              <a:rPr lang="en-US" altLang="zh-CN" sz="1800" dirty="0">
                <a:latin typeface="Courier New" panose="02070309020205020404" pitchFamily="49" charset="0"/>
              </a:rPr>
              <a:t>("not equal!");</a:t>
            </a:r>
          </a:p>
          <a:p>
            <a:pPr eaLnBrk="1" hangingPunct="1">
              <a:spcBef>
                <a:spcPct val="0"/>
              </a:spcBef>
              <a:buClrTx/>
              <a:buSzTx/>
              <a:buFontTx/>
              <a:buNone/>
            </a:pPr>
            <a:r>
              <a:rPr lang="en-US" altLang="zh-CN" sz="1800" dirty="0">
                <a:latin typeface="Courier New" panose="02070309020205020404" pitchFamily="49" charset="0"/>
              </a:rPr>
              <a:t>}</a:t>
            </a:r>
          </a:p>
        </p:txBody>
      </p:sp>
      <p:sp>
        <p:nvSpPr>
          <p:cNvPr id="7" name="Rectangle 5"/>
          <p:cNvSpPr>
            <a:spLocks noChangeArrowheads="1"/>
          </p:cNvSpPr>
          <p:nvPr/>
        </p:nvSpPr>
        <p:spPr bwMode="auto">
          <a:xfrm>
            <a:off x="6311900" y="4331471"/>
            <a:ext cx="5142814" cy="2242323"/>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solidFill>
                  <a:srgbClr val="0000CC"/>
                </a:solidFill>
                <a:latin typeface="Courier New" panose="02070309020205020404" pitchFamily="49" charset="0"/>
              </a:rPr>
              <a:t>double</a:t>
            </a:r>
            <a:r>
              <a:rPr lang="en-US" altLang="zh-CN" sz="1800" dirty="0">
                <a:latin typeface="Courier New" panose="02070309020205020404" pitchFamily="49" charset="0"/>
              </a:rPr>
              <a:t> n1 = 0.1;</a:t>
            </a:r>
          </a:p>
          <a:p>
            <a:pPr eaLnBrk="1" hangingPunct="1">
              <a:spcBef>
                <a:spcPct val="0"/>
              </a:spcBef>
              <a:buClrTx/>
              <a:buSzTx/>
              <a:buFontTx/>
              <a:buNone/>
            </a:pPr>
            <a:r>
              <a:rPr lang="en-US" altLang="zh-CN" sz="1800" dirty="0">
                <a:solidFill>
                  <a:srgbClr val="0000CC"/>
                </a:solidFill>
                <a:latin typeface="Courier New" panose="02070309020205020404" pitchFamily="49" charset="0"/>
              </a:rPr>
              <a:t>double</a:t>
            </a:r>
            <a:r>
              <a:rPr lang="en-US" altLang="zh-CN" sz="1800" dirty="0">
                <a:latin typeface="Courier New" panose="02070309020205020404" pitchFamily="49" charset="0"/>
              </a:rPr>
              <a:t> n2 = 1.0 - 0.9;</a:t>
            </a:r>
          </a:p>
          <a:p>
            <a:pPr eaLnBrk="1" hangingPunct="1">
              <a:spcBef>
                <a:spcPct val="0"/>
              </a:spcBef>
              <a:buClrTx/>
              <a:buSzTx/>
              <a:buFontTx/>
              <a:buNone/>
            </a:pPr>
            <a:r>
              <a:rPr lang="en-US" altLang="zh-CN" sz="1800" dirty="0">
                <a:solidFill>
                  <a:srgbClr val="0000CC"/>
                </a:solidFill>
                <a:latin typeface="Courier New" panose="02070309020205020404" pitchFamily="49" charset="0"/>
              </a:rPr>
              <a:t>if</a:t>
            </a:r>
            <a:r>
              <a:rPr lang="en-US" altLang="zh-CN" sz="1800" dirty="0">
                <a:latin typeface="Courier New" panose="02070309020205020404" pitchFamily="49" charset="0"/>
              </a:rPr>
              <a:t> (</a:t>
            </a:r>
            <a:r>
              <a:rPr lang="en-US" altLang="zh-CN" sz="1800" dirty="0" err="1">
                <a:latin typeface="Courier New" panose="02070309020205020404" pitchFamily="49" charset="0"/>
              </a:rPr>
              <a:t>Math.abs</a:t>
            </a:r>
            <a:r>
              <a:rPr lang="en-US" altLang="zh-CN" sz="1800" dirty="0">
                <a:latin typeface="Courier New" panose="02070309020205020404" pitchFamily="49" charset="0"/>
              </a:rPr>
              <a:t>(n1-n2) &lt; 0.00000001</a:t>
            </a:r>
            <a:r>
              <a:rPr lang="en-US" altLang="zh-CN" sz="1800" dirty="0" smtClean="0">
                <a:latin typeface="Courier New" panose="02070309020205020404" pitchFamily="49" charset="0"/>
              </a:rPr>
              <a:t>){</a:t>
            </a: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System.out.println</a:t>
            </a:r>
            <a:r>
              <a:rPr lang="en-US" altLang="zh-CN" sz="1800" dirty="0">
                <a:latin typeface="Courier New" panose="02070309020205020404" pitchFamily="49" charset="0"/>
              </a:rPr>
              <a:t>("equal!");</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solidFill>
                  <a:srgbClr val="0000CC"/>
                </a:solidFill>
                <a:latin typeface="Courier New" panose="02070309020205020404" pitchFamily="49" charset="0"/>
              </a:rPr>
              <a:t>else</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System.out.println</a:t>
            </a:r>
            <a:r>
              <a:rPr lang="en-US" altLang="zh-CN" sz="1800" dirty="0">
                <a:latin typeface="Courier New" panose="02070309020205020404" pitchFamily="49" charset="0"/>
              </a:rPr>
              <a:t>("not equal!");</a:t>
            </a:r>
          </a:p>
          <a:p>
            <a:pPr eaLnBrk="1" hangingPunct="1">
              <a:spcBef>
                <a:spcPct val="0"/>
              </a:spcBef>
              <a:buClrTx/>
              <a:buSzTx/>
              <a:buFontTx/>
              <a:buNone/>
            </a:pPr>
            <a:r>
              <a:rPr lang="en-US" altLang="zh-CN" sz="1800" dirty="0">
                <a:latin typeface="Courier New" panose="02070309020205020404" pitchFamily="49" charset="0"/>
              </a:rPr>
              <a:t>}</a:t>
            </a:r>
          </a:p>
        </p:txBody>
      </p:sp>
      <p:sp>
        <p:nvSpPr>
          <p:cNvPr id="8" name="AutoShape 6"/>
          <p:cNvSpPr>
            <a:spLocks noChangeArrowheads="1"/>
          </p:cNvSpPr>
          <p:nvPr/>
        </p:nvSpPr>
        <p:spPr bwMode="auto">
          <a:xfrm>
            <a:off x="5880100" y="5233172"/>
            <a:ext cx="431800" cy="393700"/>
          </a:xfrm>
          <a:prstGeom prst="rightArrow">
            <a:avLst>
              <a:gd name="adj1" fmla="val 50000"/>
              <a:gd name="adj2" fmla="val 27419"/>
            </a:avLst>
          </a:prstGeom>
          <a:solidFill>
            <a:srgbClr val="CC99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Tree>
    <p:extLst>
      <p:ext uri="{BB962C8B-B14F-4D97-AF65-F5344CB8AC3E}">
        <p14:creationId xmlns:p14="http://schemas.microsoft.com/office/powerpoint/2010/main" val="2456700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浮点数据的精度</a:t>
            </a:r>
          </a:p>
        </p:txBody>
      </p:sp>
      <p:sp>
        <p:nvSpPr>
          <p:cNvPr id="3" name="内容占位符 2"/>
          <p:cNvSpPr>
            <a:spLocks noGrp="1"/>
          </p:cNvSpPr>
          <p:nvPr>
            <p:ph idx="1"/>
          </p:nvPr>
        </p:nvSpPr>
        <p:spPr/>
        <p:txBody>
          <a:bodyPr/>
          <a:lstStyle/>
          <a:p>
            <a:r>
              <a:rPr lang="en-US" altLang="zh-CN" dirty="0" err="1" smtClean="0"/>
              <a:t>Demo:</a:t>
            </a:r>
            <a:r>
              <a:rPr lang="en-US" altLang="zh-CN" dirty="0" err="1" smtClean="0">
                <a:solidFill>
                  <a:srgbClr val="0000CC"/>
                </a:solidFill>
              </a:rPr>
              <a:t>TestDouble.java</a:t>
            </a:r>
            <a:r>
              <a:rPr lang="en-US" altLang="zh-CN" dirty="0" smtClean="0"/>
              <a:t> </a:t>
            </a:r>
            <a:endParaRPr lang="en-US" altLang="zh-CN" b="0" dirty="0"/>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2659994" y="1826494"/>
            <a:ext cx="6421389" cy="1602506"/>
          </a:xfrm>
          <a:prstGeom prst="rect">
            <a:avLst/>
          </a:prstGeom>
        </p:spPr>
      </p:pic>
    </p:spTree>
    <p:extLst>
      <p:ext uri="{BB962C8B-B14F-4D97-AF65-F5344CB8AC3E}">
        <p14:creationId xmlns:p14="http://schemas.microsoft.com/office/powerpoint/2010/main" val="2425402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浮点数据的精度</a:t>
            </a:r>
          </a:p>
        </p:txBody>
      </p:sp>
      <p:sp>
        <p:nvSpPr>
          <p:cNvPr id="3" name="内容占位符 2"/>
          <p:cNvSpPr>
            <a:spLocks noGrp="1"/>
          </p:cNvSpPr>
          <p:nvPr>
            <p:ph idx="1"/>
          </p:nvPr>
        </p:nvSpPr>
        <p:spPr>
          <a:xfrm>
            <a:off x="624417" y="981076"/>
            <a:ext cx="10360740" cy="5184775"/>
          </a:xfrm>
        </p:spPr>
        <p:txBody>
          <a:bodyPr/>
          <a:lstStyle/>
          <a:p>
            <a:r>
              <a:rPr lang="zh-CN" altLang="en-US" dirty="0" smtClean="0"/>
              <a:t>处理</a:t>
            </a:r>
            <a:r>
              <a:rPr lang="zh-CN" altLang="en-US" dirty="0"/>
              <a:t>精度损失 </a:t>
            </a:r>
            <a:r>
              <a:rPr lang="zh-CN" altLang="en-US" dirty="0" smtClean="0"/>
              <a:t>（</a:t>
            </a:r>
            <a:r>
              <a:rPr lang="en-US" altLang="zh-CN" dirty="0"/>
              <a:t>*</a:t>
            </a:r>
            <a:r>
              <a:rPr lang="zh-CN" altLang="en-US" dirty="0" smtClean="0"/>
              <a:t>）</a:t>
            </a:r>
            <a:endParaRPr lang="en-US" altLang="zh-CN" dirty="0" smtClean="0"/>
          </a:p>
          <a:p>
            <a:pPr lvl="1"/>
            <a:r>
              <a:rPr lang="zh-CN" altLang="en-US" dirty="0" smtClean="0">
                <a:ea typeface="黑体" panose="02010609060101010101" pitchFamily="49" charset="-122"/>
                <a:cs typeface="Times New Roman" panose="02020603050405020304" pitchFamily="18" charset="0"/>
              </a:rPr>
              <a:t>解决</a:t>
            </a:r>
            <a:r>
              <a:rPr lang="zh-CN" altLang="en-US" dirty="0">
                <a:ea typeface="黑体" panose="02010609060101010101" pitchFamily="49" charset="-122"/>
                <a:cs typeface="Times New Roman" panose="02020603050405020304" pitchFamily="18" charset="0"/>
              </a:rPr>
              <a:t>方法</a:t>
            </a:r>
            <a:r>
              <a:rPr lang="en-US" altLang="zh-CN" dirty="0">
                <a:ea typeface="黑体" panose="02010609060101010101" pitchFamily="49" charset="-122"/>
                <a:cs typeface="Times New Roman" panose="02020603050405020304" pitchFamily="18" charset="0"/>
              </a:rPr>
              <a:t>——</a:t>
            </a:r>
            <a:r>
              <a:rPr lang="zh-CN" altLang="en-US" dirty="0">
                <a:ea typeface="黑体" panose="02010609060101010101" pitchFamily="49" charset="-122"/>
                <a:cs typeface="Times New Roman" panose="02020603050405020304" pitchFamily="18" charset="0"/>
              </a:rPr>
              <a:t>使用</a:t>
            </a:r>
            <a:r>
              <a:rPr lang="en-US" altLang="zh-CN" dirty="0" err="1">
                <a:ea typeface="黑体" panose="02010609060101010101" pitchFamily="49" charset="-122"/>
                <a:cs typeface="Times New Roman" panose="02020603050405020304" pitchFamily="18" charset="0"/>
              </a:rPr>
              <a:t>BigDecimal</a:t>
            </a:r>
            <a:r>
              <a:rPr lang="zh-CN" altLang="en-US" dirty="0">
                <a:ea typeface="黑体" panose="02010609060101010101" pitchFamily="49" charset="-122"/>
                <a:cs typeface="Times New Roman" panose="02020603050405020304" pitchFamily="18" charset="0"/>
              </a:rPr>
              <a:t>类 </a:t>
            </a:r>
            <a:endParaRPr lang="zh-CN" altLang="en-US" b="0" dirty="0">
              <a:ea typeface="黑体" panose="02010609060101010101" pitchFamily="49" charset="-122"/>
              <a:cs typeface="Times New Roman" panose="02020603050405020304" pitchFamily="18" charset="0"/>
            </a:endParaRPr>
          </a:p>
          <a:p>
            <a:pPr lvl="1"/>
            <a:r>
              <a:rPr lang="en-US" altLang="zh-CN" dirty="0" err="1" smtClean="0">
                <a:ea typeface="黑体" panose="02010609060101010101" pitchFamily="49" charset="-122"/>
                <a:cs typeface="Times New Roman" panose="02020603050405020304" pitchFamily="18" charset="0"/>
              </a:rPr>
              <a:t>Demo:</a:t>
            </a:r>
            <a:r>
              <a:rPr lang="en-US" altLang="zh-CN" dirty="0" err="1" smtClean="0">
                <a:solidFill>
                  <a:srgbClr val="0000CC"/>
                </a:solidFill>
                <a:ea typeface="黑体" panose="02010609060101010101" pitchFamily="49" charset="-122"/>
                <a:cs typeface="Times New Roman" panose="02020603050405020304" pitchFamily="18" charset="0"/>
              </a:rPr>
              <a:t>TestBigDecimal.java</a:t>
            </a:r>
            <a:r>
              <a:rPr lang="en-US" altLang="zh-CN" dirty="0" smtClean="0">
                <a:ea typeface="黑体" panose="02010609060101010101" pitchFamily="49" charset="-122"/>
                <a:cs typeface="Times New Roman" panose="02020603050405020304" pitchFamily="18" charset="0"/>
              </a:rPr>
              <a:t> </a:t>
            </a:r>
            <a:endParaRPr lang="en-US" altLang="zh-CN" b="0" dirty="0">
              <a:ea typeface="黑体" panose="02010609060101010101" pitchFamily="49" charset="-122"/>
              <a:cs typeface="Times New Roman" panose="02020603050405020304" pitchFamily="18" charset="0"/>
            </a:endParaRPr>
          </a:p>
          <a:p>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注意</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：在构建</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BigDecimal</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对象</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时应</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使用</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字符串</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而不是</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double</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数值，否则，仍有可能引发计算精度问题。 </a:t>
            </a:r>
            <a:endParaRPr lang="zh-CN" altLang="en-US" sz="2400" b="0"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1103900" y="3210350"/>
            <a:ext cx="9712351" cy="3477061"/>
          </a:xfrm>
          <a:prstGeom prst="rect">
            <a:avLst/>
          </a:prstGeom>
        </p:spPr>
      </p:pic>
    </p:spTree>
    <p:extLst>
      <p:ext uri="{BB962C8B-B14F-4D97-AF65-F5344CB8AC3E}">
        <p14:creationId xmlns:p14="http://schemas.microsoft.com/office/powerpoint/2010/main" val="4280678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字符类型</a:t>
            </a:r>
          </a:p>
        </p:txBody>
      </p:sp>
      <p:sp>
        <p:nvSpPr>
          <p:cNvPr id="40963" name="Rectangle 3"/>
          <p:cNvSpPr>
            <a:spLocks noGrp="1" noChangeArrowheads="1"/>
          </p:cNvSpPr>
          <p:nvPr>
            <p:ph type="body" idx="1"/>
          </p:nvPr>
        </p:nvSpPr>
        <p:spPr/>
        <p:txBody>
          <a:bodyPr/>
          <a:lstStyle/>
          <a:p>
            <a:pPr eaLnBrk="1" hangingPunct="1"/>
            <a:r>
              <a:rPr lang="zh-CN" altLang="en-US" dirty="0" smtClean="0">
                <a:latin typeface="黑体" panose="02010609060101010101" pitchFamily="49" charset="-122"/>
                <a:ea typeface="黑体" panose="02010609060101010101" pitchFamily="49" charset="-122"/>
              </a:rPr>
              <a:t>字符类型使用单引号括起来</a:t>
            </a:r>
          </a:p>
          <a:p>
            <a:pPr lvl="1" eaLnBrk="1" hangingPunct="1"/>
            <a:endParaRPr lang="zh-CN" altLang="en-US" dirty="0" smtClean="0">
              <a:latin typeface="黑体" panose="02010609060101010101" pitchFamily="49" charset="-122"/>
              <a:ea typeface="黑体" panose="02010609060101010101" pitchFamily="49" charset="-122"/>
            </a:endParaRPr>
          </a:p>
          <a:p>
            <a:pPr lvl="1" eaLnBrk="1" hangingPunct="1"/>
            <a:endParaRPr lang="zh-CN" altLang="en-US" dirty="0" smtClean="0">
              <a:ea typeface="楷体_GB2312" pitchFamily="49" charset="-122"/>
            </a:endParaRPr>
          </a:p>
          <a:p>
            <a:pPr lvl="1" eaLnBrk="1" hangingPunct="1"/>
            <a:endParaRPr lang="zh-CN" altLang="en-US" dirty="0" smtClean="0">
              <a:ea typeface="楷体_GB2312" pitchFamily="49" charset="-122"/>
            </a:endParaRPr>
          </a:p>
          <a:p>
            <a:pPr lvl="1" eaLnBrk="1" hangingPunct="1"/>
            <a:endParaRPr lang="zh-CN" altLang="en-US" dirty="0" smtClean="0">
              <a:ea typeface="楷体_GB2312" pitchFamily="49" charset="-122"/>
            </a:endParaRPr>
          </a:p>
          <a:p>
            <a:pPr lvl="1" eaLnBrk="1" hangingPunct="1"/>
            <a:endParaRPr lang="zh-CN" altLang="en-US" dirty="0" smtClean="0">
              <a:ea typeface="楷体_GB2312" pitchFamily="49" charset="-122"/>
            </a:endParaRPr>
          </a:p>
          <a:p>
            <a:pPr lvl="1" eaLnBrk="1" hangingPunct="1"/>
            <a:r>
              <a:rPr lang="zh-CN" altLang="en-US" dirty="0"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注意，双引号括起来的是字符串。</a:t>
            </a:r>
            <a:r>
              <a:rPr lang="en-US" altLang="zh-CN" dirty="0"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'A'</a:t>
            </a:r>
            <a:r>
              <a:rPr lang="zh-CN" altLang="en-US" dirty="0"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和</a:t>
            </a:r>
            <a:r>
              <a:rPr lang="en-US" altLang="zh-CN" dirty="0"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"A"</a:t>
            </a:r>
            <a:r>
              <a:rPr lang="zh-CN" altLang="en-US" dirty="0" smtClean="0">
                <a:solidFill>
                  <a:srgbClr val="FF0000"/>
                </a:solidFill>
                <a:latin typeface="Courier New" panose="02070309020205020404" pitchFamily="49" charset="0"/>
                <a:ea typeface="黑体" panose="02010609060101010101" pitchFamily="49" charset="-122"/>
                <a:cs typeface="Courier New" panose="02070309020205020404" pitchFamily="49" charset="0"/>
              </a:rPr>
              <a:t>是不同的</a:t>
            </a:r>
          </a:p>
          <a:p>
            <a:pPr eaLnBrk="1" hangingPunct="1"/>
            <a:r>
              <a:rPr lang="en-US" altLang="zh-CN"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char</a:t>
            </a:r>
            <a:r>
              <a:rPr lang="zh-CN" altLang="en-US"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类型</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用来表示在</a:t>
            </a:r>
            <a:r>
              <a:rPr lang="en-US" altLang="zh-CN"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Unicode</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编码表中的字符</a:t>
            </a:r>
          </a:p>
          <a:p>
            <a:pPr eaLnBrk="1" hangingPunct="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增量和减量运算也可以用于</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char</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型变量，得到后一个或前一个</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Unicode</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字符，如：</a:t>
            </a:r>
          </a:p>
        </p:txBody>
      </p:sp>
      <p:sp>
        <p:nvSpPr>
          <p:cNvPr id="40964" name="Rectangle 4"/>
          <p:cNvSpPr>
            <a:spLocks noChangeArrowheads="1"/>
          </p:cNvSpPr>
          <p:nvPr/>
        </p:nvSpPr>
        <p:spPr bwMode="auto">
          <a:xfrm>
            <a:off x="2362200" y="1649103"/>
            <a:ext cx="7355006" cy="1926609"/>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solidFill>
                  <a:srgbClr val="0000CC"/>
                </a:solidFill>
                <a:latin typeface="Courier New" panose="02070309020205020404" pitchFamily="49" charset="0"/>
              </a:rPr>
              <a:t>char</a:t>
            </a:r>
            <a:r>
              <a:rPr lang="en-US" altLang="zh-CN" sz="1800" dirty="0">
                <a:latin typeface="Courier New" panose="02070309020205020404" pitchFamily="49" charset="0"/>
              </a:rPr>
              <a:t> letter = 'A';                  </a:t>
            </a:r>
            <a:r>
              <a:rPr lang="en-US" altLang="zh-CN" sz="1800" dirty="0">
                <a:solidFill>
                  <a:srgbClr val="008000"/>
                </a:solidFill>
                <a:latin typeface="Courier New" panose="02070309020205020404" pitchFamily="49" charset="0"/>
              </a:rPr>
              <a:t>// ASCII</a:t>
            </a:r>
          </a:p>
          <a:p>
            <a:pPr eaLnBrk="1" hangingPunct="1">
              <a:spcBef>
                <a:spcPct val="0"/>
              </a:spcBef>
              <a:buClrTx/>
              <a:buSzTx/>
              <a:buFontTx/>
              <a:buNone/>
            </a:pPr>
            <a:r>
              <a:rPr lang="en-US" altLang="zh-CN" sz="1800" dirty="0">
                <a:solidFill>
                  <a:srgbClr val="0000CC"/>
                </a:solidFill>
                <a:latin typeface="Courier New" panose="02070309020205020404" pitchFamily="49" charset="0"/>
              </a:rPr>
              <a:t>char</a:t>
            </a:r>
            <a:r>
              <a:rPr lang="en-US" altLang="zh-CN" sz="1800" dirty="0">
                <a:latin typeface="Courier New" panose="02070309020205020404" pitchFamily="49" charset="0"/>
              </a:rPr>
              <a:t> number = '4';                  </a:t>
            </a:r>
            <a:r>
              <a:rPr lang="en-US" altLang="zh-CN" sz="1800" dirty="0">
                <a:solidFill>
                  <a:srgbClr val="008000"/>
                </a:solidFill>
                <a:latin typeface="Courier New" panose="02070309020205020404" pitchFamily="49" charset="0"/>
              </a:rPr>
              <a:t>// ASCII</a:t>
            </a:r>
          </a:p>
          <a:p>
            <a:pPr eaLnBrk="1" hangingPunct="1">
              <a:spcBef>
                <a:spcPct val="0"/>
              </a:spcBef>
              <a:buClrTx/>
              <a:buSzTx/>
              <a:buFontTx/>
              <a:buNone/>
            </a:pPr>
            <a:r>
              <a:rPr lang="en-US" altLang="zh-CN" sz="1800" dirty="0">
                <a:solidFill>
                  <a:srgbClr val="0000CC"/>
                </a:solidFill>
                <a:latin typeface="Courier New" panose="02070309020205020404" pitchFamily="49" charset="0"/>
              </a:rPr>
              <a:t>char</a:t>
            </a:r>
            <a:r>
              <a:rPr lang="en-US" altLang="zh-CN" sz="1800" dirty="0">
                <a:latin typeface="Courier New" panose="02070309020205020404" pitchFamily="49" charset="0"/>
              </a:rPr>
              <a:t> </a:t>
            </a:r>
            <a:r>
              <a:rPr lang="en-US" altLang="zh-CN" sz="1800" dirty="0" err="1">
                <a:latin typeface="Courier New" panose="02070309020205020404" pitchFamily="49" charset="0"/>
              </a:rPr>
              <a:t>unicodeLetter</a:t>
            </a:r>
            <a:r>
              <a:rPr lang="en-US" altLang="zh-CN" sz="1800" dirty="0">
                <a:latin typeface="Courier New" panose="02070309020205020404" pitchFamily="49" charset="0"/>
              </a:rPr>
              <a:t> = '\u0041';      </a:t>
            </a:r>
            <a:r>
              <a:rPr lang="en-US" altLang="zh-CN" sz="1800" dirty="0">
                <a:solidFill>
                  <a:srgbClr val="008000"/>
                </a:solidFill>
                <a:latin typeface="Courier New" panose="02070309020205020404" pitchFamily="49" charset="0"/>
              </a:rPr>
              <a:t>// Unicode</a:t>
            </a:r>
          </a:p>
          <a:p>
            <a:pPr eaLnBrk="1" hangingPunct="1">
              <a:spcBef>
                <a:spcPct val="0"/>
              </a:spcBef>
              <a:buClrTx/>
              <a:buSzTx/>
              <a:buFontTx/>
              <a:buNone/>
            </a:pPr>
            <a:r>
              <a:rPr lang="en-US" altLang="zh-CN" sz="1800" dirty="0">
                <a:solidFill>
                  <a:srgbClr val="0000CC"/>
                </a:solidFill>
                <a:latin typeface="Courier New" panose="02070309020205020404" pitchFamily="49" charset="0"/>
              </a:rPr>
              <a:t>char</a:t>
            </a:r>
            <a:r>
              <a:rPr lang="en-US" altLang="zh-CN" sz="1800" dirty="0">
                <a:latin typeface="Courier New" panose="02070309020205020404" pitchFamily="49" charset="0"/>
              </a:rPr>
              <a:t> </a:t>
            </a:r>
            <a:r>
              <a:rPr lang="en-US" altLang="zh-CN" sz="1800" dirty="0" err="1">
                <a:latin typeface="Courier New" panose="02070309020205020404" pitchFamily="49" charset="0"/>
              </a:rPr>
              <a:t>unicodeNumber</a:t>
            </a:r>
            <a:r>
              <a:rPr lang="en-US" altLang="zh-CN" sz="1800" dirty="0">
                <a:latin typeface="Courier New" panose="02070309020205020404" pitchFamily="49" charset="0"/>
              </a:rPr>
              <a:t> = '\u0034';      </a:t>
            </a:r>
            <a:r>
              <a:rPr lang="en-US" altLang="zh-CN" sz="1800" dirty="0">
                <a:solidFill>
                  <a:srgbClr val="008000"/>
                </a:solidFill>
                <a:latin typeface="Courier New" panose="02070309020205020404" pitchFamily="49" charset="0"/>
              </a:rPr>
              <a:t>// Unicode</a:t>
            </a:r>
          </a:p>
          <a:p>
            <a:pPr eaLnBrk="1" hangingPunct="1">
              <a:spcBef>
                <a:spcPct val="0"/>
              </a:spcBef>
              <a:buClrTx/>
              <a:buSzTx/>
              <a:buFontTx/>
              <a:buNone/>
            </a:pPr>
            <a:r>
              <a:rPr lang="en-US" altLang="zh-CN" sz="1800" dirty="0">
                <a:solidFill>
                  <a:srgbClr val="0000CC"/>
                </a:solidFill>
                <a:latin typeface="Courier New" panose="02070309020205020404" pitchFamily="49" charset="0"/>
              </a:rPr>
              <a:t>char</a:t>
            </a:r>
            <a:r>
              <a:rPr lang="en-US" altLang="zh-CN" sz="1800" dirty="0">
                <a:latin typeface="Courier New" panose="02070309020205020404" pitchFamily="49" charset="0"/>
              </a:rPr>
              <a:t> cnChar1 = '</a:t>
            </a:r>
            <a:r>
              <a:rPr lang="zh-CN" altLang="en-US" sz="1800" dirty="0">
                <a:latin typeface="Courier New" panose="02070309020205020404" pitchFamily="49" charset="0"/>
              </a:rPr>
              <a:t>中</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solidFill>
                  <a:srgbClr val="0000CC"/>
                </a:solidFill>
                <a:latin typeface="Courier New" panose="02070309020205020404" pitchFamily="49" charset="0"/>
              </a:rPr>
              <a:t>char</a:t>
            </a:r>
            <a:r>
              <a:rPr lang="en-US" altLang="zh-CN" sz="1800" dirty="0">
                <a:latin typeface="Courier New" panose="02070309020205020404" pitchFamily="49" charset="0"/>
              </a:rPr>
              <a:t> cnChar2 = '</a:t>
            </a:r>
            <a:r>
              <a:rPr lang="zh-CN" altLang="en-US" sz="1800" dirty="0">
                <a:latin typeface="Courier New" panose="02070309020205020404" pitchFamily="49" charset="0"/>
              </a:rPr>
              <a:t>国</a:t>
            </a:r>
            <a:r>
              <a:rPr lang="en-US" altLang="zh-CN" sz="1800" dirty="0">
                <a:latin typeface="Courier New" panose="02070309020205020404" pitchFamily="49" charset="0"/>
              </a:rPr>
              <a:t>';</a:t>
            </a:r>
          </a:p>
        </p:txBody>
      </p:sp>
      <p:sp>
        <p:nvSpPr>
          <p:cNvPr id="40965" name="Rectangle 5"/>
          <p:cNvSpPr>
            <a:spLocks noChangeArrowheads="1"/>
          </p:cNvSpPr>
          <p:nvPr/>
        </p:nvSpPr>
        <p:spPr bwMode="auto">
          <a:xfrm>
            <a:off x="2457734" y="5718790"/>
            <a:ext cx="7259471" cy="818487"/>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dirty="0">
                <a:solidFill>
                  <a:srgbClr val="0000CC"/>
                </a:solidFill>
                <a:latin typeface="Courier New" panose="02070309020205020404" pitchFamily="49" charset="0"/>
              </a:rPr>
              <a:t>char</a:t>
            </a:r>
            <a:r>
              <a:rPr lang="en-US" altLang="zh-CN" sz="2000" dirty="0">
                <a:latin typeface="Courier New" panose="02070309020205020404" pitchFamily="49" charset="0"/>
              </a:rPr>
              <a:t> letter = 'A';                  </a:t>
            </a:r>
            <a:r>
              <a:rPr lang="en-US" altLang="zh-CN" sz="2000" dirty="0">
                <a:solidFill>
                  <a:srgbClr val="008000"/>
                </a:solidFill>
                <a:latin typeface="Courier New" panose="02070309020205020404" pitchFamily="49" charset="0"/>
              </a:rPr>
              <a:t>// ASCII</a:t>
            </a:r>
          </a:p>
          <a:p>
            <a:pPr eaLnBrk="1" hangingPunct="1">
              <a:spcBef>
                <a:spcPct val="0"/>
              </a:spcBef>
              <a:buClrTx/>
              <a:buSzTx/>
              <a:buFontTx/>
              <a:buNone/>
            </a:pPr>
            <a:r>
              <a:rPr lang="en-US" altLang="zh-CN" sz="2000" dirty="0" err="1">
                <a:latin typeface="Courier New" panose="02070309020205020404" pitchFamily="49" charset="0"/>
              </a:rPr>
              <a:t>System.out.println</a:t>
            </a:r>
            <a:r>
              <a:rPr lang="en-US" altLang="zh-CN" sz="2000" dirty="0">
                <a:latin typeface="Courier New" panose="02070309020205020404" pitchFamily="49" charset="0"/>
              </a:rPr>
              <a:t>(++letter);</a:t>
            </a:r>
          </a:p>
        </p:txBody>
      </p:sp>
      <p:cxnSp>
        <p:nvCxnSpPr>
          <p:cNvPr id="6" name="直接连接符 5"/>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967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t>字符类型</a:t>
            </a:r>
            <a:endParaRPr lang="zh-CN" altLang="en-US" dirty="0" smtClean="0">
              <a:ea typeface="宋体" panose="02010600030101010101" pitchFamily="2" charset="-122"/>
            </a:endParaRPr>
          </a:p>
        </p:txBody>
      </p:sp>
      <p:sp>
        <p:nvSpPr>
          <p:cNvPr id="41987" name="Rectangle 3"/>
          <p:cNvSpPr>
            <a:spLocks noGrp="1" noChangeArrowheads="1"/>
          </p:cNvSpPr>
          <p:nvPr>
            <p:ph type="body" idx="1"/>
          </p:nvPr>
        </p:nvSpPr>
        <p:spPr>
          <a:xfrm>
            <a:off x="624417" y="981077"/>
            <a:ext cx="10972800" cy="3045014"/>
          </a:xfrm>
        </p:spPr>
        <p:txBody>
          <a:bodyPr/>
          <a:lstStyle/>
          <a:p>
            <a:pPr eaLnBrk="1" hangingPunct="1"/>
            <a:r>
              <a:rPr lang="en-US" altLang="zh-CN" dirty="0" smtClean="0">
                <a:ea typeface="宋体" panose="02010600030101010101" pitchFamily="2" charset="-122"/>
              </a:rPr>
              <a:t>Unicode</a:t>
            </a:r>
          </a:p>
          <a:p>
            <a:pPr lvl="1" eaLnBrk="1" hangingPunct="1"/>
            <a:r>
              <a:rPr lang="zh-CN" altLang="en-US" b="0" dirty="0" smtClean="0">
                <a:ea typeface="黑体" panose="02010609060101010101" pitchFamily="49" charset="-122"/>
                <a:cs typeface="Times New Roman" panose="02020603050405020304" pitchFamily="18" charset="0"/>
              </a:rPr>
              <a:t>由</a:t>
            </a:r>
            <a:r>
              <a:rPr lang="en-US" altLang="zh-CN" b="0" dirty="0" smtClean="0">
                <a:ea typeface="黑体" panose="02010609060101010101" pitchFamily="49" charset="-122"/>
                <a:cs typeface="Times New Roman" panose="02020603050405020304" pitchFamily="18" charset="0"/>
              </a:rPr>
              <a:t>Unicode Consortium</a:t>
            </a:r>
            <a:r>
              <a:rPr lang="zh-CN" altLang="en-US" b="0" dirty="0" smtClean="0">
                <a:ea typeface="黑体" panose="02010609060101010101" pitchFamily="49" charset="-122"/>
                <a:cs typeface="Times New Roman" panose="02020603050405020304" pitchFamily="18" charset="0"/>
              </a:rPr>
              <a:t>建立的一种</a:t>
            </a:r>
            <a:r>
              <a:rPr lang="en-US" altLang="zh-CN" b="0" dirty="0" smtClean="0">
                <a:ea typeface="黑体" panose="02010609060101010101" pitchFamily="49" charset="-122"/>
                <a:cs typeface="Times New Roman" panose="02020603050405020304" pitchFamily="18" charset="0"/>
              </a:rPr>
              <a:t>16</a:t>
            </a:r>
            <a:r>
              <a:rPr lang="zh-CN" altLang="en-US" b="0" dirty="0" smtClean="0">
                <a:ea typeface="黑体" panose="02010609060101010101" pitchFamily="49" charset="-122"/>
                <a:cs typeface="Times New Roman" panose="02020603050405020304" pitchFamily="18" charset="0"/>
              </a:rPr>
              <a:t>位编码方案，支持世界不同语言的文本交换、处理和显示。</a:t>
            </a:r>
          </a:p>
          <a:p>
            <a:pPr lvl="1" eaLnBrk="1" hangingPunct="1"/>
            <a:r>
              <a:rPr lang="zh-CN" altLang="en-US" b="0" dirty="0" smtClean="0">
                <a:ea typeface="黑体" panose="02010609060101010101" pitchFamily="49" charset="-122"/>
                <a:cs typeface="Times New Roman" panose="02020603050405020304" pitchFamily="18" charset="0"/>
              </a:rPr>
              <a:t>一个</a:t>
            </a:r>
            <a:r>
              <a:rPr lang="en-US" altLang="zh-CN" b="0" dirty="0" smtClean="0">
                <a:ea typeface="黑体" panose="02010609060101010101" pitchFamily="49" charset="-122"/>
                <a:cs typeface="Times New Roman" panose="02020603050405020304" pitchFamily="18" charset="0"/>
              </a:rPr>
              <a:t>Unicode</a:t>
            </a:r>
            <a:r>
              <a:rPr lang="zh-CN" altLang="en-US" b="0" dirty="0" smtClean="0">
                <a:ea typeface="黑体" panose="02010609060101010101" pitchFamily="49" charset="-122"/>
                <a:cs typeface="Times New Roman" panose="02020603050405020304" pitchFamily="18" charset="0"/>
              </a:rPr>
              <a:t>码</a:t>
            </a:r>
            <a:r>
              <a:rPr lang="zh-CN" altLang="en-US" b="0" dirty="0" smtClean="0">
                <a:solidFill>
                  <a:srgbClr val="FF0000"/>
                </a:solidFill>
                <a:ea typeface="黑体" panose="02010609060101010101" pitchFamily="49" charset="-122"/>
                <a:cs typeface="Times New Roman" panose="02020603050405020304" pitchFamily="18" charset="0"/>
              </a:rPr>
              <a:t>占两个字节</a:t>
            </a:r>
            <a:r>
              <a:rPr lang="zh-CN" altLang="en-US" b="0" dirty="0" smtClean="0">
                <a:ea typeface="黑体" panose="02010609060101010101" pitchFamily="49" charset="-122"/>
                <a:cs typeface="Times New Roman" panose="02020603050405020304" pitchFamily="18" charset="0"/>
              </a:rPr>
              <a:t>，书写上用以</a:t>
            </a:r>
            <a:r>
              <a:rPr lang="en-US" altLang="zh-CN" b="0" dirty="0" smtClean="0">
                <a:ea typeface="黑体" panose="02010609060101010101" pitchFamily="49" charset="-122"/>
                <a:cs typeface="Times New Roman" panose="02020603050405020304" pitchFamily="18" charset="0"/>
              </a:rPr>
              <a:t>\u</a:t>
            </a:r>
            <a:r>
              <a:rPr lang="zh-CN" altLang="en-US" b="0" dirty="0" smtClean="0">
                <a:ea typeface="黑体" panose="02010609060101010101" pitchFamily="49" charset="-122"/>
                <a:cs typeface="Times New Roman" panose="02020603050405020304" pitchFamily="18" charset="0"/>
              </a:rPr>
              <a:t>开头的</a:t>
            </a:r>
            <a:r>
              <a:rPr lang="en-US" altLang="zh-CN" b="0" dirty="0" smtClean="0">
                <a:ea typeface="黑体" panose="02010609060101010101" pitchFamily="49" charset="-122"/>
                <a:cs typeface="Times New Roman" panose="02020603050405020304" pitchFamily="18" charset="0"/>
              </a:rPr>
              <a:t>4</a:t>
            </a:r>
            <a:r>
              <a:rPr lang="zh-CN" altLang="en-US" b="0" dirty="0" smtClean="0">
                <a:ea typeface="黑体" panose="02010609060101010101" pitchFamily="49" charset="-122"/>
                <a:cs typeface="Times New Roman" panose="02020603050405020304" pitchFamily="18" charset="0"/>
              </a:rPr>
              <a:t>位十六进制数表示，范围从‘</a:t>
            </a:r>
            <a:r>
              <a:rPr lang="en-US" altLang="zh-CN" b="0" dirty="0" smtClean="0">
                <a:ea typeface="黑体" panose="02010609060101010101" pitchFamily="49" charset="-122"/>
                <a:cs typeface="Times New Roman" panose="02020603050405020304" pitchFamily="18" charset="0"/>
              </a:rPr>
              <a:t>\u0000</a:t>
            </a:r>
            <a:r>
              <a:rPr lang="zh-CN" altLang="en-US" b="0" dirty="0" smtClean="0">
                <a:ea typeface="黑体" panose="02010609060101010101" pitchFamily="49" charset="-122"/>
                <a:cs typeface="Times New Roman" panose="02020603050405020304" pitchFamily="18" charset="0"/>
              </a:rPr>
              <a:t>’到‘</a:t>
            </a:r>
            <a:r>
              <a:rPr lang="en-US" altLang="zh-CN" b="0" dirty="0" smtClean="0">
                <a:ea typeface="黑体" panose="02010609060101010101" pitchFamily="49" charset="-122"/>
                <a:cs typeface="Times New Roman" panose="02020603050405020304" pitchFamily="18" charset="0"/>
              </a:rPr>
              <a:t>\</a:t>
            </a:r>
            <a:r>
              <a:rPr lang="en-US" altLang="zh-CN" b="0" dirty="0" err="1" smtClean="0">
                <a:ea typeface="黑体" panose="02010609060101010101" pitchFamily="49" charset="-122"/>
                <a:cs typeface="Times New Roman" panose="02020603050405020304" pitchFamily="18" charset="0"/>
              </a:rPr>
              <a:t>uFFFF</a:t>
            </a:r>
            <a:r>
              <a:rPr lang="zh-CN" altLang="en-US" b="0" dirty="0" smtClean="0">
                <a:ea typeface="黑体" panose="02010609060101010101" pitchFamily="49" charset="-122"/>
                <a:cs typeface="Times New Roman" panose="02020603050405020304" pitchFamily="18" charset="0"/>
              </a:rPr>
              <a:t>’，共</a:t>
            </a:r>
            <a:r>
              <a:rPr lang="en-US" altLang="zh-CN" b="0" dirty="0" smtClean="0">
                <a:ea typeface="黑体" panose="02010609060101010101" pitchFamily="49" charset="-122"/>
                <a:cs typeface="Times New Roman" panose="02020603050405020304" pitchFamily="18" charset="0"/>
              </a:rPr>
              <a:t>65536</a:t>
            </a:r>
            <a:r>
              <a:rPr lang="zh-CN" altLang="en-US" b="0" dirty="0" smtClean="0">
                <a:ea typeface="黑体" panose="02010609060101010101" pitchFamily="49" charset="-122"/>
                <a:cs typeface="Times New Roman" panose="02020603050405020304" pitchFamily="18" charset="0"/>
              </a:rPr>
              <a:t>个</a:t>
            </a:r>
          </a:p>
          <a:p>
            <a:pPr lvl="1" eaLnBrk="1" hangingPunct="1"/>
            <a:r>
              <a:rPr lang="zh-CN" altLang="en-US" b="0" dirty="0" smtClean="0">
                <a:ea typeface="黑体" panose="02010609060101010101" pitchFamily="49" charset="-122"/>
                <a:cs typeface="Times New Roman" panose="02020603050405020304" pitchFamily="18" charset="0"/>
              </a:rPr>
              <a:t>目前大约使用了</a:t>
            </a:r>
            <a:r>
              <a:rPr lang="en-US" altLang="zh-CN" b="0" dirty="0" smtClean="0">
                <a:ea typeface="黑体" panose="02010609060101010101" pitchFamily="49" charset="-122"/>
                <a:cs typeface="Times New Roman" panose="02020603050405020304" pitchFamily="18" charset="0"/>
              </a:rPr>
              <a:t>35000</a:t>
            </a:r>
            <a:r>
              <a:rPr lang="zh-CN" altLang="en-US" b="0" dirty="0" smtClean="0">
                <a:ea typeface="黑体" panose="02010609060101010101" pitchFamily="49" charset="-122"/>
                <a:cs typeface="Times New Roman" panose="02020603050405020304" pitchFamily="18" charset="0"/>
              </a:rPr>
              <a:t>个</a:t>
            </a:r>
          </a:p>
          <a:p>
            <a:pPr lvl="1" eaLnBrk="1" hangingPunct="1"/>
            <a:r>
              <a:rPr lang="zh-CN" altLang="en-US" b="0" dirty="0" smtClean="0">
                <a:ea typeface="黑体" panose="02010609060101010101" pitchFamily="49" charset="-122"/>
                <a:cs typeface="Times New Roman" panose="02020603050405020304" pitchFamily="18" charset="0"/>
              </a:rPr>
              <a:t>例子：</a:t>
            </a:r>
          </a:p>
        </p:txBody>
      </p:sp>
      <p:sp>
        <p:nvSpPr>
          <p:cNvPr id="41988" name="Rectangle 4"/>
          <p:cNvSpPr>
            <a:spLocks noChangeArrowheads="1"/>
          </p:cNvSpPr>
          <p:nvPr/>
        </p:nvSpPr>
        <p:spPr bwMode="auto">
          <a:xfrm>
            <a:off x="2341159" y="3769886"/>
            <a:ext cx="9559689" cy="2835630"/>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dirty="0">
                <a:solidFill>
                  <a:srgbClr val="0000CC"/>
                </a:solidFill>
                <a:latin typeface="Courier New" panose="02070309020205020404" pitchFamily="49" charset="0"/>
              </a:rPr>
              <a:t>public class</a:t>
            </a:r>
            <a:r>
              <a:rPr lang="en-US" altLang="zh-CN" sz="2000" dirty="0">
                <a:latin typeface="Courier New" panose="02070309020205020404" pitchFamily="49" charset="0"/>
              </a:rPr>
              <a:t> </a:t>
            </a:r>
            <a:r>
              <a:rPr lang="en-US" altLang="zh-CN" sz="2000" dirty="0" err="1">
                <a:latin typeface="Courier New" panose="02070309020205020404" pitchFamily="49" charset="0"/>
              </a:rPr>
              <a:t>UnicodeDisplay</a:t>
            </a:r>
            <a:r>
              <a:rPr lang="en-US" altLang="zh-CN" sz="2000" dirty="0">
                <a:latin typeface="Courier New" panose="02070309020205020404" pitchFamily="49" charset="0"/>
              </a:rPr>
              <a:t> </a:t>
            </a:r>
          </a:p>
          <a:p>
            <a:pPr eaLnBrk="1" hangingPunct="1">
              <a:spcBef>
                <a:spcPct val="0"/>
              </a:spcBef>
              <a:buClrTx/>
              <a:buSzTx/>
              <a:buFontTx/>
              <a:buNone/>
            </a:pPr>
            <a:r>
              <a:rPr lang="en-US" altLang="zh-CN" sz="2000" dirty="0">
                <a:latin typeface="Courier New" panose="02070309020205020404" pitchFamily="49" charset="0"/>
              </a:rPr>
              <a:t>{</a:t>
            </a:r>
          </a:p>
          <a:p>
            <a:pPr lvl="1" eaLnBrk="1" hangingPunct="1">
              <a:spcBef>
                <a:spcPct val="0"/>
              </a:spcBef>
              <a:buClrTx/>
              <a:buSzTx/>
              <a:buFontTx/>
              <a:buNone/>
            </a:pPr>
            <a:r>
              <a:rPr lang="en-US" altLang="zh-CN" sz="2000" dirty="0">
                <a:solidFill>
                  <a:srgbClr val="008000"/>
                </a:solidFill>
                <a:latin typeface="Courier New" panose="02070309020205020404" pitchFamily="49" charset="0"/>
                <a:ea typeface="宋体" panose="02010600030101010101" pitchFamily="2" charset="-122"/>
              </a:rPr>
              <a:t>/** Main method */</a:t>
            </a:r>
          </a:p>
          <a:p>
            <a:pPr lvl="1" eaLnBrk="1" hangingPunct="1">
              <a:spcBef>
                <a:spcPct val="0"/>
              </a:spcBef>
              <a:buClrTx/>
              <a:buSzTx/>
              <a:buFontTx/>
              <a:buNone/>
            </a:pPr>
            <a:r>
              <a:rPr lang="en-US" altLang="zh-CN" sz="2000" dirty="0">
                <a:solidFill>
                  <a:srgbClr val="0000CC"/>
                </a:solidFill>
                <a:latin typeface="Courier New" panose="02070309020205020404" pitchFamily="49" charset="0"/>
                <a:ea typeface="宋体" panose="02010600030101010101" pitchFamily="2" charset="-122"/>
              </a:rPr>
              <a:t>public static void</a:t>
            </a:r>
            <a:r>
              <a:rPr lang="en-US" altLang="zh-CN" sz="2000" dirty="0">
                <a:latin typeface="Courier New" panose="02070309020205020404" pitchFamily="49" charset="0"/>
                <a:ea typeface="宋体" panose="02010600030101010101" pitchFamily="2" charset="-122"/>
              </a:rPr>
              <a:t> main(String[] </a:t>
            </a:r>
            <a:r>
              <a:rPr lang="en-US" altLang="zh-CN" sz="2000" dirty="0" err="1">
                <a:latin typeface="Courier New" panose="02070309020205020404" pitchFamily="49" charset="0"/>
                <a:ea typeface="宋体" panose="02010600030101010101" pitchFamily="2" charset="-122"/>
              </a:rPr>
              <a:t>args</a:t>
            </a:r>
            <a:r>
              <a:rPr lang="en-US" altLang="zh-CN" sz="2000" dirty="0">
                <a:latin typeface="Courier New" panose="02070309020205020404" pitchFamily="49" charset="0"/>
                <a:ea typeface="宋体" panose="02010600030101010101" pitchFamily="2" charset="-122"/>
              </a:rPr>
              <a:t>) </a:t>
            </a:r>
          </a:p>
          <a:p>
            <a:pPr lvl="1" eaLnBrk="1" hangingPunct="1">
              <a:spcBef>
                <a:spcPct val="0"/>
              </a:spcBef>
              <a:buClrTx/>
              <a:buSzTx/>
              <a:buFontTx/>
              <a:buNone/>
            </a:pPr>
            <a:r>
              <a:rPr lang="en-US" altLang="zh-CN" sz="2000" dirty="0">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2000" dirty="0">
                <a:latin typeface="Courier New" panose="02070309020205020404" pitchFamily="49" charset="0"/>
                <a:ea typeface="宋体" panose="02010600030101010101" pitchFamily="2" charset="-122"/>
              </a:rPr>
              <a:t>    </a:t>
            </a:r>
            <a:r>
              <a:rPr lang="en-US" altLang="zh-CN" sz="2000" dirty="0">
                <a:solidFill>
                  <a:srgbClr val="008000"/>
                </a:solidFill>
                <a:latin typeface="Courier New" panose="02070309020205020404" pitchFamily="49" charset="0"/>
                <a:ea typeface="宋体" panose="02010600030101010101" pitchFamily="2" charset="-122"/>
              </a:rPr>
              <a:t>// </a:t>
            </a:r>
            <a:r>
              <a:rPr lang="zh-CN" altLang="en-US" sz="2000" dirty="0">
                <a:solidFill>
                  <a:srgbClr val="008000"/>
                </a:solidFill>
                <a:latin typeface="Courier New" panose="02070309020205020404" pitchFamily="49" charset="0"/>
                <a:ea typeface="宋体" panose="02010600030101010101" pitchFamily="2" charset="-122"/>
              </a:rPr>
              <a:t>显示：欢迎</a:t>
            </a:r>
            <a:r>
              <a:rPr lang="en-US" altLang="zh-CN" sz="2000" dirty="0">
                <a:solidFill>
                  <a:srgbClr val="008000"/>
                </a:solidFill>
                <a:latin typeface="Courier New" panose="02070309020205020404" pitchFamily="49" charset="0"/>
                <a:ea typeface="宋体" panose="02010600030101010101" pitchFamily="2" charset="-122"/>
              </a:rPr>
              <a:t>αβγ</a:t>
            </a:r>
          </a:p>
          <a:p>
            <a:pPr lvl="1" eaLnBrk="1" hangingPunct="1">
              <a:spcBef>
                <a:spcPct val="0"/>
              </a:spcBef>
              <a:buClrTx/>
              <a:buSzTx/>
              <a:buFontTx/>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 "\u6B22\u8FCE\u03b1\u03b2\u03b3" );  </a:t>
            </a:r>
            <a:endParaRPr lang="en-US" altLang="zh-CN" sz="2000" dirty="0">
              <a:solidFill>
                <a:srgbClr val="008000"/>
              </a:solidFill>
              <a:latin typeface="Courier New" panose="02070309020205020404" pitchFamily="49" charset="0"/>
              <a:ea typeface="宋体" panose="02010600030101010101" pitchFamily="2" charset="-122"/>
            </a:endParaRPr>
          </a:p>
          <a:p>
            <a:pPr lvl="1" eaLnBrk="1" hangingPunct="1">
              <a:spcBef>
                <a:spcPct val="0"/>
              </a:spcBef>
              <a:buClrTx/>
              <a:buSzTx/>
              <a:buFontTx/>
              <a:buNone/>
            </a:pPr>
            <a:r>
              <a:rPr lang="en-US" altLang="zh-CN" sz="20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2000" dirty="0">
                <a:latin typeface="Courier New" panose="02070309020205020404" pitchFamily="49" charset="0"/>
              </a:rPr>
              <a:t>}</a:t>
            </a:r>
            <a:endParaRPr lang="zh-CN" altLang="en-US" sz="2000" dirty="0">
              <a:latin typeface="Courier New" panose="02070309020205020404" pitchFamily="49" charset="0"/>
            </a:endParaRPr>
          </a:p>
        </p:txBody>
      </p:sp>
      <p:cxnSp>
        <p:nvCxnSpPr>
          <p:cNvPr id="5" name="直接连接符 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669751" y="3244334"/>
            <a:ext cx="3687228" cy="461665"/>
          </a:xfrm>
          <a:prstGeom prst="rect">
            <a:avLst/>
          </a:prstGeom>
        </p:spPr>
        <p:txBody>
          <a:bodyPr wrap="none">
            <a:spAutoFit/>
          </a:bodyPr>
          <a:lstStyle/>
          <a:p>
            <a:r>
              <a:rPr lang="en-US" altLang="zh-CN" sz="2400" b="1" dirty="0" err="1" smtClean="0">
                <a:solidFill>
                  <a:srgbClr val="0000CC"/>
                </a:solidFill>
                <a:latin typeface="Courier New" panose="02070309020205020404" pitchFamily="49" charset="0"/>
              </a:rPr>
              <a:t>Demo:UnicodeDisplay</a:t>
            </a:r>
            <a:endParaRPr lang="zh-CN" altLang="en-US" sz="2400" b="1" dirty="0">
              <a:solidFill>
                <a:srgbClr val="0000CC"/>
              </a:solidFill>
            </a:endParaRPr>
          </a:p>
        </p:txBody>
      </p:sp>
    </p:spTree>
    <p:extLst>
      <p:ext uri="{BB962C8B-B14F-4D97-AF65-F5344CB8AC3E}">
        <p14:creationId xmlns:p14="http://schemas.microsoft.com/office/powerpoint/2010/main" val="1611854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FF0000"/>
                </a:solidFill>
                <a:latin typeface="黑体" panose="02010609060101010101" pitchFamily="49" charset="-122"/>
                <a:ea typeface="黑体" panose="02010609060101010101" pitchFamily="49" charset="-122"/>
              </a:rPr>
              <a:t>标识符</a:t>
            </a:r>
            <a:r>
              <a:rPr lang="zh-CN" altLang="en-US" b="0" dirty="0" smtClean="0">
                <a:latin typeface="Microsoft Sans Serif" panose="020B0604020202020204" pitchFamily="34" charset="0"/>
                <a:ea typeface="黑体" panose="02010609060101010101" pitchFamily="49" charset="-122"/>
                <a:cs typeface="Microsoft Sans Serif" panose="020B0604020202020204" pitchFamily="34" charset="0"/>
              </a:rPr>
              <a:t>（</a:t>
            </a:r>
            <a:r>
              <a:rPr lang="zh-CN" altLang="en-US" dirty="0" smtClean="0">
                <a:latin typeface="Microsoft Sans Serif" panose="020B0604020202020204" pitchFamily="34" charset="0"/>
                <a:ea typeface="宋体" panose="02010600030101010101" pitchFamily="2" charset="-122"/>
                <a:cs typeface="Microsoft Sans Serif" panose="020B0604020202020204" pitchFamily="34" charset="0"/>
              </a:rPr>
              <a:t> Identifier</a:t>
            </a:r>
            <a:r>
              <a:rPr lang="zh-CN" altLang="en-US" b="0" dirty="0" smtClean="0">
                <a:latin typeface="Microsoft Sans Serif" panose="020B0604020202020204" pitchFamily="34" charset="0"/>
                <a:cs typeface="Microsoft Sans Serif" panose="020B0604020202020204" pitchFamily="34" charset="0"/>
              </a:rPr>
              <a:t>）</a:t>
            </a:r>
            <a:endParaRPr lang="zh-CN" altLang="en-US" b="0" dirty="0">
              <a:latin typeface="Microsoft Sans Serif" panose="020B0604020202020204" pitchFamily="34" charset="0"/>
              <a:cs typeface="Microsoft Sans Serif" panose="020B0604020202020204" pitchFamily="34" charset="0"/>
            </a:endParaRPr>
          </a:p>
        </p:txBody>
      </p:sp>
      <p:sp>
        <p:nvSpPr>
          <p:cNvPr id="3" name="内容占位符 2"/>
          <p:cNvSpPr>
            <a:spLocks noGrp="1"/>
          </p:cNvSpPr>
          <p:nvPr>
            <p:ph idx="1"/>
          </p:nvPr>
        </p:nvSpPr>
        <p:spPr>
          <a:xfrm>
            <a:off x="624417" y="981076"/>
            <a:ext cx="10335683" cy="5457824"/>
          </a:xfrm>
        </p:spPr>
        <p:txBody>
          <a:bodyPr/>
          <a:lstStyle/>
          <a:p>
            <a:pPr algn="just" eaLnBrk="1" hangingPunct="1"/>
            <a:r>
              <a:rPr lang="zh-CN" altLang="en-US" sz="2400" dirty="0" smtClean="0">
                <a:solidFill>
                  <a:srgbClr val="0000CC"/>
                </a:solidFill>
                <a:latin typeface="Microsoft Sans Serif" panose="020B0604020202020204" pitchFamily="34" charset="0"/>
                <a:ea typeface="黑体" panose="02010609060101010101" pitchFamily="49" charset="-122"/>
                <a:cs typeface="Microsoft Sans Serif" panose="020B0604020202020204" pitchFamily="34" charset="0"/>
              </a:rPr>
              <a:t>标识符</a:t>
            </a:r>
            <a:r>
              <a:rPr lang="zh-CN" altLang="en-US" sz="2400" dirty="0" smtClean="0">
                <a:latin typeface="Microsoft Sans Serif" panose="020B0604020202020204" pitchFamily="34" charset="0"/>
                <a:ea typeface="黑体" panose="02010609060101010101" pitchFamily="49" charset="-122"/>
                <a:cs typeface="Microsoft Sans Serif" panose="020B0604020202020204" pitchFamily="34" charset="0"/>
              </a:rPr>
              <a:t>：是对变量、类、方法、标号和其它各种用户自定义对象的命名。</a:t>
            </a:r>
          </a:p>
          <a:p>
            <a:pPr algn="just" eaLnBrk="1" hangingPunct="1"/>
            <a:r>
              <a:rPr lang="zh-CN" altLang="en-US" sz="2400" dirty="0" smtClean="0">
                <a:solidFill>
                  <a:srgbClr val="0000CC"/>
                </a:solidFill>
                <a:latin typeface="Microsoft Sans Serif" panose="020B0604020202020204" pitchFamily="34" charset="0"/>
                <a:ea typeface="黑体" panose="02010609060101010101" pitchFamily="49" charset="-122"/>
                <a:cs typeface="Microsoft Sans Serif" panose="020B0604020202020204" pitchFamily="34" charset="0"/>
              </a:rPr>
              <a:t>标识符规则</a:t>
            </a:r>
          </a:p>
          <a:p>
            <a:pPr lvl="1" algn="just" eaLnBrk="1" hangingPunct="1"/>
            <a:r>
              <a:rPr lang="zh-CN" altLang="en-US" dirty="0" smtClean="0">
                <a:latin typeface="Microsoft Sans Serif" panose="020B0604020202020204" pitchFamily="34" charset="0"/>
                <a:ea typeface="黑体" panose="02010609060101010101" pitchFamily="49" charset="-122"/>
                <a:cs typeface="Microsoft Sans Serif" panose="020B0604020202020204" pitchFamily="34" charset="0"/>
              </a:rPr>
              <a:t>是一个由字符、数字、下划线（</a:t>
            </a:r>
            <a:r>
              <a:rPr lang="en-US" altLang="zh-CN" dirty="0" smtClean="0">
                <a:latin typeface="Microsoft Sans Serif" panose="020B0604020202020204" pitchFamily="34" charset="0"/>
                <a:ea typeface="黑体" panose="02010609060101010101" pitchFamily="49" charset="-122"/>
                <a:cs typeface="Microsoft Sans Serif" panose="020B0604020202020204" pitchFamily="34" charset="0"/>
              </a:rPr>
              <a:t>_</a:t>
            </a:r>
            <a:r>
              <a:rPr lang="zh-CN" altLang="en-US" dirty="0" smtClean="0">
                <a:latin typeface="Microsoft Sans Serif" panose="020B0604020202020204" pitchFamily="34" charset="0"/>
                <a:ea typeface="黑体" panose="02010609060101010101" pitchFamily="49" charset="-122"/>
                <a:cs typeface="Microsoft Sans Serif" panose="020B0604020202020204" pitchFamily="34" charset="0"/>
              </a:rPr>
              <a:t>）和美元符号（</a:t>
            </a:r>
            <a:r>
              <a:rPr lang="en-US" altLang="zh-CN" dirty="0" smtClean="0">
                <a:latin typeface="Microsoft Sans Serif" panose="020B0604020202020204" pitchFamily="34" charset="0"/>
                <a:ea typeface="黑体" panose="02010609060101010101" pitchFamily="49" charset="-122"/>
                <a:cs typeface="Microsoft Sans Serif" panose="020B0604020202020204" pitchFamily="34" charset="0"/>
              </a:rPr>
              <a:t>$</a:t>
            </a:r>
            <a:r>
              <a:rPr lang="zh-CN" altLang="en-US" dirty="0" smtClean="0">
                <a:latin typeface="Microsoft Sans Serif" panose="020B0604020202020204" pitchFamily="34" charset="0"/>
                <a:ea typeface="黑体" panose="02010609060101010101" pitchFamily="49" charset="-122"/>
                <a:cs typeface="Microsoft Sans Serif" panose="020B0604020202020204" pitchFamily="34" charset="0"/>
              </a:rPr>
              <a:t>）构成的字符串。  </a:t>
            </a:r>
          </a:p>
          <a:p>
            <a:pPr lvl="1" algn="just" eaLnBrk="1" hangingPunct="1"/>
            <a:r>
              <a:rPr lang="zh-CN" altLang="en-US" dirty="0" smtClean="0">
                <a:latin typeface="Microsoft Sans Serif" panose="020B0604020202020204" pitchFamily="34" charset="0"/>
                <a:ea typeface="黑体" panose="02010609060101010101" pitchFamily="49" charset="-122"/>
                <a:cs typeface="Microsoft Sans Serif" panose="020B0604020202020204" pitchFamily="34" charset="0"/>
              </a:rPr>
              <a:t>必须以字符、下划线（</a:t>
            </a:r>
            <a:r>
              <a:rPr lang="en-US" altLang="zh-CN" dirty="0" smtClean="0">
                <a:latin typeface="Microsoft Sans Serif" panose="020B0604020202020204" pitchFamily="34" charset="0"/>
                <a:ea typeface="黑体" panose="02010609060101010101" pitchFamily="49" charset="-122"/>
                <a:cs typeface="Microsoft Sans Serif" panose="020B0604020202020204" pitchFamily="34" charset="0"/>
              </a:rPr>
              <a:t>_</a:t>
            </a:r>
            <a:r>
              <a:rPr lang="zh-CN" altLang="en-US" dirty="0" smtClean="0">
                <a:latin typeface="Microsoft Sans Serif" panose="020B0604020202020204" pitchFamily="34" charset="0"/>
                <a:ea typeface="黑体" panose="02010609060101010101" pitchFamily="49" charset="-122"/>
                <a:cs typeface="Microsoft Sans Serif" panose="020B0604020202020204" pitchFamily="34" charset="0"/>
              </a:rPr>
              <a:t>）或美元符号（</a:t>
            </a:r>
            <a:r>
              <a:rPr lang="en-US" altLang="zh-CN" dirty="0" smtClean="0">
                <a:latin typeface="Microsoft Sans Serif" panose="020B0604020202020204" pitchFamily="34" charset="0"/>
                <a:ea typeface="黑体" panose="02010609060101010101" pitchFamily="49" charset="-122"/>
                <a:cs typeface="Microsoft Sans Serif" panose="020B0604020202020204" pitchFamily="34" charset="0"/>
              </a:rPr>
              <a:t>$</a:t>
            </a:r>
            <a:r>
              <a:rPr lang="zh-CN" altLang="en-US" dirty="0" smtClean="0">
                <a:latin typeface="Microsoft Sans Serif" panose="020B0604020202020204" pitchFamily="34" charset="0"/>
                <a:ea typeface="黑体" panose="02010609060101010101" pitchFamily="49" charset="-122"/>
                <a:cs typeface="Microsoft Sans Serif" panose="020B0604020202020204" pitchFamily="34" charset="0"/>
              </a:rPr>
              <a:t>）开头，不能用数字开头。  </a:t>
            </a:r>
          </a:p>
          <a:p>
            <a:pPr lvl="1" algn="just" eaLnBrk="1" hangingPunct="1"/>
            <a:r>
              <a:rPr lang="zh-CN" altLang="en-US"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不能是保留字。</a:t>
            </a:r>
          </a:p>
          <a:p>
            <a:pPr lvl="1" algn="just" eaLnBrk="1" hangingPunct="1"/>
            <a:r>
              <a:rPr lang="zh-CN" altLang="en-US"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不能是</a:t>
            </a:r>
            <a:r>
              <a:rPr lang="en-US" altLang="zh-CN"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true</a:t>
            </a:r>
            <a:r>
              <a:rPr lang="zh-CN" altLang="en-US"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a:t>
            </a:r>
            <a:r>
              <a:rPr lang="en-US" altLang="zh-CN"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false</a:t>
            </a:r>
            <a:r>
              <a:rPr lang="zh-CN" altLang="en-US"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和</a:t>
            </a:r>
            <a:r>
              <a:rPr lang="en-US" altLang="zh-CN"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null</a:t>
            </a:r>
            <a:r>
              <a:rPr lang="zh-CN" altLang="en-US"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（这三个不是保留字）。  </a:t>
            </a:r>
          </a:p>
          <a:p>
            <a:pPr lvl="1" algn="just" eaLnBrk="1" hangingPunct="1"/>
            <a:r>
              <a:rPr lang="zh-CN" altLang="en-US"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可以有任意的长度。</a:t>
            </a:r>
            <a:endParaRPr lang="en-US" altLang="zh-CN"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endParaRPr>
          </a:p>
          <a:p>
            <a:pPr algn="just" eaLnBrk="1" hangingPunct="1"/>
            <a:r>
              <a:rPr lang="zh-CN" altLang="en-US" sz="2400" dirty="0">
                <a:solidFill>
                  <a:srgbClr val="0000CC"/>
                </a:solidFill>
                <a:latin typeface="Microsoft Sans Serif" panose="020B0604020202020204" pitchFamily="34" charset="0"/>
                <a:ea typeface="黑体" panose="02010609060101010101" pitchFamily="49" charset="-122"/>
                <a:cs typeface="Microsoft Sans Serif" panose="020B0604020202020204" pitchFamily="34" charset="0"/>
              </a:rPr>
              <a:t>正确的标识符</a:t>
            </a:r>
          </a:p>
          <a:p>
            <a:pPr lvl="1" algn="just" eaLnBrk="1" hangingPunct="1"/>
            <a:r>
              <a:rPr lang="en-US" altLang="zh-CN" sz="2000" dirty="0" err="1" smtClean="0">
                <a:ea typeface="黑体" panose="02010609060101010101" pitchFamily="49" charset="-122"/>
                <a:cs typeface="Times New Roman" panose="02020603050405020304" pitchFamily="18" charset="0"/>
              </a:rPr>
              <a:t>google</a:t>
            </a:r>
            <a:r>
              <a:rPr lang="zh-CN" altLang="en-US" sz="2000" dirty="0" smtClean="0">
                <a:ea typeface="黑体" panose="02010609060101010101" pitchFamily="49" charset="-122"/>
                <a:cs typeface="Times New Roman" panose="02020603050405020304" pitchFamily="18" charset="0"/>
              </a:rPr>
              <a:t>、</a:t>
            </a:r>
            <a:r>
              <a:rPr lang="en-US" altLang="zh-CN" sz="2000" dirty="0" smtClean="0">
                <a:ea typeface="黑体" panose="02010609060101010101" pitchFamily="49" charset="-122"/>
                <a:cs typeface="Times New Roman" panose="02020603050405020304" pitchFamily="18" charset="0"/>
              </a:rPr>
              <a:t>h1n1</a:t>
            </a:r>
            <a:r>
              <a:rPr lang="zh-CN" altLang="en-US" sz="2000" dirty="0" smtClean="0">
                <a:ea typeface="黑体" panose="02010609060101010101" pitchFamily="49" charset="-122"/>
                <a:cs typeface="Times New Roman" panose="02020603050405020304" pitchFamily="18" charset="0"/>
              </a:rPr>
              <a:t>、</a:t>
            </a:r>
            <a:r>
              <a:rPr lang="en-US" altLang="zh-CN" sz="2000" dirty="0" smtClean="0">
                <a:ea typeface="黑体" panose="02010609060101010101" pitchFamily="49" charset="-122"/>
                <a:cs typeface="Times New Roman" panose="02020603050405020304" pitchFamily="18" charset="0"/>
              </a:rPr>
              <a:t>_</a:t>
            </a:r>
            <a:r>
              <a:rPr lang="en-US" altLang="zh-CN" sz="2000" dirty="0" err="1" smtClean="0">
                <a:ea typeface="黑体" panose="02010609060101010101" pitchFamily="49" charset="-122"/>
                <a:cs typeface="Times New Roman" panose="02020603050405020304" pitchFamily="18" charset="0"/>
              </a:rPr>
              <a:t>start_time</a:t>
            </a:r>
            <a:r>
              <a:rPr lang="zh-CN" altLang="en-US" sz="2000" dirty="0" smtClean="0">
                <a:ea typeface="黑体" panose="02010609060101010101" pitchFamily="49" charset="-122"/>
                <a:cs typeface="Times New Roman" panose="02020603050405020304" pitchFamily="18" charset="0"/>
              </a:rPr>
              <a:t>、</a:t>
            </a:r>
            <a:r>
              <a:rPr lang="en-US" altLang="zh-CN" sz="2000" dirty="0" smtClean="0">
                <a:ea typeface="黑体" panose="02010609060101010101" pitchFamily="49" charset="-122"/>
                <a:cs typeface="Times New Roman" panose="02020603050405020304" pitchFamily="18" charset="0"/>
              </a:rPr>
              <a:t>$china</a:t>
            </a:r>
            <a:r>
              <a:rPr lang="zh-CN" altLang="en-US" sz="2000" dirty="0" smtClean="0">
                <a:ea typeface="黑体" panose="02010609060101010101" pitchFamily="49" charset="-122"/>
                <a:cs typeface="Times New Roman" panose="02020603050405020304" pitchFamily="18" charset="0"/>
              </a:rPr>
              <a:t>、</a:t>
            </a:r>
            <a:r>
              <a:rPr lang="en-US" altLang="zh-CN" sz="2000" dirty="0" smtClean="0">
                <a:ea typeface="黑体" panose="02010609060101010101" pitchFamily="49" charset="-122"/>
                <a:cs typeface="Times New Roman" panose="02020603050405020304" pitchFamily="18" charset="0"/>
              </a:rPr>
              <a:t>University</a:t>
            </a:r>
          </a:p>
          <a:p>
            <a:pPr algn="just" eaLnBrk="1" hangingPunct="1"/>
            <a:r>
              <a:rPr lang="zh-CN" altLang="en-US" sz="2400" dirty="0">
                <a:solidFill>
                  <a:srgbClr val="0000CC"/>
                </a:solidFill>
                <a:latin typeface="Microsoft Sans Serif" panose="020B0604020202020204" pitchFamily="34" charset="0"/>
                <a:ea typeface="黑体" panose="02010609060101010101" pitchFamily="49" charset="-122"/>
                <a:cs typeface="Microsoft Sans Serif" panose="020B0604020202020204" pitchFamily="34" charset="0"/>
              </a:rPr>
              <a:t>不正确的标识符</a:t>
            </a:r>
          </a:p>
          <a:p>
            <a:pPr lvl="1" algn="just" eaLnBrk="1" hangingPunct="1"/>
            <a:r>
              <a:rPr lang="en-US" altLang="zh-CN" sz="2000" dirty="0" smtClean="0">
                <a:ea typeface="黑体" panose="02010609060101010101" pitchFamily="49" charset="-122"/>
                <a:cs typeface="Times New Roman" panose="02020603050405020304" pitchFamily="18" charset="0"/>
              </a:rPr>
              <a:t>360safe</a:t>
            </a:r>
            <a:r>
              <a:rPr lang="zh-CN" altLang="en-US" sz="2000" dirty="0" smtClean="0">
                <a:ea typeface="黑体" panose="02010609060101010101" pitchFamily="49" charset="-122"/>
                <a:cs typeface="Times New Roman" panose="02020603050405020304" pitchFamily="18" charset="0"/>
              </a:rPr>
              <a:t>、</a:t>
            </a:r>
            <a:r>
              <a:rPr lang="en-US" altLang="zh-CN" sz="2000" dirty="0" smtClean="0">
                <a:ea typeface="黑体" panose="02010609060101010101" pitchFamily="49" charset="-122"/>
                <a:cs typeface="Times New Roman" panose="02020603050405020304" pitchFamily="18" charset="0"/>
              </a:rPr>
              <a:t>public</a:t>
            </a:r>
            <a:r>
              <a:rPr lang="zh-CN" altLang="en-US" sz="2000" dirty="0" smtClean="0">
                <a:ea typeface="黑体" panose="02010609060101010101" pitchFamily="49" charset="-122"/>
                <a:cs typeface="Times New Roman" panose="02020603050405020304" pitchFamily="18" charset="0"/>
              </a:rPr>
              <a:t>、</a:t>
            </a:r>
            <a:r>
              <a:rPr lang="en-US" altLang="zh-CN" sz="2000" dirty="0" smtClean="0">
                <a:ea typeface="黑体" panose="02010609060101010101" pitchFamily="49" charset="-122"/>
                <a:cs typeface="Times New Roman" panose="02020603050405020304" pitchFamily="18" charset="0"/>
              </a:rPr>
              <a:t>true</a:t>
            </a:r>
            <a:r>
              <a:rPr lang="zh-CN" altLang="en-US" sz="2000" dirty="0" smtClean="0">
                <a:ea typeface="黑体" panose="02010609060101010101" pitchFamily="49" charset="-122"/>
                <a:cs typeface="Times New Roman" panose="02020603050405020304" pitchFamily="18" charset="0"/>
              </a:rPr>
              <a:t>、</a:t>
            </a:r>
            <a:r>
              <a:rPr lang="en-US" altLang="zh-CN" sz="2000" dirty="0" smtClean="0">
                <a:ea typeface="黑体" panose="02010609060101010101" pitchFamily="49" charset="-122"/>
                <a:cs typeface="Times New Roman" panose="02020603050405020304" pitchFamily="18" charset="0"/>
              </a:rPr>
              <a:t>bill@gmail.com</a:t>
            </a:r>
          </a:p>
          <a:p>
            <a:pPr algn="just" eaLnBrk="1" hangingPunct="1"/>
            <a:r>
              <a:rPr lang="zh-CN" altLang="en-US" sz="2000" dirty="0" smtClean="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汉字也可以作为标识符（但书写不便，不推荐）：</a:t>
            </a:r>
          </a:p>
          <a:p>
            <a:pPr lvl="1" algn="just" eaLnBrk="1" hangingPunct="1"/>
            <a:r>
              <a:rPr lang="en-US" altLang="zh-CN" sz="2000" dirty="0" err="1" smtClean="0">
                <a:solidFill>
                  <a:srgbClr val="CC0000"/>
                </a:solidFill>
                <a:ea typeface="黑体" panose="02010609060101010101" pitchFamily="49" charset="-122"/>
                <a:cs typeface="Times New Roman" panose="02020603050405020304" pitchFamily="18" charset="0"/>
              </a:rPr>
              <a:t>int</a:t>
            </a:r>
            <a:r>
              <a:rPr lang="en-US" altLang="zh-CN" sz="2000" dirty="0" smtClean="0">
                <a:solidFill>
                  <a:srgbClr val="CC0000"/>
                </a:solidFill>
                <a:ea typeface="黑体" panose="02010609060101010101" pitchFamily="49" charset="-122"/>
                <a:cs typeface="Times New Roman" panose="02020603050405020304" pitchFamily="18" charset="0"/>
              </a:rPr>
              <a:t> </a:t>
            </a:r>
            <a:r>
              <a:rPr lang="zh-CN" altLang="en-US" sz="2000" dirty="0" smtClean="0">
                <a:solidFill>
                  <a:srgbClr val="CC0000"/>
                </a:solidFill>
                <a:ea typeface="黑体" panose="02010609060101010101" pitchFamily="49" charset="-122"/>
                <a:cs typeface="Times New Roman" panose="02020603050405020304" pitchFamily="18" charset="0"/>
              </a:rPr>
              <a:t>年龄 </a:t>
            </a:r>
            <a:r>
              <a:rPr lang="en-US" altLang="zh-CN" sz="2000" dirty="0" smtClean="0">
                <a:solidFill>
                  <a:srgbClr val="CC0000"/>
                </a:solidFill>
                <a:ea typeface="黑体" panose="02010609060101010101" pitchFamily="49" charset="-122"/>
                <a:cs typeface="Times New Roman" panose="02020603050405020304" pitchFamily="18" charset="0"/>
              </a:rPr>
              <a:t>= 20;</a:t>
            </a:r>
            <a:endParaRPr lang="zh-CN" altLang="en-US" sz="3200" b="0" dirty="0">
              <a:ea typeface="黑体" panose="02010609060101010101" pitchFamily="49" charset="-122"/>
              <a:cs typeface="Times New Roman" panose="02020603050405020304" pitchFamily="18" charset="0"/>
            </a:endParaRPr>
          </a:p>
        </p:txBody>
      </p:sp>
      <p:cxnSp>
        <p:nvCxnSpPr>
          <p:cNvPr id="5" name="直接连接符 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267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t>字符类型</a:t>
            </a:r>
          </a:p>
        </p:txBody>
      </p:sp>
      <p:sp>
        <p:nvSpPr>
          <p:cNvPr id="43011" name="Rectangle 3"/>
          <p:cNvSpPr>
            <a:spLocks noGrp="1" noChangeArrowheads="1"/>
          </p:cNvSpPr>
          <p:nvPr>
            <p:ph type="body" sz="half" idx="1"/>
          </p:nvPr>
        </p:nvSpPr>
        <p:spPr>
          <a:xfrm>
            <a:off x="624417" y="981077"/>
            <a:ext cx="5384800" cy="646112"/>
          </a:xfrm>
        </p:spPr>
        <p:txBody>
          <a:bodyPr/>
          <a:lstStyle/>
          <a:p>
            <a:pPr eaLnBrk="1" hangingPunct="1"/>
            <a:r>
              <a:rPr lang="zh-CN" altLang="en-US" sz="2400" dirty="0">
                <a:latin typeface="黑体" panose="02010609060101010101" pitchFamily="49" charset="-122"/>
                <a:ea typeface="黑体" panose="02010609060101010101" pitchFamily="49" charset="-122"/>
              </a:rPr>
              <a:t>特殊字符的转义序列</a:t>
            </a:r>
          </a:p>
        </p:txBody>
      </p:sp>
      <p:graphicFrame>
        <p:nvGraphicFramePr>
          <p:cNvPr id="33796" name="Group 4"/>
          <p:cNvGraphicFramePr>
            <a:graphicFrameLocks noGrp="1"/>
          </p:cNvGraphicFramePr>
          <p:nvPr>
            <p:ph sz="half" idx="2"/>
            <p:extLst>
              <p:ext uri="{D42A27DB-BD31-4B8C-83A1-F6EECF244321}">
                <p14:modId xmlns:p14="http://schemas.microsoft.com/office/powerpoint/2010/main" val="2438077230"/>
              </p:ext>
            </p:extLst>
          </p:nvPr>
        </p:nvGraphicFramePr>
        <p:xfrm>
          <a:off x="2563813" y="1704975"/>
          <a:ext cx="6629400" cy="3559176"/>
        </p:xfrm>
        <a:graphic>
          <a:graphicData uri="http://schemas.openxmlformats.org/drawingml/2006/table">
            <a:tbl>
              <a:tblPr/>
              <a:tblGrid>
                <a:gridCol w="1552575"/>
                <a:gridCol w="2882900"/>
                <a:gridCol w="2193925"/>
              </a:tblGrid>
              <a:tr h="561975">
                <a:tc>
                  <a:txBody>
                    <a:bodyPr/>
                    <a:lstStyle/>
                    <a:p>
                      <a:pPr marL="0" marR="0" lvl="0" indent="0" algn="ctr"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CC0000"/>
                          </a:solidFill>
                          <a:effectLst/>
                          <a:latin typeface="Courier New" pitchFamily="49" charset="0"/>
                          <a:ea typeface="宋体" pitchFamily="2" charset="-122"/>
                        </a:rPr>
                        <a:t>运算符</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rgbClr val="CC0000"/>
                          </a:solidFill>
                          <a:effectLst/>
                          <a:latin typeface="Courier New" pitchFamily="49" charset="0"/>
                          <a:ea typeface="宋体" pitchFamily="2" charset="-122"/>
                        </a:rPr>
                        <a:t>含义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rgbClr val="CC0000"/>
                          </a:solidFill>
                          <a:effectLst/>
                          <a:latin typeface="Courier New" pitchFamily="49" charset="0"/>
                          <a:ea typeface="宋体" pitchFamily="2" charset="-122"/>
                        </a:rPr>
                        <a:t>Unicode</a:t>
                      </a:r>
                      <a:r>
                        <a:rPr kumimoji="0" lang="zh-CN" altLang="en-US" sz="2000" b="1" i="0" u="none" strike="noStrike" cap="none" normalizeH="0" baseline="0" dirty="0" smtClean="0">
                          <a:ln>
                            <a:noFill/>
                          </a:ln>
                          <a:solidFill>
                            <a:srgbClr val="CC0000"/>
                          </a:solidFill>
                          <a:effectLst/>
                          <a:latin typeface="Courier New" pitchFamily="49" charset="0"/>
                          <a:ea typeface="宋体" pitchFamily="2" charset="-122"/>
                        </a:rPr>
                        <a:t>值</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\b</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退格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\u0008</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Tab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\u0009</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\n</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换行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\u000A</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\r</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回车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\u000D</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反斜杠</a:t>
                      </a:r>
                      <a:endParaRPr kumimoji="0" lang="en-US" sz="2000" b="1" i="0" u="none" strike="noStrike" cap="none" normalizeH="0" baseline="0" smtClean="0">
                        <a:ln>
                          <a:noFill/>
                        </a:ln>
                        <a:solidFill>
                          <a:schemeClr val="tx1"/>
                        </a:solidFill>
                        <a:effectLst/>
                        <a:latin typeface="Courier New" pitchFamily="49"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\u005C</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单引号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\u0027</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双引号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itchFamily="49" charset="0"/>
                          <a:ea typeface="宋体" pitchFamily="2" charset="-122"/>
                        </a:rPr>
                        <a:t>\u0022</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48" name="Rectangle 48"/>
          <p:cNvSpPr>
            <a:spLocks noChangeArrowheads="1"/>
          </p:cNvSpPr>
          <p:nvPr/>
        </p:nvSpPr>
        <p:spPr bwMode="auto">
          <a:xfrm>
            <a:off x="2344698" y="5424225"/>
            <a:ext cx="6946900" cy="1222235"/>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400">
                <a:solidFill>
                  <a:srgbClr val="0000CC"/>
                </a:solidFill>
                <a:latin typeface="Courier New" panose="02070309020205020404" pitchFamily="49" charset="0"/>
              </a:rPr>
              <a:t>char</a:t>
            </a:r>
            <a:r>
              <a:rPr lang="en-US" altLang="zh-CN" sz="2400">
                <a:latin typeface="Courier New" panose="02070309020205020404" pitchFamily="49" charset="0"/>
              </a:rPr>
              <a:t> letter1 = '\'';        </a:t>
            </a:r>
            <a:r>
              <a:rPr lang="en-US" altLang="zh-CN" sz="2400">
                <a:solidFill>
                  <a:srgbClr val="008000"/>
                </a:solidFill>
                <a:latin typeface="Courier New" panose="02070309020205020404" pitchFamily="49" charset="0"/>
              </a:rPr>
              <a:t>// </a:t>
            </a:r>
            <a:r>
              <a:rPr lang="zh-CN" altLang="en-US" sz="2400">
                <a:solidFill>
                  <a:srgbClr val="008000"/>
                </a:solidFill>
                <a:latin typeface="Courier New" panose="02070309020205020404" pitchFamily="49" charset="0"/>
              </a:rPr>
              <a:t>单引号</a:t>
            </a:r>
          </a:p>
          <a:p>
            <a:pPr eaLnBrk="1" hangingPunct="1">
              <a:spcBef>
                <a:spcPct val="0"/>
              </a:spcBef>
              <a:buClrTx/>
              <a:buSzTx/>
              <a:buFontTx/>
              <a:buNone/>
            </a:pPr>
            <a:r>
              <a:rPr lang="en-US" altLang="zh-CN" sz="2400">
                <a:solidFill>
                  <a:srgbClr val="0000CC"/>
                </a:solidFill>
                <a:latin typeface="Courier New" panose="02070309020205020404" pitchFamily="49" charset="0"/>
              </a:rPr>
              <a:t>char</a:t>
            </a:r>
            <a:r>
              <a:rPr lang="en-US" altLang="zh-CN" sz="2400">
                <a:latin typeface="Courier New" panose="02070309020205020404" pitchFamily="49" charset="0"/>
              </a:rPr>
              <a:t> letter2 = '\"';        </a:t>
            </a:r>
            <a:r>
              <a:rPr lang="en-US" altLang="zh-CN" sz="2400">
                <a:solidFill>
                  <a:srgbClr val="008000"/>
                </a:solidFill>
                <a:latin typeface="Courier New" panose="02070309020205020404" pitchFamily="49" charset="0"/>
              </a:rPr>
              <a:t>// </a:t>
            </a:r>
            <a:r>
              <a:rPr lang="zh-CN" altLang="en-US" sz="2400">
                <a:solidFill>
                  <a:srgbClr val="008000"/>
                </a:solidFill>
                <a:latin typeface="Courier New" panose="02070309020205020404" pitchFamily="49" charset="0"/>
              </a:rPr>
              <a:t>双引号</a:t>
            </a:r>
          </a:p>
          <a:p>
            <a:pPr eaLnBrk="1" hangingPunct="1">
              <a:spcBef>
                <a:spcPct val="0"/>
              </a:spcBef>
              <a:buClrTx/>
              <a:buSzTx/>
              <a:buFontTx/>
              <a:buNone/>
            </a:pPr>
            <a:r>
              <a:rPr lang="en-US" altLang="zh-CN" sz="2400">
                <a:solidFill>
                  <a:srgbClr val="0000CC"/>
                </a:solidFill>
                <a:latin typeface="Courier New" panose="02070309020205020404" pitchFamily="49" charset="0"/>
              </a:rPr>
              <a:t>char</a:t>
            </a:r>
            <a:r>
              <a:rPr lang="en-US" altLang="zh-CN" sz="2400">
                <a:latin typeface="Courier New" panose="02070309020205020404" pitchFamily="49" charset="0"/>
              </a:rPr>
              <a:t> letter3 = '\\';        </a:t>
            </a:r>
            <a:r>
              <a:rPr lang="en-US" altLang="zh-CN" sz="2400">
                <a:solidFill>
                  <a:srgbClr val="008000"/>
                </a:solidFill>
                <a:latin typeface="Courier New" panose="02070309020205020404" pitchFamily="49" charset="0"/>
              </a:rPr>
              <a:t>// </a:t>
            </a:r>
            <a:r>
              <a:rPr lang="zh-CN" altLang="en-US" sz="2400">
                <a:solidFill>
                  <a:srgbClr val="008000"/>
                </a:solidFill>
                <a:latin typeface="Courier New" panose="02070309020205020404" pitchFamily="49" charset="0"/>
              </a:rPr>
              <a:t>反斜杠</a:t>
            </a:r>
          </a:p>
        </p:txBody>
      </p:sp>
      <p:cxnSp>
        <p:nvCxnSpPr>
          <p:cNvPr id="6" name="直接连接符 5"/>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199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2129" y="141289"/>
            <a:ext cx="7543800" cy="719138"/>
          </a:xfrm>
        </p:spPr>
        <p:txBody>
          <a:bodyPr/>
          <a:lstStyle/>
          <a:p>
            <a:pPr eaLnBrk="1" hangingPunct="1"/>
            <a:r>
              <a:rPr lang="en-US" altLang="zh-CN" dirty="0" err="1"/>
              <a:t>boolean</a:t>
            </a:r>
            <a:r>
              <a:rPr lang="zh-CN" altLang="en-US" dirty="0"/>
              <a:t>类型</a:t>
            </a:r>
          </a:p>
        </p:txBody>
      </p:sp>
      <p:sp>
        <p:nvSpPr>
          <p:cNvPr id="45059" name="Rectangle 3"/>
          <p:cNvSpPr>
            <a:spLocks noGrp="1" noChangeArrowheads="1"/>
          </p:cNvSpPr>
          <p:nvPr>
            <p:ph type="body" idx="1"/>
          </p:nvPr>
        </p:nvSpPr>
        <p:spPr>
          <a:xfrm>
            <a:off x="791309" y="1150937"/>
            <a:ext cx="9676523" cy="4556125"/>
          </a:xfrm>
        </p:spPr>
        <p:txBody>
          <a:bodyPr/>
          <a:lstStyle/>
          <a:p>
            <a:pPr eaLnBrk="1" hangingPunct="1"/>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boolean</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类型</a:t>
            </a:r>
          </a:p>
          <a:p>
            <a:pPr lvl="1" eaLnBrk="1" hangingPunct="1">
              <a:lnSpc>
                <a:spcPct val="150000"/>
              </a:lnSpc>
            </a:pPr>
            <a:r>
              <a:rPr lang="zh-CN" altLang="en-US" b="0" dirty="0" smtClean="0">
                <a:ea typeface="黑体" panose="02010609060101010101" pitchFamily="49" charset="-122"/>
                <a:cs typeface="Times New Roman" panose="02020603050405020304" pitchFamily="18" charset="0"/>
              </a:rPr>
              <a:t>基本数据类型（同</a:t>
            </a:r>
            <a:r>
              <a:rPr lang="en-US" altLang="zh-CN" b="0" dirty="0" err="1" smtClean="0">
                <a:ea typeface="黑体" panose="02010609060101010101" pitchFamily="49" charset="-122"/>
                <a:cs typeface="Times New Roman" panose="02020603050405020304" pitchFamily="18" charset="0"/>
              </a:rPr>
              <a:t>int</a:t>
            </a:r>
            <a:r>
              <a:rPr lang="zh-CN" altLang="en-US" b="0" dirty="0" smtClean="0">
                <a:ea typeface="黑体" panose="02010609060101010101" pitchFamily="49" charset="-122"/>
                <a:cs typeface="Times New Roman" panose="02020603050405020304" pitchFamily="18" charset="0"/>
              </a:rPr>
              <a:t>、</a:t>
            </a:r>
            <a:r>
              <a:rPr lang="en-US" altLang="zh-CN" b="0" dirty="0" smtClean="0">
                <a:ea typeface="黑体" panose="02010609060101010101" pitchFamily="49" charset="-122"/>
                <a:cs typeface="Times New Roman" panose="02020603050405020304" pitchFamily="18" charset="0"/>
              </a:rPr>
              <a:t>double</a:t>
            </a:r>
            <a:r>
              <a:rPr lang="zh-CN" altLang="en-US" b="0" dirty="0" smtClean="0">
                <a:ea typeface="黑体" panose="02010609060101010101" pitchFamily="49" charset="-122"/>
                <a:cs typeface="Times New Roman" panose="02020603050405020304" pitchFamily="18" charset="0"/>
              </a:rPr>
              <a:t>一样）</a:t>
            </a:r>
          </a:p>
          <a:p>
            <a:pPr lvl="1" eaLnBrk="1" hangingPunct="1">
              <a:lnSpc>
                <a:spcPct val="150000"/>
              </a:lnSpc>
            </a:pPr>
            <a:r>
              <a:rPr lang="zh-CN" altLang="en-US" b="0" dirty="0" smtClean="0">
                <a:ea typeface="黑体" panose="02010609060101010101" pitchFamily="49" charset="-122"/>
                <a:cs typeface="Times New Roman" panose="02020603050405020304" pitchFamily="18" charset="0"/>
              </a:rPr>
              <a:t>只有两个取值：</a:t>
            </a:r>
            <a:r>
              <a:rPr lang="en-US" altLang="zh-CN" b="0" dirty="0" smtClean="0">
                <a:solidFill>
                  <a:srgbClr val="0000CC"/>
                </a:solidFill>
                <a:ea typeface="黑体" panose="02010609060101010101" pitchFamily="49" charset="-122"/>
                <a:cs typeface="Times New Roman" panose="02020603050405020304" pitchFamily="18" charset="0"/>
              </a:rPr>
              <a:t>true</a:t>
            </a:r>
            <a:r>
              <a:rPr lang="zh-CN" altLang="en-US" b="0" dirty="0" smtClean="0">
                <a:ea typeface="黑体" panose="02010609060101010101" pitchFamily="49" charset="-122"/>
                <a:cs typeface="Times New Roman" panose="02020603050405020304" pitchFamily="18" charset="0"/>
              </a:rPr>
              <a:t>（真）、</a:t>
            </a:r>
            <a:r>
              <a:rPr lang="en-US" altLang="zh-CN" b="0" dirty="0" smtClean="0">
                <a:solidFill>
                  <a:srgbClr val="0000CC"/>
                </a:solidFill>
                <a:ea typeface="黑体" panose="02010609060101010101" pitchFamily="49" charset="-122"/>
                <a:cs typeface="Times New Roman" panose="02020603050405020304" pitchFamily="18" charset="0"/>
              </a:rPr>
              <a:t>false</a:t>
            </a:r>
            <a:r>
              <a:rPr lang="zh-CN" altLang="en-US" b="0" dirty="0" smtClean="0">
                <a:ea typeface="黑体" panose="02010609060101010101" pitchFamily="49" charset="-122"/>
                <a:cs typeface="Times New Roman" panose="02020603050405020304" pitchFamily="18" charset="0"/>
              </a:rPr>
              <a:t>（假）</a:t>
            </a:r>
          </a:p>
          <a:p>
            <a:pPr lvl="1" eaLnBrk="1" hangingPunct="1">
              <a:lnSpc>
                <a:spcPct val="150000"/>
              </a:lnSpc>
            </a:pPr>
            <a:r>
              <a:rPr lang="zh-CN" altLang="en-US" b="0" dirty="0" smtClean="0">
                <a:solidFill>
                  <a:srgbClr val="FF0000"/>
                </a:solidFill>
                <a:ea typeface="黑体" panose="02010609060101010101" pitchFamily="49" charset="-122"/>
                <a:cs typeface="Times New Roman" panose="02020603050405020304" pitchFamily="18" charset="0"/>
              </a:rPr>
              <a:t>整型数据和</a:t>
            </a:r>
            <a:r>
              <a:rPr lang="en-US" altLang="zh-CN" b="0" dirty="0" err="1" smtClean="0">
                <a:solidFill>
                  <a:srgbClr val="FF0000"/>
                </a:solidFill>
                <a:ea typeface="黑体" panose="02010609060101010101" pitchFamily="49" charset="-122"/>
                <a:cs typeface="Times New Roman" panose="02020603050405020304" pitchFamily="18" charset="0"/>
              </a:rPr>
              <a:t>boolean</a:t>
            </a:r>
            <a:r>
              <a:rPr lang="zh-CN" altLang="en-US" b="0" dirty="0" smtClean="0">
                <a:solidFill>
                  <a:srgbClr val="FF0000"/>
                </a:solidFill>
                <a:ea typeface="黑体" panose="02010609060101010101" pitchFamily="49" charset="-122"/>
                <a:cs typeface="Times New Roman" panose="02020603050405020304" pitchFamily="18" charset="0"/>
              </a:rPr>
              <a:t>型不能相互转换</a:t>
            </a:r>
          </a:p>
          <a:p>
            <a:pPr lvl="2" eaLnBrk="1" hangingPunct="1">
              <a:lnSpc>
                <a:spcPct val="150000"/>
              </a:lnSpc>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C/C++</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中是可以相互转换的。</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15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C/C++</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中，数字、指针都可以充当</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boolean</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值。但是这种灵活性带来了潜在的灾难，无数程序的</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bug</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也出现在这里。</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516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字符串</a:t>
            </a:r>
            <a:r>
              <a:rPr lang="zh-CN" altLang="en-US" dirty="0" smtClean="0"/>
              <a:t>类型</a:t>
            </a:r>
            <a:r>
              <a:rPr lang="zh-CN" altLang="en-US"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String</a:t>
            </a:r>
            <a:r>
              <a:rPr lang="zh-CN" altLang="en-US"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solidFill>
                <a:srgbClr val="002060"/>
              </a:solidFill>
            </a:endParaRPr>
          </a:p>
        </p:txBody>
      </p:sp>
      <p:sp>
        <p:nvSpPr>
          <p:cNvPr id="46083" name="Rectangle 3"/>
          <p:cNvSpPr>
            <a:spLocks noGrp="1" noChangeArrowheads="1"/>
          </p:cNvSpPr>
          <p:nvPr>
            <p:ph type="body" idx="1"/>
          </p:nvPr>
        </p:nvSpPr>
        <p:spPr>
          <a:xfrm>
            <a:off x="624417" y="981076"/>
            <a:ext cx="9967383" cy="5501611"/>
          </a:xfrm>
        </p:spPr>
        <p:txBody>
          <a:bodyPr/>
          <a:lstStyle/>
          <a:p>
            <a:pPr eaLnBrk="1" hangingPunct="1"/>
            <a:r>
              <a:rPr lang="en-US" altLang="zh-CN" dirty="0">
                <a:latin typeface="Times New Roman" panose="02020603050405020304" pitchFamily="18" charset="0"/>
                <a:ea typeface="黑体" panose="02010609060101010101" pitchFamily="49" charset="-122"/>
                <a:cs typeface="Times New Roman" panose="02020603050405020304" pitchFamily="18" charset="0"/>
              </a:rPr>
              <a:t>char</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类型只表示一个字符，要表示一个字符构成的串，就应使用</a:t>
            </a:r>
            <a:r>
              <a:rPr lang="zh-CN" altLang="en-US"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字符串（</a:t>
            </a:r>
            <a:r>
              <a:rPr lang="en-US" altLang="zh-CN"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String</a:t>
            </a:r>
            <a:r>
              <a:rPr lang="zh-CN" altLang="en-US"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a:t>
            </a:r>
          </a:p>
          <a:p>
            <a:pPr lvl="1" eaLnBrk="1" hangingPunct="1"/>
            <a:r>
              <a:rPr lang="en-US" altLang="zh-CN" dirty="0" smtClean="0">
                <a:solidFill>
                  <a:srgbClr val="FF0000"/>
                </a:solidFill>
                <a:ea typeface="黑体" panose="02010609060101010101" pitchFamily="49" charset="-122"/>
                <a:cs typeface="Times New Roman" panose="02020603050405020304" pitchFamily="18" charset="0"/>
              </a:rPr>
              <a:t>S</a:t>
            </a:r>
            <a:r>
              <a:rPr lang="en-US" altLang="zh-CN" dirty="0" smtClean="0">
                <a:ea typeface="黑体" panose="02010609060101010101" pitchFamily="49" charset="-122"/>
                <a:cs typeface="Times New Roman" panose="02020603050405020304" pitchFamily="18" charset="0"/>
              </a:rPr>
              <a:t>tring message = "Hello, world";</a:t>
            </a:r>
          </a:p>
          <a:p>
            <a:pPr lvl="1" eaLnBrk="1" hangingPunct="1"/>
            <a:r>
              <a:rPr lang="zh-CN" altLang="en-US" dirty="0" smtClean="0">
                <a:ea typeface="黑体" panose="02010609060101010101" pitchFamily="49" charset="-122"/>
                <a:cs typeface="Times New Roman" panose="02020603050405020304" pitchFamily="18" charset="0"/>
              </a:rPr>
              <a:t>注意</a:t>
            </a:r>
            <a:r>
              <a:rPr lang="en-US" altLang="zh-CN" dirty="0" smtClean="0">
                <a:ea typeface="黑体" panose="02010609060101010101" pitchFamily="49" charset="-122"/>
                <a:cs typeface="Times New Roman" panose="02020603050405020304" pitchFamily="18" charset="0"/>
              </a:rPr>
              <a:t>String</a:t>
            </a:r>
            <a:r>
              <a:rPr lang="zh-CN" altLang="en-US" dirty="0" smtClean="0">
                <a:ea typeface="黑体" panose="02010609060101010101" pitchFamily="49" charset="-122"/>
                <a:cs typeface="Times New Roman" panose="02020603050405020304" pitchFamily="18" charset="0"/>
              </a:rPr>
              <a:t>的</a:t>
            </a:r>
            <a:r>
              <a:rPr lang="en-US" altLang="zh-CN" dirty="0" smtClean="0">
                <a:ea typeface="黑体" panose="02010609060101010101" pitchFamily="49" charset="-122"/>
                <a:cs typeface="Times New Roman" panose="02020603050405020304" pitchFamily="18" charset="0"/>
              </a:rPr>
              <a:t>S</a:t>
            </a:r>
            <a:r>
              <a:rPr lang="zh-CN" altLang="en-US" dirty="0" smtClean="0">
                <a:ea typeface="黑体" panose="02010609060101010101" pitchFamily="49" charset="-122"/>
                <a:cs typeface="Times New Roman" panose="02020603050405020304" pitchFamily="18" charset="0"/>
              </a:rPr>
              <a:t>要大写</a:t>
            </a:r>
          </a:p>
          <a:p>
            <a:pPr lvl="1" eaLnBrk="1" hangingPunct="1"/>
            <a:r>
              <a:rPr lang="zh-CN" altLang="en-US" dirty="0" smtClean="0">
                <a:ea typeface="黑体" panose="02010609060101010101" pitchFamily="49" charset="-122"/>
                <a:cs typeface="Times New Roman" panose="02020603050405020304" pitchFamily="18" charset="0"/>
              </a:rPr>
              <a:t>字符串由</a:t>
            </a:r>
            <a:r>
              <a:rPr lang="zh-CN" altLang="en-US" dirty="0" smtClean="0">
                <a:solidFill>
                  <a:srgbClr val="FF0000"/>
                </a:solidFill>
                <a:ea typeface="黑体" panose="02010609060101010101" pitchFamily="49" charset="-122"/>
                <a:cs typeface="Times New Roman" panose="02020603050405020304" pitchFamily="18" charset="0"/>
              </a:rPr>
              <a:t>双引号</a:t>
            </a:r>
            <a:r>
              <a:rPr lang="zh-CN" altLang="en-US" dirty="0" smtClean="0">
                <a:ea typeface="黑体" panose="02010609060101010101" pitchFamily="49" charset="-122"/>
                <a:cs typeface="Times New Roman" panose="02020603050405020304" pitchFamily="18" charset="0"/>
              </a:rPr>
              <a:t>括起来</a:t>
            </a:r>
          </a:p>
          <a:p>
            <a:pPr eaLnBrk="1" hangingPunct="1"/>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String</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是</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Java</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的一个预定义类</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String</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不是基本类型，称为引用类型。</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任何</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Java</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类都可以作为变量的引用类型</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目前，只需要知道如何声明一个</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String</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型变量，如何将字符串赋值给变量以及如何连接字符串。</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054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a:t>字符串类型</a:t>
            </a:r>
            <a:endParaRPr lang="zh-CN" altLang="en-US" dirty="0" smtClean="0">
              <a:ea typeface="宋体" panose="02010600030101010101" pitchFamily="2" charset="-122"/>
            </a:endParaRPr>
          </a:p>
        </p:txBody>
      </p:sp>
      <p:sp>
        <p:nvSpPr>
          <p:cNvPr id="47107" name="Rectangle 3"/>
          <p:cNvSpPr>
            <a:spLocks noGrp="1" noChangeArrowheads="1"/>
          </p:cNvSpPr>
          <p:nvPr>
            <p:ph type="body" idx="1"/>
          </p:nvPr>
        </p:nvSpPr>
        <p:spPr>
          <a:xfrm>
            <a:off x="624417" y="981076"/>
            <a:ext cx="9967383" cy="1089023"/>
          </a:xfrm>
        </p:spPr>
        <p:txBody>
          <a:bodyPr/>
          <a:lstStyle/>
          <a:p>
            <a:r>
              <a:rPr lang="zh-CN" altLang="en-US" dirty="0"/>
              <a:t>字符串连接</a:t>
            </a:r>
          </a:p>
          <a:p>
            <a:pPr lvl="1" eaLnBrk="1" hangingPunct="1"/>
            <a:r>
              <a:rPr lang="zh-CN" altLang="en-US" dirty="0" smtClean="0">
                <a:solidFill>
                  <a:srgbClr val="FF0000"/>
                </a:solidFill>
                <a:ea typeface="黑体" panose="02010609060101010101" pitchFamily="49" charset="-122"/>
                <a:cs typeface="Times New Roman" panose="02020603050405020304" pitchFamily="18" charset="0"/>
              </a:rPr>
              <a:t>使用“</a:t>
            </a:r>
            <a:r>
              <a:rPr lang="en-US" altLang="zh-CN" dirty="0" smtClean="0">
                <a:solidFill>
                  <a:srgbClr val="FF0000"/>
                </a:solidFill>
                <a:ea typeface="黑体" panose="02010609060101010101" pitchFamily="49" charset="-122"/>
                <a:cs typeface="Times New Roman" panose="02020603050405020304" pitchFamily="18" charset="0"/>
              </a:rPr>
              <a:t>+</a:t>
            </a:r>
            <a:r>
              <a:rPr lang="zh-CN" altLang="en-US" dirty="0" smtClean="0">
                <a:solidFill>
                  <a:srgbClr val="FF0000"/>
                </a:solidFill>
                <a:ea typeface="黑体" panose="02010609060101010101" pitchFamily="49" charset="-122"/>
                <a:cs typeface="Times New Roman" panose="02020603050405020304" pitchFamily="18" charset="0"/>
              </a:rPr>
              <a:t>”号连接</a:t>
            </a:r>
          </a:p>
          <a:p>
            <a:pPr lvl="1" eaLnBrk="1" hangingPunct="1"/>
            <a:endParaRPr lang="zh-CN" altLang="en-US" dirty="0" smtClean="0">
              <a:ea typeface="楷体_GB2312" pitchFamily="49" charset="-122"/>
            </a:endParaRPr>
          </a:p>
          <a:p>
            <a:pPr lvl="1" eaLnBrk="1" hangingPunct="1"/>
            <a:endParaRPr lang="zh-CN" altLang="en-US" dirty="0" smtClean="0">
              <a:ea typeface="楷体_GB2312" pitchFamily="49" charset="-122"/>
            </a:endParaRPr>
          </a:p>
          <a:p>
            <a:pPr lvl="1" eaLnBrk="1" hangingPunct="1"/>
            <a:endParaRPr lang="zh-CN" altLang="en-US" dirty="0" smtClean="0">
              <a:ea typeface="楷体_GB2312" pitchFamily="49" charset="-122"/>
            </a:endParaRPr>
          </a:p>
          <a:p>
            <a:pPr eaLnBrk="1" hangingPunct="1"/>
            <a:endParaRPr lang="en-US" altLang="zh-CN" dirty="0" smtClean="0">
              <a:ea typeface="宋体" panose="02010600030101010101" pitchFamily="2" charset="-122"/>
            </a:endParaRPr>
          </a:p>
          <a:p>
            <a:endParaRPr lang="zh-CN" altLang="en-US" b="0" dirty="0"/>
          </a:p>
          <a:p>
            <a:r>
              <a:rPr lang="zh-CN" altLang="en-US" dirty="0"/>
              <a:t>将</a:t>
            </a:r>
            <a:r>
              <a:rPr lang="en-US" altLang="zh-CN" dirty="0"/>
              <a:t>String </a:t>
            </a:r>
            <a:r>
              <a:rPr lang="zh-CN" altLang="en-US" dirty="0"/>
              <a:t>和其它数据类型相加，结果是一个新的</a:t>
            </a:r>
            <a:r>
              <a:rPr lang="en-US" altLang="zh-CN" dirty="0"/>
              <a:t>String </a:t>
            </a:r>
            <a:endParaRPr lang="en-US" altLang="zh-CN" b="0" dirty="0"/>
          </a:p>
          <a:p>
            <a:pPr eaLnBrk="1" hangingPunct="1"/>
            <a:endParaRPr lang="zh-CN" altLang="en-US" dirty="0" smtClean="0">
              <a:ea typeface="宋体" panose="02010600030101010101" pitchFamily="2" charset="-122"/>
            </a:endParaRPr>
          </a:p>
        </p:txBody>
      </p:sp>
      <p:sp>
        <p:nvSpPr>
          <p:cNvPr id="47108" name="Rectangle 4"/>
          <p:cNvSpPr>
            <a:spLocks noChangeArrowheads="1"/>
          </p:cNvSpPr>
          <p:nvPr/>
        </p:nvSpPr>
        <p:spPr bwMode="auto">
          <a:xfrm>
            <a:off x="1312598" y="2160182"/>
            <a:ext cx="9742089" cy="1633895"/>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latin typeface="Courier New" panose="02070309020205020404" pitchFamily="49" charset="0"/>
              </a:rPr>
              <a:t>String welcome = "Hello, " + "world"; </a:t>
            </a:r>
            <a:endParaRPr lang="en-US" altLang="zh-CN" sz="1800" dirty="0" smtClean="0">
              <a:latin typeface="Courier New" panose="02070309020205020404" pitchFamily="49" charset="0"/>
            </a:endParaRPr>
          </a:p>
          <a:p>
            <a:pPr eaLnBrk="1" hangingPunct="1">
              <a:spcBef>
                <a:spcPct val="0"/>
              </a:spcBef>
              <a:buClrTx/>
              <a:buSzTx/>
              <a:buFontTx/>
              <a:buNone/>
            </a:pP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String age = "Age is " + 20;  </a:t>
            </a:r>
            <a:r>
              <a:rPr lang="en-US" altLang="zh-CN" sz="1800" dirty="0">
                <a:solidFill>
                  <a:srgbClr val="008000"/>
                </a:solidFill>
                <a:latin typeface="Courier New" panose="02070309020205020404" pitchFamily="49" charset="0"/>
              </a:rPr>
              <a:t>// </a:t>
            </a:r>
            <a:r>
              <a:rPr lang="zh-CN" altLang="en-US" sz="1800" dirty="0">
                <a:solidFill>
                  <a:srgbClr val="008000"/>
                </a:solidFill>
                <a:latin typeface="Courier New" panose="02070309020205020404" pitchFamily="49" charset="0"/>
              </a:rPr>
              <a:t>字符串和整数可以直接连接起来</a:t>
            </a:r>
            <a:r>
              <a:rPr lang="zh-CN" altLang="en-US" sz="1800" dirty="0" smtClean="0">
                <a:solidFill>
                  <a:srgbClr val="008000"/>
                </a:solidFill>
                <a:latin typeface="Courier New" panose="02070309020205020404" pitchFamily="49" charset="0"/>
              </a:rPr>
              <a:t>！</a:t>
            </a:r>
            <a:endParaRPr lang="en-US" altLang="zh-CN" sz="1800" dirty="0" smtClean="0">
              <a:solidFill>
                <a:srgbClr val="008000"/>
              </a:solidFill>
              <a:latin typeface="Courier New" panose="02070309020205020404" pitchFamily="49" charset="0"/>
            </a:endParaRPr>
          </a:p>
          <a:p>
            <a:pPr eaLnBrk="1" hangingPunct="1">
              <a:spcBef>
                <a:spcPct val="0"/>
              </a:spcBef>
              <a:buClrTx/>
              <a:buSzTx/>
              <a:buFontTx/>
              <a:buNone/>
            </a:pPr>
            <a:endParaRPr lang="zh-CN" altLang="en-US" sz="1800" dirty="0">
              <a:solidFill>
                <a:srgbClr val="008000"/>
              </a:solidFill>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String </a:t>
            </a:r>
            <a:r>
              <a:rPr lang="en-US" altLang="zh-CN" sz="1800" dirty="0" err="1">
                <a:latin typeface="Courier New" panose="02070309020205020404" pitchFamily="49" charset="0"/>
              </a:rPr>
              <a:t>multipleAdd</a:t>
            </a:r>
            <a:r>
              <a:rPr lang="en-US" altLang="zh-CN" sz="1800" dirty="0">
                <a:latin typeface="Courier New" panose="02070309020205020404" pitchFamily="49" charset="0"/>
              </a:rPr>
              <a:t> = "My " + "name " + "is " + “Julie Mao"; </a:t>
            </a:r>
            <a:r>
              <a:rPr lang="en-US" altLang="zh-CN" sz="1800" dirty="0">
                <a:solidFill>
                  <a:srgbClr val="008000"/>
                </a:solidFill>
                <a:latin typeface="Courier New" panose="02070309020205020404" pitchFamily="49" charset="0"/>
              </a:rPr>
              <a:t>// </a:t>
            </a:r>
            <a:r>
              <a:rPr lang="zh-CN" altLang="en-US" sz="1800" dirty="0">
                <a:solidFill>
                  <a:srgbClr val="008000"/>
                </a:solidFill>
                <a:latin typeface="Courier New" panose="02070309020205020404" pitchFamily="49" charset="0"/>
              </a:rPr>
              <a:t>可以连加</a:t>
            </a:r>
          </a:p>
          <a:p>
            <a:pPr eaLnBrk="1" hangingPunct="1">
              <a:spcBef>
                <a:spcPct val="0"/>
              </a:spcBef>
              <a:buClrTx/>
              <a:buSzTx/>
              <a:buFontTx/>
              <a:buNone/>
            </a:pP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      </a:t>
            </a:r>
          </a:p>
        </p:txBody>
      </p:sp>
      <p:cxnSp>
        <p:nvCxnSpPr>
          <p:cNvPr id="5" name="直接连接符 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524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枚举数据类型</a:t>
            </a:r>
            <a:endParaRPr lang="zh-CN" altLang="en-US" dirty="0"/>
          </a:p>
        </p:txBody>
      </p:sp>
      <p:sp>
        <p:nvSpPr>
          <p:cNvPr id="3" name="内容占位符 2"/>
          <p:cNvSpPr>
            <a:spLocks noGrp="1"/>
          </p:cNvSpPr>
          <p:nvPr>
            <p:ph idx="1"/>
          </p:nvPr>
        </p:nvSpPr>
        <p:spPr>
          <a:xfrm>
            <a:off x="624417" y="981076"/>
            <a:ext cx="9967383" cy="5493865"/>
          </a:xfrm>
        </p:spPr>
        <p:txBody>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定义： </a:t>
            </a:r>
          </a:p>
          <a:p>
            <a:pPr lvl="1"/>
            <a:r>
              <a:rPr lang="en-US" altLang="zh-CN" dirty="0" err="1">
                <a:solidFill>
                  <a:srgbClr val="0000CC"/>
                </a:solidFill>
              </a:rPr>
              <a:t>enum</a:t>
            </a:r>
            <a:r>
              <a:rPr lang="en-US" altLang="zh-CN" dirty="0">
                <a:solidFill>
                  <a:srgbClr val="0000CC"/>
                </a:solidFill>
              </a:rPr>
              <a:t> Size{SMALL</a:t>
            </a:r>
            <a:r>
              <a:rPr lang="en-US" altLang="zh-CN" dirty="0" smtClean="0">
                <a:solidFill>
                  <a:srgbClr val="0000CC"/>
                </a:solidFill>
              </a:rPr>
              <a:t>, MEDIUM, LARGE</a:t>
            </a:r>
            <a:r>
              <a:rPr lang="en-US" altLang="zh-CN" dirty="0">
                <a:solidFill>
                  <a:srgbClr val="0000CC"/>
                </a:solidFill>
              </a:rPr>
              <a:t>} </a:t>
            </a:r>
            <a:endParaRPr lang="en-US" altLang="zh-CN" dirty="0" smtClean="0">
              <a:solidFill>
                <a:srgbClr val="0000CC"/>
              </a:solidFill>
            </a:endParaRPr>
          </a:p>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使用： </a:t>
            </a:r>
          </a:p>
          <a:p>
            <a:pPr marL="344487" lvl="1" indent="0">
              <a:buNone/>
            </a:pPr>
            <a:r>
              <a:rPr lang="en-US" altLang="zh-CN" dirty="0" smtClean="0">
                <a:solidFill>
                  <a:srgbClr val="0000CC"/>
                </a:solidFill>
              </a:rPr>
              <a:t>    Size </a:t>
            </a:r>
            <a:r>
              <a:rPr lang="en-US" altLang="zh-CN" dirty="0">
                <a:solidFill>
                  <a:srgbClr val="0000CC"/>
                </a:solidFill>
              </a:rPr>
              <a:t>s=</a:t>
            </a:r>
            <a:r>
              <a:rPr lang="en-US" altLang="zh-CN" dirty="0" err="1">
                <a:solidFill>
                  <a:srgbClr val="0000CC"/>
                </a:solidFill>
              </a:rPr>
              <a:t>Size.SMALL</a:t>
            </a:r>
            <a:r>
              <a:rPr lang="en-US" altLang="zh-CN" dirty="0">
                <a:solidFill>
                  <a:srgbClr val="0000CC"/>
                </a:solidFill>
              </a:rPr>
              <a:t>; </a:t>
            </a:r>
            <a:endParaRPr lang="en-US" altLang="zh-CN" b="0" dirty="0">
              <a:solidFill>
                <a:srgbClr val="0000CC"/>
              </a:solidFill>
            </a:endParaRPr>
          </a:p>
          <a:p>
            <a:pPr marL="344487" lvl="1" indent="0">
              <a:buNone/>
            </a:pPr>
            <a:r>
              <a:rPr lang="en-US" altLang="zh-CN" dirty="0" smtClean="0"/>
              <a:t>   </a:t>
            </a:r>
            <a:r>
              <a:rPr lang="en-US" altLang="zh-CN" dirty="0" smtClean="0">
                <a:solidFill>
                  <a:srgbClr val="009900"/>
                </a:solidFill>
                <a:latin typeface="黑体" panose="02010609060101010101" pitchFamily="49" charset="-122"/>
                <a:ea typeface="黑体" panose="02010609060101010101" pitchFamily="49" charset="-122"/>
              </a:rPr>
              <a:t>//</a:t>
            </a:r>
            <a:r>
              <a:rPr lang="zh-CN" altLang="en-US" dirty="0">
                <a:solidFill>
                  <a:srgbClr val="009900"/>
                </a:solidFill>
                <a:latin typeface="黑体" panose="02010609060101010101" pitchFamily="49" charset="-122"/>
                <a:ea typeface="黑体" panose="02010609060101010101" pitchFamily="49" charset="-122"/>
              </a:rPr>
              <a:t>从字串转换为枚举 </a:t>
            </a:r>
            <a:endParaRPr lang="zh-CN" altLang="en-US" b="0" dirty="0">
              <a:solidFill>
                <a:srgbClr val="009900"/>
              </a:solidFill>
              <a:latin typeface="黑体" panose="02010609060101010101" pitchFamily="49" charset="-122"/>
              <a:ea typeface="黑体" panose="02010609060101010101" pitchFamily="49" charset="-122"/>
            </a:endParaRPr>
          </a:p>
          <a:p>
            <a:pPr marL="344487" lvl="1" indent="0">
              <a:buNone/>
            </a:pPr>
            <a:r>
              <a:rPr lang="en-US" altLang="zh-CN" dirty="0" smtClean="0">
                <a:solidFill>
                  <a:srgbClr val="0000CC"/>
                </a:solidFill>
              </a:rPr>
              <a:t>   Size </a:t>
            </a:r>
            <a:r>
              <a:rPr lang="en-US" altLang="zh-CN" dirty="0">
                <a:solidFill>
                  <a:srgbClr val="0000CC"/>
                </a:solidFill>
              </a:rPr>
              <a:t>t=</a:t>
            </a:r>
            <a:r>
              <a:rPr lang="en-US" altLang="zh-CN" dirty="0" err="1">
                <a:solidFill>
                  <a:srgbClr val="0000CC"/>
                </a:solidFill>
              </a:rPr>
              <a:t>Size.</a:t>
            </a:r>
            <a:r>
              <a:rPr lang="en-US" altLang="zh-CN" dirty="0" err="1">
                <a:solidFill>
                  <a:srgbClr val="FF0000"/>
                </a:solidFill>
              </a:rPr>
              <a:t>valueof</a:t>
            </a:r>
            <a:r>
              <a:rPr lang="en-US" altLang="zh-CN" dirty="0">
                <a:solidFill>
                  <a:srgbClr val="0000CC"/>
                </a:solidFill>
              </a:rPr>
              <a:t>(“SMALL”</a:t>
            </a:r>
            <a:r>
              <a:rPr lang="zh-CN" altLang="en-US" dirty="0">
                <a:solidFill>
                  <a:srgbClr val="0000CC"/>
                </a:solidFill>
              </a:rPr>
              <a:t>）</a:t>
            </a:r>
            <a:r>
              <a:rPr lang="en-US" altLang="zh-CN" dirty="0">
                <a:solidFill>
                  <a:srgbClr val="0000CC"/>
                </a:solidFill>
              </a:rPr>
              <a:t>; </a:t>
            </a:r>
            <a:endParaRPr lang="zh-CN" altLang="en-US" b="0" dirty="0">
              <a:solidFill>
                <a:srgbClr val="0000CC"/>
              </a:solidFill>
            </a:endParaRPr>
          </a:p>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注意： 枚举类型适用于</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JDK 5.0</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及更新的版本 </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枚举</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类型是引用</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类型，枚举</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不属于原始数据类型，它的每个值都引用一个不同的对象</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b="0" dirty="0" smtClean="0">
                <a:latin typeface="黑体" panose="02010609060101010101" pitchFamily="49" charset="-122"/>
                <a:ea typeface="黑体" panose="02010609060101010101" pitchFamily="49" charset="-122"/>
              </a:rPr>
              <a:t>两个枚举型对象比较</a:t>
            </a:r>
            <a:endParaRPr lang="en-US" altLang="zh-CN" b="0" dirty="0" smtClean="0">
              <a:latin typeface="黑体" panose="02010609060101010101" pitchFamily="49" charset="-122"/>
              <a:ea typeface="黑体" panose="02010609060101010101" pitchFamily="49" charset="-122"/>
            </a:endParaRPr>
          </a:p>
          <a:p>
            <a:pPr lvl="1"/>
            <a:r>
              <a:rPr lang="en-US" altLang="zh-CN" dirty="0" smtClean="0">
                <a:solidFill>
                  <a:srgbClr val="0000CC"/>
                </a:solidFill>
              </a:rPr>
              <a:t>Demo</a:t>
            </a:r>
            <a:r>
              <a:rPr lang="en-US" altLang="zh-CN" dirty="0">
                <a:solidFill>
                  <a:srgbClr val="0000CC"/>
                </a:solidFill>
              </a:rPr>
              <a:t>: EnumTest.java </a:t>
            </a:r>
            <a:endParaRPr lang="en-US" altLang="zh-CN" b="0" dirty="0">
              <a:solidFill>
                <a:srgbClr val="0000CC"/>
              </a:solidFill>
            </a:endParaRP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56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数值类型转换</a:t>
            </a:r>
          </a:p>
        </p:txBody>
      </p:sp>
      <p:sp>
        <p:nvSpPr>
          <p:cNvPr id="3" name="内容占位符 2"/>
          <p:cNvSpPr>
            <a:spLocks noGrp="1"/>
          </p:cNvSpPr>
          <p:nvPr>
            <p:ph idx="1"/>
          </p:nvPr>
        </p:nvSpPr>
        <p:spPr>
          <a:xfrm>
            <a:off x="624417" y="981077"/>
            <a:ext cx="10972800" cy="3686458"/>
          </a:xfrm>
        </p:spPr>
        <p:txBody>
          <a:bodyPr/>
          <a:lstStyle/>
          <a:p>
            <a:pPr eaLnBrk="1" hangingPunct="1"/>
            <a:r>
              <a:rPr lang="zh-CN" altLang="en-US" sz="2700" dirty="0">
                <a:solidFill>
                  <a:srgbClr val="0000CC"/>
                </a:solidFill>
                <a:latin typeface="黑体" panose="02010609060101010101" pitchFamily="49" charset="-122"/>
                <a:ea typeface="黑体" panose="02010609060101010101" pitchFamily="49" charset="-122"/>
              </a:rPr>
              <a:t>隐式</a:t>
            </a:r>
            <a:r>
              <a:rPr lang="zh-CN" altLang="en-US" sz="2700" dirty="0" smtClean="0">
                <a:solidFill>
                  <a:srgbClr val="0000CC"/>
                </a:solidFill>
                <a:latin typeface="黑体" panose="02010609060101010101" pitchFamily="49" charset="-122"/>
                <a:ea typeface="黑体" panose="02010609060101010101" pitchFamily="49" charset="-122"/>
              </a:rPr>
              <a:t>转换</a:t>
            </a:r>
            <a:r>
              <a:rPr lang="en-US" altLang="zh-CN" sz="2700" dirty="0" smtClean="0">
                <a:solidFill>
                  <a:srgbClr val="0000CC"/>
                </a:solidFill>
                <a:latin typeface="黑体" panose="02010609060101010101" pitchFamily="49" charset="-122"/>
                <a:ea typeface="黑体" panose="02010609060101010101" pitchFamily="49" charset="-122"/>
              </a:rPr>
              <a:t>——</a:t>
            </a:r>
            <a:r>
              <a:rPr lang="zh-CN" altLang="en-US" sz="2700" dirty="0" smtClean="0">
                <a:solidFill>
                  <a:srgbClr val="0000CC"/>
                </a:solidFill>
                <a:latin typeface="黑体" panose="02010609060101010101" pitchFamily="49" charset="-122"/>
                <a:ea typeface="黑体" panose="02010609060101010101" pitchFamily="49" charset="-122"/>
              </a:rPr>
              <a:t>自动转换是安全的</a:t>
            </a:r>
            <a:endParaRPr lang="zh-CN" altLang="en-US" sz="2700" dirty="0">
              <a:solidFill>
                <a:srgbClr val="0000CC"/>
              </a:solidFill>
              <a:latin typeface="黑体" panose="02010609060101010101" pitchFamily="49" charset="-122"/>
              <a:ea typeface="黑体" panose="02010609060101010101" pitchFamily="49" charset="-122"/>
            </a:endParaRPr>
          </a:p>
          <a:p>
            <a:pPr lvl="1" eaLnBrk="1" hangingPunct="1"/>
            <a:r>
              <a:rPr lang="en-US" altLang="zh-CN" sz="2200" dirty="0">
                <a:latin typeface="Courier New" panose="02070309020205020404" pitchFamily="49" charset="0"/>
                <a:ea typeface="宋体" panose="02010600030101010101" pitchFamily="2" charset="-122"/>
              </a:rPr>
              <a:t>double d = 3; (</a:t>
            </a:r>
            <a:r>
              <a:rPr lang="zh-CN" altLang="en-US" sz="2200" dirty="0">
                <a:latin typeface="黑体" panose="02010609060101010101" pitchFamily="49" charset="-122"/>
                <a:ea typeface="黑体" panose="02010609060101010101" pitchFamily="49" charset="-122"/>
              </a:rPr>
              <a:t>拓宽类型</a:t>
            </a:r>
            <a:r>
              <a:rPr lang="en-US" altLang="zh-CN" sz="2200" dirty="0">
                <a:latin typeface="Courier New" panose="02070309020205020404" pitchFamily="49" charset="0"/>
                <a:ea typeface="宋体" panose="02010600030101010101" pitchFamily="2" charset="-122"/>
              </a:rPr>
              <a:t>type widening)</a:t>
            </a:r>
          </a:p>
          <a:p>
            <a:pPr eaLnBrk="1" hangingPunct="1"/>
            <a:r>
              <a:rPr lang="zh-CN" altLang="en-US" sz="2700" dirty="0">
                <a:solidFill>
                  <a:srgbClr val="0000CC"/>
                </a:solidFill>
                <a:latin typeface="黑体" panose="02010609060101010101" pitchFamily="49" charset="-122"/>
                <a:ea typeface="黑体" panose="02010609060101010101" pitchFamily="49" charset="-122"/>
              </a:rPr>
              <a:t>显式</a:t>
            </a:r>
            <a:r>
              <a:rPr lang="zh-CN" altLang="en-US" sz="2700" dirty="0" smtClean="0">
                <a:solidFill>
                  <a:srgbClr val="0000CC"/>
                </a:solidFill>
                <a:latin typeface="黑体" panose="02010609060101010101" pitchFamily="49" charset="-122"/>
                <a:ea typeface="黑体" panose="02010609060101010101" pitchFamily="49" charset="-122"/>
              </a:rPr>
              <a:t>转换</a:t>
            </a:r>
            <a:r>
              <a:rPr lang="en-US" altLang="zh-CN" sz="2700" dirty="0" smtClean="0">
                <a:solidFill>
                  <a:srgbClr val="0000CC"/>
                </a:solidFill>
                <a:latin typeface="黑体" panose="02010609060101010101" pitchFamily="49" charset="-122"/>
                <a:ea typeface="黑体" panose="02010609060101010101" pitchFamily="49" charset="-122"/>
              </a:rPr>
              <a:t>——</a:t>
            </a:r>
            <a:r>
              <a:rPr lang="zh-CN" altLang="en-US" sz="2700" dirty="0" smtClean="0">
                <a:solidFill>
                  <a:srgbClr val="0000CC"/>
                </a:solidFill>
                <a:latin typeface="黑体" panose="02010609060101010101" pitchFamily="49" charset="-122"/>
                <a:ea typeface="黑体" panose="02010609060101010101" pitchFamily="49" charset="-122"/>
              </a:rPr>
              <a:t>强制转换可能引起信息丢失</a:t>
            </a:r>
            <a:endParaRPr lang="zh-CN" altLang="en-US" sz="2700" dirty="0">
              <a:solidFill>
                <a:srgbClr val="0000CC"/>
              </a:solidFill>
              <a:latin typeface="黑体" panose="02010609060101010101" pitchFamily="49" charset="-122"/>
              <a:ea typeface="黑体" panose="02010609060101010101" pitchFamily="49" charset="-122"/>
            </a:endParaRPr>
          </a:p>
          <a:p>
            <a:pPr lvl="1" eaLnBrk="1" hangingPunct="1"/>
            <a:r>
              <a:rPr lang="en-US" altLang="zh-CN" sz="2200" dirty="0" err="1">
                <a:latin typeface="Courier New" panose="02070309020205020404" pitchFamily="49" charset="0"/>
                <a:ea typeface="宋体" panose="02010600030101010101" pitchFamily="2" charset="-122"/>
              </a:rPr>
              <a:t>int</a:t>
            </a:r>
            <a:r>
              <a:rPr lang="en-US" altLang="zh-CN" sz="2200" dirty="0">
                <a:latin typeface="Courier New" panose="02070309020205020404" pitchFamily="49" charset="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rPr>
              <a:t>i</a:t>
            </a:r>
            <a:r>
              <a:rPr lang="en-US" altLang="zh-CN" sz="2200" dirty="0">
                <a:latin typeface="Courier New" panose="02070309020205020404" pitchFamily="49" charset="0"/>
                <a:ea typeface="宋体" panose="02010600030101010101" pitchFamily="2" charset="-122"/>
              </a:rPr>
              <a:t> = (</a:t>
            </a:r>
            <a:r>
              <a:rPr lang="en-US" altLang="zh-CN" sz="2200" dirty="0" err="1">
                <a:latin typeface="Courier New" panose="02070309020205020404" pitchFamily="49" charset="0"/>
                <a:ea typeface="宋体" panose="02010600030101010101" pitchFamily="2" charset="-122"/>
              </a:rPr>
              <a:t>int</a:t>
            </a:r>
            <a:r>
              <a:rPr lang="en-US" altLang="zh-CN" sz="2200" dirty="0">
                <a:latin typeface="Courier New" panose="02070309020205020404" pitchFamily="49" charset="0"/>
                <a:ea typeface="宋体" panose="02010600030101010101" pitchFamily="2" charset="-122"/>
              </a:rPr>
              <a:t>)3.0; (</a:t>
            </a:r>
            <a:r>
              <a:rPr lang="zh-CN" altLang="en-US" sz="2200" dirty="0">
                <a:latin typeface="黑体" panose="02010609060101010101" pitchFamily="49" charset="-122"/>
                <a:ea typeface="黑体" panose="02010609060101010101" pitchFamily="49" charset="-122"/>
              </a:rPr>
              <a:t>缩窄类型</a:t>
            </a:r>
            <a:r>
              <a:rPr lang="en-US" altLang="zh-CN" sz="2200" dirty="0">
                <a:latin typeface="Courier New" panose="02070309020205020404" pitchFamily="49" charset="0"/>
                <a:ea typeface="宋体" panose="02010600030101010101" pitchFamily="2" charset="-122"/>
              </a:rPr>
              <a:t>type narrowing)</a:t>
            </a:r>
          </a:p>
          <a:p>
            <a:pPr lvl="1" eaLnBrk="1" hangingPunct="1"/>
            <a:r>
              <a:rPr lang="en-US" altLang="zh-CN" sz="2200" dirty="0" err="1">
                <a:latin typeface="Courier New" panose="02070309020205020404" pitchFamily="49" charset="0"/>
                <a:ea typeface="宋体" panose="02010600030101010101" pitchFamily="2" charset="-122"/>
              </a:rPr>
              <a:t>int</a:t>
            </a:r>
            <a:r>
              <a:rPr lang="en-US" altLang="zh-CN" sz="2200" dirty="0">
                <a:latin typeface="Courier New" panose="02070309020205020404" pitchFamily="49" charset="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rPr>
              <a:t>i</a:t>
            </a:r>
            <a:r>
              <a:rPr lang="en-US" altLang="zh-CN" sz="2200" dirty="0">
                <a:latin typeface="Courier New" panose="02070309020205020404" pitchFamily="49" charset="0"/>
                <a:ea typeface="宋体" panose="02010600030101010101" pitchFamily="2" charset="-122"/>
              </a:rPr>
              <a:t> = (</a:t>
            </a:r>
            <a:r>
              <a:rPr lang="en-US" altLang="zh-CN" sz="2200" dirty="0" err="1">
                <a:latin typeface="Courier New" panose="02070309020205020404" pitchFamily="49" charset="0"/>
                <a:ea typeface="宋体" panose="02010600030101010101" pitchFamily="2" charset="-122"/>
              </a:rPr>
              <a:t>int</a:t>
            </a:r>
            <a:r>
              <a:rPr lang="en-US" altLang="zh-CN" sz="2200" dirty="0">
                <a:latin typeface="Courier New" panose="02070309020205020404" pitchFamily="49" charset="0"/>
                <a:ea typeface="宋体" panose="02010600030101010101" pitchFamily="2" charset="-122"/>
              </a:rPr>
              <a:t>)3.9; (</a:t>
            </a:r>
            <a:r>
              <a:rPr lang="zh-CN" altLang="en-US" sz="2200" dirty="0">
                <a:latin typeface="黑体" panose="02010609060101010101" pitchFamily="49" charset="-122"/>
                <a:ea typeface="黑体" panose="02010609060101010101" pitchFamily="49" charset="-122"/>
              </a:rPr>
              <a:t>截掉小数部分</a:t>
            </a:r>
            <a:r>
              <a:rPr lang="en-US" altLang="zh-CN" sz="2200" dirty="0">
                <a:latin typeface="Courier New" panose="02070309020205020404" pitchFamily="49" charset="0"/>
                <a:ea typeface="宋体" panose="02010600030101010101" pitchFamily="2" charset="-122"/>
              </a:rPr>
              <a:t>) </a:t>
            </a:r>
          </a:p>
          <a:p>
            <a:pPr eaLnBrk="1" hangingPunct="1"/>
            <a:r>
              <a:rPr lang="zh-CN" altLang="en-US" sz="2600" dirty="0">
                <a:latin typeface="黑体" panose="02010609060101010101" pitchFamily="49" charset="-122"/>
                <a:ea typeface="黑体" panose="02010609060101010101" pitchFamily="49" charset="-122"/>
              </a:rPr>
              <a:t>拓宽类型不需要明确指出，可以自动执行；缩窄类型必须明确地指明</a:t>
            </a:r>
          </a:p>
          <a:p>
            <a:pPr eaLnBrk="1" hangingPunct="1"/>
            <a:r>
              <a:rPr lang="zh-CN" altLang="en-US" sz="2600" dirty="0">
                <a:latin typeface="黑体" panose="02010609060101010101" pitchFamily="49" charset="-122"/>
                <a:ea typeface="黑体" panose="02010609060101010101" pitchFamily="49" charset="-122"/>
              </a:rPr>
              <a:t>错误的例子：</a:t>
            </a:r>
            <a:r>
              <a:rPr lang="zh-CN" altLang="en-US" sz="2600" dirty="0">
                <a:latin typeface="Courier New" panose="02070309020205020404" pitchFamily="49" charset="0"/>
                <a:ea typeface="宋体" panose="02010600030101010101" pitchFamily="2" charset="-122"/>
              </a:rPr>
              <a:t/>
            </a:r>
            <a:br>
              <a:rPr lang="zh-CN" altLang="en-US" sz="2600" dirty="0">
                <a:latin typeface="Courier New" panose="02070309020205020404" pitchFamily="49" charset="0"/>
                <a:ea typeface="宋体" panose="02010600030101010101" pitchFamily="2" charset="-122"/>
              </a:rPr>
            </a:br>
            <a:r>
              <a:rPr lang="en-US" altLang="zh-CN" sz="2200" dirty="0" err="1">
                <a:latin typeface="Courier New" panose="02070309020205020404" pitchFamily="49" charset="0"/>
                <a:ea typeface="宋体" panose="02010600030101010101" pitchFamily="2" charset="-122"/>
              </a:rPr>
              <a:t>int</a:t>
            </a:r>
            <a:r>
              <a:rPr lang="en-US" altLang="zh-CN" sz="2200" dirty="0">
                <a:latin typeface="Courier New" panose="02070309020205020404" pitchFamily="49" charset="0"/>
                <a:ea typeface="宋体" panose="02010600030101010101" pitchFamily="2" charset="-122"/>
              </a:rPr>
              <a:t> x = 5 / 2.0</a:t>
            </a:r>
            <a:r>
              <a:rPr lang="en-US" altLang="zh-CN" sz="2200" dirty="0" smtClean="0">
                <a:latin typeface="Courier New" panose="02070309020205020404" pitchFamily="49" charset="0"/>
                <a:ea typeface="宋体" panose="02010600030101010101" pitchFamily="2" charset="-122"/>
              </a:rPr>
              <a:t>;</a:t>
            </a:r>
            <a:endParaRPr lang="zh-CN" altLang="en-US" dirty="0"/>
          </a:p>
        </p:txBody>
      </p:sp>
      <p:grpSp>
        <p:nvGrpSpPr>
          <p:cNvPr id="54" name="组合 53"/>
          <p:cNvGrpSpPr/>
          <p:nvPr/>
        </p:nvGrpSpPr>
        <p:grpSpPr>
          <a:xfrm>
            <a:off x="2697436" y="4339989"/>
            <a:ext cx="6282793" cy="2260193"/>
            <a:chOff x="2697436" y="4339989"/>
            <a:chExt cx="6282793" cy="2260193"/>
          </a:xfrm>
        </p:grpSpPr>
        <p:sp>
          <p:nvSpPr>
            <p:cNvPr id="21" name="文本框 20"/>
            <p:cNvSpPr txBox="1"/>
            <p:nvPr/>
          </p:nvSpPr>
          <p:spPr>
            <a:xfrm>
              <a:off x="2697436" y="5213445"/>
              <a:ext cx="791569" cy="400110"/>
            </a:xfrm>
            <a:prstGeom prst="rect">
              <a:avLst/>
            </a:prstGeom>
            <a:noFill/>
          </p:spPr>
          <p:txBody>
            <a:bodyPr wrap="square" rtlCol="0">
              <a:spAutoFit/>
            </a:bodyPr>
            <a:lstStyle/>
            <a:p>
              <a:r>
                <a:rPr lang="en-US" altLang="zh-CN" sz="2000" b="1" dirty="0" smtClean="0"/>
                <a:t>byte</a:t>
              </a:r>
              <a:endParaRPr lang="zh-CN" altLang="en-US" b="1" dirty="0"/>
            </a:p>
          </p:txBody>
        </p:sp>
        <p:sp>
          <p:nvSpPr>
            <p:cNvPr id="22" name="文本框 21"/>
            <p:cNvSpPr txBox="1"/>
            <p:nvPr/>
          </p:nvSpPr>
          <p:spPr>
            <a:xfrm>
              <a:off x="4329989" y="5199797"/>
              <a:ext cx="912123" cy="400110"/>
            </a:xfrm>
            <a:prstGeom prst="rect">
              <a:avLst/>
            </a:prstGeom>
            <a:noFill/>
          </p:spPr>
          <p:txBody>
            <a:bodyPr wrap="square" rtlCol="0">
              <a:spAutoFit/>
            </a:bodyPr>
            <a:lstStyle/>
            <a:p>
              <a:r>
                <a:rPr lang="en-US" altLang="zh-CN" sz="2000" b="1" dirty="0" smtClean="0"/>
                <a:t>short</a:t>
              </a:r>
              <a:endParaRPr lang="zh-CN" altLang="en-US" b="1" dirty="0"/>
            </a:p>
          </p:txBody>
        </p:sp>
        <p:sp>
          <p:nvSpPr>
            <p:cNvPr id="23" name="文本框 22"/>
            <p:cNvSpPr txBox="1"/>
            <p:nvPr/>
          </p:nvSpPr>
          <p:spPr>
            <a:xfrm>
              <a:off x="6132512" y="5199797"/>
              <a:ext cx="559559" cy="400110"/>
            </a:xfrm>
            <a:prstGeom prst="rect">
              <a:avLst/>
            </a:prstGeom>
            <a:noFill/>
          </p:spPr>
          <p:txBody>
            <a:bodyPr wrap="square" rtlCol="0">
              <a:spAutoFit/>
            </a:bodyPr>
            <a:lstStyle/>
            <a:p>
              <a:r>
                <a:rPr lang="en-US" altLang="zh-CN" sz="2000" b="1" dirty="0" err="1" smtClean="0"/>
                <a:t>int</a:t>
              </a:r>
              <a:endParaRPr lang="zh-CN" altLang="en-US" b="1" dirty="0"/>
            </a:p>
          </p:txBody>
        </p:sp>
        <p:sp>
          <p:nvSpPr>
            <p:cNvPr id="24" name="文本框 23"/>
            <p:cNvSpPr txBox="1"/>
            <p:nvPr/>
          </p:nvSpPr>
          <p:spPr>
            <a:xfrm>
              <a:off x="8038532" y="5199797"/>
              <a:ext cx="818865" cy="400110"/>
            </a:xfrm>
            <a:prstGeom prst="rect">
              <a:avLst/>
            </a:prstGeom>
            <a:noFill/>
          </p:spPr>
          <p:txBody>
            <a:bodyPr wrap="square" rtlCol="0">
              <a:spAutoFit/>
            </a:bodyPr>
            <a:lstStyle/>
            <a:p>
              <a:r>
                <a:rPr lang="en-US" altLang="zh-CN" sz="2000" b="1" dirty="0" smtClean="0"/>
                <a:t>long</a:t>
              </a:r>
              <a:endParaRPr lang="zh-CN" altLang="en-US" b="1" dirty="0"/>
            </a:p>
          </p:txBody>
        </p:sp>
        <p:sp>
          <p:nvSpPr>
            <p:cNvPr id="25" name="文本框 24"/>
            <p:cNvSpPr txBox="1"/>
            <p:nvPr/>
          </p:nvSpPr>
          <p:spPr>
            <a:xfrm>
              <a:off x="6002858" y="4339989"/>
              <a:ext cx="818865" cy="400110"/>
            </a:xfrm>
            <a:prstGeom prst="rect">
              <a:avLst/>
            </a:prstGeom>
            <a:noFill/>
          </p:spPr>
          <p:txBody>
            <a:bodyPr wrap="square" rtlCol="0">
              <a:spAutoFit/>
            </a:bodyPr>
            <a:lstStyle/>
            <a:p>
              <a:r>
                <a:rPr lang="en-US" altLang="zh-CN" sz="2000" b="1" dirty="0" smtClean="0"/>
                <a:t>char</a:t>
              </a:r>
              <a:endParaRPr lang="zh-CN" altLang="en-US" b="1" dirty="0"/>
            </a:p>
          </p:txBody>
        </p:sp>
        <p:sp>
          <p:nvSpPr>
            <p:cNvPr id="26" name="文本框 25"/>
            <p:cNvSpPr txBox="1"/>
            <p:nvPr/>
          </p:nvSpPr>
          <p:spPr>
            <a:xfrm>
              <a:off x="7915698" y="6132169"/>
              <a:ext cx="1064531" cy="400110"/>
            </a:xfrm>
            <a:prstGeom prst="rect">
              <a:avLst/>
            </a:prstGeom>
            <a:noFill/>
          </p:spPr>
          <p:txBody>
            <a:bodyPr wrap="square" rtlCol="0">
              <a:spAutoFit/>
            </a:bodyPr>
            <a:lstStyle/>
            <a:p>
              <a:r>
                <a:rPr lang="en-US" altLang="zh-CN" sz="2000" b="1" dirty="0" smtClean="0"/>
                <a:t>double</a:t>
              </a:r>
              <a:endParaRPr lang="zh-CN" altLang="en-US" b="1" dirty="0"/>
            </a:p>
          </p:txBody>
        </p:sp>
        <p:sp>
          <p:nvSpPr>
            <p:cNvPr id="27" name="文本框 26"/>
            <p:cNvSpPr txBox="1"/>
            <p:nvPr/>
          </p:nvSpPr>
          <p:spPr>
            <a:xfrm>
              <a:off x="6002858" y="6132169"/>
              <a:ext cx="818865" cy="400110"/>
            </a:xfrm>
            <a:prstGeom prst="rect">
              <a:avLst/>
            </a:prstGeom>
            <a:noFill/>
          </p:spPr>
          <p:txBody>
            <a:bodyPr wrap="square" rtlCol="0">
              <a:spAutoFit/>
            </a:bodyPr>
            <a:lstStyle/>
            <a:p>
              <a:r>
                <a:rPr lang="en-US" altLang="zh-CN" sz="2000" b="1" dirty="0" smtClean="0"/>
                <a:t>float</a:t>
              </a:r>
              <a:endParaRPr lang="zh-CN" altLang="en-US" b="1" dirty="0"/>
            </a:p>
          </p:txBody>
        </p:sp>
        <p:cxnSp>
          <p:nvCxnSpPr>
            <p:cNvPr id="29" name="直接箭头连接符 28"/>
            <p:cNvCxnSpPr>
              <a:stCxn id="21" idx="3"/>
              <a:endCxn id="22" idx="1"/>
            </p:cNvCxnSpPr>
            <p:nvPr/>
          </p:nvCxnSpPr>
          <p:spPr>
            <a:xfrm flipV="1">
              <a:off x="3489005" y="5399852"/>
              <a:ext cx="840984" cy="13648"/>
            </a:xfrm>
            <a:prstGeom prst="straightConnector1">
              <a:avLst/>
            </a:prstGeom>
            <a:ln w="28575">
              <a:solidFill>
                <a:srgbClr val="0000CC"/>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3" idx="1"/>
            </p:cNvCxnSpPr>
            <p:nvPr/>
          </p:nvCxnSpPr>
          <p:spPr>
            <a:xfrm flipV="1">
              <a:off x="5220389" y="5399852"/>
              <a:ext cx="912123" cy="15810"/>
            </a:xfrm>
            <a:prstGeom prst="straightConnector1">
              <a:avLst/>
            </a:prstGeom>
            <a:ln w="28575">
              <a:solidFill>
                <a:srgbClr val="0000CC"/>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4" idx="1"/>
            </p:cNvCxnSpPr>
            <p:nvPr/>
          </p:nvCxnSpPr>
          <p:spPr>
            <a:xfrm flipV="1">
              <a:off x="6741487" y="5399852"/>
              <a:ext cx="1297045" cy="2162"/>
            </a:xfrm>
            <a:prstGeom prst="straightConnector1">
              <a:avLst/>
            </a:prstGeom>
            <a:ln w="28575">
              <a:solidFill>
                <a:srgbClr val="0000CC"/>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23" idx="0"/>
            </p:cNvCxnSpPr>
            <p:nvPr/>
          </p:nvCxnSpPr>
          <p:spPr>
            <a:xfrm>
              <a:off x="6412290" y="4784706"/>
              <a:ext cx="2" cy="415091"/>
            </a:xfrm>
            <a:prstGeom prst="straightConnector1">
              <a:avLst/>
            </a:prstGeom>
            <a:ln w="28575">
              <a:solidFill>
                <a:srgbClr val="0000CC"/>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7" idx="0"/>
            </p:cNvCxnSpPr>
            <p:nvPr/>
          </p:nvCxnSpPr>
          <p:spPr>
            <a:xfrm>
              <a:off x="6408992" y="5667815"/>
              <a:ext cx="3299" cy="464354"/>
            </a:xfrm>
            <a:prstGeom prst="straightConnector1">
              <a:avLst/>
            </a:prstGeom>
            <a:ln w="28575">
              <a:solidFill>
                <a:srgbClr val="FF0000"/>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6" idx="0"/>
            </p:cNvCxnSpPr>
            <p:nvPr/>
          </p:nvCxnSpPr>
          <p:spPr>
            <a:xfrm>
              <a:off x="6482773" y="5613555"/>
              <a:ext cx="1965191" cy="518614"/>
            </a:xfrm>
            <a:prstGeom prst="straightConnector1">
              <a:avLst/>
            </a:prstGeom>
            <a:ln w="28575">
              <a:solidFill>
                <a:srgbClr val="0000CC"/>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8444664" y="5640685"/>
              <a:ext cx="3299" cy="464354"/>
            </a:xfrm>
            <a:prstGeom prst="straightConnector1">
              <a:avLst/>
            </a:prstGeom>
            <a:ln w="28575">
              <a:solidFill>
                <a:srgbClr val="FF0000"/>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6558973" y="5633861"/>
              <a:ext cx="1815210" cy="471178"/>
            </a:xfrm>
            <a:prstGeom prst="straightConnector1">
              <a:avLst/>
            </a:prstGeom>
            <a:ln w="28575">
              <a:solidFill>
                <a:srgbClr val="FF0000"/>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2890878" y="6322735"/>
              <a:ext cx="1018619" cy="9489"/>
            </a:xfrm>
            <a:prstGeom prst="straightConnector1">
              <a:avLst/>
            </a:prstGeom>
            <a:ln w="28575">
              <a:solidFill>
                <a:srgbClr val="FF0000"/>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2890878" y="6054524"/>
              <a:ext cx="1018619" cy="0"/>
            </a:xfrm>
            <a:prstGeom prst="straightConnector1">
              <a:avLst/>
            </a:prstGeom>
            <a:ln w="28575">
              <a:solidFill>
                <a:srgbClr val="0000CC"/>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060700" y="5799962"/>
              <a:ext cx="1630416" cy="400110"/>
            </a:xfrm>
            <a:prstGeom prst="rect">
              <a:avLst/>
            </a:prstGeom>
            <a:noFill/>
          </p:spPr>
          <p:txBody>
            <a:bodyPr wrap="square" rtlCol="0">
              <a:spAutoFit/>
            </a:bodyPr>
            <a:lstStyle/>
            <a:p>
              <a:r>
                <a:rPr lang="zh-CN" altLang="en-US" sz="2000" b="1" dirty="0" smtClean="0"/>
                <a:t>无精度损失</a:t>
              </a:r>
              <a:endParaRPr lang="zh-CN" altLang="en-US" b="1" dirty="0"/>
            </a:p>
          </p:txBody>
        </p:sp>
        <p:sp>
          <p:nvSpPr>
            <p:cNvPr id="53" name="文本框 52"/>
            <p:cNvSpPr txBox="1"/>
            <p:nvPr/>
          </p:nvSpPr>
          <p:spPr>
            <a:xfrm>
              <a:off x="4024492" y="6200072"/>
              <a:ext cx="1630416" cy="400110"/>
            </a:xfrm>
            <a:prstGeom prst="rect">
              <a:avLst/>
            </a:prstGeom>
            <a:noFill/>
          </p:spPr>
          <p:txBody>
            <a:bodyPr wrap="square" rtlCol="0">
              <a:spAutoFit/>
            </a:bodyPr>
            <a:lstStyle/>
            <a:p>
              <a:r>
                <a:rPr lang="zh-CN" altLang="en-US" sz="2000" b="1" dirty="0" smtClean="0"/>
                <a:t>有精度损失</a:t>
              </a:r>
              <a:endParaRPr lang="zh-CN" altLang="en-US" b="1" dirty="0"/>
            </a:p>
          </p:txBody>
        </p:sp>
      </p:grpSp>
      <p:cxnSp>
        <p:nvCxnSpPr>
          <p:cNvPr id="55" name="直接连接符 5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26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a:xfrm>
            <a:off x="624417" y="981076"/>
            <a:ext cx="10972800" cy="1366339"/>
          </a:xfrm>
        </p:spPr>
        <p:txBody>
          <a:bodyPr/>
          <a:lstStyle/>
          <a:p>
            <a:pPr eaLnBrk="1" hangingPunct="1"/>
            <a:r>
              <a:rPr lang="zh-CN" altLang="en-US" dirty="0">
                <a:latin typeface="Courier New" panose="02070309020205020404" pitchFamily="49" charset="0"/>
                <a:ea typeface="黑体" panose="02010609060101010101" pitchFamily="49" charset="-122"/>
                <a:cs typeface="Courier New" panose="02070309020205020404" pitchFamily="49" charset="0"/>
              </a:rPr>
              <a:t>保留小数点后面两位（四舍五入）</a:t>
            </a:r>
            <a:endParaRPr lang="en-US" altLang="zh-CN" dirty="0">
              <a:latin typeface="Courier New" panose="02070309020205020404" pitchFamily="49" charset="0"/>
              <a:ea typeface="黑体" panose="02010609060101010101" pitchFamily="49" charset="-122"/>
              <a:cs typeface="Courier New" panose="02070309020205020404" pitchFamily="49" charset="0"/>
            </a:endParaRPr>
          </a:p>
          <a:p>
            <a:pPr lvl="1" eaLnBrk="1" hangingPunct="1"/>
            <a:r>
              <a:rPr lang="zh-CN" altLang="en-US" dirty="0">
                <a:latin typeface="Courier New" panose="02070309020205020404" pitchFamily="49" charset="0"/>
                <a:ea typeface="黑体" panose="02010609060101010101" pitchFamily="49" charset="-122"/>
                <a:cs typeface="Courier New" panose="02070309020205020404" pitchFamily="49" charset="0"/>
              </a:rPr>
              <a:t>假设营业额为</a:t>
            </a:r>
            <a:r>
              <a:rPr lang="en-US" altLang="zh-CN" dirty="0">
                <a:latin typeface="Courier New" panose="02070309020205020404" pitchFamily="49" charset="0"/>
                <a:ea typeface="黑体" panose="02010609060101010101" pitchFamily="49" charset="-122"/>
                <a:cs typeface="Courier New" panose="02070309020205020404" pitchFamily="49" charset="0"/>
              </a:rPr>
              <a:t>1197.64</a:t>
            </a:r>
            <a:r>
              <a:rPr lang="zh-CN" altLang="en-US" dirty="0">
                <a:latin typeface="Courier New" panose="02070309020205020404" pitchFamily="49" charset="0"/>
                <a:ea typeface="黑体" panose="02010609060101010101" pitchFamily="49" charset="-122"/>
                <a:cs typeface="Courier New" panose="02070309020205020404" pitchFamily="49" charset="0"/>
              </a:rPr>
              <a:t>，税率为</a:t>
            </a:r>
            <a:r>
              <a:rPr lang="en-US" altLang="zh-CN" dirty="0">
                <a:latin typeface="Courier New" panose="02070309020205020404" pitchFamily="49" charset="0"/>
                <a:ea typeface="黑体" panose="02010609060101010101" pitchFamily="49" charset="-122"/>
                <a:cs typeface="Courier New" panose="02070309020205020404" pitchFamily="49" charset="0"/>
              </a:rPr>
              <a:t>6%</a:t>
            </a:r>
            <a:r>
              <a:rPr lang="zh-CN" altLang="en-US" dirty="0">
                <a:latin typeface="Courier New" panose="02070309020205020404" pitchFamily="49" charset="0"/>
                <a:ea typeface="黑体" panose="02010609060101010101" pitchFamily="49" charset="-122"/>
                <a:cs typeface="Courier New" panose="02070309020205020404" pitchFamily="49" charset="0"/>
              </a:rPr>
              <a:t>，应缴税款为何</a:t>
            </a:r>
            <a:br>
              <a:rPr lang="zh-CN" altLang="en-US" dirty="0">
                <a:latin typeface="Courier New" panose="02070309020205020404" pitchFamily="49" charset="0"/>
                <a:ea typeface="黑体" panose="02010609060101010101" pitchFamily="49" charset="-122"/>
                <a:cs typeface="Courier New" panose="02070309020205020404" pitchFamily="49" charset="0"/>
              </a:rPr>
            </a:br>
            <a:r>
              <a:rPr lang="zh-CN" altLang="en-US" dirty="0">
                <a:latin typeface="Courier New" panose="02070309020205020404" pitchFamily="49" charset="0"/>
                <a:ea typeface="黑体" panose="02010609060101010101" pitchFamily="49" charset="-122"/>
                <a:cs typeface="Courier New" panose="02070309020205020404" pitchFamily="49" charset="0"/>
              </a:rPr>
              <a:t>（保留小数点后面两位，四舍五入）</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a:t>
            </a:r>
            <a:r>
              <a:rPr lang="en-US" altLang="zh-CN"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Demo: TaxCalculator.java</a:t>
            </a:r>
            <a:endParaRPr lang="zh-CN" altLang="en-US" dirty="0">
              <a:solidFill>
                <a:srgbClr val="0000CC"/>
              </a:solidFill>
              <a:latin typeface="Courier New" panose="02070309020205020404" pitchFamily="49" charset="0"/>
              <a:ea typeface="黑体" panose="02010609060101010101" pitchFamily="49" charset="-122"/>
              <a:cs typeface="Courier New" panose="02070309020205020404" pitchFamily="49" charset="0"/>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1024909" y="2347414"/>
            <a:ext cx="10138960" cy="3398293"/>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7239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solidFill>
                  <a:srgbClr val="0000CC"/>
                </a:solidFill>
                <a:latin typeface="Courier New" panose="02070309020205020404" pitchFamily="49" charset="0"/>
              </a:rPr>
              <a:t>public class</a:t>
            </a:r>
            <a:r>
              <a:rPr lang="en-US" altLang="zh-CN" sz="1800" dirty="0">
                <a:latin typeface="Courier New" panose="02070309020205020404" pitchFamily="49" charset="0"/>
              </a:rPr>
              <a:t> </a:t>
            </a:r>
            <a:r>
              <a:rPr lang="zh-CN" altLang="en-US" sz="1800" dirty="0">
                <a:latin typeface="Courier New" panose="02070309020205020404" pitchFamily="49" charset="0"/>
              </a:rPr>
              <a:t>TaxCaculator</a:t>
            </a:r>
            <a:r>
              <a:rPr lang="en-US" altLang="zh-CN" sz="1800" dirty="0">
                <a:latin typeface="Courier New" panose="02070309020205020404" pitchFamily="49" charset="0"/>
              </a:rPr>
              <a:t> </a:t>
            </a:r>
          </a:p>
          <a:p>
            <a:pPr eaLnBrk="1" hangingPunct="1">
              <a:spcBef>
                <a:spcPct val="0"/>
              </a:spcBef>
              <a:buClrTx/>
              <a:buSzTx/>
              <a:buFontTx/>
              <a:buNone/>
            </a:pPr>
            <a:r>
              <a:rPr lang="en-US" altLang="zh-CN" sz="1800" dirty="0">
                <a:latin typeface="Courier New" panose="02070309020205020404" pitchFamily="49" charset="0"/>
              </a:rPr>
              <a:t>{</a:t>
            </a:r>
          </a:p>
          <a:p>
            <a:pPr lvl="1" eaLnBrk="1" hangingPunct="1">
              <a:spcBef>
                <a:spcPct val="0"/>
              </a:spcBef>
              <a:buClrTx/>
              <a:buSzTx/>
              <a:buFontTx/>
              <a:buNone/>
            </a:pPr>
            <a:r>
              <a:rPr lang="en-US" altLang="zh-CN" sz="1800" dirty="0">
                <a:latin typeface="Courier New" panose="02070309020205020404" pitchFamily="49" charset="0"/>
                <a:ea typeface="宋体" panose="02010600030101010101" pitchFamily="2" charset="-122"/>
              </a:rPr>
              <a:t>  </a:t>
            </a:r>
            <a:r>
              <a:rPr lang="en-US" altLang="zh-CN" sz="1800" dirty="0">
                <a:solidFill>
                  <a:srgbClr val="008000"/>
                </a:solidFill>
                <a:latin typeface="Courier New" panose="02070309020205020404" pitchFamily="49" charset="0"/>
                <a:ea typeface="宋体" panose="02010600030101010101" pitchFamily="2" charset="-122"/>
              </a:rPr>
              <a:t>/** Main method */</a:t>
            </a:r>
          </a:p>
          <a:p>
            <a:pPr lvl="1" eaLnBrk="1" hangingPunct="1">
              <a:spcBef>
                <a:spcPct val="0"/>
              </a:spcBef>
              <a:buClrTx/>
              <a:buSzTx/>
              <a:buFontTx/>
              <a:buNone/>
            </a:pPr>
            <a:r>
              <a:rPr lang="en-US" altLang="zh-CN" sz="1800" dirty="0">
                <a:latin typeface="Courier New" panose="02070309020205020404" pitchFamily="49" charset="0"/>
                <a:ea typeface="宋体" panose="02010600030101010101" pitchFamily="2" charset="-122"/>
              </a:rPr>
              <a:t>  </a:t>
            </a:r>
            <a:r>
              <a:rPr lang="en-US" altLang="zh-CN" sz="1800" dirty="0">
                <a:solidFill>
                  <a:srgbClr val="0000CC"/>
                </a:solidFill>
                <a:latin typeface="Courier New" panose="02070309020205020404" pitchFamily="49" charset="0"/>
                <a:ea typeface="宋体" panose="02010600030101010101" pitchFamily="2" charset="-122"/>
              </a:rPr>
              <a:t>public static void</a:t>
            </a:r>
            <a:r>
              <a:rPr lang="en-US" altLang="zh-CN" sz="1800" dirty="0">
                <a:latin typeface="Courier New" panose="02070309020205020404" pitchFamily="49" charset="0"/>
                <a:ea typeface="宋体" panose="02010600030101010101" pitchFamily="2" charset="-122"/>
              </a:rPr>
              <a:t> main(String[] </a:t>
            </a:r>
            <a:r>
              <a:rPr lang="en-US" altLang="zh-CN" sz="1800" dirty="0" err="1">
                <a:latin typeface="Courier New" panose="02070309020205020404" pitchFamily="49" charset="0"/>
                <a:ea typeface="宋体" panose="02010600030101010101" pitchFamily="2" charset="-122"/>
              </a:rPr>
              <a:t>args</a:t>
            </a:r>
            <a:r>
              <a:rPr lang="en-US" altLang="zh-CN" sz="1800" dirty="0">
                <a:latin typeface="Courier New" panose="02070309020205020404" pitchFamily="49" charset="0"/>
                <a:ea typeface="宋体" panose="02010600030101010101" pitchFamily="2" charset="-122"/>
              </a:rPr>
              <a:t>) </a:t>
            </a:r>
          </a:p>
          <a:p>
            <a:pPr lvl="1" eaLnBrk="1" hangingPunct="1">
              <a:spcBef>
                <a:spcPct val="0"/>
              </a:spcBef>
              <a:buClrTx/>
              <a:buSzTx/>
              <a:buFontTx/>
              <a:buNone/>
            </a:pPr>
            <a:r>
              <a:rPr lang="en-US" altLang="zh-CN" sz="1800" dirty="0">
                <a:latin typeface="Courier New" panose="02070309020205020404" pitchFamily="49" charset="0"/>
                <a:ea typeface="宋体" panose="02010600030101010101" pitchFamily="2" charset="-122"/>
              </a:rPr>
              <a:t>  {</a:t>
            </a:r>
          </a:p>
          <a:p>
            <a:pPr lvl="2" eaLnBrk="1" hangingPunct="1">
              <a:spcBef>
                <a:spcPct val="0"/>
              </a:spcBef>
              <a:buClrTx/>
              <a:buSzTx/>
              <a:buFontTx/>
              <a:buNone/>
            </a:pPr>
            <a:r>
              <a:rPr lang="en-US" altLang="zh-CN" sz="1800" b="1" dirty="0">
                <a:latin typeface="Courier New" panose="02070309020205020404" pitchFamily="49" charset="0"/>
                <a:ea typeface="宋体" panose="02010600030101010101" pitchFamily="2" charset="-122"/>
              </a:rPr>
              <a:t>   </a:t>
            </a:r>
            <a:r>
              <a:rPr lang="en-US" altLang="zh-CN" sz="1800" b="1" dirty="0">
                <a:solidFill>
                  <a:srgbClr val="0000CC"/>
                </a:solidFill>
                <a:latin typeface="Courier New" panose="02070309020205020404" pitchFamily="49" charset="0"/>
                <a:ea typeface="宋体" panose="02010600030101010101" pitchFamily="2" charset="-122"/>
              </a:rPr>
              <a:t>double</a:t>
            </a:r>
            <a:r>
              <a:rPr lang="en-US" altLang="zh-CN" sz="1800" b="1" dirty="0">
                <a:latin typeface="Courier New" panose="02070309020205020404" pitchFamily="49" charset="0"/>
                <a:ea typeface="宋体" panose="02010600030101010101" pitchFamily="2" charset="-122"/>
              </a:rPr>
              <a:t> income = 1197.64;</a:t>
            </a:r>
          </a:p>
          <a:p>
            <a:pPr lvl="2" eaLnBrk="1" hangingPunct="1">
              <a:spcBef>
                <a:spcPct val="0"/>
              </a:spcBef>
              <a:buClrTx/>
              <a:buSzTx/>
              <a:buFontTx/>
              <a:buNone/>
            </a:pPr>
            <a:r>
              <a:rPr lang="en-US" altLang="zh-CN" sz="1800" b="1" dirty="0" smtClean="0">
                <a:latin typeface="Courier New" panose="02070309020205020404" pitchFamily="49" charset="0"/>
                <a:ea typeface="宋体" panose="02010600030101010101" pitchFamily="2" charset="-122"/>
              </a:rPr>
              <a:t>   </a:t>
            </a:r>
            <a:r>
              <a:rPr lang="en-US" altLang="zh-CN" sz="1800" b="1" dirty="0">
                <a:solidFill>
                  <a:srgbClr val="0000CC"/>
                </a:solidFill>
                <a:latin typeface="Courier New" panose="02070309020205020404" pitchFamily="49" charset="0"/>
                <a:ea typeface="宋体" panose="02010600030101010101" pitchFamily="2" charset="-122"/>
              </a:rPr>
              <a:t>double </a:t>
            </a:r>
            <a:r>
              <a:rPr lang="en-US" altLang="zh-CN" sz="1800" b="1" dirty="0" err="1">
                <a:latin typeface="Courier New" panose="02070309020205020404" pitchFamily="49" charset="0"/>
                <a:ea typeface="宋体" panose="02010600030101010101" pitchFamily="2" charset="-122"/>
              </a:rPr>
              <a:t>taxRate</a:t>
            </a:r>
            <a:r>
              <a:rPr lang="en-US" altLang="zh-CN" sz="1800" b="1" dirty="0">
                <a:latin typeface="Courier New" panose="02070309020205020404" pitchFamily="49" charset="0"/>
                <a:ea typeface="宋体" panose="02010600030101010101" pitchFamily="2" charset="-122"/>
              </a:rPr>
              <a:t> = 0.06;</a:t>
            </a:r>
          </a:p>
          <a:p>
            <a:pPr lvl="2" eaLnBrk="1" hangingPunct="1">
              <a:spcBef>
                <a:spcPct val="0"/>
              </a:spcBef>
              <a:buClrTx/>
              <a:buSzTx/>
              <a:buFontTx/>
              <a:buNone/>
            </a:pPr>
            <a:r>
              <a:rPr lang="en-US" altLang="zh-CN" sz="1800" b="1" dirty="0">
                <a:latin typeface="Courier New" panose="02070309020205020404" pitchFamily="49" charset="0"/>
                <a:ea typeface="宋体" panose="02010600030101010101" pitchFamily="2" charset="-122"/>
              </a:rPr>
              <a:t>   </a:t>
            </a:r>
            <a:r>
              <a:rPr lang="en-US" altLang="zh-CN" sz="1800" b="1" dirty="0">
                <a:solidFill>
                  <a:srgbClr val="0000CC"/>
                </a:solidFill>
                <a:latin typeface="Courier New" panose="02070309020205020404" pitchFamily="49" charset="0"/>
                <a:ea typeface="宋体" panose="02010600030101010101" pitchFamily="2" charset="-122"/>
              </a:rPr>
              <a:t>double </a:t>
            </a:r>
            <a:r>
              <a:rPr lang="en-US" altLang="zh-CN" sz="1800" b="1" dirty="0">
                <a:latin typeface="Courier New" panose="02070309020205020404" pitchFamily="49" charset="0"/>
                <a:ea typeface="宋体" panose="02010600030101010101" pitchFamily="2" charset="-122"/>
              </a:rPr>
              <a:t>tax = income * </a:t>
            </a:r>
            <a:r>
              <a:rPr lang="en-US" altLang="zh-CN" sz="1800" b="1" dirty="0" err="1">
                <a:latin typeface="Courier New" panose="02070309020205020404" pitchFamily="49" charset="0"/>
                <a:ea typeface="宋体" panose="02010600030101010101" pitchFamily="2" charset="-122"/>
              </a:rPr>
              <a:t>taxRate</a:t>
            </a:r>
            <a:r>
              <a:rPr lang="en-US" altLang="zh-CN" sz="1800" b="1" dirty="0">
                <a:latin typeface="Courier New" panose="02070309020205020404" pitchFamily="49" charset="0"/>
                <a:ea typeface="宋体" panose="02010600030101010101" pitchFamily="2" charset="-122"/>
              </a:rPr>
              <a:t>;  </a:t>
            </a:r>
            <a:r>
              <a:rPr lang="en-US" altLang="zh-CN" sz="1800" b="1" dirty="0">
                <a:solidFill>
                  <a:srgbClr val="008000"/>
                </a:solidFill>
                <a:latin typeface="Courier New" panose="02070309020205020404" pitchFamily="49" charset="0"/>
                <a:ea typeface="宋体" panose="02010600030101010101" pitchFamily="2" charset="-122"/>
              </a:rPr>
              <a:t>// tax = 71.8584</a:t>
            </a:r>
          </a:p>
          <a:p>
            <a:pPr lvl="2" eaLnBrk="1" hangingPunct="1">
              <a:spcBef>
                <a:spcPct val="0"/>
              </a:spcBef>
              <a:buClrTx/>
              <a:buSzTx/>
              <a:buFontTx/>
              <a:buNone/>
            </a:pPr>
            <a:r>
              <a:rPr lang="en-US" altLang="zh-CN" sz="1800" b="1" dirty="0">
                <a:latin typeface="Courier New" panose="02070309020205020404" pitchFamily="49" charset="0"/>
                <a:ea typeface="宋体" panose="02010600030101010101" pitchFamily="2" charset="-122"/>
              </a:rPr>
              <a:t>   </a:t>
            </a:r>
            <a:r>
              <a:rPr lang="en-US" altLang="zh-CN" sz="1800" b="1" dirty="0">
                <a:solidFill>
                  <a:srgbClr val="0000CC"/>
                </a:solidFill>
                <a:latin typeface="Courier New" panose="02070309020205020404" pitchFamily="49" charset="0"/>
                <a:ea typeface="宋体" panose="02010600030101010101" pitchFamily="2" charset="-122"/>
              </a:rPr>
              <a:t>double</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trueTax</a:t>
            </a:r>
            <a:r>
              <a:rPr lang="en-US" altLang="zh-CN" sz="1800" b="1" dirty="0">
                <a:latin typeface="Courier New" panose="02070309020205020404" pitchFamily="49" charset="0"/>
                <a:ea typeface="宋体" panose="02010600030101010101" pitchFamily="2" charset="-122"/>
              </a:rPr>
              <a:t> = ((</a:t>
            </a:r>
            <a:r>
              <a:rPr lang="en-US" altLang="zh-CN" sz="1800" b="1" dirty="0" err="1">
                <a:solidFill>
                  <a:srgbClr val="0000CC"/>
                </a:solidFill>
                <a:latin typeface="Courier New" panose="02070309020205020404" pitchFamily="49" charset="0"/>
                <a:ea typeface="宋体" panose="02010600030101010101" pitchFamily="2" charset="-122"/>
              </a:rPr>
              <a:t>int</a:t>
            </a:r>
            <a:r>
              <a:rPr lang="en-US" altLang="zh-CN" sz="1800" b="1" dirty="0">
                <a:latin typeface="Courier New" panose="02070309020205020404" pitchFamily="49" charset="0"/>
                <a:ea typeface="宋体" panose="02010600030101010101" pitchFamily="2" charset="-122"/>
              </a:rPr>
              <a:t>)((tax + 0.005) * 100)) / 100.0;</a:t>
            </a:r>
          </a:p>
          <a:p>
            <a:pPr lvl="2" eaLnBrk="1" hangingPunct="1">
              <a:spcBef>
                <a:spcPct val="0"/>
              </a:spcBef>
              <a:buClrTx/>
              <a:buSzTx/>
              <a:buFontTx/>
              <a:buNone/>
            </a:pP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System.out.println</a:t>
            </a:r>
            <a:r>
              <a:rPr lang="en-US" altLang="zh-CN" sz="1800" b="1" dirty="0">
                <a:latin typeface="Courier New" panose="02070309020205020404" pitchFamily="49" charset="0"/>
                <a:ea typeface="宋体" panose="02010600030101010101" pitchFamily="2" charset="-122"/>
              </a:rPr>
              <a:t>( "tax = " + </a:t>
            </a:r>
            <a:r>
              <a:rPr lang="en-US" altLang="zh-CN" sz="1800" b="1" dirty="0" err="1">
                <a:latin typeface="Courier New" panose="02070309020205020404" pitchFamily="49" charset="0"/>
                <a:ea typeface="宋体" panose="02010600030101010101" pitchFamily="2" charset="-122"/>
              </a:rPr>
              <a:t>trueTax</a:t>
            </a:r>
            <a:r>
              <a:rPr lang="en-US" altLang="zh-CN" sz="1800" b="1" dirty="0">
                <a:latin typeface="Courier New" panose="02070309020205020404" pitchFamily="49" charset="0"/>
                <a:ea typeface="宋体" panose="02010600030101010101" pitchFamily="2" charset="-122"/>
              </a:rPr>
              <a:t>);  </a:t>
            </a:r>
            <a:r>
              <a:rPr lang="en-US" altLang="zh-CN" sz="1800" b="1" dirty="0">
                <a:solidFill>
                  <a:srgbClr val="008000"/>
                </a:solidFill>
                <a:latin typeface="Courier New" panose="02070309020205020404" pitchFamily="49" charset="0"/>
                <a:ea typeface="宋体" panose="02010600030101010101" pitchFamily="2" charset="-122"/>
              </a:rPr>
              <a:t>// tax = 71.86</a:t>
            </a:r>
          </a:p>
          <a:p>
            <a:pPr lvl="2" eaLnBrk="1" hangingPunct="1">
              <a:spcBef>
                <a:spcPct val="0"/>
              </a:spcBef>
              <a:buClrTx/>
              <a:buSzTx/>
              <a:buFontTx/>
              <a:buNone/>
            </a:pPr>
            <a:r>
              <a:rPr lang="en-US" altLang="zh-CN" sz="1800" b="1"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800" dirty="0">
                <a:latin typeface="Courier New" panose="02070309020205020404" pitchFamily="49" charset="0"/>
              </a:rPr>
              <a:t>}</a:t>
            </a:r>
            <a:endParaRPr lang="zh-CN" altLang="en-US" sz="1800" dirty="0">
              <a:latin typeface="Courier New" panose="02070309020205020404" pitchFamily="49" charset="0"/>
            </a:endParaRPr>
          </a:p>
        </p:txBody>
      </p:sp>
      <p:sp>
        <p:nvSpPr>
          <p:cNvPr id="6" name="矩形 5"/>
          <p:cNvSpPr/>
          <p:nvPr/>
        </p:nvSpPr>
        <p:spPr>
          <a:xfrm>
            <a:off x="1024908" y="5868536"/>
            <a:ext cx="10302733" cy="707886"/>
          </a:xfrm>
          <a:prstGeom prst="rect">
            <a:avLst/>
          </a:prstGeom>
        </p:spPr>
        <p:txBody>
          <a:bodyPr wrap="square">
            <a:spAutoFit/>
          </a:bodyPr>
          <a:lstStyle/>
          <a:p>
            <a:pPr>
              <a:spcBef>
                <a:spcPct val="0"/>
              </a:spcBef>
            </a:pPr>
            <a:r>
              <a:rPr lang="zh-CN" altLang="en-US" sz="2000" dirty="0">
                <a:latin typeface="黑体" panose="02010609060101010101" pitchFamily="49" charset="-122"/>
                <a:ea typeface="黑体" panose="02010609060101010101" pitchFamily="49" charset="-122"/>
              </a:rPr>
              <a:t>注</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、由于要保留小数点后面两位，因此先乘以</a:t>
            </a:r>
            <a:r>
              <a:rPr lang="en-US" altLang="zh-CN" sz="2000" dirty="0">
                <a:latin typeface="黑体" panose="02010609060101010101" pitchFamily="49" charset="-122"/>
                <a:ea typeface="黑体" panose="02010609060101010101" pitchFamily="49" charset="-122"/>
              </a:rPr>
              <a:t>100</a:t>
            </a:r>
            <a:r>
              <a:rPr lang="zh-CN" altLang="en-US" sz="2000" dirty="0">
                <a:latin typeface="黑体" panose="02010609060101010101" pitchFamily="49" charset="-122"/>
                <a:ea typeface="黑体" panose="02010609060101010101" pitchFamily="49" charset="-122"/>
              </a:rPr>
              <a:t>，取整（截去小数部分</a:t>
            </a:r>
            <a:r>
              <a:rPr lang="zh-CN" altLang="en-US" sz="2000" dirty="0" smtClean="0">
                <a:latin typeface="黑体" panose="02010609060101010101" pitchFamily="49" charset="-122"/>
                <a:ea typeface="黑体" panose="02010609060101010101" pitchFamily="49" charset="-122"/>
              </a:rPr>
              <a:t>），再</a:t>
            </a:r>
            <a:r>
              <a:rPr lang="zh-CN" altLang="en-US" sz="2000" dirty="0">
                <a:latin typeface="黑体" panose="02010609060101010101" pitchFamily="49" charset="-122"/>
                <a:ea typeface="黑体" panose="02010609060101010101" pitchFamily="49" charset="-122"/>
              </a:rPr>
              <a:t>除以</a:t>
            </a:r>
            <a:r>
              <a:rPr lang="en-US" altLang="zh-CN" sz="2000" dirty="0">
                <a:latin typeface="黑体" panose="02010609060101010101" pitchFamily="49" charset="-122"/>
                <a:ea typeface="黑体" panose="02010609060101010101" pitchFamily="49" charset="-122"/>
              </a:rPr>
              <a:t>100</a:t>
            </a:r>
          </a:p>
          <a:p>
            <a:pPr>
              <a:spcBef>
                <a:spcPct val="0"/>
              </a:spcBef>
            </a:pPr>
            <a:r>
              <a:rPr lang="en-US" altLang="zh-CN" sz="2000" dirty="0" smtClean="0">
                <a:latin typeface="黑体" panose="02010609060101010101" pitchFamily="49" charset="-122"/>
                <a:ea typeface="黑体" panose="02010609060101010101" pitchFamily="49" charset="-122"/>
              </a:rPr>
              <a:t>    2</a:t>
            </a:r>
            <a:r>
              <a:rPr lang="zh-CN" altLang="en-US" sz="2000" dirty="0">
                <a:latin typeface="黑体" panose="02010609060101010101" pitchFamily="49" charset="-122"/>
                <a:ea typeface="黑体" panose="02010609060101010101" pitchFamily="49" charset="-122"/>
              </a:rPr>
              <a:t>、由于要四舍五入，因此加上</a:t>
            </a:r>
            <a:r>
              <a:rPr lang="en-US" altLang="zh-CN" sz="2000" dirty="0">
                <a:latin typeface="黑体" panose="02010609060101010101" pitchFamily="49" charset="-122"/>
                <a:ea typeface="黑体" panose="02010609060101010101" pitchFamily="49" charset="-122"/>
              </a:rPr>
              <a:t>0.005</a:t>
            </a:r>
          </a:p>
        </p:txBody>
      </p:sp>
    </p:spTree>
    <p:extLst>
      <p:ext uri="{BB962C8B-B14F-4D97-AF65-F5344CB8AC3E}">
        <p14:creationId xmlns:p14="http://schemas.microsoft.com/office/powerpoint/2010/main" val="2518728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a:t>另一种数据类型转换方法</a:t>
            </a:r>
            <a:endParaRPr lang="zh-CN" altLang="en-US" dirty="0" smtClean="0">
              <a:ea typeface="宋体" panose="02010600030101010101" pitchFamily="2" charset="-122"/>
            </a:endParaRPr>
          </a:p>
        </p:txBody>
      </p:sp>
      <p:sp>
        <p:nvSpPr>
          <p:cNvPr id="48131" name="Rectangle 3"/>
          <p:cNvSpPr>
            <a:spLocks noGrp="1" noChangeArrowheads="1"/>
          </p:cNvSpPr>
          <p:nvPr>
            <p:ph type="body" idx="1"/>
          </p:nvPr>
        </p:nvSpPr>
        <p:spPr/>
        <p:txBody>
          <a:bodyPr/>
          <a:lstStyle/>
          <a:p>
            <a:pPr eaLnBrk="1" hangingPunct="1"/>
            <a:r>
              <a:rPr lang="zh-CN" altLang="en-US" dirty="0" smtClean="0">
                <a:ea typeface="宋体" panose="02010600030101010101" pitchFamily="2" charset="-122"/>
              </a:rPr>
              <a:t>字符串转换为数值</a:t>
            </a:r>
          </a:p>
          <a:p>
            <a:pPr lvl="1" eaLnBrk="1" hangingPunct="1"/>
            <a:r>
              <a:rPr lang="en-US" altLang="zh-CN" dirty="0" smtClean="0">
                <a:ea typeface="楷体" panose="02010609060101010101" pitchFamily="49" charset="-122"/>
              </a:rPr>
              <a:t>123 </a:t>
            </a:r>
            <a:r>
              <a:rPr lang="zh-CN" altLang="en-US" dirty="0" smtClean="0">
                <a:ea typeface="楷体" panose="02010609060101010101" pitchFamily="49" charset="-122"/>
              </a:rPr>
              <a:t>和 </a:t>
            </a:r>
            <a:r>
              <a:rPr lang="en-US" altLang="zh-CN" dirty="0" smtClean="0">
                <a:ea typeface="楷体" panose="02010609060101010101" pitchFamily="49" charset="-122"/>
              </a:rPr>
              <a:t>"123" </a:t>
            </a:r>
            <a:r>
              <a:rPr lang="zh-CN" altLang="en-US" dirty="0" smtClean="0">
                <a:ea typeface="楷体" panose="02010609060101010101" pitchFamily="49" charset="-122"/>
              </a:rPr>
              <a:t>是不一样的</a:t>
            </a:r>
          </a:p>
          <a:p>
            <a:pPr lvl="1" eaLnBrk="1" hangingPunct="1"/>
            <a:r>
              <a:rPr lang="zh-CN" altLang="en-US" dirty="0" smtClean="0">
                <a:ea typeface="楷体" panose="02010609060101010101" pitchFamily="49" charset="-122"/>
              </a:rPr>
              <a:t>字符串 </a:t>
            </a:r>
            <a:r>
              <a:rPr lang="en-US" dirty="0" smtClean="0">
                <a:ea typeface="楷体" panose="02010609060101010101" pitchFamily="49" charset="-122"/>
                <a:sym typeface="Wingdings" panose="05000000000000000000" pitchFamily="2" charset="2"/>
              </a:rPr>
              <a:t> </a:t>
            </a:r>
            <a:r>
              <a:rPr lang="en-US" altLang="zh-CN" dirty="0" err="1" smtClean="0">
                <a:ea typeface="楷体" panose="02010609060101010101" pitchFamily="49" charset="-122"/>
                <a:sym typeface="Wingdings" panose="05000000000000000000" pitchFamily="2" charset="2"/>
              </a:rPr>
              <a:t>int</a:t>
            </a:r>
            <a:r>
              <a:rPr lang="zh-CN" altLang="en-US" dirty="0" smtClean="0">
                <a:ea typeface="楷体" panose="02010609060101010101" pitchFamily="49" charset="-122"/>
                <a:sym typeface="Wingdings" panose="05000000000000000000" pitchFamily="2" charset="2"/>
              </a:rPr>
              <a:t>：用 </a:t>
            </a:r>
            <a:r>
              <a:rPr lang="en-US" altLang="zh-CN" dirty="0" smtClean="0">
                <a:solidFill>
                  <a:srgbClr val="009900"/>
                </a:solidFill>
                <a:ea typeface="楷体" panose="02010609060101010101" pitchFamily="49" charset="-122"/>
                <a:sym typeface="Wingdings" panose="05000000000000000000" pitchFamily="2" charset="2"/>
              </a:rPr>
              <a:t>Integer </a:t>
            </a:r>
            <a:r>
              <a:rPr lang="zh-CN" altLang="en-US" dirty="0" smtClean="0">
                <a:solidFill>
                  <a:srgbClr val="009900"/>
                </a:solidFill>
                <a:ea typeface="楷体" panose="02010609060101010101" pitchFamily="49" charset="-122"/>
                <a:sym typeface="Wingdings" panose="05000000000000000000" pitchFamily="2" charset="2"/>
              </a:rPr>
              <a:t>类</a:t>
            </a:r>
            <a:r>
              <a:rPr lang="zh-CN" altLang="en-US" dirty="0" smtClean="0">
                <a:ea typeface="楷体" panose="02010609060101010101" pitchFamily="49" charset="-122"/>
                <a:sym typeface="Wingdings" panose="05000000000000000000" pitchFamily="2" charset="2"/>
              </a:rPr>
              <a:t>中的 </a:t>
            </a:r>
            <a:r>
              <a:rPr lang="en-US" altLang="zh-CN" dirty="0" err="1" smtClean="0">
                <a:solidFill>
                  <a:srgbClr val="FF0000"/>
                </a:solidFill>
                <a:ea typeface="楷体" panose="02010609060101010101" pitchFamily="49" charset="-122"/>
                <a:sym typeface="Wingdings" panose="05000000000000000000" pitchFamily="2" charset="2"/>
              </a:rPr>
              <a:t>parseInt</a:t>
            </a:r>
            <a:r>
              <a:rPr lang="en-US" altLang="zh-CN" dirty="0" smtClean="0">
                <a:solidFill>
                  <a:srgbClr val="FF0000"/>
                </a:solidFill>
                <a:ea typeface="楷体" panose="02010609060101010101" pitchFamily="49" charset="-122"/>
                <a:sym typeface="Wingdings" panose="05000000000000000000" pitchFamily="2" charset="2"/>
              </a:rPr>
              <a:t> </a:t>
            </a:r>
            <a:r>
              <a:rPr lang="zh-CN" altLang="en-US" dirty="0" smtClean="0">
                <a:ea typeface="楷体" panose="02010609060101010101" pitchFamily="49" charset="-122"/>
                <a:sym typeface="Wingdings" panose="05000000000000000000" pitchFamily="2" charset="2"/>
              </a:rPr>
              <a:t>方法</a:t>
            </a:r>
            <a:br>
              <a:rPr lang="zh-CN" altLang="en-US" dirty="0" smtClean="0">
                <a:ea typeface="楷体" panose="02010609060101010101" pitchFamily="49" charset="-122"/>
                <a:sym typeface="Wingdings" panose="05000000000000000000" pitchFamily="2" charset="2"/>
              </a:rPr>
            </a:br>
            <a:r>
              <a:rPr lang="en-US" altLang="zh-CN" dirty="0" err="1" smtClean="0">
                <a:ea typeface="楷体" panose="02010609060101010101" pitchFamily="49" charset="-122"/>
                <a:sym typeface="Wingdings" panose="05000000000000000000" pitchFamily="2" charset="2"/>
              </a:rPr>
              <a:t>int</a:t>
            </a:r>
            <a:r>
              <a:rPr lang="en-US" altLang="zh-CN" dirty="0" smtClean="0">
                <a:ea typeface="楷体" panose="02010609060101010101" pitchFamily="49" charset="-122"/>
                <a:sym typeface="Wingdings" panose="05000000000000000000" pitchFamily="2" charset="2"/>
              </a:rPr>
              <a:t>  </a:t>
            </a:r>
            <a:r>
              <a:rPr lang="zh-CN" altLang="en-US" dirty="0" smtClean="0">
                <a:ea typeface="楷体" panose="02010609060101010101" pitchFamily="49" charset="-122"/>
                <a:sym typeface="Wingdings" panose="05000000000000000000" pitchFamily="2" charset="2"/>
              </a:rPr>
              <a:t>字符串：用 </a:t>
            </a:r>
            <a:r>
              <a:rPr lang="en-US" altLang="zh-CN" dirty="0" smtClean="0">
                <a:solidFill>
                  <a:srgbClr val="009900"/>
                </a:solidFill>
                <a:ea typeface="楷体" panose="02010609060101010101" pitchFamily="49" charset="-122"/>
                <a:sym typeface="Wingdings" panose="05000000000000000000" pitchFamily="2" charset="2"/>
              </a:rPr>
              <a:t>String </a:t>
            </a:r>
            <a:r>
              <a:rPr lang="zh-CN" altLang="en-US" dirty="0" smtClean="0">
                <a:solidFill>
                  <a:srgbClr val="009900"/>
                </a:solidFill>
                <a:ea typeface="楷体" panose="02010609060101010101" pitchFamily="49" charset="-122"/>
                <a:sym typeface="Wingdings" panose="05000000000000000000" pitchFamily="2" charset="2"/>
              </a:rPr>
              <a:t>类</a:t>
            </a:r>
            <a:r>
              <a:rPr lang="zh-CN" altLang="en-US" dirty="0" smtClean="0">
                <a:ea typeface="楷体" panose="02010609060101010101" pitchFamily="49" charset="-122"/>
                <a:sym typeface="Wingdings" panose="05000000000000000000" pitchFamily="2" charset="2"/>
              </a:rPr>
              <a:t>中的 </a:t>
            </a:r>
            <a:r>
              <a:rPr lang="en-US" altLang="zh-CN" dirty="0" err="1" smtClean="0">
                <a:solidFill>
                  <a:srgbClr val="FF0000"/>
                </a:solidFill>
                <a:ea typeface="楷体" panose="02010609060101010101" pitchFamily="49" charset="-122"/>
                <a:sym typeface="Wingdings" panose="05000000000000000000" pitchFamily="2" charset="2"/>
              </a:rPr>
              <a:t>valueOf</a:t>
            </a:r>
            <a:r>
              <a:rPr lang="en-US" altLang="zh-CN" dirty="0" smtClean="0">
                <a:solidFill>
                  <a:srgbClr val="FF0000"/>
                </a:solidFill>
                <a:ea typeface="楷体" panose="02010609060101010101" pitchFamily="49" charset="-122"/>
                <a:sym typeface="Wingdings" panose="05000000000000000000" pitchFamily="2" charset="2"/>
              </a:rPr>
              <a:t> </a:t>
            </a:r>
            <a:r>
              <a:rPr lang="zh-CN" altLang="en-US" dirty="0" smtClean="0">
                <a:ea typeface="楷体" panose="02010609060101010101" pitchFamily="49" charset="-122"/>
                <a:sym typeface="Wingdings" panose="05000000000000000000" pitchFamily="2" charset="2"/>
              </a:rPr>
              <a:t>方法</a:t>
            </a:r>
          </a:p>
          <a:p>
            <a:pPr lvl="1" eaLnBrk="1" hangingPunct="1"/>
            <a:endParaRPr lang="zh-CN" altLang="en-US" dirty="0" smtClean="0">
              <a:ea typeface="楷体_GB2312" pitchFamily="49" charset="-122"/>
              <a:sym typeface="Wingdings" panose="05000000000000000000" pitchFamily="2" charset="2"/>
            </a:endParaRPr>
          </a:p>
          <a:p>
            <a:pPr lvl="1" eaLnBrk="1" hangingPunct="1"/>
            <a:endParaRPr lang="zh-CN" altLang="en-US" dirty="0" smtClean="0">
              <a:ea typeface="楷体_GB2312" pitchFamily="49" charset="-122"/>
              <a:sym typeface="Wingdings" panose="05000000000000000000" pitchFamily="2" charset="2"/>
            </a:endParaRPr>
          </a:p>
          <a:p>
            <a:pPr lvl="1" eaLnBrk="1" hangingPunct="1"/>
            <a:endParaRPr lang="zh-CN" altLang="en-US" dirty="0" smtClean="0">
              <a:ea typeface="楷体_GB2312" pitchFamily="49" charset="-122"/>
              <a:sym typeface="Wingdings" panose="05000000000000000000" pitchFamily="2" charset="2"/>
            </a:endParaRPr>
          </a:p>
          <a:p>
            <a:pPr lvl="1" eaLnBrk="1" hangingPunct="1"/>
            <a:r>
              <a:rPr lang="zh-CN" altLang="en-US" dirty="0" smtClean="0">
                <a:ea typeface="楷体" panose="02010609060101010101" pitchFamily="49" charset="-122"/>
                <a:sym typeface="Wingdings" panose="05000000000000000000" pitchFamily="2" charset="2"/>
              </a:rPr>
              <a:t>字符串 </a:t>
            </a:r>
            <a:r>
              <a:rPr lang="en-US" dirty="0" smtClean="0">
                <a:ea typeface="楷体" panose="02010609060101010101" pitchFamily="49" charset="-122"/>
                <a:sym typeface="Wingdings" panose="05000000000000000000" pitchFamily="2" charset="2"/>
              </a:rPr>
              <a:t> </a:t>
            </a:r>
            <a:r>
              <a:rPr lang="en-US" altLang="zh-CN" dirty="0" smtClean="0">
                <a:ea typeface="楷体" panose="02010609060101010101" pitchFamily="49" charset="-122"/>
                <a:sym typeface="Wingdings" panose="05000000000000000000" pitchFamily="2" charset="2"/>
              </a:rPr>
              <a:t>double</a:t>
            </a:r>
            <a:r>
              <a:rPr lang="zh-CN" altLang="en-US" dirty="0" smtClean="0">
                <a:ea typeface="楷体" panose="02010609060101010101" pitchFamily="49" charset="-122"/>
                <a:sym typeface="Wingdings" panose="05000000000000000000" pitchFamily="2" charset="2"/>
              </a:rPr>
              <a:t>：用 </a:t>
            </a:r>
            <a:r>
              <a:rPr lang="en-US" altLang="zh-CN" dirty="0" smtClean="0">
                <a:solidFill>
                  <a:srgbClr val="009900"/>
                </a:solidFill>
                <a:ea typeface="楷体" panose="02010609060101010101" pitchFamily="49" charset="-122"/>
                <a:sym typeface="Wingdings" panose="05000000000000000000" pitchFamily="2" charset="2"/>
              </a:rPr>
              <a:t>Double </a:t>
            </a:r>
            <a:r>
              <a:rPr lang="zh-CN" altLang="en-US" dirty="0" smtClean="0">
                <a:solidFill>
                  <a:srgbClr val="009900"/>
                </a:solidFill>
                <a:ea typeface="楷体" panose="02010609060101010101" pitchFamily="49" charset="-122"/>
                <a:sym typeface="Wingdings" panose="05000000000000000000" pitchFamily="2" charset="2"/>
              </a:rPr>
              <a:t>类</a:t>
            </a:r>
            <a:r>
              <a:rPr lang="zh-CN" altLang="en-US" dirty="0" smtClean="0">
                <a:ea typeface="楷体" panose="02010609060101010101" pitchFamily="49" charset="-122"/>
                <a:sym typeface="Wingdings" panose="05000000000000000000" pitchFamily="2" charset="2"/>
              </a:rPr>
              <a:t>中的 </a:t>
            </a:r>
            <a:r>
              <a:rPr lang="en-US" altLang="zh-CN" dirty="0" err="1" smtClean="0">
                <a:solidFill>
                  <a:srgbClr val="FF0000"/>
                </a:solidFill>
                <a:ea typeface="楷体" panose="02010609060101010101" pitchFamily="49" charset="-122"/>
                <a:sym typeface="Wingdings" panose="05000000000000000000" pitchFamily="2" charset="2"/>
              </a:rPr>
              <a:t>parseDouble</a:t>
            </a:r>
            <a:r>
              <a:rPr lang="en-US" altLang="zh-CN" dirty="0" smtClean="0">
                <a:ea typeface="楷体" panose="02010609060101010101" pitchFamily="49" charset="-122"/>
                <a:sym typeface="Wingdings" panose="05000000000000000000" pitchFamily="2" charset="2"/>
              </a:rPr>
              <a:t> </a:t>
            </a:r>
            <a:r>
              <a:rPr lang="zh-CN" altLang="en-US" dirty="0" smtClean="0">
                <a:ea typeface="楷体" panose="02010609060101010101" pitchFamily="49" charset="-122"/>
                <a:sym typeface="Wingdings" panose="05000000000000000000" pitchFamily="2" charset="2"/>
              </a:rPr>
              <a:t>方法</a:t>
            </a:r>
            <a:br>
              <a:rPr lang="zh-CN" altLang="en-US" dirty="0" smtClean="0">
                <a:ea typeface="楷体" panose="02010609060101010101" pitchFamily="49" charset="-122"/>
                <a:sym typeface="Wingdings" panose="05000000000000000000" pitchFamily="2" charset="2"/>
              </a:rPr>
            </a:br>
            <a:r>
              <a:rPr lang="en-US" altLang="zh-CN" dirty="0" smtClean="0">
                <a:ea typeface="楷体" panose="02010609060101010101" pitchFamily="49" charset="-122"/>
                <a:sym typeface="Wingdings" panose="05000000000000000000" pitchFamily="2" charset="2"/>
              </a:rPr>
              <a:t>double  </a:t>
            </a:r>
            <a:r>
              <a:rPr lang="zh-CN" altLang="en-US" dirty="0" smtClean="0">
                <a:ea typeface="楷体" panose="02010609060101010101" pitchFamily="49" charset="-122"/>
                <a:sym typeface="Wingdings" panose="05000000000000000000" pitchFamily="2" charset="2"/>
              </a:rPr>
              <a:t>字符串：用 </a:t>
            </a:r>
            <a:r>
              <a:rPr lang="en-US" altLang="zh-CN" dirty="0" smtClean="0">
                <a:solidFill>
                  <a:srgbClr val="009900"/>
                </a:solidFill>
                <a:ea typeface="楷体" panose="02010609060101010101" pitchFamily="49" charset="-122"/>
                <a:sym typeface="Wingdings" panose="05000000000000000000" pitchFamily="2" charset="2"/>
              </a:rPr>
              <a:t>String </a:t>
            </a:r>
            <a:r>
              <a:rPr lang="zh-CN" altLang="en-US" dirty="0" smtClean="0">
                <a:solidFill>
                  <a:srgbClr val="009900"/>
                </a:solidFill>
                <a:ea typeface="楷体" panose="02010609060101010101" pitchFamily="49" charset="-122"/>
                <a:sym typeface="Wingdings" panose="05000000000000000000" pitchFamily="2" charset="2"/>
              </a:rPr>
              <a:t>类</a:t>
            </a:r>
            <a:r>
              <a:rPr lang="zh-CN" altLang="en-US" dirty="0" smtClean="0">
                <a:ea typeface="楷体" panose="02010609060101010101" pitchFamily="49" charset="-122"/>
                <a:sym typeface="Wingdings" panose="05000000000000000000" pitchFamily="2" charset="2"/>
              </a:rPr>
              <a:t>中的 </a:t>
            </a:r>
            <a:r>
              <a:rPr lang="en-US" altLang="zh-CN" dirty="0" err="1" smtClean="0">
                <a:solidFill>
                  <a:srgbClr val="FF0000"/>
                </a:solidFill>
                <a:ea typeface="楷体" panose="02010609060101010101" pitchFamily="49" charset="-122"/>
                <a:sym typeface="Wingdings" panose="05000000000000000000" pitchFamily="2" charset="2"/>
              </a:rPr>
              <a:t>valueOf</a:t>
            </a:r>
            <a:r>
              <a:rPr lang="en-US" altLang="zh-CN" dirty="0" smtClean="0">
                <a:ea typeface="楷体" panose="02010609060101010101" pitchFamily="49" charset="-122"/>
                <a:sym typeface="Wingdings" panose="05000000000000000000" pitchFamily="2" charset="2"/>
              </a:rPr>
              <a:t> </a:t>
            </a:r>
            <a:r>
              <a:rPr lang="zh-CN" altLang="en-US" dirty="0" smtClean="0">
                <a:ea typeface="楷体" panose="02010609060101010101" pitchFamily="49" charset="-122"/>
                <a:sym typeface="Wingdings" panose="05000000000000000000" pitchFamily="2" charset="2"/>
              </a:rPr>
              <a:t>方法</a:t>
            </a:r>
            <a:endParaRPr lang="zh-CN" altLang="en-US" dirty="0" smtClean="0">
              <a:ea typeface="楷体" panose="02010609060101010101" pitchFamily="49" charset="-122"/>
            </a:endParaRPr>
          </a:p>
        </p:txBody>
      </p:sp>
      <p:sp>
        <p:nvSpPr>
          <p:cNvPr id="48132" name="Rectangle 4"/>
          <p:cNvSpPr>
            <a:spLocks noChangeArrowheads="1"/>
          </p:cNvSpPr>
          <p:nvPr/>
        </p:nvSpPr>
        <p:spPr bwMode="auto">
          <a:xfrm>
            <a:off x="1712913" y="2735263"/>
            <a:ext cx="8231717" cy="838200"/>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err="1">
                <a:solidFill>
                  <a:srgbClr val="0000CC"/>
                </a:solidFill>
                <a:latin typeface="Courier New" panose="02070309020205020404" pitchFamily="49" charset="0"/>
              </a:rPr>
              <a:t>int</a:t>
            </a:r>
            <a:r>
              <a:rPr lang="en-US" altLang="zh-CN" sz="1800" dirty="0">
                <a:latin typeface="Courier New" panose="02070309020205020404" pitchFamily="49" charset="0"/>
              </a:rPr>
              <a:t> </a:t>
            </a:r>
            <a:r>
              <a:rPr lang="en-US" altLang="zh-CN" sz="1800" dirty="0" err="1">
                <a:latin typeface="Courier New" panose="02070309020205020404" pitchFamily="49" charset="0"/>
              </a:rPr>
              <a:t>intValue</a:t>
            </a:r>
            <a:r>
              <a:rPr lang="en-US" altLang="zh-CN" sz="1800" dirty="0">
                <a:latin typeface="Courier New" panose="02070309020205020404" pitchFamily="49" charset="0"/>
              </a:rPr>
              <a:t> = </a:t>
            </a:r>
            <a:r>
              <a:rPr lang="en-US" altLang="zh-CN" sz="1800" dirty="0" err="1">
                <a:latin typeface="Courier New" panose="02070309020205020404" pitchFamily="49" charset="0"/>
              </a:rPr>
              <a:t>Integer.parseInt</a:t>
            </a:r>
            <a:r>
              <a:rPr lang="en-US" altLang="zh-CN" sz="1800" dirty="0">
                <a:latin typeface="Courier New" panose="02070309020205020404" pitchFamily="49" charset="0"/>
              </a:rPr>
              <a:t>("123");    </a:t>
            </a:r>
            <a:r>
              <a:rPr lang="en-US" altLang="zh-CN" sz="1800" dirty="0">
                <a:solidFill>
                  <a:srgbClr val="008000"/>
                </a:solidFill>
                <a:latin typeface="Courier New" panose="02070309020205020404" pitchFamily="49" charset="0"/>
              </a:rPr>
              <a:t>// String </a:t>
            </a:r>
            <a:r>
              <a:rPr lang="en-US" altLang="zh-CN" sz="1800" dirty="0">
                <a:solidFill>
                  <a:srgbClr val="008000"/>
                </a:solidFill>
                <a:latin typeface="Courier New" panose="02070309020205020404" pitchFamily="49" charset="0"/>
                <a:sym typeface="Wingdings" panose="05000000000000000000" pitchFamily="2" charset="2"/>
              </a:rPr>
              <a:t> </a:t>
            </a:r>
            <a:r>
              <a:rPr lang="en-US" altLang="zh-CN" sz="1800" dirty="0" err="1">
                <a:solidFill>
                  <a:srgbClr val="008000"/>
                </a:solidFill>
                <a:latin typeface="Courier New" panose="02070309020205020404" pitchFamily="49" charset="0"/>
                <a:sym typeface="Wingdings" panose="05000000000000000000" pitchFamily="2" charset="2"/>
              </a:rPr>
              <a:t>int</a:t>
            </a:r>
            <a:endParaRPr lang="en-US" altLang="zh-CN" sz="1800" dirty="0">
              <a:solidFill>
                <a:srgbClr val="008000"/>
              </a:solidFill>
              <a:latin typeface="Courier New" panose="02070309020205020404" pitchFamily="49" charset="0"/>
            </a:endParaRPr>
          </a:p>
          <a:p>
            <a:pPr eaLnBrk="1" hangingPunct="1">
              <a:spcBef>
                <a:spcPct val="0"/>
              </a:spcBef>
              <a:buClrTx/>
              <a:buSzTx/>
              <a:buFontTx/>
              <a:buNone/>
            </a:pP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String </a:t>
            </a:r>
            <a:r>
              <a:rPr lang="en-US" altLang="zh-CN" sz="1800" dirty="0" err="1">
                <a:latin typeface="Courier New" panose="02070309020205020404" pitchFamily="49" charset="0"/>
              </a:rPr>
              <a:t>stringValue</a:t>
            </a:r>
            <a:r>
              <a:rPr lang="en-US" altLang="zh-CN" sz="1800" dirty="0">
                <a:latin typeface="Courier New" panose="02070309020205020404" pitchFamily="49" charset="0"/>
              </a:rPr>
              <a:t> = </a:t>
            </a:r>
            <a:r>
              <a:rPr lang="en-US" altLang="zh-CN" sz="1800" dirty="0" err="1">
                <a:latin typeface="Courier New" panose="02070309020205020404" pitchFamily="49" charset="0"/>
              </a:rPr>
              <a:t>String.valueOf</a:t>
            </a:r>
            <a:r>
              <a:rPr lang="en-US" altLang="zh-CN" sz="1800" dirty="0">
                <a:latin typeface="Courier New" panose="02070309020205020404" pitchFamily="49" charset="0"/>
              </a:rPr>
              <a:t>(123);  </a:t>
            </a:r>
            <a:r>
              <a:rPr lang="en-US" altLang="zh-CN" sz="1800" dirty="0">
                <a:solidFill>
                  <a:srgbClr val="008000"/>
                </a:solidFill>
                <a:latin typeface="Courier New" panose="02070309020205020404" pitchFamily="49" charset="0"/>
              </a:rPr>
              <a:t>// </a:t>
            </a:r>
            <a:r>
              <a:rPr lang="en-US" altLang="zh-CN" sz="1800" dirty="0" err="1">
                <a:solidFill>
                  <a:srgbClr val="008000"/>
                </a:solidFill>
                <a:latin typeface="Courier New" panose="02070309020205020404" pitchFamily="49" charset="0"/>
              </a:rPr>
              <a:t>int</a:t>
            </a:r>
            <a:r>
              <a:rPr lang="en-US" altLang="zh-CN" sz="1800" dirty="0">
                <a:solidFill>
                  <a:srgbClr val="008000"/>
                </a:solidFill>
                <a:latin typeface="Courier New" panose="02070309020205020404" pitchFamily="49" charset="0"/>
              </a:rPr>
              <a:t> </a:t>
            </a:r>
            <a:r>
              <a:rPr lang="en-US" altLang="zh-CN" sz="1800" dirty="0">
                <a:solidFill>
                  <a:srgbClr val="008000"/>
                </a:solidFill>
                <a:latin typeface="Courier New" panose="02070309020205020404" pitchFamily="49" charset="0"/>
                <a:sym typeface="Wingdings" panose="05000000000000000000" pitchFamily="2" charset="2"/>
              </a:rPr>
              <a:t> String</a:t>
            </a:r>
            <a:endParaRPr lang="en-US" altLang="zh-CN" sz="1800" dirty="0">
              <a:solidFill>
                <a:srgbClr val="008000"/>
              </a:solidFill>
              <a:latin typeface="Courier New" panose="02070309020205020404" pitchFamily="49" charset="0"/>
            </a:endParaRPr>
          </a:p>
        </p:txBody>
      </p:sp>
      <p:sp>
        <p:nvSpPr>
          <p:cNvPr id="48133" name="Rectangle 5"/>
          <p:cNvSpPr>
            <a:spLocks noChangeArrowheads="1"/>
          </p:cNvSpPr>
          <p:nvPr/>
        </p:nvSpPr>
        <p:spPr bwMode="auto">
          <a:xfrm>
            <a:off x="1712913" y="4914900"/>
            <a:ext cx="9519194" cy="838200"/>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latin typeface="Courier New" panose="02070309020205020404" pitchFamily="49" charset="0"/>
              </a:rPr>
              <a:t>double</a:t>
            </a:r>
            <a:r>
              <a:rPr lang="en-US" altLang="zh-CN" sz="1800">
                <a:latin typeface="Courier New" panose="02070309020205020404" pitchFamily="49" charset="0"/>
              </a:rPr>
              <a:t> doubleValue = Double.parseInt("123.0");  </a:t>
            </a:r>
            <a:r>
              <a:rPr lang="en-US" altLang="zh-CN" sz="1800">
                <a:solidFill>
                  <a:srgbClr val="008000"/>
                </a:solidFill>
                <a:latin typeface="Courier New" panose="02070309020205020404" pitchFamily="49" charset="0"/>
              </a:rPr>
              <a:t>// String </a:t>
            </a:r>
            <a:r>
              <a:rPr lang="en-US" altLang="zh-CN" sz="1800">
                <a:solidFill>
                  <a:srgbClr val="008000"/>
                </a:solidFill>
                <a:latin typeface="Courier New" panose="02070309020205020404" pitchFamily="49" charset="0"/>
                <a:sym typeface="Wingdings" panose="05000000000000000000" pitchFamily="2" charset="2"/>
              </a:rPr>
              <a:t> double</a:t>
            </a:r>
            <a:endParaRPr lang="en-US" altLang="zh-CN" sz="1800">
              <a:solidFill>
                <a:srgbClr val="008000"/>
              </a:solidFill>
              <a:latin typeface="Courier New" panose="02070309020205020404" pitchFamily="49" charset="0"/>
            </a:endParaRPr>
          </a:p>
          <a:p>
            <a:pPr eaLnBrk="1" hangingPunct="1">
              <a:spcBef>
                <a:spcPct val="0"/>
              </a:spcBef>
              <a:buClrTx/>
              <a:buSzTx/>
              <a:buFontTx/>
              <a:buNone/>
            </a:pPr>
            <a:endParaRPr lang="en-US" altLang="zh-CN" sz="1800">
              <a:latin typeface="Courier New" panose="02070309020205020404" pitchFamily="49" charset="0"/>
            </a:endParaRPr>
          </a:p>
          <a:p>
            <a:pPr eaLnBrk="1" hangingPunct="1">
              <a:spcBef>
                <a:spcPct val="0"/>
              </a:spcBef>
              <a:buClrTx/>
              <a:buSzTx/>
              <a:buFontTx/>
              <a:buNone/>
            </a:pPr>
            <a:r>
              <a:rPr lang="en-US" altLang="zh-CN" sz="1800">
                <a:latin typeface="Courier New" panose="02070309020205020404" pitchFamily="49" charset="0"/>
              </a:rPr>
              <a:t>String doubleValue = String.valueOf(123.0);     </a:t>
            </a:r>
            <a:r>
              <a:rPr lang="en-US" altLang="zh-CN" sz="1800">
                <a:solidFill>
                  <a:srgbClr val="008000"/>
                </a:solidFill>
                <a:latin typeface="Courier New" panose="02070309020205020404" pitchFamily="49" charset="0"/>
              </a:rPr>
              <a:t>// double </a:t>
            </a:r>
            <a:r>
              <a:rPr lang="en-US" altLang="zh-CN" sz="1800">
                <a:solidFill>
                  <a:srgbClr val="008000"/>
                </a:solidFill>
                <a:latin typeface="Courier New" panose="02070309020205020404" pitchFamily="49" charset="0"/>
                <a:sym typeface="Wingdings" panose="05000000000000000000" pitchFamily="2" charset="2"/>
              </a:rPr>
              <a:t> String</a:t>
            </a:r>
            <a:endParaRPr lang="en-US" altLang="zh-CN" sz="1800">
              <a:solidFill>
                <a:srgbClr val="008000"/>
              </a:solidFill>
              <a:latin typeface="Courier New" panose="02070309020205020404" pitchFamily="49" charset="0"/>
            </a:endParaRPr>
          </a:p>
        </p:txBody>
      </p:sp>
      <p:sp>
        <p:nvSpPr>
          <p:cNvPr id="48134" name="Text Box 6"/>
          <p:cNvSpPr txBox="1">
            <a:spLocks noChangeArrowheads="1"/>
          </p:cNvSpPr>
          <p:nvPr/>
        </p:nvSpPr>
        <p:spPr bwMode="auto">
          <a:xfrm>
            <a:off x="1834646" y="5935018"/>
            <a:ext cx="8292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400" b="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注意：</a:t>
            </a:r>
            <a:r>
              <a:rPr lang="en-US" altLang="zh-CN" sz="2400" b="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int/double </a:t>
            </a:r>
            <a:r>
              <a:rPr lang="zh-CN" altLang="en-US" sz="2400" b="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是基本数据类型；</a:t>
            </a:r>
            <a:r>
              <a:rPr lang="en-US" altLang="zh-CN" sz="2400" b="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Integer/Double</a:t>
            </a:r>
            <a:r>
              <a:rPr lang="zh-CN" altLang="en-US" sz="2400" b="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是引用类型</a:t>
            </a:r>
          </a:p>
        </p:txBody>
      </p:sp>
      <p:cxnSp>
        <p:nvCxnSpPr>
          <p:cNvPr id="7" name="直接连接符 6"/>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274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另一种数据类型转换方法</a:t>
            </a:r>
          </a:p>
        </p:txBody>
      </p:sp>
      <p:sp>
        <p:nvSpPr>
          <p:cNvPr id="3" name="内容占位符 2"/>
          <p:cNvSpPr>
            <a:spLocks noGrp="1"/>
          </p:cNvSpPr>
          <p:nvPr>
            <p:ph idx="1"/>
          </p:nvPr>
        </p:nvSpPr>
        <p:spPr>
          <a:xfrm>
            <a:off x="624417" y="981076"/>
            <a:ext cx="9967383" cy="2021431"/>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上例：</a:t>
            </a:r>
            <a:r>
              <a:rPr lang="zh-CN" altLang="en-US"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类</a:t>
            </a:r>
            <a:r>
              <a:rPr lang="en-US" altLang="zh-CN"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Integer </a:t>
            </a:r>
            <a:r>
              <a:rPr lang="zh-CN" altLang="en-US"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属于包 </a:t>
            </a:r>
            <a:r>
              <a:rPr lang="en-US" altLang="zh-CN" b="0"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java.lang</a:t>
            </a:r>
            <a:r>
              <a:rPr lang="zh-CN" altLang="en-US"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，它“封装”了一个</a:t>
            </a:r>
            <a:r>
              <a:rPr lang="en-US" altLang="zh-CN" b="0"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int</a:t>
            </a:r>
            <a:r>
              <a:rPr lang="zh-CN" altLang="en-US"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类型的整数，因此，它是原始数据类型</a:t>
            </a:r>
            <a:r>
              <a:rPr lang="en-US" altLang="zh-CN" b="0"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int</a:t>
            </a:r>
            <a:r>
              <a:rPr lang="zh-CN" altLang="en-US"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的“包装类”</a:t>
            </a:r>
            <a:r>
              <a:rPr lang="zh-CN" altLang="en-US"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除了使用</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的强制类型转换方式，我们还可以通过</a:t>
            </a:r>
            <a:r>
              <a:rPr lang="zh-CN" altLang="en-US"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原始类型的包装类</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完成类型转换：</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435095" y="3271813"/>
            <a:ext cx="6647351" cy="2705905"/>
          </a:xfrm>
          <a:prstGeom prst="rect">
            <a:avLst/>
          </a:prstGeom>
        </p:spPr>
      </p:pic>
      <p:sp>
        <p:nvSpPr>
          <p:cNvPr id="6" name="文本框 5"/>
          <p:cNvSpPr txBox="1"/>
          <p:nvPr/>
        </p:nvSpPr>
        <p:spPr>
          <a:xfrm>
            <a:off x="7424383" y="3254516"/>
            <a:ext cx="3493826" cy="3046988"/>
          </a:xfrm>
          <a:prstGeom prst="rect">
            <a:avLst/>
          </a:prstGeom>
          <a:solidFill>
            <a:schemeClr val="accent1">
              <a:lumMod val="20000"/>
              <a:lumOff val="80000"/>
            </a:schemeClr>
          </a:solidFill>
          <a:ln>
            <a:solidFill>
              <a:schemeClr val="tx1"/>
            </a:solidFill>
          </a:ln>
        </p:spPr>
        <p:txBody>
          <a:bodyPr wrap="square" rtlCol="0">
            <a:spAutoFit/>
          </a:bodyPr>
          <a:lstStyle/>
          <a:p>
            <a:r>
              <a:rPr lang="zh-CN" altLang="en-US" sz="2400" dirty="0">
                <a:latin typeface="黑体" panose="02010609060101010101" pitchFamily="49" charset="-122"/>
                <a:ea typeface="黑体" panose="02010609060101010101" pitchFamily="49" charset="-122"/>
              </a:rPr>
              <a:t>适用场景： </a:t>
            </a:r>
            <a:endParaRPr lang="en-US" altLang="zh-CN" sz="2400" dirty="0" smtClean="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smtClean="0">
                <a:solidFill>
                  <a:srgbClr val="0000CC"/>
                </a:solidFill>
                <a:latin typeface="黑体" panose="02010609060101010101" pitchFamily="49" charset="-122"/>
                <a:ea typeface="黑体" panose="02010609060101010101" pitchFamily="49" charset="-122"/>
              </a:rPr>
              <a:t>同</a:t>
            </a:r>
            <a:r>
              <a:rPr lang="zh-CN" altLang="en-US" sz="2400" dirty="0">
                <a:solidFill>
                  <a:srgbClr val="0000CC"/>
                </a:solidFill>
                <a:latin typeface="黑体" panose="02010609060101010101" pitchFamily="49" charset="-122"/>
                <a:ea typeface="黑体" panose="02010609060101010101" pitchFamily="49" charset="-122"/>
              </a:rPr>
              <a:t>一个数据需要转换为多种类型，并且这一数据需要比较长期的使用。 </a:t>
            </a:r>
            <a:endParaRPr lang="en-US" altLang="zh-CN" sz="2400" dirty="0" smtClean="0">
              <a:solidFill>
                <a:srgbClr val="0000CC"/>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smtClean="0">
                <a:solidFill>
                  <a:srgbClr val="0000CC"/>
                </a:solidFill>
                <a:latin typeface="黑体" panose="02010609060101010101" pitchFamily="49" charset="-122"/>
                <a:ea typeface="黑体" panose="02010609060101010101" pitchFamily="49" charset="-122"/>
              </a:rPr>
              <a:t>多数</a:t>
            </a:r>
            <a:r>
              <a:rPr lang="zh-CN" altLang="en-US" sz="2400" dirty="0">
                <a:solidFill>
                  <a:srgbClr val="0000CC"/>
                </a:solidFill>
                <a:latin typeface="黑体" panose="02010609060101010101" pitchFamily="49" charset="-122"/>
                <a:ea typeface="黑体" panose="02010609060101010101" pitchFamily="49" charset="-122"/>
              </a:rPr>
              <a:t>情况下，推荐直接使用强制类型转换的</a:t>
            </a:r>
            <a:r>
              <a:rPr lang="zh-CN" altLang="en-US" sz="2400" dirty="0" smtClean="0">
                <a:solidFill>
                  <a:srgbClr val="0000CC"/>
                </a:solidFill>
                <a:latin typeface="黑体" panose="02010609060101010101" pitchFamily="49" charset="-122"/>
                <a:ea typeface="黑体" panose="02010609060101010101" pitchFamily="49" charset="-122"/>
              </a:rPr>
              <a:t>方式。</a:t>
            </a:r>
            <a:endParaRPr lang="zh-CN" altLang="en-US" sz="24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330944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简单数据类型</a:t>
            </a:r>
            <a:r>
              <a:rPr lang="zh-CN" altLang="en-US" dirty="0" smtClean="0"/>
              <a:t>的包装</a:t>
            </a:r>
            <a:r>
              <a:rPr lang="zh-CN" altLang="en-US" dirty="0"/>
              <a:t>类</a:t>
            </a:r>
          </a:p>
        </p:txBody>
      </p:sp>
      <p:sp>
        <p:nvSpPr>
          <p:cNvPr id="3" name="内容占位符 2"/>
          <p:cNvSpPr>
            <a:spLocks noGrp="1"/>
          </p:cNvSpPr>
          <p:nvPr>
            <p:ph idx="1"/>
          </p:nvPr>
        </p:nvSpPr>
        <p:spPr/>
        <p:txBody>
          <a:bodyPr/>
          <a:lstStyle/>
          <a:p>
            <a:r>
              <a:rPr lang="en-US" altLang="zh-CN" dirty="0" err="1"/>
              <a:t>java.lang</a:t>
            </a:r>
            <a:r>
              <a:rPr lang="zh-CN" altLang="en-US" dirty="0"/>
              <a:t>包中有类：</a:t>
            </a:r>
          </a:p>
          <a:p>
            <a:pPr lvl="1"/>
            <a:r>
              <a:rPr lang="en-US" altLang="zh-CN" sz="2800" dirty="0"/>
              <a:t>Boolean</a:t>
            </a:r>
          </a:p>
          <a:p>
            <a:pPr lvl="1"/>
            <a:r>
              <a:rPr lang="en-US" altLang="zh-CN" sz="2800" dirty="0"/>
              <a:t>Character</a:t>
            </a:r>
          </a:p>
          <a:p>
            <a:pPr lvl="1"/>
            <a:r>
              <a:rPr lang="en-US" altLang="zh-CN" sz="2800" dirty="0"/>
              <a:t>Byte</a:t>
            </a:r>
          </a:p>
          <a:p>
            <a:pPr lvl="1"/>
            <a:r>
              <a:rPr lang="en-US" altLang="zh-CN" sz="2800" dirty="0" smtClean="0"/>
              <a:t>Double</a:t>
            </a:r>
          </a:p>
          <a:p>
            <a:pPr lvl="1"/>
            <a:r>
              <a:rPr lang="en-US" altLang="zh-CN" sz="2800" dirty="0"/>
              <a:t>Float</a:t>
            </a:r>
          </a:p>
          <a:p>
            <a:pPr lvl="1"/>
            <a:r>
              <a:rPr lang="en-US" altLang="zh-CN" sz="2800" dirty="0"/>
              <a:t>Integer</a:t>
            </a:r>
          </a:p>
          <a:p>
            <a:pPr lvl="1"/>
            <a:r>
              <a:rPr lang="en-US" altLang="zh-CN" sz="2800" dirty="0"/>
              <a:t>Long</a:t>
            </a:r>
          </a:p>
          <a:p>
            <a:pPr lvl="1"/>
            <a:r>
              <a:rPr lang="en-US" altLang="zh-CN" sz="2800" dirty="0" smtClean="0"/>
              <a:t>Short</a:t>
            </a: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408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
            </a:r>
            <a:br>
              <a:rPr lang="zh-CN" altLang="en-US" b="0" dirty="0"/>
            </a:br>
            <a:r>
              <a:rPr lang="en-US" altLang="zh-CN" dirty="0"/>
              <a:t>Java</a:t>
            </a:r>
            <a:r>
              <a:rPr lang="zh-CN" altLang="en-US" dirty="0"/>
              <a:t>对标识符的规范 </a:t>
            </a:r>
          </a:p>
        </p:txBody>
      </p:sp>
      <p:sp>
        <p:nvSpPr>
          <p:cNvPr id="3" name="内容占位符 2"/>
          <p:cNvSpPr>
            <a:spLocks noGrp="1"/>
          </p:cNvSpPr>
          <p:nvPr>
            <p:ph idx="1"/>
          </p:nvPr>
        </p:nvSpPr>
        <p:spPr/>
        <p:txBody>
          <a:bodyPr/>
          <a:lstStyle/>
          <a:p>
            <a:pPr>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规范</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标识符的重要性</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pPr>
            <a:r>
              <a:rPr lang="zh-CN" altLang="en-US" dirty="0">
                <a:ea typeface="黑体" panose="02010609060101010101" pitchFamily="49" charset="-122"/>
                <a:cs typeface="Times New Roman" panose="02020603050405020304" pitchFamily="18" charset="0"/>
              </a:rPr>
              <a:t>没有规范的命名不是一个科班出身的软件开发者应有的行为 </a:t>
            </a:r>
            <a:endParaRPr lang="zh-CN" altLang="en-US" b="0" dirty="0">
              <a:ea typeface="黑体" panose="02010609060101010101" pitchFamily="49" charset="-122"/>
              <a:cs typeface="Times New Roman" panose="02020603050405020304" pitchFamily="18" charset="0"/>
            </a:endParaRPr>
          </a:p>
          <a:p>
            <a:pPr>
              <a:lnSpc>
                <a:spcPct val="150000"/>
              </a:lnSpc>
            </a:pPr>
            <a:r>
              <a:rPr lang="en-US" altLang="zh-CN" dirty="0" smtClean="0">
                <a:ea typeface="黑体" panose="02010609060101010101" pitchFamily="49" charset="-122"/>
                <a:cs typeface="Times New Roman" panose="02020603050405020304" pitchFamily="18" charset="0"/>
              </a:rPr>
              <a:t>Java</a:t>
            </a:r>
            <a:r>
              <a:rPr lang="zh-CN" altLang="en-US" dirty="0">
                <a:ea typeface="黑体" panose="02010609060101010101" pitchFamily="49" charset="-122"/>
                <a:cs typeface="Times New Roman" panose="02020603050405020304" pitchFamily="18" charset="0"/>
              </a:rPr>
              <a:t>标识符规范</a:t>
            </a:r>
            <a:r>
              <a:rPr lang="en-US" altLang="zh-CN" dirty="0">
                <a:ea typeface="黑体" panose="02010609060101010101" pitchFamily="49" charset="-122"/>
                <a:cs typeface="Times New Roman" panose="02020603050405020304" pitchFamily="18" charset="0"/>
              </a:rPr>
              <a:t>: </a:t>
            </a:r>
            <a:endParaRPr lang="zh-CN" altLang="en-US" b="0" dirty="0">
              <a:ea typeface="黑体" panose="02010609060101010101" pitchFamily="49" charset="-122"/>
              <a:cs typeface="Times New Roman" panose="02020603050405020304" pitchFamily="18" charset="0"/>
            </a:endParaRPr>
          </a:p>
          <a:p>
            <a:pPr lvl="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类名称：</a:t>
            </a:r>
            <a:r>
              <a:rPr lang="en-US" altLang="zh-CN"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Mammal</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b="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函数</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名：</a:t>
            </a:r>
            <a:r>
              <a:rPr lang="en-US" altLang="zh-CN" dirty="0" err="1"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getAge</a:t>
            </a:r>
            <a:r>
              <a:rPr lang="en-US" altLang="zh-CN"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常量：</a:t>
            </a:r>
            <a:r>
              <a:rPr lang="en-US" altLang="zh-CN"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MAX_HEIGHT </a:t>
            </a:r>
            <a:endParaRPr lang="en-US" altLang="zh-CN"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标识符</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起名应该尽量做到“</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望名知义</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593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Java</a:t>
            </a:r>
            <a:r>
              <a:rPr lang="zh-CN" altLang="en-US" sz="3200" dirty="0" smtClean="0"/>
              <a:t>两种</a:t>
            </a:r>
            <a:r>
              <a:rPr lang="zh-CN" altLang="en-US" sz="3200" dirty="0"/>
              <a:t>类型的</a:t>
            </a:r>
            <a:r>
              <a:rPr lang="zh-CN" altLang="en-US" sz="3200" dirty="0" smtClean="0"/>
              <a:t>变量</a:t>
            </a:r>
            <a:endParaRPr lang="zh-CN" altLang="en-US" sz="3200" dirty="0"/>
          </a:p>
        </p:txBody>
      </p:sp>
      <p:sp>
        <p:nvSpPr>
          <p:cNvPr id="3" name="内容占位符 2"/>
          <p:cNvSpPr>
            <a:spLocks noGrp="1"/>
          </p:cNvSpPr>
          <p:nvPr>
            <p:ph idx="1"/>
          </p:nvPr>
        </p:nvSpPr>
        <p:spPr>
          <a:xfrm>
            <a:off x="624417" y="981076"/>
            <a:ext cx="10225553" cy="5184775"/>
          </a:xfrm>
        </p:spPr>
        <p:txBody>
          <a:bodyPr/>
          <a:lstStyle/>
          <a:p>
            <a:pPr>
              <a:lnSpc>
                <a:spcPct val="200000"/>
              </a:lnSpc>
            </a:pPr>
            <a:r>
              <a:rPr lang="en-US" altLang="zh-CN" dirty="0">
                <a:latin typeface="Times New Roman" panose="02020603050405020304" pitchFamily="18" charset="0"/>
                <a:ea typeface="黑体" panose="02010609060101010101" pitchFamily="49" charset="-122"/>
                <a:cs typeface="Times New Roman" panose="02020603050405020304" pitchFamily="18" charset="0"/>
              </a:rPr>
              <a:t>Java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中有两种类型的变量</a:t>
            </a:r>
          </a:p>
          <a:p>
            <a:pPr lvl="1">
              <a:lnSpc>
                <a:spcPct val="200000"/>
              </a:lnSpc>
            </a:pPr>
            <a:r>
              <a:rPr lang="zh-CN" altLang="en-US" sz="2800" dirty="0" smtClean="0">
                <a:solidFill>
                  <a:srgbClr val="0000CC"/>
                </a:solidFill>
                <a:ea typeface="黑体" panose="02010609060101010101" pitchFamily="49" charset="-122"/>
                <a:cs typeface="Times New Roman" panose="02020603050405020304" pitchFamily="18" charset="0"/>
              </a:rPr>
              <a:t>引用类型变量</a:t>
            </a:r>
            <a:r>
              <a:rPr lang="zh-CN" altLang="en-US" sz="2800" dirty="0">
                <a:solidFill>
                  <a:srgbClr val="0000CC"/>
                </a:solidFill>
                <a:ea typeface="黑体" panose="02010609060101010101" pitchFamily="49" charset="-122"/>
                <a:cs typeface="Times New Roman" panose="02020603050405020304" pitchFamily="18" charset="0"/>
              </a:rPr>
              <a:t>（</a:t>
            </a:r>
            <a:r>
              <a:rPr lang="en-US" altLang="zh-CN" sz="2800" dirty="0">
                <a:solidFill>
                  <a:srgbClr val="0000CC"/>
                </a:solidFill>
                <a:ea typeface="黑体" panose="02010609060101010101" pitchFamily="49" charset="-122"/>
                <a:cs typeface="Times New Roman" panose="02020603050405020304" pitchFamily="18" charset="0"/>
              </a:rPr>
              <a:t>Reference variables</a:t>
            </a:r>
            <a:r>
              <a:rPr lang="zh-CN" altLang="en-US" sz="2800" dirty="0" smtClean="0">
                <a:solidFill>
                  <a:srgbClr val="0000CC"/>
                </a:solidFill>
                <a:ea typeface="黑体" panose="02010609060101010101" pitchFamily="49" charset="-122"/>
                <a:cs typeface="Times New Roman" panose="02020603050405020304" pitchFamily="18" charset="0"/>
              </a:rPr>
              <a:t>）</a:t>
            </a:r>
            <a:endParaRPr lang="en-US" altLang="zh-CN" sz="2800" dirty="0" smtClean="0">
              <a:solidFill>
                <a:srgbClr val="0000CC"/>
              </a:solidFill>
              <a:ea typeface="黑体" panose="02010609060101010101" pitchFamily="49" charset="-122"/>
              <a:cs typeface="Times New Roman" panose="02020603050405020304" pitchFamily="18" charset="0"/>
            </a:endParaRPr>
          </a:p>
          <a:p>
            <a:pPr lvl="2">
              <a:lnSpc>
                <a:spcPct val="200000"/>
              </a:lnSpc>
            </a:pPr>
            <a:r>
              <a:rPr lang="zh-CN" altLang="en-US" sz="2800" dirty="0" smtClean="0">
                <a:ea typeface="黑体" panose="02010609060101010101" pitchFamily="49" charset="-122"/>
                <a:cs typeface="Times New Roman" panose="02020603050405020304" pitchFamily="18" charset="0"/>
              </a:rPr>
              <a:t>引用</a:t>
            </a:r>
            <a:r>
              <a:rPr lang="zh-CN" altLang="en-US" sz="2800" dirty="0">
                <a:ea typeface="黑体" panose="02010609060101010101" pitchFamily="49" charset="-122"/>
                <a:cs typeface="Times New Roman" panose="02020603050405020304" pitchFamily="18" charset="0"/>
              </a:rPr>
              <a:t>一个对象 （变量本身用于存放对象在内存中的位置，可以看成是一个指针），故又称为</a:t>
            </a:r>
            <a:r>
              <a:rPr lang="zh-CN" altLang="en-US" sz="2800" dirty="0" smtClean="0">
                <a:ea typeface="黑体" panose="02010609060101010101" pitchFamily="49" charset="-122"/>
                <a:cs typeface="Times New Roman" panose="02020603050405020304" pitchFamily="18" charset="0"/>
              </a:rPr>
              <a:t>“对象变量”</a:t>
            </a:r>
            <a:endParaRPr lang="zh-CN" altLang="en-US" sz="2800" dirty="0">
              <a:ea typeface="黑体" panose="02010609060101010101" pitchFamily="49" charset="-122"/>
              <a:cs typeface="Times New Roman" panose="02020603050405020304" pitchFamily="18" charset="0"/>
            </a:endParaRPr>
          </a:p>
          <a:p>
            <a:pPr lvl="1">
              <a:lnSpc>
                <a:spcPct val="200000"/>
              </a:lnSpc>
            </a:pPr>
            <a:r>
              <a:rPr lang="zh-CN" altLang="en-US" sz="2800" dirty="0" smtClean="0">
                <a:solidFill>
                  <a:srgbClr val="0000CC"/>
                </a:solidFill>
                <a:ea typeface="黑体" panose="02010609060101010101" pitchFamily="49" charset="-122"/>
                <a:cs typeface="Times New Roman" panose="02020603050405020304" pitchFamily="18" charset="0"/>
              </a:rPr>
              <a:t>原始数据类型变量</a:t>
            </a:r>
            <a:r>
              <a:rPr lang="zh-CN" altLang="en-US" sz="2800" dirty="0">
                <a:ea typeface="黑体" panose="02010609060101010101" pitchFamily="49" charset="-122"/>
                <a:cs typeface="Times New Roman" panose="02020603050405020304" pitchFamily="18" charset="0"/>
              </a:rPr>
              <a:t>，变量中仅包含</a:t>
            </a:r>
            <a:r>
              <a:rPr lang="zh-CN" altLang="en-US" sz="2800" dirty="0" smtClean="0">
                <a:ea typeface="黑体" panose="02010609060101010101" pitchFamily="49" charset="-122"/>
                <a:cs typeface="Times New Roman" panose="02020603050405020304" pitchFamily="18" charset="0"/>
              </a:rPr>
              <a:t>数据。</a:t>
            </a:r>
            <a:endParaRPr lang="en-US" altLang="zh-CN" sz="2800" dirty="0" smtClean="0">
              <a:ea typeface="黑体" panose="02010609060101010101" pitchFamily="49" charset="-122"/>
              <a:cs typeface="Times New Roman" panose="02020603050405020304" pitchFamily="18" charset="0"/>
            </a:endParaRPr>
          </a:p>
          <a:p>
            <a:pPr lvl="1"/>
            <a:endParaRPr lang="en-US" altLang="zh-CN" dirty="0">
              <a:ea typeface="黑体" panose="02010609060101010101" pitchFamily="49" charset="-122"/>
              <a:cs typeface="Times New Roman" panose="02020603050405020304" pitchFamily="18" charset="0"/>
            </a:endParaRPr>
          </a:p>
          <a:p>
            <a:pPr lvl="1"/>
            <a:endParaRPr lang="zh-CN" altLang="en-US" dirty="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939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两种类型的变量</a:t>
            </a:r>
          </a:p>
        </p:txBody>
      </p:sp>
      <p:sp>
        <p:nvSpPr>
          <p:cNvPr id="3" name="内容占位符 2"/>
          <p:cNvSpPr>
            <a:spLocks noGrp="1"/>
          </p:cNvSpPr>
          <p:nvPr>
            <p:ph idx="1"/>
          </p:nvPr>
        </p:nvSpPr>
        <p:spPr>
          <a:xfrm>
            <a:off x="624417" y="981076"/>
            <a:ext cx="10972800" cy="902315"/>
          </a:xfrm>
        </p:spPr>
        <p:txBody>
          <a:bodyPr/>
          <a:lstStyle/>
          <a:p>
            <a:r>
              <a:rPr lang="zh-CN" altLang="en-US" dirty="0"/>
              <a:t>区分引用类型和原始类型的变量</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35"/>
          <p:cNvSpPr>
            <a:spLocks noChangeArrowheads="1"/>
          </p:cNvSpPr>
          <p:nvPr/>
        </p:nvSpPr>
        <p:spPr bwMode="auto">
          <a:xfrm>
            <a:off x="1252900" y="1681779"/>
            <a:ext cx="9429917" cy="1545609"/>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nSpc>
                <a:spcPct val="120000"/>
              </a:lnSpc>
              <a:spcBef>
                <a:spcPct val="0"/>
              </a:spcBef>
              <a:buClrTx/>
              <a:buSzTx/>
              <a:buNone/>
            </a:pPr>
            <a:r>
              <a:rPr lang="en-US" altLang="zh-CN" sz="2000" dirty="0">
                <a:solidFill>
                  <a:srgbClr val="FF0000"/>
                </a:solidFill>
                <a:latin typeface="Courier New" panose="02070309020205020404" pitchFamily="49" charset="0"/>
              </a:rPr>
              <a:t>String</a:t>
            </a:r>
            <a:r>
              <a:rPr lang="en-US" altLang="zh-CN" sz="2000" dirty="0">
                <a:solidFill>
                  <a:srgbClr val="009900"/>
                </a:solidFill>
                <a:latin typeface="Courier New" panose="02070309020205020404" pitchFamily="49" charset="0"/>
              </a:rPr>
              <a:t> </a:t>
            </a:r>
            <a:r>
              <a:rPr lang="en-US" altLang="zh-CN" sz="2000" dirty="0" err="1">
                <a:latin typeface="Courier New" panose="02070309020205020404" pitchFamily="49" charset="0"/>
              </a:rPr>
              <a:t>firstNumber</a:t>
            </a:r>
            <a:r>
              <a:rPr lang="en-US" altLang="zh-CN" sz="2000" dirty="0">
                <a:latin typeface="Courier New" panose="02070309020205020404" pitchFamily="49" charset="0"/>
              </a:rPr>
              <a:t>;</a:t>
            </a:r>
            <a:r>
              <a:rPr lang="en-US" altLang="zh-CN" sz="2000" dirty="0">
                <a:solidFill>
                  <a:srgbClr val="009900"/>
                </a:solidFill>
                <a:latin typeface="Courier New" panose="02070309020205020404" pitchFamily="49" charset="0"/>
              </a:rPr>
              <a:t> </a:t>
            </a:r>
            <a:r>
              <a:rPr lang="en-US" altLang="zh-CN" sz="2000" dirty="0" smtClean="0">
                <a:solidFill>
                  <a:srgbClr val="009900"/>
                </a:solidFill>
                <a:latin typeface="Courier New" panose="02070309020205020404" pitchFamily="49" charset="0"/>
              </a:rPr>
              <a:t>       // </a:t>
            </a:r>
            <a:r>
              <a:rPr lang="en-US" altLang="zh-CN" sz="2000" dirty="0">
                <a:solidFill>
                  <a:srgbClr val="009900"/>
                </a:solidFill>
                <a:latin typeface="Courier New" panose="02070309020205020404" pitchFamily="49" charset="0"/>
              </a:rPr>
              <a:t>first string entered by user </a:t>
            </a:r>
          </a:p>
          <a:p>
            <a:pPr>
              <a:lnSpc>
                <a:spcPct val="120000"/>
              </a:lnSpc>
              <a:spcBef>
                <a:spcPct val="0"/>
              </a:spcBef>
              <a:buClrTx/>
              <a:buSzTx/>
              <a:buNone/>
            </a:pPr>
            <a:r>
              <a:rPr lang="en-US" altLang="zh-CN" sz="2000" dirty="0">
                <a:solidFill>
                  <a:srgbClr val="FF0000"/>
                </a:solidFill>
                <a:latin typeface="Courier New" panose="02070309020205020404" pitchFamily="49" charset="0"/>
              </a:rPr>
              <a:t>String</a:t>
            </a:r>
            <a:r>
              <a:rPr lang="en-US" altLang="zh-CN" sz="2000" dirty="0">
                <a:solidFill>
                  <a:srgbClr val="009900"/>
                </a:solidFill>
                <a:latin typeface="Courier New" panose="02070309020205020404" pitchFamily="49" charset="0"/>
              </a:rPr>
              <a:t> </a:t>
            </a:r>
            <a:r>
              <a:rPr lang="en-US" altLang="zh-CN" sz="2000" dirty="0" err="1">
                <a:latin typeface="Courier New" panose="02070309020205020404" pitchFamily="49" charset="0"/>
              </a:rPr>
              <a:t>secondNumber</a:t>
            </a:r>
            <a:r>
              <a:rPr lang="en-US" altLang="zh-CN" sz="2000" dirty="0">
                <a:latin typeface="Courier New" panose="02070309020205020404" pitchFamily="49" charset="0"/>
              </a:rPr>
              <a:t>;</a:t>
            </a:r>
            <a:r>
              <a:rPr lang="en-US" altLang="zh-CN" sz="2000" dirty="0">
                <a:solidFill>
                  <a:srgbClr val="009900"/>
                </a:solidFill>
                <a:latin typeface="Courier New" panose="02070309020205020404" pitchFamily="49" charset="0"/>
              </a:rPr>
              <a:t> </a:t>
            </a:r>
            <a:r>
              <a:rPr lang="en-US" altLang="zh-CN" sz="2000" dirty="0" smtClean="0">
                <a:solidFill>
                  <a:srgbClr val="009900"/>
                </a:solidFill>
                <a:latin typeface="Courier New" panose="02070309020205020404" pitchFamily="49" charset="0"/>
              </a:rPr>
              <a:t>      // </a:t>
            </a:r>
            <a:r>
              <a:rPr lang="en-US" altLang="zh-CN" sz="2000" dirty="0">
                <a:solidFill>
                  <a:srgbClr val="009900"/>
                </a:solidFill>
                <a:latin typeface="Courier New" panose="02070309020205020404" pitchFamily="49" charset="0"/>
              </a:rPr>
              <a:t>second string entered by user</a:t>
            </a:r>
          </a:p>
          <a:p>
            <a:pPr>
              <a:lnSpc>
                <a:spcPct val="120000"/>
              </a:lnSpc>
              <a:spcBef>
                <a:spcPct val="0"/>
              </a:spcBef>
              <a:buClrTx/>
              <a:buSzTx/>
              <a:buNone/>
            </a:pPr>
            <a:r>
              <a:rPr lang="en-US" altLang="zh-CN" sz="2000" dirty="0">
                <a:solidFill>
                  <a:srgbClr val="0000CC"/>
                </a:solidFill>
                <a:latin typeface="Courier New" panose="02070309020205020404" pitchFamily="49" charset="0"/>
              </a:rPr>
              <a:t>double</a:t>
            </a:r>
            <a:r>
              <a:rPr lang="en-US" altLang="zh-CN" sz="2000" dirty="0">
                <a:solidFill>
                  <a:srgbClr val="009900"/>
                </a:solidFill>
                <a:latin typeface="Courier New" panose="02070309020205020404" pitchFamily="49" charset="0"/>
              </a:rPr>
              <a:t> </a:t>
            </a:r>
            <a:r>
              <a:rPr lang="en-US" altLang="zh-CN" sz="2000" dirty="0">
                <a:latin typeface="Courier New" panose="02070309020205020404" pitchFamily="49" charset="0"/>
              </a:rPr>
              <a:t>number1;</a:t>
            </a:r>
            <a:r>
              <a:rPr lang="en-US" altLang="zh-CN" sz="2000" dirty="0">
                <a:solidFill>
                  <a:srgbClr val="009900"/>
                </a:solidFill>
                <a:latin typeface="Courier New" panose="02070309020205020404" pitchFamily="49" charset="0"/>
              </a:rPr>
              <a:t> </a:t>
            </a:r>
            <a:r>
              <a:rPr lang="en-US" altLang="zh-CN" sz="2000" dirty="0" smtClean="0">
                <a:solidFill>
                  <a:srgbClr val="009900"/>
                </a:solidFill>
                <a:latin typeface="Courier New" panose="02070309020205020404" pitchFamily="49" charset="0"/>
              </a:rPr>
              <a:t>           // </a:t>
            </a:r>
            <a:r>
              <a:rPr lang="en-US" altLang="zh-CN" sz="2000" dirty="0">
                <a:solidFill>
                  <a:srgbClr val="009900"/>
                </a:solidFill>
                <a:latin typeface="Courier New" panose="02070309020205020404" pitchFamily="49" charset="0"/>
              </a:rPr>
              <a:t>first number to add </a:t>
            </a:r>
          </a:p>
          <a:p>
            <a:pPr>
              <a:lnSpc>
                <a:spcPct val="120000"/>
              </a:lnSpc>
              <a:spcBef>
                <a:spcPct val="0"/>
              </a:spcBef>
              <a:buClrTx/>
              <a:buSzTx/>
              <a:buNone/>
            </a:pPr>
            <a:r>
              <a:rPr lang="en-US" altLang="zh-CN" sz="2000" dirty="0">
                <a:solidFill>
                  <a:srgbClr val="0000CC"/>
                </a:solidFill>
                <a:latin typeface="Courier New" panose="02070309020205020404" pitchFamily="49" charset="0"/>
              </a:rPr>
              <a:t>double</a:t>
            </a:r>
            <a:r>
              <a:rPr lang="en-US" altLang="zh-CN" sz="2000" dirty="0">
                <a:solidFill>
                  <a:srgbClr val="009900"/>
                </a:solidFill>
                <a:latin typeface="Courier New" panose="02070309020205020404" pitchFamily="49" charset="0"/>
              </a:rPr>
              <a:t> </a:t>
            </a:r>
            <a:r>
              <a:rPr lang="en-US" altLang="zh-CN" sz="2000" dirty="0">
                <a:latin typeface="Courier New" panose="02070309020205020404" pitchFamily="49" charset="0"/>
              </a:rPr>
              <a:t>number2; </a:t>
            </a:r>
            <a:r>
              <a:rPr lang="en-US" altLang="zh-CN" sz="2000" dirty="0" smtClean="0">
                <a:latin typeface="Courier New" panose="02070309020205020404" pitchFamily="49" charset="0"/>
              </a:rPr>
              <a:t>           </a:t>
            </a:r>
            <a:r>
              <a:rPr lang="en-US" altLang="zh-CN" sz="2000" dirty="0" smtClean="0">
                <a:solidFill>
                  <a:srgbClr val="009900"/>
                </a:solidFill>
                <a:latin typeface="Courier New" panose="02070309020205020404" pitchFamily="49" charset="0"/>
              </a:rPr>
              <a:t>// </a:t>
            </a:r>
            <a:r>
              <a:rPr lang="en-US" altLang="zh-CN" sz="2000" dirty="0">
                <a:solidFill>
                  <a:srgbClr val="009900"/>
                </a:solidFill>
                <a:latin typeface="Courier New" panose="02070309020205020404" pitchFamily="49" charset="0"/>
              </a:rPr>
              <a:t>second number to add</a:t>
            </a:r>
          </a:p>
        </p:txBody>
      </p:sp>
      <p:sp>
        <p:nvSpPr>
          <p:cNvPr id="7" name="内容占位符 2"/>
          <p:cNvSpPr txBox="1">
            <a:spLocks/>
          </p:cNvSpPr>
          <p:nvPr/>
        </p:nvSpPr>
        <p:spPr bwMode="auto">
          <a:xfrm>
            <a:off x="646112" y="3476933"/>
            <a:ext cx="10995427" cy="308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28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b="1">
                <a:solidFill>
                  <a:schemeClr val="tx1"/>
                </a:solidFill>
                <a:latin typeface="Times New Roman" pitchFamily="18" charset="0"/>
                <a:ea typeface="楷体_GB2312" pitchFamily="1" charset="-122"/>
              </a:defRPr>
            </a:lvl2pPr>
            <a:lvl3pPr marL="987425" indent="-293688" algn="l" rtl="0" eaLnBrk="0" fontAlgn="base" hangingPunct="0">
              <a:spcBef>
                <a:spcPct val="20000"/>
              </a:spcBef>
              <a:spcAft>
                <a:spcPct val="0"/>
              </a:spcAft>
              <a:buClr>
                <a:schemeClr val="tx2"/>
              </a:buClr>
              <a:buSzPct val="70000"/>
              <a:buFont typeface="Wingdings" panose="05000000000000000000" pitchFamily="2" charset="2"/>
              <a:buChar char="Ø"/>
              <a:defRPr sz="2000">
                <a:solidFill>
                  <a:schemeClr val="tx1"/>
                </a:solidFill>
                <a:latin typeface="+mn-lt"/>
                <a:ea typeface="楷体_GB2312" pitchFamily="1"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a:solidFill>
                  <a:schemeClr val="tx1"/>
                </a:solidFill>
                <a:latin typeface="+mn-lt"/>
                <a:ea typeface="楷体_GB2312" pitchFamily="1"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mn-lt"/>
                <a:ea typeface="楷体_GB2312" pitchFamily="1" charset="-122"/>
              </a:defRPr>
            </a:lvl5pPr>
            <a:lvl6pPr marL="20558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6pPr>
            <a:lvl7pPr marL="25130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7pPr>
            <a:lvl8pPr marL="29702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8pPr>
            <a:lvl9pPr marL="34274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9p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如果</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变量数据类型</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是一个类的名字，就是引用</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类型变量</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，它将引用一个对象。</a:t>
            </a:r>
          </a:p>
          <a:p>
            <a:pPr lvl="1"/>
            <a:r>
              <a:rPr lang="en-US" altLang="zh-CN" dirty="0" smtClean="0">
                <a:solidFill>
                  <a:srgbClr val="FF0000"/>
                </a:solidFill>
                <a:ea typeface="黑体" panose="02010609060101010101" pitchFamily="49" charset="-122"/>
                <a:cs typeface="Times New Roman" panose="02020603050405020304" pitchFamily="18" charset="0"/>
              </a:rPr>
              <a:t>String</a:t>
            </a:r>
            <a:r>
              <a:rPr lang="en-US" altLang="zh-CN" dirty="0" smtClean="0">
                <a:ea typeface="黑体" panose="02010609060101010101" pitchFamily="49" charset="-122"/>
                <a:cs typeface="Times New Roman" panose="02020603050405020304" pitchFamily="18" charset="0"/>
              </a:rPr>
              <a:t> </a:t>
            </a:r>
            <a:r>
              <a:rPr lang="zh-CN" altLang="en-US" dirty="0">
                <a:ea typeface="黑体" panose="02010609060101010101" pitchFamily="49" charset="-122"/>
                <a:cs typeface="Times New Roman" panose="02020603050405020304" pitchFamily="18" charset="0"/>
              </a:rPr>
              <a:t>是个</a:t>
            </a:r>
            <a:r>
              <a:rPr lang="zh-CN" altLang="en-US" dirty="0">
                <a:solidFill>
                  <a:srgbClr val="FF0000"/>
                </a:solidFill>
                <a:ea typeface="黑体" panose="02010609060101010101" pitchFamily="49" charset="-122"/>
                <a:cs typeface="Times New Roman" panose="02020603050405020304" pitchFamily="18" charset="0"/>
              </a:rPr>
              <a:t>类</a:t>
            </a:r>
            <a:r>
              <a:rPr lang="zh-CN" altLang="en-US" dirty="0">
                <a:ea typeface="黑体" panose="02010609060101010101" pitchFamily="49" charset="-122"/>
                <a:cs typeface="Times New Roman" panose="02020603050405020304" pitchFamily="18" charset="0"/>
              </a:rPr>
              <a:t>（注意类名首字母大写）</a:t>
            </a:r>
          </a:p>
          <a:p>
            <a:pPr lvl="1"/>
            <a:r>
              <a:rPr lang="en-US" altLang="zh-CN" dirty="0" err="1" smtClean="0">
                <a:solidFill>
                  <a:srgbClr val="C00000"/>
                </a:solidFill>
                <a:ea typeface="黑体" panose="02010609060101010101" pitchFamily="49" charset="-122"/>
                <a:cs typeface="Times New Roman" panose="02020603050405020304" pitchFamily="18" charset="0"/>
              </a:rPr>
              <a:t>firstNumber</a:t>
            </a:r>
            <a:r>
              <a:rPr lang="en-US" altLang="zh-CN" dirty="0">
                <a:solidFill>
                  <a:srgbClr val="C00000"/>
                </a:solidFill>
                <a:ea typeface="黑体" panose="02010609060101010101" pitchFamily="49" charset="-122"/>
                <a:cs typeface="Times New Roman" panose="02020603050405020304" pitchFamily="18" charset="0"/>
              </a:rPr>
              <a:t>, </a:t>
            </a:r>
            <a:r>
              <a:rPr lang="en-US" altLang="zh-CN" dirty="0" err="1">
                <a:solidFill>
                  <a:srgbClr val="C00000"/>
                </a:solidFill>
                <a:ea typeface="黑体" panose="02010609060101010101" pitchFamily="49" charset="-122"/>
                <a:cs typeface="Times New Roman" panose="02020603050405020304" pitchFamily="18" charset="0"/>
              </a:rPr>
              <a:t>secondNumber</a:t>
            </a:r>
            <a:r>
              <a:rPr lang="zh-CN" altLang="en-US" dirty="0">
                <a:ea typeface="黑体" panose="02010609060101010101" pitchFamily="49" charset="-122"/>
                <a:cs typeface="Times New Roman" panose="02020603050405020304" pitchFamily="18" charset="0"/>
              </a:rPr>
              <a:t>将分别引用两个字符串对象。</a:t>
            </a:r>
          </a:p>
          <a:p>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如果</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数据类型是一个原始类型（其名称由小写字母组成），这种类型的变量将直接保存一个原始数据类型的值。</a:t>
            </a:r>
          </a:p>
          <a:p>
            <a:pPr lvl="1"/>
            <a:r>
              <a:rPr lang="en-US" altLang="zh-CN" dirty="0" smtClean="0">
                <a:solidFill>
                  <a:srgbClr val="0000CC"/>
                </a:solidFill>
                <a:ea typeface="黑体" panose="02010609060101010101" pitchFamily="49" charset="-122"/>
                <a:cs typeface="Times New Roman" panose="02020603050405020304" pitchFamily="18" charset="0"/>
              </a:rPr>
              <a:t>double </a:t>
            </a:r>
            <a:r>
              <a:rPr lang="zh-CN" altLang="en-US" dirty="0">
                <a:ea typeface="黑体" panose="02010609060101010101" pitchFamily="49" charset="-122"/>
                <a:cs typeface="Times New Roman" panose="02020603050405020304" pitchFamily="18" charset="0"/>
              </a:rPr>
              <a:t>是一个</a:t>
            </a:r>
            <a:r>
              <a:rPr lang="zh-CN" altLang="en-US" dirty="0">
                <a:solidFill>
                  <a:srgbClr val="0000CC"/>
                </a:solidFill>
                <a:ea typeface="黑体" panose="02010609060101010101" pitchFamily="49" charset="-122"/>
                <a:cs typeface="Times New Roman" panose="02020603050405020304" pitchFamily="18" charset="0"/>
              </a:rPr>
              <a:t>原始数据类型</a:t>
            </a:r>
          </a:p>
          <a:p>
            <a:pPr lvl="1"/>
            <a:r>
              <a:rPr lang="en-US" altLang="zh-CN" dirty="0" smtClean="0">
                <a:solidFill>
                  <a:srgbClr val="0070C0"/>
                </a:solidFill>
                <a:ea typeface="黑体" panose="02010609060101010101" pitchFamily="49" charset="-122"/>
                <a:cs typeface="Times New Roman" panose="02020603050405020304" pitchFamily="18" charset="0"/>
              </a:rPr>
              <a:t>number1</a:t>
            </a:r>
            <a:r>
              <a:rPr lang="en-US" altLang="zh-CN" dirty="0">
                <a:solidFill>
                  <a:srgbClr val="0070C0"/>
                </a:solidFill>
                <a:ea typeface="黑体" panose="02010609060101010101" pitchFamily="49" charset="-122"/>
                <a:cs typeface="Times New Roman" panose="02020603050405020304" pitchFamily="18" charset="0"/>
              </a:rPr>
              <a:t>, number2</a:t>
            </a:r>
            <a:r>
              <a:rPr lang="zh-CN" altLang="en-US" dirty="0">
                <a:ea typeface="黑体" panose="02010609060101010101" pitchFamily="49" charset="-122"/>
                <a:cs typeface="Times New Roman" panose="02020603050405020304" pitchFamily="18" charset="0"/>
              </a:rPr>
              <a:t>变量将保存两个双精度数</a:t>
            </a:r>
            <a:endParaRPr lang="zh-CN" altLang="en-US" kern="0" dirty="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20832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两种类型的变量</a:t>
            </a:r>
          </a:p>
        </p:txBody>
      </p:sp>
      <p:sp>
        <p:nvSpPr>
          <p:cNvPr id="3" name="内容占位符 2"/>
          <p:cNvSpPr>
            <a:spLocks noGrp="1"/>
          </p:cNvSpPr>
          <p:nvPr>
            <p:ph idx="1"/>
          </p:nvPr>
        </p:nvSpPr>
        <p:spPr>
          <a:xfrm>
            <a:off x="624417" y="981076"/>
            <a:ext cx="10972800" cy="902315"/>
          </a:xfrm>
        </p:spPr>
        <p:txBody>
          <a:bodyPr/>
          <a:lstStyle/>
          <a:p>
            <a:r>
              <a:rPr lang="zh-CN" altLang="en-US" dirty="0" smtClean="0"/>
              <a:t>类型转换</a:t>
            </a:r>
            <a:r>
              <a:rPr lang="en-US" altLang="zh-CN" dirty="0" smtClean="0"/>
              <a:t>——</a:t>
            </a:r>
            <a:r>
              <a:rPr lang="zh-CN" altLang="en-US" dirty="0" smtClean="0"/>
              <a:t>字</a:t>
            </a:r>
            <a:r>
              <a:rPr lang="zh-CN" altLang="en-US" dirty="0"/>
              <a:t>串转为浮点数</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35"/>
          <p:cNvSpPr>
            <a:spLocks noChangeArrowheads="1"/>
          </p:cNvSpPr>
          <p:nvPr/>
        </p:nvSpPr>
        <p:spPr bwMode="auto">
          <a:xfrm>
            <a:off x="1252900" y="1602166"/>
            <a:ext cx="9429917" cy="990910"/>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nSpc>
                <a:spcPct val="120000"/>
              </a:lnSpc>
              <a:spcBef>
                <a:spcPct val="0"/>
              </a:spcBef>
              <a:buClrTx/>
              <a:buSzTx/>
              <a:buNone/>
            </a:pPr>
            <a:r>
              <a:rPr lang="en-US" altLang="zh-CN" sz="2400" dirty="0">
                <a:latin typeface="Courier New" panose="02070309020205020404" pitchFamily="49" charset="0"/>
              </a:rPr>
              <a:t>number1 = </a:t>
            </a:r>
            <a:r>
              <a:rPr lang="en-US" altLang="zh-CN" sz="2400" dirty="0" err="1">
                <a:solidFill>
                  <a:srgbClr val="C00000"/>
                </a:solidFill>
                <a:latin typeface="Courier New" panose="02070309020205020404" pitchFamily="49" charset="0"/>
              </a:rPr>
              <a:t>Double.parseDouble</a:t>
            </a:r>
            <a:r>
              <a:rPr lang="en-US" altLang="zh-CN" sz="2400" dirty="0">
                <a:solidFill>
                  <a:srgbClr val="C00000"/>
                </a:solidFill>
                <a:latin typeface="Courier New" panose="02070309020205020404" pitchFamily="49" charset="0"/>
              </a:rPr>
              <a:t>( </a:t>
            </a:r>
            <a:r>
              <a:rPr lang="en-US" altLang="zh-CN" sz="2400" dirty="0" err="1">
                <a:solidFill>
                  <a:srgbClr val="C00000"/>
                </a:solidFill>
                <a:latin typeface="Courier New" panose="02070309020205020404" pitchFamily="49" charset="0"/>
              </a:rPr>
              <a:t>firstNumber</a:t>
            </a:r>
            <a:r>
              <a:rPr lang="en-US" altLang="zh-CN" sz="2400" dirty="0">
                <a:solidFill>
                  <a:srgbClr val="C00000"/>
                </a:solidFill>
                <a:latin typeface="Courier New" panose="02070309020205020404" pitchFamily="49" charset="0"/>
              </a:rPr>
              <a:t> </a:t>
            </a:r>
            <a:r>
              <a:rPr lang="en-US" altLang="zh-CN" sz="2400" dirty="0" smtClean="0">
                <a:solidFill>
                  <a:srgbClr val="C00000"/>
                </a:solidFill>
                <a:latin typeface="Courier New" panose="02070309020205020404" pitchFamily="49" charset="0"/>
              </a:rPr>
              <a:t>);</a:t>
            </a:r>
            <a:endParaRPr lang="en-US" altLang="zh-CN" sz="2400" dirty="0" smtClean="0">
              <a:latin typeface="Courier New" panose="02070309020205020404" pitchFamily="49" charset="0"/>
            </a:endParaRPr>
          </a:p>
          <a:p>
            <a:pPr>
              <a:lnSpc>
                <a:spcPct val="120000"/>
              </a:lnSpc>
              <a:spcBef>
                <a:spcPct val="0"/>
              </a:spcBef>
              <a:buClrTx/>
              <a:buSzTx/>
              <a:buNone/>
            </a:pPr>
            <a:r>
              <a:rPr lang="en-US" altLang="zh-CN" sz="2400" dirty="0" smtClean="0">
                <a:latin typeface="Courier New" panose="02070309020205020404" pitchFamily="49" charset="0"/>
              </a:rPr>
              <a:t>number2 </a:t>
            </a:r>
            <a:r>
              <a:rPr lang="en-US" altLang="zh-CN" sz="2400" dirty="0">
                <a:latin typeface="Courier New" panose="02070309020205020404" pitchFamily="49" charset="0"/>
              </a:rPr>
              <a:t>= </a:t>
            </a:r>
            <a:r>
              <a:rPr lang="en-US" altLang="zh-CN" sz="2400" dirty="0" err="1">
                <a:solidFill>
                  <a:srgbClr val="C00000"/>
                </a:solidFill>
                <a:latin typeface="Courier New" panose="02070309020205020404" pitchFamily="49" charset="0"/>
              </a:rPr>
              <a:t>Double.parseDouble</a:t>
            </a:r>
            <a:r>
              <a:rPr lang="en-US" altLang="zh-CN" sz="2400" dirty="0">
                <a:solidFill>
                  <a:srgbClr val="C00000"/>
                </a:solidFill>
                <a:latin typeface="Courier New" panose="02070309020205020404" pitchFamily="49" charset="0"/>
              </a:rPr>
              <a:t>( </a:t>
            </a:r>
            <a:r>
              <a:rPr lang="en-US" altLang="zh-CN" sz="2400" dirty="0" err="1">
                <a:solidFill>
                  <a:srgbClr val="C00000"/>
                </a:solidFill>
                <a:latin typeface="Courier New" panose="02070309020205020404" pitchFamily="49" charset="0"/>
              </a:rPr>
              <a:t>secondNumber</a:t>
            </a:r>
            <a:r>
              <a:rPr lang="en-US" altLang="zh-CN" sz="2400" dirty="0">
                <a:solidFill>
                  <a:srgbClr val="C00000"/>
                </a:solidFill>
                <a:latin typeface="Courier New" panose="02070309020205020404" pitchFamily="49" charset="0"/>
              </a:rPr>
              <a:t> );</a:t>
            </a:r>
          </a:p>
        </p:txBody>
      </p:sp>
      <p:sp>
        <p:nvSpPr>
          <p:cNvPr id="7" name="内容占位符 2"/>
          <p:cNvSpPr txBox="1">
            <a:spLocks/>
          </p:cNvSpPr>
          <p:nvPr/>
        </p:nvSpPr>
        <p:spPr bwMode="auto">
          <a:xfrm>
            <a:off x="626689" y="2771207"/>
            <a:ext cx="10972800" cy="311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28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b="1">
                <a:solidFill>
                  <a:schemeClr val="tx1"/>
                </a:solidFill>
                <a:latin typeface="Times New Roman" pitchFamily="18" charset="0"/>
                <a:ea typeface="楷体_GB2312" pitchFamily="1" charset="-122"/>
              </a:defRPr>
            </a:lvl2pPr>
            <a:lvl3pPr marL="987425" indent="-293688" algn="l" rtl="0" eaLnBrk="0" fontAlgn="base" hangingPunct="0">
              <a:spcBef>
                <a:spcPct val="20000"/>
              </a:spcBef>
              <a:spcAft>
                <a:spcPct val="0"/>
              </a:spcAft>
              <a:buClr>
                <a:schemeClr val="tx2"/>
              </a:buClr>
              <a:buSzPct val="70000"/>
              <a:buFont typeface="Wingdings" panose="05000000000000000000" pitchFamily="2" charset="2"/>
              <a:buChar char="Ø"/>
              <a:defRPr sz="2000">
                <a:solidFill>
                  <a:schemeClr val="tx1"/>
                </a:solidFill>
                <a:latin typeface="+mn-lt"/>
                <a:ea typeface="楷体_GB2312" pitchFamily="1"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a:solidFill>
                  <a:schemeClr val="tx1"/>
                </a:solidFill>
                <a:latin typeface="+mn-lt"/>
                <a:ea typeface="楷体_GB2312" pitchFamily="1"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mn-lt"/>
                <a:ea typeface="楷体_GB2312" pitchFamily="1" charset="-122"/>
              </a:defRPr>
            </a:lvl5pPr>
            <a:lvl6pPr marL="20558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6pPr>
            <a:lvl7pPr marL="25130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7pPr>
            <a:lvl8pPr marL="29702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8pPr>
            <a:lvl9pPr marL="34274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9pPr>
          </a:lstStyle>
          <a:p>
            <a:pPr>
              <a:lnSpc>
                <a:spcPct val="130000"/>
              </a:lnSpc>
            </a:pPr>
            <a:r>
              <a:rPr lang="en-US" altLang="zh-CN"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Double.parseDouble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是一个</a:t>
            </a:r>
            <a:r>
              <a:rPr lang="en-US" altLang="zh-CN" dirty="0">
                <a:latin typeface="Times New Roman" panose="02020603050405020304" pitchFamily="18" charset="0"/>
                <a:ea typeface="黑体" panose="02010609060101010101" pitchFamily="49" charset="-122"/>
                <a:cs typeface="Times New Roman" panose="02020603050405020304" pitchFamily="18" charset="0"/>
              </a:rPr>
              <a:t>Double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类所定义的静态方法 </a:t>
            </a: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将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String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数据转为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double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类型的 </a:t>
            </a: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返回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double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类型的数值 </a:t>
            </a: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记住</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静态方法调用语法：</a:t>
            </a:r>
            <a:r>
              <a:rPr lang="zh-CN" altLang="en-US"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类名</a:t>
            </a:r>
            <a:r>
              <a:rPr lang="en-US" altLang="zh-CN"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静态方法名</a:t>
            </a:r>
            <a:r>
              <a:rPr lang="en-US" altLang="zh-CN"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参数 </a:t>
            </a:r>
            <a:r>
              <a:rPr lang="en-US" altLang="zh-CN"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30000"/>
              </a:lnSpc>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Double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是原始数据类型</a:t>
            </a:r>
            <a:r>
              <a:rPr lang="en-US" altLang="zh-CN" dirty="0">
                <a:latin typeface="Times New Roman" panose="02020603050405020304" pitchFamily="18" charset="0"/>
                <a:ea typeface="黑体" panose="02010609060101010101" pitchFamily="49" charset="-122"/>
                <a:cs typeface="Times New Roman" panose="02020603050405020304" pitchFamily="18" charset="0"/>
              </a:rPr>
              <a:t>double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包装类</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”，属于引用类型 </a:t>
            </a:r>
            <a:endParaRPr lang="zh-CN" altLang="en-US" b="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内容占位符 2"/>
          <p:cNvSpPr txBox="1">
            <a:spLocks/>
          </p:cNvSpPr>
          <p:nvPr/>
        </p:nvSpPr>
        <p:spPr bwMode="auto">
          <a:xfrm>
            <a:off x="626689" y="5637250"/>
            <a:ext cx="9022278" cy="90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28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b="1">
                <a:solidFill>
                  <a:schemeClr val="tx1"/>
                </a:solidFill>
                <a:latin typeface="Times New Roman" pitchFamily="18" charset="0"/>
                <a:ea typeface="楷体_GB2312" pitchFamily="1" charset="-122"/>
              </a:defRPr>
            </a:lvl2pPr>
            <a:lvl3pPr marL="987425" indent="-293688" algn="l" rtl="0" eaLnBrk="0" fontAlgn="base" hangingPunct="0">
              <a:spcBef>
                <a:spcPct val="20000"/>
              </a:spcBef>
              <a:spcAft>
                <a:spcPct val="0"/>
              </a:spcAft>
              <a:buClr>
                <a:schemeClr val="tx2"/>
              </a:buClr>
              <a:buSzPct val="70000"/>
              <a:buFont typeface="Wingdings" panose="05000000000000000000" pitchFamily="2" charset="2"/>
              <a:buChar char="Ø"/>
              <a:defRPr sz="2000">
                <a:solidFill>
                  <a:schemeClr val="tx1"/>
                </a:solidFill>
                <a:latin typeface="+mn-lt"/>
                <a:ea typeface="楷体_GB2312" pitchFamily="1"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a:solidFill>
                  <a:schemeClr val="tx1"/>
                </a:solidFill>
                <a:latin typeface="+mn-lt"/>
                <a:ea typeface="楷体_GB2312" pitchFamily="1"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mn-lt"/>
                <a:ea typeface="楷体_GB2312" pitchFamily="1" charset="-122"/>
              </a:defRPr>
            </a:lvl5pPr>
            <a:lvl6pPr marL="20558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6pPr>
            <a:lvl7pPr marL="25130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7pPr>
            <a:lvl8pPr marL="29702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8pPr>
            <a:lvl9pPr marL="34274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9pPr>
          </a:lstStyle>
          <a:p>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实例</a:t>
            </a:r>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RandomStr.java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：使用类型转换生成</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位验证字符串，示例程序每次运行时，都会生成不同的字符串。 </a:t>
            </a:r>
            <a:endParaRPr lang="zh-CN" altLang="en-US" sz="2400" b="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93163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Sans Serif" panose="020B0604020202020204" pitchFamily="34" charset="0"/>
                <a:ea typeface="黑体" panose="02010609060101010101" pitchFamily="49" charset="-122"/>
                <a:cs typeface="Microsoft Sans Serif" panose="020B0604020202020204" pitchFamily="34" charset="0"/>
              </a:rPr>
              <a:t>第二章 </a:t>
            </a:r>
            <a:r>
              <a:rPr lang="en-US" altLang="zh-CN" dirty="0" smtClean="0">
                <a:latin typeface="Microsoft Sans Serif" panose="020B0604020202020204" pitchFamily="34" charset="0"/>
                <a:ea typeface="黑体" panose="02010609060101010101" pitchFamily="49" charset="-122"/>
                <a:cs typeface="Microsoft Sans Serif" panose="020B0604020202020204" pitchFamily="34" charset="0"/>
              </a:rPr>
              <a:t>Java</a:t>
            </a:r>
            <a:r>
              <a:rPr lang="zh-CN" altLang="en-US" dirty="0" smtClean="0">
                <a:latin typeface="Microsoft Sans Serif" panose="020B0604020202020204" pitchFamily="34" charset="0"/>
                <a:ea typeface="黑体" panose="02010609060101010101" pitchFamily="49" charset="-122"/>
                <a:cs typeface="Microsoft Sans Serif" panose="020B0604020202020204" pitchFamily="34" charset="0"/>
              </a:rPr>
              <a:t>结构化程序设计</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t>标识符、关键字</a:t>
            </a:r>
            <a:endParaRPr lang="en-US" altLang="zh-CN" dirty="0" smtClean="0"/>
          </a:p>
          <a:p>
            <a:pPr>
              <a:lnSpc>
                <a:spcPct val="200000"/>
              </a:lnSpc>
            </a:pPr>
            <a:r>
              <a:rPr lang="zh-CN" altLang="en-US" dirty="0"/>
              <a:t>数据类型</a:t>
            </a:r>
            <a:r>
              <a:rPr lang="zh-CN" altLang="en-US" dirty="0" smtClean="0"/>
              <a:t>、常量和变量</a:t>
            </a:r>
            <a:endParaRPr lang="en-US" altLang="zh-CN" dirty="0" smtClean="0"/>
          </a:p>
          <a:p>
            <a:pPr>
              <a:lnSpc>
                <a:spcPct val="200000"/>
              </a:lnSpc>
            </a:pPr>
            <a:r>
              <a:rPr lang="zh-CN" altLang="en-US" dirty="0" smtClean="0">
                <a:solidFill>
                  <a:srgbClr val="C00000"/>
                </a:solidFill>
              </a:rPr>
              <a:t>运算符</a:t>
            </a:r>
            <a:endParaRPr lang="en-US" altLang="zh-CN" dirty="0" smtClean="0">
              <a:solidFill>
                <a:srgbClr val="C00000"/>
              </a:solidFill>
            </a:endParaRPr>
          </a:p>
          <a:p>
            <a:pPr>
              <a:lnSpc>
                <a:spcPct val="200000"/>
              </a:lnSpc>
            </a:pPr>
            <a:r>
              <a:rPr lang="zh-CN" altLang="en-US" dirty="0" smtClean="0"/>
              <a:t>控制结构</a:t>
            </a:r>
            <a:endParaRPr lang="en-US" altLang="zh-CN" dirty="0" smtClean="0"/>
          </a:p>
          <a:p>
            <a:pPr>
              <a:lnSpc>
                <a:spcPct val="200000"/>
              </a:lnSpc>
            </a:pPr>
            <a:r>
              <a:rPr lang="zh-CN" altLang="en-US" dirty="0" smtClean="0"/>
              <a:t>编程规范</a:t>
            </a:r>
            <a:endParaRPr lang="zh-CN" altLang="en-US" dirty="0"/>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2707" y="3333324"/>
            <a:ext cx="1481137"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170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r>
              <a:rPr lang="en-US" altLang="zh-CN" b="0" dirty="0" smtClean="0">
                <a:latin typeface="Microsoft Sans Serif" panose="020B0604020202020204" pitchFamily="34" charset="0"/>
                <a:ea typeface="黑体" panose="02010609060101010101" pitchFamily="49" charset="-122"/>
                <a:cs typeface="Microsoft Sans Serif" panose="020B0604020202020204" pitchFamily="34" charset="0"/>
              </a:rPr>
              <a:t>(Operator)</a:t>
            </a:r>
            <a:endParaRPr lang="zh-CN" altLang="en-US" b="0" dirty="0">
              <a:latin typeface="Microsoft Sans Serif" panose="020B0604020202020204" pitchFamily="34" charset="0"/>
              <a:ea typeface="黑体" panose="02010609060101010101" pitchFamily="49" charset="-122"/>
              <a:cs typeface="Microsoft Sans Serif" panose="020B0604020202020204" pitchFamily="34" charset="0"/>
            </a:endParaRPr>
          </a:p>
        </p:txBody>
      </p:sp>
      <p:sp>
        <p:nvSpPr>
          <p:cNvPr id="3" name="内容占位符 2"/>
          <p:cNvSpPr>
            <a:spLocks noGrp="1"/>
          </p:cNvSpPr>
          <p:nvPr>
            <p:ph idx="1"/>
          </p:nvPr>
        </p:nvSpPr>
        <p:spPr>
          <a:xfrm>
            <a:off x="646113" y="1116828"/>
            <a:ext cx="10972800" cy="1020719"/>
          </a:xfrm>
        </p:spPr>
        <p:txBody>
          <a:bodyPr/>
          <a:lstStyle/>
          <a:p>
            <a:r>
              <a:rPr lang="zh-CN" altLang="en-US" b="0" dirty="0"/>
              <a:t>算术运算</a:t>
            </a:r>
            <a:r>
              <a:rPr lang="zh-CN" altLang="en-US" b="0" dirty="0" smtClean="0"/>
              <a:t>符（</a:t>
            </a:r>
            <a:r>
              <a:rPr lang="en-US" altLang="zh-CN" b="0" dirty="0"/>
              <a:t>a</a:t>
            </a:r>
            <a:r>
              <a:rPr lang="en-US" altLang="zh-CN" b="0" dirty="0" smtClean="0"/>
              <a:t>rithmetic </a:t>
            </a:r>
            <a:r>
              <a:rPr lang="en-US" altLang="zh-CN" b="0" dirty="0"/>
              <a:t>operator</a:t>
            </a:r>
            <a:r>
              <a:rPr lang="zh-CN" altLang="en-US" b="0" dirty="0" smtClean="0"/>
              <a:t>）</a:t>
            </a:r>
            <a:endParaRPr lang="en-US" altLang="zh-CN" b="0" dirty="0" smtClean="0"/>
          </a:p>
          <a:p>
            <a:pPr lvl="1"/>
            <a:r>
              <a:rPr lang="zh-CN" altLang="en-US" dirty="0" smtClean="0">
                <a:ea typeface="黑体" panose="02010609060101010101" pitchFamily="49" charset="-122"/>
                <a:cs typeface="Times New Roman" panose="02020603050405020304" pitchFamily="18" charset="0"/>
              </a:rPr>
              <a:t>基本与</a:t>
            </a:r>
            <a:r>
              <a:rPr lang="en-US" altLang="zh-CN" dirty="0" smtClean="0">
                <a:ea typeface="黑体" panose="02010609060101010101" pitchFamily="49" charset="-122"/>
                <a:cs typeface="Times New Roman" panose="02020603050405020304" pitchFamily="18" charset="0"/>
              </a:rPr>
              <a:t>C/C++</a:t>
            </a:r>
            <a:r>
              <a:rPr lang="zh-CN" altLang="en-US" dirty="0" smtClean="0">
                <a:ea typeface="黑体" panose="02010609060101010101" pitchFamily="49" charset="-122"/>
                <a:cs typeface="Times New Roman" panose="02020603050405020304" pitchFamily="18" charset="0"/>
              </a:rPr>
              <a:t>一致</a:t>
            </a:r>
            <a:endParaRPr lang="zh-CN" altLang="en-US" dirty="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Group 3"/>
          <p:cNvGraphicFramePr>
            <a:graphicFrameLocks/>
          </p:cNvGraphicFramePr>
          <p:nvPr>
            <p:extLst>
              <p:ext uri="{D42A27DB-BD31-4B8C-83A1-F6EECF244321}">
                <p14:modId xmlns:p14="http://schemas.microsoft.com/office/powerpoint/2010/main" val="2272683865"/>
              </p:ext>
            </p:extLst>
          </p:nvPr>
        </p:nvGraphicFramePr>
        <p:xfrm>
          <a:off x="1208033" y="2643240"/>
          <a:ext cx="8719163" cy="3315678"/>
        </p:xfrm>
        <a:graphic>
          <a:graphicData uri="http://schemas.openxmlformats.org/drawingml/2006/table">
            <a:tbl>
              <a:tblPr/>
              <a:tblGrid>
                <a:gridCol w="1015778"/>
                <a:gridCol w="2037241"/>
                <a:gridCol w="3150973"/>
                <a:gridCol w="2515171"/>
              </a:tblGrid>
              <a:tr h="378168">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运算符</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含义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例子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20 + 30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5.0 - 1.0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30 * 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900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除</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r>
                        <a:rPr kumimoji="0" lang="zh-CN" alt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整除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1.0/2.0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23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取模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20 % 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5.0 % 2.0</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10 %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6</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1.0</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15454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dirty="0"/>
          </a:p>
        </p:txBody>
      </p:sp>
      <p:sp>
        <p:nvSpPr>
          <p:cNvPr id="3" name="内容占位符 2"/>
          <p:cNvSpPr>
            <a:spLocks noGrp="1"/>
          </p:cNvSpPr>
          <p:nvPr>
            <p:ph idx="1"/>
          </p:nvPr>
        </p:nvSpPr>
        <p:spPr>
          <a:xfrm>
            <a:off x="624417" y="981077"/>
            <a:ext cx="10972800" cy="785940"/>
          </a:xfrm>
        </p:spPr>
        <p:txBody>
          <a:bodyPr/>
          <a:lstStyle/>
          <a:p>
            <a:r>
              <a:rPr lang="zh-CN" altLang="en-US" dirty="0">
                <a:latin typeface="黑体" panose="02010609060101010101" pitchFamily="49" charset="-122"/>
                <a:ea typeface="黑体" panose="02010609060101010101" pitchFamily="49" charset="-122"/>
              </a:rPr>
              <a:t>整数和浮点数混合运算</a:t>
            </a: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Group 4"/>
          <p:cNvGraphicFramePr>
            <a:graphicFrameLocks/>
          </p:cNvGraphicFramePr>
          <p:nvPr>
            <p:extLst>
              <p:ext uri="{D42A27DB-BD31-4B8C-83A1-F6EECF244321}">
                <p14:modId xmlns:p14="http://schemas.microsoft.com/office/powerpoint/2010/main" val="2579773643"/>
              </p:ext>
            </p:extLst>
          </p:nvPr>
        </p:nvGraphicFramePr>
        <p:xfrm>
          <a:off x="1589345" y="1767017"/>
          <a:ext cx="8580267" cy="3503090"/>
        </p:xfrm>
        <a:graphic>
          <a:graphicData uri="http://schemas.openxmlformats.org/drawingml/2006/table">
            <a:tbl>
              <a:tblPr/>
              <a:tblGrid>
                <a:gridCol w="3390428"/>
                <a:gridCol w="1048967"/>
                <a:gridCol w="4140872"/>
              </a:tblGrid>
              <a:tr h="494269">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kern="1200"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例子</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kern="1200"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kern="1200"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含义</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int</a:t>
                      </a: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 x = 5/2;</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整数除法</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double y = 5/2;</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先做整数除法，然后再将结果转换为</a:t>
                      </a:r>
                      <a:r>
                        <a:rPr kumimoji="0" lang="en-US" sz="1800" b="0"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double</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double z = 5.0/2;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double u = 5/2.0;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2.5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由于分子、分母至少有一个是浮点数，因此做浮点除法</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233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int w = (int)(5.0/2)</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先做浮点除法，然后取整。</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取整的算法就是，直接截去小数部分</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（注意：不是四舍五入）</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31665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3" name="Group 3"/>
          <p:cNvGraphicFramePr>
            <a:graphicFrameLocks noGrp="1"/>
          </p:cNvGraphicFramePr>
          <p:nvPr>
            <p:ph idx="1"/>
            <p:extLst>
              <p:ext uri="{D42A27DB-BD31-4B8C-83A1-F6EECF244321}">
                <p14:modId xmlns:p14="http://schemas.microsoft.com/office/powerpoint/2010/main" val="2386787208"/>
              </p:ext>
            </p:extLst>
          </p:nvPr>
        </p:nvGraphicFramePr>
        <p:xfrm>
          <a:off x="2012908" y="1840042"/>
          <a:ext cx="6078537" cy="2994027"/>
        </p:xfrm>
        <a:graphic>
          <a:graphicData uri="http://schemas.openxmlformats.org/drawingml/2006/table">
            <a:tbl>
              <a:tblPr/>
              <a:tblGrid>
                <a:gridCol w="1423987"/>
                <a:gridCol w="2641600"/>
                <a:gridCol w="2012950"/>
              </a:tblGrid>
              <a:tr h="620713">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kern="1200"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运算符</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kern="1200"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例子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kern="1200"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值</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i</a:t>
                      </a: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 += 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i = i + 8</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j -= 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j = j - 15.0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k *= 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k = k * 10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m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m = m / 3</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n %= 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kern="1200"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n = n % 7</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99" name="Text Box 39"/>
          <p:cNvSpPr txBox="1">
            <a:spLocks noChangeArrowheads="1"/>
          </p:cNvSpPr>
          <p:nvPr/>
        </p:nvSpPr>
        <p:spPr bwMode="auto">
          <a:xfrm>
            <a:off x="2270596" y="5140542"/>
            <a:ext cx="4924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400" dirty="0">
                <a:solidFill>
                  <a:srgbClr val="0000CC"/>
                </a:solidFill>
                <a:latin typeface="Courier New" panose="02070309020205020404" pitchFamily="49" charset="0"/>
                <a:ea typeface="黑体" panose="02010609060101010101" pitchFamily="49" charset="-122"/>
                <a:cs typeface="Courier New" panose="02070309020205020404" pitchFamily="49" charset="0"/>
              </a:rPr>
              <a:t>注意</a:t>
            </a:r>
            <a:r>
              <a:rPr lang="zh-CN" altLang="en-US" sz="2400" b="0" dirty="0">
                <a:solidFill>
                  <a:srgbClr val="0000CC"/>
                </a:solidFill>
                <a:latin typeface="Courier New" panose="02070309020205020404" pitchFamily="49" charset="0"/>
                <a:ea typeface="黑体" panose="02010609060101010101" pitchFamily="49" charset="-122"/>
                <a:cs typeface="Courier New" panose="02070309020205020404" pitchFamily="49" charset="0"/>
              </a:rPr>
              <a:t>：</a:t>
            </a:r>
            <a:r>
              <a:rPr lang="en-US" altLang="zh-CN" sz="2400" b="0"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 </a:t>
            </a:r>
            <a:r>
              <a:rPr lang="zh-CN" altLang="en-US" sz="2400" b="0" dirty="0">
                <a:solidFill>
                  <a:srgbClr val="0000CC"/>
                </a:solidFill>
                <a:latin typeface="Courier New" panose="02070309020205020404" pitchFamily="49" charset="0"/>
                <a:ea typeface="黑体" panose="02010609060101010101" pitchFamily="49" charset="-122"/>
                <a:cs typeface="Courier New" panose="02070309020205020404" pitchFamily="49" charset="0"/>
              </a:rPr>
              <a:t>同 </a:t>
            </a:r>
            <a:r>
              <a:rPr lang="en-US" altLang="zh-CN" sz="2400" b="0" dirty="0">
                <a:solidFill>
                  <a:srgbClr val="0000CC"/>
                </a:solidFill>
                <a:latin typeface="Courier New" panose="02070309020205020404" pitchFamily="49" charset="0"/>
                <a:ea typeface="黑体" panose="02010609060101010101" pitchFamily="49" charset="-122"/>
                <a:cs typeface="Courier New" panose="02070309020205020404" pitchFamily="49" charset="0"/>
              </a:rPr>
              <a:t>= </a:t>
            </a:r>
            <a:r>
              <a:rPr lang="zh-CN" altLang="en-US" sz="2400" b="0" dirty="0">
                <a:solidFill>
                  <a:srgbClr val="0000CC"/>
                </a:solidFill>
                <a:latin typeface="Courier New" panose="02070309020205020404" pitchFamily="49" charset="0"/>
                <a:ea typeface="黑体" panose="02010609060101010101" pitchFamily="49" charset="-122"/>
                <a:cs typeface="Courier New" panose="02070309020205020404" pitchFamily="49" charset="0"/>
              </a:rPr>
              <a:t>之间没有空格</a:t>
            </a:r>
          </a:p>
        </p:txBody>
      </p:sp>
      <p:cxnSp>
        <p:nvCxnSpPr>
          <p:cNvPr id="6" name="直接连接符 5"/>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7" name="内容占位符 2"/>
          <p:cNvSpPr txBox="1">
            <a:spLocks/>
          </p:cNvSpPr>
          <p:nvPr/>
        </p:nvSpPr>
        <p:spPr bwMode="auto">
          <a:xfrm>
            <a:off x="624417" y="981077"/>
            <a:ext cx="10972800" cy="78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28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b="1">
                <a:solidFill>
                  <a:schemeClr val="tx1"/>
                </a:solidFill>
                <a:latin typeface="Times New Roman" pitchFamily="18" charset="0"/>
                <a:ea typeface="楷体_GB2312" pitchFamily="1" charset="-122"/>
              </a:defRPr>
            </a:lvl2pPr>
            <a:lvl3pPr marL="987425" indent="-293688" algn="l" rtl="0" eaLnBrk="0" fontAlgn="base" hangingPunct="0">
              <a:spcBef>
                <a:spcPct val="20000"/>
              </a:spcBef>
              <a:spcAft>
                <a:spcPct val="0"/>
              </a:spcAft>
              <a:buClr>
                <a:schemeClr val="tx2"/>
              </a:buClr>
              <a:buSzPct val="70000"/>
              <a:buFont typeface="Wingdings" panose="05000000000000000000" pitchFamily="2" charset="2"/>
              <a:buChar char="Ø"/>
              <a:defRPr sz="2000">
                <a:solidFill>
                  <a:schemeClr val="tx1"/>
                </a:solidFill>
                <a:latin typeface="+mn-lt"/>
                <a:ea typeface="楷体_GB2312" pitchFamily="1"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a:solidFill>
                  <a:schemeClr val="tx1"/>
                </a:solidFill>
                <a:latin typeface="+mn-lt"/>
                <a:ea typeface="楷体_GB2312" pitchFamily="1"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mn-lt"/>
                <a:ea typeface="楷体_GB2312" pitchFamily="1" charset="-122"/>
              </a:defRPr>
            </a:lvl5pPr>
            <a:lvl6pPr marL="20558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6pPr>
            <a:lvl7pPr marL="25130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7pPr>
            <a:lvl8pPr marL="29702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8pPr>
            <a:lvl9pPr marL="34274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9pPr>
          </a:lstStyle>
          <a:p>
            <a:r>
              <a:rPr lang="zh-CN" altLang="en-US" kern="0" dirty="0" smtClean="0">
                <a:latin typeface="黑体" panose="02010609060101010101" pitchFamily="49" charset="-122"/>
                <a:ea typeface="黑体" panose="02010609060101010101" pitchFamily="49" charset="-122"/>
              </a:rPr>
              <a:t>复合赋值</a:t>
            </a:r>
            <a:r>
              <a:rPr lang="zh-CN" altLang="en-US" kern="0" dirty="0">
                <a:latin typeface="黑体" panose="02010609060101010101" pitchFamily="49" charset="-122"/>
                <a:ea typeface="黑体" panose="02010609060101010101" pitchFamily="49" charset="-122"/>
              </a:rPr>
              <a:t>运算符</a:t>
            </a:r>
            <a:endParaRPr lang="zh-CN" altLang="en-US" kern="0" dirty="0"/>
          </a:p>
        </p:txBody>
      </p:sp>
      <p:sp>
        <p:nvSpPr>
          <p:cNvPr id="2" name="标题 1"/>
          <p:cNvSpPr>
            <a:spLocks noGrp="1"/>
          </p:cNvSpPr>
          <p:nvPr>
            <p:ph type="title"/>
          </p:nvPr>
        </p:nvSpPr>
        <p:spPr/>
        <p:txBody>
          <a:bodyPr/>
          <a:lstStyle/>
          <a:p>
            <a:r>
              <a:rPr lang="zh-CN" altLang="en-US" b="0"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dirty="0"/>
          </a:p>
        </p:txBody>
      </p:sp>
    </p:spTree>
    <p:extLst>
      <p:ext uri="{BB962C8B-B14F-4D97-AF65-F5344CB8AC3E}">
        <p14:creationId xmlns:p14="http://schemas.microsoft.com/office/powerpoint/2010/main" val="4187050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7" name="Group 3"/>
          <p:cNvGraphicFramePr>
            <a:graphicFrameLocks noGrp="1"/>
          </p:cNvGraphicFramePr>
          <p:nvPr>
            <p:ph idx="1"/>
            <p:extLst>
              <p:ext uri="{D42A27DB-BD31-4B8C-83A1-F6EECF244321}">
                <p14:modId xmlns:p14="http://schemas.microsoft.com/office/powerpoint/2010/main" val="2930864691"/>
              </p:ext>
            </p:extLst>
          </p:nvPr>
        </p:nvGraphicFramePr>
        <p:xfrm>
          <a:off x="1013255" y="1493302"/>
          <a:ext cx="9848334" cy="2683305"/>
        </p:xfrm>
        <a:graphic>
          <a:graphicData uri="http://schemas.openxmlformats.org/drawingml/2006/table">
            <a:tbl>
              <a:tblPr/>
              <a:tblGrid>
                <a:gridCol w="1582496"/>
                <a:gridCol w="2370895"/>
                <a:gridCol w="5894943"/>
              </a:tblGrid>
              <a:tr h="488833">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kern="1200"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运算符</a:t>
                      </a:r>
                    </a:p>
                  </a:txBody>
                  <a:tcPr marT="45709" marB="45709"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kern="1200"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名称</a:t>
                      </a: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kern="1200" cap="none" normalizeH="0" baseline="0" dirty="0" smtClean="0">
                          <a:ln>
                            <a:noFill/>
                          </a:ln>
                          <a:solidFill>
                            <a:srgbClr val="CC0000"/>
                          </a:solidFill>
                          <a:effectLst/>
                          <a:latin typeface="Courier New" panose="02070309020205020404" pitchFamily="49" charset="0"/>
                          <a:ea typeface="黑体" panose="02010609060101010101" pitchFamily="49" charset="-122"/>
                          <a:cs typeface="Courier New" panose="02070309020205020404" pitchFamily="49" charset="0"/>
                        </a:rPr>
                        <a:t>说明</a:t>
                      </a:r>
                    </a:p>
                  </a:txBody>
                  <a:tcPr marT="45709" marB="45709"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73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endPar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endParaRPr>
                    </a:p>
                  </a:txBody>
                  <a:tcPr marT="45709" marB="4570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前置增量运算符</a:t>
                      </a:r>
                      <a:endPar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endParaRP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表达式（</a:t>
                      </a: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）使变量</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的值加</a:t>
                      </a: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1</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，并且该表达式的值取</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增加以后的新值  </a:t>
                      </a:r>
                    </a:p>
                  </a:txBody>
                  <a:tcPr marT="45709" marB="4570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p>
                  </a:txBody>
                  <a:tcPr marT="45709" marB="4570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后置增量运算符</a:t>
                      </a:r>
                      <a:endParaRPr kumimoji="0" 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endParaRP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表达式（</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）的值取变量</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原来的值，并使</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的值加</a:t>
                      </a: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1 </a:t>
                      </a:r>
                    </a:p>
                  </a:txBody>
                  <a:tcPr marT="45709" marB="4570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p>
                  </a:txBody>
                  <a:tcPr marT="45709" marB="4570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前置减量运算符</a:t>
                      </a:r>
                      <a:endParaRPr kumimoji="0" 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endParaRP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表达式（</a:t>
                      </a: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）使变量</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的值减</a:t>
                      </a: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1</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，并且该表达式的值取</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减少以后的新值 </a:t>
                      </a:r>
                      <a:endPar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endParaRPr>
                    </a:p>
                  </a:txBody>
                  <a:tcPr marT="45709" marB="4570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p>
                  </a:txBody>
                  <a:tcPr marT="45709" marB="4570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后置减量运算符</a:t>
                      </a:r>
                      <a:endParaRPr kumimoji="0" 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endParaRP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表达式（</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）的值取变量</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原来的值，并使</a:t>
                      </a:r>
                      <a:r>
                        <a:rPr kumimoji="0" lang="en-US" sz="1600" b="1" i="0" u="none" strike="noStrike" cap="none" normalizeH="0" baseline="0" dirty="0" err="1"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var</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的值减</a:t>
                      </a: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1</a:t>
                      </a:r>
                    </a:p>
                  </a:txBody>
                  <a:tcPr marT="45709" marB="4570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19" name="Rectangle 35"/>
          <p:cNvSpPr>
            <a:spLocks noChangeArrowheads="1"/>
          </p:cNvSpPr>
          <p:nvPr/>
        </p:nvSpPr>
        <p:spPr bwMode="auto">
          <a:xfrm>
            <a:off x="1420739" y="4270406"/>
            <a:ext cx="4129161" cy="723900"/>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latin typeface="Courier New" panose="02070309020205020404" pitchFamily="49" charset="0"/>
              </a:rPr>
              <a:t> number = 10;</a:t>
            </a:r>
          </a:p>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newNumber</a:t>
            </a:r>
            <a:r>
              <a:rPr lang="en-US" altLang="zh-CN" sz="1600" dirty="0">
                <a:latin typeface="Courier New" panose="02070309020205020404" pitchFamily="49" charset="0"/>
              </a:rPr>
              <a:t> = 10 * </a:t>
            </a:r>
            <a:r>
              <a:rPr lang="en-US" altLang="zh-CN" sz="1600" dirty="0">
                <a:solidFill>
                  <a:srgbClr val="0000CC"/>
                </a:solidFill>
                <a:latin typeface="Courier New" panose="02070309020205020404" pitchFamily="49" charset="0"/>
              </a:rPr>
              <a:t>number++</a:t>
            </a:r>
            <a:r>
              <a:rPr lang="en-US" altLang="zh-CN" sz="1600" dirty="0">
                <a:latin typeface="Courier New" panose="02070309020205020404" pitchFamily="49" charset="0"/>
              </a:rPr>
              <a:t>;</a:t>
            </a:r>
          </a:p>
        </p:txBody>
      </p:sp>
      <p:sp>
        <p:nvSpPr>
          <p:cNvPr id="33820" name="Rectangle 36"/>
          <p:cNvSpPr>
            <a:spLocks noChangeArrowheads="1"/>
          </p:cNvSpPr>
          <p:nvPr/>
        </p:nvSpPr>
        <p:spPr bwMode="auto">
          <a:xfrm>
            <a:off x="1420739" y="5692806"/>
            <a:ext cx="4141861" cy="723900"/>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latin typeface="Courier New" panose="02070309020205020404" pitchFamily="49" charset="0"/>
              </a:rPr>
              <a:t> number = 10;</a:t>
            </a:r>
          </a:p>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newNumber</a:t>
            </a:r>
            <a:r>
              <a:rPr lang="en-US" altLang="zh-CN" sz="1600" dirty="0">
                <a:latin typeface="Courier New" panose="02070309020205020404" pitchFamily="49" charset="0"/>
              </a:rPr>
              <a:t> = 10 * </a:t>
            </a:r>
            <a:r>
              <a:rPr lang="en-US" altLang="zh-CN" sz="1600" dirty="0">
                <a:solidFill>
                  <a:srgbClr val="0000CC"/>
                </a:solidFill>
                <a:latin typeface="Courier New" panose="02070309020205020404" pitchFamily="49" charset="0"/>
              </a:rPr>
              <a:t>(++number)</a:t>
            </a:r>
            <a:r>
              <a:rPr lang="en-US" altLang="zh-CN" sz="1600" dirty="0">
                <a:latin typeface="Courier New" panose="02070309020205020404" pitchFamily="49" charset="0"/>
              </a:rPr>
              <a:t>;</a:t>
            </a:r>
          </a:p>
        </p:txBody>
      </p:sp>
      <p:sp>
        <p:nvSpPr>
          <p:cNvPr id="33821" name="Line 37"/>
          <p:cNvSpPr>
            <a:spLocks noChangeShapeType="1"/>
          </p:cNvSpPr>
          <p:nvPr/>
        </p:nvSpPr>
        <p:spPr bwMode="auto">
          <a:xfrm>
            <a:off x="5597524" y="4702206"/>
            <a:ext cx="993775" cy="0"/>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3822" name="Text Box 38"/>
          <p:cNvSpPr txBox="1">
            <a:spLocks noChangeArrowheads="1"/>
          </p:cNvSpPr>
          <p:nvPr/>
        </p:nvSpPr>
        <p:spPr bwMode="auto">
          <a:xfrm>
            <a:off x="5665765" y="4343431"/>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600" dirty="0">
                <a:solidFill>
                  <a:srgbClr val="CC0000"/>
                </a:solidFill>
              </a:rPr>
              <a:t>相当于</a:t>
            </a:r>
          </a:p>
        </p:txBody>
      </p:sp>
      <p:sp>
        <p:nvSpPr>
          <p:cNvPr id="33823" name="Rectangle 39"/>
          <p:cNvSpPr>
            <a:spLocks noChangeArrowheads="1"/>
          </p:cNvSpPr>
          <p:nvPr/>
        </p:nvSpPr>
        <p:spPr bwMode="auto">
          <a:xfrm>
            <a:off x="6578600" y="4270405"/>
            <a:ext cx="4189484" cy="773113"/>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latin typeface="Courier New" panose="02070309020205020404" pitchFamily="49" charset="0"/>
              </a:rPr>
              <a:t> number = 10;</a:t>
            </a:r>
          </a:p>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newNumber</a:t>
            </a:r>
            <a:r>
              <a:rPr lang="en-US" altLang="zh-CN" sz="1600" dirty="0">
                <a:latin typeface="Courier New" panose="02070309020205020404" pitchFamily="49" charset="0"/>
              </a:rPr>
              <a:t> = 10 * number;</a:t>
            </a:r>
          </a:p>
          <a:p>
            <a:pPr eaLnBrk="1" hangingPunct="1">
              <a:spcBef>
                <a:spcPct val="0"/>
              </a:spcBef>
              <a:buClrTx/>
              <a:buSzTx/>
              <a:buFontTx/>
              <a:buNone/>
            </a:pPr>
            <a:r>
              <a:rPr lang="en-US" altLang="zh-CN" sz="1600" dirty="0">
                <a:latin typeface="Courier New" panose="02070309020205020404" pitchFamily="49" charset="0"/>
              </a:rPr>
              <a:t>number = number + 1;</a:t>
            </a:r>
          </a:p>
        </p:txBody>
      </p:sp>
      <p:sp>
        <p:nvSpPr>
          <p:cNvPr id="33824" name="Line 40"/>
          <p:cNvSpPr>
            <a:spLocks noChangeShapeType="1"/>
          </p:cNvSpPr>
          <p:nvPr/>
        </p:nvSpPr>
        <p:spPr bwMode="auto">
          <a:xfrm>
            <a:off x="5549900" y="6089682"/>
            <a:ext cx="1028700" cy="0"/>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3825" name="Text Box 41"/>
          <p:cNvSpPr txBox="1">
            <a:spLocks noChangeArrowheads="1"/>
          </p:cNvSpPr>
          <p:nvPr/>
        </p:nvSpPr>
        <p:spPr bwMode="auto">
          <a:xfrm>
            <a:off x="5679413" y="5753131"/>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600" dirty="0">
                <a:solidFill>
                  <a:srgbClr val="CC0000"/>
                </a:solidFill>
              </a:rPr>
              <a:t>相当于</a:t>
            </a:r>
          </a:p>
        </p:txBody>
      </p:sp>
      <p:sp>
        <p:nvSpPr>
          <p:cNvPr id="33826" name="Rectangle 42"/>
          <p:cNvSpPr>
            <a:spLocks noChangeArrowheads="1"/>
          </p:cNvSpPr>
          <p:nvPr/>
        </p:nvSpPr>
        <p:spPr bwMode="auto">
          <a:xfrm>
            <a:off x="6578600" y="5667405"/>
            <a:ext cx="4189484" cy="785813"/>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latin typeface="Courier New" panose="02070309020205020404" pitchFamily="49" charset="0"/>
              </a:rPr>
              <a:t> number = 10;</a:t>
            </a:r>
          </a:p>
          <a:p>
            <a:pPr eaLnBrk="1" hangingPunct="1">
              <a:spcBef>
                <a:spcPct val="0"/>
              </a:spcBef>
              <a:buClrTx/>
              <a:buSzTx/>
              <a:buFontTx/>
              <a:buNone/>
            </a:pPr>
            <a:r>
              <a:rPr lang="en-US" altLang="zh-CN" sz="1600" dirty="0">
                <a:latin typeface="Courier New" panose="02070309020205020404" pitchFamily="49" charset="0"/>
              </a:rPr>
              <a:t>number = number + 1;</a:t>
            </a:r>
          </a:p>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newNumber</a:t>
            </a:r>
            <a:r>
              <a:rPr lang="en-US" altLang="zh-CN" sz="1600" dirty="0">
                <a:latin typeface="Courier New" panose="02070309020205020404" pitchFamily="49" charset="0"/>
              </a:rPr>
              <a:t> = 10 * number;</a:t>
            </a:r>
          </a:p>
        </p:txBody>
      </p:sp>
      <p:sp>
        <p:nvSpPr>
          <p:cNvPr id="33827" name="Text Box 43"/>
          <p:cNvSpPr txBox="1">
            <a:spLocks noChangeArrowheads="1"/>
          </p:cNvSpPr>
          <p:nvPr/>
        </p:nvSpPr>
        <p:spPr bwMode="auto">
          <a:xfrm>
            <a:off x="1550398" y="5072591"/>
            <a:ext cx="38698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600" dirty="0">
                <a:solidFill>
                  <a:srgbClr val="0000CC"/>
                </a:solidFill>
              </a:rPr>
              <a:t>结果：</a:t>
            </a:r>
            <a:r>
              <a:rPr lang="en-US" altLang="zh-CN" sz="1600" dirty="0">
                <a:solidFill>
                  <a:srgbClr val="0000CC"/>
                </a:solidFill>
              </a:rPr>
              <a:t>number = 11, </a:t>
            </a:r>
            <a:r>
              <a:rPr lang="en-US" altLang="zh-CN" sz="1600" dirty="0" err="1">
                <a:solidFill>
                  <a:srgbClr val="0000CC"/>
                </a:solidFill>
              </a:rPr>
              <a:t>newNumber</a:t>
            </a:r>
            <a:r>
              <a:rPr lang="en-US" altLang="zh-CN" sz="1600" dirty="0">
                <a:solidFill>
                  <a:srgbClr val="0000CC"/>
                </a:solidFill>
              </a:rPr>
              <a:t> = 100</a:t>
            </a:r>
          </a:p>
        </p:txBody>
      </p:sp>
      <p:sp>
        <p:nvSpPr>
          <p:cNvPr id="33828" name="Text Box 44"/>
          <p:cNvSpPr txBox="1">
            <a:spLocks noChangeArrowheads="1"/>
          </p:cNvSpPr>
          <p:nvPr/>
        </p:nvSpPr>
        <p:spPr bwMode="auto">
          <a:xfrm>
            <a:off x="1562423" y="6453218"/>
            <a:ext cx="3858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600" dirty="0">
                <a:solidFill>
                  <a:srgbClr val="0000CC"/>
                </a:solidFill>
              </a:rPr>
              <a:t>结果：</a:t>
            </a:r>
            <a:r>
              <a:rPr lang="en-US" altLang="zh-CN" sz="1600" dirty="0">
                <a:solidFill>
                  <a:srgbClr val="0000CC"/>
                </a:solidFill>
              </a:rPr>
              <a:t>number = 11, </a:t>
            </a:r>
            <a:r>
              <a:rPr lang="en-US" altLang="zh-CN" sz="1600" dirty="0" err="1">
                <a:solidFill>
                  <a:srgbClr val="0000CC"/>
                </a:solidFill>
              </a:rPr>
              <a:t>newNumber</a:t>
            </a:r>
            <a:r>
              <a:rPr lang="en-US" altLang="zh-CN" sz="1600" dirty="0">
                <a:solidFill>
                  <a:srgbClr val="0000CC"/>
                </a:solidFill>
              </a:rPr>
              <a:t> = 110</a:t>
            </a:r>
          </a:p>
        </p:txBody>
      </p:sp>
      <p:cxnSp>
        <p:nvCxnSpPr>
          <p:cNvPr id="14" name="直接连接符 1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标题 1"/>
          <p:cNvSpPr txBox="1">
            <a:spLocks/>
          </p:cNvSpPr>
          <p:nvPr/>
        </p:nvSpPr>
        <p:spPr bwMode="auto">
          <a:xfrm>
            <a:off x="568325" y="139701"/>
            <a:ext cx="10058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r>
              <a:rPr lang="zh-CN" altLang="en-US" b="0" kern="0"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kern="0" dirty="0"/>
          </a:p>
        </p:txBody>
      </p:sp>
      <p:sp>
        <p:nvSpPr>
          <p:cNvPr id="16" name="内容占位符 2"/>
          <p:cNvSpPr txBox="1">
            <a:spLocks/>
          </p:cNvSpPr>
          <p:nvPr/>
        </p:nvSpPr>
        <p:spPr bwMode="auto">
          <a:xfrm>
            <a:off x="609600" y="930277"/>
            <a:ext cx="10972800" cy="78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28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b="1">
                <a:solidFill>
                  <a:schemeClr val="tx1"/>
                </a:solidFill>
                <a:latin typeface="Times New Roman" pitchFamily="18" charset="0"/>
                <a:ea typeface="楷体_GB2312" pitchFamily="1" charset="-122"/>
              </a:defRPr>
            </a:lvl2pPr>
            <a:lvl3pPr marL="987425" indent="-293688" algn="l" rtl="0" eaLnBrk="0" fontAlgn="base" hangingPunct="0">
              <a:spcBef>
                <a:spcPct val="20000"/>
              </a:spcBef>
              <a:spcAft>
                <a:spcPct val="0"/>
              </a:spcAft>
              <a:buClr>
                <a:schemeClr val="tx2"/>
              </a:buClr>
              <a:buSzPct val="70000"/>
              <a:buFont typeface="Wingdings" panose="05000000000000000000" pitchFamily="2" charset="2"/>
              <a:buChar char="Ø"/>
              <a:defRPr sz="2000">
                <a:solidFill>
                  <a:schemeClr val="tx1"/>
                </a:solidFill>
                <a:latin typeface="+mn-lt"/>
                <a:ea typeface="楷体_GB2312" pitchFamily="1"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a:solidFill>
                  <a:schemeClr val="tx1"/>
                </a:solidFill>
                <a:latin typeface="+mn-lt"/>
                <a:ea typeface="楷体_GB2312" pitchFamily="1"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mn-lt"/>
                <a:ea typeface="楷体_GB2312" pitchFamily="1" charset="-122"/>
              </a:defRPr>
            </a:lvl5pPr>
            <a:lvl6pPr marL="20558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6pPr>
            <a:lvl7pPr marL="25130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7pPr>
            <a:lvl8pPr marL="29702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8pPr>
            <a:lvl9pPr marL="34274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9pPr>
          </a:lstStyle>
          <a:p>
            <a:r>
              <a:rPr lang="zh-CN" altLang="en-US" kern="0" dirty="0">
                <a:latin typeface="黑体" panose="02010609060101010101" pitchFamily="49" charset="-122"/>
                <a:ea typeface="黑体" panose="02010609060101010101" pitchFamily="49" charset="-122"/>
              </a:rPr>
              <a:t>自增自减运算符</a:t>
            </a:r>
            <a:endParaRPr lang="zh-CN" altLang="en-US" kern="0" dirty="0"/>
          </a:p>
        </p:txBody>
      </p:sp>
    </p:spTree>
    <p:extLst>
      <p:ext uri="{BB962C8B-B14F-4D97-AF65-F5344CB8AC3E}">
        <p14:creationId xmlns:p14="http://schemas.microsoft.com/office/powerpoint/2010/main" val="1088034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举例</a:t>
            </a:r>
            <a:endParaRPr lang="zh-CN" altLang="en-US" dirty="0" smtClean="0">
              <a:latin typeface="黑体" panose="02010609060101010101" pitchFamily="49" charset="-122"/>
              <a:ea typeface="黑体" panose="02010609060101010101" pitchFamily="49" charset="-122"/>
            </a:endParaRPr>
          </a:p>
        </p:txBody>
      </p:sp>
      <p:sp>
        <p:nvSpPr>
          <p:cNvPr id="28675" name="Rectangle 3"/>
          <p:cNvSpPr>
            <a:spLocks noGrp="1" noChangeArrowheads="1"/>
          </p:cNvSpPr>
          <p:nvPr>
            <p:ph type="body" idx="1"/>
          </p:nvPr>
        </p:nvSpPr>
        <p:spPr>
          <a:xfrm>
            <a:off x="624417" y="981076"/>
            <a:ext cx="10972800" cy="682623"/>
          </a:xfrm>
        </p:spPr>
        <p:txBody>
          <a:bodyPr/>
          <a:lstStyle/>
          <a:p>
            <a:pPr eaLnBrk="1" hangingPunct="1"/>
            <a:r>
              <a:rPr lang="zh-CN" altLang="en-US" dirty="0" smtClean="0">
                <a:latin typeface="黑体" panose="02010609060101010101" pitchFamily="49" charset="-122"/>
                <a:ea typeface="黑体" panose="02010609060101010101" pitchFamily="49" charset="-122"/>
              </a:rPr>
              <a:t>从秒数计算小时和分钟 </a:t>
            </a:r>
            <a:r>
              <a:rPr lang="en-US" altLang="zh-CN"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Demo.</a:t>
            </a:r>
            <a:r>
              <a:rPr lang="en-US" altLang="zh-CN" sz="2400" dirty="0">
                <a:solidFill>
                  <a:srgbClr val="0000CC"/>
                </a:solidFill>
                <a:latin typeface="Times New Roman" panose="02020603050405020304" pitchFamily="18" charset="0"/>
                <a:cs typeface="Times New Roman" panose="02020603050405020304" pitchFamily="18" charset="0"/>
              </a:rPr>
              <a:t> </a:t>
            </a:r>
            <a:r>
              <a:rPr lang="en-US" altLang="zh-CN" sz="2400" dirty="0" smtClean="0">
                <a:solidFill>
                  <a:srgbClr val="0000CC"/>
                </a:solidFill>
                <a:latin typeface="Times New Roman" panose="02020603050405020304" pitchFamily="18" charset="0"/>
                <a:cs typeface="Times New Roman" panose="02020603050405020304" pitchFamily="18" charset="0"/>
              </a:rPr>
              <a:t>ConvertSeconds.java</a:t>
            </a:r>
            <a:endPar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676" name="Rectangle 4"/>
          <p:cNvSpPr>
            <a:spLocks noChangeArrowheads="1"/>
          </p:cNvSpPr>
          <p:nvPr/>
        </p:nvSpPr>
        <p:spPr bwMode="auto">
          <a:xfrm>
            <a:off x="1078173" y="1527221"/>
            <a:ext cx="9158975" cy="5187477"/>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fontAlgn="base">
              <a:spcBef>
                <a:spcPct val="0"/>
              </a:spcBef>
              <a:spcAft>
                <a:spcPct val="0"/>
              </a:spcAft>
              <a:buClrTx/>
              <a:buSzTx/>
              <a:buFontTx/>
              <a:buNone/>
            </a:pPr>
            <a:r>
              <a:rPr lang="en-US" altLang="zh-CN" sz="1600" dirty="0">
                <a:solidFill>
                  <a:srgbClr val="0000CC"/>
                </a:solidFill>
                <a:latin typeface="Courier New" panose="02070309020205020404" pitchFamily="49" charset="0"/>
                <a:ea typeface="宋体" panose="02010600030101010101" pitchFamily="2" charset="-122"/>
              </a:rPr>
              <a:t>public class</a:t>
            </a:r>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err="1">
                <a:solidFill>
                  <a:srgbClr val="000000"/>
                </a:solidFill>
                <a:latin typeface="Courier New" panose="02070309020205020404" pitchFamily="49" charset="0"/>
                <a:ea typeface="宋体" panose="02010600030101010101" pitchFamily="2" charset="-122"/>
              </a:rPr>
              <a:t>ConvertSeconds</a:t>
            </a:r>
            <a:r>
              <a:rPr lang="en-US" altLang="zh-CN" sz="1600" dirty="0">
                <a:solidFill>
                  <a:srgbClr val="000000"/>
                </a:solidFill>
                <a:latin typeface="Courier New" panose="02070309020205020404" pitchFamily="49" charset="0"/>
                <a:ea typeface="宋体" panose="02010600030101010101" pitchFamily="2" charset="-122"/>
              </a:rPr>
              <a:t> </a:t>
            </a:r>
          </a:p>
          <a:p>
            <a:pPr fontAlgn="base">
              <a:spcBef>
                <a:spcPct val="0"/>
              </a:spcBef>
              <a:spcAft>
                <a:spcPct val="0"/>
              </a:spcAft>
              <a:buClrTx/>
              <a:buSzTx/>
              <a:buFontTx/>
              <a:buNone/>
            </a:pPr>
            <a:r>
              <a:rPr lang="en-US" altLang="zh-CN" sz="1600" dirty="0">
                <a:solidFill>
                  <a:srgbClr val="000000"/>
                </a:solidFill>
                <a:latin typeface="Courier New" panose="02070309020205020404" pitchFamily="49" charset="0"/>
                <a:ea typeface="宋体" panose="02010600030101010101" pitchFamily="2" charset="-122"/>
              </a:rPr>
              <a:t>{</a:t>
            </a:r>
          </a:p>
          <a:p>
            <a:pPr lvl="1" fontAlgn="base">
              <a:spcBef>
                <a:spcPct val="0"/>
              </a:spcBef>
              <a:spcAft>
                <a:spcPct val="0"/>
              </a:spcAft>
              <a:buClrTx/>
              <a:buSzTx/>
              <a:buFontTx/>
              <a:buNone/>
            </a:pPr>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Main method */</a:t>
            </a:r>
          </a:p>
          <a:p>
            <a:pPr lvl="1" fontAlgn="base">
              <a:spcBef>
                <a:spcPct val="0"/>
              </a:spcBef>
              <a:spcAft>
                <a:spcPct val="0"/>
              </a:spcAft>
              <a:buClrTx/>
              <a:buSzTx/>
              <a:buFontTx/>
              <a:buNone/>
            </a:pPr>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00CC"/>
                </a:solidFill>
                <a:latin typeface="Courier New" panose="02070309020205020404" pitchFamily="49" charset="0"/>
                <a:ea typeface="宋体" panose="02010600030101010101" pitchFamily="2" charset="-122"/>
              </a:rPr>
              <a:t>public static void</a:t>
            </a:r>
            <a:r>
              <a:rPr lang="en-US" altLang="zh-CN" sz="1600" dirty="0">
                <a:solidFill>
                  <a:srgbClr val="000000"/>
                </a:solidFill>
                <a:latin typeface="Courier New" panose="02070309020205020404" pitchFamily="49" charset="0"/>
                <a:ea typeface="宋体" panose="02010600030101010101" pitchFamily="2" charset="-122"/>
              </a:rPr>
              <a:t> main(String[] </a:t>
            </a:r>
            <a:r>
              <a:rPr lang="en-US" altLang="zh-CN" sz="1600" dirty="0" err="1">
                <a:solidFill>
                  <a:srgbClr val="000000"/>
                </a:solidFill>
                <a:latin typeface="Courier New" panose="02070309020205020404" pitchFamily="49" charset="0"/>
                <a:ea typeface="宋体" panose="02010600030101010101" pitchFamily="2" charset="-122"/>
              </a:rPr>
              <a:t>args</a:t>
            </a:r>
            <a:r>
              <a:rPr lang="en-US" altLang="zh-CN" sz="1600" dirty="0">
                <a:solidFill>
                  <a:srgbClr val="000000"/>
                </a:solidFill>
                <a:latin typeface="Courier New" panose="02070309020205020404" pitchFamily="49" charset="0"/>
                <a:ea typeface="宋体" panose="02010600030101010101" pitchFamily="2" charset="-122"/>
              </a:rPr>
              <a:t>) </a:t>
            </a:r>
          </a:p>
          <a:p>
            <a:pPr lvl="1" fontAlgn="base">
              <a:spcBef>
                <a:spcPct val="0"/>
              </a:spcBef>
              <a:spcAft>
                <a:spcPct val="0"/>
              </a:spcAft>
              <a:buClrTx/>
              <a:buSzTx/>
              <a:buFontTx/>
              <a:buNone/>
            </a:pPr>
            <a:r>
              <a:rPr lang="en-US" altLang="zh-CN" sz="1600" dirty="0">
                <a:solidFill>
                  <a:srgbClr val="000000"/>
                </a:solidFill>
                <a:latin typeface="Courier New" panose="02070309020205020404" pitchFamily="49" charset="0"/>
                <a:ea typeface="宋体" panose="02010600030101010101" pitchFamily="2" charset="-122"/>
              </a:rPr>
              <a:t>  {</a:t>
            </a:r>
          </a:p>
          <a:p>
            <a:pPr lvl="2" fontAlgn="base">
              <a:spcBef>
                <a:spcPct val="0"/>
              </a:spcBef>
              <a:spcAft>
                <a:spcPct val="0"/>
              </a:spcAft>
              <a:buClrTx/>
              <a:buSzTx/>
              <a:buFontTx/>
              <a:buNone/>
            </a:pPr>
            <a:r>
              <a:rPr lang="en-US" altLang="zh-CN" sz="1600" b="1" dirty="0">
                <a:solidFill>
                  <a:srgbClr val="000000"/>
                </a:solidFill>
                <a:latin typeface="Courier New" panose="02070309020205020404" pitchFamily="49" charset="0"/>
                <a:ea typeface="宋体" panose="02010600030101010101" pitchFamily="2" charset="-122"/>
              </a:rPr>
              <a:t>  </a:t>
            </a:r>
            <a:r>
              <a:rPr lang="en-US" altLang="zh-CN" sz="1600" b="1" dirty="0" err="1">
                <a:solidFill>
                  <a:srgbClr val="0000CC"/>
                </a:solidFill>
                <a:latin typeface="Courier New" panose="02070309020205020404" pitchFamily="49" charset="0"/>
                <a:ea typeface="宋体" panose="02010600030101010101" pitchFamily="2" charset="-122"/>
              </a:rPr>
              <a:t>int</a:t>
            </a:r>
            <a:r>
              <a:rPr lang="en-US" altLang="zh-CN" sz="1600" b="1" dirty="0">
                <a:solidFill>
                  <a:srgbClr val="000000"/>
                </a:solidFill>
                <a:latin typeface="Courier New" panose="02070309020205020404" pitchFamily="49" charset="0"/>
                <a:ea typeface="宋体" panose="02010600030101010101" pitchFamily="2" charset="-122"/>
              </a:rPr>
              <a:t> </a:t>
            </a:r>
            <a:r>
              <a:rPr lang="en-US" altLang="zh-CN" sz="1600" b="1" dirty="0" err="1">
                <a:solidFill>
                  <a:srgbClr val="000000"/>
                </a:solidFill>
                <a:latin typeface="Courier New" panose="02070309020205020404" pitchFamily="49" charset="0"/>
                <a:ea typeface="宋体" panose="02010600030101010101" pitchFamily="2" charset="-122"/>
              </a:rPr>
              <a:t>totalSeconds</a:t>
            </a:r>
            <a:r>
              <a:rPr lang="en-US" altLang="zh-CN" sz="1600" b="1" dirty="0">
                <a:solidFill>
                  <a:srgbClr val="000000"/>
                </a:solidFill>
                <a:latin typeface="Courier New" panose="02070309020205020404" pitchFamily="49" charset="0"/>
                <a:ea typeface="宋体" panose="02010600030101010101" pitchFamily="2" charset="-122"/>
              </a:rPr>
              <a:t> = 10000;</a:t>
            </a:r>
          </a:p>
          <a:p>
            <a:pPr lvl="2" fontAlgn="base">
              <a:spcBef>
                <a:spcPct val="0"/>
              </a:spcBef>
              <a:spcAft>
                <a:spcPct val="0"/>
              </a:spcAft>
              <a:buClrTx/>
              <a:buSzTx/>
              <a:buFontTx/>
              <a:buNone/>
            </a:pPr>
            <a:endParaRPr lang="en-US" altLang="zh-CN" sz="1600" b="1" dirty="0">
              <a:solidFill>
                <a:srgbClr val="000000"/>
              </a:solidFill>
              <a:latin typeface="Courier New" panose="02070309020205020404" pitchFamily="49" charset="0"/>
              <a:ea typeface="宋体" panose="02010600030101010101" pitchFamily="2" charset="-122"/>
            </a:endParaRPr>
          </a:p>
          <a:p>
            <a:pPr lvl="2" fontAlgn="base">
              <a:spcBef>
                <a:spcPct val="0"/>
              </a:spcBef>
              <a:spcAft>
                <a:spcPct val="0"/>
              </a:spcAft>
              <a:buClrTx/>
              <a:buSzTx/>
              <a:buFontTx/>
              <a:buNone/>
            </a:pPr>
            <a:r>
              <a:rPr lang="en-US" altLang="zh-CN" sz="1600" b="1" dirty="0">
                <a:solidFill>
                  <a:srgbClr val="000000"/>
                </a:solidFill>
                <a:latin typeface="Courier New" panose="02070309020205020404" pitchFamily="49" charset="0"/>
                <a:ea typeface="宋体" panose="02010600030101010101" pitchFamily="2" charset="-122"/>
              </a:rPr>
              <a:t>  </a:t>
            </a:r>
            <a:r>
              <a:rPr lang="en-US" altLang="zh-CN" sz="1600" b="1" dirty="0" err="1">
                <a:solidFill>
                  <a:srgbClr val="0000CC"/>
                </a:solidFill>
                <a:latin typeface="Courier New" panose="02070309020205020404" pitchFamily="49" charset="0"/>
                <a:ea typeface="宋体" panose="02010600030101010101" pitchFamily="2" charset="-122"/>
              </a:rPr>
              <a:t>int</a:t>
            </a:r>
            <a:r>
              <a:rPr lang="en-US" altLang="zh-CN" sz="1600" b="1" dirty="0">
                <a:solidFill>
                  <a:srgbClr val="000000"/>
                </a:solidFill>
                <a:latin typeface="Courier New" panose="02070309020205020404" pitchFamily="49" charset="0"/>
                <a:ea typeface="宋体" panose="02010600030101010101" pitchFamily="2" charset="-122"/>
              </a:rPr>
              <a:t> </a:t>
            </a:r>
            <a:r>
              <a:rPr lang="en-US" altLang="zh-CN" sz="1600" b="1" dirty="0" err="1">
                <a:solidFill>
                  <a:srgbClr val="000000"/>
                </a:solidFill>
                <a:latin typeface="Courier New" panose="02070309020205020404" pitchFamily="49" charset="0"/>
                <a:ea typeface="宋体" panose="02010600030101010101" pitchFamily="2" charset="-122"/>
              </a:rPr>
              <a:t>totalMinutes</a:t>
            </a:r>
            <a:r>
              <a:rPr lang="en-US" altLang="zh-CN" sz="1600" b="1" dirty="0">
                <a:solidFill>
                  <a:srgbClr val="000000"/>
                </a:solidFill>
                <a:latin typeface="Courier New" panose="02070309020205020404" pitchFamily="49" charset="0"/>
                <a:ea typeface="宋体" panose="02010600030101010101" pitchFamily="2" charset="-122"/>
              </a:rPr>
              <a:t> = </a:t>
            </a:r>
            <a:r>
              <a:rPr lang="en-US" altLang="zh-CN" sz="1600" b="1" dirty="0" err="1">
                <a:solidFill>
                  <a:srgbClr val="000000"/>
                </a:solidFill>
                <a:latin typeface="Courier New" panose="02070309020205020404" pitchFamily="49" charset="0"/>
                <a:ea typeface="宋体" panose="02010600030101010101" pitchFamily="2" charset="-122"/>
              </a:rPr>
              <a:t>totalSeconds</a:t>
            </a:r>
            <a:r>
              <a:rPr lang="en-US" altLang="zh-CN" sz="1600" b="1" dirty="0">
                <a:solidFill>
                  <a:srgbClr val="000000"/>
                </a:solidFill>
                <a:latin typeface="Courier New" panose="02070309020205020404" pitchFamily="49" charset="0"/>
                <a:ea typeface="宋体" panose="02010600030101010101" pitchFamily="2" charset="-122"/>
              </a:rPr>
              <a:t> / 60;</a:t>
            </a:r>
          </a:p>
          <a:p>
            <a:pPr lvl="2" fontAlgn="base">
              <a:spcBef>
                <a:spcPct val="0"/>
              </a:spcBef>
              <a:spcAft>
                <a:spcPct val="0"/>
              </a:spcAft>
              <a:buClrTx/>
              <a:buSzTx/>
              <a:buFontTx/>
              <a:buNone/>
            </a:pPr>
            <a:r>
              <a:rPr lang="en-US" altLang="zh-CN" sz="1600" b="1" dirty="0">
                <a:solidFill>
                  <a:srgbClr val="000000"/>
                </a:solidFill>
                <a:latin typeface="Courier New" panose="02070309020205020404" pitchFamily="49" charset="0"/>
                <a:ea typeface="宋体" panose="02010600030101010101" pitchFamily="2" charset="-122"/>
              </a:rPr>
              <a:t>  </a:t>
            </a:r>
            <a:r>
              <a:rPr lang="en-US" altLang="zh-CN" sz="1600" b="1" dirty="0" err="1">
                <a:solidFill>
                  <a:srgbClr val="0000CC"/>
                </a:solidFill>
                <a:latin typeface="Courier New" panose="02070309020205020404" pitchFamily="49" charset="0"/>
                <a:ea typeface="宋体" panose="02010600030101010101" pitchFamily="2" charset="-122"/>
              </a:rPr>
              <a:t>int</a:t>
            </a:r>
            <a:r>
              <a:rPr lang="en-US" altLang="zh-CN" sz="1600" b="1" dirty="0">
                <a:solidFill>
                  <a:srgbClr val="000000"/>
                </a:solidFill>
                <a:latin typeface="Courier New" panose="02070309020205020404" pitchFamily="49" charset="0"/>
                <a:ea typeface="宋体" panose="02010600030101010101" pitchFamily="2" charset="-122"/>
              </a:rPr>
              <a:t> hours = </a:t>
            </a:r>
            <a:r>
              <a:rPr lang="en-US" altLang="zh-CN" sz="1600" b="1" dirty="0" err="1">
                <a:solidFill>
                  <a:srgbClr val="000000"/>
                </a:solidFill>
                <a:latin typeface="Courier New" panose="02070309020205020404" pitchFamily="49" charset="0"/>
                <a:ea typeface="宋体" panose="02010600030101010101" pitchFamily="2" charset="-122"/>
              </a:rPr>
              <a:t>totalMinutes</a:t>
            </a:r>
            <a:r>
              <a:rPr lang="en-US" altLang="zh-CN" sz="1600" b="1" dirty="0">
                <a:solidFill>
                  <a:srgbClr val="000000"/>
                </a:solidFill>
                <a:latin typeface="Courier New" panose="02070309020205020404" pitchFamily="49" charset="0"/>
                <a:ea typeface="宋体" panose="02010600030101010101" pitchFamily="2" charset="-122"/>
              </a:rPr>
              <a:t> / 60;</a:t>
            </a:r>
          </a:p>
          <a:p>
            <a:pPr lvl="2" fontAlgn="base">
              <a:spcBef>
                <a:spcPct val="0"/>
              </a:spcBef>
              <a:spcAft>
                <a:spcPct val="0"/>
              </a:spcAft>
              <a:buClrTx/>
              <a:buSzTx/>
              <a:buFontTx/>
              <a:buNone/>
            </a:pPr>
            <a:r>
              <a:rPr lang="en-US" altLang="zh-CN" sz="1600" b="1" dirty="0">
                <a:solidFill>
                  <a:srgbClr val="000000"/>
                </a:solidFill>
                <a:latin typeface="Courier New" panose="02070309020205020404" pitchFamily="49" charset="0"/>
                <a:ea typeface="宋体" panose="02010600030101010101" pitchFamily="2" charset="-122"/>
              </a:rPr>
              <a:t>  </a:t>
            </a:r>
            <a:r>
              <a:rPr lang="en-US" altLang="zh-CN" sz="1600" b="1" dirty="0" err="1">
                <a:solidFill>
                  <a:srgbClr val="0000CC"/>
                </a:solidFill>
                <a:latin typeface="Courier New" panose="02070309020205020404" pitchFamily="49" charset="0"/>
                <a:ea typeface="宋体" panose="02010600030101010101" pitchFamily="2" charset="-122"/>
              </a:rPr>
              <a:t>int</a:t>
            </a:r>
            <a:r>
              <a:rPr lang="en-US" altLang="zh-CN" sz="1600" b="1" dirty="0">
                <a:solidFill>
                  <a:srgbClr val="000000"/>
                </a:solidFill>
                <a:latin typeface="Courier New" panose="02070309020205020404" pitchFamily="49" charset="0"/>
                <a:ea typeface="宋体" panose="02010600030101010101" pitchFamily="2" charset="-122"/>
              </a:rPr>
              <a:t> minutes = </a:t>
            </a:r>
            <a:r>
              <a:rPr lang="en-US" altLang="zh-CN" sz="1600" b="1" dirty="0" err="1">
                <a:solidFill>
                  <a:srgbClr val="000000"/>
                </a:solidFill>
                <a:latin typeface="Courier New" panose="02070309020205020404" pitchFamily="49" charset="0"/>
                <a:ea typeface="宋体" panose="02010600030101010101" pitchFamily="2" charset="-122"/>
              </a:rPr>
              <a:t>totalMinutes</a:t>
            </a:r>
            <a:r>
              <a:rPr lang="en-US" altLang="zh-CN" sz="1600" b="1" dirty="0">
                <a:solidFill>
                  <a:srgbClr val="000000"/>
                </a:solidFill>
                <a:latin typeface="Courier New" panose="02070309020205020404" pitchFamily="49" charset="0"/>
                <a:ea typeface="宋体" panose="02010600030101010101" pitchFamily="2" charset="-122"/>
              </a:rPr>
              <a:t> % 60;  </a:t>
            </a:r>
          </a:p>
          <a:p>
            <a:pPr lvl="2" fontAlgn="base">
              <a:spcBef>
                <a:spcPct val="0"/>
              </a:spcBef>
              <a:spcAft>
                <a:spcPct val="0"/>
              </a:spcAft>
              <a:buClrTx/>
              <a:buSzTx/>
              <a:buFontTx/>
              <a:buNone/>
            </a:pPr>
            <a:r>
              <a:rPr lang="en-US" altLang="zh-CN" sz="1600" b="1" dirty="0">
                <a:solidFill>
                  <a:srgbClr val="000000"/>
                </a:solidFill>
                <a:latin typeface="Courier New" panose="02070309020205020404" pitchFamily="49" charset="0"/>
                <a:ea typeface="宋体" panose="02010600030101010101" pitchFamily="2" charset="-122"/>
              </a:rPr>
              <a:t>  </a:t>
            </a:r>
            <a:r>
              <a:rPr lang="en-US" altLang="zh-CN" sz="1600" b="1" dirty="0" err="1">
                <a:solidFill>
                  <a:srgbClr val="0000CC"/>
                </a:solidFill>
                <a:latin typeface="Courier New" panose="02070309020205020404" pitchFamily="49" charset="0"/>
                <a:ea typeface="宋体" panose="02010600030101010101" pitchFamily="2" charset="-122"/>
              </a:rPr>
              <a:t>int</a:t>
            </a:r>
            <a:r>
              <a:rPr lang="en-US" altLang="zh-CN" sz="1600" b="1" dirty="0">
                <a:solidFill>
                  <a:srgbClr val="000000"/>
                </a:solidFill>
                <a:latin typeface="Courier New" panose="02070309020205020404" pitchFamily="49" charset="0"/>
                <a:ea typeface="宋体" panose="02010600030101010101" pitchFamily="2" charset="-122"/>
              </a:rPr>
              <a:t> seconds = </a:t>
            </a:r>
            <a:r>
              <a:rPr lang="en-US" altLang="zh-CN" sz="1600" b="1" dirty="0" err="1">
                <a:solidFill>
                  <a:srgbClr val="000000"/>
                </a:solidFill>
                <a:latin typeface="Courier New" panose="02070309020205020404" pitchFamily="49" charset="0"/>
                <a:ea typeface="宋体" panose="02010600030101010101" pitchFamily="2" charset="-122"/>
              </a:rPr>
              <a:t>totalSeconds</a:t>
            </a:r>
            <a:r>
              <a:rPr lang="en-US" altLang="zh-CN" sz="1600" b="1" dirty="0">
                <a:solidFill>
                  <a:srgbClr val="000000"/>
                </a:solidFill>
                <a:latin typeface="Courier New" panose="02070309020205020404" pitchFamily="49" charset="0"/>
                <a:ea typeface="宋体" panose="02010600030101010101" pitchFamily="2" charset="-122"/>
              </a:rPr>
              <a:t> % 60;</a:t>
            </a:r>
          </a:p>
          <a:p>
            <a:pPr lvl="2" fontAlgn="base">
              <a:spcBef>
                <a:spcPct val="0"/>
              </a:spcBef>
              <a:spcAft>
                <a:spcPct val="0"/>
              </a:spcAft>
              <a:buClrTx/>
              <a:buSzTx/>
              <a:buFontTx/>
              <a:buNone/>
            </a:pPr>
            <a:endParaRPr lang="en-US" altLang="zh-CN" sz="1600" b="1" dirty="0">
              <a:solidFill>
                <a:srgbClr val="000000"/>
              </a:solidFill>
              <a:latin typeface="Courier New" panose="02070309020205020404" pitchFamily="49" charset="0"/>
              <a:ea typeface="宋体" panose="02010600030101010101" pitchFamily="2" charset="-122"/>
            </a:endParaRPr>
          </a:p>
          <a:p>
            <a:pPr lvl="2" fontAlgn="base">
              <a:spcBef>
                <a:spcPct val="0"/>
              </a:spcBef>
              <a:spcAft>
                <a:spcPct val="0"/>
              </a:spcAft>
              <a:buClrTx/>
              <a:buSzTx/>
              <a:buFontTx/>
              <a:buNone/>
            </a:pPr>
            <a:r>
              <a:rPr lang="en-US" altLang="zh-CN" sz="1600" b="1" dirty="0">
                <a:solidFill>
                  <a:srgbClr val="008000"/>
                </a:solidFill>
                <a:latin typeface="Courier New" panose="02070309020205020404" pitchFamily="49" charset="0"/>
                <a:ea typeface="宋体" panose="02010600030101010101" pitchFamily="2" charset="-122"/>
              </a:rPr>
              <a:t>  // </a:t>
            </a:r>
            <a:r>
              <a:rPr lang="zh-CN" altLang="en-US" sz="1600" b="1" dirty="0">
                <a:solidFill>
                  <a:srgbClr val="008000"/>
                </a:solidFill>
                <a:latin typeface="Courier New" panose="02070309020205020404" pitchFamily="49" charset="0"/>
                <a:ea typeface="宋体" panose="02010600030101010101" pitchFamily="2" charset="-122"/>
              </a:rPr>
              <a:t>输出方法一：</a:t>
            </a:r>
          </a:p>
          <a:p>
            <a:pPr lvl="2" fontAlgn="base">
              <a:spcBef>
                <a:spcPct val="0"/>
              </a:spcBef>
              <a:spcAft>
                <a:spcPct val="0"/>
              </a:spcAft>
              <a:buClrTx/>
              <a:buSzTx/>
              <a:buFontTx/>
              <a:buNone/>
            </a:pPr>
            <a:r>
              <a:rPr lang="en-US" altLang="zh-CN" sz="1600" b="1" dirty="0">
                <a:solidFill>
                  <a:srgbClr val="000000"/>
                </a:solidFill>
                <a:latin typeface="Courier New" panose="02070309020205020404" pitchFamily="49" charset="0"/>
                <a:ea typeface="宋体" panose="02010600030101010101" pitchFamily="2" charset="-122"/>
              </a:rPr>
              <a:t>  </a:t>
            </a:r>
            <a:r>
              <a:rPr lang="en-US" altLang="zh-CN" sz="1600" b="1" dirty="0" err="1">
                <a:solidFill>
                  <a:srgbClr val="000000"/>
                </a:solidFill>
                <a:latin typeface="Courier New" panose="02070309020205020404" pitchFamily="49" charset="0"/>
                <a:ea typeface="宋体" panose="02010600030101010101" pitchFamily="2" charset="-122"/>
              </a:rPr>
              <a:t>System.out.</a:t>
            </a:r>
            <a:r>
              <a:rPr lang="en-US" altLang="zh-CN" sz="1600" b="1" dirty="0" err="1">
                <a:solidFill>
                  <a:srgbClr val="FF0000"/>
                </a:solidFill>
                <a:latin typeface="Courier New" panose="02070309020205020404" pitchFamily="49" charset="0"/>
                <a:ea typeface="宋体" panose="02010600030101010101" pitchFamily="2" charset="-122"/>
              </a:rPr>
              <a:t>println</a:t>
            </a:r>
            <a:r>
              <a:rPr lang="en-US" altLang="zh-CN" sz="1600" b="1" dirty="0">
                <a:solidFill>
                  <a:srgbClr val="000000"/>
                </a:solidFill>
                <a:latin typeface="Courier New" panose="02070309020205020404" pitchFamily="49" charset="0"/>
                <a:ea typeface="宋体" panose="02010600030101010101" pitchFamily="2" charset="-122"/>
              </a:rPr>
              <a:t>(</a:t>
            </a:r>
            <a:r>
              <a:rPr lang="en-US" altLang="zh-CN" sz="1600" b="1" dirty="0" err="1">
                <a:solidFill>
                  <a:srgbClr val="000000"/>
                </a:solidFill>
                <a:latin typeface="Courier New" panose="02070309020205020404" pitchFamily="49" charset="0"/>
                <a:ea typeface="宋体" panose="02010600030101010101" pitchFamily="2" charset="-122"/>
              </a:rPr>
              <a:t>totalSeconds</a:t>
            </a:r>
            <a:r>
              <a:rPr lang="en-US" altLang="zh-CN" sz="1600" b="1" dirty="0">
                <a:solidFill>
                  <a:srgbClr val="000000"/>
                </a:solidFill>
                <a:latin typeface="Courier New" panose="02070309020205020404" pitchFamily="49" charset="0"/>
                <a:ea typeface="宋体" panose="02010600030101010101" pitchFamily="2" charset="-122"/>
              </a:rPr>
              <a:t> + " = " </a:t>
            </a:r>
          </a:p>
          <a:p>
            <a:pPr lvl="2" fontAlgn="base">
              <a:spcBef>
                <a:spcPct val="0"/>
              </a:spcBef>
              <a:spcAft>
                <a:spcPct val="0"/>
              </a:spcAft>
              <a:buClrTx/>
              <a:buSzTx/>
              <a:buFontTx/>
              <a:buNone/>
            </a:pPr>
            <a:r>
              <a:rPr lang="en-US" altLang="zh-CN" sz="1600" b="1" dirty="0">
                <a:solidFill>
                  <a:srgbClr val="000000"/>
                </a:solidFill>
                <a:latin typeface="Courier New" panose="02070309020205020404" pitchFamily="49" charset="0"/>
                <a:ea typeface="宋体" panose="02010600030101010101" pitchFamily="2" charset="-122"/>
              </a:rPr>
              <a:t>      + hours + ":" + minutes + ":" + seconds);</a:t>
            </a:r>
          </a:p>
          <a:p>
            <a:pPr lvl="2" fontAlgn="base">
              <a:spcBef>
                <a:spcPct val="0"/>
              </a:spcBef>
              <a:spcAft>
                <a:spcPct val="0"/>
              </a:spcAft>
              <a:buClrTx/>
              <a:buSzTx/>
              <a:buFontTx/>
              <a:buNone/>
            </a:pPr>
            <a:endParaRPr lang="en-US" altLang="zh-CN" sz="1600" b="1" dirty="0">
              <a:solidFill>
                <a:srgbClr val="000000"/>
              </a:solidFill>
              <a:latin typeface="Courier New" panose="02070309020205020404" pitchFamily="49" charset="0"/>
              <a:ea typeface="宋体" panose="02010600030101010101" pitchFamily="2" charset="-122"/>
            </a:endParaRPr>
          </a:p>
          <a:p>
            <a:pPr lvl="2" fontAlgn="base">
              <a:spcBef>
                <a:spcPct val="0"/>
              </a:spcBef>
              <a:spcAft>
                <a:spcPct val="0"/>
              </a:spcAft>
              <a:buClrTx/>
              <a:buSzTx/>
              <a:buFontTx/>
              <a:buNone/>
            </a:pPr>
            <a:r>
              <a:rPr lang="en-US" altLang="zh-CN" sz="1600" b="1" dirty="0">
                <a:solidFill>
                  <a:srgbClr val="000000"/>
                </a:solidFill>
                <a:latin typeface="Courier New" panose="02070309020205020404" pitchFamily="49" charset="0"/>
                <a:ea typeface="宋体" panose="02010600030101010101" pitchFamily="2" charset="-122"/>
              </a:rPr>
              <a:t>  </a:t>
            </a:r>
            <a:r>
              <a:rPr lang="en-US" altLang="zh-CN" sz="1600" b="1" dirty="0">
                <a:solidFill>
                  <a:srgbClr val="008000"/>
                </a:solidFill>
                <a:latin typeface="Courier New" panose="02070309020205020404" pitchFamily="49" charset="0"/>
                <a:ea typeface="宋体" panose="02010600030101010101" pitchFamily="2" charset="-122"/>
              </a:rPr>
              <a:t>// </a:t>
            </a:r>
            <a:r>
              <a:rPr lang="zh-CN" altLang="en-US" sz="1600" b="1" dirty="0">
                <a:solidFill>
                  <a:srgbClr val="008000"/>
                </a:solidFill>
                <a:latin typeface="Courier New" panose="02070309020205020404" pitchFamily="49" charset="0"/>
                <a:ea typeface="宋体" panose="02010600030101010101" pitchFamily="2" charset="-122"/>
              </a:rPr>
              <a:t>输出方法二：</a:t>
            </a:r>
          </a:p>
          <a:p>
            <a:pPr lvl="2" fontAlgn="base">
              <a:spcBef>
                <a:spcPct val="0"/>
              </a:spcBef>
              <a:spcAft>
                <a:spcPct val="0"/>
              </a:spcAft>
              <a:buClrTx/>
              <a:buSzTx/>
              <a:buFontTx/>
              <a:buNone/>
            </a:pPr>
            <a:r>
              <a:rPr lang="en-US" altLang="zh-CN" sz="1600" b="1" dirty="0">
                <a:solidFill>
                  <a:srgbClr val="000000"/>
                </a:solidFill>
                <a:latin typeface="Courier New" panose="02070309020205020404" pitchFamily="49" charset="0"/>
                <a:ea typeface="宋体" panose="02010600030101010101" pitchFamily="2" charset="-122"/>
              </a:rPr>
              <a:t>  </a:t>
            </a:r>
            <a:r>
              <a:rPr lang="en-US" altLang="zh-CN" sz="1600" b="1" dirty="0" err="1">
                <a:solidFill>
                  <a:srgbClr val="000000"/>
                </a:solidFill>
                <a:latin typeface="Courier New" panose="02070309020205020404" pitchFamily="49" charset="0"/>
                <a:ea typeface="宋体" panose="02010600030101010101" pitchFamily="2" charset="-122"/>
              </a:rPr>
              <a:t>System.out.</a:t>
            </a:r>
            <a:r>
              <a:rPr lang="en-US" altLang="zh-CN" sz="1600" b="1" dirty="0" err="1">
                <a:solidFill>
                  <a:srgbClr val="FF0000"/>
                </a:solidFill>
                <a:latin typeface="Courier New" panose="02070309020205020404" pitchFamily="49" charset="0"/>
                <a:ea typeface="宋体" panose="02010600030101010101" pitchFamily="2" charset="-122"/>
              </a:rPr>
              <a:t>printf</a:t>
            </a:r>
            <a:r>
              <a:rPr lang="en-US" altLang="zh-CN" sz="1600" b="1" dirty="0">
                <a:solidFill>
                  <a:srgbClr val="000000"/>
                </a:solidFill>
                <a:latin typeface="Courier New" panose="02070309020205020404" pitchFamily="49" charset="0"/>
                <a:ea typeface="宋体" panose="02010600030101010101" pitchFamily="2" charset="-122"/>
              </a:rPr>
              <a:t>("%d = %d:%d:%d\n", </a:t>
            </a:r>
          </a:p>
          <a:p>
            <a:pPr lvl="2" fontAlgn="base">
              <a:spcBef>
                <a:spcPct val="0"/>
              </a:spcBef>
              <a:spcAft>
                <a:spcPct val="0"/>
              </a:spcAft>
              <a:buClrTx/>
              <a:buSzTx/>
              <a:buFontTx/>
              <a:buNone/>
            </a:pPr>
            <a:r>
              <a:rPr lang="en-US" altLang="zh-CN" sz="1600" b="1" dirty="0">
                <a:solidFill>
                  <a:srgbClr val="000000"/>
                </a:solidFill>
                <a:latin typeface="Courier New" panose="02070309020205020404" pitchFamily="49" charset="0"/>
                <a:ea typeface="宋体" panose="02010600030101010101" pitchFamily="2" charset="-122"/>
              </a:rPr>
              <a:t>      </a:t>
            </a:r>
            <a:r>
              <a:rPr lang="en-US" altLang="zh-CN" sz="1600" b="1" dirty="0" err="1">
                <a:solidFill>
                  <a:srgbClr val="000000"/>
                </a:solidFill>
                <a:latin typeface="Courier New" panose="02070309020205020404" pitchFamily="49" charset="0"/>
                <a:ea typeface="宋体" panose="02010600030101010101" pitchFamily="2" charset="-122"/>
              </a:rPr>
              <a:t>totalSeconds</a:t>
            </a:r>
            <a:r>
              <a:rPr lang="en-US" altLang="zh-CN" sz="1600" b="1" dirty="0">
                <a:solidFill>
                  <a:srgbClr val="000000"/>
                </a:solidFill>
                <a:latin typeface="Courier New" panose="02070309020205020404" pitchFamily="49" charset="0"/>
                <a:ea typeface="宋体" panose="02010600030101010101" pitchFamily="2" charset="-122"/>
              </a:rPr>
              <a:t>, hours, minutes, seconds);</a:t>
            </a:r>
          </a:p>
          <a:p>
            <a:pPr lvl="1" fontAlgn="base">
              <a:spcBef>
                <a:spcPct val="0"/>
              </a:spcBef>
              <a:spcAft>
                <a:spcPct val="0"/>
              </a:spcAft>
              <a:buClrTx/>
              <a:buSzTx/>
              <a:buFontTx/>
              <a:buNone/>
            </a:pPr>
            <a:r>
              <a:rPr lang="en-US" altLang="zh-CN" sz="1600" dirty="0">
                <a:solidFill>
                  <a:srgbClr val="000000"/>
                </a:solidFill>
                <a:latin typeface="Courier New" panose="02070309020205020404" pitchFamily="49" charset="0"/>
                <a:ea typeface="宋体" panose="02010600030101010101" pitchFamily="2" charset="-122"/>
              </a:rPr>
              <a:t>  }</a:t>
            </a:r>
          </a:p>
          <a:p>
            <a:pPr fontAlgn="base">
              <a:spcBef>
                <a:spcPct val="0"/>
              </a:spcBef>
              <a:spcAft>
                <a:spcPct val="0"/>
              </a:spcAft>
              <a:buClrTx/>
              <a:buSzTx/>
              <a:buFontTx/>
              <a:buNone/>
            </a:pPr>
            <a:r>
              <a:rPr lang="en-US" altLang="zh-CN" sz="1600" dirty="0">
                <a:solidFill>
                  <a:srgbClr val="000000"/>
                </a:solidFill>
                <a:latin typeface="Courier New" panose="02070309020205020404" pitchFamily="49" charset="0"/>
                <a:ea typeface="宋体" panose="02010600030101010101" pitchFamily="2" charset="-122"/>
              </a:rPr>
              <a:t>}</a:t>
            </a:r>
            <a:endParaRPr lang="zh-CN" altLang="en-US" sz="1600" dirty="0">
              <a:solidFill>
                <a:srgbClr val="000000"/>
              </a:solidFill>
              <a:latin typeface="Courier New" panose="02070309020205020404" pitchFamily="49" charset="0"/>
              <a:ea typeface="宋体" panose="02010600030101010101" pitchFamily="2" charset="-122"/>
            </a:endParaRPr>
          </a:p>
        </p:txBody>
      </p:sp>
      <p:cxnSp>
        <p:nvCxnSpPr>
          <p:cNvPr id="5" name="直接连接符 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388506"/>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dirty="0"/>
          </a:p>
        </p:txBody>
      </p:sp>
      <p:sp>
        <p:nvSpPr>
          <p:cNvPr id="3" name="内容占位符 2"/>
          <p:cNvSpPr>
            <a:spLocks noGrp="1"/>
          </p:cNvSpPr>
          <p:nvPr>
            <p:ph idx="1"/>
          </p:nvPr>
        </p:nvSpPr>
        <p:spPr>
          <a:xfrm>
            <a:off x="624417" y="981076"/>
            <a:ext cx="10972800" cy="1134327"/>
          </a:xfrm>
        </p:spPr>
        <p:txBody>
          <a:bodyPr/>
          <a:lstStyle/>
          <a:p>
            <a:r>
              <a:rPr lang="zh-CN" altLang="en-US" b="0" dirty="0" smtClean="0">
                <a:latin typeface="黑体" panose="02010609060101010101" pitchFamily="49" charset="-122"/>
                <a:ea typeface="黑体" panose="02010609060101010101" pitchFamily="49" charset="-122"/>
              </a:rPr>
              <a:t>关系运算符</a:t>
            </a:r>
            <a:r>
              <a:rPr lang="zh-CN" altLang="en-US" b="0" dirty="0" smtClean="0"/>
              <a:t>（</a:t>
            </a:r>
            <a:r>
              <a:rPr lang="en-US" altLang="zh-CN" b="0" dirty="0" smtClean="0"/>
              <a:t>relational </a:t>
            </a:r>
            <a:r>
              <a:rPr lang="en-US" altLang="zh-CN" b="0" dirty="0"/>
              <a:t>operator</a:t>
            </a:r>
            <a:r>
              <a:rPr lang="zh-CN" altLang="en-US" b="0" dirty="0"/>
              <a:t>）</a:t>
            </a:r>
            <a:endParaRPr lang="en-US" altLang="zh-CN" b="0" dirty="0"/>
          </a:p>
          <a:p>
            <a:pPr lvl="1" eaLnBrk="1" hangingPunct="1"/>
            <a:r>
              <a:rPr lang="zh-CN" altLang="en-US" b="0" dirty="0">
                <a:latin typeface="黑体" panose="02010609060101010101" pitchFamily="49" charset="-122"/>
                <a:ea typeface="黑体" panose="02010609060101010101" pitchFamily="49" charset="-122"/>
              </a:rPr>
              <a:t>用于两个值的比较</a:t>
            </a: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Group 4"/>
          <p:cNvGraphicFramePr>
            <a:graphicFrameLocks noGrp="1"/>
          </p:cNvGraphicFramePr>
          <p:nvPr>
            <p:extLst>
              <p:ext uri="{D42A27DB-BD31-4B8C-83A1-F6EECF244321}">
                <p14:modId xmlns:p14="http://schemas.microsoft.com/office/powerpoint/2010/main" val="3963677331"/>
              </p:ext>
            </p:extLst>
          </p:nvPr>
        </p:nvGraphicFramePr>
        <p:xfrm>
          <a:off x="982947" y="2188427"/>
          <a:ext cx="4521200" cy="2809877"/>
        </p:xfrm>
        <a:graphic>
          <a:graphicData uri="http://schemas.openxmlformats.org/drawingml/2006/table">
            <a:tbl>
              <a:tblPr/>
              <a:tblGrid>
                <a:gridCol w="1773237"/>
                <a:gridCol w="2747963"/>
              </a:tblGrid>
              <a:tr h="503238">
                <a:tc>
                  <a:txBody>
                    <a:bodyPr/>
                    <a:lstStyle/>
                    <a:p>
                      <a:pPr marL="0" marR="0" lvl="0" indent="0" algn="ctr"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dirty="0" smtClean="0">
                          <a:ln>
                            <a:noFill/>
                          </a:ln>
                          <a:solidFill>
                            <a:srgbClr val="CC0000"/>
                          </a:solidFill>
                          <a:effectLst/>
                          <a:latin typeface="Times New Roman" panose="02020603050405020304" pitchFamily="18" charset="0"/>
                          <a:ea typeface="黑体" panose="02010609060101010101" pitchFamily="49" charset="-122"/>
                          <a:cs typeface="Times New Roman" panose="02020603050405020304" pitchFamily="18" charset="0"/>
                        </a:rPr>
                        <a:t>关系运算符</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0" i="0" u="none" strike="noStrike" cap="none" normalizeH="0" baseline="0" smtClean="0">
                          <a:ln>
                            <a:noFill/>
                          </a:ln>
                          <a:solidFill>
                            <a:srgbClr val="CC0000"/>
                          </a:solidFill>
                          <a:effectLst/>
                          <a:latin typeface="Times New Roman" panose="02020603050405020304" pitchFamily="18" charset="0"/>
                          <a:ea typeface="黑体" panose="02010609060101010101" pitchFamily="49" charset="-122"/>
                          <a:cs typeface="Times New Roman" panose="02020603050405020304" pitchFamily="18" charset="0"/>
                        </a:rPr>
                        <a:t>含义</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&lt;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小于</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&lt;=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小于等于</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&gt;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大于</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&gt;=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大于等于</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等于</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cs typeface="Courier New" panose="02070309020205020404" pitchFamily="49"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不等于</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 Box 36"/>
          <p:cNvSpPr txBox="1">
            <a:spLocks noChangeArrowheads="1"/>
          </p:cNvSpPr>
          <p:nvPr/>
        </p:nvSpPr>
        <p:spPr bwMode="auto">
          <a:xfrm>
            <a:off x="5800346" y="3197297"/>
            <a:ext cx="5295284" cy="188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lnSpc>
                <a:spcPct val="150000"/>
              </a:lnSpc>
              <a:spcBef>
                <a:spcPct val="0"/>
              </a:spcBef>
              <a:buClrTx/>
              <a:buSzTx/>
              <a:buFontTx/>
              <a:buNone/>
            </a:pPr>
            <a:r>
              <a:rPr lang="zh-CN" altLang="en-US" sz="20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注：</a:t>
            </a:r>
          </a:p>
          <a:p>
            <a:pPr marL="285750" indent="-285750">
              <a:lnSpc>
                <a:spcPct val="150000"/>
              </a:lnSpc>
              <a:spcBef>
                <a:spcPct val="0"/>
              </a:spcBef>
              <a:buClrTx/>
              <a:buSzTx/>
            </a:pPr>
            <a:r>
              <a:rPr lang="zh-CN" altLang="en-US" sz="2000"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相等</a:t>
            </a:r>
            <a:r>
              <a:rPr lang="zh-CN" altLang="en-US" sz="20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的比较运算符是两</a:t>
            </a:r>
            <a:r>
              <a:rPr lang="zh-CN" altLang="en-US" sz="2000"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个等号</a:t>
            </a:r>
            <a:r>
              <a:rPr lang="zh-CN" altLang="en-US" sz="20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marL="285750" indent="-285750">
              <a:lnSpc>
                <a:spcPct val="150000"/>
              </a:lnSpc>
              <a:spcBef>
                <a:spcPct val="0"/>
              </a:spcBef>
              <a:buClrTx/>
              <a:buSzTx/>
            </a:pPr>
            <a:r>
              <a:rPr lang="zh-CN" altLang="en-US" sz="2000"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字符</a:t>
            </a:r>
            <a:r>
              <a:rPr lang="zh-CN" altLang="en-US" sz="20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也可以进行比较。</a:t>
            </a:r>
            <a:r>
              <a:rPr lang="zh-CN" altLang="en-US" sz="2000"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实际上</a:t>
            </a:r>
            <a:r>
              <a:rPr lang="zh-CN" altLang="en-US" sz="20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是对字符的</a:t>
            </a:r>
            <a:r>
              <a:rPr lang="en-US" altLang="zh-CN" sz="20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Unicode</a:t>
            </a:r>
            <a:r>
              <a:rPr lang="zh-CN" altLang="en-US" sz="2000"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进行比较</a:t>
            </a:r>
            <a:r>
              <a:rPr lang="zh-CN" altLang="en-US" sz="20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。如：</a:t>
            </a:r>
            <a:r>
              <a:rPr lang="en-US" altLang="zh-CN" sz="20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 &gt; 'A') = true</a:t>
            </a:r>
          </a:p>
        </p:txBody>
      </p:sp>
    </p:spTree>
    <p:extLst>
      <p:ext uri="{BB962C8B-B14F-4D97-AF65-F5344CB8AC3E}">
        <p14:creationId xmlns:p14="http://schemas.microsoft.com/office/powerpoint/2010/main" val="525646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417" y="176214"/>
            <a:ext cx="10058400" cy="719137"/>
          </a:xfrm>
        </p:spPr>
        <p:txBody>
          <a:bodyPr/>
          <a:lstStyle/>
          <a:p>
            <a:r>
              <a:rPr lang="zh-CN" altLang="en-US" b="0" dirty="0">
                <a:solidFill>
                  <a:srgbClr val="FF0000"/>
                </a:solidFill>
                <a:latin typeface="黑体" panose="02010609060101010101" pitchFamily="49" charset="-122"/>
                <a:ea typeface="黑体" panose="02010609060101010101" pitchFamily="49" charset="-122"/>
              </a:rPr>
              <a:t>关键字</a:t>
            </a:r>
            <a:r>
              <a:rPr lang="zh-CN" altLang="en-US" b="0" dirty="0" smtClean="0">
                <a:latin typeface="Microsoft Sans Serif" panose="020B0604020202020204" pitchFamily="34" charset="0"/>
                <a:ea typeface="黑体" panose="02010609060101010101" pitchFamily="49" charset="-122"/>
                <a:cs typeface="Microsoft Sans Serif" panose="020B0604020202020204" pitchFamily="34" charset="0"/>
              </a:rPr>
              <a:t>（</a:t>
            </a:r>
            <a:r>
              <a:rPr lang="en-US" altLang="zh-CN" b="0" dirty="0">
                <a:latin typeface="Microsoft Sans Serif" panose="020B0604020202020204" pitchFamily="34" charset="0"/>
                <a:ea typeface="黑体" panose="02010609060101010101" pitchFamily="49" charset="-122"/>
                <a:cs typeface="Microsoft Sans Serif" panose="020B0604020202020204" pitchFamily="34" charset="0"/>
              </a:rPr>
              <a:t>reserved word</a:t>
            </a:r>
            <a:r>
              <a:rPr lang="zh-CN" altLang="en-US" b="0" dirty="0">
                <a:latin typeface="Microsoft Sans Serif" panose="020B0604020202020204" pitchFamily="34" charset="0"/>
                <a:ea typeface="黑体" panose="02010609060101010101" pitchFamily="49" charset="-122"/>
                <a:cs typeface="Microsoft Sans Serif" panose="020B0604020202020204" pitchFamily="34" charset="0"/>
              </a:rPr>
              <a:t>、</a:t>
            </a:r>
            <a:r>
              <a:rPr lang="en-US" altLang="zh-CN" b="0" dirty="0">
                <a:latin typeface="Microsoft Sans Serif" panose="020B0604020202020204" pitchFamily="34" charset="0"/>
                <a:ea typeface="黑体" panose="02010609060101010101" pitchFamily="49" charset="-122"/>
                <a:cs typeface="Microsoft Sans Serif" panose="020B0604020202020204" pitchFamily="34" charset="0"/>
              </a:rPr>
              <a:t>keyword</a:t>
            </a:r>
            <a:r>
              <a:rPr lang="zh-CN" altLang="en-US" b="0" dirty="0">
                <a:latin typeface="Microsoft Sans Serif" panose="020B0604020202020204" pitchFamily="34" charset="0"/>
                <a:ea typeface="黑体" panose="02010609060101010101" pitchFamily="49" charset="-122"/>
                <a:cs typeface="Microsoft Sans Serif" panose="020B0604020202020204" pitchFamily="34" charset="0"/>
              </a:rPr>
              <a:t>）</a:t>
            </a:r>
          </a:p>
        </p:txBody>
      </p:sp>
      <p:sp>
        <p:nvSpPr>
          <p:cNvPr id="3" name="内容占位符 2"/>
          <p:cNvSpPr>
            <a:spLocks noGrp="1"/>
          </p:cNvSpPr>
          <p:nvPr>
            <p:ph idx="1"/>
          </p:nvPr>
        </p:nvSpPr>
        <p:spPr>
          <a:xfrm>
            <a:off x="624417" y="981077"/>
            <a:ext cx="10058400" cy="1292224"/>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对编译器具有特殊意义，在程序中不能用作其他目的的字，如：</a:t>
            </a:r>
            <a:r>
              <a:rPr lang="en-US" altLang="zh-CN" sz="24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class</a:t>
            </a:r>
            <a:r>
              <a:rPr lang="zh-CN" altLang="en-US" sz="24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public</a:t>
            </a:r>
            <a:r>
              <a:rPr lang="zh-CN" altLang="en-US" sz="24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static</a:t>
            </a:r>
            <a:r>
              <a:rPr lang="zh-CN" altLang="en-US" sz="24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void </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等。</a:t>
            </a:r>
          </a:p>
          <a:p>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Java</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关键字列表</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共</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50</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722313" y="2209800"/>
            <a:ext cx="10225087" cy="4521200"/>
          </a:xfrm>
          <a:prstGeom prst="rect">
            <a:avLst/>
          </a:prstGeom>
          <a:solidFill>
            <a:srgbClr val="CCFFCC">
              <a:alpha val="59999"/>
            </a:srgbClr>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lnSpc>
                <a:spcPct val="150000"/>
              </a:lnSpc>
              <a:spcBef>
                <a:spcPct val="0"/>
              </a:spcBef>
              <a:buClrTx/>
              <a:buSzTx/>
              <a:buFontTx/>
              <a:buNone/>
            </a:pPr>
            <a:r>
              <a:rPr lang="en-US" altLang="zh-CN" sz="2000" dirty="0">
                <a:solidFill>
                  <a:srgbClr val="0000CC"/>
                </a:solidFill>
                <a:latin typeface="Courier New" panose="02070309020205020404" pitchFamily="49" charset="0"/>
              </a:rPr>
              <a:t>abstract    continue    for         new         switch</a:t>
            </a:r>
          </a:p>
          <a:p>
            <a:pPr eaLnBrk="1" hangingPunct="1">
              <a:lnSpc>
                <a:spcPct val="150000"/>
              </a:lnSpc>
              <a:spcBef>
                <a:spcPct val="0"/>
              </a:spcBef>
              <a:buClrTx/>
              <a:buSzTx/>
              <a:buFontTx/>
              <a:buNone/>
            </a:pPr>
            <a:r>
              <a:rPr lang="en-US" altLang="zh-CN" sz="2000" dirty="0">
                <a:solidFill>
                  <a:srgbClr val="0000CC"/>
                </a:solidFill>
                <a:latin typeface="Courier New" panose="02070309020205020404" pitchFamily="49" charset="0"/>
              </a:rPr>
              <a:t>assert      default     </a:t>
            </a:r>
            <a:r>
              <a:rPr lang="en-US" altLang="zh-CN" sz="2000" dirty="0" err="1">
                <a:solidFill>
                  <a:srgbClr val="0000CC"/>
                </a:solidFill>
                <a:latin typeface="Courier New" panose="02070309020205020404" pitchFamily="49" charset="0"/>
              </a:rPr>
              <a:t>goto</a:t>
            </a:r>
            <a:r>
              <a:rPr lang="en-US" altLang="zh-CN" sz="2000" dirty="0">
                <a:solidFill>
                  <a:srgbClr val="0000CC"/>
                </a:solidFill>
                <a:latin typeface="Courier New" panose="02070309020205020404" pitchFamily="49" charset="0"/>
              </a:rPr>
              <a:t>        package     synchronized</a:t>
            </a:r>
          </a:p>
          <a:p>
            <a:pPr eaLnBrk="1" hangingPunct="1">
              <a:lnSpc>
                <a:spcPct val="150000"/>
              </a:lnSpc>
              <a:spcBef>
                <a:spcPct val="0"/>
              </a:spcBef>
              <a:buClrTx/>
              <a:buSzTx/>
              <a:buFontTx/>
              <a:buNone/>
            </a:pPr>
            <a:r>
              <a:rPr lang="en-US" altLang="zh-CN" sz="2000" dirty="0" err="1">
                <a:solidFill>
                  <a:srgbClr val="0000CC"/>
                </a:solidFill>
                <a:latin typeface="Courier New" panose="02070309020205020404" pitchFamily="49" charset="0"/>
              </a:rPr>
              <a:t>boolean</a:t>
            </a:r>
            <a:r>
              <a:rPr lang="en-US" altLang="zh-CN" sz="2000" dirty="0">
                <a:solidFill>
                  <a:srgbClr val="0000CC"/>
                </a:solidFill>
                <a:latin typeface="Courier New" panose="02070309020205020404" pitchFamily="49" charset="0"/>
              </a:rPr>
              <a:t>     do          if          private     this</a:t>
            </a:r>
          </a:p>
          <a:p>
            <a:pPr eaLnBrk="1" hangingPunct="1">
              <a:lnSpc>
                <a:spcPct val="150000"/>
              </a:lnSpc>
              <a:spcBef>
                <a:spcPct val="0"/>
              </a:spcBef>
              <a:buClrTx/>
              <a:buSzTx/>
              <a:buFontTx/>
              <a:buNone/>
            </a:pPr>
            <a:r>
              <a:rPr lang="en-US" altLang="zh-CN" sz="2000" dirty="0">
                <a:solidFill>
                  <a:srgbClr val="0000CC"/>
                </a:solidFill>
                <a:latin typeface="Courier New" panose="02070309020205020404" pitchFamily="49" charset="0"/>
              </a:rPr>
              <a:t>break       double      implements  protected   throw</a:t>
            </a:r>
          </a:p>
          <a:p>
            <a:pPr eaLnBrk="1" hangingPunct="1">
              <a:lnSpc>
                <a:spcPct val="150000"/>
              </a:lnSpc>
              <a:spcBef>
                <a:spcPct val="0"/>
              </a:spcBef>
              <a:buClrTx/>
              <a:buSzTx/>
              <a:buFontTx/>
              <a:buNone/>
            </a:pPr>
            <a:r>
              <a:rPr lang="en-US" altLang="zh-CN" sz="2000" dirty="0">
                <a:solidFill>
                  <a:srgbClr val="0000CC"/>
                </a:solidFill>
                <a:latin typeface="Courier New" panose="02070309020205020404" pitchFamily="49" charset="0"/>
              </a:rPr>
              <a:t>byte        else        import      public      throws</a:t>
            </a:r>
          </a:p>
          <a:p>
            <a:pPr eaLnBrk="1" hangingPunct="1">
              <a:lnSpc>
                <a:spcPct val="150000"/>
              </a:lnSpc>
              <a:spcBef>
                <a:spcPct val="0"/>
              </a:spcBef>
              <a:buClrTx/>
              <a:buSzTx/>
              <a:buFontTx/>
              <a:buNone/>
            </a:pPr>
            <a:r>
              <a:rPr lang="en-US" altLang="zh-CN" sz="2000" dirty="0">
                <a:solidFill>
                  <a:srgbClr val="0000CC"/>
                </a:solidFill>
                <a:latin typeface="Courier New" panose="02070309020205020404" pitchFamily="49" charset="0"/>
              </a:rPr>
              <a:t>case        </a:t>
            </a:r>
            <a:r>
              <a:rPr lang="en-US" altLang="zh-CN" sz="2000" dirty="0" err="1">
                <a:solidFill>
                  <a:srgbClr val="0000CC"/>
                </a:solidFill>
                <a:latin typeface="Courier New" panose="02070309020205020404" pitchFamily="49" charset="0"/>
              </a:rPr>
              <a:t>enum</a:t>
            </a:r>
            <a:r>
              <a:rPr lang="en-US" altLang="zh-CN" sz="2000" dirty="0">
                <a:solidFill>
                  <a:srgbClr val="0000CC"/>
                </a:solidFill>
                <a:latin typeface="Courier New" panose="02070309020205020404" pitchFamily="49" charset="0"/>
              </a:rPr>
              <a:t>        </a:t>
            </a:r>
            <a:r>
              <a:rPr lang="en-US" altLang="zh-CN" sz="2000" dirty="0" err="1">
                <a:solidFill>
                  <a:srgbClr val="0000CC"/>
                </a:solidFill>
                <a:latin typeface="Courier New" panose="02070309020205020404" pitchFamily="49" charset="0"/>
              </a:rPr>
              <a:t>instanceof</a:t>
            </a:r>
            <a:r>
              <a:rPr lang="en-US" altLang="zh-CN" sz="2000" dirty="0">
                <a:solidFill>
                  <a:srgbClr val="0000CC"/>
                </a:solidFill>
                <a:latin typeface="Courier New" panose="02070309020205020404" pitchFamily="49" charset="0"/>
              </a:rPr>
              <a:t>  return      transient</a:t>
            </a:r>
          </a:p>
          <a:p>
            <a:pPr eaLnBrk="1" hangingPunct="1">
              <a:lnSpc>
                <a:spcPct val="150000"/>
              </a:lnSpc>
              <a:spcBef>
                <a:spcPct val="0"/>
              </a:spcBef>
              <a:buClrTx/>
              <a:buSzTx/>
              <a:buFontTx/>
              <a:buNone/>
            </a:pPr>
            <a:r>
              <a:rPr lang="en-US" altLang="zh-CN" sz="2000" dirty="0">
                <a:solidFill>
                  <a:srgbClr val="0000CC"/>
                </a:solidFill>
                <a:latin typeface="Courier New" panose="02070309020205020404" pitchFamily="49" charset="0"/>
              </a:rPr>
              <a:t>catch       extends     </a:t>
            </a:r>
            <a:r>
              <a:rPr lang="en-US" altLang="zh-CN" sz="2000" dirty="0" err="1">
                <a:solidFill>
                  <a:srgbClr val="0000CC"/>
                </a:solidFill>
                <a:latin typeface="Courier New" panose="02070309020205020404" pitchFamily="49" charset="0"/>
              </a:rPr>
              <a:t>int</a:t>
            </a:r>
            <a:r>
              <a:rPr lang="en-US" altLang="zh-CN" sz="2000" dirty="0">
                <a:solidFill>
                  <a:srgbClr val="0000CC"/>
                </a:solidFill>
                <a:latin typeface="Courier New" panose="02070309020205020404" pitchFamily="49" charset="0"/>
              </a:rPr>
              <a:t>         short       try</a:t>
            </a:r>
          </a:p>
          <a:p>
            <a:pPr eaLnBrk="1" hangingPunct="1">
              <a:lnSpc>
                <a:spcPct val="150000"/>
              </a:lnSpc>
              <a:spcBef>
                <a:spcPct val="0"/>
              </a:spcBef>
              <a:buClrTx/>
              <a:buSzTx/>
              <a:buFontTx/>
              <a:buNone/>
            </a:pPr>
            <a:r>
              <a:rPr lang="en-US" altLang="zh-CN" sz="2000" dirty="0">
                <a:solidFill>
                  <a:srgbClr val="0000CC"/>
                </a:solidFill>
                <a:latin typeface="Courier New" panose="02070309020205020404" pitchFamily="49" charset="0"/>
              </a:rPr>
              <a:t>char        final       interface   static      void</a:t>
            </a:r>
          </a:p>
          <a:p>
            <a:pPr eaLnBrk="1" hangingPunct="1">
              <a:lnSpc>
                <a:spcPct val="150000"/>
              </a:lnSpc>
              <a:spcBef>
                <a:spcPct val="0"/>
              </a:spcBef>
              <a:buClrTx/>
              <a:buSzTx/>
              <a:buFontTx/>
              <a:buNone/>
            </a:pPr>
            <a:r>
              <a:rPr lang="en-US" altLang="zh-CN" sz="2000" dirty="0">
                <a:solidFill>
                  <a:srgbClr val="0000CC"/>
                </a:solidFill>
                <a:latin typeface="Courier New" panose="02070309020205020404" pitchFamily="49" charset="0"/>
              </a:rPr>
              <a:t>class       finally     long        </a:t>
            </a:r>
            <a:r>
              <a:rPr lang="en-US" altLang="zh-CN" sz="2000" dirty="0" err="1">
                <a:solidFill>
                  <a:srgbClr val="0000CC"/>
                </a:solidFill>
                <a:latin typeface="Courier New" panose="02070309020205020404" pitchFamily="49" charset="0"/>
              </a:rPr>
              <a:t>strictfp</a:t>
            </a:r>
            <a:r>
              <a:rPr lang="en-US" altLang="zh-CN" sz="2000" dirty="0">
                <a:solidFill>
                  <a:srgbClr val="0000CC"/>
                </a:solidFill>
                <a:latin typeface="Courier New" panose="02070309020205020404" pitchFamily="49" charset="0"/>
              </a:rPr>
              <a:t>    volatile</a:t>
            </a:r>
          </a:p>
          <a:p>
            <a:pPr eaLnBrk="1" hangingPunct="1">
              <a:lnSpc>
                <a:spcPct val="150000"/>
              </a:lnSpc>
              <a:spcBef>
                <a:spcPct val="0"/>
              </a:spcBef>
              <a:buClrTx/>
              <a:buSzTx/>
              <a:buFontTx/>
              <a:buNone/>
            </a:pPr>
            <a:r>
              <a:rPr lang="en-US" altLang="zh-CN" sz="2000" dirty="0" err="1">
                <a:solidFill>
                  <a:srgbClr val="0000CC"/>
                </a:solidFill>
                <a:latin typeface="Courier New" panose="02070309020205020404" pitchFamily="49" charset="0"/>
              </a:rPr>
              <a:t>const</a:t>
            </a:r>
            <a:r>
              <a:rPr lang="en-US" altLang="zh-CN" sz="2000" dirty="0">
                <a:solidFill>
                  <a:srgbClr val="0000CC"/>
                </a:solidFill>
                <a:latin typeface="Courier New" panose="02070309020205020404" pitchFamily="49" charset="0"/>
              </a:rPr>
              <a:t>       float       native      super       while</a:t>
            </a:r>
            <a:endParaRPr lang="zh-CN" altLang="en-US" sz="2000" dirty="0">
              <a:solidFill>
                <a:srgbClr val="0000CC"/>
              </a:solidFill>
              <a:latin typeface="Courier New" panose="02070309020205020404" pitchFamily="49" charset="0"/>
            </a:endParaRPr>
          </a:p>
        </p:txBody>
      </p:sp>
    </p:spTree>
    <p:extLst>
      <p:ext uri="{BB962C8B-B14F-4D97-AF65-F5344CB8AC3E}">
        <p14:creationId xmlns:p14="http://schemas.microsoft.com/office/powerpoint/2010/main" val="42364409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dirty="0"/>
          </a:p>
        </p:txBody>
      </p:sp>
      <p:sp>
        <p:nvSpPr>
          <p:cNvPr id="3" name="内容占位符 2"/>
          <p:cNvSpPr>
            <a:spLocks noGrp="1"/>
          </p:cNvSpPr>
          <p:nvPr>
            <p:ph idx="1"/>
          </p:nvPr>
        </p:nvSpPr>
        <p:spPr/>
        <p:txBody>
          <a:bodyPr/>
          <a:lstStyle/>
          <a:p>
            <a:r>
              <a:rPr lang="zh-CN" altLang="en-US" b="0" dirty="0">
                <a:latin typeface="黑体" panose="02010609060101010101" pitchFamily="49" charset="-122"/>
                <a:ea typeface="黑体" panose="02010609060101010101" pitchFamily="49" charset="-122"/>
              </a:rPr>
              <a:t>逻辑运算符</a:t>
            </a:r>
            <a:r>
              <a:rPr lang="zh-CN" altLang="en-US" b="0" dirty="0" smtClean="0">
                <a:latin typeface="黑体" panose="02010609060101010101" pitchFamily="49" charset="-122"/>
                <a:ea typeface="黑体" panose="02010609060101010101" pitchFamily="49" charset="-122"/>
              </a:rPr>
              <a:t>（</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logical operator</a:t>
            </a:r>
            <a:r>
              <a:rPr lang="zh-CN" altLang="en-US" b="0" dirty="0">
                <a:latin typeface="黑体" panose="02010609060101010101" pitchFamily="49" charset="-122"/>
                <a:ea typeface="黑体" panose="02010609060101010101" pitchFamily="49" charset="-122"/>
              </a:rPr>
              <a:t>）</a:t>
            </a:r>
          </a:p>
          <a:p>
            <a:pPr lvl="1"/>
            <a:r>
              <a:rPr lang="zh-CN" altLang="en-US" b="0" dirty="0">
                <a:ea typeface="黑体" panose="02010609060101010101" pitchFamily="49" charset="-122"/>
                <a:cs typeface="Times New Roman" panose="02020603050405020304" pitchFamily="18" charset="0"/>
              </a:rPr>
              <a:t>对</a:t>
            </a:r>
            <a:r>
              <a:rPr lang="en-US" altLang="zh-CN" b="0" dirty="0" err="1">
                <a:ea typeface="黑体" panose="02010609060101010101" pitchFamily="49" charset="-122"/>
                <a:cs typeface="Times New Roman" panose="02020603050405020304" pitchFamily="18" charset="0"/>
              </a:rPr>
              <a:t>boolean</a:t>
            </a:r>
            <a:r>
              <a:rPr lang="zh-CN" altLang="en-US" b="0" dirty="0">
                <a:ea typeface="黑体" panose="02010609060101010101" pitchFamily="49" charset="-122"/>
                <a:cs typeface="Times New Roman" panose="02020603050405020304" pitchFamily="18" charset="0"/>
              </a:rPr>
              <a:t>值运算，得到新的</a:t>
            </a:r>
            <a:r>
              <a:rPr lang="en-US" altLang="zh-CN" b="0" dirty="0" err="1">
                <a:ea typeface="黑体" panose="02010609060101010101" pitchFamily="49" charset="-122"/>
                <a:cs typeface="Times New Roman" panose="02020603050405020304" pitchFamily="18" charset="0"/>
              </a:rPr>
              <a:t>boolean</a:t>
            </a:r>
            <a:r>
              <a:rPr lang="zh-CN" altLang="en-US" b="0" dirty="0">
                <a:ea typeface="黑体" panose="02010609060101010101" pitchFamily="49" charset="-122"/>
                <a:cs typeface="Times New Roman" panose="02020603050405020304" pitchFamily="18" charset="0"/>
              </a:rPr>
              <a:t>值</a:t>
            </a: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Group 4"/>
          <p:cNvGraphicFramePr>
            <a:graphicFrameLocks/>
          </p:cNvGraphicFramePr>
          <p:nvPr>
            <p:extLst>
              <p:ext uri="{D42A27DB-BD31-4B8C-83A1-F6EECF244321}">
                <p14:modId xmlns:p14="http://schemas.microsoft.com/office/powerpoint/2010/main" val="2010941949"/>
              </p:ext>
            </p:extLst>
          </p:nvPr>
        </p:nvGraphicFramePr>
        <p:xfrm>
          <a:off x="1220646" y="2174354"/>
          <a:ext cx="9371154" cy="2370350"/>
        </p:xfrm>
        <a:graphic>
          <a:graphicData uri="http://schemas.openxmlformats.org/drawingml/2006/table">
            <a:tbl>
              <a:tblPr/>
              <a:tblGrid>
                <a:gridCol w="1688056"/>
                <a:gridCol w="1654881"/>
                <a:gridCol w="6028217"/>
              </a:tblGrid>
              <a:tr h="507805">
                <a:tc>
                  <a:txBody>
                    <a:bodyPr/>
                    <a:lstStyle/>
                    <a:p>
                      <a:pPr marL="0" marR="0" lvl="0" indent="0" algn="ctr"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smtClean="0">
                          <a:ln>
                            <a:noFill/>
                          </a:ln>
                          <a:solidFill>
                            <a:srgbClr val="CC0000"/>
                          </a:solidFill>
                          <a:effectLst/>
                          <a:latin typeface="黑体" panose="02010609060101010101" pitchFamily="49" charset="-122"/>
                          <a:ea typeface="黑体" panose="02010609060101010101" pitchFamily="49" charset="-122"/>
                        </a:rPr>
                        <a:t>比较运算符</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smtClean="0">
                          <a:ln>
                            <a:noFill/>
                          </a:ln>
                          <a:solidFill>
                            <a:srgbClr val="CC0000"/>
                          </a:solidFill>
                          <a:effectLst/>
                          <a:latin typeface="黑体" panose="02010609060101010101" pitchFamily="49" charset="-122"/>
                          <a:ea typeface="黑体" panose="02010609060101010101" pitchFamily="49" charset="-122"/>
                        </a:rPr>
                        <a:t>名称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smtClean="0">
                          <a:ln>
                            <a:noFill/>
                          </a:ln>
                          <a:solidFill>
                            <a:srgbClr val="CC0000"/>
                          </a:solidFill>
                          <a:effectLst/>
                          <a:latin typeface="黑体" panose="02010609060101010101" pitchFamily="49" charset="-122"/>
                          <a:ea typeface="黑体" panose="02010609060101010101" pitchFamily="49" charset="-122"/>
                        </a:rPr>
                        <a:t>含义</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649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非（</a:t>
                      </a:r>
                      <a:r>
                        <a:rPr kumimoji="0" 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NOT</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取反。</a:t>
                      </a:r>
                      <a:r>
                        <a:rPr kumimoji="0" lang="da-DK"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true </a:t>
                      </a:r>
                      <a:r>
                        <a:rPr kumimoji="0" lang="da-DK"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Wingdings" pitchFamily="2" charset="2"/>
                        </a:rPr>
                        <a:t> </a:t>
                      </a:r>
                      <a:r>
                        <a:rPr kumimoji="0" lang="da-DK"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false, false </a:t>
                      </a:r>
                      <a:r>
                        <a:rPr kumimoji="0" lang="da-DK"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Wingdings" pitchFamily="2" charset="2"/>
                        </a:rPr>
                        <a:t> </a:t>
                      </a:r>
                      <a:r>
                        <a:rPr kumimoji="0" lang="da-DK"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true</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&amp;&amp;</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与（</a:t>
                      </a:r>
                      <a:r>
                        <a:rPr kumimoji="0" 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AND</a:t>
                      </a: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两个运算符都为</a:t>
                      </a:r>
                      <a:r>
                        <a:rPr kumimoji="0" 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true</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时，结果才为</a:t>
                      </a:r>
                      <a:r>
                        <a:rPr kumimoji="0" 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true</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41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或（</a:t>
                      </a:r>
                      <a:r>
                        <a:rPr kumimoji="0" 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OR</a:t>
                      </a: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当两个运算符至少有一个为</a:t>
                      </a:r>
                      <a:r>
                        <a:rPr kumimoji="0" 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true</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时，结果才为</a:t>
                      </a:r>
                      <a:r>
                        <a:rPr kumimoji="0" 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true</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41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异或（</a:t>
                      </a:r>
                      <a:r>
                        <a:rPr kumimoji="0" 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XOR</a:t>
                      </a: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当两个运算符不一样时，结果才为</a:t>
                      </a:r>
                      <a:r>
                        <a:rPr kumimoji="0" 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true</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1776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201007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392" y="187326"/>
            <a:ext cx="7901960" cy="646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8285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b="0" dirty="0">
                <a:latin typeface="黑体" panose="02010609060101010101" pitchFamily="49" charset="-122"/>
                <a:ea typeface="黑体" panose="02010609060101010101" pitchFamily="49" charset="-122"/>
              </a:rPr>
              <a:t>逻辑运算符</a:t>
            </a:r>
            <a:endParaRPr lang="zh-CN" altLang="en-US" dirty="0" smtClean="0">
              <a:ea typeface="宋体" panose="02010600030101010101" pitchFamily="2" charset="-122"/>
            </a:endParaRPr>
          </a:p>
        </p:txBody>
      </p:sp>
      <p:sp>
        <p:nvSpPr>
          <p:cNvPr id="58371" name="Rectangle 3"/>
          <p:cNvSpPr>
            <a:spLocks noGrp="1" noChangeArrowheads="1"/>
          </p:cNvSpPr>
          <p:nvPr>
            <p:ph type="body" idx="1"/>
          </p:nvPr>
        </p:nvSpPr>
        <p:spPr>
          <a:xfrm>
            <a:off x="624417" y="981076"/>
            <a:ext cx="10771464" cy="5184775"/>
          </a:xfrm>
        </p:spPr>
        <p:txBody>
          <a:bodyPr/>
          <a:lstStyle/>
          <a:p>
            <a:pPr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与、或的短路运算法则</a:t>
            </a:r>
          </a:p>
          <a:p>
            <a:pPr lvl="1" eaLnBrk="1" hangingPunct="1">
              <a:lnSpc>
                <a:spcPct val="150000"/>
              </a:lnSpc>
            </a:pPr>
            <a:r>
              <a:rPr lang="zh-CN" altLang="en-US" dirty="0" smtClean="0">
                <a:solidFill>
                  <a:srgbClr val="0000CC"/>
                </a:solidFill>
                <a:ea typeface="黑体" panose="02010609060101010101" pitchFamily="49" charset="-122"/>
                <a:cs typeface="Times New Roman" panose="02020603050405020304" pitchFamily="18" charset="0"/>
              </a:rPr>
              <a:t>与（</a:t>
            </a:r>
            <a:r>
              <a:rPr lang="en-US" altLang="zh-CN" dirty="0" smtClean="0">
                <a:solidFill>
                  <a:srgbClr val="0000CC"/>
                </a:solidFill>
                <a:ea typeface="黑体" panose="02010609060101010101" pitchFamily="49" charset="-122"/>
                <a:cs typeface="Times New Roman" panose="02020603050405020304" pitchFamily="18" charset="0"/>
              </a:rPr>
              <a:t>&amp;&amp;</a:t>
            </a:r>
            <a:r>
              <a:rPr lang="zh-CN" altLang="en-US" dirty="0" smtClean="0">
                <a:solidFill>
                  <a:srgbClr val="0000CC"/>
                </a:solidFill>
                <a:ea typeface="黑体" panose="02010609060101010101" pitchFamily="49" charset="-122"/>
                <a:cs typeface="Times New Roman" panose="02020603050405020304" pitchFamily="18" charset="0"/>
              </a:rPr>
              <a:t>）运算</a:t>
            </a:r>
            <a:r>
              <a:rPr lang="zh-CN" altLang="en-US" dirty="0" smtClean="0">
                <a:ea typeface="黑体" panose="02010609060101010101" pitchFamily="49" charset="-122"/>
                <a:cs typeface="Times New Roman" panose="02020603050405020304" pitchFamily="18" charset="0"/>
              </a:rPr>
              <a:t>：一旦有一个操作数为</a:t>
            </a:r>
            <a:r>
              <a:rPr lang="en-US" altLang="zh-CN" dirty="0" smtClean="0">
                <a:ea typeface="黑体" panose="02010609060101010101" pitchFamily="49" charset="-122"/>
                <a:cs typeface="Times New Roman" panose="02020603050405020304" pitchFamily="18" charset="0"/>
              </a:rPr>
              <a:t>false</a:t>
            </a:r>
            <a:r>
              <a:rPr lang="zh-CN" altLang="en-US" dirty="0" smtClean="0">
                <a:ea typeface="黑体" panose="02010609060101010101" pitchFamily="49" charset="-122"/>
                <a:cs typeface="Times New Roman" panose="02020603050405020304" pitchFamily="18" charset="0"/>
              </a:rPr>
              <a:t>，则直接得到结果</a:t>
            </a:r>
            <a:r>
              <a:rPr lang="en-US" altLang="zh-CN" dirty="0" smtClean="0">
                <a:ea typeface="黑体" panose="02010609060101010101" pitchFamily="49" charset="-122"/>
                <a:cs typeface="Times New Roman" panose="02020603050405020304" pitchFamily="18" charset="0"/>
              </a:rPr>
              <a:t>false</a:t>
            </a:r>
            <a:r>
              <a:rPr lang="zh-CN" altLang="en-US" dirty="0" smtClean="0">
                <a:ea typeface="黑体" panose="02010609060101010101" pitchFamily="49" charset="-122"/>
                <a:cs typeface="Times New Roman" panose="02020603050405020304" pitchFamily="18" charset="0"/>
              </a:rPr>
              <a:t>，后面的表达式不再计算。</a:t>
            </a:r>
          </a:p>
          <a:p>
            <a:pPr lvl="2"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(4&lt;3) &amp;&amp; (1/0 ==1)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不会产生“被零除”错误。因为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(4&lt;3)</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false</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，最终的结果就是</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false</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，程序不会再计算</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 ==1)</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了</a:t>
            </a:r>
          </a:p>
          <a:p>
            <a:pPr lvl="1" eaLnBrk="1" hangingPunct="1">
              <a:lnSpc>
                <a:spcPct val="150000"/>
              </a:lnSpc>
            </a:pPr>
            <a:r>
              <a:rPr lang="zh-CN" altLang="en-US" dirty="0" smtClean="0">
                <a:solidFill>
                  <a:srgbClr val="0000CC"/>
                </a:solidFill>
                <a:ea typeface="黑体" panose="02010609060101010101" pitchFamily="49" charset="-122"/>
                <a:cs typeface="Times New Roman" panose="02020603050405020304" pitchFamily="18" charset="0"/>
              </a:rPr>
              <a:t>或（</a:t>
            </a:r>
            <a:r>
              <a:rPr lang="en-US" altLang="zh-CN" dirty="0" smtClean="0">
                <a:solidFill>
                  <a:srgbClr val="0000CC"/>
                </a:solidFill>
                <a:ea typeface="黑体" panose="02010609060101010101" pitchFamily="49" charset="-122"/>
                <a:cs typeface="Times New Roman" panose="02020603050405020304" pitchFamily="18" charset="0"/>
              </a:rPr>
              <a:t>||</a:t>
            </a:r>
            <a:r>
              <a:rPr lang="zh-CN" altLang="en-US" dirty="0" smtClean="0">
                <a:solidFill>
                  <a:srgbClr val="0000CC"/>
                </a:solidFill>
                <a:ea typeface="黑体" panose="02010609060101010101" pitchFamily="49" charset="-122"/>
                <a:cs typeface="Times New Roman" panose="02020603050405020304" pitchFamily="18" charset="0"/>
              </a:rPr>
              <a:t>）运算</a:t>
            </a:r>
            <a:r>
              <a:rPr lang="zh-CN" altLang="en-US" dirty="0" smtClean="0">
                <a:ea typeface="黑体" panose="02010609060101010101" pitchFamily="49" charset="-122"/>
                <a:cs typeface="Times New Roman" panose="02020603050405020304" pitchFamily="18" charset="0"/>
              </a:rPr>
              <a:t>：一旦有一个操作数为</a:t>
            </a:r>
            <a:r>
              <a:rPr lang="en-US" altLang="zh-CN" dirty="0" smtClean="0">
                <a:ea typeface="黑体" panose="02010609060101010101" pitchFamily="49" charset="-122"/>
                <a:cs typeface="Times New Roman" panose="02020603050405020304" pitchFamily="18" charset="0"/>
              </a:rPr>
              <a:t>true</a:t>
            </a:r>
            <a:r>
              <a:rPr lang="zh-CN" altLang="en-US" dirty="0" smtClean="0">
                <a:ea typeface="黑体" panose="02010609060101010101" pitchFamily="49" charset="-122"/>
                <a:cs typeface="Times New Roman" panose="02020603050405020304" pitchFamily="18" charset="0"/>
              </a:rPr>
              <a:t>，则直接得到结果</a:t>
            </a:r>
            <a:r>
              <a:rPr lang="en-US" altLang="zh-CN" dirty="0" smtClean="0">
                <a:ea typeface="黑体" panose="02010609060101010101" pitchFamily="49" charset="-122"/>
                <a:cs typeface="Times New Roman" panose="02020603050405020304" pitchFamily="18" charset="0"/>
              </a:rPr>
              <a:t>true</a:t>
            </a:r>
            <a:r>
              <a:rPr lang="zh-CN" altLang="en-US" dirty="0" smtClean="0">
                <a:ea typeface="黑体" panose="02010609060101010101" pitchFamily="49" charset="-122"/>
                <a:cs typeface="Times New Roman" panose="02020603050405020304" pitchFamily="18" charset="0"/>
              </a:rPr>
              <a:t>，后面的表达式不再计算。</a:t>
            </a:r>
          </a:p>
          <a:p>
            <a:pPr lvl="2"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(4&gt;3) || (1/0 ==1)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不会产生“被零除”错误。因为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(4&gt;3)</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true</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，最终的结果就是</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true</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，程序不会再计算</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 ==1)</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了</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6459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b="0" dirty="0">
                <a:latin typeface="黑体" panose="02010609060101010101" pitchFamily="49" charset="-122"/>
                <a:ea typeface="黑体" panose="02010609060101010101" pitchFamily="49" charset="-122"/>
              </a:rPr>
              <a:t>逻辑运算</a:t>
            </a:r>
            <a:r>
              <a:rPr lang="zh-CN" altLang="en-US" b="0" dirty="0" smtClean="0">
                <a:latin typeface="黑体" panose="02010609060101010101" pitchFamily="49" charset="-122"/>
                <a:ea typeface="黑体" panose="02010609060101010101" pitchFamily="49" charset="-122"/>
              </a:rPr>
              <a:t>符</a:t>
            </a:r>
            <a:endParaRPr lang="zh-CN" altLang="en-US" dirty="0" smtClean="0">
              <a:ea typeface="宋体" panose="02010600030101010101" pitchFamily="2" charset="-122"/>
            </a:endParaRPr>
          </a:p>
        </p:txBody>
      </p:sp>
      <p:sp>
        <p:nvSpPr>
          <p:cNvPr id="59395" name="Rectangle 3"/>
          <p:cNvSpPr>
            <a:spLocks noGrp="1" noChangeArrowheads="1"/>
          </p:cNvSpPr>
          <p:nvPr>
            <p:ph type="body" idx="1"/>
          </p:nvPr>
        </p:nvSpPr>
        <p:spPr/>
        <p:txBody>
          <a:bodyPr/>
          <a:lstStyle/>
          <a:p>
            <a:pPr eaLnBrk="1" hangingPunct="1"/>
            <a:r>
              <a:rPr lang="zh-CN" altLang="en-US" dirty="0">
                <a:latin typeface="黑体" panose="02010609060101010101" pitchFamily="49" charset="-122"/>
                <a:ea typeface="黑体" panose="02010609060101010101" pitchFamily="49" charset="-122"/>
              </a:rPr>
              <a:t>例：判断是不是</a:t>
            </a:r>
            <a:r>
              <a:rPr lang="zh-CN" altLang="en-US" dirty="0" smtClean="0">
                <a:latin typeface="黑体" panose="02010609060101010101" pitchFamily="49" charset="-122"/>
                <a:ea typeface="黑体" panose="02010609060101010101" pitchFamily="49" charset="-122"/>
              </a:rPr>
              <a:t>闰年</a:t>
            </a:r>
            <a:endParaRPr lang="en-US" altLang="zh-CN" dirty="0" smtClean="0">
              <a:latin typeface="黑体" panose="02010609060101010101" pitchFamily="49" charset="-122"/>
              <a:ea typeface="黑体" panose="02010609060101010101" pitchFamily="49" charset="-122"/>
            </a:endParaRPr>
          </a:p>
          <a:p>
            <a:pPr lvl="1" eaLnBrk="1" hangingPunct="1"/>
            <a:r>
              <a:rPr lang="zh-CN" altLang="en-US" dirty="0" smtClean="0">
                <a:latin typeface="黑体" panose="02010609060101010101" pitchFamily="49" charset="-122"/>
                <a:ea typeface="黑体" panose="02010609060101010101" pitchFamily="49" charset="-122"/>
              </a:rPr>
              <a:t>闰年的定义：该年可以被</a:t>
            </a:r>
            <a:r>
              <a:rPr lang="en-US" altLang="zh-CN" dirty="0" smtClean="0">
                <a:latin typeface="黑体" panose="02010609060101010101" pitchFamily="49" charset="-122"/>
                <a:ea typeface="黑体" panose="02010609060101010101" pitchFamily="49" charset="-122"/>
              </a:rPr>
              <a:t>4</a:t>
            </a:r>
            <a:r>
              <a:rPr lang="zh-CN" altLang="en-US" dirty="0" smtClean="0">
                <a:latin typeface="黑体" panose="02010609060101010101" pitchFamily="49" charset="-122"/>
                <a:ea typeface="黑体" panose="02010609060101010101" pitchFamily="49" charset="-122"/>
              </a:rPr>
              <a:t>整除而不能被</a:t>
            </a:r>
            <a:r>
              <a:rPr lang="en-US" altLang="zh-CN" dirty="0" smtClean="0">
                <a:latin typeface="黑体" panose="02010609060101010101" pitchFamily="49" charset="-122"/>
                <a:ea typeface="黑体" panose="02010609060101010101" pitchFamily="49" charset="-122"/>
              </a:rPr>
              <a:t>100</a:t>
            </a:r>
            <a:r>
              <a:rPr lang="zh-CN" altLang="en-US" dirty="0" smtClean="0">
                <a:latin typeface="黑体" panose="02010609060101010101" pitchFamily="49" charset="-122"/>
                <a:ea typeface="黑体" panose="02010609060101010101" pitchFamily="49" charset="-122"/>
              </a:rPr>
              <a:t>整除，或者可以被</a:t>
            </a:r>
            <a:r>
              <a:rPr lang="en-US" altLang="zh-CN" dirty="0" smtClean="0">
                <a:latin typeface="黑体" panose="02010609060101010101" pitchFamily="49" charset="-122"/>
                <a:ea typeface="黑体" panose="02010609060101010101" pitchFamily="49" charset="-122"/>
              </a:rPr>
              <a:t>400</a:t>
            </a:r>
            <a:r>
              <a:rPr lang="zh-CN" altLang="en-US" dirty="0" smtClean="0">
                <a:latin typeface="黑体" panose="02010609060101010101" pitchFamily="49" charset="-122"/>
                <a:ea typeface="黑体" panose="02010609060101010101" pitchFamily="49" charset="-122"/>
              </a:rPr>
              <a:t>整除，那就是闰年</a:t>
            </a:r>
          </a:p>
        </p:txBody>
      </p:sp>
      <p:sp>
        <p:nvSpPr>
          <p:cNvPr id="59396" name="Rectangle 4"/>
          <p:cNvSpPr>
            <a:spLocks noChangeArrowheads="1"/>
          </p:cNvSpPr>
          <p:nvPr/>
        </p:nvSpPr>
        <p:spPr bwMode="auto">
          <a:xfrm>
            <a:off x="1048391" y="2313036"/>
            <a:ext cx="10238308" cy="4347071"/>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solidFill>
                  <a:srgbClr val="0000CC"/>
                </a:solidFill>
                <a:latin typeface="Courier New" panose="02070309020205020404" pitchFamily="49" charset="0"/>
              </a:rPr>
              <a:t>import</a:t>
            </a:r>
            <a:r>
              <a:rPr lang="en-US" altLang="zh-CN" sz="1600" dirty="0">
                <a:latin typeface="Courier New" panose="02070309020205020404" pitchFamily="49" charset="0"/>
              </a:rPr>
              <a:t> </a:t>
            </a:r>
            <a:r>
              <a:rPr lang="en-US" altLang="zh-CN" sz="1600" dirty="0" err="1">
                <a:latin typeface="Courier New" panose="02070309020205020404" pitchFamily="49" charset="0"/>
              </a:rPr>
              <a:t>javax.swing.JOptionPane</a:t>
            </a:r>
            <a:r>
              <a:rPr lang="en-US" altLang="zh-CN" sz="1600" dirty="0">
                <a:latin typeface="Courier New" panose="02070309020205020404" pitchFamily="49" charset="0"/>
              </a:rPr>
              <a:t>;</a:t>
            </a:r>
          </a:p>
          <a:p>
            <a:pPr eaLnBrk="1" hangingPunct="1">
              <a:spcBef>
                <a:spcPct val="0"/>
              </a:spcBef>
              <a:buClrTx/>
              <a:buSzTx/>
              <a:buFontTx/>
              <a:buNone/>
            </a:pPr>
            <a:r>
              <a:rPr lang="en-US" altLang="zh-CN" sz="1600" dirty="0" smtClean="0">
                <a:solidFill>
                  <a:srgbClr val="0000CC"/>
                </a:solidFill>
                <a:latin typeface="Courier New" panose="02070309020205020404" pitchFamily="49" charset="0"/>
              </a:rPr>
              <a:t>public </a:t>
            </a:r>
            <a:r>
              <a:rPr lang="en-US" altLang="zh-CN" sz="1600" dirty="0">
                <a:solidFill>
                  <a:srgbClr val="0000CC"/>
                </a:solidFill>
                <a:latin typeface="Courier New" panose="02070309020205020404" pitchFamily="49" charset="0"/>
              </a:rPr>
              <a:t>class</a:t>
            </a:r>
            <a:r>
              <a:rPr lang="en-US" altLang="zh-CN" sz="1600" dirty="0">
                <a:latin typeface="Courier New" panose="02070309020205020404" pitchFamily="49" charset="0"/>
              </a:rPr>
              <a:t> </a:t>
            </a:r>
            <a:r>
              <a:rPr lang="en-US" altLang="zh-CN" sz="1600" dirty="0" err="1">
                <a:latin typeface="Courier New" panose="02070309020205020404" pitchFamily="49" charset="0"/>
              </a:rPr>
              <a:t>LeapYearVerifier</a:t>
            </a:r>
            <a:r>
              <a:rPr lang="en-US" altLang="zh-CN" sz="1600" dirty="0">
                <a:latin typeface="Courier New" panose="02070309020205020404" pitchFamily="49" charset="0"/>
              </a:rPr>
              <a:t> </a:t>
            </a:r>
          </a:p>
          <a:p>
            <a:pPr eaLnBrk="1" hangingPunct="1">
              <a:spcBef>
                <a:spcPct val="0"/>
              </a:spcBef>
              <a:buClrTx/>
              <a:buSzTx/>
              <a:buFontTx/>
              <a:buNone/>
            </a:pPr>
            <a:r>
              <a:rPr lang="en-US" altLang="zh-CN" sz="1600" dirty="0">
                <a:latin typeface="Courier New" panose="02070309020205020404" pitchFamily="49" charset="0"/>
              </a:rPr>
              <a:t>{</a:t>
            </a:r>
          </a:p>
          <a:p>
            <a:pPr lvl="1" eaLnBrk="1" hangingPunct="1">
              <a:spcBef>
                <a:spcPct val="0"/>
              </a:spcBef>
              <a:buClrTx/>
              <a:buSzTx/>
              <a:buFontTx/>
              <a:buNone/>
            </a:pPr>
            <a:r>
              <a:rPr lang="en-US" altLang="zh-CN" sz="1600" dirty="0">
                <a:solidFill>
                  <a:srgbClr val="008000"/>
                </a:solidFill>
                <a:latin typeface="Courier New" panose="02070309020205020404" pitchFamily="49" charset="0"/>
                <a:ea typeface="宋体" panose="02010600030101010101" pitchFamily="2" charset="-122"/>
              </a:rPr>
              <a:t>/** Main method */</a:t>
            </a:r>
          </a:p>
          <a:p>
            <a:pPr lvl="1" eaLnBrk="1" hangingPunct="1">
              <a:spcBef>
                <a:spcPct val="0"/>
              </a:spcBef>
              <a:buClrTx/>
              <a:buSzTx/>
              <a:buFontTx/>
              <a:buNone/>
            </a:pPr>
            <a:r>
              <a:rPr lang="en-US" altLang="zh-CN" sz="1600" dirty="0">
                <a:solidFill>
                  <a:srgbClr val="0000CC"/>
                </a:solidFill>
                <a:latin typeface="Courier New" panose="02070309020205020404" pitchFamily="49" charset="0"/>
                <a:ea typeface="宋体" panose="02010600030101010101" pitchFamily="2" charset="-122"/>
              </a:rPr>
              <a:t>public static void</a:t>
            </a:r>
            <a:r>
              <a:rPr lang="en-US" altLang="zh-CN" sz="1600" dirty="0">
                <a:latin typeface="Courier New" panose="02070309020205020404" pitchFamily="49" charset="0"/>
                <a:ea typeface="宋体" panose="02010600030101010101" pitchFamily="2" charset="-122"/>
              </a:rPr>
              <a:t> main(String[] </a:t>
            </a:r>
            <a:r>
              <a:rPr lang="en-US" altLang="zh-CN" sz="1600" dirty="0" err="1">
                <a:latin typeface="Courier New" panose="02070309020205020404" pitchFamily="49" charset="0"/>
                <a:ea typeface="宋体" panose="02010600030101010101" pitchFamily="2" charset="-122"/>
              </a:rPr>
              <a:t>args</a:t>
            </a:r>
            <a:r>
              <a:rPr lang="en-US" altLang="zh-CN" sz="1600" dirty="0">
                <a:latin typeface="Courier New" panose="02070309020205020404" pitchFamily="49" charset="0"/>
                <a:ea typeface="宋体" panose="02010600030101010101" pitchFamily="2" charset="-122"/>
              </a:rPr>
              <a:t>) </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a:t>
            </a:r>
            <a:r>
              <a:rPr lang="zh-CN" altLang="en-US" sz="1600" dirty="0">
                <a:solidFill>
                  <a:srgbClr val="008000"/>
                </a:solidFill>
                <a:latin typeface="Courier New" panose="02070309020205020404" pitchFamily="49" charset="0"/>
                <a:ea typeface="宋体" panose="02010600030101010101" pitchFamily="2" charset="-122"/>
              </a:rPr>
              <a:t>用户输入年份</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String </a:t>
            </a:r>
            <a:r>
              <a:rPr lang="en-US" altLang="zh-CN" sz="1600" dirty="0" err="1">
                <a:latin typeface="Courier New" panose="02070309020205020404" pitchFamily="49" charset="0"/>
                <a:ea typeface="宋体" panose="02010600030101010101" pitchFamily="2" charset="-122"/>
              </a:rPr>
              <a:t>yearString</a:t>
            </a:r>
            <a:r>
              <a:rPr lang="en-US" altLang="zh-CN" sz="1600" dirty="0">
                <a:latin typeface="Courier New" panose="02070309020205020404" pitchFamily="49" charset="0"/>
                <a:ea typeface="宋体" panose="02010600030101010101" pitchFamily="2" charset="-122"/>
              </a:rPr>
              <a:t> = </a:t>
            </a:r>
            <a:r>
              <a:rPr lang="en-US" altLang="zh-CN" sz="1600" dirty="0" err="1">
                <a:latin typeface="Courier New" panose="02070309020205020404" pitchFamily="49" charset="0"/>
                <a:ea typeface="宋体" panose="02010600030101010101" pitchFamily="2" charset="-122"/>
              </a:rPr>
              <a:t>JOptionPane.showInputDialog</a:t>
            </a:r>
            <a:r>
              <a:rPr lang="en-US" altLang="zh-CN" sz="1600" dirty="0">
                <a:latin typeface="Courier New" panose="02070309020205020404" pitchFamily="49" charset="0"/>
                <a:ea typeface="宋体" panose="02010600030101010101" pitchFamily="2" charset="-122"/>
              </a:rPr>
              <a:t>("Enter a year");</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en-US" altLang="zh-CN" sz="1600" dirty="0" err="1">
                <a:solidFill>
                  <a:srgbClr val="0000CC"/>
                </a:solidFill>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year = </a:t>
            </a:r>
            <a:r>
              <a:rPr lang="en-US" altLang="zh-CN" sz="1600" dirty="0" err="1">
                <a:latin typeface="Courier New" panose="02070309020205020404" pitchFamily="49" charset="0"/>
                <a:ea typeface="宋体" panose="02010600030101010101" pitchFamily="2" charset="-122"/>
              </a:rPr>
              <a:t>Integer.parseInt</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yearString</a:t>
            </a:r>
            <a:r>
              <a:rPr lang="en-US" altLang="zh-CN" sz="1600" dirty="0">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1600" dirty="0" smtClean="0">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a:t>
            </a:r>
            <a:r>
              <a:rPr lang="zh-CN" altLang="en-US" sz="1600" dirty="0">
                <a:solidFill>
                  <a:srgbClr val="008000"/>
                </a:solidFill>
                <a:latin typeface="Courier New" panose="02070309020205020404" pitchFamily="49" charset="0"/>
                <a:ea typeface="宋体" panose="02010600030101010101" pitchFamily="2" charset="-122"/>
              </a:rPr>
              <a:t>是否为闰年</a:t>
            </a:r>
          </a:p>
          <a:p>
            <a:pPr lvl="1" eaLnBrk="1" hangingPunct="1">
              <a:spcBef>
                <a:spcPct val="0"/>
              </a:spcBef>
              <a:buClrTx/>
              <a:buSzTx/>
              <a:buFontTx/>
              <a:buNone/>
            </a:pPr>
            <a:r>
              <a:rPr lang="en-US" altLang="zh-CN" sz="2000" dirty="0">
                <a:latin typeface="Courier New" panose="02070309020205020404" pitchFamily="49" charset="0"/>
                <a:ea typeface="宋体" panose="02010600030101010101" pitchFamily="2" charset="-122"/>
              </a:rPr>
              <a:t>    </a:t>
            </a:r>
            <a:r>
              <a:rPr lang="en-US" altLang="zh-CN" sz="2000" dirty="0" err="1">
                <a:solidFill>
                  <a:srgbClr val="0000CC"/>
                </a:solidFill>
                <a:latin typeface="Courier New" panose="02070309020205020404" pitchFamily="49" charset="0"/>
                <a:ea typeface="宋体" panose="02010600030101010101" pitchFamily="2" charset="-122"/>
              </a:rPr>
              <a:t>boolean</a:t>
            </a: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isLeapYear</a:t>
            </a:r>
            <a:r>
              <a:rPr lang="en-US" altLang="zh-CN" sz="2000" dirty="0">
                <a:latin typeface="Courier New" panose="02070309020205020404" pitchFamily="49" charset="0"/>
                <a:ea typeface="宋体" panose="02010600030101010101" pitchFamily="2" charset="-122"/>
              </a:rPr>
              <a:t> = ( (year % 4 == 0) </a:t>
            </a:r>
          </a:p>
          <a:p>
            <a:pPr lvl="1" eaLnBrk="1" hangingPunct="1">
              <a:spcBef>
                <a:spcPct val="0"/>
              </a:spcBef>
              <a:buClrTx/>
              <a:buSzTx/>
              <a:buFontTx/>
              <a:buNone/>
            </a:pPr>
            <a:r>
              <a:rPr lang="en-US" altLang="zh-CN" sz="2000" dirty="0">
                <a:latin typeface="Courier New" panose="02070309020205020404" pitchFamily="49" charset="0"/>
                <a:ea typeface="宋体" panose="02010600030101010101" pitchFamily="2" charset="-122"/>
              </a:rPr>
              <a:t>    </a:t>
            </a:r>
            <a:r>
              <a:rPr lang="en-US" altLang="zh-CN" sz="2000" dirty="0" smtClean="0">
                <a:latin typeface="Courier New" panose="02070309020205020404" pitchFamily="49" charset="0"/>
                <a:ea typeface="宋体" panose="02010600030101010101" pitchFamily="2" charset="-122"/>
              </a:rPr>
              <a:t>               &amp;&amp; </a:t>
            </a:r>
            <a:r>
              <a:rPr lang="en-US" altLang="zh-CN" sz="2000" dirty="0">
                <a:latin typeface="Courier New" panose="02070309020205020404" pitchFamily="49" charset="0"/>
                <a:ea typeface="宋体" panose="02010600030101010101" pitchFamily="2" charset="-122"/>
              </a:rPr>
              <a:t>(year % 100 != 0) )|| (year % 400 == 0); </a:t>
            </a:r>
          </a:p>
          <a:p>
            <a:pPr lvl="1" eaLnBrk="1" hangingPunct="1">
              <a:spcBef>
                <a:spcPct val="0"/>
              </a:spcBef>
              <a:buClrTx/>
              <a:buSzTx/>
              <a:buFontTx/>
              <a:buNone/>
            </a:pPr>
            <a:r>
              <a:rPr lang="en-US" altLang="zh-CN" sz="1600" dirty="0" smtClean="0">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a:t>
            </a:r>
            <a:r>
              <a:rPr lang="zh-CN" altLang="en-US" sz="1600" dirty="0">
                <a:solidFill>
                  <a:srgbClr val="008000"/>
                </a:solidFill>
                <a:latin typeface="Courier New" panose="02070309020205020404" pitchFamily="49" charset="0"/>
                <a:ea typeface="宋体" panose="02010600030101010101" pitchFamily="2" charset="-122"/>
              </a:rPr>
              <a:t>显示</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String display = "Year " + year + " </a:t>
            </a:r>
            <a:r>
              <a:rPr lang="en-US" altLang="zh-CN" sz="1600" dirty="0" err="1">
                <a:latin typeface="Courier New" panose="02070309020205020404" pitchFamily="49" charset="0"/>
                <a:ea typeface="宋体" panose="02010600030101010101" pitchFamily="2" charset="-122"/>
              </a:rPr>
              <a:t>isLeapYear</a:t>
            </a:r>
            <a:r>
              <a:rPr lang="en-US" altLang="zh-CN" sz="1600" dirty="0">
                <a:latin typeface="Courier New" panose="02070309020205020404" pitchFamily="49" charset="0"/>
                <a:ea typeface="宋体" panose="02010600030101010101" pitchFamily="2" charset="-122"/>
              </a:rPr>
              <a:t> = " + </a:t>
            </a:r>
            <a:r>
              <a:rPr lang="en-US" altLang="zh-CN" sz="1600" dirty="0" err="1">
                <a:latin typeface="Courier New" panose="02070309020205020404" pitchFamily="49" charset="0"/>
                <a:ea typeface="宋体" panose="02010600030101010101" pitchFamily="2" charset="-122"/>
              </a:rPr>
              <a:t>isLeapYear</a:t>
            </a:r>
            <a:r>
              <a:rPr lang="en-US" altLang="zh-CN" sz="1600" dirty="0">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1600" dirty="0" smtClean="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JOptionPane.showMessageDialog</a:t>
            </a:r>
            <a:r>
              <a:rPr lang="en-US" altLang="zh-CN" sz="1600" dirty="0">
                <a:latin typeface="Courier New" panose="02070309020205020404" pitchFamily="49" charset="0"/>
                <a:ea typeface="宋体" panose="02010600030101010101" pitchFamily="2" charset="-122"/>
              </a:rPr>
              <a:t>(</a:t>
            </a:r>
            <a:r>
              <a:rPr lang="en-US" altLang="zh-CN" sz="1600" dirty="0">
                <a:solidFill>
                  <a:srgbClr val="0000CC"/>
                </a:solidFill>
                <a:latin typeface="Courier New" panose="02070309020205020404" pitchFamily="49" charset="0"/>
                <a:ea typeface="宋体" panose="02010600030101010101" pitchFamily="2" charset="-122"/>
              </a:rPr>
              <a:t>null</a:t>
            </a:r>
            <a:r>
              <a:rPr lang="en-US" altLang="zh-CN" sz="1600" dirty="0">
                <a:latin typeface="Courier New" panose="02070309020205020404" pitchFamily="49" charset="0"/>
                <a:ea typeface="宋体" panose="02010600030101010101" pitchFamily="2" charset="-122"/>
              </a:rPr>
              <a:t>, display);</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rPr>
              <a:t>}</a:t>
            </a:r>
          </a:p>
        </p:txBody>
      </p:sp>
      <p:cxnSp>
        <p:nvCxnSpPr>
          <p:cNvPr id="5" name="直接连接符 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054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例：简单的数学学习工具</a:t>
            </a:r>
          </a:p>
        </p:txBody>
      </p:sp>
      <p:sp>
        <p:nvSpPr>
          <p:cNvPr id="60419" name="Rectangle 3"/>
          <p:cNvSpPr>
            <a:spLocks noGrp="1" noChangeArrowheads="1"/>
          </p:cNvSpPr>
          <p:nvPr>
            <p:ph type="body" idx="1"/>
          </p:nvPr>
        </p:nvSpPr>
        <p:spPr>
          <a:xfrm>
            <a:off x="777662" y="908051"/>
            <a:ext cx="9814138" cy="5184775"/>
          </a:xfrm>
        </p:spPr>
        <p:txBody>
          <a:bodyPr/>
          <a:lstStyle/>
          <a:p>
            <a:pPr eaLnBrk="1" hangingPunct="1"/>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程序随机产生两个一位整数</a:t>
            </a: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number1</a:t>
            </a: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number2</a:t>
            </a: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，显示给学生如“</a:t>
            </a: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What is 7 + 9 ?”</a:t>
            </a: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，学生在输入对话框中敲入答案之后，程序显示一个消息对话框，判定答案是</a:t>
            </a: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true</a:t>
            </a: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还是</a:t>
            </a: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false</a:t>
            </a: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Demo: </a:t>
            </a:r>
            <a:r>
              <a:rPr lang="en-US" altLang="zh-CN" sz="2000" dirty="0" smtClean="0">
                <a:solidFill>
                  <a:srgbClr val="0000CC"/>
                </a:solidFill>
                <a:latin typeface="Times New Roman" panose="02020603050405020304" pitchFamily="18" charset="0"/>
                <a:cs typeface="Times New Roman" panose="02020603050405020304" pitchFamily="18" charset="0"/>
              </a:rPr>
              <a:t>AdditionTest.java</a:t>
            </a:r>
            <a:endParaRPr lang="zh-CN" altLang="en-US" sz="2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420" name="Rectangle 4"/>
          <p:cNvSpPr>
            <a:spLocks noChangeArrowheads="1"/>
          </p:cNvSpPr>
          <p:nvPr/>
        </p:nvSpPr>
        <p:spPr bwMode="auto">
          <a:xfrm>
            <a:off x="1228299" y="1908176"/>
            <a:ext cx="9894626" cy="4903787"/>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solidFill>
                  <a:srgbClr val="0000CC"/>
                </a:solidFill>
                <a:latin typeface="Courier New" panose="02070309020205020404" pitchFamily="49" charset="0"/>
              </a:rPr>
              <a:t>import</a:t>
            </a:r>
            <a:r>
              <a:rPr lang="en-US" altLang="zh-CN" sz="1600" dirty="0">
                <a:latin typeface="Courier New" panose="02070309020205020404" pitchFamily="49" charset="0"/>
              </a:rPr>
              <a:t> </a:t>
            </a:r>
            <a:r>
              <a:rPr lang="en-US" altLang="zh-CN" sz="1600" dirty="0" err="1">
                <a:latin typeface="Courier New" panose="02070309020205020404" pitchFamily="49" charset="0"/>
              </a:rPr>
              <a:t>javax.swing.JOptionPane</a:t>
            </a:r>
            <a:r>
              <a:rPr lang="en-US" altLang="zh-CN" sz="1600" dirty="0">
                <a:latin typeface="Courier New" panose="02070309020205020404" pitchFamily="49" charset="0"/>
              </a:rPr>
              <a:t>;</a:t>
            </a:r>
          </a:p>
          <a:p>
            <a:pPr eaLnBrk="1" hangingPunct="1">
              <a:spcBef>
                <a:spcPct val="0"/>
              </a:spcBef>
              <a:buClrTx/>
              <a:buSzTx/>
              <a:buFontTx/>
              <a:buNone/>
            </a:pPr>
            <a:r>
              <a:rPr lang="en-US" altLang="zh-CN" sz="1600" dirty="0" smtClean="0">
                <a:solidFill>
                  <a:srgbClr val="0000CC"/>
                </a:solidFill>
                <a:latin typeface="Courier New" panose="02070309020205020404" pitchFamily="49" charset="0"/>
              </a:rPr>
              <a:t>public </a:t>
            </a:r>
            <a:r>
              <a:rPr lang="en-US" altLang="zh-CN" sz="1600" dirty="0">
                <a:solidFill>
                  <a:srgbClr val="0000CC"/>
                </a:solidFill>
                <a:latin typeface="Courier New" panose="02070309020205020404" pitchFamily="49" charset="0"/>
              </a:rPr>
              <a:t>class</a:t>
            </a:r>
            <a:r>
              <a:rPr lang="en-US" altLang="zh-CN" sz="1600" dirty="0">
                <a:latin typeface="Courier New" panose="02070309020205020404" pitchFamily="49" charset="0"/>
              </a:rPr>
              <a:t> </a:t>
            </a:r>
            <a:r>
              <a:rPr lang="en-US" altLang="zh-CN" sz="1600" dirty="0" err="1">
                <a:latin typeface="Courier New" panose="02070309020205020404" pitchFamily="49" charset="0"/>
              </a:rPr>
              <a:t>AdditionTest</a:t>
            </a:r>
            <a:r>
              <a:rPr lang="en-US" altLang="zh-CN" sz="1600" dirty="0">
                <a:latin typeface="Courier New" panose="02070309020205020404" pitchFamily="49" charset="0"/>
              </a:rPr>
              <a:t> </a:t>
            </a:r>
          </a:p>
          <a:p>
            <a:pPr eaLnBrk="1" hangingPunct="1">
              <a:spcBef>
                <a:spcPct val="0"/>
              </a:spcBef>
              <a:buClrTx/>
              <a:buSzTx/>
              <a:buFontTx/>
              <a:buNone/>
            </a:pPr>
            <a:r>
              <a:rPr lang="en-US" altLang="zh-CN" sz="1600" dirty="0">
                <a:latin typeface="Courier New" panose="02070309020205020404" pitchFamily="49" charset="0"/>
              </a:rPr>
              <a:t>{</a:t>
            </a:r>
          </a:p>
          <a:p>
            <a:pPr lvl="1" eaLnBrk="1" hangingPunct="1">
              <a:spcBef>
                <a:spcPct val="0"/>
              </a:spcBef>
              <a:buClrTx/>
              <a:buSzTx/>
              <a:buFontTx/>
              <a:buNone/>
            </a:pPr>
            <a:r>
              <a:rPr lang="en-US" altLang="zh-CN" sz="1600" dirty="0">
                <a:solidFill>
                  <a:srgbClr val="008000"/>
                </a:solidFill>
                <a:latin typeface="Courier New" panose="02070309020205020404" pitchFamily="49" charset="0"/>
                <a:ea typeface="宋体" panose="02010600030101010101" pitchFamily="2" charset="-122"/>
              </a:rPr>
              <a:t>/** Main method */</a:t>
            </a:r>
          </a:p>
          <a:p>
            <a:pPr lvl="1" eaLnBrk="1" hangingPunct="1">
              <a:spcBef>
                <a:spcPct val="0"/>
              </a:spcBef>
              <a:buClrTx/>
              <a:buSzTx/>
              <a:buFontTx/>
              <a:buNone/>
            </a:pPr>
            <a:r>
              <a:rPr lang="en-US" altLang="zh-CN" sz="1600" dirty="0">
                <a:solidFill>
                  <a:srgbClr val="0000CC"/>
                </a:solidFill>
                <a:latin typeface="Courier New" panose="02070309020205020404" pitchFamily="49" charset="0"/>
                <a:ea typeface="宋体" panose="02010600030101010101" pitchFamily="2" charset="-122"/>
              </a:rPr>
              <a:t>public static void</a:t>
            </a:r>
            <a:r>
              <a:rPr lang="en-US" altLang="zh-CN" sz="1600" dirty="0">
                <a:latin typeface="Courier New" panose="02070309020205020404" pitchFamily="49" charset="0"/>
                <a:ea typeface="宋体" panose="02010600030101010101" pitchFamily="2" charset="-122"/>
              </a:rPr>
              <a:t> main(String[] </a:t>
            </a:r>
            <a:r>
              <a:rPr lang="en-US" altLang="zh-CN" sz="1600" dirty="0" err="1">
                <a:latin typeface="Courier New" panose="02070309020205020404" pitchFamily="49" charset="0"/>
                <a:ea typeface="宋体" panose="02010600030101010101" pitchFamily="2" charset="-122"/>
              </a:rPr>
              <a:t>args</a:t>
            </a:r>
            <a:r>
              <a:rPr lang="en-US" altLang="zh-CN" sz="1600" dirty="0">
                <a:latin typeface="Courier New" panose="02070309020205020404" pitchFamily="49" charset="0"/>
                <a:ea typeface="宋体" panose="02010600030101010101" pitchFamily="2" charset="-122"/>
              </a:rPr>
              <a:t>) </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a:t>
            </a:r>
            <a:r>
              <a:rPr lang="zh-CN" altLang="en-US" sz="1600" dirty="0">
                <a:solidFill>
                  <a:srgbClr val="008000"/>
                </a:solidFill>
                <a:latin typeface="Courier New" panose="02070309020205020404" pitchFamily="49" charset="0"/>
                <a:ea typeface="宋体" panose="02010600030101010101" pitchFamily="2" charset="-122"/>
              </a:rPr>
              <a:t>产生两个随机数（</a:t>
            </a:r>
            <a:r>
              <a:rPr lang="en-US" altLang="zh-CN" sz="1600" dirty="0" err="1">
                <a:solidFill>
                  <a:srgbClr val="008000"/>
                </a:solidFill>
                <a:latin typeface="Courier New" panose="02070309020205020404" pitchFamily="49" charset="0"/>
                <a:ea typeface="宋体" panose="02010600030101010101" pitchFamily="2" charset="-122"/>
              </a:rPr>
              <a:t>int</a:t>
            </a:r>
            <a:r>
              <a:rPr lang="zh-CN" altLang="en-US" sz="1600" dirty="0">
                <a:solidFill>
                  <a:srgbClr val="008000"/>
                </a:solidFill>
                <a:latin typeface="Courier New" panose="02070309020205020404" pitchFamily="49" charset="0"/>
                <a:ea typeface="宋体" panose="02010600030101010101" pitchFamily="2" charset="-122"/>
              </a:rPr>
              <a:t>类型）</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en-US" altLang="zh-CN" sz="1600" dirty="0" err="1">
                <a:solidFill>
                  <a:srgbClr val="0000CC"/>
                </a:solidFill>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n1 = (</a:t>
            </a:r>
            <a:r>
              <a:rPr lang="en-US" altLang="zh-CN" sz="1600" dirty="0" err="1">
                <a:solidFill>
                  <a:srgbClr val="0000CC"/>
                </a:solidFill>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System.currentTimeMillis</a:t>
            </a:r>
            <a:r>
              <a:rPr lang="en-US" altLang="zh-CN" sz="1600" dirty="0">
                <a:latin typeface="Courier New" panose="02070309020205020404" pitchFamily="49" charset="0"/>
                <a:ea typeface="宋体" panose="02010600030101010101" pitchFamily="2" charset="-122"/>
              </a:rPr>
              <a:t>() % 100);</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en-US" altLang="zh-CN" sz="1600" dirty="0" err="1">
                <a:solidFill>
                  <a:srgbClr val="0000CC"/>
                </a:solidFill>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n2 = (</a:t>
            </a:r>
            <a:r>
              <a:rPr lang="en-US" altLang="zh-CN" sz="1600" dirty="0" err="1">
                <a:solidFill>
                  <a:srgbClr val="0000CC"/>
                </a:solidFill>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System.currentTimeMillis</a:t>
            </a:r>
            <a:r>
              <a:rPr lang="en-US" altLang="zh-CN" sz="1600" dirty="0">
                <a:latin typeface="Courier New" panose="02070309020205020404" pitchFamily="49" charset="0"/>
                <a:ea typeface="宋体" panose="02010600030101010101" pitchFamily="2" charset="-122"/>
              </a:rPr>
              <a:t>() * 7 % 10);</a:t>
            </a:r>
          </a:p>
          <a:p>
            <a:pPr lvl="1" eaLnBrk="1" hangingPunct="1">
              <a:spcBef>
                <a:spcPct val="0"/>
              </a:spcBef>
              <a:buClrTx/>
              <a:buSzTx/>
              <a:buFontTx/>
              <a:buNone/>
            </a:pPr>
            <a:r>
              <a:rPr lang="en-US" altLang="zh-CN" sz="1600" dirty="0">
                <a:solidFill>
                  <a:srgbClr val="008000"/>
                </a:solidFill>
                <a:latin typeface="Courier New" panose="02070309020205020404" pitchFamily="49" charset="0"/>
                <a:ea typeface="宋体" panose="02010600030101010101" pitchFamily="2" charset="-122"/>
              </a:rPr>
              <a:t>     // </a:t>
            </a:r>
            <a:r>
              <a:rPr lang="zh-CN" altLang="en-US" sz="1600" dirty="0">
                <a:solidFill>
                  <a:srgbClr val="008000"/>
                </a:solidFill>
                <a:latin typeface="Courier New" panose="02070309020205020404" pitchFamily="49" charset="0"/>
                <a:ea typeface="宋体" panose="02010600030101010101" pitchFamily="2" charset="-122"/>
              </a:rPr>
              <a:t>提示用户输入结果</a:t>
            </a:r>
            <a:endParaRPr lang="en-US" sz="1600" dirty="0">
              <a:solidFill>
                <a:srgbClr val="008000"/>
              </a:solidFill>
              <a:latin typeface="Courier New" panose="02070309020205020404" pitchFamily="49" charset="0"/>
              <a:ea typeface="宋体" panose="02010600030101010101" pitchFamily="2" charset="-122"/>
            </a:endParaRPr>
          </a:p>
          <a:p>
            <a:pPr lvl="1" eaLnBrk="1" hangingPunct="1">
              <a:spcBef>
                <a:spcPct val="0"/>
              </a:spcBef>
              <a:buClrTx/>
              <a:buSzTx/>
              <a:buFontTx/>
              <a:buNone/>
            </a:pPr>
            <a:r>
              <a:rPr lang="en-US" sz="1600" dirty="0">
                <a:latin typeface="Courier New" panose="02070309020205020404" pitchFamily="49" charset="0"/>
                <a:ea typeface="宋体" panose="02010600030101010101" pitchFamily="2" charset="-122"/>
              </a:rPr>
              <a:t>     </a:t>
            </a:r>
            <a:r>
              <a:rPr lang="en-US" altLang="zh-CN" sz="1600" dirty="0">
                <a:latin typeface="Courier New" panose="02070309020205020404" pitchFamily="49" charset="0"/>
                <a:ea typeface="宋体" panose="02010600030101010101" pitchFamily="2" charset="-122"/>
              </a:rPr>
              <a:t>String </a:t>
            </a:r>
            <a:r>
              <a:rPr lang="en-US" altLang="zh-CN" sz="1600" dirty="0" err="1">
                <a:latin typeface="Courier New" panose="02070309020205020404" pitchFamily="49" charset="0"/>
                <a:ea typeface="宋体" panose="02010600030101010101" pitchFamily="2" charset="-122"/>
              </a:rPr>
              <a:t>answerString</a:t>
            </a:r>
            <a:r>
              <a:rPr lang="en-US" altLang="zh-CN" sz="1600" dirty="0">
                <a:latin typeface="Courier New" panose="02070309020205020404" pitchFamily="49" charset="0"/>
                <a:ea typeface="宋体" panose="02010600030101010101" pitchFamily="2" charset="-122"/>
              </a:rPr>
              <a:t> = </a:t>
            </a:r>
            <a:r>
              <a:rPr lang="en-US" altLang="zh-CN" sz="1600" dirty="0" err="1">
                <a:latin typeface="Courier New" panose="02070309020205020404" pitchFamily="49" charset="0"/>
                <a:ea typeface="宋体" panose="02010600030101010101" pitchFamily="2" charset="-122"/>
              </a:rPr>
              <a:t>JOptionPane.showInputDialog</a:t>
            </a:r>
            <a:r>
              <a:rPr lang="en-US" altLang="zh-CN" sz="1600" dirty="0">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"What is " + n1 + " + " + n2 + "?");</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en-US" altLang="zh-CN" sz="1600" dirty="0" err="1">
                <a:solidFill>
                  <a:srgbClr val="0000CC"/>
                </a:solidFill>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answer = </a:t>
            </a:r>
            <a:r>
              <a:rPr lang="en-US" altLang="zh-CN" sz="1600" dirty="0" err="1">
                <a:latin typeface="Courier New" panose="02070309020205020404" pitchFamily="49" charset="0"/>
                <a:ea typeface="宋体" panose="02010600030101010101" pitchFamily="2" charset="-122"/>
              </a:rPr>
              <a:t>Integer.parseInt</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answerString</a:t>
            </a:r>
            <a:r>
              <a:rPr lang="en-US" altLang="zh-CN" sz="1600" dirty="0">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1600" dirty="0">
                <a:solidFill>
                  <a:srgbClr val="008000"/>
                </a:solidFill>
                <a:latin typeface="Courier New" panose="02070309020205020404" pitchFamily="49" charset="0"/>
                <a:ea typeface="宋体" panose="02010600030101010101" pitchFamily="2" charset="-122"/>
              </a:rPr>
              <a:t>     // </a:t>
            </a:r>
            <a:r>
              <a:rPr lang="zh-CN" altLang="en-US" sz="1600" dirty="0">
                <a:solidFill>
                  <a:srgbClr val="008000"/>
                </a:solidFill>
                <a:latin typeface="Courier New" panose="02070309020205020404" pitchFamily="49" charset="0"/>
                <a:ea typeface="宋体" panose="02010600030101010101" pitchFamily="2" charset="-122"/>
              </a:rPr>
              <a:t>计算结果</a:t>
            </a:r>
            <a:endParaRPr lang="en-US" sz="1600" dirty="0">
              <a:solidFill>
                <a:srgbClr val="008000"/>
              </a:solidFill>
              <a:latin typeface="Courier New" panose="02070309020205020404" pitchFamily="49" charset="0"/>
              <a:ea typeface="宋体" panose="02010600030101010101" pitchFamily="2" charset="-122"/>
            </a:endParaRPr>
          </a:p>
          <a:p>
            <a:pPr lvl="1" eaLnBrk="1" hangingPunct="1">
              <a:spcBef>
                <a:spcPct val="0"/>
              </a:spcBef>
              <a:buClrTx/>
              <a:buSzTx/>
              <a:buFontTx/>
              <a:buNone/>
            </a:pPr>
            <a:r>
              <a:rPr lang="en-US" sz="1600" dirty="0">
                <a:latin typeface="Courier New" panose="02070309020205020404" pitchFamily="49" charset="0"/>
                <a:ea typeface="宋体" panose="02010600030101010101" pitchFamily="2" charset="-122"/>
              </a:rPr>
              <a:t>     </a:t>
            </a:r>
            <a:r>
              <a:rPr lang="en-US" altLang="zh-CN" sz="1600" dirty="0">
                <a:latin typeface="Courier New" panose="02070309020205020404" pitchFamily="49" charset="0"/>
                <a:ea typeface="宋体" panose="02010600030101010101" pitchFamily="2" charset="-122"/>
              </a:rPr>
              <a:t>String result = n1 + " + " + n2 + " = " + answer + " is " </a:t>
            </a:r>
          </a:p>
          <a:p>
            <a:pPr lvl="1" eaLnBrk="1" hangingPunct="1">
              <a:spcBef>
                <a:spcPct val="0"/>
              </a:spcBef>
              <a:buClrTx/>
              <a:buSzTx/>
              <a:buFontTx/>
              <a:buNone/>
            </a:pPr>
            <a:r>
              <a:rPr lang="en-US" sz="1600" dirty="0">
                <a:latin typeface="Courier New" panose="02070309020205020404" pitchFamily="49" charset="0"/>
                <a:ea typeface="宋体" panose="02010600030101010101" pitchFamily="2" charset="-122"/>
              </a:rPr>
              <a:t>                       </a:t>
            </a:r>
            <a:r>
              <a:rPr lang="en-US" altLang="zh-CN" sz="1600" dirty="0">
                <a:latin typeface="Courier New" panose="02070309020205020404" pitchFamily="49" charset="0"/>
                <a:ea typeface="宋体" panose="02010600030101010101" pitchFamily="2" charset="-122"/>
              </a:rPr>
              <a:t>+ (n1 + n2 == answer);</a:t>
            </a:r>
          </a:p>
          <a:p>
            <a:pPr lvl="1" eaLnBrk="1" hangingPunct="1">
              <a:spcBef>
                <a:spcPct val="0"/>
              </a:spcBef>
              <a:buClrTx/>
              <a:buSzTx/>
              <a:buFontTx/>
              <a:buNone/>
            </a:pPr>
            <a:r>
              <a:rPr lang="en-US"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JOptionPane.showMessageDialog</a:t>
            </a:r>
            <a:r>
              <a:rPr lang="en-US" altLang="zh-CN" sz="1600" dirty="0">
                <a:latin typeface="Courier New" panose="02070309020205020404" pitchFamily="49" charset="0"/>
                <a:ea typeface="宋体" panose="02010600030101010101" pitchFamily="2" charset="-122"/>
              </a:rPr>
              <a:t>(</a:t>
            </a:r>
            <a:r>
              <a:rPr lang="en-US" altLang="zh-CN" sz="1600" dirty="0">
                <a:solidFill>
                  <a:srgbClr val="0000CC"/>
                </a:solidFill>
                <a:latin typeface="Courier New" panose="02070309020205020404" pitchFamily="49" charset="0"/>
                <a:ea typeface="宋体" panose="02010600030101010101" pitchFamily="2" charset="-122"/>
              </a:rPr>
              <a:t>null</a:t>
            </a:r>
            <a:r>
              <a:rPr lang="en-US" altLang="zh-CN" sz="1600" dirty="0">
                <a:latin typeface="Courier New" panose="02070309020205020404" pitchFamily="49" charset="0"/>
                <a:ea typeface="宋体" panose="02010600030101010101" pitchFamily="2" charset="-122"/>
              </a:rPr>
              <a:t>, result);</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rPr>
              <a:t>}</a:t>
            </a:r>
          </a:p>
        </p:txBody>
      </p:sp>
      <p:cxnSp>
        <p:nvCxnSpPr>
          <p:cNvPr id="5" name="直接连接符 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1220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dirty="0"/>
          </a:p>
        </p:txBody>
      </p:sp>
      <p:sp>
        <p:nvSpPr>
          <p:cNvPr id="3" name="内容占位符 2"/>
          <p:cNvSpPr>
            <a:spLocks noGrp="1"/>
          </p:cNvSpPr>
          <p:nvPr>
            <p:ph idx="1"/>
          </p:nvPr>
        </p:nvSpPr>
        <p:spPr>
          <a:xfrm>
            <a:off x="624417" y="981076"/>
            <a:ext cx="9967383" cy="1912249"/>
          </a:xfrm>
        </p:spPr>
        <p:txBody>
          <a:bodyPr/>
          <a:lstStyle/>
          <a:p>
            <a:pPr>
              <a:lnSpc>
                <a:spcPct val="150000"/>
              </a:lnSpc>
            </a:pPr>
            <a:r>
              <a:rPr lang="zh-CN" altLang="en-US" b="0" dirty="0">
                <a:latin typeface="Times New Roman" panose="02020603050405020304" pitchFamily="18" charset="0"/>
                <a:ea typeface="黑体" panose="02010609060101010101" pitchFamily="49" charset="-122"/>
                <a:cs typeface="Times New Roman" panose="02020603050405020304" pitchFamily="18" charset="0"/>
              </a:rPr>
              <a:t>位</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运算符 </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(bit operator)</a:t>
            </a:r>
          </a:p>
          <a:p>
            <a:pPr eaLnBrk="1" hangingPunct="1">
              <a:lnSpc>
                <a:spcPct val="150000"/>
              </a:lnSpc>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当操作整型数据时，可以使用位运算符（即：按位运算）</a:t>
            </a:r>
          </a:p>
          <a:p>
            <a:pPr lvl="1" eaLnBrk="1" hangingPunct="1">
              <a:lnSpc>
                <a:spcPct val="150000"/>
              </a:lnSpc>
            </a:pPr>
            <a:r>
              <a:rPr lang="zh-CN" altLang="en-US" sz="2000" b="0" dirty="0">
                <a:ea typeface="黑体" panose="02010609060101010101" pitchFamily="49" charset="-122"/>
                <a:cs typeface="Times New Roman" panose="02020603050405020304" pitchFamily="18" charset="0"/>
              </a:rPr>
              <a:t>二进制级别的</a:t>
            </a:r>
            <a:r>
              <a:rPr lang="zh-CN" altLang="en-US" sz="2000" b="0" dirty="0" smtClean="0">
                <a:ea typeface="黑体" panose="02010609060101010101" pitchFamily="49" charset="-122"/>
                <a:cs typeface="Times New Roman" panose="02020603050405020304" pitchFamily="18" charset="0"/>
              </a:rPr>
              <a:t>运算，当</a:t>
            </a:r>
            <a:r>
              <a:rPr lang="zh-CN" altLang="en-US" sz="2000" b="0" dirty="0">
                <a:ea typeface="黑体" panose="02010609060101010101" pitchFamily="49" charset="-122"/>
                <a:cs typeface="Times New Roman" panose="02020603050405020304" pitchFamily="18" charset="0"/>
              </a:rPr>
              <a:t>用于</a:t>
            </a:r>
            <a:r>
              <a:rPr lang="en-US" altLang="zh-CN" sz="2000" b="0" dirty="0" err="1">
                <a:ea typeface="黑体" panose="02010609060101010101" pitchFamily="49" charset="-122"/>
                <a:cs typeface="Times New Roman" panose="02020603050405020304" pitchFamily="18" charset="0"/>
              </a:rPr>
              <a:t>boolean</a:t>
            </a:r>
            <a:r>
              <a:rPr lang="zh-CN" altLang="en-US" sz="2000" b="0" dirty="0">
                <a:ea typeface="黑体" panose="02010609060101010101" pitchFamily="49" charset="-122"/>
                <a:cs typeface="Times New Roman" panose="02020603050405020304" pitchFamily="18" charset="0"/>
              </a:rPr>
              <a:t>运算时，</a:t>
            </a:r>
            <a:r>
              <a:rPr lang="en-US" altLang="zh-CN" sz="2000" b="0" dirty="0">
                <a:ea typeface="黑体" panose="02010609060101010101" pitchFamily="49" charset="-122"/>
                <a:cs typeface="Times New Roman" panose="02020603050405020304" pitchFamily="18" charset="0"/>
              </a:rPr>
              <a:t>&amp; </a:t>
            </a:r>
            <a:r>
              <a:rPr lang="zh-CN" altLang="en-US" sz="2000" b="0" dirty="0">
                <a:ea typeface="黑体" panose="02010609060101010101" pitchFamily="49" charset="-122"/>
                <a:cs typeface="Times New Roman" panose="02020603050405020304" pitchFamily="18" charset="0"/>
              </a:rPr>
              <a:t>和 </a:t>
            </a:r>
            <a:r>
              <a:rPr lang="en-US" altLang="zh-CN" sz="2000" b="0" dirty="0">
                <a:ea typeface="黑体" panose="02010609060101010101" pitchFamily="49" charset="-122"/>
                <a:cs typeface="Times New Roman" panose="02020603050405020304" pitchFamily="18" charset="0"/>
              </a:rPr>
              <a:t>| </a:t>
            </a:r>
            <a:r>
              <a:rPr lang="zh-CN" altLang="en-US" sz="2000" b="0" dirty="0">
                <a:ea typeface="黑体" panose="02010609060101010101" pitchFamily="49" charset="-122"/>
                <a:cs typeface="Times New Roman" panose="02020603050405020304" pitchFamily="18" charset="0"/>
              </a:rPr>
              <a:t>会产生</a:t>
            </a:r>
            <a:r>
              <a:rPr lang="en-US" altLang="zh-CN" sz="2000" b="0" dirty="0" err="1">
                <a:ea typeface="黑体" panose="02010609060101010101" pitchFamily="49" charset="-122"/>
                <a:cs typeface="Times New Roman" panose="02020603050405020304" pitchFamily="18" charset="0"/>
              </a:rPr>
              <a:t>boolean</a:t>
            </a:r>
            <a:r>
              <a:rPr lang="zh-CN" altLang="en-US" sz="2000" b="0" dirty="0">
                <a:ea typeface="黑体" panose="02010609060101010101" pitchFamily="49" charset="-122"/>
                <a:cs typeface="Times New Roman" panose="02020603050405020304" pitchFamily="18" charset="0"/>
              </a:rPr>
              <a:t>值，结果同 </a:t>
            </a:r>
            <a:r>
              <a:rPr lang="en-US" altLang="zh-CN" sz="2000" b="0" dirty="0">
                <a:ea typeface="黑体" panose="02010609060101010101" pitchFamily="49" charset="-122"/>
                <a:cs typeface="Times New Roman" panose="02020603050405020304" pitchFamily="18" charset="0"/>
              </a:rPr>
              <a:t>&amp;&amp; </a:t>
            </a:r>
            <a:r>
              <a:rPr lang="zh-CN" altLang="en-US" sz="2000" b="0" dirty="0">
                <a:ea typeface="黑体" panose="02010609060101010101" pitchFamily="49" charset="-122"/>
                <a:cs typeface="Times New Roman" panose="02020603050405020304" pitchFamily="18" charset="0"/>
              </a:rPr>
              <a:t>和 </a:t>
            </a:r>
            <a:r>
              <a:rPr lang="en-US" altLang="zh-CN" sz="2000" b="0" dirty="0">
                <a:ea typeface="黑体" panose="02010609060101010101" pitchFamily="49" charset="-122"/>
                <a:cs typeface="Times New Roman" panose="02020603050405020304" pitchFamily="18" charset="0"/>
              </a:rPr>
              <a:t>|| </a:t>
            </a:r>
            <a:r>
              <a:rPr lang="zh-CN" altLang="en-US" sz="2000" b="0" dirty="0">
                <a:ea typeface="黑体" panose="02010609060101010101" pitchFamily="49" charset="-122"/>
                <a:cs typeface="Times New Roman" panose="02020603050405020304" pitchFamily="18" charset="0"/>
              </a:rPr>
              <a:t>相同，但是不会进行短路</a:t>
            </a:r>
            <a:r>
              <a:rPr lang="zh-CN" altLang="en-US" sz="2000" b="0" dirty="0" smtClean="0">
                <a:ea typeface="黑体" panose="02010609060101010101" pitchFamily="49" charset="-122"/>
                <a:cs typeface="Times New Roman" panose="02020603050405020304" pitchFamily="18" charset="0"/>
              </a:rPr>
              <a:t>运算。</a:t>
            </a:r>
            <a:endParaRPr lang="zh-CN" altLang="en-US" sz="2000" b="0" dirty="0">
              <a:ea typeface="黑体" panose="02010609060101010101" pitchFamily="49" charset="-122"/>
              <a:cs typeface="Times New Roman" panose="02020603050405020304" pitchFamily="18" charset="0"/>
            </a:endParaRP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Group 4"/>
          <p:cNvGraphicFramePr>
            <a:graphicFrameLocks noGrp="1"/>
          </p:cNvGraphicFramePr>
          <p:nvPr>
            <p:extLst>
              <p:ext uri="{D42A27DB-BD31-4B8C-83A1-F6EECF244321}">
                <p14:modId xmlns:p14="http://schemas.microsoft.com/office/powerpoint/2010/main" val="956816123"/>
              </p:ext>
            </p:extLst>
          </p:nvPr>
        </p:nvGraphicFramePr>
        <p:xfrm>
          <a:off x="1329828" y="3429000"/>
          <a:ext cx="8892345" cy="2120901"/>
        </p:xfrm>
        <a:graphic>
          <a:graphicData uri="http://schemas.openxmlformats.org/drawingml/2006/table">
            <a:tbl>
              <a:tblPr/>
              <a:tblGrid>
                <a:gridCol w="1823802"/>
                <a:gridCol w="1759565"/>
                <a:gridCol w="5308978"/>
              </a:tblGrid>
              <a:tr h="454025">
                <a:tc>
                  <a:txBody>
                    <a:bodyPr/>
                    <a:lstStyle/>
                    <a:p>
                      <a:pPr marL="0" marR="0" lvl="0" indent="0" algn="ctr"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rgbClr val="CC0000"/>
                          </a:solidFill>
                          <a:effectLst/>
                          <a:latin typeface="Courier New" pitchFamily="49" charset="0"/>
                          <a:ea typeface="宋体" pitchFamily="2" charset="-122"/>
                        </a:rPr>
                        <a:t>位运算符</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rgbClr val="CC0000"/>
                          </a:solidFill>
                          <a:effectLst/>
                          <a:latin typeface="Courier New" pitchFamily="49" charset="0"/>
                          <a:ea typeface="宋体" pitchFamily="2" charset="-122"/>
                        </a:rPr>
                        <a:t>名称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CC0000"/>
                          </a:solidFill>
                          <a:effectLst/>
                          <a:latin typeface="Courier New" pitchFamily="49" charset="0"/>
                          <a:ea typeface="宋体" pitchFamily="2" charset="-122"/>
                        </a:rPr>
                        <a:t>含义</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Courier New" pitchFamily="49" charset="0"/>
                          <a:ea typeface="宋体" pitchFamily="2"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非（</a:t>
                      </a:r>
                      <a:r>
                        <a:rPr kumimoji="0" lang="en-US" sz="2000" b="1" i="0" u="none" strike="noStrike" cap="none" normalizeH="0" baseline="0" smtClean="0">
                          <a:ln>
                            <a:noFill/>
                          </a:ln>
                          <a:solidFill>
                            <a:schemeClr val="tx1"/>
                          </a:solidFill>
                          <a:effectLst/>
                          <a:latin typeface="Courier New" pitchFamily="49" charset="0"/>
                          <a:ea typeface="宋体" pitchFamily="2" charset="-122"/>
                        </a:rPr>
                        <a:t>NOT</a:t>
                      </a: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itchFamily="49" charset="0"/>
                          <a:ea typeface="宋体" pitchFamily="2" charset="-122"/>
                        </a:rPr>
                        <a:t>整数按位取反，</a:t>
                      </a:r>
                      <a:r>
                        <a:rPr kumimoji="0" lang="en-US" sz="2000" b="1" i="0" u="none" strike="noStrike" cap="none" normalizeH="0" baseline="0" dirty="0" smtClean="0">
                          <a:ln>
                            <a:noFill/>
                          </a:ln>
                          <a:solidFill>
                            <a:schemeClr val="tx1"/>
                          </a:solidFill>
                          <a:effectLst/>
                          <a:latin typeface="Courier New" pitchFamily="49" charset="0"/>
                          <a:ea typeface="宋体" pitchFamily="2" charset="-122"/>
                        </a:rPr>
                        <a:t>1</a:t>
                      </a:r>
                      <a:r>
                        <a:rPr kumimoji="0" lang="en-US" sz="2000" b="1" i="0" u="none" strike="noStrike" cap="none" normalizeH="0" baseline="0" dirty="0" smtClean="0">
                          <a:ln>
                            <a:noFill/>
                          </a:ln>
                          <a:solidFill>
                            <a:schemeClr val="tx1"/>
                          </a:solidFill>
                          <a:effectLst/>
                          <a:latin typeface="Courier New" pitchFamily="49" charset="0"/>
                          <a:ea typeface="宋体" pitchFamily="2" charset="-122"/>
                          <a:sym typeface="Wingdings" pitchFamily="2" charset="2"/>
                        </a:rPr>
                        <a:t>0, 01</a:t>
                      </a:r>
                      <a:endParaRPr kumimoji="0" lang="en-US" sz="2000" b="1" i="0" u="none" strike="noStrike" cap="none" normalizeH="0" baseline="0" dirty="0" smtClean="0">
                        <a:ln>
                          <a:noFill/>
                        </a:ln>
                        <a:solidFill>
                          <a:schemeClr val="tx1"/>
                        </a:solidFill>
                        <a:effectLst/>
                        <a:latin typeface="Courier New" pitchFamily="49"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&amp;</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与（</a:t>
                      </a:r>
                      <a:r>
                        <a:rPr kumimoji="0" lang="en-US" sz="2000" b="1" i="0" u="none" strike="noStrike" cap="none" normalizeH="0" baseline="0" smtClean="0">
                          <a:ln>
                            <a:noFill/>
                          </a:ln>
                          <a:solidFill>
                            <a:schemeClr val="tx1"/>
                          </a:solidFill>
                          <a:effectLst/>
                          <a:latin typeface="Courier New" pitchFamily="49" charset="0"/>
                          <a:ea typeface="宋体" pitchFamily="2" charset="-122"/>
                        </a:rPr>
                        <a:t>AND</a:t>
                      </a: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两个整数，按位进行“与”操作</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或（</a:t>
                      </a:r>
                      <a:r>
                        <a:rPr kumimoji="0" lang="en-US" sz="2000" b="1" i="0" u="none" strike="noStrike" cap="none" normalizeH="0" baseline="0" smtClean="0">
                          <a:ln>
                            <a:noFill/>
                          </a:ln>
                          <a:solidFill>
                            <a:schemeClr val="tx1"/>
                          </a:solidFill>
                          <a:effectLst/>
                          <a:latin typeface="Courier New" pitchFamily="49" charset="0"/>
                          <a:ea typeface="宋体" pitchFamily="2" charset="-122"/>
                        </a:rPr>
                        <a:t>OR</a:t>
                      </a: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两个整数，按位进行“或”操作</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ea typeface="宋体" pitchFamily="2"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异或（</a:t>
                      </a:r>
                      <a:r>
                        <a:rPr kumimoji="0" lang="en-US" sz="2000" b="1" i="0" u="none" strike="noStrike" cap="none" normalizeH="0" baseline="0" smtClean="0">
                          <a:ln>
                            <a:noFill/>
                          </a:ln>
                          <a:solidFill>
                            <a:schemeClr val="tx1"/>
                          </a:solidFill>
                          <a:effectLst/>
                          <a:latin typeface="Courier New" pitchFamily="49" charset="0"/>
                          <a:ea typeface="宋体" pitchFamily="2" charset="-122"/>
                        </a:rPr>
                        <a:t>XOR</a:t>
                      </a:r>
                      <a:r>
                        <a:rPr kumimoji="0" lang="zh-CN" altLang="en-US" sz="2000" b="1" i="0" u="none" strike="noStrike" cap="none" normalizeH="0" baseline="0" smtClean="0">
                          <a:ln>
                            <a:noFill/>
                          </a:ln>
                          <a:solidFill>
                            <a:schemeClr val="tx1"/>
                          </a:solidFill>
                          <a:effectLst/>
                          <a:latin typeface="Courier New" pitchFamily="49"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Courier New" pitchFamily="49" charset="0"/>
                          <a:ea typeface="宋体" pitchFamily="2" charset="-122"/>
                        </a:rPr>
                        <a:t>两个整数，按位进行“异或”操作</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898148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dirty="0"/>
          </a:p>
        </p:txBody>
      </p:sp>
      <p:sp>
        <p:nvSpPr>
          <p:cNvPr id="3" name="内容占位符 2"/>
          <p:cNvSpPr>
            <a:spLocks noGrp="1"/>
          </p:cNvSpPr>
          <p:nvPr>
            <p:ph idx="1"/>
          </p:nvPr>
        </p:nvSpPr>
        <p:spPr/>
        <p:txBody>
          <a:bodyPr/>
          <a:lstStyle/>
          <a:p>
            <a:pPr eaLnBrk="1" hangingPunct="1"/>
            <a:r>
              <a:rPr lang="zh-CN" altLang="en-US" b="0" dirty="0">
                <a:latin typeface="Times New Roman" panose="02020603050405020304" pitchFamily="18" charset="0"/>
                <a:ea typeface="黑体" panose="02010609060101010101" pitchFamily="49" charset="-122"/>
                <a:cs typeface="Times New Roman" panose="02020603050405020304" pitchFamily="18" charset="0"/>
              </a:rPr>
              <a:t>位运算符</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&amp;</a:t>
            </a:r>
            <a:r>
              <a:rPr lang="zh-CN" altLang="en-US" dirty="0">
                <a:ea typeface="宋体" panose="02010600030101010101" pitchFamily="2" charset="-122"/>
              </a:rPr>
              <a:t>运算符的其他用途</a:t>
            </a:r>
          </a:p>
          <a:p>
            <a:pPr lvl="1" eaLnBrk="1" hangingPunct="1"/>
            <a:r>
              <a:rPr lang="zh-CN" altLang="en-US" dirty="0">
                <a:ea typeface="黑体" panose="02010609060101010101" pitchFamily="49" charset="-122"/>
                <a:cs typeface="Times New Roman" panose="02020603050405020304" pitchFamily="18" charset="0"/>
              </a:rPr>
              <a:t>测试一个数的某位是否为 </a:t>
            </a:r>
            <a:r>
              <a:rPr lang="en-US" altLang="zh-CN" dirty="0">
                <a:ea typeface="黑体" panose="02010609060101010101" pitchFamily="49" charset="-122"/>
                <a:cs typeface="Times New Roman" panose="02020603050405020304" pitchFamily="18" charset="0"/>
              </a:rPr>
              <a:t>1</a:t>
            </a:r>
          </a:p>
          <a:p>
            <a:pPr lvl="2" eaLnBrk="1" hangingPunct="1"/>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 &amp; 4 = 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，说明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x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的第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位为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0</a:t>
            </a:r>
          </a:p>
          <a:p>
            <a:pPr lvl="2" eaLnBrk="1" hangingPunct="1"/>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 &amp; 8 !=0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，说明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x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的第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3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位为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dirty="0">
                <a:ea typeface="黑体" panose="02010609060101010101" pitchFamily="49" charset="-122"/>
                <a:cs typeface="Times New Roman" panose="02020603050405020304" pitchFamily="18" charset="0"/>
              </a:rPr>
              <a:t>截取一个数的低</a:t>
            </a:r>
            <a:r>
              <a:rPr lang="en-US" altLang="zh-CN" dirty="0">
                <a:ea typeface="黑体" panose="02010609060101010101" pitchFamily="49" charset="-122"/>
                <a:cs typeface="Times New Roman" panose="02020603050405020304" pitchFamily="18" charset="0"/>
              </a:rPr>
              <a:t>4</a:t>
            </a:r>
            <a:r>
              <a:rPr lang="zh-CN" altLang="en-US" dirty="0">
                <a:ea typeface="黑体" panose="02010609060101010101" pitchFamily="49" charset="-122"/>
                <a:cs typeface="Times New Roman" panose="02020603050405020304" pitchFamily="18" charset="0"/>
              </a:rPr>
              <a:t>位</a:t>
            </a:r>
          </a:p>
          <a:p>
            <a:pPr lvl="2" eaLnBrk="1" hangingPunct="1"/>
            <a:r>
              <a:rPr lang="en-US" altLang="zh-CN"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0x7B &amp; 0x0F ==&gt; 0x0B</a:t>
            </a:r>
          </a:p>
          <a:p>
            <a:pPr lvl="1" eaLnBrk="1" hangingPunct="1"/>
            <a:r>
              <a:rPr lang="zh-CN" altLang="en-US" dirty="0">
                <a:ea typeface="黑体" panose="02010609060101010101" pitchFamily="49" charset="-122"/>
                <a:cs typeface="Times New Roman" panose="02020603050405020304" pitchFamily="18" charset="0"/>
              </a:rPr>
              <a:t>截取一个数的高</a:t>
            </a:r>
            <a:r>
              <a:rPr lang="en-US" altLang="zh-CN" dirty="0">
                <a:ea typeface="黑体" panose="02010609060101010101" pitchFamily="49" charset="-122"/>
                <a:cs typeface="Times New Roman" panose="02020603050405020304" pitchFamily="18" charset="0"/>
              </a:rPr>
              <a:t>4</a:t>
            </a:r>
            <a:r>
              <a:rPr lang="zh-CN" altLang="en-US" dirty="0">
                <a:ea typeface="黑体" panose="02010609060101010101" pitchFamily="49" charset="-122"/>
                <a:cs typeface="Times New Roman" panose="02020603050405020304" pitchFamily="18" charset="0"/>
              </a:rPr>
              <a:t>位</a:t>
            </a:r>
          </a:p>
          <a:p>
            <a:pPr lvl="2" eaLnBrk="1" hangingPunct="1"/>
            <a:r>
              <a:rPr lang="en-US" altLang="zh-CN"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0x7B &amp; 0xF0 ==&gt; 0x70</a:t>
            </a:r>
            <a:endParaRPr lang="zh-CN" altLang="en-US"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6739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dirty="0"/>
          </a:p>
        </p:txBody>
      </p:sp>
      <p:sp>
        <p:nvSpPr>
          <p:cNvPr id="3" name="内容占位符 2"/>
          <p:cNvSpPr>
            <a:spLocks noGrp="1"/>
          </p:cNvSpPr>
          <p:nvPr>
            <p:ph idx="1"/>
          </p:nvPr>
        </p:nvSpPr>
        <p:spPr/>
        <p:txBody>
          <a:bodyPr/>
          <a:lstStyle/>
          <a:p>
            <a:r>
              <a:rPr lang="zh-CN" altLang="en-US" dirty="0"/>
              <a:t>移位</a:t>
            </a:r>
            <a:r>
              <a:rPr lang="zh-CN" altLang="en-US" dirty="0" smtClean="0"/>
              <a:t>运算符</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eaLnBrk="1" hangingPunct="1"/>
            <a:r>
              <a:rPr lang="zh-CN" altLang="en-US" b="0" dirty="0">
                <a:latin typeface="黑体" panose="02010609060101010101" pitchFamily="49" charset="-122"/>
                <a:ea typeface="黑体" panose="02010609060101010101" pitchFamily="49" charset="-122"/>
              </a:rPr>
              <a:t>移位操作是：先将整数写成二进制形式，然后按位操作，最后产生一个新的数</a:t>
            </a:r>
          </a:p>
          <a:p>
            <a:pPr eaLnBrk="1" hangingPunct="1"/>
            <a:r>
              <a:rPr lang="zh-CN" altLang="en-US" b="0" dirty="0">
                <a:solidFill>
                  <a:srgbClr val="0000CC"/>
                </a:solidFill>
                <a:latin typeface="黑体" panose="02010609060101010101" pitchFamily="49" charset="-122"/>
                <a:ea typeface="黑体" panose="02010609060101010101" pitchFamily="49" charset="-122"/>
              </a:rPr>
              <a:t>注意</a:t>
            </a:r>
            <a:r>
              <a:rPr lang="en-US" altLang="zh-CN" b="0" dirty="0">
                <a:solidFill>
                  <a:srgbClr val="0000CC"/>
                </a:solidFill>
                <a:latin typeface="黑体" panose="02010609060101010101" pitchFamily="49" charset="-122"/>
                <a:ea typeface="黑体" panose="02010609060101010101" pitchFamily="49" charset="-122"/>
              </a:rPr>
              <a:t>: </a:t>
            </a:r>
            <a:r>
              <a:rPr lang="zh-CN" altLang="en-US" b="0" dirty="0">
                <a:solidFill>
                  <a:srgbClr val="0000CC"/>
                </a:solidFill>
                <a:latin typeface="黑体" panose="02010609060101010101" pitchFamily="49" charset="-122"/>
                <a:ea typeface="黑体" panose="02010609060101010101" pitchFamily="49" charset="-122"/>
              </a:rPr>
              <a:t>只用于</a:t>
            </a:r>
            <a:r>
              <a:rPr lang="zh-CN" altLang="en-US" b="0" dirty="0" smtClean="0">
                <a:solidFill>
                  <a:srgbClr val="0000CC"/>
                </a:solidFill>
                <a:latin typeface="黑体" panose="02010609060101010101" pitchFamily="49" charset="-122"/>
                <a:ea typeface="黑体" panose="02010609060101010101" pitchFamily="49" charset="-122"/>
              </a:rPr>
              <a:t>整数</a:t>
            </a:r>
            <a:endParaRPr lang="zh-CN" altLang="en-US" dirty="0">
              <a:solidFill>
                <a:srgbClr val="0000CC"/>
              </a:solidFill>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Group 4"/>
          <p:cNvGraphicFramePr>
            <a:graphicFrameLocks noGrp="1"/>
          </p:cNvGraphicFramePr>
          <p:nvPr>
            <p:extLst>
              <p:ext uri="{D42A27DB-BD31-4B8C-83A1-F6EECF244321}">
                <p14:modId xmlns:p14="http://schemas.microsoft.com/office/powerpoint/2010/main" val="1188499906"/>
              </p:ext>
            </p:extLst>
          </p:nvPr>
        </p:nvGraphicFramePr>
        <p:xfrm>
          <a:off x="1630078" y="1752979"/>
          <a:ext cx="8523856" cy="2670937"/>
        </p:xfrm>
        <a:graphic>
          <a:graphicData uri="http://schemas.openxmlformats.org/drawingml/2006/table">
            <a:tbl>
              <a:tblPr/>
              <a:tblGrid>
                <a:gridCol w="1279820"/>
                <a:gridCol w="1973871"/>
                <a:gridCol w="5270165"/>
              </a:tblGrid>
              <a:tr h="454025">
                <a:tc>
                  <a:txBody>
                    <a:bodyPr/>
                    <a:lstStyle/>
                    <a:p>
                      <a:pPr marL="0" marR="0" lvl="0" indent="0" algn="ctr"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CC0000"/>
                          </a:solidFill>
                          <a:effectLst/>
                          <a:latin typeface="黑体" panose="02010609060101010101" pitchFamily="49" charset="-122"/>
                          <a:ea typeface="黑体" panose="02010609060101010101" pitchFamily="49" charset="-122"/>
                        </a:rPr>
                        <a:t>位运算符</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CC0000"/>
                          </a:solidFill>
                          <a:effectLst/>
                          <a:latin typeface="黑体" panose="02010609060101010101" pitchFamily="49" charset="-122"/>
                          <a:ea typeface="黑体" panose="02010609060101010101" pitchFamily="49" charset="-122"/>
                        </a:rPr>
                        <a:t>名称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CC0000"/>
                          </a:solidFill>
                          <a:effectLst/>
                          <a:latin typeface="黑体" panose="02010609060101010101" pitchFamily="49" charset="-122"/>
                          <a:ea typeface="黑体" panose="02010609060101010101" pitchFamily="49" charset="-122"/>
                        </a:rPr>
                        <a:t>举例</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ea typeface="宋体" pitchFamily="2" charset="-122"/>
                        </a:rPr>
                        <a:t>&lt;&lt;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左移位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smtClean="0">
                          <a:ln>
                            <a:noFill/>
                          </a:ln>
                          <a:solidFill>
                            <a:schemeClr val="tx1"/>
                          </a:solidFill>
                          <a:effectLst/>
                          <a:latin typeface="Courier New" pitchFamily="49" charset="0"/>
                          <a:ea typeface="宋体" pitchFamily="2" charset="-122"/>
                        </a:rPr>
                        <a:t>0x01 &lt;&lt; 2  ==&gt; 4</a:t>
                      </a:r>
                      <a:endParaRPr kumimoji="0" lang="zh-CN" altLang="en-US" sz="1800" b="1" i="0" u="none" strike="noStrike" cap="none" normalizeH="0" baseline="0" dirty="0" smtClean="0">
                        <a:ln>
                          <a:noFill/>
                        </a:ln>
                        <a:solidFill>
                          <a:schemeClr val="tx1"/>
                        </a:solidFill>
                        <a:effectLst/>
                        <a:latin typeface="Courier New" pitchFamily="49"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60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ea typeface="宋体" pitchFamily="2" charset="-122"/>
                        </a:rPr>
                        <a:t>&gt;&gt;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带符号的右移位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ourier New" pitchFamily="49" charset="0"/>
                          <a:ea typeface="宋体" pitchFamily="2" charset="-122"/>
                        </a:rPr>
                        <a:t>0x3F &gt;&gt; 2 ==&gt; 15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ourier New" pitchFamily="49" charset="0"/>
                          <a:ea typeface="宋体" pitchFamily="2" charset="-122"/>
                        </a:rPr>
                        <a:t>-1 &gt;&gt; 2 ==&gt; -1  (-1 = 0xFFFFFFFF)</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smtClean="0">
                          <a:ln>
                            <a:noFill/>
                          </a:ln>
                          <a:solidFill>
                            <a:schemeClr val="tx1"/>
                          </a:solidFill>
                          <a:effectLst/>
                          <a:latin typeface="Courier New" pitchFamily="49" charset="0"/>
                          <a:ea typeface="宋体" pitchFamily="2" charset="-122"/>
                        </a:rPr>
                        <a:t>-8 &gt;&gt; 2 ==&gt; -2  (-8 = 0xFFFFFFF8)</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smtClean="0">
                          <a:ln>
                            <a:noFill/>
                          </a:ln>
                          <a:solidFill>
                            <a:schemeClr val="tx1"/>
                          </a:solidFill>
                          <a:effectLst/>
                          <a:latin typeface="Courier New" pitchFamily="49" charset="0"/>
                          <a:ea typeface="宋体" pitchFamily="2" charset="-122"/>
                        </a:rPr>
                        <a:t>                (-2 = 0xFFFFFFFE)</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ea typeface="宋体" pitchFamily="2" charset="-122"/>
                        </a:rPr>
                        <a:t>&gt;&gt;&gt;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无符号的右移位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ourier New" pitchFamily="49" charset="0"/>
                          <a:ea typeface="宋体" pitchFamily="2" charset="-122"/>
                        </a:rPr>
                        <a:t>-1 &gt;&gt;&gt; 2 ==&gt; 1073741823 (0x3FFFFFFF)</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711472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dirty="0"/>
          </a:p>
        </p:txBody>
      </p:sp>
      <p:sp>
        <p:nvSpPr>
          <p:cNvPr id="3" name="内容占位符 2"/>
          <p:cNvSpPr>
            <a:spLocks noGrp="1"/>
          </p:cNvSpPr>
          <p:nvPr>
            <p:ph idx="1"/>
          </p:nvPr>
        </p:nvSpPr>
        <p:spPr/>
        <p:txBody>
          <a:bodyPr/>
          <a:lstStyle/>
          <a:p>
            <a:r>
              <a:rPr lang="zh-CN" altLang="en-US" dirty="0"/>
              <a:t>条件</a:t>
            </a:r>
            <a:r>
              <a:rPr lang="zh-CN" altLang="en-US" dirty="0" smtClean="0"/>
              <a:t>运算符</a:t>
            </a:r>
            <a:endParaRPr lang="en-US" altLang="zh-CN" dirty="0" smtClean="0"/>
          </a:p>
          <a:p>
            <a:pPr lvl="1" eaLnBrk="1" hangingPunct="1"/>
            <a:r>
              <a:rPr lang="zh-CN" altLang="en-US" sz="2800" b="0" dirty="0">
                <a:latin typeface="Times New Roman" panose="02020603050405020304" pitchFamily="18" charset="0"/>
                <a:ea typeface="黑体" panose="02010609060101010101" pitchFamily="49" charset="-122"/>
                <a:cs typeface="Times New Roman" panose="02020603050405020304" pitchFamily="18" charset="0"/>
              </a:rPr>
              <a:t>条件运算符“</a:t>
            </a:r>
            <a:r>
              <a:rPr lang="en-US" altLang="zh-CN" sz="2800"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0" dirty="0">
                <a:latin typeface="Times New Roman" panose="02020603050405020304" pitchFamily="18" charset="0"/>
                <a:ea typeface="黑体" panose="02010609060101010101" pitchFamily="49" charset="-122"/>
                <a:cs typeface="Times New Roman" panose="02020603050405020304" pitchFamily="18" charset="0"/>
              </a:rPr>
              <a:t>的表达式形式</a:t>
            </a:r>
            <a:r>
              <a:rPr lang="zh-CN" altLang="en-US" sz="2800" b="0" dirty="0" smtClean="0">
                <a:latin typeface="Times New Roman" panose="02020603050405020304" pitchFamily="18" charset="0"/>
                <a:ea typeface="黑体" panose="02010609060101010101" pitchFamily="49" charset="-122"/>
                <a:cs typeface="Times New Roman" panose="02020603050405020304" pitchFamily="18" charset="0"/>
              </a:rPr>
              <a:t>为 </a:t>
            </a:r>
            <a:r>
              <a:rPr lang="en-US" altLang="zh-CN" sz="2800"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op1</a:t>
            </a:r>
            <a:r>
              <a:rPr lang="en-US" altLang="zh-CN" sz="2800" b="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op2</a:t>
            </a:r>
            <a:r>
              <a:rPr lang="en-US" altLang="zh-CN" sz="2800"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op3</a:t>
            </a:r>
            <a:r>
              <a:rPr lang="en-US" altLang="zh-CN" sz="2800" b="0" dirty="0">
                <a:latin typeface="Times New Roman" panose="02020603050405020304" pitchFamily="18" charset="0"/>
                <a:ea typeface="黑体" panose="02010609060101010101" pitchFamily="49" charset="-122"/>
                <a:cs typeface="Times New Roman" panose="02020603050405020304" pitchFamily="18" charset="0"/>
              </a:rPr>
              <a:t>”</a:t>
            </a:r>
          </a:p>
          <a:p>
            <a:pPr lvl="2" eaLnBrk="1" hangingPunct="1"/>
            <a:r>
              <a:rPr lang="en-US" altLang="zh-CN" sz="2400" dirty="0">
                <a:ea typeface="黑体" panose="02010609060101010101" pitchFamily="49" charset="-122"/>
                <a:cs typeface="Times New Roman" panose="02020603050405020304" pitchFamily="18" charset="0"/>
              </a:rPr>
              <a:t>op1:</a:t>
            </a:r>
            <a:r>
              <a:rPr lang="zh-CN" altLang="en-US" sz="2400" dirty="0">
                <a:ea typeface="黑体" panose="02010609060101010101" pitchFamily="49" charset="-122"/>
                <a:cs typeface="Times New Roman" panose="02020603050405020304" pitchFamily="18" charset="0"/>
              </a:rPr>
              <a:t>布尔表达式</a:t>
            </a:r>
          </a:p>
          <a:p>
            <a:pPr lvl="1" eaLnBrk="1" hangingPunct="1"/>
            <a:r>
              <a:rPr lang="zh-CN" altLang="en-US" sz="2800" b="0" dirty="0">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2800" b="0" dirty="0">
                <a:latin typeface="Times New Roman" panose="02020603050405020304" pitchFamily="18" charset="0"/>
                <a:ea typeface="黑体" panose="02010609060101010101" pitchFamily="49" charset="-122"/>
                <a:cs typeface="Times New Roman" panose="02020603050405020304" pitchFamily="18" charset="0"/>
              </a:rPr>
              <a:t>:</a:t>
            </a:r>
          </a:p>
          <a:p>
            <a:pPr lvl="1" eaLnBrk="1" hangingPunct="1">
              <a:buFontTx/>
              <a:buNone/>
            </a:pPr>
            <a:r>
              <a:rPr lang="en-US" altLang="zh-CN" dirty="0" err="1">
                <a:solidFill>
                  <a:srgbClr val="000099"/>
                </a:solidFill>
                <a:ea typeface="黑体" panose="02010609060101010101" pitchFamily="49" charset="-122"/>
                <a:cs typeface="Times New Roman" panose="02020603050405020304" pitchFamily="18" charset="0"/>
              </a:rPr>
              <a:t>int</a:t>
            </a:r>
            <a:r>
              <a:rPr lang="en-US" altLang="zh-CN" dirty="0">
                <a:solidFill>
                  <a:srgbClr val="000099"/>
                </a:solidFill>
                <a:ea typeface="黑体" panose="02010609060101010101" pitchFamily="49" charset="-122"/>
                <a:cs typeface="Times New Roman" panose="02020603050405020304" pitchFamily="18" charset="0"/>
              </a:rPr>
              <a:t> k= ( (</a:t>
            </a:r>
            <a:r>
              <a:rPr lang="en-US" altLang="zh-CN" dirty="0" err="1">
                <a:solidFill>
                  <a:srgbClr val="000099"/>
                </a:solidFill>
                <a:ea typeface="黑体" panose="02010609060101010101" pitchFamily="49" charset="-122"/>
                <a:cs typeface="Times New Roman" panose="02020603050405020304" pitchFamily="18" charset="0"/>
              </a:rPr>
              <a:t>i</a:t>
            </a:r>
            <a:r>
              <a:rPr lang="en-US" altLang="zh-CN" dirty="0">
                <a:solidFill>
                  <a:srgbClr val="000099"/>
                </a:solidFill>
                <a:ea typeface="黑体" panose="02010609060101010101" pitchFamily="49" charset="-122"/>
                <a:cs typeface="Times New Roman" panose="02020603050405020304" pitchFamily="18" charset="0"/>
              </a:rPr>
              <a:t>&gt;=0)</a:t>
            </a:r>
            <a:r>
              <a:rPr lang="en-US" altLang="zh-CN" dirty="0">
                <a:solidFill>
                  <a:schemeClr val="accent2"/>
                </a:solidFill>
                <a:ea typeface="黑体" panose="02010609060101010101" pitchFamily="49" charset="-122"/>
                <a:cs typeface="Times New Roman" panose="02020603050405020304" pitchFamily="18" charset="0"/>
              </a:rPr>
              <a:t> </a:t>
            </a:r>
            <a:r>
              <a:rPr lang="en-US" altLang="zh-CN" dirty="0">
                <a:solidFill>
                  <a:srgbClr val="FF0000"/>
                </a:solidFill>
                <a:ea typeface="黑体" panose="02010609060101010101" pitchFamily="49" charset="-122"/>
                <a:cs typeface="Times New Roman" panose="02020603050405020304" pitchFamily="18" charset="0"/>
              </a:rPr>
              <a:t>?</a:t>
            </a:r>
            <a:r>
              <a:rPr lang="en-US" altLang="zh-CN" dirty="0">
                <a:solidFill>
                  <a:srgbClr val="009900"/>
                </a:solidFill>
                <a:ea typeface="黑体" panose="02010609060101010101" pitchFamily="49" charset="-122"/>
                <a:cs typeface="Times New Roman" panose="02020603050405020304" pitchFamily="18" charset="0"/>
              </a:rPr>
              <a:t> </a:t>
            </a:r>
            <a:r>
              <a:rPr lang="en-US" altLang="zh-CN" dirty="0">
                <a:solidFill>
                  <a:srgbClr val="000099"/>
                </a:solidFill>
                <a:ea typeface="黑体" panose="02010609060101010101" pitchFamily="49" charset="-122"/>
                <a:cs typeface="Times New Roman" panose="02020603050405020304" pitchFamily="18" charset="0"/>
              </a:rPr>
              <a:t>1</a:t>
            </a:r>
            <a:r>
              <a:rPr lang="en-US" altLang="zh-CN" dirty="0">
                <a:solidFill>
                  <a:schemeClr val="accent2"/>
                </a:solidFill>
                <a:ea typeface="黑体" panose="02010609060101010101" pitchFamily="49" charset="-122"/>
                <a:cs typeface="Times New Roman" panose="02020603050405020304" pitchFamily="18" charset="0"/>
              </a:rPr>
              <a:t> </a:t>
            </a:r>
            <a:r>
              <a:rPr lang="en-US" altLang="zh-CN" dirty="0">
                <a:solidFill>
                  <a:srgbClr val="FF0000"/>
                </a:solidFill>
                <a:ea typeface="黑体" panose="02010609060101010101" pitchFamily="49" charset="-122"/>
                <a:cs typeface="Times New Roman" panose="02020603050405020304" pitchFamily="18" charset="0"/>
              </a:rPr>
              <a:t>:</a:t>
            </a:r>
            <a:r>
              <a:rPr lang="en-US" altLang="zh-CN" dirty="0">
                <a:solidFill>
                  <a:schemeClr val="accent2"/>
                </a:solidFill>
                <a:ea typeface="黑体" panose="02010609060101010101" pitchFamily="49" charset="-122"/>
                <a:cs typeface="Times New Roman" panose="02020603050405020304" pitchFamily="18" charset="0"/>
              </a:rPr>
              <a:t> </a:t>
            </a:r>
            <a:r>
              <a:rPr lang="en-US" altLang="zh-CN" dirty="0">
                <a:solidFill>
                  <a:srgbClr val="000099"/>
                </a:solidFill>
                <a:ea typeface="黑体" panose="02010609060101010101" pitchFamily="49" charset="-122"/>
                <a:cs typeface="Times New Roman" panose="02020603050405020304" pitchFamily="18" charset="0"/>
              </a:rPr>
              <a:t>-1</a:t>
            </a:r>
            <a:r>
              <a:rPr lang="en-US" altLang="zh-CN" dirty="0" smtClean="0">
                <a:solidFill>
                  <a:srgbClr val="000099"/>
                </a:solidFill>
                <a:ea typeface="黑体" panose="02010609060101010101" pitchFamily="49" charset="-122"/>
                <a:cs typeface="Times New Roman" panose="02020603050405020304" pitchFamily="18" charset="0"/>
              </a:rPr>
              <a:t>);</a:t>
            </a:r>
          </a:p>
          <a:p>
            <a:pPr lvl="1" eaLnBrk="1" hangingPunct="1">
              <a:buFontTx/>
              <a:buNone/>
            </a:pPr>
            <a:endParaRPr lang="en-US" altLang="zh-CN" dirty="0">
              <a:solidFill>
                <a:srgbClr val="000099"/>
              </a:solidFill>
              <a:ea typeface="黑体" panose="02010609060101010101" pitchFamily="49" charset="-122"/>
              <a:cs typeface="Times New Roman" panose="02020603050405020304" pitchFamily="18" charset="0"/>
            </a:endParaRPr>
          </a:p>
          <a:p>
            <a:r>
              <a:rPr lang="zh-CN" altLang="en-US" dirty="0"/>
              <a:t>其他运算符</a:t>
            </a:r>
            <a:endParaRPr lang="en-US" altLang="zh-CN" dirty="0"/>
          </a:p>
          <a:p>
            <a:pPr lvl="1"/>
            <a:r>
              <a:rPr lang="zh-CN" altLang="en-US" sz="2800" b="0" dirty="0">
                <a:ea typeface="黑体" panose="02010609060101010101" pitchFamily="49" charset="-122"/>
                <a:cs typeface="Times New Roman" panose="02020603050405020304" pitchFamily="18" charset="0"/>
              </a:rPr>
              <a:t>其他运算符包括：</a:t>
            </a:r>
            <a:r>
              <a:rPr lang="en-US" altLang="zh-CN" sz="2800" b="0" dirty="0">
                <a:solidFill>
                  <a:srgbClr val="FF0000"/>
                </a:solidFill>
                <a:ea typeface="黑体" panose="02010609060101010101" pitchFamily="49" charset="-122"/>
                <a:cs typeface="Times New Roman" panose="02020603050405020304" pitchFamily="18" charset="0"/>
              </a:rPr>
              <a:t>(</a:t>
            </a:r>
            <a:r>
              <a:rPr lang="zh-CN" altLang="en-US" sz="2800" b="0" dirty="0">
                <a:ea typeface="黑体" panose="02010609060101010101" pitchFamily="49" charset="-122"/>
                <a:cs typeface="Times New Roman" panose="02020603050405020304" pitchFamily="18" charset="0"/>
              </a:rPr>
              <a:t>类型</a:t>
            </a:r>
            <a:r>
              <a:rPr lang="en-US" altLang="zh-CN" sz="2800" b="0" dirty="0">
                <a:solidFill>
                  <a:srgbClr val="FF0000"/>
                </a:solidFill>
                <a:ea typeface="黑体" panose="02010609060101010101" pitchFamily="49" charset="-122"/>
                <a:cs typeface="Times New Roman" panose="02020603050405020304" pitchFamily="18" charset="0"/>
              </a:rPr>
              <a:t>)</a:t>
            </a:r>
            <a:r>
              <a:rPr lang="zh-CN" altLang="en-US" sz="2800" b="0" dirty="0">
                <a:ea typeface="黑体" panose="02010609060101010101" pitchFamily="49" charset="-122"/>
                <a:cs typeface="Times New Roman" panose="02020603050405020304" pitchFamily="18" charset="0"/>
              </a:rPr>
              <a:t>、</a:t>
            </a:r>
            <a:r>
              <a:rPr lang="en-US" altLang="zh-CN" sz="2800" dirty="0">
                <a:solidFill>
                  <a:srgbClr val="FF0000"/>
                </a:solidFill>
                <a:ea typeface="黑体" panose="02010609060101010101" pitchFamily="49" charset="-122"/>
                <a:cs typeface="Times New Roman" panose="02020603050405020304" pitchFamily="18" charset="0"/>
              </a:rPr>
              <a:t>.</a:t>
            </a:r>
            <a:r>
              <a:rPr lang="zh-CN" altLang="en-US" sz="2800" b="0" dirty="0">
                <a:ea typeface="黑体" panose="02010609060101010101" pitchFamily="49" charset="-122"/>
                <a:cs typeface="Times New Roman" panose="02020603050405020304" pitchFamily="18" charset="0"/>
              </a:rPr>
              <a:t>、</a:t>
            </a:r>
            <a:r>
              <a:rPr lang="en-US" altLang="zh-CN" sz="2800" b="0" dirty="0">
                <a:solidFill>
                  <a:srgbClr val="FF0000"/>
                </a:solidFill>
                <a:ea typeface="黑体" panose="02010609060101010101" pitchFamily="49" charset="-122"/>
                <a:cs typeface="Times New Roman" panose="02020603050405020304" pitchFamily="18" charset="0"/>
              </a:rPr>
              <a:t>[ ]</a:t>
            </a:r>
            <a:r>
              <a:rPr lang="zh-CN" altLang="en-US" sz="2800" b="0" dirty="0">
                <a:ea typeface="黑体" panose="02010609060101010101" pitchFamily="49" charset="-122"/>
                <a:cs typeface="Times New Roman" panose="02020603050405020304" pitchFamily="18" charset="0"/>
              </a:rPr>
              <a:t>、</a:t>
            </a:r>
            <a:r>
              <a:rPr lang="en-US" altLang="zh-CN" sz="2800" b="0" dirty="0">
                <a:solidFill>
                  <a:srgbClr val="FF0000"/>
                </a:solidFill>
                <a:ea typeface="黑体" panose="02010609060101010101" pitchFamily="49" charset="-122"/>
                <a:cs typeface="Times New Roman" panose="02020603050405020304" pitchFamily="18" charset="0"/>
              </a:rPr>
              <a:t>( )</a:t>
            </a:r>
            <a:r>
              <a:rPr lang="zh-CN" altLang="en-US" sz="2800" b="0" dirty="0">
                <a:solidFill>
                  <a:srgbClr val="FF0000"/>
                </a:solidFill>
                <a:ea typeface="黑体" panose="02010609060101010101" pitchFamily="49" charset="-122"/>
                <a:cs typeface="Times New Roman" panose="02020603050405020304" pitchFamily="18" charset="0"/>
              </a:rPr>
              <a:t>、</a:t>
            </a:r>
            <a:r>
              <a:rPr lang="en-US" altLang="zh-CN" sz="2800" b="0" dirty="0" err="1">
                <a:solidFill>
                  <a:srgbClr val="FF0000"/>
                </a:solidFill>
                <a:ea typeface="黑体" panose="02010609060101010101" pitchFamily="49" charset="-122"/>
                <a:cs typeface="Times New Roman" panose="02020603050405020304" pitchFamily="18" charset="0"/>
              </a:rPr>
              <a:t>insta</a:t>
            </a:r>
            <a:r>
              <a:rPr lang="en-US" altLang="zh-CN" sz="2800" b="0" dirty="0" err="1">
                <a:solidFill>
                  <a:srgbClr val="FF3300"/>
                </a:solidFill>
                <a:ea typeface="黑体" panose="02010609060101010101" pitchFamily="49" charset="-122"/>
                <a:cs typeface="Times New Roman" panose="02020603050405020304" pitchFamily="18" charset="0"/>
              </a:rPr>
              <a:t>nceo</a:t>
            </a:r>
            <a:r>
              <a:rPr lang="en-US" altLang="zh-CN" sz="2800" b="0" dirty="0" err="1">
                <a:solidFill>
                  <a:srgbClr val="FF0000"/>
                </a:solidFill>
                <a:ea typeface="黑体" panose="02010609060101010101" pitchFamily="49" charset="-122"/>
                <a:cs typeface="Times New Roman" panose="02020603050405020304" pitchFamily="18" charset="0"/>
              </a:rPr>
              <a:t>f</a:t>
            </a:r>
            <a:r>
              <a:rPr lang="zh-CN" altLang="en-US" sz="2800" b="0" dirty="0">
                <a:ea typeface="黑体" panose="02010609060101010101" pitchFamily="49" charset="-122"/>
                <a:cs typeface="Times New Roman" panose="02020603050405020304" pitchFamily="18" charset="0"/>
              </a:rPr>
              <a:t>和</a:t>
            </a:r>
            <a:r>
              <a:rPr lang="en-US" altLang="zh-CN" sz="2800" b="0" dirty="0">
                <a:solidFill>
                  <a:srgbClr val="FF3300"/>
                </a:solidFill>
                <a:ea typeface="黑体" panose="02010609060101010101" pitchFamily="49" charset="-122"/>
                <a:cs typeface="Times New Roman" panose="02020603050405020304" pitchFamily="18" charset="0"/>
              </a:rPr>
              <a:t>new</a:t>
            </a:r>
          </a:p>
          <a:p>
            <a:pPr lvl="1" eaLnBrk="1" hangingPunct="1">
              <a:buFontTx/>
              <a:buNone/>
            </a:pPr>
            <a:endParaRPr lang="zh-CN" altLang="en-US" dirty="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9256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dirty="0"/>
          </a:p>
        </p:txBody>
      </p:sp>
      <p:sp>
        <p:nvSpPr>
          <p:cNvPr id="3" name="内容占位符 2"/>
          <p:cNvSpPr>
            <a:spLocks noGrp="1"/>
          </p:cNvSpPr>
          <p:nvPr>
            <p:ph idx="1"/>
          </p:nvPr>
        </p:nvSpPr>
        <p:spPr/>
        <p:txBody>
          <a:bodyPr/>
          <a:lstStyle/>
          <a:p>
            <a:r>
              <a:rPr lang="zh-CN" altLang="en-US" dirty="0"/>
              <a:t>运算符优先级</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Group 3"/>
          <p:cNvGraphicFramePr>
            <a:graphicFrameLocks/>
          </p:cNvGraphicFramePr>
          <p:nvPr>
            <p:extLst>
              <p:ext uri="{D42A27DB-BD31-4B8C-83A1-F6EECF244321}">
                <p14:modId xmlns:p14="http://schemas.microsoft.com/office/powerpoint/2010/main" val="2589501124"/>
              </p:ext>
            </p:extLst>
          </p:nvPr>
        </p:nvGraphicFramePr>
        <p:xfrm>
          <a:off x="3773748" y="1072660"/>
          <a:ext cx="7717667" cy="5649052"/>
        </p:xfrm>
        <a:graphic>
          <a:graphicData uri="http://schemas.openxmlformats.org/drawingml/2006/table">
            <a:tbl>
              <a:tblPr/>
              <a:tblGrid>
                <a:gridCol w="3525419"/>
                <a:gridCol w="4192248"/>
              </a:tblGrid>
              <a:tr h="317689">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rgbClr val="CC0000"/>
                          </a:solidFill>
                          <a:effectLst/>
                          <a:latin typeface="Courier New" pitchFamily="49" charset="0"/>
                          <a:ea typeface="宋体" pitchFamily="2" charset="-122"/>
                        </a:rPr>
                        <a:t>运算符</a:t>
                      </a:r>
                    </a:p>
                  </a:txBody>
                  <a:tcPr marT="45722" marB="45722"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rgbClr val="CC0000"/>
                          </a:solidFill>
                          <a:effectLst/>
                          <a:latin typeface="Courier New" pitchFamily="49" charset="0"/>
                          <a:ea typeface="宋体" pitchFamily="2" charset="-122"/>
                        </a:rPr>
                        <a:t>含义</a:t>
                      </a:r>
                    </a:p>
                  </a:txBody>
                  <a:tcPr marT="45722" marB="45722"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1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err="1" smtClean="0">
                          <a:ln>
                            <a:noFill/>
                          </a:ln>
                          <a:solidFill>
                            <a:schemeClr val="tx1"/>
                          </a:solidFill>
                          <a:effectLst/>
                          <a:latin typeface="Courier New" pitchFamily="49" charset="0"/>
                          <a:ea typeface="宋体" pitchFamily="2" charset="-122"/>
                        </a:rPr>
                        <a:t>var</a:t>
                      </a:r>
                      <a:r>
                        <a:rPr kumimoji="0" lang="en-US" sz="1600" b="1" i="0" u="none" strike="noStrike" cap="none" normalizeH="0" baseline="0" dirty="0" smtClean="0">
                          <a:ln>
                            <a:noFill/>
                          </a:ln>
                          <a:solidFill>
                            <a:schemeClr val="tx1"/>
                          </a:solidFill>
                          <a:effectLst/>
                          <a:latin typeface="Courier New" pitchFamily="49" charset="0"/>
                          <a:ea typeface="宋体" pitchFamily="2" charset="-122"/>
                        </a:rPr>
                        <a:t>++, </a:t>
                      </a:r>
                      <a:r>
                        <a:rPr kumimoji="0" lang="en-US" sz="1600" b="1" i="0" u="none" strike="noStrike" cap="none" normalizeH="0" baseline="0" dirty="0" err="1" smtClean="0">
                          <a:ln>
                            <a:noFill/>
                          </a:ln>
                          <a:solidFill>
                            <a:schemeClr val="tx1"/>
                          </a:solidFill>
                          <a:effectLst/>
                          <a:latin typeface="Courier New" pitchFamily="49" charset="0"/>
                          <a:ea typeface="宋体" pitchFamily="2" charset="-122"/>
                        </a:rPr>
                        <a:t>var</a:t>
                      </a:r>
                      <a:r>
                        <a:rPr kumimoji="0" lang="en-US" sz="1600" b="1" i="0" u="none" strike="noStrike" cap="none" normalizeH="0" baseline="0" dirty="0" smtClean="0">
                          <a:ln>
                            <a:noFill/>
                          </a:ln>
                          <a:solidFill>
                            <a:schemeClr val="tx1"/>
                          </a:solidFill>
                          <a:effectLst/>
                          <a:latin typeface="Courier New" pitchFamily="49" charset="0"/>
                          <a:ea typeface="宋体" pitchFamily="2" charset="-122"/>
                        </a:rPr>
                        <a:t>--</a:t>
                      </a:r>
                      <a:endParaRPr kumimoji="0" lang="zh-CN" altLang="en-US" sz="1600" b="1" i="0" u="none" strike="noStrike" cap="none" normalizeH="0" baseline="0" dirty="0" smtClean="0">
                        <a:ln>
                          <a:noFill/>
                        </a:ln>
                        <a:solidFill>
                          <a:schemeClr val="tx1"/>
                        </a:solidFill>
                        <a:effectLst/>
                        <a:latin typeface="Courier New" pitchFamily="49" charset="0"/>
                        <a:ea typeface="宋体" pitchFamily="2" charset="-122"/>
                      </a:endParaRP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后置自增</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自减运算符</a:t>
                      </a: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690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600" b="1" i="0" u="none" strike="noStrike" cap="none" normalizeH="0" baseline="0" dirty="0" err="1" smtClean="0">
                          <a:ln>
                            <a:noFill/>
                          </a:ln>
                          <a:solidFill>
                            <a:schemeClr val="tx1"/>
                          </a:solidFill>
                          <a:effectLst/>
                          <a:latin typeface="Courier New" pitchFamily="49" charset="0"/>
                          <a:ea typeface="宋体" pitchFamily="2" charset="-122"/>
                        </a:rPr>
                        <a:t>var</a:t>
                      </a:r>
                      <a:r>
                        <a:rPr kumimoji="0" lang="en-US" sz="1600" b="1" i="0" u="none" strike="noStrike" cap="none" normalizeH="0" baseline="0" dirty="0" smtClean="0">
                          <a:ln>
                            <a:noFill/>
                          </a:ln>
                          <a:solidFill>
                            <a:schemeClr val="tx1"/>
                          </a:solidFill>
                          <a:effectLst/>
                          <a:latin typeface="Courier New" pitchFamily="49" charset="0"/>
                          <a:ea typeface="宋体" pitchFamily="2" charset="-122"/>
                        </a:rPr>
                        <a:t>, -</a:t>
                      </a:r>
                      <a:r>
                        <a:rPr kumimoji="0" lang="en-US" sz="1600" b="1" i="0" u="none" strike="noStrike" cap="none" normalizeH="0" baseline="0" dirty="0" err="1" smtClean="0">
                          <a:ln>
                            <a:noFill/>
                          </a:ln>
                          <a:solidFill>
                            <a:schemeClr val="tx1"/>
                          </a:solidFill>
                          <a:effectLst/>
                          <a:latin typeface="Courier New" pitchFamily="49" charset="0"/>
                          <a:ea typeface="宋体" pitchFamily="2" charset="-122"/>
                        </a:rPr>
                        <a:t>var</a:t>
                      </a:r>
                      <a:r>
                        <a:rPr kumimoji="0" lang="en-US" sz="1600" b="1" i="0" u="none" strike="noStrike" cap="none" normalizeH="0" baseline="0" dirty="0" smtClean="0">
                          <a:ln>
                            <a:noFill/>
                          </a:ln>
                          <a:solidFill>
                            <a:schemeClr val="tx1"/>
                          </a:solidFill>
                          <a:effectLst/>
                          <a:latin typeface="Courier New" pitchFamily="49"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600" b="1" i="0" u="none" strike="noStrike" cap="none" normalizeH="0" baseline="0" dirty="0" err="1" smtClean="0">
                          <a:ln>
                            <a:noFill/>
                          </a:ln>
                          <a:solidFill>
                            <a:schemeClr val="tx1"/>
                          </a:solidFill>
                          <a:effectLst/>
                          <a:latin typeface="Courier New" pitchFamily="49" charset="0"/>
                          <a:ea typeface="宋体" pitchFamily="2" charset="-122"/>
                        </a:rPr>
                        <a:t>var</a:t>
                      </a:r>
                      <a:r>
                        <a:rPr kumimoji="0" lang="en-US" sz="1600" b="1" i="0" u="none" strike="noStrike" cap="none" normalizeH="0" baseline="0" dirty="0" smtClean="0">
                          <a:ln>
                            <a:noFill/>
                          </a:ln>
                          <a:solidFill>
                            <a:schemeClr val="tx1"/>
                          </a:solidFill>
                          <a:effectLst/>
                          <a:latin typeface="Courier New" pitchFamily="49" charset="0"/>
                          <a:ea typeface="宋体" pitchFamily="2" charset="-122"/>
                        </a:rPr>
                        <a:t>,--</a:t>
                      </a:r>
                      <a:r>
                        <a:rPr kumimoji="0" lang="en-US" sz="1600" b="1" i="0" u="none" strike="noStrike" cap="none" normalizeH="0" baseline="0" dirty="0" err="1" smtClean="0">
                          <a:ln>
                            <a:noFill/>
                          </a:ln>
                          <a:solidFill>
                            <a:schemeClr val="tx1"/>
                          </a:solidFill>
                          <a:effectLst/>
                          <a:latin typeface="Courier New" pitchFamily="49" charset="0"/>
                          <a:ea typeface="宋体" pitchFamily="2" charset="-122"/>
                        </a:rPr>
                        <a:t>var</a:t>
                      </a:r>
                      <a:endParaRPr kumimoji="0" lang="en-US" sz="1600" b="1" i="0" u="none" strike="noStrike" cap="none" normalizeH="0" baseline="0" dirty="0" smtClean="0">
                        <a:ln>
                          <a:noFill/>
                        </a:ln>
                        <a:solidFill>
                          <a:schemeClr val="tx1"/>
                        </a:solidFill>
                        <a:effectLst/>
                        <a:latin typeface="Courier New" pitchFamily="49"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itchFamily="49" charset="0"/>
                          <a:ea typeface="宋体" pitchFamily="2" charset="-122"/>
                        </a:rPr>
                        <a:t>~ !</a:t>
                      </a:r>
                      <a:endParaRPr kumimoji="0" lang="zh-CN" altLang="en-US" sz="1600" b="1" i="0" u="none" strike="noStrike" cap="none" normalizeH="0" baseline="0" dirty="0" smtClean="0">
                        <a:ln>
                          <a:noFill/>
                        </a:ln>
                        <a:solidFill>
                          <a:schemeClr val="tx1"/>
                        </a:solidFill>
                        <a:effectLst/>
                        <a:latin typeface="Courier New" pitchFamily="49" charset="0"/>
                        <a:ea typeface="宋体" pitchFamily="2" charset="-122"/>
                      </a:endParaRP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正</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负数标识符</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前置自增</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自减运算符</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一元运算符</a:t>
                      </a: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4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Courier New" pitchFamily="49" charset="0"/>
                          <a:ea typeface="宋体" pitchFamily="2" charset="-122"/>
                        </a:rPr>
                        <a:t>*</a:t>
                      </a:r>
                      <a:r>
                        <a:rPr kumimoji="0" lang="en-US" sz="1600" b="1" i="0" u="none" strike="noStrike" cap="none" normalizeH="0" baseline="0" smtClean="0">
                          <a:ln>
                            <a:noFill/>
                          </a:ln>
                          <a:solidFill>
                            <a:schemeClr val="tx1"/>
                          </a:solidFill>
                          <a:effectLst/>
                          <a:latin typeface="Courier New" pitchFamily="49" charset="0"/>
                          <a:ea typeface="宋体" pitchFamily="2" charset="-122"/>
                        </a:rPr>
                        <a:t>, /, %</a:t>
                      </a:r>
                      <a:endParaRPr kumimoji="0" lang="zh-CN" altLang="en-US" sz="1600" b="1" i="0" u="none" strike="noStrike" cap="none" normalizeH="0" baseline="0" smtClean="0">
                        <a:ln>
                          <a:noFill/>
                        </a:ln>
                        <a:solidFill>
                          <a:schemeClr val="tx1"/>
                        </a:solidFill>
                        <a:effectLst/>
                        <a:latin typeface="Courier New" pitchFamily="49" charset="0"/>
                        <a:ea typeface="宋体" pitchFamily="2" charset="-122"/>
                      </a:endParaRP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乘、除、求余运算符</a:t>
                      </a: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6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ea typeface="宋体" pitchFamily="2" charset="-122"/>
                        </a:rPr>
                        <a:t>+, -</a:t>
                      </a: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加减运算符</a:t>
                      </a: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ea typeface="宋体" pitchFamily="2" charset="-122"/>
                        </a:rPr>
                        <a:t>&lt;&lt; &gt;&gt; &gt;&gt;&gt;</a:t>
                      </a: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移位运算符</a:t>
                      </a: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ea typeface="宋体" pitchFamily="2" charset="-122"/>
                        </a:rPr>
                        <a:t>&lt;, &lt;=, &gt;, &gt;= </a:t>
                      </a:r>
                      <a:r>
                        <a:rPr kumimoji="0" lang="en-US" sz="1600" b="1" i="0" u="none" strike="noStrike" cap="none" normalizeH="0" baseline="0" smtClean="0">
                          <a:ln>
                            <a:noFill/>
                          </a:ln>
                          <a:solidFill>
                            <a:srgbClr val="0000CC"/>
                          </a:solidFill>
                          <a:effectLst/>
                          <a:latin typeface="Courier New" pitchFamily="49" charset="0"/>
                          <a:ea typeface="宋体" pitchFamily="2" charset="-122"/>
                        </a:rPr>
                        <a:t>instanceof</a:t>
                      </a: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关系运算符</a:t>
                      </a: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ea typeface="宋体" pitchFamily="2" charset="-122"/>
                        </a:rPr>
                        <a:t>==, !=</a:t>
                      </a: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相等</a:t>
                      </a:r>
                      <a:r>
                        <a:rPr kumimoji="0" lang="en-US" sz="1400" b="1" i="0" u="none" strike="noStrike" cap="none" normalizeH="0" baseline="0" dirty="0" smtClean="0">
                          <a:ln>
                            <a:noFill/>
                          </a:ln>
                          <a:solidFill>
                            <a:schemeClr val="tx1"/>
                          </a:solidFill>
                          <a:effectLst/>
                          <a:latin typeface="Courier New" pitchFamily="49" charset="0"/>
                          <a:ea typeface="宋体" pitchFamily="2" charset="-122"/>
                        </a:rPr>
                        <a:t>/</a:t>
                      </a: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不等比较运算符</a:t>
                      </a: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ea typeface="宋体" pitchFamily="2" charset="-122"/>
                        </a:rPr>
                        <a:t>&amp;</a:t>
                      </a: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按位与运算符</a:t>
                      </a: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ea typeface="宋体" pitchFamily="2" charset="-122"/>
                        </a:rPr>
                        <a:t>^</a:t>
                      </a: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按位异或运算符</a:t>
                      </a:r>
                      <a:endParaRPr kumimoji="0" lang="en-US" sz="1400" b="1" i="0" u="none" strike="noStrike" cap="none" normalizeH="0" baseline="0" dirty="0" smtClean="0">
                        <a:ln>
                          <a:noFill/>
                        </a:ln>
                        <a:solidFill>
                          <a:schemeClr val="tx1"/>
                        </a:solidFill>
                        <a:effectLst/>
                        <a:latin typeface="Courier New" pitchFamily="49" charset="0"/>
                        <a:ea typeface="宋体" pitchFamily="2" charset="-122"/>
                      </a:endParaRP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1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ea typeface="宋体" pitchFamily="2" charset="-122"/>
                        </a:rPr>
                        <a:t>|</a:t>
                      </a: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按位或运算符</a:t>
                      </a:r>
                      <a:endParaRPr kumimoji="0" lang="en-US" sz="1400" b="1" i="0" u="none" strike="noStrike" cap="none" normalizeH="0" baseline="0" dirty="0" smtClean="0">
                        <a:ln>
                          <a:noFill/>
                        </a:ln>
                        <a:solidFill>
                          <a:schemeClr val="tx1"/>
                        </a:solidFill>
                        <a:effectLst/>
                        <a:latin typeface="Courier New" pitchFamily="49" charset="0"/>
                        <a:ea typeface="宋体" pitchFamily="2" charset="-122"/>
                      </a:endParaRP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itchFamily="49" charset="0"/>
                          <a:ea typeface="宋体" pitchFamily="2" charset="-122"/>
                        </a:rPr>
                        <a:t>&amp;&amp;</a:t>
                      </a: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逻辑与运算符</a:t>
                      </a: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2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itchFamily="49" charset="0"/>
                          <a:ea typeface="宋体" pitchFamily="2" charset="-122"/>
                        </a:rPr>
                        <a:t>||</a:t>
                      </a: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逻辑或运算符</a:t>
                      </a: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85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itchFamily="49" charset="0"/>
                          <a:ea typeface="宋体" pitchFamily="2" charset="-122"/>
                        </a:rPr>
                        <a:t>=, +=, -=, *=, /=,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itchFamily="49" charset="0"/>
                          <a:ea typeface="宋体" pitchFamily="2" charset="-122"/>
                        </a:rPr>
                        <a:t>&amp;=, ^=, |=, &lt;&lt;=, &gt;&gt;=, &gt;&gt;&gt;=</a:t>
                      </a:r>
                      <a:r>
                        <a:rPr kumimoji="0" lang="zh-CN" altLang="en-US" sz="1600" b="1" i="0" u="none" strike="noStrike" cap="none" normalizeH="0" baseline="0" dirty="0" smtClean="0">
                          <a:ln>
                            <a:noFill/>
                          </a:ln>
                          <a:solidFill>
                            <a:schemeClr val="tx1"/>
                          </a:solidFill>
                          <a:effectLst/>
                          <a:latin typeface="Courier New" pitchFamily="49" charset="0"/>
                          <a:ea typeface="宋体" pitchFamily="2" charset="-122"/>
                        </a:rPr>
                        <a:t> </a:t>
                      </a:r>
                    </a:p>
                  </a:txBody>
                  <a:tcPr marT="45722" marB="4572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latin typeface="Courier New" pitchFamily="49" charset="0"/>
                          <a:ea typeface="宋体" pitchFamily="2" charset="-122"/>
                        </a:rPr>
                        <a:t>赋值运算符</a:t>
                      </a:r>
                    </a:p>
                  </a:txBody>
                  <a:tcPr marT="45722" marB="4572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Line 56"/>
          <p:cNvSpPr>
            <a:spLocks noChangeShapeType="1"/>
          </p:cNvSpPr>
          <p:nvPr/>
        </p:nvSpPr>
        <p:spPr bwMode="auto">
          <a:xfrm>
            <a:off x="3595265" y="1196264"/>
            <a:ext cx="0" cy="551180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sz="2000"/>
          </a:p>
        </p:txBody>
      </p:sp>
      <p:sp>
        <p:nvSpPr>
          <p:cNvPr id="7" name="Text Box 57"/>
          <p:cNvSpPr txBox="1">
            <a:spLocks noChangeArrowheads="1"/>
          </p:cNvSpPr>
          <p:nvPr/>
        </p:nvSpPr>
        <p:spPr bwMode="auto">
          <a:xfrm>
            <a:off x="3071390" y="1486777"/>
            <a:ext cx="4615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000" dirty="0">
                <a:solidFill>
                  <a:srgbClr val="0000CC"/>
                </a:solidFill>
              </a:rPr>
              <a:t>高</a:t>
            </a:r>
          </a:p>
        </p:txBody>
      </p:sp>
      <p:sp>
        <p:nvSpPr>
          <p:cNvPr id="8" name="Text Box 58"/>
          <p:cNvSpPr txBox="1">
            <a:spLocks noChangeArrowheads="1"/>
          </p:cNvSpPr>
          <p:nvPr/>
        </p:nvSpPr>
        <p:spPr bwMode="auto">
          <a:xfrm>
            <a:off x="3071390" y="6134977"/>
            <a:ext cx="4615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000" dirty="0">
                <a:solidFill>
                  <a:srgbClr val="0000CC"/>
                </a:solidFill>
              </a:rPr>
              <a:t>低</a:t>
            </a:r>
          </a:p>
        </p:txBody>
      </p:sp>
    </p:spTree>
    <p:extLst>
      <p:ext uri="{BB962C8B-B14F-4D97-AF65-F5344CB8AC3E}">
        <p14:creationId xmlns:p14="http://schemas.microsoft.com/office/powerpoint/2010/main" val="1750916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Sans Serif" panose="020B0604020202020204" pitchFamily="34" charset="0"/>
                <a:ea typeface="黑体" panose="02010609060101010101" pitchFamily="49" charset="-122"/>
                <a:cs typeface="Microsoft Sans Serif" panose="020B0604020202020204" pitchFamily="34" charset="0"/>
              </a:rPr>
              <a:t>第二章 </a:t>
            </a:r>
            <a:r>
              <a:rPr lang="en-US" altLang="zh-CN" dirty="0" smtClean="0">
                <a:latin typeface="Microsoft Sans Serif" panose="020B0604020202020204" pitchFamily="34" charset="0"/>
                <a:ea typeface="黑体" panose="02010609060101010101" pitchFamily="49" charset="-122"/>
                <a:cs typeface="Microsoft Sans Serif" panose="020B0604020202020204" pitchFamily="34" charset="0"/>
              </a:rPr>
              <a:t>Java</a:t>
            </a:r>
            <a:r>
              <a:rPr lang="zh-CN" altLang="en-US" dirty="0" smtClean="0">
                <a:latin typeface="Microsoft Sans Serif" panose="020B0604020202020204" pitchFamily="34" charset="0"/>
                <a:ea typeface="黑体" panose="02010609060101010101" pitchFamily="49" charset="-122"/>
                <a:cs typeface="Microsoft Sans Serif" panose="020B0604020202020204" pitchFamily="34" charset="0"/>
              </a:rPr>
              <a:t>结构化程序设计</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t>标识符、关键字</a:t>
            </a:r>
            <a:endParaRPr lang="en-US" altLang="zh-CN" dirty="0" smtClean="0"/>
          </a:p>
          <a:p>
            <a:pPr>
              <a:lnSpc>
                <a:spcPct val="200000"/>
              </a:lnSpc>
            </a:pPr>
            <a:r>
              <a:rPr lang="zh-CN" altLang="en-US" dirty="0">
                <a:solidFill>
                  <a:srgbClr val="C00000"/>
                </a:solidFill>
              </a:rPr>
              <a:t>数据类型</a:t>
            </a:r>
            <a:r>
              <a:rPr lang="zh-CN" altLang="en-US" dirty="0" smtClean="0">
                <a:solidFill>
                  <a:srgbClr val="C00000"/>
                </a:solidFill>
              </a:rPr>
              <a:t>、常量和变量</a:t>
            </a:r>
            <a:endParaRPr lang="en-US" altLang="zh-CN" dirty="0" smtClean="0">
              <a:solidFill>
                <a:srgbClr val="C00000"/>
              </a:solidFill>
            </a:endParaRPr>
          </a:p>
          <a:p>
            <a:pPr>
              <a:lnSpc>
                <a:spcPct val="200000"/>
              </a:lnSpc>
            </a:pPr>
            <a:r>
              <a:rPr lang="zh-CN" altLang="en-US" dirty="0" smtClean="0"/>
              <a:t>运算符</a:t>
            </a:r>
            <a:endParaRPr lang="en-US" altLang="zh-CN" dirty="0" smtClean="0"/>
          </a:p>
          <a:p>
            <a:pPr>
              <a:lnSpc>
                <a:spcPct val="200000"/>
              </a:lnSpc>
            </a:pPr>
            <a:r>
              <a:rPr lang="zh-CN" altLang="en-US" dirty="0" smtClean="0"/>
              <a:t>控制结构</a:t>
            </a:r>
            <a:endParaRPr lang="en-US" altLang="zh-CN" dirty="0" smtClean="0"/>
          </a:p>
          <a:p>
            <a:pPr>
              <a:lnSpc>
                <a:spcPct val="200000"/>
              </a:lnSpc>
            </a:pPr>
            <a:r>
              <a:rPr lang="zh-CN" altLang="en-US" dirty="0" smtClean="0"/>
              <a:t>编程规范</a:t>
            </a:r>
            <a:endParaRPr lang="zh-CN" altLang="en-US" dirty="0"/>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2707" y="3333324"/>
            <a:ext cx="1481137"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97459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运算符</a:t>
            </a:r>
            <a:r>
              <a:rPr lang="zh-CN" altLang="en-US" dirty="0"/>
              <a:t>结合性 </a:t>
            </a:r>
            <a:r>
              <a:rPr lang="en-US" altLang="zh-CN" dirty="0" smtClean="0"/>
              <a:t>(</a:t>
            </a:r>
            <a:r>
              <a:rPr lang="en-US" altLang="zh-CN" dirty="0"/>
              <a:t>Precedence of operators</a:t>
            </a:r>
            <a:r>
              <a:rPr lang="en-US" altLang="zh-CN" dirty="0" smtClean="0"/>
              <a:t>)</a:t>
            </a:r>
          </a:p>
          <a:p>
            <a:pPr lvl="1">
              <a:lnSpc>
                <a:spcPct val="120000"/>
              </a:lnSpc>
            </a:pPr>
            <a:r>
              <a:rPr lang="zh-CN" altLang="en-US" dirty="0">
                <a:ea typeface="黑体" panose="02010609060101010101" pitchFamily="49" charset="-122"/>
                <a:cs typeface="Times New Roman" panose="02020603050405020304" pitchFamily="18" charset="0"/>
              </a:rPr>
              <a:t>计算没有括号的表达式时，运算符依照优先级规则和结合方向进行运算</a:t>
            </a:r>
            <a:r>
              <a:rPr lang="zh-CN" altLang="en-US" dirty="0" smtClean="0">
                <a:ea typeface="黑体" panose="02010609060101010101" pitchFamily="49" charset="-122"/>
                <a:cs typeface="Times New Roman" panose="02020603050405020304" pitchFamily="18" charset="0"/>
              </a:rPr>
              <a:t>。</a:t>
            </a:r>
            <a:endParaRPr lang="en-US" altLang="zh-CN" dirty="0" smtClean="0">
              <a:ea typeface="黑体" panose="02010609060101010101" pitchFamily="49" charset="-122"/>
              <a:cs typeface="Times New Roman" panose="02020603050405020304" pitchFamily="18" charset="0"/>
            </a:endParaRPr>
          </a:p>
          <a:p>
            <a:pPr lvl="1">
              <a:lnSpc>
                <a:spcPct val="120000"/>
              </a:lnSpc>
            </a:pPr>
            <a:r>
              <a:rPr lang="zh-CN" altLang="en-US" dirty="0" smtClean="0">
                <a:latin typeface="Courier New" panose="02070309020205020404" pitchFamily="49" charset="0"/>
                <a:ea typeface="黑体" panose="02010609060101010101" pitchFamily="49" charset="-122"/>
                <a:cs typeface="Courier New" panose="02070309020205020404" pitchFamily="49" charset="0"/>
              </a:rPr>
              <a:t>除了</a:t>
            </a:r>
            <a:r>
              <a:rPr lang="zh-CN" altLang="en-US" dirty="0">
                <a:latin typeface="Courier New" panose="02070309020205020404" pitchFamily="49" charset="0"/>
                <a:ea typeface="黑体" panose="02010609060101010101" pitchFamily="49" charset="-122"/>
                <a:cs typeface="Courier New" panose="02070309020205020404" pitchFamily="49" charset="0"/>
              </a:rPr>
              <a:t>赋值运算符 </a:t>
            </a:r>
            <a:r>
              <a:rPr lang="en-US" altLang="zh-CN" b="0" dirty="0">
                <a:latin typeface="Courier New" panose="02070309020205020404" pitchFamily="49" charset="0"/>
                <a:ea typeface="黑体" panose="02010609060101010101" pitchFamily="49" charset="-122"/>
                <a:cs typeface="Courier New" panose="02070309020205020404" pitchFamily="49" charset="0"/>
              </a:rPr>
              <a:t>= </a:t>
            </a:r>
            <a:r>
              <a:rPr lang="zh-CN" altLang="en-US" dirty="0">
                <a:latin typeface="Courier New" panose="02070309020205020404" pitchFamily="49" charset="0"/>
                <a:ea typeface="黑体" panose="02010609060101010101" pitchFamily="49" charset="-122"/>
                <a:cs typeface="Courier New" panose="02070309020205020404" pitchFamily="49" charset="0"/>
              </a:rPr>
              <a:t>，所有的双目运算符都是左结合的</a:t>
            </a:r>
            <a:r>
              <a:rPr lang="zh-CN" altLang="en-US" dirty="0">
                <a:ea typeface="黑体" panose="02010609060101010101" pitchFamily="49" charset="-122"/>
                <a:cs typeface="Times New Roman" panose="02020603050405020304" pitchFamily="18" charset="0"/>
              </a:rPr>
              <a:t>（</a:t>
            </a:r>
            <a:r>
              <a:rPr lang="en-US" altLang="zh-CN" dirty="0">
                <a:ea typeface="黑体" panose="02010609060101010101" pitchFamily="49" charset="-122"/>
                <a:cs typeface="Times New Roman" panose="02020603050405020304" pitchFamily="18" charset="0"/>
              </a:rPr>
              <a:t>left-associative</a:t>
            </a:r>
            <a:r>
              <a:rPr lang="zh-CN" altLang="en-US" dirty="0" smtClean="0">
                <a:ea typeface="黑体" panose="02010609060101010101" pitchFamily="49" charset="-122"/>
                <a:cs typeface="Times New Roman" panose="02020603050405020304" pitchFamily="18" charset="0"/>
              </a:rPr>
              <a:t>）</a:t>
            </a:r>
            <a:r>
              <a:rPr lang="en-US" altLang="zh-CN" dirty="0" smtClean="0">
                <a:ea typeface="黑体" panose="02010609060101010101" pitchFamily="49" charset="-122"/>
                <a:cs typeface="Times New Roman" panose="02020603050405020304" pitchFamily="18" charset="0"/>
              </a:rPr>
              <a:t>,</a:t>
            </a:r>
            <a:r>
              <a:rPr lang="zh-CN" altLang="en-US" dirty="0">
                <a:solidFill>
                  <a:srgbClr val="FF0000"/>
                </a:solidFill>
                <a:latin typeface="Courier New" panose="02070309020205020404" pitchFamily="49" charset="0"/>
                <a:ea typeface="黑体" panose="02010609060101010101" pitchFamily="49" charset="-122"/>
                <a:cs typeface="Courier New" panose="02070309020205020404" pitchFamily="49" charset="0"/>
              </a:rPr>
              <a:t>从左到右</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a:t>
            </a:r>
            <a:endParaRPr lang="en-US" altLang="zh-CN" dirty="0" smtClean="0">
              <a:latin typeface="Courier New" panose="02070309020205020404" pitchFamily="49" charset="0"/>
              <a:ea typeface="黑体" panose="02010609060101010101" pitchFamily="49" charset="-122"/>
              <a:cs typeface="Courier New" panose="02070309020205020404" pitchFamily="49" charset="0"/>
            </a:endParaRPr>
          </a:p>
          <a:p>
            <a:pPr lvl="1">
              <a:lnSpc>
                <a:spcPct val="120000"/>
              </a:lnSpc>
            </a:pPr>
            <a:r>
              <a:rPr lang="zh-CN" altLang="en-US" dirty="0" smtClean="0">
                <a:latin typeface="Courier New" panose="02070309020205020404" pitchFamily="49" charset="0"/>
                <a:ea typeface="黑体" panose="02010609060101010101" pitchFamily="49" charset="-122"/>
                <a:cs typeface="Courier New" panose="02070309020205020404" pitchFamily="49" charset="0"/>
              </a:rPr>
              <a:t>例如</a:t>
            </a:r>
            <a:r>
              <a:rPr lang="en-US" altLang="zh-CN" dirty="0">
                <a:solidFill>
                  <a:srgbClr val="0000CC"/>
                </a:solidFill>
                <a:latin typeface="Courier New" panose="02070309020205020404" pitchFamily="49" charset="0"/>
                <a:ea typeface="黑体" panose="02010609060101010101" pitchFamily="49" charset="-122"/>
                <a:cs typeface="Courier New" panose="02070309020205020404" pitchFamily="49" charset="0"/>
              </a:rPr>
              <a:t>: x = y = z </a:t>
            </a:r>
            <a:r>
              <a:rPr lang="zh-CN" altLang="en-US" dirty="0">
                <a:latin typeface="Courier New" panose="02070309020205020404" pitchFamily="49" charset="0"/>
                <a:ea typeface="黑体" panose="02010609060101010101" pitchFamily="49" charset="-122"/>
                <a:cs typeface="Courier New" panose="02070309020205020404" pitchFamily="49" charset="0"/>
              </a:rPr>
              <a:t>相当于 </a:t>
            </a:r>
            <a:r>
              <a:rPr lang="en-US" altLang="zh-CN" dirty="0">
                <a:solidFill>
                  <a:srgbClr val="0000CC"/>
                </a:solidFill>
                <a:latin typeface="Courier New" panose="02070309020205020404" pitchFamily="49" charset="0"/>
                <a:ea typeface="黑体" panose="02010609060101010101" pitchFamily="49" charset="-122"/>
                <a:cs typeface="Courier New" panose="02070309020205020404" pitchFamily="49" charset="0"/>
              </a:rPr>
              <a:t>x = (y = z) </a:t>
            </a:r>
            <a:endParaRPr lang="en-US" altLang="zh-CN"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zh-CN" altLang="en-US" b="0" dirty="0">
                <a:solidFill>
                  <a:srgbClr val="C00000"/>
                </a:solidFill>
                <a:latin typeface="Courier New" panose="02070309020205020404" pitchFamily="49" charset="0"/>
                <a:ea typeface="黑体" panose="02010609060101010101" pitchFamily="49" charset="-122"/>
                <a:cs typeface="Courier New" panose="02070309020205020404" pitchFamily="49" charset="0"/>
              </a:rPr>
              <a:t>计算表达式的</a:t>
            </a:r>
            <a:r>
              <a:rPr lang="zh-CN" altLang="en-US" b="0" dirty="0" smtClean="0">
                <a:solidFill>
                  <a:srgbClr val="C00000"/>
                </a:solidFill>
                <a:latin typeface="Courier New" panose="02070309020205020404" pitchFamily="49" charset="0"/>
                <a:ea typeface="黑体" panose="02010609060101010101" pitchFamily="49" charset="-122"/>
                <a:cs typeface="Courier New" panose="02070309020205020404" pitchFamily="49" charset="0"/>
              </a:rPr>
              <a:t>规则</a:t>
            </a:r>
            <a:endParaRPr lang="en-US" altLang="zh-CN" b="0" dirty="0" smtClean="0">
              <a:solidFill>
                <a:srgbClr val="C00000"/>
              </a:solidFill>
              <a:latin typeface="Courier New" panose="02070309020205020404" pitchFamily="49" charset="0"/>
              <a:ea typeface="黑体" panose="02010609060101010101" pitchFamily="49" charset="-122"/>
              <a:cs typeface="Courier New" panose="02070309020205020404" pitchFamily="49" charset="0"/>
            </a:endParaRPr>
          </a:p>
          <a:p>
            <a:pPr lvl="1">
              <a:lnSpc>
                <a:spcPct val="120000"/>
              </a:lnSpc>
            </a:pPr>
            <a:r>
              <a:rPr lang="zh-CN" altLang="en-US" b="0" dirty="0">
                <a:latin typeface="Courier New" panose="02070309020205020404" pitchFamily="49" charset="0"/>
                <a:ea typeface="黑体" panose="02010609060101010101" pitchFamily="49" charset="-122"/>
                <a:cs typeface="Courier New" panose="02070309020205020404" pitchFamily="49" charset="0"/>
              </a:rPr>
              <a:t>规则</a:t>
            </a:r>
            <a:r>
              <a:rPr lang="en-US" altLang="zh-CN" b="0" dirty="0">
                <a:latin typeface="Courier New" panose="02070309020205020404" pitchFamily="49" charset="0"/>
                <a:ea typeface="黑体" panose="02010609060101010101" pitchFamily="49" charset="-122"/>
                <a:cs typeface="Courier New" panose="02070309020205020404" pitchFamily="49" charset="0"/>
              </a:rPr>
              <a:t>1</a:t>
            </a:r>
            <a:r>
              <a:rPr lang="zh-CN" altLang="en-US" b="0" dirty="0">
                <a:latin typeface="Courier New" panose="02070309020205020404" pitchFamily="49" charset="0"/>
                <a:ea typeface="黑体" panose="02010609060101010101" pitchFamily="49" charset="-122"/>
                <a:cs typeface="Courier New" panose="02070309020205020404" pitchFamily="49" charset="0"/>
              </a:rPr>
              <a:t>：可能的情况下，从左向右依次计算所有的子表达式。</a:t>
            </a:r>
          </a:p>
          <a:p>
            <a:pPr lvl="1">
              <a:lnSpc>
                <a:spcPct val="120000"/>
              </a:lnSpc>
            </a:pPr>
            <a:r>
              <a:rPr lang="zh-CN" altLang="en-US" b="0" dirty="0" smtClean="0">
                <a:latin typeface="Courier New" panose="02070309020205020404" pitchFamily="49" charset="0"/>
                <a:ea typeface="黑体" panose="02010609060101010101" pitchFamily="49" charset="-122"/>
                <a:cs typeface="Courier New" panose="02070309020205020404" pitchFamily="49" charset="0"/>
              </a:rPr>
              <a:t>规则</a:t>
            </a:r>
            <a:r>
              <a:rPr lang="en-US" altLang="zh-CN" b="0" dirty="0">
                <a:latin typeface="Courier New" panose="02070309020205020404" pitchFamily="49" charset="0"/>
                <a:ea typeface="黑体" panose="02010609060101010101" pitchFamily="49" charset="-122"/>
                <a:cs typeface="Courier New" panose="02070309020205020404" pitchFamily="49" charset="0"/>
              </a:rPr>
              <a:t>2</a:t>
            </a:r>
            <a:r>
              <a:rPr lang="zh-CN" altLang="en-US" b="0" dirty="0">
                <a:latin typeface="Courier New" panose="02070309020205020404" pitchFamily="49" charset="0"/>
                <a:ea typeface="黑体" panose="02010609060101010101" pitchFamily="49" charset="-122"/>
                <a:cs typeface="Courier New" panose="02070309020205020404" pitchFamily="49" charset="0"/>
              </a:rPr>
              <a:t>：根据运算符的优先级进行运算。</a:t>
            </a:r>
          </a:p>
          <a:p>
            <a:pPr lvl="1">
              <a:lnSpc>
                <a:spcPct val="120000"/>
              </a:lnSpc>
            </a:pPr>
            <a:r>
              <a:rPr lang="zh-CN" altLang="en-US" b="0" dirty="0" smtClean="0">
                <a:latin typeface="Courier New" panose="02070309020205020404" pitchFamily="49" charset="0"/>
                <a:ea typeface="黑体" panose="02010609060101010101" pitchFamily="49" charset="-122"/>
                <a:cs typeface="Courier New" panose="02070309020205020404" pitchFamily="49" charset="0"/>
              </a:rPr>
              <a:t>规则</a:t>
            </a:r>
            <a:r>
              <a:rPr lang="en-US" altLang="zh-CN" b="0" dirty="0">
                <a:latin typeface="Courier New" panose="02070309020205020404" pitchFamily="49" charset="0"/>
                <a:ea typeface="黑体" panose="02010609060101010101" pitchFamily="49" charset="-122"/>
                <a:cs typeface="Courier New" panose="02070309020205020404" pitchFamily="49" charset="0"/>
              </a:rPr>
              <a:t>3</a:t>
            </a:r>
            <a:r>
              <a:rPr lang="zh-CN" altLang="en-US" b="0" dirty="0">
                <a:latin typeface="Courier New" panose="02070309020205020404" pitchFamily="49" charset="0"/>
                <a:ea typeface="黑体" panose="02010609060101010101" pitchFamily="49" charset="-122"/>
                <a:cs typeface="Courier New" panose="02070309020205020404" pitchFamily="49" charset="0"/>
              </a:rPr>
              <a:t>：对优先级相同的相邻运算符，根据结合方向进行运算。</a:t>
            </a:r>
          </a:p>
          <a:p>
            <a:pPr lvl="1"/>
            <a:endParaRPr lang="en-US" altLang="zh-CN" b="0" dirty="0" smtClean="0">
              <a:solidFill>
                <a:srgbClr val="C00000"/>
              </a:solidFill>
              <a:latin typeface="Courier New" panose="02070309020205020404" pitchFamily="49" charset="0"/>
              <a:ea typeface="黑体" panose="02010609060101010101" pitchFamily="49" charset="-122"/>
              <a:cs typeface="Courier New" panose="02070309020205020404" pitchFamily="49" charset="0"/>
            </a:endParaRP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0923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b="0" dirty="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运算符</a:t>
            </a:r>
            <a:endParaRPr lang="zh-CN" altLang="en-US" dirty="0" smtClean="0">
              <a:ea typeface="宋体" panose="02010600030101010101" pitchFamily="2" charset="-122"/>
            </a:endParaRPr>
          </a:p>
        </p:txBody>
      </p:sp>
      <p:sp>
        <p:nvSpPr>
          <p:cNvPr id="74755" name="Rectangle 3"/>
          <p:cNvSpPr>
            <a:spLocks noGrp="1" noChangeArrowheads="1"/>
          </p:cNvSpPr>
          <p:nvPr>
            <p:ph type="body" idx="1"/>
          </p:nvPr>
        </p:nvSpPr>
        <p:spPr>
          <a:xfrm>
            <a:off x="624417" y="981076"/>
            <a:ext cx="10972800" cy="915987"/>
          </a:xfrm>
        </p:spPr>
        <p:txBody>
          <a:bodyPr/>
          <a:lstStyle/>
          <a:p>
            <a:pPr eaLnBrk="1" hangingPunct="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应用这些规则，表达式</a:t>
            </a:r>
            <a:r>
              <a:rPr lang="en-US" altLang="zh-CN"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3+4*4&gt;5*(4+3)-1</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的计算如下：</a:t>
            </a:r>
          </a:p>
        </p:txBody>
      </p:sp>
      <p:sp>
        <p:nvSpPr>
          <p:cNvPr id="74756" name="Rectangle 4"/>
          <p:cNvSpPr>
            <a:spLocks noChangeArrowheads="1"/>
          </p:cNvSpPr>
          <p:nvPr/>
        </p:nvSpPr>
        <p:spPr bwMode="auto">
          <a:xfrm>
            <a:off x="869831" y="1925730"/>
            <a:ext cx="3914775" cy="3778250"/>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latin typeface="Courier New" panose="02070309020205020404" pitchFamily="49" charset="0"/>
              </a:rPr>
              <a:t>3 + 4 * 4 &gt; 5 * (4 + 3) - 1</a:t>
            </a:r>
          </a:p>
          <a:p>
            <a:pPr eaLnBrk="1" hangingPunct="1">
              <a:spcBef>
                <a:spcPct val="0"/>
              </a:spcBef>
              <a:buClrTx/>
              <a:buSzTx/>
              <a:buFontTx/>
              <a:buNone/>
            </a:pP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3 + 16 &gt; 5 * (4 + 3) - 1</a:t>
            </a:r>
          </a:p>
          <a:p>
            <a:pPr eaLnBrk="1" hangingPunct="1">
              <a:spcBef>
                <a:spcPct val="0"/>
              </a:spcBef>
              <a:buClrTx/>
              <a:buSzTx/>
              <a:buFontTx/>
              <a:buNone/>
            </a:pP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19 &gt; 5 * (4 + 3) - 1</a:t>
            </a:r>
          </a:p>
          <a:p>
            <a:pPr eaLnBrk="1" hangingPunct="1">
              <a:spcBef>
                <a:spcPct val="0"/>
              </a:spcBef>
              <a:buClrTx/>
              <a:buSzTx/>
              <a:buFontTx/>
              <a:buNone/>
            </a:pP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19 &gt; 5 * 7 - 1</a:t>
            </a:r>
          </a:p>
          <a:p>
            <a:pPr eaLnBrk="1" hangingPunct="1">
              <a:spcBef>
                <a:spcPct val="0"/>
              </a:spcBef>
              <a:buClrTx/>
              <a:buSzTx/>
              <a:buFontTx/>
              <a:buNone/>
            </a:pP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19 &gt; 35 - 1</a:t>
            </a:r>
          </a:p>
          <a:p>
            <a:pPr eaLnBrk="1" hangingPunct="1">
              <a:spcBef>
                <a:spcPct val="0"/>
              </a:spcBef>
              <a:buClrTx/>
              <a:buSzTx/>
              <a:buFontTx/>
              <a:buNone/>
            </a:pP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19 &gt; 34</a:t>
            </a:r>
          </a:p>
          <a:p>
            <a:pPr eaLnBrk="1" hangingPunct="1">
              <a:spcBef>
                <a:spcPct val="0"/>
              </a:spcBef>
              <a:buClrTx/>
              <a:buSzTx/>
              <a:buFontTx/>
              <a:buNone/>
            </a:pP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false</a:t>
            </a:r>
          </a:p>
        </p:txBody>
      </p:sp>
      <p:sp>
        <p:nvSpPr>
          <p:cNvPr id="74757" name="Line 5"/>
          <p:cNvSpPr>
            <a:spLocks noChangeShapeType="1"/>
          </p:cNvSpPr>
          <p:nvPr/>
        </p:nvSpPr>
        <p:spPr bwMode="auto">
          <a:xfrm>
            <a:off x="1509592" y="2292442"/>
            <a:ext cx="711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8" name="Line 6"/>
          <p:cNvSpPr>
            <a:spLocks noChangeShapeType="1"/>
          </p:cNvSpPr>
          <p:nvPr/>
        </p:nvSpPr>
        <p:spPr bwMode="auto">
          <a:xfrm>
            <a:off x="963492" y="2800442"/>
            <a:ext cx="8001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9" name="Line 7"/>
          <p:cNvSpPr>
            <a:spLocks noChangeShapeType="1"/>
          </p:cNvSpPr>
          <p:nvPr/>
        </p:nvSpPr>
        <p:spPr bwMode="auto">
          <a:xfrm>
            <a:off x="2322392" y="3346542"/>
            <a:ext cx="711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0" name="Line 8"/>
          <p:cNvSpPr>
            <a:spLocks noChangeShapeType="1"/>
          </p:cNvSpPr>
          <p:nvPr/>
        </p:nvSpPr>
        <p:spPr bwMode="auto">
          <a:xfrm>
            <a:off x="1636592" y="3943442"/>
            <a:ext cx="711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1" name="Line 9"/>
          <p:cNvSpPr>
            <a:spLocks noChangeShapeType="1"/>
          </p:cNvSpPr>
          <p:nvPr/>
        </p:nvSpPr>
        <p:spPr bwMode="auto">
          <a:xfrm>
            <a:off x="1674692" y="4464142"/>
            <a:ext cx="711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2" name="Line 10"/>
          <p:cNvSpPr>
            <a:spLocks noChangeShapeType="1"/>
          </p:cNvSpPr>
          <p:nvPr/>
        </p:nvSpPr>
        <p:spPr bwMode="auto">
          <a:xfrm>
            <a:off x="950792" y="5035642"/>
            <a:ext cx="9398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3" name="Rectangle 11"/>
          <p:cNvSpPr>
            <a:spLocks noChangeArrowheads="1"/>
          </p:cNvSpPr>
          <p:nvPr/>
        </p:nvSpPr>
        <p:spPr bwMode="auto">
          <a:xfrm>
            <a:off x="4768731" y="1925730"/>
            <a:ext cx="5340878" cy="3778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latin typeface="Courier New" panose="02070309020205020404" pitchFamily="49" charset="0"/>
              </a:rPr>
              <a:t>(1) </a:t>
            </a:r>
            <a:r>
              <a:rPr lang="zh-CN" altLang="en-US" sz="1800" dirty="0">
                <a:latin typeface="Courier New" panose="02070309020205020404" pitchFamily="49" charset="0"/>
              </a:rPr>
              <a:t>从左边开始</a:t>
            </a:r>
            <a:r>
              <a:rPr lang="zh-CN" altLang="en-US" sz="1800" dirty="0" smtClean="0">
                <a:latin typeface="Courier New" panose="02070309020205020404" pitchFamily="49" charset="0"/>
              </a:rPr>
              <a:t>，</a:t>
            </a:r>
            <a:r>
              <a:rPr lang="en-US" altLang="zh-CN" sz="1800" dirty="0" smtClean="0">
                <a:latin typeface="Courier New" panose="02070309020205020404" pitchFamily="49" charset="0"/>
              </a:rPr>
              <a:t>4*4</a:t>
            </a:r>
            <a:r>
              <a:rPr lang="zh-CN" altLang="en-US" sz="1800" dirty="0" smtClean="0">
                <a:latin typeface="Courier New" panose="02070309020205020404" pitchFamily="49" charset="0"/>
              </a:rPr>
              <a:t>是</a:t>
            </a:r>
            <a:r>
              <a:rPr lang="zh-CN" altLang="en-US" sz="1800" dirty="0">
                <a:latin typeface="Courier New" panose="02070309020205020404" pitchFamily="49" charset="0"/>
              </a:rPr>
              <a:t>第一</a:t>
            </a:r>
            <a:r>
              <a:rPr lang="zh-CN" altLang="en-US" sz="1800" dirty="0" smtClean="0">
                <a:latin typeface="Courier New" panose="02070309020205020404" pitchFamily="49" charset="0"/>
              </a:rPr>
              <a:t>个可计算</a:t>
            </a:r>
            <a:r>
              <a:rPr lang="zh-CN" altLang="en-US" sz="1800" dirty="0">
                <a:latin typeface="Courier New" panose="02070309020205020404" pitchFamily="49" charset="0"/>
              </a:rPr>
              <a:t>的表达式</a:t>
            </a:r>
          </a:p>
          <a:p>
            <a:pPr eaLnBrk="1" hangingPunct="1">
              <a:spcBef>
                <a:spcPct val="0"/>
              </a:spcBef>
              <a:buClrTx/>
              <a:buSzTx/>
              <a:buFontTx/>
              <a:buNone/>
            </a:pPr>
            <a:endParaRPr lang="en-US" altLang="zh-CN" sz="1800" dirty="0" smtClean="0">
              <a:latin typeface="Courier New" panose="02070309020205020404" pitchFamily="49" charset="0"/>
            </a:endParaRPr>
          </a:p>
          <a:p>
            <a:pPr eaLnBrk="1" hangingPunct="1">
              <a:spcBef>
                <a:spcPct val="0"/>
              </a:spcBef>
              <a:buClrTx/>
              <a:buSzTx/>
              <a:buFontTx/>
              <a:buNone/>
            </a:pPr>
            <a:r>
              <a:rPr lang="en-US" altLang="zh-CN" sz="1800" dirty="0" smtClean="0">
                <a:latin typeface="Courier New" panose="02070309020205020404" pitchFamily="49" charset="0"/>
              </a:rPr>
              <a:t>(</a:t>
            </a:r>
            <a:r>
              <a:rPr lang="en-US" altLang="zh-CN" sz="1800" dirty="0">
                <a:latin typeface="Courier New" panose="02070309020205020404" pitchFamily="49" charset="0"/>
              </a:rPr>
              <a:t>2) </a:t>
            </a:r>
            <a:r>
              <a:rPr lang="zh-CN" altLang="en-US" sz="1800" dirty="0">
                <a:latin typeface="Courier New" panose="02070309020205020404" pitchFamily="49" charset="0"/>
              </a:rPr>
              <a:t>接下来计算 </a:t>
            </a:r>
            <a:r>
              <a:rPr lang="en-US" altLang="zh-CN" sz="1800" dirty="0">
                <a:latin typeface="Courier New" panose="02070309020205020404" pitchFamily="49" charset="0"/>
              </a:rPr>
              <a:t>3+16</a:t>
            </a:r>
          </a:p>
          <a:p>
            <a:pPr eaLnBrk="1" hangingPunct="1">
              <a:spcBef>
                <a:spcPct val="0"/>
              </a:spcBef>
              <a:buClrTx/>
              <a:buSzTx/>
              <a:buFontTx/>
              <a:buNone/>
            </a:pPr>
            <a:endParaRPr lang="zh-CN" altLang="en-US"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(3) </a:t>
            </a:r>
            <a:r>
              <a:rPr lang="zh-CN" altLang="en-US" sz="1800" dirty="0">
                <a:latin typeface="Courier New" panose="02070309020205020404" pitchFamily="49" charset="0"/>
              </a:rPr>
              <a:t>接下来计算 </a:t>
            </a:r>
            <a:r>
              <a:rPr lang="en-US" altLang="zh-CN" sz="1800" dirty="0">
                <a:latin typeface="Courier New" panose="02070309020205020404" pitchFamily="49" charset="0"/>
              </a:rPr>
              <a:t>4+3</a:t>
            </a:r>
          </a:p>
          <a:p>
            <a:pPr eaLnBrk="1" hangingPunct="1">
              <a:spcBef>
                <a:spcPct val="0"/>
              </a:spcBef>
              <a:buClrTx/>
              <a:buSzTx/>
              <a:buFontTx/>
              <a:buNone/>
            </a:pPr>
            <a:endParaRPr lang="en-US"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(4) </a:t>
            </a:r>
            <a:r>
              <a:rPr lang="zh-CN" altLang="en-US" sz="1800" dirty="0">
                <a:latin typeface="Courier New" panose="02070309020205020404" pitchFamily="49" charset="0"/>
              </a:rPr>
              <a:t>接下来计算 </a:t>
            </a:r>
            <a:r>
              <a:rPr lang="en-US" altLang="zh-CN" sz="1800" dirty="0">
                <a:latin typeface="Courier New" panose="02070309020205020404" pitchFamily="49" charset="0"/>
              </a:rPr>
              <a:t>5*7</a:t>
            </a:r>
          </a:p>
          <a:p>
            <a:pPr eaLnBrk="1" hangingPunct="1">
              <a:spcBef>
                <a:spcPct val="0"/>
              </a:spcBef>
              <a:buClrTx/>
              <a:buSzTx/>
              <a:buFontTx/>
              <a:buNone/>
            </a:pPr>
            <a:endParaRPr lang="zh-CN" altLang="en-US"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(5) </a:t>
            </a:r>
            <a:r>
              <a:rPr lang="zh-CN" altLang="en-US" sz="1800" dirty="0">
                <a:latin typeface="Courier New" panose="02070309020205020404" pitchFamily="49" charset="0"/>
              </a:rPr>
              <a:t>接下来计算 </a:t>
            </a:r>
            <a:r>
              <a:rPr lang="en-US" altLang="zh-CN" sz="1800" dirty="0">
                <a:latin typeface="Courier New" panose="02070309020205020404" pitchFamily="49" charset="0"/>
              </a:rPr>
              <a:t>35-1</a:t>
            </a:r>
          </a:p>
          <a:p>
            <a:pPr eaLnBrk="1" hangingPunct="1">
              <a:spcBef>
                <a:spcPct val="0"/>
              </a:spcBef>
              <a:buClrTx/>
              <a:buSzTx/>
              <a:buFontTx/>
              <a:buNone/>
            </a:pPr>
            <a:endParaRPr lang="zh-CN" altLang="en-US"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(6) </a:t>
            </a:r>
            <a:r>
              <a:rPr lang="zh-CN" altLang="en-US" sz="1800" dirty="0">
                <a:latin typeface="Courier New" panose="02070309020205020404" pitchFamily="49" charset="0"/>
              </a:rPr>
              <a:t>比较运算 </a:t>
            </a:r>
            <a:r>
              <a:rPr lang="en-US" altLang="zh-CN" sz="1800" dirty="0">
                <a:latin typeface="Courier New" panose="02070309020205020404" pitchFamily="49" charset="0"/>
              </a:rPr>
              <a:t>19&gt;34</a:t>
            </a:r>
          </a:p>
          <a:p>
            <a:pPr eaLnBrk="1" hangingPunct="1">
              <a:spcBef>
                <a:spcPct val="0"/>
              </a:spcBef>
              <a:buClrTx/>
              <a:buSzTx/>
              <a:buFontTx/>
              <a:buNone/>
            </a:pPr>
            <a:endParaRPr lang="zh-CN" altLang="en-US"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(7) </a:t>
            </a:r>
            <a:r>
              <a:rPr lang="zh-CN" altLang="en-US" sz="1800" dirty="0">
                <a:latin typeface="Courier New" panose="02070309020205020404" pitchFamily="49" charset="0"/>
              </a:rPr>
              <a:t>得到最终结果</a:t>
            </a:r>
          </a:p>
        </p:txBody>
      </p:sp>
      <p:cxnSp>
        <p:nvCxnSpPr>
          <p:cNvPr id="12" name="直接连接符 11"/>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6696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1187094" y="709612"/>
            <a:ext cx="9690171" cy="5438775"/>
          </a:xfrm>
        </p:spPr>
        <p:txBody>
          <a:bodyPr/>
          <a:lstStyle/>
          <a:p>
            <a:pPr eaLnBrk="1" hangingPunct="1">
              <a:lnSpc>
                <a:spcPct val="9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太复杂了！我根本记不住！！！</a:t>
            </a:r>
          </a:p>
          <a:p>
            <a:pPr lvl="1" eaLnBrk="1" hangingPunct="1">
              <a:lnSpc>
                <a:spcPct val="90000"/>
              </a:lnSpc>
            </a:pPr>
            <a:endParaRPr lang="zh-CN" altLang="en-US" dirty="0" smtClean="0">
              <a:ea typeface="黑体" panose="02010609060101010101" pitchFamily="49" charset="-122"/>
              <a:cs typeface="Times New Roman" panose="02020603050405020304" pitchFamily="18" charset="0"/>
            </a:endParaRPr>
          </a:p>
          <a:p>
            <a:pPr eaLnBrk="1" hangingPunct="1">
              <a:lnSpc>
                <a:spcPct val="9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除了以下一些专门考人的场合：</a:t>
            </a:r>
          </a:p>
          <a:p>
            <a:pPr lvl="1" eaLnBrk="1" hangingPunct="1">
              <a:lnSpc>
                <a:spcPct val="120000"/>
              </a:lnSpc>
            </a:pPr>
            <a:r>
              <a:rPr lang="en-US" altLang="zh-CN" dirty="0" smtClean="0">
                <a:ea typeface="黑体" panose="02010609060101010101" pitchFamily="49" charset="-122"/>
                <a:cs typeface="Times New Roman" panose="02020603050405020304" pitchFamily="18" charset="0"/>
              </a:rPr>
              <a:t>Java</a:t>
            </a:r>
            <a:r>
              <a:rPr lang="zh-CN" altLang="en-US" dirty="0" smtClean="0">
                <a:ea typeface="黑体" panose="02010609060101010101" pitchFamily="49" charset="-122"/>
                <a:cs typeface="Times New Roman" panose="02020603050405020304" pitchFamily="18" charset="0"/>
              </a:rPr>
              <a:t>课程考试</a:t>
            </a:r>
          </a:p>
          <a:p>
            <a:pPr lvl="1" eaLnBrk="1" hangingPunct="1">
              <a:lnSpc>
                <a:spcPct val="120000"/>
              </a:lnSpc>
            </a:pPr>
            <a:r>
              <a:rPr lang="zh-CN" altLang="en-US" dirty="0" smtClean="0">
                <a:ea typeface="黑体" panose="02010609060101010101" pitchFamily="49" charset="-122"/>
                <a:cs typeface="Times New Roman" panose="02020603050405020304" pitchFamily="18" charset="0"/>
              </a:rPr>
              <a:t>找工作时，面试</a:t>
            </a:r>
            <a:r>
              <a:rPr lang="en-US" altLang="zh-CN" dirty="0" smtClean="0">
                <a:ea typeface="黑体" panose="02010609060101010101" pitchFamily="49" charset="-122"/>
                <a:cs typeface="Times New Roman" panose="02020603050405020304" pitchFamily="18" charset="0"/>
              </a:rPr>
              <a:t>/</a:t>
            </a:r>
            <a:r>
              <a:rPr lang="zh-CN" altLang="en-US" dirty="0" smtClean="0">
                <a:ea typeface="黑体" panose="02010609060101010101" pitchFamily="49" charset="-122"/>
                <a:cs typeface="Times New Roman" panose="02020603050405020304" pitchFamily="18" charset="0"/>
              </a:rPr>
              <a:t>笔试</a:t>
            </a:r>
          </a:p>
          <a:p>
            <a:pPr lvl="1" eaLnBrk="1" hangingPunct="1">
              <a:lnSpc>
                <a:spcPct val="120000"/>
              </a:lnSpc>
            </a:pPr>
            <a:r>
              <a:rPr lang="zh-CN" altLang="en-US" dirty="0" smtClean="0">
                <a:ea typeface="黑体" panose="02010609060101010101" pitchFamily="49" charset="-122"/>
                <a:cs typeface="Times New Roman" panose="02020603050405020304" pitchFamily="18" charset="0"/>
              </a:rPr>
              <a:t>你像我一样，给别人教 </a:t>
            </a:r>
            <a:r>
              <a:rPr lang="en-US" altLang="zh-CN" dirty="0" smtClean="0">
                <a:ea typeface="黑体" panose="02010609060101010101" pitchFamily="49" charset="-122"/>
                <a:cs typeface="Times New Roman" panose="02020603050405020304" pitchFamily="18" charset="0"/>
              </a:rPr>
              <a:t>Java</a:t>
            </a:r>
            <a:endParaRPr lang="zh-CN" altLang="en-US" dirty="0" smtClean="0">
              <a:ea typeface="黑体" panose="02010609060101010101" pitchFamily="49" charset="-122"/>
              <a:cs typeface="Times New Roman" panose="02020603050405020304" pitchFamily="18" charset="0"/>
            </a:endParaRPr>
          </a:p>
          <a:p>
            <a:pPr lvl="1" eaLnBrk="1" hangingPunct="1">
              <a:lnSpc>
                <a:spcPct val="120000"/>
              </a:lnSpc>
            </a:pPr>
            <a:r>
              <a:rPr lang="zh-CN" altLang="en-US" dirty="0" smtClean="0">
                <a:ea typeface="黑体" panose="02010609060101010101" pitchFamily="49" charset="-122"/>
                <a:cs typeface="Times New Roman" panose="02020603050405020304" pitchFamily="18" charset="0"/>
              </a:rPr>
              <a:t>你要设计一门新的编程语言</a:t>
            </a:r>
            <a:endParaRPr lang="en-US" dirty="0" smtClean="0">
              <a:ea typeface="黑体" panose="02010609060101010101" pitchFamily="49" charset="-122"/>
              <a:cs typeface="Times New Roman" panose="02020603050405020304" pitchFamily="18" charset="0"/>
            </a:endParaRPr>
          </a:p>
          <a:p>
            <a:pPr eaLnBrk="1" hangingPunct="1">
              <a:lnSpc>
                <a:spcPct val="9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否则你永远都不要写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3+4*4&gt;5*(4+3)-1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这样的表达式！</a:t>
            </a:r>
          </a:p>
          <a:p>
            <a:pPr eaLnBrk="1" hangingPunct="1">
              <a:lnSpc>
                <a:spcPct val="90000"/>
              </a:lnSpc>
              <a:buFont typeface="Wingdings" panose="05000000000000000000" pitchFamily="2" charset="2"/>
              <a:buNone/>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lnSpc>
                <a:spcPct val="9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怎么办？多用几个括号就搞定：</a:t>
            </a:r>
          </a:p>
          <a:p>
            <a:pPr eaLnBrk="1" hangingPunct="1">
              <a:lnSpc>
                <a:spcPct val="90000"/>
              </a:lnSpc>
              <a:buFont typeface="Wingdings" panose="05000000000000000000" pitchFamily="2" charset="2"/>
              <a:buNone/>
            </a:pPr>
            <a:r>
              <a:rPr lang="en-US" altLang="zh-CN" dirty="0" smtClean="0">
                <a:ea typeface="宋体" panose="02010600030101010101" pitchFamily="2" charset="-122"/>
              </a:rPr>
              <a:t>    </a:t>
            </a:r>
            <a:r>
              <a:rPr lang="en-US" altLang="zh-CN" dirty="0" smtClean="0">
                <a:solidFill>
                  <a:srgbClr val="0000CC"/>
                </a:solidFill>
                <a:latin typeface="Courier New" panose="02070309020205020404" pitchFamily="49" charset="0"/>
                <a:ea typeface="宋体" panose="02010600030101010101" pitchFamily="2" charset="-122"/>
              </a:rPr>
              <a:t>(3 + 4 * 4) &gt; (5 * (4 + 3) - 1)</a:t>
            </a:r>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583" y="298782"/>
            <a:ext cx="1333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213" y="4719637"/>
            <a:ext cx="12192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251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3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939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395">
                                            <p:txEl>
                                              <p:pRg st="10" end="10"/>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5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第一次作业</a:t>
            </a:r>
            <a:endParaRPr lang="zh-CN" altLang="en-US" dirty="0"/>
          </a:p>
        </p:txBody>
      </p:sp>
      <p:sp>
        <p:nvSpPr>
          <p:cNvPr id="3" name="内容占位符 2"/>
          <p:cNvSpPr>
            <a:spLocks noGrp="1"/>
          </p:cNvSpPr>
          <p:nvPr>
            <p:ph idx="1"/>
          </p:nvPr>
        </p:nvSpPr>
        <p:spPr>
          <a:xfrm>
            <a:off x="533400" y="1240384"/>
            <a:ext cx="10058400" cy="2447924"/>
          </a:xfrm>
        </p:spPr>
        <p:txBody>
          <a:bodyPr/>
          <a:lstStyle/>
          <a:p>
            <a:r>
              <a:rPr lang="zh-CN" altLang="en-US" dirty="0" smtClean="0">
                <a:latin typeface="Courier New" panose="02070309020205020404" pitchFamily="49" charset="0"/>
                <a:ea typeface="黑体" panose="02010609060101010101" pitchFamily="49" charset="-122"/>
                <a:cs typeface="Courier New" panose="02070309020205020404" pitchFamily="49" charset="0"/>
              </a:rPr>
              <a:t>编写</a:t>
            </a:r>
            <a:r>
              <a:rPr lang="zh-CN" altLang="en-US" dirty="0">
                <a:latin typeface="Courier New" panose="02070309020205020404" pitchFamily="49" charset="0"/>
                <a:ea typeface="黑体" panose="02010609060101010101" pitchFamily="49" charset="-122"/>
                <a:cs typeface="Courier New" panose="02070309020205020404" pitchFamily="49" charset="0"/>
              </a:rPr>
              <a:t>一个</a:t>
            </a:r>
            <a:r>
              <a:rPr lang="en-US" altLang="zh-CN" dirty="0">
                <a:latin typeface="Courier New" panose="02070309020205020404" pitchFamily="49" charset="0"/>
                <a:ea typeface="黑体" panose="02010609060101010101" pitchFamily="49" charset="-122"/>
                <a:cs typeface="Courier New" panose="02070309020205020404" pitchFamily="49" charset="0"/>
              </a:rPr>
              <a:t>Java</a:t>
            </a:r>
            <a:r>
              <a:rPr lang="zh-CN" altLang="en-US" dirty="0">
                <a:latin typeface="Courier New" panose="02070309020205020404" pitchFamily="49" charset="0"/>
                <a:ea typeface="黑体" panose="02010609060101010101" pitchFamily="49" charset="-122"/>
                <a:cs typeface="Courier New" panose="02070309020205020404" pitchFamily="49" charset="0"/>
              </a:rPr>
              <a:t>应用程序，输入代表华氏温度的整数值，计算出相应的摄氏温度的小数。利用如下公式进行换算</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a:t>
            </a:r>
            <a:endParaRPr lang="en-US" altLang="zh-CN" dirty="0" smtClean="0">
              <a:latin typeface="Courier New" panose="02070309020205020404" pitchFamily="49" charset="0"/>
              <a:ea typeface="黑体" panose="02010609060101010101" pitchFamily="49" charset="-122"/>
              <a:cs typeface="Courier New" panose="02070309020205020404" pitchFamily="49" charset="0"/>
            </a:endParaRPr>
          </a:p>
          <a:p>
            <a:pPr lvl="1"/>
            <a:r>
              <a:rPr lang="en-US" altLang="zh-CN" dirty="0" smtClean="0">
                <a:latin typeface="Courier New" panose="02070309020205020404" pitchFamily="49" charset="0"/>
                <a:ea typeface="黑体" panose="02010609060101010101" pitchFamily="49" charset="-122"/>
                <a:cs typeface="Courier New" panose="02070309020205020404" pitchFamily="49" charset="0"/>
              </a:rPr>
              <a:t>C </a:t>
            </a:r>
            <a:r>
              <a:rPr lang="en-US" altLang="zh-CN" dirty="0">
                <a:latin typeface="Courier New" panose="02070309020205020404" pitchFamily="49" charset="0"/>
                <a:ea typeface="黑体" panose="02010609060101010101" pitchFamily="49" charset="-122"/>
                <a:cs typeface="Courier New" panose="02070309020205020404" pitchFamily="49" charset="0"/>
              </a:rPr>
              <a:t>= 5(F – 32)/9</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a:t>
            </a:r>
            <a:endParaRPr lang="en-US" altLang="zh-CN" dirty="0" smtClean="0">
              <a:latin typeface="Courier New" panose="02070309020205020404" pitchFamily="49" charset="0"/>
              <a:ea typeface="黑体" panose="02010609060101010101" pitchFamily="49" charset="-122"/>
              <a:cs typeface="Courier New" panose="02070309020205020404" pitchFamily="49" charset="0"/>
            </a:endParaRPr>
          </a:p>
          <a:p>
            <a:r>
              <a:rPr lang="zh-CN" altLang="en-US" dirty="0" smtClean="0">
                <a:latin typeface="黑体" panose="02010609060101010101" pitchFamily="49" charset="-122"/>
                <a:ea typeface="黑体" panose="02010609060101010101" pitchFamily="49" charset="-122"/>
              </a:rPr>
              <a:t>编写</a:t>
            </a:r>
            <a:r>
              <a:rPr lang="zh-CN" altLang="en-US" dirty="0">
                <a:latin typeface="黑体" panose="02010609060101010101" pitchFamily="49" charset="-122"/>
                <a:ea typeface="黑体" panose="02010609060101010101" pitchFamily="49" charset="-122"/>
              </a:rPr>
              <a:t>一个程序，用户输入两个数，求出其加减乘除，并用消息框显示计算结果 </a:t>
            </a:r>
            <a:r>
              <a:rPr lang="zh-CN" altLang="en-US" dirty="0" smtClean="0">
                <a:latin typeface="黑体" panose="02010609060101010101" pitchFamily="49" charset="-122"/>
                <a:ea typeface="黑体" panose="02010609060101010101" pitchFamily="49" charset="-122"/>
              </a:rPr>
              <a:t>。</a:t>
            </a:r>
            <a:endParaRPr lang="zh-CN" altLang="en-US" b="0" dirty="0">
              <a:latin typeface="黑体" panose="02010609060101010101" pitchFamily="49" charset="-122"/>
              <a:ea typeface="黑体" panose="02010609060101010101" pitchFamily="49" charset="-122"/>
            </a:endParaRPr>
          </a:p>
          <a:p>
            <a:endParaRPr lang="zh-CN" altLang="en-US" dirty="0">
              <a:latin typeface="Courier New" panose="02070309020205020404" pitchFamily="49" charset="0"/>
              <a:ea typeface="黑体" panose="02010609060101010101" pitchFamily="49" charset="-122"/>
              <a:cs typeface="Courier New" panose="02070309020205020404" pitchFamily="49" charset="0"/>
            </a:endParaRP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5020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作业提示</a:t>
            </a:r>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1250346" y="1509586"/>
            <a:ext cx="8971827" cy="4729289"/>
          </a:xfrm>
          <a:prstGeom prst="rect">
            <a:avLst/>
          </a:prstGeom>
        </p:spPr>
      </p:pic>
    </p:spTree>
    <p:extLst>
      <p:ext uri="{BB962C8B-B14F-4D97-AF65-F5344CB8AC3E}">
        <p14:creationId xmlns:p14="http://schemas.microsoft.com/office/powerpoint/2010/main" val="28527151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24417" y="981076"/>
            <a:ext cx="10972800" cy="902315"/>
          </a:xfrm>
        </p:spPr>
        <p:txBody>
          <a:bodyPr/>
          <a:lstStyle/>
          <a:p>
            <a:r>
              <a:rPr lang="zh-CN" altLang="en-US" dirty="0"/>
              <a:t>字串转为</a:t>
            </a:r>
            <a:r>
              <a:rPr lang="zh-CN" altLang="en-US" dirty="0" smtClean="0"/>
              <a:t>浮点数</a:t>
            </a:r>
            <a:r>
              <a:rPr lang="en-US" altLang="zh-CN" dirty="0" smtClean="0"/>
              <a:t>/</a:t>
            </a:r>
            <a:r>
              <a:rPr lang="zh-CN" altLang="en-US" dirty="0" smtClean="0"/>
              <a:t>整数</a:t>
            </a:r>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35"/>
          <p:cNvSpPr>
            <a:spLocks noChangeArrowheads="1"/>
          </p:cNvSpPr>
          <p:nvPr/>
        </p:nvSpPr>
        <p:spPr bwMode="auto">
          <a:xfrm>
            <a:off x="1252899" y="1883390"/>
            <a:ext cx="9429917" cy="1545609"/>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nSpc>
                <a:spcPct val="120000"/>
              </a:lnSpc>
              <a:spcBef>
                <a:spcPct val="0"/>
              </a:spcBef>
              <a:buClrTx/>
              <a:buSzTx/>
              <a:buNone/>
            </a:pPr>
            <a:r>
              <a:rPr lang="en-US" altLang="zh-CN" sz="2000" dirty="0">
                <a:solidFill>
                  <a:srgbClr val="FF0000"/>
                </a:solidFill>
                <a:latin typeface="Courier New" panose="02070309020205020404" pitchFamily="49" charset="0"/>
              </a:rPr>
              <a:t>String</a:t>
            </a:r>
            <a:r>
              <a:rPr lang="en-US" altLang="zh-CN" sz="2000" dirty="0">
                <a:solidFill>
                  <a:srgbClr val="009900"/>
                </a:solidFill>
                <a:latin typeface="Courier New" panose="02070309020205020404" pitchFamily="49" charset="0"/>
              </a:rPr>
              <a:t> </a:t>
            </a:r>
            <a:r>
              <a:rPr lang="en-US" altLang="zh-CN" sz="2000" dirty="0" err="1">
                <a:latin typeface="Courier New" panose="02070309020205020404" pitchFamily="49" charset="0"/>
              </a:rPr>
              <a:t>firstNumber</a:t>
            </a:r>
            <a:r>
              <a:rPr lang="en-US" altLang="zh-CN" sz="2000" dirty="0">
                <a:latin typeface="Courier New" panose="02070309020205020404" pitchFamily="49" charset="0"/>
              </a:rPr>
              <a:t>;</a:t>
            </a:r>
            <a:r>
              <a:rPr lang="en-US" altLang="zh-CN" sz="2000" dirty="0">
                <a:solidFill>
                  <a:srgbClr val="009900"/>
                </a:solidFill>
                <a:latin typeface="Courier New" panose="02070309020205020404" pitchFamily="49" charset="0"/>
              </a:rPr>
              <a:t> </a:t>
            </a:r>
            <a:r>
              <a:rPr lang="en-US" altLang="zh-CN" sz="2000" dirty="0" smtClean="0">
                <a:solidFill>
                  <a:srgbClr val="009900"/>
                </a:solidFill>
                <a:latin typeface="Courier New" panose="02070309020205020404" pitchFamily="49" charset="0"/>
              </a:rPr>
              <a:t>       // </a:t>
            </a:r>
            <a:r>
              <a:rPr lang="en-US" altLang="zh-CN" sz="2000" dirty="0">
                <a:solidFill>
                  <a:srgbClr val="009900"/>
                </a:solidFill>
                <a:latin typeface="Courier New" panose="02070309020205020404" pitchFamily="49" charset="0"/>
              </a:rPr>
              <a:t>first string entered by user </a:t>
            </a:r>
          </a:p>
          <a:p>
            <a:pPr>
              <a:lnSpc>
                <a:spcPct val="120000"/>
              </a:lnSpc>
              <a:spcBef>
                <a:spcPct val="0"/>
              </a:spcBef>
              <a:buClrTx/>
              <a:buSzTx/>
              <a:buNone/>
            </a:pPr>
            <a:r>
              <a:rPr lang="en-US" altLang="zh-CN" sz="2000" dirty="0">
                <a:solidFill>
                  <a:srgbClr val="FF0000"/>
                </a:solidFill>
                <a:latin typeface="Courier New" panose="02070309020205020404" pitchFamily="49" charset="0"/>
              </a:rPr>
              <a:t>String</a:t>
            </a:r>
            <a:r>
              <a:rPr lang="en-US" altLang="zh-CN" sz="2000" dirty="0">
                <a:solidFill>
                  <a:srgbClr val="009900"/>
                </a:solidFill>
                <a:latin typeface="Courier New" panose="02070309020205020404" pitchFamily="49" charset="0"/>
              </a:rPr>
              <a:t> </a:t>
            </a:r>
            <a:r>
              <a:rPr lang="en-US" altLang="zh-CN" sz="2000" dirty="0" err="1">
                <a:latin typeface="Courier New" panose="02070309020205020404" pitchFamily="49" charset="0"/>
              </a:rPr>
              <a:t>secondNumber</a:t>
            </a:r>
            <a:r>
              <a:rPr lang="en-US" altLang="zh-CN" sz="2000" dirty="0">
                <a:latin typeface="Courier New" panose="02070309020205020404" pitchFamily="49" charset="0"/>
              </a:rPr>
              <a:t>;</a:t>
            </a:r>
            <a:r>
              <a:rPr lang="en-US" altLang="zh-CN" sz="2000" dirty="0">
                <a:solidFill>
                  <a:srgbClr val="009900"/>
                </a:solidFill>
                <a:latin typeface="Courier New" panose="02070309020205020404" pitchFamily="49" charset="0"/>
              </a:rPr>
              <a:t> </a:t>
            </a:r>
            <a:r>
              <a:rPr lang="en-US" altLang="zh-CN" sz="2000" dirty="0" smtClean="0">
                <a:solidFill>
                  <a:srgbClr val="009900"/>
                </a:solidFill>
                <a:latin typeface="Courier New" panose="02070309020205020404" pitchFamily="49" charset="0"/>
              </a:rPr>
              <a:t>      // </a:t>
            </a:r>
            <a:r>
              <a:rPr lang="en-US" altLang="zh-CN" sz="2000" dirty="0">
                <a:solidFill>
                  <a:srgbClr val="009900"/>
                </a:solidFill>
                <a:latin typeface="Courier New" panose="02070309020205020404" pitchFamily="49" charset="0"/>
              </a:rPr>
              <a:t>second string entered by user</a:t>
            </a:r>
          </a:p>
          <a:p>
            <a:pPr>
              <a:lnSpc>
                <a:spcPct val="120000"/>
              </a:lnSpc>
              <a:spcBef>
                <a:spcPct val="0"/>
              </a:spcBef>
              <a:buClrTx/>
              <a:buSzTx/>
              <a:buNone/>
            </a:pPr>
            <a:r>
              <a:rPr lang="en-US" altLang="zh-CN" sz="2000" dirty="0">
                <a:solidFill>
                  <a:srgbClr val="0000CC"/>
                </a:solidFill>
                <a:latin typeface="Courier New" panose="02070309020205020404" pitchFamily="49" charset="0"/>
              </a:rPr>
              <a:t>double</a:t>
            </a:r>
            <a:r>
              <a:rPr lang="en-US" altLang="zh-CN" sz="2000" dirty="0">
                <a:solidFill>
                  <a:srgbClr val="009900"/>
                </a:solidFill>
                <a:latin typeface="Courier New" panose="02070309020205020404" pitchFamily="49" charset="0"/>
              </a:rPr>
              <a:t> </a:t>
            </a:r>
            <a:r>
              <a:rPr lang="en-US" altLang="zh-CN" sz="2000" dirty="0">
                <a:latin typeface="Courier New" panose="02070309020205020404" pitchFamily="49" charset="0"/>
              </a:rPr>
              <a:t>number1;</a:t>
            </a:r>
            <a:r>
              <a:rPr lang="en-US" altLang="zh-CN" sz="2000" dirty="0">
                <a:solidFill>
                  <a:srgbClr val="009900"/>
                </a:solidFill>
                <a:latin typeface="Courier New" panose="02070309020205020404" pitchFamily="49" charset="0"/>
              </a:rPr>
              <a:t> </a:t>
            </a:r>
            <a:r>
              <a:rPr lang="en-US" altLang="zh-CN" sz="2000" dirty="0" smtClean="0">
                <a:solidFill>
                  <a:srgbClr val="009900"/>
                </a:solidFill>
                <a:latin typeface="Courier New" panose="02070309020205020404" pitchFamily="49" charset="0"/>
              </a:rPr>
              <a:t>           // </a:t>
            </a:r>
            <a:r>
              <a:rPr lang="en-US" altLang="zh-CN" sz="2000" dirty="0">
                <a:solidFill>
                  <a:srgbClr val="009900"/>
                </a:solidFill>
                <a:latin typeface="Courier New" panose="02070309020205020404" pitchFamily="49" charset="0"/>
              </a:rPr>
              <a:t>first number to add </a:t>
            </a:r>
          </a:p>
          <a:p>
            <a:pPr>
              <a:lnSpc>
                <a:spcPct val="120000"/>
              </a:lnSpc>
              <a:spcBef>
                <a:spcPct val="0"/>
              </a:spcBef>
              <a:buClrTx/>
              <a:buSzTx/>
              <a:buNone/>
            </a:pPr>
            <a:r>
              <a:rPr lang="en-US" altLang="zh-CN" sz="2000" dirty="0">
                <a:solidFill>
                  <a:srgbClr val="0000CC"/>
                </a:solidFill>
                <a:latin typeface="Courier New" panose="02070309020205020404" pitchFamily="49" charset="0"/>
              </a:rPr>
              <a:t>double</a:t>
            </a:r>
            <a:r>
              <a:rPr lang="en-US" altLang="zh-CN" sz="2000" dirty="0">
                <a:solidFill>
                  <a:srgbClr val="009900"/>
                </a:solidFill>
                <a:latin typeface="Courier New" panose="02070309020205020404" pitchFamily="49" charset="0"/>
              </a:rPr>
              <a:t> </a:t>
            </a:r>
            <a:r>
              <a:rPr lang="en-US" altLang="zh-CN" sz="2000" dirty="0">
                <a:latin typeface="Courier New" panose="02070309020205020404" pitchFamily="49" charset="0"/>
              </a:rPr>
              <a:t>number2; </a:t>
            </a:r>
            <a:r>
              <a:rPr lang="en-US" altLang="zh-CN" sz="2000" dirty="0" smtClean="0">
                <a:latin typeface="Courier New" panose="02070309020205020404" pitchFamily="49" charset="0"/>
              </a:rPr>
              <a:t>           </a:t>
            </a:r>
            <a:r>
              <a:rPr lang="en-US" altLang="zh-CN" sz="2000" dirty="0" smtClean="0">
                <a:solidFill>
                  <a:srgbClr val="009900"/>
                </a:solidFill>
                <a:latin typeface="Courier New" panose="02070309020205020404" pitchFamily="49" charset="0"/>
              </a:rPr>
              <a:t>// </a:t>
            </a:r>
            <a:r>
              <a:rPr lang="en-US" altLang="zh-CN" sz="2000" dirty="0">
                <a:solidFill>
                  <a:srgbClr val="009900"/>
                </a:solidFill>
                <a:latin typeface="Courier New" panose="02070309020205020404" pitchFamily="49" charset="0"/>
              </a:rPr>
              <a:t>second number to add</a:t>
            </a:r>
          </a:p>
        </p:txBody>
      </p:sp>
      <p:sp>
        <p:nvSpPr>
          <p:cNvPr id="6" name="Rectangle 35"/>
          <p:cNvSpPr>
            <a:spLocks noChangeArrowheads="1"/>
          </p:cNvSpPr>
          <p:nvPr/>
        </p:nvSpPr>
        <p:spPr bwMode="auto">
          <a:xfrm>
            <a:off x="1252899" y="3823646"/>
            <a:ext cx="9429917" cy="1545609"/>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nSpc>
                <a:spcPct val="120000"/>
              </a:lnSpc>
              <a:spcBef>
                <a:spcPct val="0"/>
              </a:spcBef>
              <a:buClrTx/>
              <a:buSzTx/>
              <a:buNone/>
            </a:pPr>
            <a:r>
              <a:rPr lang="en-US" altLang="zh-CN" sz="2400" dirty="0">
                <a:latin typeface="Courier New" panose="02070309020205020404" pitchFamily="49" charset="0"/>
              </a:rPr>
              <a:t>number1 = </a:t>
            </a:r>
            <a:r>
              <a:rPr lang="en-US" altLang="zh-CN" sz="2400" dirty="0" err="1">
                <a:solidFill>
                  <a:srgbClr val="C00000"/>
                </a:solidFill>
                <a:latin typeface="Courier New" panose="02070309020205020404" pitchFamily="49" charset="0"/>
              </a:rPr>
              <a:t>Double.parseDouble</a:t>
            </a:r>
            <a:r>
              <a:rPr lang="en-US" altLang="zh-CN" sz="2400" dirty="0">
                <a:solidFill>
                  <a:srgbClr val="C00000"/>
                </a:solidFill>
                <a:latin typeface="Courier New" panose="02070309020205020404" pitchFamily="49" charset="0"/>
              </a:rPr>
              <a:t>( </a:t>
            </a:r>
            <a:r>
              <a:rPr lang="en-US" altLang="zh-CN" sz="2400" dirty="0" err="1">
                <a:solidFill>
                  <a:srgbClr val="C00000"/>
                </a:solidFill>
                <a:latin typeface="Courier New" panose="02070309020205020404" pitchFamily="49" charset="0"/>
              </a:rPr>
              <a:t>firstNumber</a:t>
            </a:r>
            <a:r>
              <a:rPr lang="en-US" altLang="zh-CN" sz="2400" dirty="0">
                <a:solidFill>
                  <a:srgbClr val="C00000"/>
                </a:solidFill>
                <a:latin typeface="Courier New" panose="02070309020205020404" pitchFamily="49" charset="0"/>
              </a:rPr>
              <a:t> </a:t>
            </a:r>
            <a:r>
              <a:rPr lang="en-US" altLang="zh-CN" sz="2400" dirty="0" smtClean="0">
                <a:solidFill>
                  <a:srgbClr val="C00000"/>
                </a:solidFill>
                <a:latin typeface="Courier New" panose="02070309020205020404" pitchFamily="49" charset="0"/>
              </a:rPr>
              <a:t>);</a:t>
            </a:r>
          </a:p>
          <a:p>
            <a:pPr>
              <a:lnSpc>
                <a:spcPct val="120000"/>
              </a:lnSpc>
              <a:spcBef>
                <a:spcPct val="0"/>
              </a:spcBef>
              <a:buClrTx/>
              <a:buSzTx/>
              <a:buNone/>
            </a:pPr>
            <a:endParaRPr lang="en-US" altLang="zh-CN" sz="2400" dirty="0" smtClean="0">
              <a:latin typeface="Courier New" panose="02070309020205020404" pitchFamily="49" charset="0"/>
            </a:endParaRPr>
          </a:p>
          <a:p>
            <a:pPr>
              <a:lnSpc>
                <a:spcPct val="120000"/>
              </a:lnSpc>
              <a:spcBef>
                <a:spcPct val="0"/>
              </a:spcBef>
              <a:buClrTx/>
              <a:buSzTx/>
              <a:buNone/>
            </a:pPr>
            <a:r>
              <a:rPr lang="en-US" altLang="zh-CN" sz="2400" dirty="0" smtClean="0">
                <a:latin typeface="Courier New" panose="02070309020205020404" pitchFamily="49" charset="0"/>
              </a:rPr>
              <a:t>number2 </a:t>
            </a:r>
            <a:r>
              <a:rPr lang="en-US" altLang="zh-CN" sz="2400" dirty="0">
                <a:latin typeface="Courier New" panose="02070309020205020404" pitchFamily="49" charset="0"/>
              </a:rPr>
              <a:t>= </a:t>
            </a:r>
            <a:r>
              <a:rPr lang="en-US" altLang="zh-CN" sz="2400" dirty="0" err="1">
                <a:solidFill>
                  <a:srgbClr val="C00000"/>
                </a:solidFill>
                <a:latin typeface="Courier New" panose="02070309020205020404" pitchFamily="49" charset="0"/>
              </a:rPr>
              <a:t>Double.parseDouble</a:t>
            </a:r>
            <a:r>
              <a:rPr lang="en-US" altLang="zh-CN" sz="2400" dirty="0">
                <a:solidFill>
                  <a:srgbClr val="C00000"/>
                </a:solidFill>
                <a:latin typeface="Courier New" panose="02070309020205020404" pitchFamily="49" charset="0"/>
              </a:rPr>
              <a:t>( </a:t>
            </a:r>
            <a:r>
              <a:rPr lang="en-US" altLang="zh-CN" sz="2400" dirty="0" err="1">
                <a:solidFill>
                  <a:srgbClr val="C00000"/>
                </a:solidFill>
                <a:latin typeface="Courier New" panose="02070309020205020404" pitchFamily="49" charset="0"/>
              </a:rPr>
              <a:t>secondNumber</a:t>
            </a:r>
            <a:r>
              <a:rPr lang="en-US" altLang="zh-CN" sz="2400" dirty="0">
                <a:solidFill>
                  <a:srgbClr val="C00000"/>
                </a:solidFill>
                <a:latin typeface="Courier New" panose="02070309020205020404" pitchFamily="49" charset="0"/>
              </a:rPr>
              <a:t> );</a:t>
            </a:r>
          </a:p>
        </p:txBody>
      </p:sp>
    </p:spTree>
    <p:extLst>
      <p:ext uri="{BB962C8B-B14F-4D97-AF65-F5344CB8AC3E}">
        <p14:creationId xmlns:p14="http://schemas.microsoft.com/office/powerpoint/2010/main" val="17753033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Sans Serif" panose="020B0604020202020204" pitchFamily="34" charset="0"/>
                <a:ea typeface="黑体" panose="02010609060101010101" pitchFamily="49" charset="-122"/>
                <a:cs typeface="Microsoft Sans Serif" panose="020B0604020202020204" pitchFamily="34" charset="0"/>
              </a:rPr>
              <a:t>第二章 </a:t>
            </a:r>
            <a:r>
              <a:rPr lang="en-US" altLang="zh-CN" dirty="0" smtClean="0">
                <a:latin typeface="Microsoft Sans Serif" panose="020B0604020202020204" pitchFamily="34" charset="0"/>
                <a:ea typeface="黑体" panose="02010609060101010101" pitchFamily="49" charset="-122"/>
                <a:cs typeface="Microsoft Sans Serif" panose="020B0604020202020204" pitchFamily="34" charset="0"/>
              </a:rPr>
              <a:t>Java</a:t>
            </a:r>
            <a:r>
              <a:rPr lang="zh-CN" altLang="en-US" dirty="0" smtClean="0">
                <a:latin typeface="Microsoft Sans Serif" panose="020B0604020202020204" pitchFamily="34" charset="0"/>
                <a:ea typeface="黑体" panose="02010609060101010101" pitchFamily="49" charset="-122"/>
                <a:cs typeface="Microsoft Sans Serif" panose="020B0604020202020204" pitchFamily="34" charset="0"/>
              </a:rPr>
              <a:t>结构化程序设计</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t>标识符、关键字</a:t>
            </a:r>
            <a:endParaRPr lang="en-US" altLang="zh-CN" dirty="0" smtClean="0"/>
          </a:p>
          <a:p>
            <a:pPr>
              <a:lnSpc>
                <a:spcPct val="200000"/>
              </a:lnSpc>
            </a:pPr>
            <a:r>
              <a:rPr lang="zh-CN" altLang="en-US" dirty="0"/>
              <a:t>数据类型</a:t>
            </a:r>
            <a:r>
              <a:rPr lang="zh-CN" altLang="en-US" dirty="0" smtClean="0"/>
              <a:t>、常量和变量</a:t>
            </a:r>
            <a:endParaRPr lang="en-US" altLang="zh-CN" dirty="0" smtClean="0"/>
          </a:p>
          <a:p>
            <a:pPr>
              <a:lnSpc>
                <a:spcPct val="200000"/>
              </a:lnSpc>
            </a:pPr>
            <a:r>
              <a:rPr lang="zh-CN" altLang="en-US" dirty="0" smtClean="0"/>
              <a:t>运算符</a:t>
            </a:r>
            <a:endParaRPr lang="en-US" altLang="zh-CN" dirty="0" smtClean="0"/>
          </a:p>
          <a:p>
            <a:pPr>
              <a:lnSpc>
                <a:spcPct val="200000"/>
              </a:lnSpc>
            </a:pPr>
            <a:r>
              <a:rPr lang="zh-CN" altLang="en-US" dirty="0" smtClean="0">
                <a:solidFill>
                  <a:srgbClr val="C00000"/>
                </a:solidFill>
              </a:rPr>
              <a:t>控制结构</a:t>
            </a:r>
            <a:endParaRPr lang="en-US" altLang="zh-CN" dirty="0" smtClean="0">
              <a:solidFill>
                <a:srgbClr val="C00000"/>
              </a:solidFill>
            </a:endParaRPr>
          </a:p>
          <a:p>
            <a:pPr>
              <a:lnSpc>
                <a:spcPct val="200000"/>
              </a:lnSpc>
            </a:pPr>
            <a:r>
              <a:rPr lang="zh-CN" altLang="en-US" dirty="0" smtClean="0"/>
              <a:t>编程规范</a:t>
            </a:r>
            <a:endParaRPr lang="zh-CN" altLang="en-US" dirty="0"/>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2707" y="3333324"/>
            <a:ext cx="1481137"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8900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控制结构</a:t>
            </a:r>
            <a:endParaRPr lang="zh-CN" altLang="en-US" dirty="0"/>
          </a:p>
        </p:txBody>
      </p:sp>
      <p:sp>
        <p:nvSpPr>
          <p:cNvPr id="3" name="内容占位符 2"/>
          <p:cNvSpPr>
            <a:spLocks noGrp="1"/>
          </p:cNvSpPr>
          <p:nvPr>
            <p:ph idx="1"/>
          </p:nvPr>
        </p:nvSpPr>
        <p:spPr/>
        <p:txBody>
          <a:bodyPr/>
          <a:lstStyle/>
          <a:p>
            <a:r>
              <a:rPr lang="zh-CN" altLang="en-US" dirty="0" smtClean="0">
                <a:latin typeface="黑体" panose="02010609060101010101" pitchFamily="49" charset="-122"/>
                <a:ea typeface="黑体" panose="02010609060101010101" pitchFamily="49" charset="-122"/>
              </a:rPr>
              <a:t>程序</a:t>
            </a:r>
            <a:r>
              <a:rPr lang="zh-CN" altLang="en-US" dirty="0">
                <a:latin typeface="黑体" panose="02010609060101010101" pitchFamily="49" charset="-122"/>
                <a:ea typeface="黑体" panose="02010609060101010101" pitchFamily="49" charset="-122"/>
              </a:rPr>
              <a:t>执行的顺序 </a:t>
            </a:r>
            <a:endParaRPr lang="en-US" altLang="zh-CN" dirty="0" smtClean="0">
              <a:latin typeface="黑体" panose="02010609060101010101" pitchFamily="49" charset="-122"/>
              <a:ea typeface="黑体" panose="02010609060101010101" pitchFamily="49" charset="-122"/>
            </a:endParaRPr>
          </a:p>
          <a:p>
            <a:pPr lvl="1"/>
            <a:r>
              <a:rPr lang="zh-CN" altLang="en-US" sz="2800" dirty="0" smtClean="0">
                <a:ea typeface="黑体" panose="02010609060101010101" pitchFamily="49" charset="-122"/>
                <a:cs typeface="Times New Roman" panose="02020603050405020304" pitchFamily="18" charset="0"/>
              </a:rPr>
              <a:t>三</a:t>
            </a:r>
            <a:r>
              <a:rPr lang="zh-CN" altLang="en-US" sz="2800" dirty="0">
                <a:ea typeface="黑体" panose="02010609060101010101" pitchFamily="49" charset="-122"/>
                <a:cs typeface="Times New Roman" panose="02020603050405020304" pitchFamily="18" charset="0"/>
              </a:rPr>
              <a:t>种程序基本结构 </a:t>
            </a:r>
            <a:endParaRPr lang="zh-CN" altLang="en-US" sz="2800" b="0" dirty="0">
              <a:ea typeface="黑体" panose="02010609060101010101" pitchFamily="49" charset="-122"/>
              <a:cs typeface="Times New Roman" panose="02020603050405020304" pitchFamily="18" charset="0"/>
            </a:endParaRPr>
          </a:p>
          <a:p>
            <a:pPr lvl="2"/>
            <a:r>
              <a:rPr lang="en-US" altLang="zh-CN" sz="2400" dirty="0" smtClean="0">
                <a:solidFill>
                  <a:srgbClr val="0000CC"/>
                </a:solidFill>
                <a:ea typeface="黑体" panose="02010609060101010101" pitchFamily="49" charset="-122"/>
                <a:cs typeface="Times New Roman" panose="02020603050405020304" pitchFamily="18" charset="0"/>
              </a:rPr>
              <a:t>Sequence </a:t>
            </a:r>
            <a:r>
              <a:rPr lang="en-US" altLang="zh-CN" sz="2400" dirty="0">
                <a:solidFill>
                  <a:srgbClr val="0000CC"/>
                </a:solidFill>
                <a:ea typeface="黑体" panose="02010609060101010101" pitchFamily="49" charset="-122"/>
                <a:cs typeface="Times New Roman" panose="02020603050405020304" pitchFamily="18" charset="0"/>
              </a:rPr>
              <a:t>structure</a:t>
            </a:r>
            <a:r>
              <a:rPr lang="zh-CN" altLang="en-US" sz="2400" dirty="0">
                <a:solidFill>
                  <a:srgbClr val="0000CC"/>
                </a:solidFill>
                <a:ea typeface="黑体" panose="02010609060101010101" pitchFamily="49" charset="-122"/>
                <a:cs typeface="Times New Roman" panose="02020603050405020304" pitchFamily="18" charset="0"/>
              </a:rPr>
              <a:t>（顺序结构） </a:t>
            </a:r>
            <a:endParaRPr lang="zh-CN" altLang="en-US" sz="2400" b="0" dirty="0">
              <a:solidFill>
                <a:srgbClr val="0000CC"/>
              </a:solidFill>
              <a:ea typeface="黑体" panose="02010609060101010101" pitchFamily="49" charset="-122"/>
              <a:cs typeface="Times New Roman" panose="02020603050405020304" pitchFamily="18" charset="0"/>
            </a:endParaRPr>
          </a:p>
          <a:p>
            <a:pPr lvl="2"/>
            <a:r>
              <a:rPr lang="en-US" altLang="zh-CN" sz="2400" dirty="0" smtClean="0">
                <a:solidFill>
                  <a:srgbClr val="0000CC"/>
                </a:solidFill>
                <a:ea typeface="黑体" panose="02010609060101010101" pitchFamily="49" charset="-122"/>
                <a:cs typeface="Times New Roman" panose="02020603050405020304" pitchFamily="18" charset="0"/>
              </a:rPr>
              <a:t>Selection </a:t>
            </a:r>
            <a:r>
              <a:rPr lang="en-US" altLang="zh-CN" sz="2400" dirty="0">
                <a:solidFill>
                  <a:srgbClr val="0000CC"/>
                </a:solidFill>
                <a:ea typeface="黑体" panose="02010609060101010101" pitchFamily="49" charset="-122"/>
                <a:cs typeface="Times New Roman" panose="02020603050405020304" pitchFamily="18" charset="0"/>
              </a:rPr>
              <a:t>structure</a:t>
            </a:r>
            <a:r>
              <a:rPr lang="zh-CN" altLang="en-US" sz="2400" dirty="0">
                <a:solidFill>
                  <a:srgbClr val="0000CC"/>
                </a:solidFill>
                <a:ea typeface="黑体" panose="02010609060101010101" pitchFamily="49" charset="-122"/>
                <a:cs typeface="Times New Roman" panose="02020603050405020304" pitchFamily="18" charset="0"/>
              </a:rPr>
              <a:t>（选择结构） </a:t>
            </a:r>
            <a:endParaRPr lang="zh-CN" altLang="en-US" sz="2400" b="0" dirty="0">
              <a:solidFill>
                <a:srgbClr val="0000CC"/>
              </a:solidFill>
              <a:ea typeface="黑体" panose="02010609060101010101" pitchFamily="49" charset="-122"/>
              <a:cs typeface="Times New Roman" panose="02020603050405020304" pitchFamily="18" charset="0"/>
            </a:endParaRPr>
          </a:p>
          <a:p>
            <a:pPr lvl="2"/>
            <a:r>
              <a:rPr lang="en-US" altLang="zh-CN" sz="2400" dirty="0" smtClean="0">
                <a:solidFill>
                  <a:srgbClr val="0000CC"/>
                </a:solidFill>
                <a:ea typeface="黑体" panose="02010609060101010101" pitchFamily="49" charset="-122"/>
                <a:cs typeface="Times New Roman" panose="02020603050405020304" pitchFamily="18" charset="0"/>
              </a:rPr>
              <a:t>Repetition </a:t>
            </a:r>
            <a:r>
              <a:rPr lang="en-US" altLang="zh-CN" sz="2400" dirty="0">
                <a:solidFill>
                  <a:srgbClr val="0000CC"/>
                </a:solidFill>
                <a:ea typeface="黑体" panose="02010609060101010101" pitchFamily="49" charset="-122"/>
                <a:cs typeface="Times New Roman" panose="02020603050405020304" pitchFamily="18" charset="0"/>
              </a:rPr>
              <a:t>structure</a:t>
            </a:r>
            <a:r>
              <a:rPr lang="zh-CN" altLang="en-US" sz="2400" dirty="0">
                <a:solidFill>
                  <a:srgbClr val="0000CC"/>
                </a:solidFill>
                <a:ea typeface="黑体" panose="02010609060101010101" pitchFamily="49" charset="-122"/>
                <a:cs typeface="Times New Roman" panose="02020603050405020304" pitchFamily="18" charset="0"/>
              </a:rPr>
              <a:t>（循环结构） </a:t>
            </a:r>
            <a:endParaRPr lang="zh-CN" altLang="en-US" sz="2400" b="0" dirty="0">
              <a:solidFill>
                <a:srgbClr val="0000CC"/>
              </a:solidFill>
              <a:ea typeface="黑体" panose="02010609060101010101" pitchFamily="49" charset="-122"/>
              <a:cs typeface="Times New Roman" panose="02020603050405020304" pitchFamily="18" charset="0"/>
            </a:endParaRPr>
          </a:p>
          <a:p>
            <a:pPr lvl="1"/>
            <a:r>
              <a:rPr lang="zh-CN" altLang="en-US" sz="2800" dirty="0" smtClean="0">
                <a:ea typeface="黑体" panose="02010609060101010101" pitchFamily="49" charset="-122"/>
                <a:cs typeface="Times New Roman" panose="02020603050405020304" pitchFamily="18" charset="0"/>
              </a:rPr>
              <a:t>上述</a:t>
            </a:r>
            <a:r>
              <a:rPr lang="zh-CN" altLang="en-US" sz="2800" dirty="0">
                <a:ea typeface="黑体" panose="02010609060101010101" pitchFamily="49" charset="-122"/>
                <a:cs typeface="Times New Roman" panose="02020603050405020304" pitchFamily="18" charset="0"/>
              </a:rPr>
              <a:t>三种程序基本结构是“</a:t>
            </a:r>
            <a:r>
              <a:rPr lang="zh-CN" altLang="en-US" sz="2800" dirty="0">
                <a:solidFill>
                  <a:srgbClr val="FF0000"/>
                </a:solidFill>
                <a:ea typeface="黑体" panose="02010609060101010101" pitchFamily="49" charset="-122"/>
                <a:cs typeface="Times New Roman" panose="02020603050405020304" pitchFamily="18" charset="0"/>
              </a:rPr>
              <a:t>完备的</a:t>
            </a:r>
            <a:r>
              <a:rPr lang="zh-CN" altLang="en-US" sz="2800" dirty="0">
                <a:ea typeface="黑体" panose="02010609060101010101" pitchFamily="49" charset="-122"/>
                <a:cs typeface="Times New Roman" panose="02020603050405020304" pitchFamily="18" charset="0"/>
              </a:rPr>
              <a:t>”，再复杂的程序执行流程，都可以分解为上述三种结构的组合。 </a:t>
            </a:r>
            <a:endParaRPr lang="zh-CN" altLang="en-US" sz="2800" b="0" dirty="0">
              <a:ea typeface="黑体" panose="02010609060101010101" pitchFamily="49" charset="-122"/>
              <a:cs typeface="Times New Roman" panose="02020603050405020304" pitchFamily="18" charset="0"/>
            </a:endParaRPr>
          </a:p>
          <a:p>
            <a:pPr lvl="1"/>
            <a:r>
              <a:rPr lang="zh-CN" altLang="en-US" sz="2800" dirty="0" smtClean="0">
                <a:ea typeface="黑体" panose="02010609060101010101" pitchFamily="49" charset="-122"/>
                <a:cs typeface="Times New Roman" panose="02020603050405020304" pitchFamily="18" charset="0"/>
              </a:rPr>
              <a:t>“</a:t>
            </a:r>
            <a:r>
              <a:rPr lang="zh-CN" altLang="en-US" sz="2800" dirty="0">
                <a:solidFill>
                  <a:srgbClr val="009900"/>
                </a:solidFill>
                <a:ea typeface="黑体" panose="02010609060101010101" pitchFamily="49" charset="-122"/>
                <a:cs typeface="Times New Roman" panose="02020603050405020304" pitchFamily="18" charset="0"/>
              </a:rPr>
              <a:t>流程图（</a:t>
            </a:r>
            <a:r>
              <a:rPr lang="en-US" altLang="zh-CN" sz="2800" dirty="0">
                <a:solidFill>
                  <a:srgbClr val="009900"/>
                </a:solidFill>
                <a:ea typeface="黑体" panose="02010609060101010101" pitchFamily="49" charset="-122"/>
                <a:cs typeface="Times New Roman" panose="02020603050405020304" pitchFamily="18" charset="0"/>
              </a:rPr>
              <a:t>Flowchart</a:t>
            </a:r>
            <a:r>
              <a:rPr lang="zh-CN" altLang="en-US" sz="2800" dirty="0">
                <a:solidFill>
                  <a:srgbClr val="009900"/>
                </a:solidFill>
                <a:ea typeface="黑体" panose="02010609060101010101" pitchFamily="49" charset="-122"/>
                <a:cs typeface="Times New Roman" panose="02020603050405020304" pitchFamily="18" charset="0"/>
              </a:rPr>
              <a:t>）</a:t>
            </a:r>
            <a:r>
              <a:rPr lang="zh-CN" altLang="en-US" sz="2800" dirty="0">
                <a:ea typeface="黑体" panose="02010609060101010101" pitchFamily="49" charset="-122"/>
                <a:cs typeface="Times New Roman" panose="02020603050405020304" pitchFamily="18" charset="0"/>
              </a:rPr>
              <a:t>”常用于描述程序执行顺序。 </a:t>
            </a:r>
            <a:endParaRPr lang="zh-CN" altLang="en-US" sz="2800" b="0" dirty="0">
              <a:ea typeface="黑体" panose="02010609060101010101" pitchFamily="49" charset="-122"/>
              <a:cs typeface="Times New Roman" panose="02020603050405020304" pitchFamily="18" charset="0"/>
            </a:endParaRP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415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dirty="0"/>
              <a:t>选择</a:t>
            </a:r>
            <a:r>
              <a:rPr lang="zh-CN" altLang="en-US" dirty="0" smtClean="0"/>
              <a:t>结构</a:t>
            </a:r>
            <a:endParaRPr lang="zh-CN" altLang="en-US" dirty="0" smtClean="0">
              <a:ea typeface="宋体" panose="02010600030101010101" pitchFamily="2" charset="-122"/>
            </a:endParaRPr>
          </a:p>
        </p:txBody>
      </p:sp>
      <p:sp>
        <p:nvSpPr>
          <p:cNvPr id="86019" name="Text Box 3"/>
          <p:cNvSpPr txBox="1">
            <a:spLocks noChangeArrowheads="1"/>
          </p:cNvSpPr>
          <p:nvPr/>
        </p:nvSpPr>
        <p:spPr bwMode="auto">
          <a:xfrm>
            <a:off x="1899434" y="1878280"/>
            <a:ext cx="341632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dirty="0">
                <a:solidFill>
                  <a:srgbClr val="0000CC"/>
                </a:solidFill>
                <a:latin typeface="Courier New" panose="02070309020205020404" pitchFamily="49" charset="0"/>
              </a:rPr>
              <a:t>if</a:t>
            </a:r>
            <a:r>
              <a:rPr lang="en-US" altLang="zh-CN" sz="2000" dirty="0">
                <a:latin typeface="Courier New" panose="02070309020205020404" pitchFamily="49" charset="0"/>
              </a:rPr>
              <a:t> (</a:t>
            </a:r>
            <a:r>
              <a:rPr lang="en-US" altLang="zh-CN" sz="2000" dirty="0" err="1">
                <a:latin typeface="Courier New" panose="02070309020205020404" pitchFamily="49" charset="0"/>
              </a:rPr>
              <a:t>boolenExpression</a:t>
            </a:r>
            <a:r>
              <a:rPr lang="en-US" altLang="zh-CN" sz="2000" dirty="0">
                <a:latin typeface="Courier New" panose="02070309020205020404" pitchFamily="49" charset="0"/>
              </a:rPr>
              <a:t>)</a:t>
            </a:r>
          </a:p>
          <a:p>
            <a:pPr eaLnBrk="1" hangingPunct="1">
              <a:spcBef>
                <a:spcPct val="0"/>
              </a:spcBef>
              <a:buClrTx/>
              <a:buSzTx/>
              <a:buFontTx/>
              <a:buNone/>
            </a:pPr>
            <a:r>
              <a:rPr lang="en-US" altLang="zh-CN" sz="2000" dirty="0">
                <a:latin typeface="Courier New" panose="02070309020205020404" pitchFamily="49" charset="0"/>
              </a:rPr>
              <a:t>{</a:t>
            </a:r>
          </a:p>
          <a:p>
            <a:pPr eaLnBrk="1" hangingPunct="1">
              <a:spcBef>
                <a:spcPct val="0"/>
              </a:spcBef>
              <a:buClrTx/>
              <a:buSzTx/>
              <a:buFontTx/>
              <a:buNone/>
            </a:pPr>
            <a:r>
              <a:rPr lang="en-US" altLang="zh-CN" sz="2000" dirty="0">
                <a:latin typeface="Courier New" panose="02070309020205020404" pitchFamily="49" charset="0"/>
              </a:rPr>
              <a:t>    statement(s);</a:t>
            </a:r>
          </a:p>
          <a:p>
            <a:pPr eaLnBrk="1" hangingPunct="1">
              <a:spcBef>
                <a:spcPct val="0"/>
              </a:spcBef>
              <a:buClrTx/>
              <a:buSzTx/>
              <a:buFontTx/>
              <a:buNone/>
            </a:pPr>
            <a:r>
              <a:rPr lang="en-US" altLang="zh-CN" sz="2000" dirty="0">
                <a:latin typeface="Courier New" panose="02070309020205020404" pitchFamily="49" charset="0"/>
              </a:rPr>
              <a:t>}</a:t>
            </a:r>
          </a:p>
        </p:txBody>
      </p:sp>
      <p:grpSp>
        <p:nvGrpSpPr>
          <p:cNvPr id="3" name="组合 2"/>
          <p:cNvGrpSpPr/>
          <p:nvPr/>
        </p:nvGrpSpPr>
        <p:grpSpPr>
          <a:xfrm>
            <a:off x="6613525" y="1074459"/>
            <a:ext cx="2777128" cy="3311525"/>
            <a:chOff x="6705600" y="1104900"/>
            <a:chExt cx="2320162" cy="2933700"/>
          </a:xfrm>
        </p:grpSpPr>
        <p:sp>
          <p:nvSpPr>
            <p:cNvPr id="86020" name="AutoShape 4"/>
            <p:cNvSpPr>
              <a:spLocks noChangeArrowheads="1"/>
            </p:cNvSpPr>
            <p:nvPr/>
          </p:nvSpPr>
          <p:spPr bwMode="auto">
            <a:xfrm>
              <a:off x="7505700" y="11049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86021" name="AutoShape 5"/>
            <p:cNvSpPr>
              <a:spLocks noChangeArrowheads="1"/>
            </p:cNvSpPr>
            <p:nvPr/>
          </p:nvSpPr>
          <p:spPr bwMode="auto">
            <a:xfrm>
              <a:off x="7505700" y="38989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86022" name="AutoShape 6"/>
            <p:cNvSpPr>
              <a:spLocks noChangeArrowheads="1"/>
            </p:cNvSpPr>
            <p:nvPr/>
          </p:nvSpPr>
          <p:spPr bwMode="auto">
            <a:xfrm>
              <a:off x="6705600" y="1562100"/>
              <a:ext cx="1752600" cy="812800"/>
            </a:xfrm>
            <a:prstGeom prst="flowChartDecision">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dirty="0" err="1"/>
                <a:t>boolean</a:t>
              </a:r>
              <a:endParaRPr lang="en-US" altLang="zh-CN" sz="1600" dirty="0"/>
            </a:p>
            <a:p>
              <a:pPr algn="ctr" eaLnBrk="1" hangingPunct="1">
                <a:spcBef>
                  <a:spcPct val="0"/>
                </a:spcBef>
                <a:buClrTx/>
                <a:buSzTx/>
                <a:buFontTx/>
                <a:buNone/>
              </a:pPr>
              <a:r>
                <a:rPr lang="en-US" altLang="zh-CN" sz="1600" dirty="0"/>
                <a:t>expression</a:t>
              </a:r>
            </a:p>
          </p:txBody>
        </p:sp>
        <p:sp>
          <p:nvSpPr>
            <p:cNvPr id="86023" name="AutoShape 7"/>
            <p:cNvSpPr>
              <a:spLocks noChangeArrowheads="1"/>
            </p:cNvSpPr>
            <p:nvPr/>
          </p:nvSpPr>
          <p:spPr bwMode="auto">
            <a:xfrm>
              <a:off x="6718300" y="2908300"/>
              <a:ext cx="1765300" cy="444500"/>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statement(s)</a:t>
              </a:r>
            </a:p>
          </p:txBody>
        </p:sp>
        <p:sp>
          <p:nvSpPr>
            <p:cNvPr id="86024" name="Text Box 8"/>
            <p:cNvSpPr txBox="1">
              <a:spLocks noChangeArrowheads="1"/>
            </p:cNvSpPr>
            <p:nvPr/>
          </p:nvSpPr>
          <p:spPr bwMode="auto">
            <a:xfrm>
              <a:off x="7616825" y="2487613"/>
              <a:ext cx="478375" cy="299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t>true</a:t>
              </a:r>
            </a:p>
          </p:txBody>
        </p:sp>
        <p:sp>
          <p:nvSpPr>
            <p:cNvPr id="86025" name="Line 9"/>
            <p:cNvSpPr>
              <a:spLocks noChangeShapeType="1"/>
            </p:cNvSpPr>
            <p:nvPr/>
          </p:nvSpPr>
          <p:spPr bwMode="auto">
            <a:xfrm>
              <a:off x="7569200" y="2374900"/>
              <a:ext cx="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6026" name="Line 10"/>
            <p:cNvSpPr>
              <a:spLocks noChangeShapeType="1"/>
            </p:cNvSpPr>
            <p:nvPr/>
          </p:nvSpPr>
          <p:spPr bwMode="auto">
            <a:xfrm>
              <a:off x="7569200" y="3365500"/>
              <a:ext cx="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6027" name="Line 11"/>
            <p:cNvSpPr>
              <a:spLocks noChangeShapeType="1"/>
            </p:cNvSpPr>
            <p:nvPr/>
          </p:nvSpPr>
          <p:spPr bwMode="auto">
            <a:xfrm>
              <a:off x="7569200" y="1244600"/>
              <a:ext cx="0" cy="3175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6028" name="Line 12"/>
            <p:cNvSpPr>
              <a:spLocks noChangeShapeType="1"/>
            </p:cNvSpPr>
            <p:nvPr/>
          </p:nvSpPr>
          <p:spPr bwMode="auto">
            <a:xfrm>
              <a:off x="8445500" y="1968500"/>
              <a:ext cx="571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9" name="Line 13"/>
            <p:cNvSpPr>
              <a:spLocks noChangeShapeType="1"/>
            </p:cNvSpPr>
            <p:nvPr/>
          </p:nvSpPr>
          <p:spPr bwMode="auto">
            <a:xfrm>
              <a:off x="9017000" y="1968500"/>
              <a:ext cx="0" cy="161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0" name="Line 14"/>
            <p:cNvSpPr>
              <a:spLocks noChangeShapeType="1"/>
            </p:cNvSpPr>
            <p:nvPr/>
          </p:nvSpPr>
          <p:spPr bwMode="auto">
            <a:xfrm flipH="1">
              <a:off x="7569200" y="3581400"/>
              <a:ext cx="14478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6031" name="Text Box 15"/>
            <p:cNvSpPr txBox="1">
              <a:spLocks noChangeArrowheads="1"/>
            </p:cNvSpPr>
            <p:nvPr/>
          </p:nvSpPr>
          <p:spPr bwMode="auto">
            <a:xfrm>
              <a:off x="8480425" y="1636713"/>
              <a:ext cx="545337" cy="299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t>false</a:t>
              </a:r>
            </a:p>
          </p:txBody>
        </p:sp>
      </p:grpSp>
      <p:sp>
        <p:nvSpPr>
          <p:cNvPr id="86032" name="AutoShape 16"/>
          <p:cNvSpPr>
            <a:spLocks noChangeArrowheads="1"/>
          </p:cNvSpPr>
          <p:nvPr/>
        </p:nvSpPr>
        <p:spPr bwMode="auto">
          <a:xfrm>
            <a:off x="5181600" y="2336800"/>
            <a:ext cx="914400" cy="406400"/>
          </a:xfrm>
          <a:prstGeom prst="rightArrow">
            <a:avLst>
              <a:gd name="adj1" fmla="val 50000"/>
              <a:gd name="adj2" fmla="val 5625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86033" name="Rectangle 17"/>
          <p:cNvSpPr>
            <a:spLocks noChangeArrowheads="1"/>
          </p:cNvSpPr>
          <p:nvPr/>
        </p:nvSpPr>
        <p:spPr bwMode="auto">
          <a:xfrm>
            <a:off x="1160061" y="4610100"/>
            <a:ext cx="4774016" cy="1422210"/>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solidFill>
                  <a:srgbClr val="0000CC"/>
                </a:solidFill>
                <a:latin typeface="Courier New" panose="02070309020205020404" pitchFamily="49" charset="0"/>
              </a:rPr>
              <a:t>if</a:t>
            </a:r>
            <a:r>
              <a:rPr lang="en-US" altLang="zh-CN" sz="1800" dirty="0">
                <a:latin typeface="Courier New" panose="02070309020205020404" pitchFamily="49" charset="0"/>
              </a:rPr>
              <a:t> ( (</a:t>
            </a:r>
            <a:r>
              <a:rPr lang="en-US" altLang="zh-CN" sz="1800" dirty="0" err="1">
                <a:latin typeface="Courier New" panose="02070309020205020404" pitchFamily="49" charset="0"/>
              </a:rPr>
              <a:t>i</a:t>
            </a:r>
            <a:r>
              <a:rPr lang="en-US" altLang="zh-CN" sz="1800" dirty="0">
                <a:latin typeface="Courier New" panose="02070309020205020404" pitchFamily="49" charset="0"/>
              </a:rPr>
              <a:t>&gt;0) &amp;&amp; (</a:t>
            </a:r>
            <a:r>
              <a:rPr lang="en-US" altLang="zh-CN" sz="1800" dirty="0" err="1">
                <a:latin typeface="Courier New" panose="02070309020205020404" pitchFamily="49" charset="0"/>
              </a:rPr>
              <a:t>i</a:t>
            </a:r>
            <a:r>
              <a:rPr lang="en-US" altLang="zh-CN" sz="1800" dirty="0">
                <a:latin typeface="Courier New" panose="02070309020205020404" pitchFamily="49" charset="0"/>
              </a:rPr>
              <a:t>&lt;10) )</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System.out.println</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i</a:t>
            </a:r>
            <a:r>
              <a:rPr lang="en-US" altLang="zh-CN" sz="1800" dirty="0">
                <a:latin typeface="Courier New" panose="02070309020205020404" pitchFamily="49" charset="0"/>
              </a:rPr>
              <a:t> is between 0 to 10");</a:t>
            </a:r>
          </a:p>
          <a:p>
            <a:pPr eaLnBrk="1" hangingPunct="1">
              <a:spcBef>
                <a:spcPct val="0"/>
              </a:spcBef>
              <a:buClrTx/>
              <a:buSzTx/>
              <a:buFontTx/>
              <a:buNone/>
            </a:pPr>
            <a:r>
              <a:rPr lang="en-US" altLang="zh-CN" sz="1800" dirty="0">
                <a:latin typeface="Courier New" panose="02070309020205020404" pitchFamily="49" charset="0"/>
              </a:rPr>
              <a:t>}</a:t>
            </a:r>
          </a:p>
        </p:txBody>
      </p:sp>
      <p:sp>
        <p:nvSpPr>
          <p:cNvPr id="86034" name="Rectangle 18"/>
          <p:cNvSpPr>
            <a:spLocks noChangeArrowheads="1"/>
          </p:cNvSpPr>
          <p:nvPr/>
        </p:nvSpPr>
        <p:spPr bwMode="auto">
          <a:xfrm>
            <a:off x="1160061" y="4660899"/>
            <a:ext cx="4697815" cy="288925"/>
          </a:xfrm>
          <a:prstGeom prst="rect">
            <a:avLst/>
          </a:prstGeom>
          <a:solidFill>
            <a:srgbClr val="993366">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86035" name="Rectangle 19"/>
          <p:cNvSpPr>
            <a:spLocks noChangeArrowheads="1"/>
          </p:cNvSpPr>
          <p:nvPr/>
        </p:nvSpPr>
        <p:spPr bwMode="auto">
          <a:xfrm>
            <a:off x="1665027" y="5080000"/>
            <a:ext cx="4192849" cy="722194"/>
          </a:xfrm>
          <a:prstGeom prst="rect">
            <a:avLst/>
          </a:prstGeom>
          <a:solidFill>
            <a:srgbClr val="CC99FF">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86036" name="Line 20"/>
          <p:cNvSpPr>
            <a:spLocks noChangeShapeType="1"/>
          </p:cNvSpPr>
          <p:nvPr/>
        </p:nvSpPr>
        <p:spPr bwMode="auto">
          <a:xfrm flipH="1">
            <a:off x="5829300" y="4787900"/>
            <a:ext cx="72390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6037" name="Text Box 21"/>
          <p:cNvSpPr txBox="1">
            <a:spLocks noChangeArrowheads="1"/>
          </p:cNvSpPr>
          <p:nvPr/>
        </p:nvSpPr>
        <p:spPr bwMode="auto">
          <a:xfrm>
            <a:off x="6613525" y="4583113"/>
            <a:ext cx="25939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dirty="0" err="1"/>
              <a:t>boolean</a:t>
            </a:r>
            <a:r>
              <a:rPr lang="en-US" altLang="zh-CN" sz="2000" dirty="0"/>
              <a:t> expression</a:t>
            </a:r>
          </a:p>
        </p:txBody>
      </p:sp>
      <p:sp>
        <p:nvSpPr>
          <p:cNvPr id="86038" name="Line 22"/>
          <p:cNvSpPr>
            <a:spLocks noChangeShapeType="1"/>
          </p:cNvSpPr>
          <p:nvPr/>
        </p:nvSpPr>
        <p:spPr bwMode="auto">
          <a:xfrm flipH="1">
            <a:off x="5829300" y="5321300"/>
            <a:ext cx="72390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6039" name="Text Box 23"/>
          <p:cNvSpPr txBox="1">
            <a:spLocks noChangeArrowheads="1"/>
          </p:cNvSpPr>
          <p:nvPr/>
        </p:nvSpPr>
        <p:spPr bwMode="auto">
          <a:xfrm>
            <a:off x="6613525" y="5116513"/>
            <a:ext cx="19495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dirty="0"/>
              <a:t>true statement</a:t>
            </a:r>
          </a:p>
        </p:txBody>
      </p:sp>
      <p:cxnSp>
        <p:nvCxnSpPr>
          <p:cNvPr id="24" name="直接连接符 2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11022" y="1027886"/>
            <a:ext cx="2696572" cy="523220"/>
          </a:xfrm>
          <a:prstGeom prst="rect">
            <a:avLst/>
          </a:prstGeom>
        </p:spPr>
        <p:txBody>
          <a:bodyPr wrap="none">
            <a:spAutoFit/>
          </a:bodyPr>
          <a:lstStyle/>
          <a:p>
            <a:pPr marL="342900" indent="-342900" eaLnBrk="0" fontAlgn="base" hangingPunct="0">
              <a:spcBef>
                <a:spcPct val="20000"/>
              </a:spcBef>
              <a:spcAft>
                <a:spcPct val="0"/>
              </a:spcAft>
              <a:buClr>
                <a:schemeClr val="tx2"/>
              </a:buClr>
              <a:buSzPct val="70000"/>
              <a:buFont typeface="Wingdings" panose="05000000000000000000" pitchFamily="2" charset="2"/>
              <a:buChar char="n"/>
            </a:pPr>
            <a:r>
              <a:rPr lang="zh-CN" altLang="en-US" sz="2800" b="1" dirty="0">
                <a:latin typeface="黑体" panose="02010609060101010101" pitchFamily="49" charset="-122"/>
                <a:ea typeface="黑体" panose="02010609060101010101" pitchFamily="49" charset="-122"/>
              </a:rPr>
              <a:t>简单的</a:t>
            </a:r>
            <a:r>
              <a:rPr lang="en-US" altLang="zh-CN" sz="2800" b="1" dirty="0">
                <a:latin typeface="黑体" panose="02010609060101010101" pitchFamily="49" charset="-122"/>
                <a:ea typeface="黑体" panose="02010609060101010101" pitchFamily="49" charset="-122"/>
              </a:rPr>
              <a:t>if</a:t>
            </a:r>
            <a:r>
              <a:rPr lang="zh-CN" altLang="en-US" sz="2800" b="1" dirty="0">
                <a:latin typeface="黑体" panose="02010609060101010101" pitchFamily="49" charset="-122"/>
                <a:ea typeface="黑体" panose="02010609060101010101" pitchFamily="49" charset="-122"/>
              </a:rPr>
              <a:t>语句</a:t>
            </a:r>
          </a:p>
        </p:txBody>
      </p:sp>
    </p:spTree>
    <p:extLst>
      <p:ext uri="{BB962C8B-B14F-4D97-AF65-F5344CB8AC3E}">
        <p14:creationId xmlns:p14="http://schemas.microsoft.com/office/powerpoint/2010/main" val="18181994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dirty="0"/>
              <a:t>选择结构</a:t>
            </a:r>
            <a:endParaRPr lang="zh-CN" altLang="en-US" dirty="0" smtClean="0">
              <a:ea typeface="宋体" panose="02010600030101010101" pitchFamily="2" charset="-122"/>
            </a:endParaRPr>
          </a:p>
        </p:txBody>
      </p:sp>
      <p:sp>
        <p:nvSpPr>
          <p:cNvPr id="87043" name="Rectangle 3"/>
          <p:cNvSpPr>
            <a:spLocks noGrp="1" noChangeArrowheads="1"/>
          </p:cNvSpPr>
          <p:nvPr>
            <p:ph type="body" idx="1"/>
          </p:nvPr>
        </p:nvSpPr>
        <p:spPr>
          <a:xfrm>
            <a:off x="624417" y="981077"/>
            <a:ext cx="10972800" cy="646112"/>
          </a:xfrm>
        </p:spPr>
        <p:txBody>
          <a:bodyPr/>
          <a:lstStyle/>
          <a:p>
            <a:pPr eaLnBrk="1" hangingPunct="1"/>
            <a:r>
              <a:rPr lang="zh-CN" altLang="en-US" dirty="0" smtClean="0">
                <a:solidFill>
                  <a:srgbClr val="FF0000"/>
                </a:solidFill>
                <a:latin typeface="黑体" panose="02010609060101010101" pitchFamily="49" charset="-122"/>
                <a:ea typeface="黑体" panose="02010609060101010101" pitchFamily="49" charset="-122"/>
              </a:rPr>
              <a:t>注意：</a:t>
            </a:r>
          </a:p>
          <a:p>
            <a:pPr lvl="1" eaLnBrk="1" hangingPunct="1"/>
            <a:endParaRPr lang="zh-CN" altLang="en-US" dirty="0" smtClean="0">
              <a:ea typeface="楷体_GB2312" pitchFamily="49" charset="-122"/>
            </a:endParaRPr>
          </a:p>
        </p:txBody>
      </p:sp>
      <p:sp>
        <p:nvSpPr>
          <p:cNvPr id="87044" name="Rectangle 4"/>
          <p:cNvSpPr>
            <a:spLocks noChangeArrowheads="1"/>
          </p:cNvSpPr>
          <p:nvPr/>
        </p:nvSpPr>
        <p:spPr bwMode="auto">
          <a:xfrm>
            <a:off x="1364777" y="2400300"/>
            <a:ext cx="4099400" cy="1290638"/>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solidFill>
                  <a:srgbClr val="0000CC"/>
                </a:solidFill>
                <a:latin typeface="Courier New" panose="02070309020205020404" pitchFamily="49" charset="0"/>
              </a:rPr>
              <a:t>if</a:t>
            </a:r>
            <a:r>
              <a:rPr lang="en-US" altLang="zh-CN" sz="1600">
                <a:latin typeface="Courier New" panose="02070309020205020404" pitchFamily="49" charset="0"/>
              </a:rPr>
              <a:t> </a:t>
            </a:r>
            <a:r>
              <a:rPr lang="en-US" altLang="zh-CN" sz="1600">
                <a:solidFill>
                  <a:srgbClr val="CC0000"/>
                </a:solidFill>
                <a:latin typeface="Courier New" panose="02070309020205020404" pitchFamily="49" charset="0"/>
              </a:rPr>
              <a:t>(</a:t>
            </a:r>
            <a:r>
              <a:rPr lang="en-US" altLang="zh-CN" sz="1600">
                <a:latin typeface="Courier New" panose="02070309020205020404" pitchFamily="49" charset="0"/>
              </a:rPr>
              <a:t> (i&gt;0) &amp;&amp; (i&lt;10) </a:t>
            </a:r>
            <a:r>
              <a:rPr lang="en-US" altLang="zh-CN" sz="1600">
                <a:solidFill>
                  <a:srgbClr val="CC0000"/>
                </a:solidFill>
                <a:latin typeface="Courier New" panose="02070309020205020404" pitchFamily="49" charset="0"/>
              </a:rPr>
              <a:t>)</a:t>
            </a:r>
          </a:p>
          <a:p>
            <a:pPr eaLnBrk="1" hangingPunct="1">
              <a:spcBef>
                <a:spcPct val="0"/>
              </a:spcBef>
              <a:buClrTx/>
              <a:buSzTx/>
              <a:buFontTx/>
              <a:buNone/>
            </a:pPr>
            <a:r>
              <a:rPr lang="en-US" altLang="zh-CN" sz="1600">
                <a:latin typeface="Courier New" panose="02070309020205020404" pitchFamily="49" charset="0"/>
              </a:rPr>
              <a:t>{</a:t>
            </a:r>
          </a:p>
          <a:p>
            <a:pPr eaLnBrk="1" hangingPunct="1">
              <a:spcBef>
                <a:spcPct val="0"/>
              </a:spcBef>
              <a:buClrTx/>
              <a:buSzTx/>
              <a:buFontTx/>
              <a:buNone/>
            </a:pPr>
            <a:r>
              <a:rPr lang="en-US" altLang="zh-CN" sz="1600">
                <a:latin typeface="Courier New" panose="02070309020205020404" pitchFamily="49" charset="0"/>
              </a:rPr>
              <a:t>    System.out.println(</a:t>
            </a:r>
          </a:p>
          <a:p>
            <a:pPr eaLnBrk="1" hangingPunct="1">
              <a:spcBef>
                <a:spcPct val="0"/>
              </a:spcBef>
              <a:buClrTx/>
              <a:buSzTx/>
              <a:buFontTx/>
              <a:buNone/>
            </a:pPr>
            <a:r>
              <a:rPr lang="en-US" altLang="zh-CN" sz="1600">
                <a:latin typeface="Courier New" panose="02070309020205020404" pitchFamily="49" charset="0"/>
              </a:rPr>
              <a:t>        "i is between 0 to 10");</a:t>
            </a:r>
          </a:p>
          <a:p>
            <a:pPr eaLnBrk="1" hangingPunct="1">
              <a:spcBef>
                <a:spcPct val="0"/>
              </a:spcBef>
              <a:buClrTx/>
              <a:buSzTx/>
              <a:buFontTx/>
              <a:buNone/>
            </a:pPr>
            <a:r>
              <a:rPr lang="en-US" altLang="zh-CN" sz="1600">
                <a:latin typeface="Courier New" panose="02070309020205020404" pitchFamily="49" charset="0"/>
              </a:rPr>
              <a:t>}</a:t>
            </a:r>
          </a:p>
        </p:txBody>
      </p:sp>
      <p:sp>
        <p:nvSpPr>
          <p:cNvPr id="87045" name="Line 5"/>
          <p:cNvSpPr>
            <a:spLocks noChangeShapeType="1"/>
          </p:cNvSpPr>
          <p:nvPr/>
        </p:nvSpPr>
        <p:spPr bwMode="auto">
          <a:xfrm flipV="1">
            <a:off x="1883391" y="2133600"/>
            <a:ext cx="1253509"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6" name="Line 6"/>
          <p:cNvSpPr>
            <a:spLocks noChangeShapeType="1"/>
          </p:cNvSpPr>
          <p:nvPr/>
        </p:nvSpPr>
        <p:spPr bwMode="auto">
          <a:xfrm flipH="1" flipV="1">
            <a:off x="3261814" y="2133600"/>
            <a:ext cx="723331"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7" name="Text Box 7"/>
          <p:cNvSpPr txBox="1">
            <a:spLocks noChangeArrowheads="1"/>
          </p:cNvSpPr>
          <p:nvPr/>
        </p:nvSpPr>
        <p:spPr bwMode="auto">
          <a:xfrm>
            <a:off x="2040992" y="1668233"/>
            <a:ext cx="23791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dirty="0">
                <a:solidFill>
                  <a:srgbClr val="CC0000"/>
                </a:solidFill>
              </a:rPr>
              <a:t>1</a:t>
            </a:r>
            <a:r>
              <a:rPr lang="zh-CN" altLang="en-US" sz="2000" dirty="0">
                <a:solidFill>
                  <a:srgbClr val="CC0000"/>
                </a:solidFill>
              </a:rPr>
              <a:t>、外括号必不可少</a:t>
            </a:r>
          </a:p>
        </p:txBody>
      </p:sp>
      <p:sp>
        <p:nvSpPr>
          <p:cNvPr id="87048" name="Rectangle 8"/>
          <p:cNvSpPr>
            <a:spLocks noChangeArrowheads="1"/>
          </p:cNvSpPr>
          <p:nvPr/>
        </p:nvSpPr>
        <p:spPr bwMode="auto">
          <a:xfrm>
            <a:off x="6700839" y="2400300"/>
            <a:ext cx="4681394" cy="1290638"/>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solidFill>
                  <a:srgbClr val="0000CC"/>
                </a:solidFill>
                <a:latin typeface="Courier New" panose="02070309020205020404" pitchFamily="49" charset="0"/>
              </a:rPr>
              <a:t>if</a:t>
            </a:r>
            <a:r>
              <a:rPr lang="en-US" altLang="zh-CN" sz="1800" dirty="0">
                <a:latin typeface="Courier New" panose="02070309020205020404" pitchFamily="49" charset="0"/>
              </a:rPr>
              <a:t> ( (</a:t>
            </a:r>
            <a:r>
              <a:rPr lang="en-US" altLang="zh-CN" sz="1800" dirty="0" err="1">
                <a:latin typeface="Courier New" panose="02070309020205020404" pitchFamily="49" charset="0"/>
              </a:rPr>
              <a:t>i</a:t>
            </a:r>
            <a:r>
              <a:rPr lang="en-US" altLang="zh-CN" sz="1800" dirty="0">
                <a:latin typeface="Courier New" panose="02070309020205020404" pitchFamily="49" charset="0"/>
              </a:rPr>
              <a:t>&gt;0) &amp;&amp; (</a:t>
            </a:r>
            <a:r>
              <a:rPr lang="en-US" altLang="zh-CN" sz="1800" dirty="0" err="1">
                <a:latin typeface="Courier New" panose="02070309020205020404" pitchFamily="49" charset="0"/>
              </a:rPr>
              <a:t>i</a:t>
            </a:r>
            <a:r>
              <a:rPr lang="en-US" altLang="zh-CN" sz="1800" dirty="0">
                <a:latin typeface="Courier New" panose="02070309020205020404" pitchFamily="49" charset="0"/>
              </a:rPr>
              <a:t>&lt;10) )</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System.out.println</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i</a:t>
            </a:r>
            <a:r>
              <a:rPr lang="en-US" altLang="zh-CN" sz="1800" dirty="0">
                <a:latin typeface="Courier New" panose="02070309020205020404" pitchFamily="49" charset="0"/>
              </a:rPr>
              <a:t> is between 0 to 10");</a:t>
            </a:r>
          </a:p>
        </p:txBody>
      </p:sp>
      <p:sp>
        <p:nvSpPr>
          <p:cNvPr id="87049" name="Text Box 9"/>
          <p:cNvSpPr txBox="1">
            <a:spLocks noChangeArrowheads="1"/>
          </p:cNvSpPr>
          <p:nvPr/>
        </p:nvSpPr>
        <p:spPr bwMode="auto">
          <a:xfrm>
            <a:off x="5784850" y="1662113"/>
            <a:ext cx="54569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dirty="0">
                <a:solidFill>
                  <a:srgbClr val="CC0000"/>
                </a:solidFill>
              </a:rPr>
              <a:t>2</a:t>
            </a:r>
            <a:r>
              <a:rPr lang="zh-CN" altLang="en-US" sz="2000" dirty="0">
                <a:solidFill>
                  <a:srgbClr val="CC0000"/>
                </a:solidFill>
              </a:rPr>
              <a:t>、当块里只包含一条语句，可以不用花括号。</a:t>
            </a:r>
          </a:p>
        </p:txBody>
      </p:sp>
      <p:sp>
        <p:nvSpPr>
          <p:cNvPr id="87050" name="Text Box 10"/>
          <p:cNvSpPr txBox="1">
            <a:spLocks noChangeArrowheads="1"/>
          </p:cNvSpPr>
          <p:nvPr/>
        </p:nvSpPr>
        <p:spPr bwMode="auto">
          <a:xfrm>
            <a:off x="5673725" y="260191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b="0">
                <a:solidFill>
                  <a:srgbClr val="0000CC"/>
                </a:solidFill>
              </a:rPr>
              <a:t>等效于</a:t>
            </a:r>
          </a:p>
        </p:txBody>
      </p:sp>
      <p:sp>
        <p:nvSpPr>
          <p:cNvPr id="87051" name="Rectangle 11"/>
          <p:cNvSpPr>
            <a:spLocks noChangeArrowheads="1"/>
          </p:cNvSpPr>
          <p:nvPr/>
        </p:nvSpPr>
        <p:spPr bwMode="auto">
          <a:xfrm>
            <a:off x="873457" y="4673600"/>
            <a:ext cx="4895519" cy="1460500"/>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solidFill>
                  <a:srgbClr val="0000CC"/>
                </a:solidFill>
                <a:latin typeface="Courier New" panose="02070309020205020404" pitchFamily="49" charset="0"/>
              </a:rPr>
              <a:t>if</a:t>
            </a:r>
            <a:r>
              <a:rPr lang="en-US" altLang="zh-CN" sz="1800" dirty="0">
                <a:latin typeface="Courier New" panose="02070309020205020404" pitchFamily="49" charset="0"/>
              </a:rPr>
              <a:t> ( (</a:t>
            </a:r>
            <a:r>
              <a:rPr lang="en-US" altLang="zh-CN" sz="1800" dirty="0" err="1">
                <a:latin typeface="Courier New" panose="02070309020205020404" pitchFamily="49" charset="0"/>
              </a:rPr>
              <a:t>i</a:t>
            </a:r>
            <a:r>
              <a:rPr lang="en-US" altLang="zh-CN" sz="1800" dirty="0">
                <a:latin typeface="Courier New" panose="02070309020205020404" pitchFamily="49" charset="0"/>
              </a:rPr>
              <a:t>&gt;0) &amp;&amp; (</a:t>
            </a:r>
            <a:r>
              <a:rPr lang="en-US" altLang="zh-CN" sz="1800" dirty="0" err="1">
                <a:latin typeface="Courier New" panose="02070309020205020404" pitchFamily="49" charset="0"/>
              </a:rPr>
              <a:t>i</a:t>
            </a:r>
            <a:r>
              <a:rPr lang="en-US" altLang="zh-CN" sz="1800" dirty="0">
                <a:latin typeface="Courier New" panose="02070309020205020404" pitchFamily="49" charset="0"/>
              </a:rPr>
              <a:t>&lt;10) )</a:t>
            </a:r>
            <a:r>
              <a:rPr lang="en-US" altLang="zh-CN" sz="1800" dirty="0">
                <a:solidFill>
                  <a:srgbClr val="CC0000"/>
                </a:solidFill>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System.out.println</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i</a:t>
            </a:r>
            <a:r>
              <a:rPr lang="en-US" altLang="zh-CN" sz="1800" dirty="0">
                <a:latin typeface="Courier New" panose="02070309020205020404" pitchFamily="49" charset="0"/>
              </a:rPr>
              <a:t> is between 0 to 10");</a:t>
            </a:r>
          </a:p>
          <a:p>
            <a:pPr eaLnBrk="1" hangingPunct="1">
              <a:spcBef>
                <a:spcPct val="0"/>
              </a:spcBef>
              <a:buClrTx/>
              <a:buSzTx/>
              <a:buFontTx/>
              <a:buNone/>
            </a:pPr>
            <a:r>
              <a:rPr lang="en-US" altLang="zh-CN" sz="1800" dirty="0">
                <a:latin typeface="Courier New" panose="02070309020205020404" pitchFamily="49" charset="0"/>
              </a:rPr>
              <a:t>}</a:t>
            </a:r>
          </a:p>
        </p:txBody>
      </p:sp>
      <p:sp>
        <p:nvSpPr>
          <p:cNvPr id="87052" name="Text Box 12"/>
          <p:cNvSpPr txBox="1">
            <a:spLocks noChangeArrowheads="1"/>
          </p:cNvSpPr>
          <p:nvPr/>
        </p:nvSpPr>
        <p:spPr bwMode="auto">
          <a:xfrm>
            <a:off x="2028825" y="3998913"/>
            <a:ext cx="33473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dirty="0">
                <a:solidFill>
                  <a:srgbClr val="CC0000"/>
                </a:solidFill>
              </a:rPr>
              <a:t>3</a:t>
            </a:r>
            <a:r>
              <a:rPr lang="zh-CN" altLang="en-US" sz="2000" dirty="0">
                <a:solidFill>
                  <a:srgbClr val="CC0000"/>
                </a:solidFill>
              </a:rPr>
              <a:t>、</a:t>
            </a:r>
            <a:r>
              <a:rPr lang="en-US" altLang="zh-CN" sz="2000" dirty="0">
                <a:solidFill>
                  <a:srgbClr val="CC0000"/>
                </a:solidFill>
              </a:rPr>
              <a:t>if </a:t>
            </a:r>
            <a:r>
              <a:rPr lang="zh-CN" altLang="en-US" sz="2000" dirty="0">
                <a:solidFill>
                  <a:srgbClr val="CC0000"/>
                </a:solidFill>
              </a:rPr>
              <a:t>子句末尾不能加分号！</a:t>
            </a:r>
          </a:p>
        </p:txBody>
      </p:sp>
      <p:sp>
        <p:nvSpPr>
          <p:cNvPr id="87053" name="Line 13"/>
          <p:cNvSpPr>
            <a:spLocks noChangeShapeType="1"/>
          </p:cNvSpPr>
          <p:nvPr/>
        </p:nvSpPr>
        <p:spPr bwMode="auto">
          <a:xfrm flipH="1" flipV="1">
            <a:off x="3429000" y="4399022"/>
            <a:ext cx="556145" cy="3079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4" name="AutoShape 14"/>
          <p:cNvSpPr>
            <a:spLocks noChangeArrowheads="1"/>
          </p:cNvSpPr>
          <p:nvPr/>
        </p:nvSpPr>
        <p:spPr bwMode="auto">
          <a:xfrm>
            <a:off x="5715000" y="2908300"/>
            <a:ext cx="787400" cy="317500"/>
          </a:xfrm>
          <a:prstGeom prst="rightArrow">
            <a:avLst>
              <a:gd name="adj1" fmla="val 50000"/>
              <a:gd name="adj2" fmla="val 6200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87055" name="Text Box 15"/>
          <p:cNvSpPr txBox="1">
            <a:spLocks noChangeArrowheads="1"/>
          </p:cNvSpPr>
          <p:nvPr/>
        </p:nvSpPr>
        <p:spPr bwMode="auto">
          <a:xfrm>
            <a:off x="5997441" y="4574052"/>
            <a:ext cx="50317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000" b="0" dirty="0">
                <a:solidFill>
                  <a:srgbClr val="0000CC"/>
                </a:solidFill>
                <a:latin typeface="黑体" panose="02010609060101010101" pitchFamily="49" charset="-122"/>
                <a:ea typeface="黑体" panose="02010609060101010101" pitchFamily="49" charset="-122"/>
              </a:rPr>
              <a:t>这个错误很难被发现，因为它不是一个</a:t>
            </a:r>
          </a:p>
          <a:p>
            <a:pPr eaLnBrk="1" hangingPunct="1">
              <a:spcBef>
                <a:spcPct val="0"/>
              </a:spcBef>
              <a:buClrTx/>
              <a:buSzTx/>
              <a:buFontTx/>
              <a:buNone/>
            </a:pPr>
            <a:r>
              <a:rPr lang="zh-CN" altLang="en-US" sz="2000" b="0" dirty="0">
                <a:solidFill>
                  <a:srgbClr val="0000CC"/>
                </a:solidFill>
                <a:latin typeface="黑体" panose="02010609060101010101" pitchFamily="49" charset="-122"/>
                <a:ea typeface="黑体" panose="02010609060101010101" pitchFamily="49" charset="-122"/>
              </a:rPr>
              <a:t>编译错误或运行错误，而是一个逻辑错误。</a:t>
            </a:r>
          </a:p>
          <a:p>
            <a:pPr eaLnBrk="1" hangingPunct="1">
              <a:spcBef>
                <a:spcPct val="0"/>
              </a:spcBef>
              <a:buClrTx/>
              <a:buSzTx/>
              <a:buFontTx/>
              <a:buNone/>
            </a:pPr>
            <a:endParaRPr lang="en-US" altLang="zh-CN" sz="2000" b="0" dirty="0">
              <a:solidFill>
                <a:srgbClr val="0000CC"/>
              </a:solidFill>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2000" b="0" dirty="0">
                <a:solidFill>
                  <a:srgbClr val="0000CC"/>
                </a:solidFill>
                <a:latin typeface="黑体" panose="02010609060101010101" pitchFamily="49" charset="-122"/>
                <a:ea typeface="黑体" panose="02010609060101010101" pitchFamily="49" charset="-122"/>
              </a:rPr>
              <a:t>使用次行块风格时经常发生这样的错误，</a:t>
            </a:r>
          </a:p>
          <a:p>
            <a:pPr eaLnBrk="1" hangingPunct="1">
              <a:spcBef>
                <a:spcPct val="0"/>
              </a:spcBef>
              <a:buClrTx/>
              <a:buSzTx/>
              <a:buFontTx/>
              <a:buNone/>
            </a:pPr>
            <a:r>
              <a:rPr lang="zh-CN" altLang="en-US" sz="2000" b="0" dirty="0">
                <a:solidFill>
                  <a:srgbClr val="0000CC"/>
                </a:solidFill>
                <a:latin typeface="黑体" panose="02010609060101010101" pitchFamily="49" charset="-122"/>
                <a:ea typeface="黑体" panose="02010609060101010101" pitchFamily="49" charset="-122"/>
              </a:rPr>
              <a:t>使用行尾块风格可以避免。</a:t>
            </a:r>
            <a:endParaRPr lang="en-US" sz="2000" b="0" dirty="0">
              <a:solidFill>
                <a:srgbClr val="0000CC"/>
              </a:solidFill>
              <a:latin typeface="黑体" panose="02010609060101010101" pitchFamily="49" charset="-122"/>
              <a:ea typeface="黑体" panose="02010609060101010101" pitchFamily="49" charset="-122"/>
            </a:endParaRPr>
          </a:p>
          <a:p>
            <a:pPr eaLnBrk="1" hangingPunct="1">
              <a:spcBef>
                <a:spcPct val="0"/>
              </a:spcBef>
              <a:buClrTx/>
              <a:buSzTx/>
              <a:buFontTx/>
              <a:buNone/>
            </a:pPr>
            <a:endParaRPr lang="zh-CN" altLang="en-US" sz="2000" b="0" dirty="0">
              <a:solidFill>
                <a:srgbClr val="0000CC"/>
              </a:solidFill>
              <a:latin typeface="黑体" panose="02010609060101010101" pitchFamily="49" charset="-122"/>
              <a:ea typeface="黑体" panose="02010609060101010101" pitchFamily="49" charset="-122"/>
            </a:endParaRPr>
          </a:p>
        </p:txBody>
      </p:sp>
      <p:sp>
        <p:nvSpPr>
          <p:cNvPr id="87056" name="Oval 16"/>
          <p:cNvSpPr>
            <a:spLocks noChangeArrowheads="1"/>
          </p:cNvSpPr>
          <p:nvPr/>
        </p:nvSpPr>
        <p:spPr bwMode="auto">
          <a:xfrm>
            <a:off x="1208395" y="5143499"/>
            <a:ext cx="4255781" cy="80009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87057" name="Line 17"/>
          <p:cNvSpPr>
            <a:spLocks noChangeShapeType="1"/>
          </p:cNvSpPr>
          <p:nvPr/>
        </p:nvSpPr>
        <p:spPr bwMode="auto">
          <a:xfrm flipH="1">
            <a:off x="2920619" y="5943598"/>
            <a:ext cx="508380" cy="3683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8" name="Text Box 18"/>
          <p:cNvSpPr txBox="1">
            <a:spLocks noChangeArrowheads="1"/>
          </p:cNvSpPr>
          <p:nvPr/>
        </p:nvSpPr>
        <p:spPr bwMode="auto">
          <a:xfrm>
            <a:off x="1774988" y="6311900"/>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a:solidFill>
                  <a:srgbClr val="0000CC"/>
                </a:solidFill>
              </a:rPr>
              <a:t>该语句会被无条件执行！</a:t>
            </a:r>
          </a:p>
        </p:txBody>
      </p:sp>
      <p:cxnSp>
        <p:nvCxnSpPr>
          <p:cNvPr id="19" name="直接连接符 18"/>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783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黑体" panose="02010609060101010101" pitchFamily="49" charset="-122"/>
                <a:ea typeface="黑体" panose="02010609060101010101" pitchFamily="49" charset="-122"/>
              </a:rPr>
              <a:t>数据类型</a:t>
            </a:r>
            <a:r>
              <a:rPr lang="zh-CN" altLang="en-US" b="0" dirty="0" smtClean="0">
                <a:latin typeface="Microsoft Sans Serif" panose="020B0604020202020204" pitchFamily="34" charset="0"/>
                <a:ea typeface="黑体" panose="02010609060101010101" pitchFamily="49" charset="-122"/>
                <a:cs typeface="Microsoft Sans Serif" panose="020B0604020202020204" pitchFamily="34" charset="0"/>
              </a:rPr>
              <a:t>（</a:t>
            </a:r>
            <a:r>
              <a:rPr lang="en-US" altLang="zh-CN" b="0" dirty="0" smtClean="0">
                <a:latin typeface="Microsoft Sans Serif" panose="020B0604020202020204" pitchFamily="34" charset="0"/>
                <a:ea typeface="黑体" panose="02010609060101010101" pitchFamily="49" charset="-122"/>
                <a:cs typeface="Microsoft Sans Serif" panose="020B0604020202020204" pitchFamily="34" charset="0"/>
              </a:rPr>
              <a:t>data types</a:t>
            </a:r>
            <a:r>
              <a:rPr lang="zh-CN" altLang="en-US" b="0" dirty="0" smtClean="0">
                <a:latin typeface="Microsoft Sans Serif" panose="020B0604020202020204" pitchFamily="34" charset="0"/>
                <a:ea typeface="黑体" panose="02010609060101010101" pitchFamily="49" charset="-122"/>
                <a:cs typeface="Microsoft Sans Serif" panose="020B0604020202020204" pitchFamily="34" charset="0"/>
              </a:rPr>
              <a:t>）</a:t>
            </a:r>
            <a:endParaRPr lang="zh-CN" altLang="en-US" b="0" dirty="0">
              <a:latin typeface="Microsoft Sans Serif" panose="020B0604020202020204" pitchFamily="34" charset="0"/>
              <a:ea typeface="黑体" panose="02010609060101010101" pitchFamily="49" charset="-122"/>
              <a:cs typeface="Microsoft Sans Serif" panose="020B0604020202020204" pitchFamily="34" charset="0"/>
            </a:endParaRPr>
          </a:p>
        </p:txBody>
      </p:sp>
      <p:sp>
        <p:nvSpPr>
          <p:cNvPr id="3" name="内容占位符 2"/>
          <p:cNvSpPr>
            <a:spLocks noGrp="1"/>
          </p:cNvSpPr>
          <p:nvPr>
            <p:ph idx="1"/>
          </p:nvPr>
        </p:nvSpPr>
        <p:spPr/>
        <p:txBody>
          <a:bodyPr/>
          <a:lstStyle/>
          <a:p>
            <a:pPr>
              <a:lnSpc>
                <a:spcPct val="120000"/>
              </a:lnSpc>
            </a:pPr>
            <a:r>
              <a:rPr lang="zh-CN" altLang="en-US"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基本数据类型</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primitive type</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dirty="0" smtClean="0">
                <a:ea typeface="黑体" panose="02010609060101010101" pitchFamily="49" charset="-122"/>
                <a:cs typeface="Times New Roman" panose="02020603050405020304" pitchFamily="18" charset="0"/>
              </a:rPr>
              <a:t>布尔型</a:t>
            </a:r>
            <a:r>
              <a:rPr lang="en-US" altLang="zh-CN" dirty="0" smtClean="0">
                <a:ea typeface="黑体" panose="02010609060101010101" pitchFamily="49" charset="-122"/>
                <a:cs typeface="Times New Roman" panose="02020603050405020304" pitchFamily="18" charset="0"/>
              </a:rPr>
              <a:t>——</a:t>
            </a:r>
            <a:r>
              <a:rPr lang="en-US" altLang="zh-CN" dirty="0" err="1" smtClean="0">
                <a:solidFill>
                  <a:srgbClr val="0000CC"/>
                </a:solidFill>
                <a:ea typeface="黑体" panose="02010609060101010101" pitchFamily="49" charset="-122"/>
                <a:cs typeface="Times New Roman" panose="02020603050405020304" pitchFamily="18" charset="0"/>
              </a:rPr>
              <a:t>boolean</a:t>
            </a:r>
            <a:r>
              <a:rPr lang="en-US" altLang="zh-CN" dirty="0" smtClean="0">
                <a:solidFill>
                  <a:srgbClr val="0000CC"/>
                </a:solidFill>
                <a:ea typeface="黑体" panose="02010609060101010101" pitchFamily="49" charset="-122"/>
                <a:cs typeface="Times New Roman" panose="02020603050405020304" pitchFamily="18" charset="0"/>
              </a:rPr>
              <a:t> </a:t>
            </a:r>
          </a:p>
          <a:p>
            <a:pPr lvl="1">
              <a:lnSpc>
                <a:spcPct val="120000"/>
              </a:lnSpc>
            </a:pPr>
            <a:r>
              <a:rPr lang="zh-CN" altLang="en-US" dirty="0" smtClean="0">
                <a:ea typeface="黑体" panose="02010609060101010101" pitchFamily="49" charset="-122"/>
                <a:cs typeface="Times New Roman" panose="02020603050405020304" pitchFamily="18" charset="0"/>
              </a:rPr>
              <a:t>字符型</a:t>
            </a:r>
            <a:r>
              <a:rPr lang="en-US" altLang="zh-CN" dirty="0" smtClean="0">
                <a:ea typeface="黑体" panose="02010609060101010101" pitchFamily="49" charset="-122"/>
                <a:cs typeface="Times New Roman" panose="02020603050405020304" pitchFamily="18" charset="0"/>
              </a:rPr>
              <a:t>——</a:t>
            </a:r>
            <a:r>
              <a:rPr lang="en-US" altLang="zh-CN" dirty="0" smtClean="0">
                <a:solidFill>
                  <a:srgbClr val="0000CC"/>
                </a:solidFill>
                <a:ea typeface="黑体" panose="02010609060101010101" pitchFamily="49" charset="-122"/>
                <a:cs typeface="Times New Roman" panose="02020603050405020304" pitchFamily="18" charset="0"/>
              </a:rPr>
              <a:t>char</a:t>
            </a:r>
          </a:p>
          <a:p>
            <a:pPr lvl="1">
              <a:lnSpc>
                <a:spcPct val="120000"/>
              </a:lnSpc>
            </a:pPr>
            <a:r>
              <a:rPr lang="zh-CN" altLang="en-US" dirty="0" smtClean="0">
                <a:ea typeface="黑体" panose="02010609060101010101" pitchFamily="49" charset="-122"/>
                <a:cs typeface="Times New Roman" panose="02020603050405020304" pitchFamily="18" charset="0"/>
              </a:rPr>
              <a:t>整型</a:t>
            </a:r>
            <a:r>
              <a:rPr lang="en-US" altLang="zh-CN" dirty="0" smtClean="0">
                <a:ea typeface="黑体" panose="02010609060101010101" pitchFamily="49" charset="-122"/>
                <a:cs typeface="Times New Roman" panose="02020603050405020304" pitchFamily="18" charset="0"/>
              </a:rPr>
              <a:t>——</a:t>
            </a:r>
            <a:r>
              <a:rPr lang="en-US" altLang="zh-CN" dirty="0" smtClean="0">
                <a:solidFill>
                  <a:srgbClr val="0000CC"/>
                </a:solidFill>
                <a:ea typeface="黑体" panose="02010609060101010101" pitchFamily="49" charset="-122"/>
                <a:cs typeface="Times New Roman" panose="02020603050405020304" pitchFamily="18" charset="0"/>
              </a:rPr>
              <a:t>byte</a:t>
            </a:r>
            <a:r>
              <a:rPr lang="zh-CN" altLang="en-US" dirty="0" smtClean="0">
                <a:solidFill>
                  <a:srgbClr val="0000CC"/>
                </a:solidFill>
                <a:ea typeface="黑体" panose="02010609060101010101" pitchFamily="49" charset="-122"/>
                <a:cs typeface="Times New Roman" panose="02020603050405020304" pitchFamily="18" charset="0"/>
              </a:rPr>
              <a:t>、</a:t>
            </a:r>
            <a:r>
              <a:rPr lang="en-US" altLang="zh-CN" dirty="0" smtClean="0">
                <a:solidFill>
                  <a:srgbClr val="0000CC"/>
                </a:solidFill>
                <a:ea typeface="黑体" panose="02010609060101010101" pitchFamily="49" charset="-122"/>
                <a:cs typeface="Times New Roman" panose="02020603050405020304" pitchFamily="18" charset="0"/>
              </a:rPr>
              <a:t>short</a:t>
            </a:r>
            <a:r>
              <a:rPr lang="zh-CN" altLang="en-US" dirty="0" smtClean="0">
                <a:solidFill>
                  <a:srgbClr val="0000CC"/>
                </a:solidFill>
                <a:ea typeface="黑体" panose="02010609060101010101" pitchFamily="49" charset="-122"/>
                <a:cs typeface="Times New Roman" panose="02020603050405020304" pitchFamily="18" charset="0"/>
              </a:rPr>
              <a:t>、</a:t>
            </a:r>
            <a:r>
              <a:rPr lang="en-US" altLang="zh-CN" dirty="0" err="1" smtClean="0">
                <a:solidFill>
                  <a:srgbClr val="0000CC"/>
                </a:solidFill>
                <a:ea typeface="黑体" panose="02010609060101010101" pitchFamily="49" charset="-122"/>
                <a:cs typeface="Times New Roman" panose="02020603050405020304" pitchFamily="18" charset="0"/>
              </a:rPr>
              <a:t>int</a:t>
            </a:r>
            <a:r>
              <a:rPr lang="zh-CN" altLang="en-US" dirty="0" smtClean="0">
                <a:solidFill>
                  <a:srgbClr val="0000CC"/>
                </a:solidFill>
                <a:ea typeface="黑体" panose="02010609060101010101" pitchFamily="49" charset="-122"/>
                <a:cs typeface="Times New Roman" panose="02020603050405020304" pitchFamily="18" charset="0"/>
              </a:rPr>
              <a:t>、</a:t>
            </a:r>
            <a:r>
              <a:rPr lang="en-US" altLang="zh-CN" dirty="0" smtClean="0">
                <a:solidFill>
                  <a:srgbClr val="0000CC"/>
                </a:solidFill>
                <a:ea typeface="黑体" panose="02010609060101010101" pitchFamily="49" charset="-122"/>
                <a:cs typeface="Times New Roman" panose="02020603050405020304" pitchFamily="18" charset="0"/>
              </a:rPr>
              <a:t>long</a:t>
            </a:r>
          </a:p>
          <a:p>
            <a:pPr lvl="1">
              <a:lnSpc>
                <a:spcPct val="120000"/>
              </a:lnSpc>
            </a:pPr>
            <a:r>
              <a:rPr lang="zh-CN" altLang="en-US" dirty="0" smtClean="0">
                <a:ea typeface="黑体" panose="02010609060101010101" pitchFamily="49" charset="-122"/>
                <a:cs typeface="Times New Roman" panose="02020603050405020304" pitchFamily="18" charset="0"/>
              </a:rPr>
              <a:t>浮点型</a:t>
            </a:r>
            <a:r>
              <a:rPr lang="en-US" altLang="zh-CN" dirty="0" smtClean="0">
                <a:ea typeface="黑体" panose="02010609060101010101" pitchFamily="49" charset="-122"/>
                <a:cs typeface="Times New Roman" panose="02020603050405020304" pitchFamily="18" charset="0"/>
              </a:rPr>
              <a:t>——</a:t>
            </a:r>
            <a:r>
              <a:rPr lang="en-US" altLang="zh-CN" dirty="0" smtClean="0">
                <a:solidFill>
                  <a:srgbClr val="0000CC"/>
                </a:solidFill>
                <a:ea typeface="黑体" panose="02010609060101010101" pitchFamily="49" charset="-122"/>
                <a:cs typeface="Times New Roman" panose="02020603050405020304" pitchFamily="18" charset="0"/>
              </a:rPr>
              <a:t>float</a:t>
            </a:r>
            <a:r>
              <a:rPr lang="zh-CN" altLang="en-US" dirty="0" smtClean="0">
                <a:solidFill>
                  <a:srgbClr val="0000CC"/>
                </a:solidFill>
                <a:ea typeface="黑体" panose="02010609060101010101" pitchFamily="49" charset="-122"/>
                <a:cs typeface="Times New Roman" panose="02020603050405020304" pitchFamily="18" charset="0"/>
              </a:rPr>
              <a:t>、</a:t>
            </a:r>
            <a:r>
              <a:rPr lang="en-US" altLang="zh-CN" dirty="0" smtClean="0">
                <a:solidFill>
                  <a:srgbClr val="0000CC"/>
                </a:solidFill>
                <a:ea typeface="黑体" panose="02010609060101010101" pitchFamily="49" charset="-122"/>
                <a:cs typeface="Times New Roman" panose="02020603050405020304" pitchFamily="18" charset="0"/>
              </a:rPr>
              <a:t>double</a:t>
            </a:r>
            <a:endParaRPr lang="zh-CN" altLang="en-US" dirty="0">
              <a:solidFill>
                <a:srgbClr val="0000CC"/>
              </a:solidFill>
              <a:ea typeface="黑体" panose="02010609060101010101" pitchFamily="49" charset="-122"/>
              <a:cs typeface="Times New Roman" panose="02020603050405020304" pitchFamily="18" charset="0"/>
            </a:endParaRPr>
          </a:p>
          <a:p>
            <a:pPr>
              <a:lnSpc>
                <a:spcPct val="120000"/>
              </a:lnSpc>
            </a:pPr>
            <a:r>
              <a:rPr lang="zh-CN" altLang="en-US"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引用数据类型</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reference type</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dirty="0" smtClean="0">
                <a:ea typeface="黑体" panose="02010609060101010101" pitchFamily="49" charset="-122"/>
                <a:cs typeface="Times New Roman" panose="02020603050405020304" pitchFamily="18" charset="0"/>
              </a:rPr>
              <a:t>数组</a:t>
            </a:r>
            <a:r>
              <a:rPr lang="en-US" altLang="zh-CN" dirty="0" smtClean="0">
                <a:ea typeface="黑体" panose="02010609060101010101" pitchFamily="49" charset="-122"/>
                <a:cs typeface="Times New Roman" panose="02020603050405020304" pitchFamily="18" charset="0"/>
              </a:rPr>
              <a:t>——</a:t>
            </a:r>
            <a:r>
              <a:rPr lang="en-US" altLang="zh-CN" dirty="0" smtClean="0">
                <a:solidFill>
                  <a:srgbClr val="0000CC"/>
                </a:solidFill>
                <a:ea typeface="黑体" panose="02010609060101010101" pitchFamily="49" charset="-122"/>
                <a:cs typeface="Times New Roman" panose="02020603050405020304" pitchFamily="18" charset="0"/>
              </a:rPr>
              <a:t>array</a:t>
            </a:r>
            <a:endParaRPr lang="zh-CN" altLang="en-US" dirty="0">
              <a:solidFill>
                <a:srgbClr val="0000CC"/>
              </a:solidFill>
              <a:ea typeface="黑体" panose="02010609060101010101" pitchFamily="49" charset="-122"/>
              <a:cs typeface="Times New Roman" panose="02020603050405020304" pitchFamily="18" charset="0"/>
            </a:endParaRPr>
          </a:p>
          <a:p>
            <a:pPr lvl="1">
              <a:lnSpc>
                <a:spcPct val="120000"/>
              </a:lnSpc>
            </a:pPr>
            <a:r>
              <a:rPr lang="zh-CN" altLang="en-US" dirty="0" smtClean="0">
                <a:ea typeface="黑体" panose="02010609060101010101" pitchFamily="49" charset="-122"/>
                <a:cs typeface="Times New Roman" panose="02020603050405020304" pitchFamily="18" charset="0"/>
              </a:rPr>
              <a:t>类</a:t>
            </a:r>
            <a:r>
              <a:rPr lang="en-US" altLang="zh-CN" dirty="0" smtClean="0">
                <a:ea typeface="黑体" panose="02010609060101010101" pitchFamily="49" charset="-122"/>
                <a:cs typeface="Times New Roman" panose="02020603050405020304" pitchFamily="18" charset="0"/>
              </a:rPr>
              <a:t>——</a:t>
            </a:r>
            <a:r>
              <a:rPr lang="en-US" altLang="zh-CN" dirty="0" smtClean="0">
                <a:solidFill>
                  <a:srgbClr val="0000CC"/>
                </a:solidFill>
                <a:ea typeface="黑体" panose="02010609060101010101" pitchFamily="49" charset="-122"/>
                <a:cs typeface="Times New Roman" panose="02020603050405020304" pitchFamily="18" charset="0"/>
              </a:rPr>
              <a:t>class</a:t>
            </a:r>
            <a:endParaRPr lang="en-US" altLang="zh-CN" dirty="0">
              <a:solidFill>
                <a:srgbClr val="0000CC"/>
              </a:solidFill>
              <a:ea typeface="黑体" panose="02010609060101010101" pitchFamily="49" charset="-122"/>
              <a:cs typeface="Times New Roman" panose="02020603050405020304" pitchFamily="18" charset="0"/>
            </a:endParaRPr>
          </a:p>
          <a:p>
            <a:pPr lvl="1">
              <a:lnSpc>
                <a:spcPct val="120000"/>
              </a:lnSpc>
            </a:pPr>
            <a:r>
              <a:rPr lang="zh-CN" altLang="en-US" dirty="0" smtClean="0">
                <a:ea typeface="黑体" panose="02010609060101010101" pitchFamily="49" charset="-122"/>
                <a:cs typeface="Times New Roman" panose="02020603050405020304" pitchFamily="18" charset="0"/>
              </a:rPr>
              <a:t>接口</a:t>
            </a:r>
            <a:r>
              <a:rPr lang="en-US" altLang="zh-CN" dirty="0" smtClean="0">
                <a:ea typeface="黑体" panose="02010609060101010101" pitchFamily="49" charset="-122"/>
                <a:cs typeface="Times New Roman" panose="02020603050405020304" pitchFamily="18" charset="0"/>
              </a:rPr>
              <a:t>——</a:t>
            </a:r>
            <a:r>
              <a:rPr lang="en-US" altLang="zh-CN" dirty="0" err="1" smtClean="0">
                <a:solidFill>
                  <a:srgbClr val="0000CC"/>
                </a:solidFill>
                <a:ea typeface="黑体" panose="02010609060101010101" pitchFamily="49" charset="-122"/>
                <a:cs typeface="Times New Roman" panose="02020603050405020304" pitchFamily="18" charset="0"/>
              </a:rPr>
              <a:t>inteface</a:t>
            </a:r>
            <a:endParaRPr lang="en-US" altLang="zh-CN" dirty="0">
              <a:solidFill>
                <a:srgbClr val="0000CC"/>
              </a:solidFill>
              <a:ea typeface="黑体" panose="02010609060101010101" pitchFamily="49" charset="-122"/>
              <a:cs typeface="Times New Roman" panose="02020603050405020304" pitchFamily="18" charset="0"/>
            </a:endParaRPr>
          </a:p>
          <a:p>
            <a:pPr lvl="1">
              <a:lnSpc>
                <a:spcPct val="120000"/>
              </a:lnSpc>
            </a:pPr>
            <a:r>
              <a:rPr lang="zh-CN" altLang="en-US" dirty="0" smtClean="0">
                <a:ea typeface="黑体" panose="02010609060101010101" pitchFamily="49" charset="-122"/>
                <a:cs typeface="Times New Roman" panose="02020603050405020304" pitchFamily="18" charset="0"/>
              </a:rPr>
              <a:t>枚举</a:t>
            </a:r>
            <a:r>
              <a:rPr lang="en-US" altLang="zh-CN" dirty="0" smtClean="0">
                <a:ea typeface="黑体" panose="02010609060101010101" pitchFamily="49" charset="-122"/>
                <a:cs typeface="Times New Roman" panose="02020603050405020304" pitchFamily="18" charset="0"/>
              </a:rPr>
              <a:t>——</a:t>
            </a:r>
            <a:r>
              <a:rPr lang="en-US" altLang="zh-CN" dirty="0" err="1" smtClean="0">
                <a:solidFill>
                  <a:srgbClr val="0000CC"/>
                </a:solidFill>
                <a:ea typeface="黑体" panose="02010609060101010101" pitchFamily="49" charset="-122"/>
                <a:cs typeface="Times New Roman" panose="02020603050405020304" pitchFamily="18" charset="0"/>
              </a:rPr>
              <a:t>enum</a:t>
            </a:r>
            <a:endParaRPr lang="zh-CN" altLang="en-US" dirty="0">
              <a:solidFill>
                <a:srgbClr val="0000CC"/>
              </a:solidFill>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3904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dirty="0"/>
              <a:t>选择结构</a:t>
            </a:r>
            <a:endParaRPr lang="zh-CN" altLang="en-US" dirty="0" smtClean="0">
              <a:ea typeface="宋体" panose="02010600030101010101" pitchFamily="2" charset="-122"/>
            </a:endParaRPr>
          </a:p>
        </p:txBody>
      </p:sp>
      <p:sp>
        <p:nvSpPr>
          <p:cNvPr id="89091" name="Text Box 3"/>
          <p:cNvSpPr txBox="1">
            <a:spLocks noChangeArrowheads="1"/>
          </p:cNvSpPr>
          <p:nvPr/>
        </p:nvSpPr>
        <p:spPr bwMode="auto">
          <a:xfrm>
            <a:off x="169998" y="1884964"/>
            <a:ext cx="6091238" cy="2554545"/>
          </a:xfrm>
          <a:prstGeom prst="rect">
            <a:avLst/>
          </a:prstGeom>
          <a:solidFill>
            <a:srgbClr val="CCFFCC"/>
          </a:solidFill>
          <a:ln w="9525">
            <a:solidFill>
              <a:schemeClr val="tx1"/>
            </a:solidFill>
            <a:miter lim="800000"/>
            <a:headEnd/>
            <a:tailEnd/>
          </a:ln>
        </p:spPr>
        <p:txBody>
          <a:bodyPr>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a:solidFill>
                  <a:srgbClr val="0000CC"/>
                </a:solidFill>
                <a:latin typeface="Courier New" panose="02070309020205020404" pitchFamily="49" charset="0"/>
              </a:rPr>
              <a:t>if</a:t>
            </a:r>
            <a:r>
              <a:rPr lang="en-US" altLang="zh-CN" sz="2000">
                <a:latin typeface="Courier New" panose="02070309020205020404" pitchFamily="49" charset="0"/>
              </a:rPr>
              <a:t> (boolenExpression)</a:t>
            </a:r>
          </a:p>
          <a:p>
            <a:pPr eaLnBrk="1" hangingPunct="1">
              <a:spcBef>
                <a:spcPct val="0"/>
              </a:spcBef>
              <a:buClrTx/>
              <a:buSzTx/>
              <a:buFontTx/>
              <a:buNone/>
            </a:pPr>
            <a:r>
              <a:rPr lang="en-US" altLang="zh-CN" sz="2000">
                <a:latin typeface="Courier New" panose="02070309020205020404" pitchFamily="49" charset="0"/>
              </a:rPr>
              <a:t>{</a:t>
            </a:r>
          </a:p>
          <a:p>
            <a:pPr eaLnBrk="1" hangingPunct="1">
              <a:spcBef>
                <a:spcPct val="0"/>
              </a:spcBef>
              <a:buClrTx/>
              <a:buSzTx/>
              <a:buFontTx/>
              <a:buNone/>
            </a:pPr>
            <a:r>
              <a:rPr lang="en-US" altLang="zh-CN" sz="2000">
                <a:latin typeface="Courier New" panose="02070309020205020404" pitchFamily="49" charset="0"/>
              </a:rPr>
              <a:t>    statement(s)-for-the-true-case;</a:t>
            </a:r>
          </a:p>
          <a:p>
            <a:pPr eaLnBrk="1" hangingPunct="1">
              <a:spcBef>
                <a:spcPct val="0"/>
              </a:spcBef>
              <a:buClrTx/>
              <a:buSzTx/>
              <a:buFontTx/>
              <a:buNone/>
            </a:pPr>
            <a:r>
              <a:rPr lang="en-US" altLang="zh-CN" sz="2000">
                <a:latin typeface="Courier New" panose="02070309020205020404" pitchFamily="49" charset="0"/>
              </a:rPr>
              <a:t>}</a:t>
            </a:r>
          </a:p>
          <a:p>
            <a:pPr eaLnBrk="1" hangingPunct="1">
              <a:spcBef>
                <a:spcPct val="0"/>
              </a:spcBef>
              <a:buClrTx/>
              <a:buSzTx/>
              <a:buFontTx/>
              <a:buNone/>
            </a:pPr>
            <a:r>
              <a:rPr lang="en-US" altLang="zh-CN" sz="2000">
                <a:solidFill>
                  <a:srgbClr val="0000CC"/>
                </a:solidFill>
                <a:latin typeface="Courier New" panose="02070309020205020404" pitchFamily="49" charset="0"/>
              </a:rPr>
              <a:t>else</a:t>
            </a:r>
          </a:p>
          <a:p>
            <a:pPr eaLnBrk="1" hangingPunct="1">
              <a:spcBef>
                <a:spcPct val="0"/>
              </a:spcBef>
              <a:buClrTx/>
              <a:buSzTx/>
              <a:buFontTx/>
              <a:buNone/>
            </a:pPr>
            <a:r>
              <a:rPr lang="en-US" altLang="zh-CN" sz="2000">
                <a:latin typeface="Courier New" panose="02070309020205020404" pitchFamily="49" charset="0"/>
              </a:rPr>
              <a:t>{</a:t>
            </a:r>
          </a:p>
          <a:p>
            <a:pPr eaLnBrk="1" hangingPunct="1">
              <a:spcBef>
                <a:spcPct val="0"/>
              </a:spcBef>
              <a:buClrTx/>
              <a:buSzTx/>
              <a:buFontTx/>
              <a:buNone/>
            </a:pPr>
            <a:r>
              <a:rPr lang="en-US" altLang="zh-CN" sz="2000">
                <a:latin typeface="Courier New" panose="02070309020205020404" pitchFamily="49" charset="0"/>
              </a:rPr>
              <a:t>    statement(s)-for-the-false-case;</a:t>
            </a:r>
          </a:p>
          <a:p>
            <a:pPr eaLnBrk="1" hangingPunct="1">
              <a:spcBef>
                <a:spcPct val="0"/>
              </a:spcBef>
              <a:buClrTx/>
              <a:buSzTx/>
              <a:buFontTx/>
              <a:buNone/>
            </a:pPr>
            <a:r>
              <a:rPr lang="en-US" altLang="zh-CN" sz="2000">
                <a:latin typeface="Courier New" panose="02070309020205020404" pitchFamily="49" charset="0"/>
              </a:rPr>
              <a:t>}</a:t>
            </a:r>
          </a:p>
        </p:txBody>
      </p:sp>
      <p:grpSp>
        <p:nvGrpSpPr>
          <p:cNvPr id="2" name="组合 1"/>
          <p:cNvGrpSpPr/>
          <p:nvPr/>
        </p:nvGrpSpPr>
        <p:grpSpPr>
          <a:xfrm>
            <a:off x="4823819" y="3232687"/>
            <a:ext cx="6970351" cy="3425921"/>
            <a:chOff x="3000904" y="3632200"/>
            <a:chExt cx="6394585" cy="2933700"/>
          </a:xfrm>
        </p:grpSpPr>
        <p:sp>
          <p:nvSpPr>
            <p:cNvPr id="89092" name="AutoShape 4"/>
            <p:cNvSpPr>
              <a:spLocks noChangeArrowheads="1"/>
            </p:cNvSpPr>
            <p:nvPr/>
          </p:nvSpPr>
          <p:spPr bwMode="auto">
            <a:xfrm>
              <a:off x="6146800" y="36322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89093" name="AutoShape 5"/>
            <p:cNvSpPr>
              <a:spLocks noChangeArrowheads="1"/>
            </p:cNvSpPr>
            <p:nvPr/>
          </p:nvSpPr>
          <p:spPr bwMode="auto">
            <a:xfrm>
              <a:off x="6146800" y="64262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89094" name="AutoShape 6"/>
            <p:cNvSpPr>
              <a:spLocks noChangeArrowheads="1"/>
            </p:cNvSpPr>
            <p:nvPr/>
          </p:nvSpPr>
          <p:spPr bwMode="auto">
            <a:xfrm>
              <a:off x="5346700" y="4089400"/>
              <a:ext cx="1752600" cy="812800"/>
            </a:xfrm>
            <a:prstGeom prst="flowChartDecision">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dirty="0" err="1"/>
                <a:t>boolean</a:t>
              </a:r>
              <a:endParaRPr lang="en-US" altLang="zh-CN" sz="1600" dirty="0"/>
            </a:p>
            <a:p>
              <a:pPr algn="ctr" eaLnBrk="1" hangingPunct="1">
                <a:spcBef>
                  <a:spcPct val="0"/>
                </a:spcBef>
                <a:buClrTx/>
                <a:buSzTx/>
                <a:buFontTx/>
                <a:buNone/>
              </a:pPr>
              <a:r>
                <a:rPr lang="en-US" altLang="zh-CN" sz="1600" dirty="0"/>
                <a:t>expression</a:t>
              </a:r>
            </a:p>
          </p:txBody>
        </p:sp>
        <p:sp>
          <p:nvSpPr>
            <p:cNvPr id="89095" name="AutoShape 7"/>
            <p:cNvSpPr>
              <a:spLocks noChangeArrowheads="1"/>
            </p:cNvSpPr>
            <p:nvPr/>
          </p:nvSpPr>
          <p:spPr bwMode="auto">
            <a:xfrm>
              <a:off x="3000904" y="5156200"/>
              <a:ext cx="2813726" cy="444500"/>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statement(s)-for-the-true-case</a:t>
              </a:r>
            </a:p>
          </p:txBody>
        </p:sp>
        <p:sp>
          <p:nvSpPr>
            <p:cNvPr id="89096" name="Line 8"/>
            <p:cNvSpPr>
              <a:spLocks noChangeShapeType="1"/>
            </p:cNvSpPr>
            <p:nvPr/>
          </p:nvSpPr>
          <p:spPr bwMode="auto">
            <a:xfrm>
              <a:off x="4414838" y="4495800"/>
              <a:ext cx="0" cy="660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097" name="Line 9"/>
            <p:cNvSpPr>
              <a:spLocks noChangeShapeType="1"/>
            </p:cNvSpPr>
            <p:nvPr/>
          </p:nvSpPr>
          <p:spPr bwMode="auto">
            <a:xfrm>
              <a:off x="6210300" y="6159500"/>
              <a:ext cx="0" cy="2667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098" name="Line 10"/>
            <p:cNvSpPr>
              <a:spLocks noChangeShapeType="1"/>
            </p:cNvSpPr>
            <p:nvPr/>
          </p:nvSpPr>
          <p:spPr bwMode="auto">
            <a:xfrm>
              <a:off x="6210300" y="3771900"/>
              <a:ext cx="0" cy="3175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099" name="Line 11"/>
            <p:cNvSpPr>
              <a:spLocks noChangeShapeType="1"/>
            </p:cNvSpPr>
            <p:nvPr/>
          </p:nvSpPr>
          <p:spPr bwMode="auto">
            <a:xfrm>
              <a:off x="7086600" y="4495800"/>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Line 12"/>
            <p:cNvSpPr>
              <a:spLocks noChangeShapeType="1"/>
            </p:cNvSpPr>
            <p:nvPr/>
          </p:nvSpPr>
          <p:spPr bwMode="auto">
            <a:xfrm>
              <a:off x="7988300" y="5588001"/>
              <a:ext cx="0" cy="525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Line 13"/>
            <p:cNvSpPr>
              <a:spLocks noChangeShapeType="1"/>
            </p:cNvSpPr>
            <p:nvPr/>
          </p:nvSpPr>
          <p:spPr bwMode="auto">
            <a:xfrm flipH="1">
              <a:off x="6286500" y="6108700"/>
              <a:ext cx="169068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102" name="Text Box 14"/>
            <p:cNvSpPr txBox="1">
              <a:spLocks noChangeArrowheads="1"/>
            </p:cNvSpPr>
            <p:nvPr/>
          </p:nvSpPr>
          <p:spPr bwMode="auto">
            <a:xfrm>
              <a:off x="7273926" y="4164014"/>
              <a:ext cx="651766" cy="316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solidFill>
                    <a:srgbClr val="0000CC"/>
                  </a:solidFill>
                </a:rPr>
                <a:t>false</a:t>
              </a:r>
            </a:p>
          </p:txBody>
        </p:sp>
        <p:sp>
          <p:nvSpPr>
            <p:cNvPr id="89103" name="Text Box 15"/>
            <p:cNvSpPr txBox="1">
              <a:spLocks noChangeArrowheads="1"/>
            </p:cNvSpPr>
            <p:nvPr/>
          </p:nvSpPr>
          <p:spPr bwMode="auto">
            <a:xfrm>
              <a:off x="4657726" y="4164014"/>
              <a:ext cx="569413" cy="316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rPr>
                <a:t>true</a:t>
              </a:r>
            </a:p>
          </p:txBody>
        </p:sp>
        <p:sp>
          <p:nvSpPr>
            <p:cNvPr id="89104" name="Line 16"/>
            <p:cNvSpPr>
              <a:spLocks noChangeShapeType="1"/>
            </p:cNvSpPr>
            <p:nvPr/>
          </p:nvSpPr>
          <p:spPr bwMode="auto">
            <a:xfrm>
              <a:off x="4406900" y="4495800"/>
              <a:ext cx="965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5" name="Line 17"/>
            <p:cNvSpPr>
              <a:spLocks noChangeShapeType="1"/>
            </p:cNvSpPr>
            <p:nvPr/>
          </p:nvSpPr>
          <p:spPr bwMode="auto">
            <a:xfrm>
              <a:off x="7988300" y="4508501"/>
              <a:ext cx="0" cy="644525"/>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9106" name="AutoShape 18"/>
            <p:cNvSpPr>
              <a:spLocks noChangeArrowheads="1"/>
            </p:cNvSpPr>
            <p:nvPr/>
          </p:nvSpPr>
          <p:spPr bwMode="auto">
            <a:xfrm>
              <a:off x="6146800" y="60452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89107" name="Line 19"/>
            <p:cNvSpPr>
              <a:spLocks noChangeShapeType="1"/>
            </p:cNvSpPr>
            <p:nvPr/>
          </p:nvSpPr>
          <p:spPr bwMode="auto">
            <a:xfrm>
              <a:off x="4432300" y="5588001"/>
              <a:ext cx="0" cy="53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8" name="Line 20"/>
            <p:cNvSpPr>
              <a:spLocks noChangeShapeType="1"/>
            </p:cNvSpPr>
            <p:nvPr/>
          </p:nvSpPr>
          <p:spPr bwMode="auto">
            <a:xfrm flipH="1">
              <a:off x="4445000" y="6108700"/>
              <a:ext cx="1701800" cy="0"/>
            </a:xfrm>
            <a:prstGeom prst="line">
              <a:avLst/>
            </a:prstGeom>
            <a:noFill/>
            <a:ln w="19050">
              <a:solidFill>
                <a:schemeClr val="tx1"/>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89109" name="AutoShape 21"/>
            <p:cNvSpPr>
              <a:spLocks noChangeArrowheads="1"/>
            </p:cNvSpPr>
            <p:nvPr/>
          </p:nvSpPr>
          <p:spPr bwMode="auto">
            <a:xfrm>
              <a:off x="6588617" y="5156200"/>
              <a:ext cx="2806872" cy="444500"/>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statement(s)-for-the-false-case</a:t>
              </a:r>
            </a:p>
          </p:txBody>
        </p:sp>
      </p:grpSp>
      <p:sp>
        <p:nvSpPr>
          <p:cNvPr id="89110" name="AutoShape 22"/>
          <p:cNvSpPr>
            <a:spLocks noChangeArrowheads="1"/>
          </p:cNvSpPr>
          <p:nvPr/>
        </p:nvSpPr>
        <p:spPr bwMode="auto">
          <a:xfrm rot="2274786">
            <a:off x="3512959" y="4799129"/>
            <a:ext cx="965200" cy="419100"/>
          </a:xfrm>
          <a:prstGeom prst="rightArrow">
            <a:avLst>
              <a:gd name="adj1" fmla="val 50000"/>
              <a:gd name="adj2" fmla="val 57576"/>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cxnSp>
        <p:nvCxnSpPr>
          <p:cNvPr id="23" name="直接连接符 22"/>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11022" y="1027886"/>
            <a:ext cx="2566728" cy="523220"/>
          </a:xfrm>
          <a:prstGeom prst="rect">
            <a:avLst/>
          </a:prstGeom>
        </p:spPr>
        <p:txBody>
          <a:bodyPr wrap="none">
            <a:spAutoFit/>
          </a:bodyPr>
          <a:lstStyle/>
          <a:p>
            <a:pPr marL="342900" indent="-342900" eaLnBrk="0" fontAlgn="base" hangingPunct="0">
              <a:spcBef>
                <a:spcPct val="20000"/>
              </a:spcBef>
              <a:spcAft>
                <a:spcPct val="0"/>
              </a:spcAft>
              <a:buClr>
                <a:schemeClr val="tx2"/>
              </a:buClr>
              <a:buSzPct val="70000"/>
              <a:buFont typeface="Wingdings" panose="05000000000000000000" pitchFamily="2" charset="2"/>
              <a:buChar char="n"/>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if ... else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语句</a:t>
            </a:r>
          </a:p>
        </p:txBody>
      </p:sp>
    </p:spTree>
    <p:extLst>
      <p:ext uri="{BB962C8B-B14F-4D97-AF65-F5344CB8AC3E}">
        <p14:creationId xmlns:p14="http://schemas.microsoft.com/office/powerpoint/2010/main" val="114519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p:txBody>
          <a:bodyPr/>
          <a:lstStyle/>
          <a:p>
            <a:pPr eaLnBrk="1" hangingPunct="1"/>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if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语句的嵌套</a:t>
            </a:r>
          </a:p>
        </p:txBody>
      </p:sp>
      <p:sp>
        <p:nvSpPr>
          <p:cNvPr id="91140" name="Rectangle 4"/>
          <p:cNvSpPr>
            <a:spLocks noChangeArrowheads="1"/>
          </p:cNvSpPr>
          <p:nvPr/>
        </p:nvSpPr>
        <p:spPr bwMode="auto">
          <a:xfrm>
            <a:off x="1119117" y="1841499"/>
            <a:ext cx="4332360" cy="3249115"/>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solidFill>
                  <a:srgbClr val="0000CC"/>
                </a:solidFill>
                <a:latin typeface="Courier New" panose="02070309020205020404" pitchFamily="49" charset="0"/>
              </a:rPr>
              <a:t>if</a:t>
            </a:r>
            <a:r>
              <a:rPr lang="en-US" altLang="zh-CN" sz="1600">
                <a:latin typeface="Courier New" panose="02070309020205020404" pitchFamily="49" charset="0"/>
              </a:rPr>
              <a:t> (score &gt;= 90.0)</a:t>
            </a:r>
          </a:p>
          <a:p>
            <a:pPr eaLnBrk="1" hangingPunct="1">
              <a:spcBef>
                <a:spcPct val="0"/>
              </a:spcBef>
              <a:buClrTx/>
              <a:buSzTx/>
              <a:buFontTx/>
              <a:buNone/>
            </a:pPr>
            <a:r>
              <a:rPr lang="en-US" altLang="zh-CN" sz="1600">
                <a:latin typeface="Courier New" panose="02070309020205020404" pitchFamily="49" charset="0"/>
              </a:rPr>
              <a:t>    grade = 'A';</a:t>
            </a:r>
          </a:p>
          <a:p>
            <a:pPr eaLnBrk="1" hangingPunct="1">
              <a:spcBef>
                <a:spcPct val="0"/>
              </a:spcBef>
              <a:buClrTx/>
              <a:buSzTx/>
              <a:buFontTx/>
              <a:buNone/>
            </a:pPr>
            <a:r>
              <a:rPr lang="en-US" altLang="zh-CN" sz="1600">
                <a:solidFill>
                  <a:srgbClr val="0000CC"/>
                </a:solidFill>
                <a:latin typeface="Courier New" panose="02070309020205020404" pitchFamily="49" charset="0"/>
              </a:rPr>
              <a:t>else</a:t>
            </a:r>
          </a:p>
          <a:p>
            <a:pPr eaLnBrk="1" hangingPunct="1">
              <a:spcBef>
                <a:spcPct val="0"/>
              </a:spcBef>
              <a:buClrTx/>
              <a:buSzTx/>
              <a:buFontTx/>
              <a:buNone/>
            </a:pPr>
            <a:r>
              <a:rPr lang="en-US" altLang="zh-CN" sz="1600">
                <a:latin typeface="Courier New" panose="02070309020205020404" pitchFamily="49" charset="0"/>
              </a:rPr>
              <a:t>    </a:t>
            </a:r>
            <a:r>
              <a:rPr lang="en-US" altLang="zh-CN" sz="1600">
                <a:solidFill>
                  <a:srgbClr val="0000CC"/>
                </a:solidFill>
                <a:latin typeface="Courier New" panose="02070309020205020404" pitchFamily="49" charset="0"/>
              </a:rPr>
              <a:t>if </a:t>
            </a:r>
            <a:r>
              <a:rPr lang="en-US" altLang="zh-CN" sz="1600">
                <a:latin typeface="Courier New" panose="02070309020205020404" pitchFamily="49" charset="0"/>
              </a:rPr>
              <a:t>(score &gt;= 80.0)</a:t>
            </a:r>
          </a:p>
          <a:p>
            <a:pPr eaLnBrk="1" hangingPunct="1">
              <a:spcBef>
                <a:spcPct val="0"/>
              </a:spcBef>
              <a:buClrTx/>
              <a:buSzTx/>
              <a:buFontTx/>
              <a:buNone/>
            </a:pPr>
            <a:r>
              <a:rPr lang="en-US" altLang="zh-CN" sz="1600">
                <a:latin typeface="Courier New" panose="02070309020205020404" pitchFamily="49" charset="0"/>
              </a:rPr>
              <a:t>        grade = 'B';</a:t>
            </a:r>
          </a:p>
          <a:p>
            <a:pPr eaLnBrk="1" hangingPunct="1">
              <a:spcBef>
                <a:spcPct val="0"/>
              </a:spcBef>
              <a:buClrTx/>
              <a:buSzTx/>
              <a:buFontTx/>
              <a:buNone/>
            </a:pPr>
            <a:r>
              <a:rPr lang="en-US" altLang="zh-CN" sz="1600">
                <a:latin typeface="Courier New" panose="02070309020205020404" pitchFamily="49" charset="0"/>
              </a:rPr>
              <a:t>    </a:t>
            </a:r>
            <a:r>
              <a:rPr lang="en-US" altLang="zh-CN" sz="1600">
                <a:solidFill>
                  <a:srgbClr val="0000CC"/>
                </a:solidFill>
                <a:latin typeface="Courier New" panose="02070309020205020404" pitchFamily="49" charset="0"/>
              </a:rPr>
              <a:t>else</a:t>
            </a:r>
          </a:p>
          <a:p>
            <a:pPr eaLnBrk="1" hangingPunct="1">
              <a:spcBef>
                <a:spcPct val="0"/>
              </a:spcBef>
              <a:buClrTx/>
              <a:buSzTx/>
              <a:buFontTx/>
              <a:buNone/>
            </a:pPr>
            <a:r>
              <a:rPr lang="en-US" altLang="zh-CN" sz="1600">
                <a:latin typeface="Courier New" panose="02070309020205020404" pitchFamily="49" charset="0"/>
              </a:rPr>
              <a:t>        </a:t>
            </a:r>
            <a:r>
              <a:rPr lang="en-US" altLang="zh-CN" sz="1600">
                <a:solidFill>
                  <a:srgbClr val="0000CC"/>
                </a:solidFill>
                <a:latin typeface="Courier New" panose="02070309020205020404" pitchFamily="49" charset="0"/>
              </a:rPr>
              <a:t>if </a:t>
            </a:r>
            <a:r>
              <a:rPr lang="en-US" altLang="zh-CN" sz="1600">
                <a:latin typeface="Courier New" panose="02070309020205020404" pitchFamily="49" charset="0"/>
              </a:rPr>
              <a:t>(score &gt;= 70.0)</a:t>
            </a:r>
          </a:p>
          <a:p>
            <a:pPr eaLnBrk="1" hangingPunct="1">
              <a:spcBef>
                <a:spcPct val="0"/>
              </a:spcBef>
              <a:buClrTx/>
              <a:buSzTx/>
              <a:buFontTx/>
              <a:buNone/>
            </a:pPr>
            <a:r>
              <a:rPr lang="en-US" altLang="zh-CN" sz="1600">
                <a:latin typeface="Courier New" panose="02070309020205020404" pitchFamily="49" charset="0"/>
              </a:rPr>
              <a:t>            grade = 'C';</a:t>
            </a:r>
          </a:p>
          <a:p>
            <a:pPr eaLnBrk="1" hangingPunct="1">
              <a:spcBef>
                <a:spcPct val="0"/>
              </a:spcBef>
              <a:buClrTx/>
              <a:buSzTx/>
              <a:buFontTx/>
              <a:buNone/>
            </a:pPr>
            <a:r>
              <a:rPr lang="en-US" altLang="zh-CN" sz="1600">
                <a:latin typeface="Courier New" panose="02070309020205020404" pitchFamily="49" charset="0"/>
              </a:rPr>
              <a:t>        </a:t>
            </a:r>
            <a:r>
              <a:rPr lang="en-US" altLang="zh-CN" sz="1600">
                <a:solidFill>
                  <a:srgbClr val="0000CC"/>
                </a:solidFill>
                <a:latin typeface="Courier New" panose="02070309020205020404" pitchFamily="49" charset="0"/>
              </a:rPr>
              <a:t>else</a:t>
            </a:r>
          </a:p>
          <a:p>
            <a:pPr eaLnBrk="1" hangingPunct="1">
              <a:spcBef>
                <a:spcPct val="0"/>
              </a:spcBef>
              <a:buClrTx/>
              <a:buSzTx/>
              <a:buFontTx/>
              <a:buNone/>
            </a:pPr>
            <a:r>
              <a:rPr lang="en-US" altLang="zh-CN" sz="1600">
                <a:latin typeface="Courier New" panose="02070309020205020404" pitchFamily="49" charset="0"/>
              </a:rPr>
              <a:t>            </a:t>
            </a:r>
            <a:r>
              <a:rPr lang="en-US" altLang="zh-CN" sz="1600">
                <a:solidFill>
                  <a:srgbClr val="0000CC"/>
                </a:solidFill>
                <a:latin typeface="Courier New" panose="02070309020205020404" pitchFamily="49" charset="0"/>
              </a:rPr>
              <a:t>if </a:t>
            </a:r>
            <a:r>
              <a:rPr lang="en-US" altLang="zh-CN" sz="1600">
                <a:latin typeface="Courier New" panose="02070309020205020404" pitchFamily="49" charset="0"/>
              </a:rPr>
              <a:t>(score &gt;= 60.0)</a:t>
            </a:r>
          </a:p>
          <a:p>
            <a:pPr eaLnBrk="1" hangingPunct="1">
              <a:spcBef>
                <a:spcPct val="0"/>
              </a:spcBef>
              <a:buClrTx/>
              <a:buSzTx/>
              <a:buFontTx/>
              <a:buNone/>
            </a:pPr>
            <a:r>
              <a:rPr lang="en-US" altLang="zh-CN" sz="1600">
                <a:latin typeface="Courier New" panose="02070309020205020404" pitchFamily="49" charset="0"/>
              </a:rPr>
              <a:t>                grade = 'D';</a:t>
            </a:r>
          </a:p>
          <a:p>
            <a:pPr eaLnBrk="1" hangingPunct="1">
              <a:spcBef>
                <a:spcPct val="0"/>
              </a:spcBef>
              <a:buClrTx/>
              <a:buSzTx/>
              <a:buFontTx/>
              <a:buNone/>
            </a:pPr>
            <a:r>
              <a:rPr lang="en-US" altLang="zh-CN" sz="1600">
                <a:latin typeface="Courier New" panose="02070309020205020404" pitchFamily="49" charset="0"/>
              </a:rPr>
              <a:t>            </a:t>
            </a:r>
            <a:r>
              <a:rPr lang="en-US" altLang="zh-CN" sz="1600">
                <a:solidFill>
                  <a:srgbClr val="0000CC"/>
                </a:solidFill>
                <a:latin typeface="Courier New" panose="02070309020205020404" pitchFamily="49" charset="0"/>
              </a:rPr>
              <a:t>else</a:t>
            </a:r>
          </a:p>
          <a:p>
            <a:pPr eaLnBrk="1" hangingPunct="1">
              <a:spcBef>
                <a:spcPct val="0"/>
              </a:spcBef>
              <a:buClrTx/>
              <a:buSzTx/>
              <a:buFontTx/>
              <a:buNone/>
            </a:pPr>
            <a:r>
              <a:rPr lang="en-US" altLang="zh-CN" sz="1600">
                <a:latin typeface="Courier New" panose="02070309020205020404" pitchFamily="49" charset="0"/>
              </a:rPr>
              <a:t>                grade = 'F';</a:t>
            </a:r>
          </a:p>
        </p:txBody>
      </p:sp>
      <p:sp>
        <p:nvSpPr>
          <p:cNvPr id="91141" name="Rectangle 5"/>
          <p:cNvSpPr>
            <a:spLocks noChangeArrowheads="1"/>
          </p:cNvSpPr>
          <p:nvPr/>
        </p:nvSpPr>
        <p:spPr bwMode="auto">
          <a:xfrm>
            <a:off x="6789739" y="1816100"/>
            <a:ext cx="3650798" cy="3274514"/>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latin typeface="Courier New" panose="02070309020205020404" pitchFamily="49" charset="0"/>
              </a:rPr>
              <a:t>if </a:t>
            </a:r>
            <a:r>
              <a:rPr lang="en-US" altLang="zh-CN" sz="1800">
                <a:latin typeface="Courier New" panose="02070309020205020404" pitchFamily="49" charset="0"/>
              </a:rPr>
              <a:t>(score &gt;= 90.0)</a:t>
            </a:r>
          </a:p>
          <a:p>
            <a:pPr eaLnBrk="1" hangingPunct="1">
              <a:spcBef>
                <a:spcPct val="0"/>
              </a:spcBef>
              <a:buClrTx/>
              <a:buSzTx/>
              <a:buFontTx/>
              <a:buNone/>
            </a:pPr>
            <a:r>
              <a:rPr lang="en-US" altLang="zh-CN" sz="1800">
                <a:latin typeface="Courier New" panose="02070309020205020404" pitchFamily="49" charset="0"/>
              </a:rPr>
              <a:t>    grade = 'A';</a:t>
            </a:r>
          </a:p>
          <a:p>
            <a:pPr eaLnBrk="1" hangingPunct="1">
              <a:spcBef>
                <a:spcPct val="0"/>
              </a:spcBef>
              <a:buClrTx/>
              <a:buSzTx/>
              <a:buFontTx/>
              <a:buNone/>
            </a:pPr>
            <a:r>
              <a:rPr lang="en-US" altLang="zh-CN" sz="1800">
                <a:solidFill>
                  <a:srgbClr val="0000CC"/>
                </a:solidFill>
                <a:latin typeface="Courier New" panose="02070309020205020404" pitchFamily="49" charset="0"/>
              </a:rPr>
              <a:t>else if</a:t>
            </a:r>
            <a:r>
              <a:rPr lang="en-US" altLang="zh-CN" sz="1800">
                <a:latin typeface="Courier New" panose="02070309020205020404" pitchFamily="49" charset="0"/>
              </a:rPr>
              <a:t> (score &gt;= 80.0)</a:t>
            </a:r>
          </a:p>
          <a:p>
            <a:pPr eaLnBrk="1" hangingPunct="1">
              <a:spcBef>
                <a:spcPct val="0"/>
              </a:spcBef>
              <a:buClrTx/>
              <a:buSzTx/>
              <a:buFontTx/>
              <a:buNone/>
            </a:pPr>
            <a:r>
              <a:rPr lang="en-US" altLang="zh-CN" sz="1800">
                <a:latin typeface="Courier New" panose="02070309020205020404" pitchFamily="49" charset="0"/>
              </a:rPr>
              <a:t>    grade = 'B';</a:t>
            </a:r>
          </a:p>
          <a:p>
            <a:pPr eaLnBrk="1" hangingPunct="1">
              <a:spcBef>
                <a:spcPct val="0"/>
              </a:spcBef>
              <a:buClrTx/>
              <a:buSzTx/>
              <a:buFontTx/>
              <a:buNone/>
            </a:pPr>
            <a:r>
              <a:rPr lang="en-US" altLang="zh-CN" sz="1800">
                <a:solidFill>
                  <a:srgbClr val="0000CC"/>
                </a:solidFill>
                <a:latin typeface="Courier New" panose="02070309020205020404" pitchFamily="49" charset="0"/>
              </a:rPr>
              <a:t>else if</a:t>
            </a:r>
            <a:r>
              <a:rPr lang="en-US" altLang="zh-CN" sz="1800">
                <a:latin typeface="Courier New" panose="02070309020205020404" pitchFamily="49" charset="0"/>
              </a:rPr>
              <a:t> (score &gt;= 70.0)</a:t>
            </a:r>
          </a:p>
          <a:p>
            <a:pPr eaLnBrk="1" hangingPunct="1">
              <a:spcBef>
                <a:spcPct val="0"/>
              </a:spcBef>
              <a:buClrTx/>
              <a:buSzTx/>
              <a:buFontTx/>
              <a:buNone/>
            </a:pPr>
            <a:r>
              <a:rPr lang="en-US" altLang="zh-CN" sz="1800">
                <a:latin typeface="Courier New" panose="02070309020205020404" pitchFamily="49" charset="0"/>
              </a:rPr>
              <a:t>    grade = 'C';</a:t>
            </a:r>
          </a:p>
          <a:p>
            <a:pPr eaLnBrk="1" hangingPunct="1">
              <a:spcBef>
                <a:spcPct val="0"/>
              </a:spcBef>
              <a:buClrTx/>
              <a:buSzTx/>
              <a:buFontTx/>
              <a:buNone/>
            </a:pPr>
            <a:r>
              <a:rPr lang="en-US" altLang="zh-CN" sz="1800">
                <a:solidFill>
                  <a:srgbClr val="0000CC"/>
                </a:solidFill>
                <a:latin typeface="Courier New" panose="02070309020205020404" pitchFamily="49" charset="0"/>
              </a:rPr>
              <a:t>else if</a:t>
            </a:r>
            <a:r>
              <a:rPr lang="en-US" altLang="zh-CN" sz="1800">
                <a:latin typeface="Courier New" panose="02070309020205020404" pitchFamily="49" charset="0"/>
              </a:rPr>
              <a:t> (score &gt;= 60.0)</a:t>
            </a:r>
          </a:p>
          <a:p>
            <a:pPr eaLnBrk="1" hangingPunct="1">
              <a:spcBef>
                <a:spcPct val="0"/>
              </a:spcBef>
              <a:buClrTx/>
              <a:buSzTx/>
              <a:buFontTx/>
              <a:buNone/>
            </a:pPr>
            <a:r>
              <a:rPr lang="en-US" altLang="zh-CN" sz="1800">
                <a:latin typeface="Courier New" panose="02070309020205020404" pitchFamily="49" charset="0"/>
              </a:rPr>
              <a:t>    grade = 'D';</a:t>
            </a:r>
          </a:p>
          <a:p>
            <a:pPr eaLnBrk="1" hangingPunct="1">
              <a:spcBef>
                <a:spcPct val="0"/>
              </a:spcBef>
              <a:buClrTx/>
              <a:buSzTx/>
              <a:buFontTx/>
              <a:buNone/>
            </a:pPr>
            <a:r>
              <a:rPr lang="en-US" altLang="zh-CN" sz="1800">
                <a:solidFill>
                  <a:srgbClr val="0000CC"/>
                </a:solidFill>
                <a:latin typeface="Courier New" panose="02070309020205020404" pitchFamily="49" charset="0"/>
              </a:rPr>
              <a:t>else</a:t>
            </a:r>
          </a:p>
          <a:p>
            <a:pPr eaLnBrk="1" hangingPunct="1">
              <a:spcBef>
                <a:spcPct val="0"/>
              </a:spcBef>
              <a:buClrTx/>
              <a:buSzTx/>
              <a:buFontTx/>
              <a:buNone/>
            </a:pPr>
            <a:r>
              <a:rPr lang="en-US" altLang="zh-CN" sz="1800">
                <a:latin typeface="Courier New" panose="02070309020205020404" pitchFamily="49" charset="0"/>
              </a:rPr>
              <a:t>    grade = 'F';</a:t>
            </a:r>
          </a:p>
        </p:txBody>
      </p:sp>
      <p:sp>
        <p:nvSpPr>
          <p:cNvPr id="91142" name="Text Box 6"/>
          <p:cNvSpPr txBox="1">
            <a:spLocks noChangeArrowheads="1"/>
          </p:cNvSpPr>
          <p:nvPr/>
        </p:nvSpPr>
        <p:spPr bwMode="auto">
          <a:xfrm>
            <a:off x="5686425" y="285591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b="0">
                <a:solidFill>
                  <a:srgbClr val="0000CC"/>
                </a:solidFill>
              </a:rPr>
              <a:t>等效于</a:t>
            </a:r>
          </a:p>
        </p:txBody>
      </p:sp>
      <p:sp>
        <p:nvSpPr>
          <p:cNvPr id="91143" name="AutoShape 7"/>
          <p:cNvSpPr>
            <a:spLocks noChangeArrowheads="1"/>
          </p:cNvSpPr>
          <p:nvPr/>
        </p:nvSpPr>
        <p:spPr bwMode="auto">
          <a:xfrm>
            <a:off x="5727700" y="3162300"/>
            <a:ext cx="787400" cy="317500"/>
          </a:xfrm>
          <a:prstGeom prst="rightArrow">
            <a:avLst>
              <a:gd name="adj1" fmla="val 50000"/>
              <a:gd name="adj2" fmla="val 6200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91144" name="Text Box 8"/>
          <p:cNvSpPr txBox="1">
            <a:spLocks noChangeArrowheads="1"/>
          </p:cNvSpPr>
          <p:nvPr/>
        </p:nvSpPr>
        <p:spPr bwMode="auto">
          <a:xfrm>
            <a:off x="6826249" y="5359400"/>
            <a:ext cx="36142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建议采用这种书写风格：</a:t>
            </a:r>
          </a:p>
          <a:p>
            <a:pPr eaLnBrk="1" hangingPunct="1">
              <a:spcBef>
                <a:spcPct val="0"/>
              </a:spcBef>
              <a:buClrTx/>
              <a:buSzTx/>
              <a:buFontTx/>
              <a:buChar char="•"/>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 避免了深层缩进；</a:t>
            </a:r>
          </a:p>
          <a:p>
            <a:pPr eaLnBrk="1" hangingPunct="1">
              <a:spcBef>
                <a:spcPct val="0"/>
              </a:spcBef>
              <a:buClrTx/>
              <a:buSzTx/>
              <a:buFontTx/>
              <a:buChar char="•"/>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 程序可读性好</a:t>
            </a:r>
          </a:p>
        </p:txBody>
      </p:sp>
      <p:sp>
        <p:nvSpPr>
          <p:cNvPr id="91145" name="Line 9"/>
          <p:cNvSpPr>
            <a:spLocks noChangeShapeType="1"/>
          </p:cNvSpPr>
          <p:nvPr/>
        </p:nvSpPr>
        <p:spPr bwMode="auto">
          <a:xfrm flipV="1">
            <a:off x="7561263" y="4826000"/>
            <a:ext cx="842962" cy="49530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Rectangle 2"/>
          <p:cNvSpPr>
            <a:spLocks noGrp="1" noChangeArrowheads="1"/>
          </p:cNvSpPr>
          <p:nvPr>
            <p:ph type="title"/>
          </p:nvPr>
        </p:nvSpPr>
        <p:spPr>
          <a:xfrm>
            <a:off x="624417" y="188914"/>
            <a:ext cx="10058400" cy="719137"/>
          </a:xfrm>
        </p:spPr>
        <p:txBody>
          <a:bodyPr/>
          <a:lstStyle/>
          <a:p>
            <a:pPr eaLnBrk="1" hangingPunct="1"/>
            <a:r>
              <a:rPr lang="zh-CN" altLang="en-US" dirty="0"/>
              <a:t>选择结构</a:t>
            </a:r>
            <a:endParaRPr lang="zh-CN" altLang="en-US" dirty="0" smtClean="0">
              <a:ea typeface="宋体" panose="02010600030101010101" pitchFamily="2" charset="-122"/>
            </a:endParaRPr>
          </a:p>
        </p:txBody>
      </p:sp>
      <p:cxnSp>
        <p:nvCxnSpPr>
          <p:cNvPr id="11" name="直接连接符 10"/>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197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p:txBody>
          <a:bodyPr/>
          <a:lstStyle/>
          <a:p>
            <a:pPr eaLnBrk="1" hangingPunct="1"/>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else </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和 </a:t>
            </a: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if </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的匹配</a:t>
            </a:r>
          </a:p>
          <a:p>
            <a:pPr lvl="1" eaLnBrk="1" hangingPunct="1"/>
            <a:r>
              <a:rPr lang="en-US" altLang="zh-CN" sz="2800" dirty="0" smtClean="0">
                <a:ea typeface="黑体" panose="02010609060101010101" pitchFamily="49" charset="-122"/>
                <a:cs typeface="Times New Roman" panose="02020603050405020304" pitchFamily="18" charset="0"/>
              </a:rPr>
              <a:t>else</a:t>
            </a:r>
            <a:r>
              <a:rPr lang="zh-CN" altLang="en-US" sz="2800" dirty="0" smtClean="0">
                <a:ea typeface="黑体" panose="02010609060101010101" pitchFamily="49" charset="-122"/>
                <a:cs typeface="Times New Roman" panose="02020603050405020304" pitchFamily="18" charset="0"/>
              </a:rPr>
              <a:t>子句与同一块中离得最近的</a:t>
            </a:r>
            <a:r>
              <a:rPr lang="en-US" altLang="zh-CN" sz="2800" dirty="0" smtClean="0">
                <a:ea typeface="黑体" panose="02010609060101010101" pitchFamily="49" charset="-122"/>
                <a:cs typeface="Times New Roman" panose="02020603050405020304" pitchFamily="18" charset="0"/>
              </a:rPr>
              <a:t>if</a:t>
            </a:r>
            <a:r>
              <a:rPr lang="zh-CN" altLang="en-US" sz="2800" dirty="0" smtClean="0">
                <a:ea typeface="黑体" panose="02010609060101010101" pitchFamily="49" charset="-122"/>
                <a:cs typeface="Times New Roman" panose="02020603050405020304" pitchFamily="18" charset="0"/>
              </a:rPr>
              <a:t>子句相匹配</a:t>
            </a:r>
          </a:p>
        </p:txBody>
      </p:sp>
      <p:sp>
        <p:nvSpPr>
          <p:cNvPr id="92164" name="Rectangle 4"/>
          <p:cNvSpPr>
            <a:spLocks noChangeArrowheads="1"/>
          </p:cNvSpPr>
          <p:nvPr/>
        </p:nvSpPr>
        <p:spPr bwMode="auto">
          <a:xfrm>
            <a:off x="624417" y="2603499"/>
            <a:ext cx="4814360" cy="2377933"/>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solidFill>
                  <a:srgbClr val="0000CC"/>
                </a:solidFill>
                <a:latin typeface="Courier New" panose="02070309020205020404" pitchFamily="49" charset="0"/>
              </a:rPr>
              <a:t> </a:t>
            </a:r>
            <a:r>
              <a:rPr lang="en-US" altLang="zh-CN" sz="1600" dirty="0" err="1">
                <a:latin typeface="Courier New" panose="02070309020205020404" pitchFamily="49" charset="0"/>
              </a:rPr>
              <a:t>i</a:t>
            </a:r>
            <a:r>
              <a:rPr lang="en-US" altLang="zh-CN" sz="1600" dirty="0">
                <a:latin typeface="Courier New" panose="02070309020205020404" pitchFamily="49" charset="0"/>
              </a:rPr>
              <a:t> = 1;</a:t>
            </a:r>
          </a:p>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solidFill>
                  <a:srgbClr val="0000CC"/>
                </a:solidFill>
                <a:latin typeface="Courier New" panose="02070309020205020404" pitchFamily="49" charset="0"/>
              </a:rPr>
              <a:t> </a:t>
            </a:r>
            <a:r>
              <a:rPr lang="en-US" altLang="zh-CN" sz="1600" dirty="0">
                <a:latin typeface="Courier New" panose="02070309020205020404" pitchFamily="49" charset="0"/>
              </a:rPr>
              <a:t>j = 2;</a:t>
            </a:r>
          </a:p>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solidFill>
                  <a:srgbClr val="0000CC"/>
                </a:solidFill>
                <a:latin typeface="Courier New" panose="02070309020205020404" pitchFamily="49" charset="0"/>
              </a:rPr>
              <a:t> </a:t>
            </a:r>
            <a:r>
              <a:rPr lang="en-US" altLang="zh-CN" sz="1600" dirty="0">
                <a:latin typeface="Courier New" panose="02070309020205020404" pitchFamily="49" charset="0"/>
              </a:rPr>
              <a:t>k = 3;</a:t>
            </a:r>
          </a:p>
          <a:p>
            <a:pPr eaLnBrk="1" hangingPunct="1">
              <a:spcBef>
                <a:spcPct val="0"/>
              </a:spcBef>
              <a:buClrTx/>
              <a:buSzTx/>
              <a:buFontTx/>
              <a:buNone/>
            </a:pPr>
            <a:endParaRPr lang="en-US" altLang="zh-CN" sz="1600" dirty="0">
              <a:latin typeface="Courier New" panose="02070309020205020404" pitchFamily="49" charset="0"/>
            </a:endParaRPr>
          </a:p>
          <a:p>
            <a:pPr eaLnBrk="1" hangingPunct="1">
              <a:spcBef>
                <a:spcPct val="0"/>
              </a:spcBef>
              <a:buClrTx/>
              <a:buSzTx/>
              <a:buFontTx/>
              <a:buNone/>
            </a:pPr>
            <a:r>
              <a:rPr lang="en-US" altLang="zh-CN" sz="1600" dirty="0">
                <a:solidFill>
                  <a:srgbClr val="0000CC"/>
                </a:solidFill>
                <a:latin typeface="Courier New" panose="02070309020205020404" pitchFamily="49" charset="0"/>
              </a:rPr>
              <a:t>if </a:t>
            </a:r>
            <a:r>
              <a:rPr lang="en-US" altLang="zh-CN" sz="1600" dirty="0">
                <a:latin typeface="Courier New" panose="02070309020205020404" pitchFamily="49" charset="0"/>
              </a:rPr>
              <a:t>(</a:t>
            </a:r>
            <a:r>
              <a:rPr lang="en-US" altLang="zh-CN" sz="1600" dirty="0" err="1">
                <a:latin typeface="Courier New" panose="02070309020205020404" pitchFamily="49" charset="0"/>
              </a:rPr>
              <a:t>i</a:t>
            </a:r>
            <a:r>
              <a:rPr lang="en-US" altLang="zh-CN" sz="1600" dirty="0">
                <a:latin typeface="Courier New" panose="02070309020205020404" pitchFamily="49" charset="0"/>
              </a:rPr>
              <a:t> &gt; j)</a:t>
            </a:r>
          </a:p>
          <a:p>
            <a:pPr eaLnBrk="1" hangingPunct="1">
              <a:spcBef>
                <a:spcPct val="0"/>
              </a:spcBef>
              <a:buClrTx/>
              <a:buSzTx/>
              <a:buFontTx/>
              <a:buNone/>
            </a:pPr>
            <a:r>
              <a:rPr lang="en-US" altLang="zh-CN" sz="1600" dirty="0">
                <a:latin typeface="Courier New" panose="02070309020205020404" pitchFamily="49" charset="0"/>
              </a:rPr>
              <a:t>    </a:t>
            </a:r>
            <a:r>
              <a:rPr lang="en-US" altLang="zh-CN" sz="1600" dirty="0">
                <a:solidFill>
                  <a:srgbClr val="CC0000"/>
                </a:solidFill>
                <a:latin typeface="Courier New" panose="02070309020205020404" pitchFamily="49" charset="0"/>
              </a:rPr>
              <a:t>if</a:t>
            </a:r>
            <a:r>
              <a:rPr lang="en-US" altLang="zh-CN" sz="1600" dirty="0">
                <a:latin typeface="Courier New" panose="02070309020205020404" pitchFamily="49" charset="0"/>
              </a:rPr>
              <a:t> (</a:t>
            </a:r>
            <a:r>
              <a:rPr lang="en-US" altLang="zh-CN" sz="1600" dirty="0" err="1">
                <a:latin typeface="Courier New" panose="02070309020205020404" pitchFamily="49" charset="0"/>
              </a:rPr>
              <a:t>i</a:t>
            </a:r>
            <a:r>
              <a:rPr lang="en-US" altLang="zh-CN" sz="1600" dirty="0">
                <a:latin typeface="Courier New" panose="02070309020205020404" pitchFamily="49" charset="0"/>
              </a:rPr>
              <a:t> &gt; k)</a:t>
            </a:r>
          </a:p>
          <a:p>
            <a:pPr eaLnBrk="1" hangingPunct="1">
              <a:spcBef>
                <a:spcPct val="0"/>
              </a:spcBef>
              <a:buClrTx/>
              <a:buSzTx/>
              <a:buFontTx/>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('A');</a:t>
            </a:r>
          </a:p>
          <a:p>
            <a:pPr eaLnBrk="1" hangingPunct="1">
              <a:spcBef>
                <a:spcPct val="0"/>
              </a:spcBef>
              <a:buClrTx/>
              <a:buSzTx/>
              <a:buFontTx/>
              <a:buNone/>
            </a:pPr>
            <a:r>
              <a:rPr lang="en-US" altLang="zh-CN" sz="1600" dirty="0">
                <a:solidFill>
                  <a:srgbClr val="CC0000"/>
                </a:solidFill>
                <a:latin typeface="Courier New" panose="02070309020205020404" pitchFamily="49" charset="0"/>
              </a:rPr>
              <a:t>else</a:t>
            </a:r>
          </a:p>
          <a:p>
            <a:pPr eaLnBrk="1" hangingPunct="1">
              <a:spcBef>
                <a:spcPct val="0"/>
              </a:spcBef>
              <a:buClrTx/>
              <a:buSzTx/>
              <a:buFontTx/>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('B');</a:t>
            </a:r>
          </a:p>
        </p:txBody>
      </p:sp>
      <p:sp>
        <p:nvSpPr>
          <p:cNvPr id="92165" name="Rectangle 5"/>
          <p:cNvSpPr>
            <a:spLocks noChangeArrowheads="1"/>
          </p:cNvSpPr>
          <p:nvPr/>
        </p:nvSpPr>
        <p:spPr bwMode="auto">
          <a:xfrm>
            <a:off x="6611939" y="2590800"/>
            <a:ext cx="4442748" cy="2390632"/>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solidFill>
                  <a:srgbClr val="0000CC"/>
                </a:solidFill>
                <a:latin typeface="Courier New" panose="02070309020205020404" pitchFamily="49" charset="0"/>
              </a:rPr>
              <a:t>int </a:t>
            </a:r>
            <a:r>
              <a:rPr lang="en-US" altLang="zh-CN" sz="1600">
                <a:latin typeface="Courier New" panose="02070309020205020404" pitchFamily="49" charset="0"/>
              </a:rPr>
              <a:t>i = 1;</a:t>
            </a:r>
          </a:p>
          <a:p>
            <a:pPr eaLnBrk="1" hangingPunct="1">
              <a:spcBef>
                <a:spcPct val="0"/>
              </a:spcBef>
              <a:buClrTx/>
              <a:buSzTx/>
              <a:buFontTx/>
              <a:buNone/>
            </a:pPr>
            <a:r>
              <a:rPr lang="en-US" altLang="zh-CN" sz="1600">
                <a:solidFill>
                  <a:srgbClr val="0000CC"/>
                </a:solidFill>
                <a:latin typeface="Courier New" panose="02070309020205020404" pitchFamily="49" charset="0"/>
              </a:rPr>
              <a:t>int </a:t>
            </a:r>
            <a:r>
              <a:rPr lang="en-US" altLang="zh-CN" sz="1600">
                <a:latin typeface="Courier New" panose="02070309020205020404" pitchFamily="49" charset="0"/>
              </a:rPr>
              <a:t>j = 2;</a:t>
            </a:r>
          </a:p>
          <a:p>
            <a:pPr eaLnBrk="1" hangingPunct="1">
              <a:spcBef>
                <a:spcPct val="0"/>
              </a:spcBef>
              <a:buClrTx/>
              <a:buSzTx/>
              <a:buFontTx/>
              <a:buNone/>
            </a:pPr>
            <a:r>
              <a:rPr lang="en-US" altLang="zh-CN" sz="1600">
                <a:solidFill>
                  <a:srgbClr val="0000CC"/>
                </a:solidFill>
                <a:latin typeface="Courier New" panose="02070309020205020404" pitchFamily="49" charset="0"/>
              </a:rPr>
              <a:t>int </a:t>
            </a:r>
            <a:r>
              <a:rPr lang="en-US" altLang="zh-CN" sz="1600">
                <a:latin typeface="Courier New" panose="02070309020205020404" pitchFamily="49" charset="0"/>
              </a:rPr>
              <a:t>k = 3;</a:t>
            </a:r>
          </a:p>
          <a:p>
            <a:pPr eaLnBrk="1" hangingPunct="1">
              <a:spcBef>
                <a:spcPct val="0"/>
              </a:spcBef>
              <a:buClrTx/>
              <a:buSzTx/>
              <a:buFontTx/>
              <a:buNone/>
            </a:pPr>
            <a:endParaRPr lang="en-US" altLang="zh-CN" sz="1600">
              <a:latin typeface="Courier New" panose="02070309020205020404" pitchFamily="49" charset="0"/>
            </a:endParaRPr>
          </a:p>
          <a:p>
            <a:pPr eaLnBrk="1" hangingPunct="1">
              <a:spcBef>
                <a:spcPct val="0"/>
              </a:spcBef>
              <a:buClrTx/>
              <a:buSzTx/>
              <a:buFontTx/>
              <a:buNone/>
            </a:pPr>
            <a:r>
              <a:rPr lang="en-US" altLang="zh-CN" sz="1600">
                <a:solidFill>
                  <a:srgbClr val="0000CC"/>
                </a:solidFill>
                <a:latin typeface="Courier New" panose="02070309020205020404" pitchFamily="49" charset="0"/>
              </a:rPr>
              <a:t>if </a:t>
            </a:r>
            <a:r>
              <a:rPr lang="en-US" altLang="zh-CN" sz="1600">
                <a:latin typeface="Courier New" panose="02070309020205020404" pitchFamily="49" charset="0"/>
              </a:rPr>
              <a:t>(i &gt; j)</a:t>
            </a:r>
          </a:p>
          <a:p>
            <a:pPr eaLnBrk="1" hangingPunct="1">
              <a:spcBef>
                <a:spcPct val="0"/>
              </a:spcBef>
              <a:buClrTx/>
              <a:buSzTx/>
              <a:buFontTx/>
              <a:buNone/>
            </a:pPr>
            <a:r>
              <a:rPr lang="en-US" altLang="zh-CN" sz="1600">
                <a:latin typeface="Courier New" panose="02070309020205020404" pitchFamily="49" charset="0"/>
              </a:rPr>
              <a:t>    </a:t>
            </a:r>
            <a:r>
              <a:rPr lang="en-US" altLang="zh-CN" sz="1600">
                <a:solidFill>
                  <a:srgbClr val="CC0000"/>
                </a:solidFill>
                <a:latin typeface="Courier New" panose="02070309020205020404" pitchFamily="49" charset="0"/>
              </a:rPr>
              <a:t>if</a:t>
            </a:r>
            <a:r>
              <a:rPr lang="en-US" altLang="zh-CN" sz="1600">
                <a:latin typeface="Courier New" panose="02070309020205020404" pitchFamily="49" charset="0"/>
              </a:rPr>
              <a:t> (i &gt; k)</a:t>
            </a:r>
          </a:p>
          <a:p>
            <a:pPr eaLnBrk="1" hangingPunct="1">
              <a:spcBef>
                <a:spcPct val="0"/>
              </a:spcBef>
              <a:buClrTx/>
              <a:buSzTx/>
              <a:buFontTx/>
              <a:buNone/>
            </a:pPr>
            <a:r>
              <a:rPr lang="en-US" altLang="zh-CN" sz="1600">
                <a:latin typeface="Courier New" panose="02070309020205020404" pitchFamily="49" charset="0"/>
              </a:rPr>
              <a:t>        System.out.println('A');</a:t>
            </a:r>
          </a:p>
          <a:p>
            <a:pPr eaLnBrk="1" hangingPunct="1">
              <a:spcBef>
                <a:spcPct val="0"/>
              </a:spcBef>
              <a:buClrTx/>
              <a:buSzTx/>
              <a:buFontTx/>
              <a:buNone/>
            </a:pPr>
            <a:r>
              <a:rPr lang="en-US" altLang="zh-CN" sz="1600">
                <a:solidFill>
                  <a:srgbClr val="CC0000"/>
                </a:solidFill>
                <a:latin typeface="Courier New" panose="02070309020205020404" pitchFamily="49" charset="0"/>
              </a:rPr>
              <a:t>    else</a:t>
            </a:r>
          </a:p>
          <a:p>
            <a:pPr eaLnBrk="1" hangingPunct="1">
              <a:spcBef>
                <a:spcPct val="0"/>
              </a:spcBef>
              <a:buClrTx/>
              <a:buSzTx/>
              <a:buFontTx/>
              <a:buNone/>
            </a:pPr>
            <a:r>
              <a:rPr lang="en-US" altLang="zh-CN" sz="1600">
                <a:latin typeface="Courier New" panose="02070309020205020404" pitchFamily="49" charset="0"/>
              </a:rPr>
              <a:t>        System.out.println('B');</a:t>
            </a:r>
          </a:p>
        </p:txBody>
      </p:sp>
      <p:sp>
        <p:nvSpPr>
          <p:cNvPr id="92166" name="Text Box 6"/>
          <p:cNvSpPr txBox="1">
            <a:spLocks noChangeArrowheads="1"/>
          </p:cNvSpPr>
          <p:nvPr/>
        </p:nvSpPr>
        <p:spPr bwMode="auto">
          <a:xfrm>
            <a:off x="5559425" y="342741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b="0">
                <a:solidFill>
                  <a:srgbClr val="0000CC"/>
                </a:solidFill>
              </a:rPr>
              <a:t>等效于</a:t>
            </a:r>
          </a:p>
        </p:txBody>
      </p:sp>
      <p:sp>
        <p:nvSpPr>
          <p:cNvPr id="92167" name="AutoShape 7"/>
          <p:cNvSpPr>
            <a:spLocks noChangeArrowheads="1"/>
          </p:cNvSpPr>
          <p:nvPr/>
        </p:nvSpPr>
        <p:spPr bwMode="auto">
          <a:xfrm>
            <a:off x="5600700" y="3733800"/>
            <a:ext cx="787400" cy="317500"/>
          </a:xfrm>
          <a:prstGeom prst="rightArrow">
            <a:avLst>
              <a:gd name="adj1" fmla="val 50000"/>
              <a:gd name="adj2" fmla="val 6200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8" name="Rectangle 2"/>
          <p:cNvSpPr>
            <a:spLocks noGrp="1" noChangeArrowheads="1"/>
          </p:cNvSpPr>
          <p:nvPr>
            <p:ph type="title"/>
          </p:nvPr>
        </p:nvSpPr>
        <p:spPr>
          <a:xfrm>
            <a:off x="624417" y="188914"/>
            <a:ext cx="10058400" cy="719137"/>
          </a:xfrm>
        </p:spPr>
        <p:txBody>
          <a:bodyPr/>
          <a:lstStyle/>
          <a:p>
            <a:pPr eaLnBrk="1" hangingPunct="1"/>
            <a:r>
              <a:rPr lang="zh-CN" altLang="en-US" dirty="0"/>
              <a:t>选择结构</a:t>
            </a:r>
            <a:endParaRPr lang="zh-CN" altLang="en-US" dirty="0" smtClean="0">
              <a:ea typeface="宋体" panose="02010600030101010101" pitchFamily="2" charset="-122"/>
            </a:endParaRPr>
          </a:p>
        </p:txBody>
      </p:sp>
      <p:cxnSp>
        <p:nvCxnSpPr>
          <p:cNvPr id="9" name="直接连接符 8"/>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8494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提示</a:t>
            </a:r>
            <a:r>
              <a:rPr lang="en-US" altLang="zh-CN" smtClean="0">
                <a:ea typeface="宋体" panose="02010600030101010101" pitchFamily="2" charset="-122"/>
              </a:rPr>
              <a:t>1</a:t>
            </a:r>
            <a:r>
              <a:rPr lang="zh-CN" altLang="en-US" smtClean="0">
                <a:ea typeface="宋体" panose="02010600030101010101" pitchFamily="2" charset="-122"/>
              </a:rPr>
              <a:t>：</a:t>
            </a:r>
          </a:p>
          <a:p>
            <a:pPr eaLnBrk="1" hangingPunct="1"/>
            <a:endParaRPr lang="zh-CN" altLang="en-US" smtClean="0">
              <a:ea typeface="宋体" panose="02010600030101010101" pitchFamily="2" charset="-122"/>
            </a:endParaRPr>
          </a:p>
          <a:p>
            <a:pPr eaLnBrk="1" hangingPunct="1"/>
            <a:endParaRPr lang="zh-CN" altLang="en-US" smtClean="0">
              <a:ea typeface="宋体" panose="02010600030101010101" pitchFamily="2" charset="-122"/>
            </a:endParaRPr>
          </a:p>
          <a:p>
            <a:pPr eaLnBrk="1" hangingPunct="1"/>
            <a:endParaRPr lang="zh-CN" altLang="en-US" smtClean="0">
              <a:ea typeface="宋体" panose="02010600030101010101" pitchFamily="2" charset="-122"/>
            </a:endParaRPr>
          </a:p>
          <a:p>
            <a:pPr eaLnBrk="1" hangingPunct="1"/>
            <a:r>
              <a:rPr lang="zh-CN" altLang="en-US" smtClean="0">
                <a:ea typeface="宋体" panose="02010600030101010101" pitchFamily="2" charset="-122"/>
              </a:rPr>
              <a:t>提示</a:t>
            </a:r>
            <a:r>
              <a:rPr lang="en-US" altLang="zh-CN" smtClean="0">
                <a:ea typeface="宋体" panose="02010600030101010101" pitchFamily="2" charset="-122"/>
              </a:rPr>
              <a:t>2</a:t>
            </a:r>
            <a:r>
              <a:rPr lang="zh-CN" altLang="en-US" smtClean="0">
                <a:ea typeface="宋体" panose="02010600030101010101" pitchFamily="2" charset="-122"/>
              </a:rPr>
              <a:t>：</a:t>
            </a:r>
          </a:p>
        </p:txBody>
      </p:sp>
      <p:sp>
        <p:nvSpPr>
          <p:cNvPr id="94212" name="Rectangle 4"/>
          <p:cNvSpPr>
            <a:spLocks noChangeArrowheads="1"/>
          </p:cNvSpPr>
          <p:nvPr/>
        </p:nvSpPr>
        <p:spPr bwMode="auto">
          <a:xfrm>
            <a:off x="1392072" y="1731963"/>
            <a:ext cx="3856203" cy="1202306"/>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latin typeface="Courier New" panose="02070309020205020404" pitchFamily="49" charset="0"/>
              </a:rPr>
              <a:t>if </a:t>
            </a:r>
            <a:r>
              <a:rPr lang="en-US" altLang="zh-CN" sz="1800">
                <a:latin typeface="Courier New" panose="02070309020205020404" pitchFamily="49" charset="0"/>
              </a:rPr>
              <a:t>(number % 2 == 0)</a:t>
            </a:r>
          </a:p>
          <a:p>
            <a:pPr eaLnBrk="1" hangingPunct="1">
              <a:spcBef>
                <a:spcPct val="0"/>
              </a:spcBef>
              <a:buClrTx/>
              <a:buSzTx/>
              <a:buFontTx/>
              <a:buNone/>
            </a:pPr>
            <a:r>
              <a:rPr lang="en-US" altLang="zh-CN" sz="1800">
                <a:latin typeface="Courier New" panose="02070309020205020404" pitchFamily="49" charset="0"/>
              </a:rPr>
              <a:t>    even = true;</a:t>
            </a:r>
          </a:p>
          <a:p>
            <a:pPr eaLnBrk="1" hangingPunct="1">
              <a:spcBef>
                <a:spcPct val="0"/>
              </a:spcBef>
              <a:buClrTx/>
              <a:buSzTx/>
              <a:buFontTx/>
              <a:buNone/>
            </a:pPr>
            <a:r>
              <a:rPr lang="en-US" altLang="zh-CN" sz="1800">
                <a:solidFill>
                  <a:srgbClr val="0000CC"/>
                </a:solidFill>
                <a:latin typeface="Courier New" panose="02070309020205020404" pitchFamily="49" charset="0"/>
              </a:rPr>
              <a:t>else</a:t>
            </a:r>
          </a:p>
          <a:p>
            <a:pPr eaLnBrk="1" hangingPunct="1">
              <a:spcBef>
                <a:spcPct val="0"/>
              </a:spcBef>
              <a:buClrTx/>
              <a:buSzTx/>
              <a:buFontTx/>
              <a:buNone/>
            </a:pPr>
            <a:r>
              <a:rPr lang="en-US" altLang="zh-CN" sz="1800">
                <a:latin typeface="Courier New" panose="02070309020205020404" pitchFamily="49" charset="0"/>
              </a:rPr>
              <a:t>    even = false;</a:t>
            </a:r>
          </a:p>
        </p:txBody>
      </p:sp>
      <p:sp>
        <p:nvSpPr>
          <p:cNvPr id="94213" name="Text Box 5"/>
          <p:cNvSpPr txBox="1">
            <a:spLocks noChangeArrowheads="1"/>
          </p:cNvSpPr>
          <p:nvPr/>
        </p:nvSpPr>
        <p:spPr bwMode="auto">
          <a:xfrm>
            <a:off x="5408613" y="1870076"/>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b="0">
                <a:solidFill>
                  <a:srgbClr val="0000CC"/>
                </a:solidFill>
              </a:rPr>
              <a:t>等效于</a:t>
            </a:r>
          </a:p>
        </p:txBody>
      </p:sp>
      <p:sp>
        <p:nvSpPr>
          <p:cNvPr id="94214" name="AutoShape 6"/>
          <p:cNvSpPr>
            <a:spLocks noChangeArrowheads="1"/>
          </p:cNvSpPr>
          <p:nvPr/>
        </p:nvSpPr>
        <p:spPr bwMode="auto">
          <a:xfrm>
            <a:off x="5449888" y="2176463"/>
            <a:ext cx="787400" cy="317500"/>
          </a:xfrm>
          <a:prstGeom prst="rightArrow">
            <a:avLst>
              <a:gd name="adj1" fmla="val 50000"/>
              <a:gd name="adj2" fmla="val 6200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94215" name="Rectangle 7"/>
          <p:cNvSpPr>
            <a:spLocks noChangeArrowheads="1"/>
          </p:cNvSpPr>
          <p:nvPr/>
        </p:nvSpPr>
        <p:spPr bwMode="auto">
          <a:xfrm>
            <a:off x="6475413" y="1731963"/>
            <a:ext cx="4688455" cy="1202306"/>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en-US" altLang="zh-CN" sz="1800">
              <a:latin typeface="Courier New" panose="02070309020205020404" pitchFamily="49" charset="0"/>
            </a:endParaRPr>
          </a:p>
          <a:p>
            <a:pPr eaLnBrk="1" hangingPunct="1">
              <a:spcBef>
                <a:spcPct val="0"/>
              </a:spcBef>
              <a:buClrTx/>
              <a:buSzTx/>
              <a:buFontTx/>
              <a:buNone/>
            </a:pPr>
            <a:r>
              <a:rPr lang="en-US" altLang="zh-CN" sz="1800">
                <a:solidFill>
                  <a:srgbClr val="0000CC"/>
                </a:solidFill>
                <a:latin typeface="Courier New" panose="02070309020205020404" pitchFamily="49" charset="0"/>
              </a:rPr>
              <a:t>boolean </a:t>
            </a:r>
            <a:r>
              <a:rPr lang="en-US" altLang="zh-CN" sz="1800">
                <a:latin typeface="Courier New" panose="02070309020205020404" pitchFamily="49" charset="0"/>
              </a:rPr>
              <a:t>even = (number %</a:t>
            </a:r>
            <a:r>
              <a:rPr lang="zh-CN" altLang="en-US" sz="1800">
                <a:latin typeface="Courier New" panose="02070309020205020404" pitchFamily="49" charset="0"/>
              </a:rPr>
              <a:t> </a:t>
            </a:r>
            <a:r>
              <a:rPr lang="en-US" altLang="zh-CN" sz="1800">
                <a:latin typeface="Courier New" panose="02070309020205020404" pitchFamily="49" charset="0"/>
              </a:rPr>
              <a:t>2 == 0);</a:t>
            </a:r>
          </a:p>
        </p:txBody>
      </p:sp>
      <p:sp>
        <p:nvSpPr>
          <p:cNvPr id="94216" name="Rectangle 8"/>
          <p:cNvSpPr>
            <a:spLocks noChangeArrowheads="1"/>
          </p:cNvSpPr>
          <p:nvPr/>
        </p:nvSpPr>
        <p:spPr bwMode="auto">
          <a:xfrm>
            <a:off x="1037230" y="3814764"/>
            <a:ext cx="4245971" cy="1139373"/>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latin typeface="Courier New" panose="02070309020205020404" pitchFamily="49" charset="0"/>
              </a:rPr>
              <a:t>if </a:t>
            </a:r>
            <a:r>
              <a:rPr lang="en-US" altLang="zh-CN" sz="1800">
                <a:latin typeface="Courier New" panose="02070309020205020404" pitchFamily="49" charset="0"/>
              </a:rPr>
              <a:t>(even == true)</a:t>
            </a:r>
          </a:p>
          <a:p>
            <a:pPr eaLnBrk="1" hangingPunct="1">
              <a:spcBef>
                <a:spcPct val="0"/>
              </a:spcBef>
              <a:buClrTx/>
              <a:buSzTx/>
              <a:buFontTx/>
              <a:buNone/>
            </a:pPr>
            <a:r>
              <a:rPr lang="en-US" altLang="zh-CN" sz="1800">
                <a:latin typeface="Courier New" panose="02070309020205020404" pitchFamily="49" charset="0"/>
              </a:rPr>
              <a:t>{</a:t>
            </a:r>
          </a:p>
          <a:p>
            <a:pPr eaLnBrk="1" hangingPunct="1">
              <a:spcBef>
                <a:spcPct val="0"/>
              </a:spcBef>
              <a:buClrTx/>
              <a:buSzTx/>
              <a:buFontTx/>
              <a:buNone/>
            </a:pPr>
            <a:r>
              <a:rPr lang="en-US" altLang="zh-CN" sz="1800">
                <a:latin typeface="Courier New" panose="02070309020205020404" pitchFamily="49" charset="0"/>
              </a:rPr>
              <a:t>    System.out.println("...");</a:t>
            </a:r>
          </a:p>
          <a:p>
            <a:pPr eaLnBrk="1" hangingPunct="1">
              <a:spcBef>
                <a:spcPct val="0"/>
              </a:spcBef>
              <a:buClrTx/>
              <a:buSzTx/>
              <a:buFontTx/>
              <a:buNone/>
            </a:pPr>
            <a:r>
              <a:rPr lang="en-US" altLang="zh-CN" sz="1800">
                <a:latin typeface="Courier New" panose="02070309020205020404" pitchFamily="49" charset="0"/>
              </a:rPr>
              <a:t>}</a:t>
            </a:r>
          </a:p>
        </p:txBody>
      </p:sp>
      <p:sp>
        <p:nvSpPr>
          <p:cNvPr id="94217" name="Text Box 9"/>
          <p:cNvSpPr txBox="1">
            <a:spLocks noChangeArrowheads="1"/>
          </p:cNvSpPr>
          <p:nvPr/>
        </p:nvSpPr>
        <p:spPr bwMode="auto">
          <a:xfrm>
            <a:off x="5399088" y="374173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b="0">
                <a:solidFill>
                  <a:srgbClr val="0000CC"/>
                </a:solidFill>
              </a:rPr>
              <a:t>等效于</a:t>
            </a:r>
          </a:p>
        </p:txBody>
      </p:sp>
      <p:sp>
        <p:nvSpPr>
          <p:cNvPr id="94218" name="AutoShape 10"/>
          <p:cNvSpPr>
            <a:spLocks noChangeArrowheads="1"/>
          </p:cNvSpPr>
          <p:nvPr/>
        </p:nvSpPr>
        <p:spPr bwMode="auto">
          <a:xfrm>
            <a:off x="5440363" y="4048125"/>
            <a:ext cx="787400" cy="317500"/>
          </a:xfrm>
          <a:prstGeom prst="rightArrow">
            <a:avLst>
              <a:gd name="adj1" fmla="val 50000"/>
              <a:gd name="adj2" fmla="val 6200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94219" name="Rectangle 11"/>
          <p:cNvSpPr>
            <a:spLocks noChangeArrowheads="1"/>
          </p:cNvSpPr>
          <p:nvPr/>
        </p:nvSpPr>
        <p:spPr bwMode="auto">
          <a:xfrm>
            <a:off x="6475413" y="3748092"/>
            <a:ext cx="4386640" cy="1206045"/>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latin typeface="Courier New" panose="02070309020205020404" pitchFamily="49" charset="0"/>
              </a:rPr>
              <a:t>if </a:t>
            </a:r>
            <a:r>
              <a:rPr lang="en-US" altLang="zh-CN" sz="1800">
                <a:latin typeface="Courier New" panose="02070309020205020404" pitchFamily="49" charset="0"/>
              </a:rPr>
              <a:t>(even)</a:t>
            </a:r>
          </a:p>
          <a:p>
            <a:pPr eaLnBrk="1" hangingPunct="1">
              <a:spcBef>
                <a:spcPct val="0"/>
              </a:spcBef>
              <a:buClrTx/>
              <a:buSzTx/>
              <a:buFontTx/>
              <a:buNone/>
            </a:pPr>
            <a:r>
              <a:rPr lang="en-US" altLang="zh-CN" sz="1800">
                <a:latin typeface="Courier New" panose="02070309020205020404" pitchFamily="49" charset="0"/>
              </a:rPr>
              <a:t>{</a:t>
            </a:r>
          </a:p>
          <a:p>
            <a:pPr eaLnBrk="1" hangingPunct="1">
              <a:spcBef>
                <a:spcPct val="0"/>
              </a:spcBef>
              <a:buClrTx/>
              <a:buSzTx/>
              <a:buFontTx/>
              <a:buNone/>
            </a:pPr>
            <a:r>
              <a:rPr lang="en-US" altLang="zh-CN" sz="1800">
                <a:latin typeface="Courier New" panose="02070309020205020404" pitchFamily="49" charset="0"/>
              </a:rPr>
              <a:t>    System.out.println("...");</a:t>
            </a:r>
          </a:p>
          <a:p>
            <a:pPr eaLnBrk="1" hangingPunct="1">
              <a:spcBef>
                <a:spcPct val="0"/>
              </a:spcBef>
              <a:buClrTx/>
              <a:buSzTx/>
              <a:buFontTx/>
              <a:buNone/>
            </a:pPr>
            <a:r>
              <a:rPr lang="en-US" altLang="zh-CN" sz="1800">
                <a:latin typeface="Courier New" panose="02070309020205020404" pitchFamily="49" charset="0"/>
              </a:rPr>
              <a:t>}</a:t>
            </a:r>
          </a:p>
        </p:txBody>
      </p:sp>
      <p:sp>
        <p:nvSpPr>
          <p:cNvPr id="94220" name="Text Box 12"/>
          <p:cNvSpPr txBox="1">
            <a:spLocks noChangeArrowheads="1"/>
          </p:cNvSpPr>
          <p:nvPr/>
        </p:nvSpPr>
        <p:spPr bwMode="auto">
          <a:xfrm>
            <a:off x="5834063" y="5113215"/>
            <a:ext cx="478282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dirty="0"/>
              <a:t>建议使用这种</a:t>
            </a:r>
            <a:r>
              <a:rPr lang="zh-CN" altLang="en-US" sz="1800" dirty="0" smtClean="0"/>
              <a:t>形式，因为</a:t>
            </a:r>
            <a:r>
              <a:rPr lang="zh-CN" altLang="en-US" sz="1800" dirty="0"/>
              <a:t>如果不小心写为：</a:t>
            </a:r>
          </a:p>
          <a:p>
            <a:pPr eaLnBrk="1" hangingPunct="1">
              <a:spcBef>
                <a:spcPct val="0"/>
              </a:spcBef>
              <a:buClrTx/>
              <a:buSzTx/>
              <a:buFontTx/>
              <a:buNone/>
            </a:pPr>
            <a:r>
              <a:rPr lang="en-US" altLang="zh-CN" sz="1800" dirty="0">
                <a:latin typeface="Courier New" panose="02070309020205020404" pitchFamily="49" charset="0"/>
              </a:rPr>
              <a:t>if (even = true)</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System.out.println</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zh-CN" altLang="en-US" sz="1800" dirty="0"/>
              <a:t>将很难被发现。</a:t>
            </a:r>
          </a:p>
        </p:txBody>
      </p:sp>
      <p:sp>
        <p:nvSpPr>
          <p:cNvPr id="94221" name="Line 13"/>
          <p:cNvSpPr>
            <a:spLocks noChangeShapeType="1"/>
          </p:cNvSpPr>
          <p:nvPr/>
        </p:nvSpPr>
        <p:spPr bwMode="auto">
          <a:xfrm flipV="1">
            <a:off x="7276532" y="4699000"/>
            <a:ext cx="282575" cy="43656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Rectangle 2"/>
          <p:cNvSpPr>
            <a:spLocks noGrp="1" noChangeArrowheads="1"/>
          </p:cNvSpPr>
          <p:nvPr>
            <p:ph type="title"/>
          </p:nvPr>
        </p:nvSpPr>
        <p:spPr>
          <a:xfrm>
            <a:off x="624417" y="188914"/>
            <a:ext cx="10058400" cy="719137"/>
          </a:xfrm>
        </p:spPr>
        <p:txBody>
          <a:bodyPr/>
          <a:lstStyle/>
          <a:p>
            <a:pPr eaLnBrk="1" hangingPunct="1"/>
            <a:r>
              <a:rPr lang="zh-CN" altLang="en-US" dirty="0"/>
              <a:t>选择结构</a:t>
            </a:r>
            <a:endParaRPr lang="zh-CN" altLang="en-US" dirty="0" smtClean="0">
              <a:ea typeface="宋体" panose="02010600030101010101" pitchFamily="2" charset="-122"/>
            </a:endParaRPr>
          </a:p>
        </p:txBody>
      </p:sp>
      <p:cxnSp>
        <p:nvCxnSpPr>
          <p:cNvPr id="15" name="直接连接符 1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2189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3"/>
          <p:cNvSpPr txBox="1">
            <a:spLocks noChangeArrowheads="1"/>
          </p:cNvSpPr>
          <p:nvPr/>
        </p:nvSpPr>
        <p:spPr bwMode="auto">
          <a:xfrm>
            <a:off x="761391" y="2008753"/>
            <a:ext cx="6033720" cy="3477875"/>
          </a:xfrm>
          <a:prstGeom prst="rect">
            <a:avLst/>
          </a:prstGeom>
          <a:solidFill>
            <a:srgbClr val="CCFFCC"/>
          </a:solidFill>
          <a:ln w="9525">
            <a:solidFill>
              <a:schemeClr val="tx1"/>
            </a:solidFill>
            <a:miter lim="800000"/>
            <a:headEnd/>
            <a:tailEnd/>
          </a:ln>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a:solidFill>
                  <a:srgbClr val="0000CC"/>
                </a:solidFill>
                <a:latin typeface="Courier New" panose="02070309020205020404" pitchFamily="49" charset="0"/>
              </a:rPr>
              <a:t>switch </a:t>
            </a:r>
            <a:r>
              <a:rPr lang="en-US" altLang="zh-CN" sz="2000">
                <a:latin typeface="Courier New" panose="02070309020205020404" pitchFamily="49" charset="0"/>
              </a:rPr>
              <a:t>(switch-expression)</a:t>
            </a:r>
          </a:p>
          <a:p>
            <a:pPr eaLnBrk="1" hangingPunct="1">
              <a:spcBef>
                <a:spcPct val="0"/>
              </a:spcBef>
              <a:buClrTx/>
              <a:buSzTx/>
              <a:buFontTx/>
              <a:buNone/>
            </a:pPr>
            <a:r>
              <a:rPr lang="en-US" altLang="zh-CN" sz="2000">
                <a:latin typeface="Courier New" panose="02070309020205020404" pitchFamily="49" charset="0"/>
              </a:rPr>
              <a:t>{</a:t>
            </a:r>
          </a:p>
          <a:p>
            <a:pPr eaLnBrk="1" hangingPunct="1">
              <a:spcBef>
                <a:spcPct val="0"/>
              </a:spcBef>
              <a:buClrTx/>
              <a:buSzTx/>
              <a:buFontTx/>
              <a:buNone/>
            </a:pPr>
            <a:r>
              <a:rPr lang="en-US" altLang="zh-CN" sz="2000">
                <a:latin typeface="Courier New" panose="02070309020205020404" pitchFamily="49" charset="0"/>
              </a:rPr>
              <a:t>    </a:t>
            </a:r>
            <a:r>
              <a:rPr lang="en-US" altLang="zh-CN" sz="2000">
                <a:solidFill>
                  <a:srgbClr val="0000CC"/>
                </a:solidFill>
                <a:latin typeface="Courier New" panose="02070309020205020404" pitchFamily="49" charset="0"/>
              </a:rPr>
              <a:t>case </a:t>
            </a:r>
            <a:r>
              <a:rPr lang="en-US" altLang="zh-CN" sz="2000">
                <a:latin typeface="Courier New" panose="02070309020205020404" pitchFamily="49" charset="0"/>
              </a:rPr>
              <a:t>value1: statement(s)1;</a:t>
            </a:r>
          </a:p>
          <a:p>
            <a:pPr eaLnBrk="1" hangingPunct="1">
              <a:spcBef>
                <a:spcPct val="0"/>
              </a:spcBef>
              <a:buClrTx/>
              <a:buSzTx/>
              <a:buFontTx/>
              <a:buNone/>
            </a:pPr>
            <a:r>
              <a:rPr lang="en-US" altLang="zh-CN" sz="2000">
                <a:latin typeface="Courier New" panose="02070309020205020404" pitchFamily="49" charset="0"/>
              </a:rPr>
              <a:t>                 </a:t>
            </a:r>
            <a:r>
              <a:rPr lang="en-US" altLang="zh-CN" sz="2000">
                <a:solidFill>
                  <a:srgbClr val="0000CC"/>
                </a:solidFill>
                <a:latin typeface="Courier New" panose="02070309020205020404" pitchFamily="49" charset="0"/>
              </a:rPr>
              <a:t>break</a:t>
            </a:r>
            <a:r>
              <a:rPr lang="en-US" altLang="zh-CN" sz="2000">
                <a:latin typeface="Courier New" panose="02070309020205020404" pitchFamily="49" charset="0"/>
              </a:rPr>
              <a:t>;</a:t>
            </a:r>
          </a:p>
          <a:p>
            <a:pPr eaLnBrk="1" hangingPunct="1">
              <a:spcBef>
                <a:spcPct val="0"/>
              </a:spcBef>
              <a:buClrTx/>
              <a:buSzTx/>
              <a:buFontTx/>
              <a:buNone/>
            </a:pPr>
            <a:r>
              <a:rPr lang="en-US" altLang="zh-CN" sz="2000">
                <a:latin typeface="Courier New" panose="02070309020205020404" pitchFamily="49" charset="0"/>
              </a:rPr>
              <a:t>    </a:t>
            </a:r>
            <a:r>
              <a:rPr lang="en-US" altLang="zh-CN" sz="2000">
                <a:solidFill>
                  <a:srgbClr val="0000CC"/>
                </a:solidFill>
                <a:latin typeface="Courier New" panose="02070309020205020404" pitchFamily="49" charset="0"/>
              </a:rPr>
              <a:t>case</a:t>
            </a:r>
            <a:r>
              <a:rPr lang="en-US" altLang="zh-CN" sz="2000">
                <a:latin typeface="Courier New" panose="02070309020205020404" pitchFamily="49" charset="0"/>
              </a:rPr>
              <a:t> value2: statement(s)2;</a:t>
            </a:r>
          </a:p>
          <a:p>
            <a:pPr eaLnBrk="1" hangingPunct="1">
              <a:spcBef>
                <a:spcPct val="0"/>
              </a:spcBef>
              <a:buClrTx/>
              <a:buSzTx/>
              <a:buFontTx/>
              <a:buNone/>
            </a:pPr>
            <a:r>
              <a:rPr lang="en-US" altLang="zh-CN" sz="2000">
                <a:latin typeface="Courier New" panose="02070309020205020404" pitchFamily="49" charset="0"/>
              </a:rPr>
              <a:t>                 </a:t>
            </a:r>
            <a:r>
              <a:rPr lang="en-US" altLang="zh-CN" sz="2000">
                <a:solidFill>
                  <a:srgbClr val="0000CC"/>
                </a:solidFill>
                <a:latin typeface="Courier New" panose="02070309020205020404" pitchFamily="49" charset="0"/>
              </a:rPr>
              <a:t>break</a:t>
            </a:r>
            <a:r>
              <a:rPr lang="en-US" altLang="zh-CN" sz="2000">
                <a:latin typeface="Courier New" panose="02070309020205020404" pitchFamily="49" charset="0"/>
              </a:rPr>
              <a:t>;</a:t>
            </a:r>
          </a:p>
          <a:p>
            <a:pPr eaLnBrk="1" hangingPunct="1">
              <a:spcBef>
                <a:spcPct val="0"/>
              </a:spcBef>
              <a:buClrTx/>
              <a:buSzTx/>
              <a:buFontTx/>
              <a:buNone/>
            </a:pPr>
            <a:r>
              <a:rPr lang="en-US" altLang="zh-CN" sz="2000">
                <a:latin typeface="Courier New" panose="02070309020205020404" pitchFamily="49" charset="0"/>
              </a:rPr>
              <a:t>    ... ...</a:t>
            </a:r>
          </a:p>
          <a:p>
            <a:pPr eaLnBrk="1" hangingPunct="1">
              <a:spcBef>
                <a:spcPct val="0"/>
              </a:spcBef>
              <a:buClrTx/>
              <a:buSzTx/>
              <a:buFontTx/>
              <a:buNone/>
            </a:pPr>
            <a:r>
              <a:rPr lang="en-US" altLang="zh-CN" sz="2000">
                <a:latin typeface="Courier New" panose="02070309020205020404" pitchFamily="49" charset="0"/>
              </a:rPr>
              <a:t>    </a:t>
            </a:r>
            <a:r>
              <a:rPr lang="en-US" altLang="zh-CN" sz="2000">
                <a:solidFill>
                  <a:srgbClr val="0000CC"/>
                </a:solidFill>
                <a:latin typeface="Courier New" panose="02070309020205020404" pitchFamily="49" charset="0"/>
              </a:rPr>
              <a:t>case</a:t>
            </a:r>
            <a:r>
              <a:rPr lang="en-US" altLang="zh-CN" sz="2000">
                <a:latin typeface="Courier New" panose="02070309020205020404" pitchFamily="49" charset="0"/>
              </a:rPr>
              <a:t> valueN: statement(s)N;</a:t>
            </a:r>
          </a:p>
          <a:p>
            <a:pPr eaLnBrk="1" hangingPunct="1">
              <a:spcBef>
                <a:spcPct val="0"/>
              </a:spcBef>
              <a:buClrTx/>
              <a:buSzTx/>
              <a:buFontTx/>
              <a:buNone/>
            </a:pPr>
            <a:r>
              <a:rPr lang="en-US" altLang="zh-CN" sz="2000">
                <a:latin typeface="Courier New" panose="02070309020205020404" pitchFamily="49" charset="0"/>
              </a:rPr>
              <a:t>                 </a:t>
            </a:r>
            <a:r>
              <a:rPr lang="en-US" altLang="zh-CN" sz="2000">
                <a:solidFill>
                  <a:srgbClr val="0000CC"/>
                </a:solidFill>
                <a:latin typeface="Courier New" panose="02070309020205020404" pitchFamily="49" charset="0"/>
              </a:rPr>
              <a:t>break</a:t>
            </a:r>
            <a:r>
              <a:rPr lang="en-US" altLang="zh-CN" sz="2000">
                <a:latin typeface="Courier New" panose="02070309020205020404" pitchFamily="49" charset="0"/>
              </a:rPr>
              <a:t>;</a:t>
            </a:r>
          </a:p>
          <a:p>
            <a:pPr eaLnBrk="1" hangingPunct="1">
              <a:spcBef>
                <a:spcPct val="0"/>
              </a:spcBef>
              <a:buClrTx/>
              <a:buSzTx/>
              <a:buFontTx/>
              <a:buNone/>
            </a:pPr>
            <a:r>
              <a:rPr lang="en-US" altLang="zh-CN" sz="2000">
                <a:latin typeface="Courier New" panose="02070309020205020404" pitchFamily="49" charset="0"/>
              </a:rPr>
              <a:t>    </a:t>
            </a:r>
            <a:r>
              <a:rPr lang="en-US" altLang="zh-CN" sz="2000">
                <a:solidFill>
                  <a:srgbClr val="0000CC"/>
                </a:solidFill>
                <a:latin typeface="Courier New" panose="02070309020205020404" pitchFamily="49" charset="0"/>
              </a:rPr>
              <a:t>default</a:t>
            </a:r>
            <a:r>
              <a:rPr lang="en-US" altLang="zh-CN" sz="2000">
                <a:latin typeface="Courier New" panose="02070309020205020404" pitchFamily="49" charset="0"/>
              </a:rPr>
              <a:t>:     default-statement(s);</a:t>
            </a:r>
          </a:p>
          <a:p>
            <a:pPr eaLnBrk="1" hangingPunct="1">
              <a:spcBef>
                <a:spcPct val="0"/>
              </a:spcBef>
              <a:buClrTx/>
              <a:buSzTx/>
              <a:buFontTx/>
              <a:buNone/>
            </a:pPr>
            <a:r>
              <a:rPr lang="en-US" altLang="zh-CN" sz="2000">
                <a:latin typeface="Courier New" panose="02070309020205020404" pitchFamily="49" charset="0"/>
              </a:rPr>
              <a:t>}</a:t>
            </a:r>
          </a:p>
        </p:txBody>
      </p:sp>
      <p:sp>
        <p:nvSpPr>
          <p:cNvPr id="99332" name="Line 4"/>
          <p:cNvSpPr>
            <a:spLocks noChangeShapeType="1"/>
          </p:cNvSpPr>
          <p:nvPr/>
        </p:nvSpPr>
        <p:spPr bwMode="auto">
          <a:xfrm flipH="1">
            <a:off x="4435476" y="2587625"/>
            <a:ext cx="2578099" cy="4838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9333" name="Text Box 5"/>
          <p:cNvSpPr txBox="1">
            <a:spLocks noChangeArrowheads="1"/>
          </p:cNvSpPr>
          <p:nvPr/>
        </p:nvSpPr>
        <p:spPr bwMode="auto">
          <a:xfrm>
            <a:off x="7026275" y="2203451"/>
            <a:ext cx="4492435" cy="1477328"/>
          </a:xfrm>
          <a:prstGeom prst="rect">
            <a:avLst/>
          </a:prstGeom>
          <a:solidFill>
            <a:srgbClr val="FFFFCC"/>
          </a:solidFill>
          <a:ln w="9525">
            <a:solidFill>
              <a:schemeClr val="tx1"/>
            </a:solidFill>
            <a:miter lim="800000"/>
            <a:headEnd/>
            <a:tailEnd/>
          </a:ln>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b="0" dirty="0"/>
              <a:t>关键字</a:t>
            </a:r>
            <a:r>
              <a:rPr lang="en-US" altLang="zh-CN" sz="1800" b="0" dirty="0"/>
              <a:t>break</a:t>
            </a:r>
            <a:r>
              <a:rPr lang="zh-CN" altLang="en-US" sz="1800" b="0" dirty="0"/>
              <a:t>是可选的。</a:t>
            </a:r>
          </a:p>
          <a:p>
            <a:pPr eaLnBrk="1" hangingPunct="1">
              <a:spcBef>
                <a:spcPct val="0"/>
              </a:spcBef>
              <a:buClrTx/>
              <a:buSzTx/>
              <a:buFontTx/>
              <a:buNone/>
            </a:pPr>
            <a:endParaRPr lang="zh-CN" altLang="en-US" sz="1800" b="0" dirty="0"/>
          </a:p>
          <a:p>
            <a:pPr eaLnBrk="1" hangingPunct="1">
              <a:spcBef>
                <a:spcPct val="0"/>
              </a:spcBef>
              <a:buClrTx/>
              <a:buSzTx/>
              <a:buFontTx/>
              <a:buNone/>
            </a:pPr>
            <a:r>
              <a:rPr lang="en-US" altLang="zh-CN" sz="1800" b="0" dirty="0"/>
              <a:t>break</a:t>
            </a:r>
            <a:r>
              <a:rPr lang="zh-CN" altLang="en-US" sz="1800" b="0" dirty="0"/>
              <a:t>语句可以立即终止整个</a:t>
            </a:r>
            <a:r>
              <a:rPr lang="en-US" altLang="zh-CN" sz="1800" b="0" dirty="0"/>
              <a:t>switch</a:t>
            </a:r>
            <a:r>
              <a:rPr lang="zh-CN" altLang="en-US" sz="1800" b="0" dirty="0"/>
              <a:t>语句。</a:t>
            </a:r>
          </a:p>
          <a:p>
            <a:pPr eaLnBrk="1" hangingPunct="1">
              <a:spcBef>
                <a:spcPct val="0"/>
              </a:spcBef>
              <a:buClrTx/>
              <a:buSzTx/>
              <a:buFontTx/>
              <a:buNone/>
            </a:pPr>
            <a:r>
              <a:rPr lang="zh-CN" altLang="en-US" sz="1800" b="0" dirty="0"/>
              <a:t>如果</a:t>
            </a:r>
            <a:r>
              <a:rPr lang="en-US" altLang="zh-CN" sz="1800" b="0" dirty="0"/>
              <a:t>break</a:t>
            </a:r>
            <a:r>
              <a:rPr lang="zh-CN" altLang="en-US" sz="1800" b="0" dirty="0"/>
              <a:t>语句没有出现，那么执行下一</a:t>
            </a:r>
            <a:r>
              <a:rPr lang="zh-CN" altLang="en-US" sz="1800" b="0" dirty="0" smtClean="0"/>
              <a:t>条</a:t>
            </a:r>
            <a:endParaRPr lang="en-US" altLang="zh-CN" sz="1800" b="0" dirty="0" smtClean="0"/>
          </a:p>
          <a:p>
            <a:pPr eaLnBrk="1" hangingPunct="1">
              <a:spcBef>
                <a:spcPct val="0"/>
              </a:spcBef>
              <a:buClrTx/>
              <a:buSzTx/>
              <a:buFontTx/>
              <a:buNone/>
            </a:pPr>
            <a:r>
              <a:rPr lang="en-US" altLang="zh-CN" sz="1800" b="0" dirty="0" smtClean="0"/>
              <a:t>case </a:t>
            </a:r>
            <a:r>
              <a:rPr lang="zh-CN" altLang="en-US" sz="1800" b="0" dirty="0"/>
              <a:t>语句</a:t>
            </a:r>
          </a:p>
        </p:txBody>
      </p:sp>
      <p:sp>
        <p:nvSpPr>
          <p:cNvPr id="99334" name="Line 6"/>
          <p:cNvSpPr>
            <a:spLocks noChangeShapeType="1"/>
          </p:cNvSpPr>
          <p:nvPr/>
        </p:nvSpPr>
        <p:spPr bwMode="auto">
          <a:xfrm flipH="1">
            <a:off x="4422775" y="2674937"/>
            <a:ext cx="2581275" cy="105221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9335" name="Line 7"/>
          <p:cNvSpPr>
            <a:spLocks noChangeShapeType="1"/>
          </p:cNvSpPr>
          <p:nvPr/>
        </p:nvSpPr>
        <p:spPr bwMode="auto">
          <a:xfrm flipH="1">
            <a:off x="4435476" y="2762249"/>
            <a:ext cx="2586038" cy="196820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9336" name="Text Box 8"/>
          <p:cNvSpPr txBox="1">
            <a:spLocks noChangeArrowheads="1"/>
          </p:cNvSpPr>
          <p:nvPr/>
        </p:nvSpPr>
        <p:spPr bwMode="auto">
          <a:xfrm>
            <a:off x="7549118" y="4444935"/>
            <a:ext cx="4324434" cy="923330"/>
          </a:xfrm>
          <a:prstGeom prst="rect">
            <a:avLst/>
          </a:prstGeom>
          <a:solidFill>
            <a:srgbClr val="FFFFCC"/>
          </a:solidFill>
          <a:ln w="9525">
            <a:solidFill>
              <a:schemeClr val="tx1"/>
            </a:solidFill>
            <a:miter lim="800000"/>
            <a:headEnd/>
            <a:tailEnd/>
          </a:ln>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spcBef>
                <a:spcPct val="0"/>
              </a:spcBef>
              <a:buClrTx/>
              <a:buSzTx/>
              <a:buFontTx/>
              <a:buNone/>
            </a:pPr>
            <a:r>
              <a:rPr lang="zh-CN" altLang="en-US" sz="1800" b="0"/>
              <a:t>默认情况（</a:t>
            </a:r>
            <a:r>
              <a:rPr lang="en-US" altLang="zh-CN" sz="1800" b="0"/>
              <a:t>default</a:t>
            </a:r>
            <a:r>
              <a:rPr lang="zh-CN" altLang="en-US" sz="1800" b="0"/>
              <a:t>）是可选的，</a:t>
            </a:r>
          </a:p>
          <a:p>
            <a:pPr>
              <a:spcBef>
                <a:spcPct val="0"/>
              </a:spcBef>
              <a:buClrTx/>
              <a:buSzTx/>
              <a:buFontTx/>
              <a:buNone/>
            </a:pPr>
            <a:r>
              <a:rPr lang="zh-CN" altLang="en-US" sz="1800" b="0"/>
              <a:t>它用来执行指定情况与</a:t>
            </a:r>
            <a:r>
              <a:rPr lang="en-US" altLang="zh-CN" sz="1800" b="0"/>
              <a:t>switch-expression</a:t>
            </a:r>
          </a:p>
          <a:p>
            <a:pPr>
              <a:spcBef>
                <a:spcPct val="0"/>
              </a:spcBef>
              <a:buClrTx/>
              <a:buSzTx/>
              <a:buFontTx/>
              <a:buNone/>
            </a:pPr>
            <a:r>
              <a:rPr lang="zh-CN" altLang="en-US" sz="1800" b="0"/>
              <a:t>都不匹配时的操作</a:t>
            </a:r>
            <a:endParaRPr lang="en-US" sz="1800" b="0"/>
          </a:p>
        </p:txBody>
      </p:sp>
      <p:sp>
        <p:nvSpPr>
          <p:cNvPr id="99337" name="Line 9"/>
          <p:cNvSpPr>
            <a:spLocks noChangeShapeType="1"/>
          </p:cNvSpPr>
          <p:nvPr/>
        </p:nvSpPr>
        <p:spPr bwMode="auto">
          <a:xfrm flipH="1">
            <a:off x="6652180" y="4992330"/>
            <a:ext cx="896938" cy="476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9338" name="Text Box 10"/>
          <p:cNvSpPr txBox="1">
            <a:spLocks noChangeArrowheads="1"/>
          </p:cNvSpPr>
          <p:nvPr/>
        </p:nvSpPr>
        <p:spPr bwMode="auto">
          <a:xfrm>
            <a:off x="1573497" y="5803900"/>
            <a:ext cx="9018303" cy="1015663"/>
          </a:xfrm>
          <a:prstGeom prst="rect">
            <a:avLst/>
          </a:prstGeom>
          <a:solidFill>
            <a:srgbClr val="FFFFCC"/>
          </a:solidFill>
          <a:ln w="9525">
            <a:solidFill>
              <a:schemeClr val="tx1"/>
            </a:solidFill>
            <a:miter lim="800000"/>
            <a:headEnd/>
            <a:tailEnd/>
          </a:ln>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spcBef>
                <a:spcPct val="0"/>
              </a:spcBef>
              <a:buClrTx/>
              <a:buSzTx/>
              <a:buFontTx/>
              <a:buNone/>
            </a:pPr>
            <a:r>
              <a:rPr lang="en-US" altLang="zh-CN" sz="2000" b="0">
                <a:latin typeface="Times New Roman" panose="02020603050405020304" pitchFamily="18" charset="0"/>
                <a:ea typeface="黑体" panose="02010609060101010101" pitchFamily="49" charset="-122"/>
                <a:cs typeface="Times New Roman" panose="02020603050405020304" pitchFamily="18" charset="0"/>
              </a:rPr>
              <a:t>case</a:t>
            </a:r>
            <a:r>
              <a:rPr lang="zh-CN" altLang="en-US" sz="2000" b="0">
                <a:latin typeface="Times New Roman" panose="02020603050405020304" pitchFamily="18" charset="0"/>
                <a:ea typeface="黑体" panose="02010609060101010101" pitchFamily="49" charset="-122"/>
                <a:cs typeface="Times New Roman" panose="02020603050405020304" pitchFamily="18" charset="0"/>
              </a:rPr>
              <a:t>语句是顺序检测的，这些</a:t>
            </a:r>
            <a:r>
              <a:rPr lang="en-US" altLang="zh-CN" sz="2000" b="0">
                <a:latin typeface="Times New Roman" panose="02020603050405020304" pitchFamily="18" charset="0"/>
                <a:ea typeface="黑体" panose="02010609060101010101" pitchFamily="49" charset="-122"/>
                <a:cs typeface="Times New Roman" panose="02020603050405020304" pitchFamily="18" charset="0"/>
              </a:rPr>
              <a:t>case</a:t>
            </a:r>
            <a:r>
              <a:rPr lang="zh-CN" altLang="en-US" sz="2000" b="0">
                <a:latin typeface="Times New Roman" panose="02020603050405020304" pitchFamily="18" charset="0"/>
                <a:ea typeface="黑体" panose="02010609060101010101" pitchFamily="49" charset="-122"/>
                <a:cs typeface="Times New Roman" panose="02020603050405020304" pitchFamily="18" charset="0"/>
              </a:rPr>
              <a:t>的顺序（包括默认情况）是无所谓的。</a:t>
            </a:r>
          </a:p>
          <a:p>
            <a:pPr>
              <a:spcBef>
                <a:spcPct val="0"/>
              </a:spcBef>
              <a:buClrTx/>
              <a:buSzTx/>
              <a:buFontTx/>
              <a:buNone/>
            </a:pPr>
            <a:endParaRPr lang="zh-CN" altLang="en-US" sz="2000" b="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ClrTx/>
              <a:buSzTx/>
              <a:buFontTx/>
              <a:buNone/>
            </a:pPr>
            <a:r>
              <a:rPr lang="zh-CN" altLang="en-US" sz="2000" b="0">
                <a:latin typeface="Times New Roman" panose="02020603050405020304" pitchFamily="18" charset="0"/>
                <a:ea typeface="黑体" panose="02010609060101010101" pitchFamily="49" charset="-122"/>
                <a:cs typeface="Times New Roman" panose="02020603050405020304" pitchFamily="18" charset="0"/>
              </a:rPr>
              <a:t>但是，将所有情况按照逻辑顺序排列并把默认情况放在最后是良好的编程风格。</a:t>
            </a:r>
            <a:endParaRPr lang="en-US" sz="20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Text Box 4"/>
          <p:cNvSpPr txBox="1">
            <a:spLocks noChangeArrowheads="1"/>
          </p:cNvSpPr>
          <p:nvPr/>
        </p:nvSpPr>
        <p:spPr bwMode="auto">
          <a:xfrm>
            <a:off x="5832476" y="957561"/>
            <a:ext cx="4036645" cy="923330"/>
          </a:xfrm>
          <a:prstGeom prst="rect">
            <a:avLst/>
          </a:prstGeom>
          <a:solidFill>
            <a:srgbClr val="FFFFCC"/>
          </a:solidFill>
          <a:ln w="9525">
            <a:solidFill>
              <a:schemeClr val="tx1"/>
            </a:solidFill>
            <a:miter lim="800000"/>
            <a:headEnd/>
            <a:tailEnd/>
          </a:ln>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b="0"/>
              <a:t>表达式 </a:t>
            </a:r>
            <a:r>
              <a:rPr lang="en-US" altLang="zh-CN" sz="1800" b="0"/>
              <a:t>switch-expression</a:t>
            </a:r>
            <a:r>
              <a:rPr lang="zh-CN" altLang="en-US" sz="1800" b="0"/>
              <a:t>必须能计算</a:t>
            </a:r>
          </a:p>
          <a:p>
            <a:pPr eaLnBrk="1" hangingPunct="1">
              <a:spcBef>
                <a:spcPct val="0"/>
              </a:spcBef>
              <a:buClrTx/>
              <a:buSzTx/>
              <a:buFontTx/>
              <a:buNone/>
            </a:pPr>
            <a:r>
              <a:rPr lang="zh-CN" altLang="en-US" sz="1800" b="0"/>
              <a:t>出一个</a:t>
            </a:r>
            <a:r>
              <a:rPr lang="en-US" altLang="zh-CN" sz="1800" b="0"/>
              <a:t>char</a:t>
            </a:r>
            <a:r>
              <a:rPr lang="zh-CN" altLang="en-US" sz="1800" b="0"/>
              <a:t>、</a:t>
            </a:r>
            <a:r>
              <a:rPr lang="en-US" altLang="zh-CN" sz="1800" b="0"/>
              <a:t>byte</a:t>
            </a:r>
            <a:r>
              <a:rPr lang="zh-CN" altLang="en-US" sz="1800" b="0"/>
              <a:t>、</a:t>
            </a:r>
            <a:r>
              <a:rPr lang="en-US" altLang="zh-CN" sz="1800" b="0"/>
              <a:t>short</a:t>
            </a:r>
            <a:r>
              <a:rPr lang="zh-CN" altLang="en-US" sz="1800" b="0"/>
              <a:t>或</a:t>
            </a:r>
            <a:r>
              <a:rPr lang="en-US" altLang="zh-CN" sz="1800" b="0"/>
              <a:t>int</a:t>
            </a:r>
            <a:r>
              <a:rPr lang="zh-CN" altLang="en-US" sz="1800" b="0"/>
              <a:t>型值，</a:t>
            </a:r>
          </a:p>
          <a:p>
            <a:pPr eaLnBrk="1" hangingPunct="1">
              <a:spcBef>
                <a:spcPct val="0"/>
              </a:spcBef>
              <a:buClrTx/>
              <a:buSzTx/>
              <a:buFontTx/>
              <a:buNone/>
            </a:pPr>
            <a:r>
              <a:rPr lang="zh-CN" altLang="en-US" sz="1800" b="0"/>
              <a:t>并且必须用括号括住它</a:t>
            </a:r>
            <a:endParaRPr lang="en-US" sz="1800" b="0"/>
          </a:p>
        </p:txBody>
      </p:sp>
      <p:sp>
        <p:nvSpPr>
          <p:cNvPr id="12" name="Line 7"/>
          <p:cNvSpPr>
            <a:spLocks noChangeShapeType="1"/>
          </p:cNvSpPr>
          <p:nvPr/>
        </p:nvSpPr>
        <p:spPr bwMode="auto">
          <a:xfrm flipH="1">
            <a:off x="3778251" y="1419226"/>
            <a:ext cx="2054225" cy="71437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Rectangle 2"/>
          <p:cNvSpPr txBox="1">
            <a:spLocks noChangeArrowheads="1"/>
          </p:cNvSpPr>
          <p:nvPr/>
        </p:nvSpPr>
        <p:spPr bwMode="auto">
          <a:xfrm>
            <a:off x="889119" y="972345"/>
            <a:ext cx="75438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pPr marL="342900" indent="-342900" eaLnBrk="1" hangingPunct="1">
              <a:spcBef>
                <a:spcPct val="20000"/>
              </a:spcBef>
              <a:buClr>
                <a:schemeClr val="tx2"/>
              </a:buClr>
              <a:buSzPct val="70000"/>
              <a:buFont typeface="Wingdings" panose="05000000000000000000" pitchFamily="2" charset="2"/>
              <a:buChar char="n"/>
            </a:pPr>
            <a:r>
              <a:rPr lang="en-US" altLang="zh-CN"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Switch </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语句</a:t>
            </a:r>
          </a:p>
        </p:txBody>
      </p:sp>
      <p:sp>
        <p:nvSpPr>
          <p:cNvPr id="14" name="Rectangle 2"/>
          <p:cNvSpPr>
            <a:spLocks noGrp="1" noChangeArrowheads="1"/>
          </p:cNvSpPr>
          <p:nvPr>
            <p:ph type="title"/>
          </p:nvPr>
        </p:nvSpPr>
        <p:spPr>
          <a:xfrm>
            <a:off x="624417" y="188914"/>
            <a:ext cx="10058400" cy="719137"/>
          </a:xfrm>
        </p:spPr>
        <p:txBody>
          <a:bodyPr/>
          <a:lstStyle/>
          <a:p>
            <a:pPr eaLnBrk="1" hangingPunct="1"/>
            <a:r>
              <a:rPr lang="zh-CN" altLang="en-US" dirty="0"/>
              <a:t>选择结构</a:t>
            </a:r>
            <a:endParaRPr lang="zh-CN" altLang="en-US" dirty="0" smtClean="0">
              <a:ea typeface="宋体" panose="02010600030101010101" pitchFamily="2" charset="-122"/>
            </a:endParaRPr>
          </a:p>
        </p:txBody>
      </p:sp>
      <p:cxnSp>
        <p:nvCxnSpPr>
          <p:cNvPr id="15" name="直接连接符 1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4839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68262" y="1077516"/>
            <a:ext cx="2126563" cy="719137"/>
          </a:xfrm>
        </p:spPr>
        <p:txBody>
          <a:bodyPr/>
          <a:lstStyle/>
          <a:p>
            <a:pPr marL="342900" indent="-342900" eaLnBrk="1" hangingPunct="1">
              <a:lnSpc>
                <a:spcPct val="150000"/>
              </a:lnSpc>
              <a:spcBef>
                <a:spcPct val="20000"/>
              </a:spcBef>
              <a:buClr>
                <a:schemeClr val="tx2"/>
              </a:buClr>
              <a:buSzPct val="70000"/>
              <a:buFont typeface="Wingdings" panose="05000000000000000000" pitchFamily="2" charset="2"/>
              <a:buChar char="n"/>
            </a:pPr>
            <a:r>
              <a:rPr lang="en-US" altLang="zh-CN" sz="28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for </a:t>
            </a:r>
            <a:r>
              <a:rPr lang="zh-CN" altLang="en-US" sz="28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循环</a:t>
            </a:r>
          </a:p>
        </p:txBody>
      </p:sp>
      <p:grpSp>
        <p:nvGrpSpPr>
          <p:cNvPr id="3" name="组合 2"/>
          <p:cNvGrpSpPr/>
          <p:nvPr/>
        </p:nvGrpSpPr>
        <p:grpSpPr>
          <a:xfrm>
            <a:off x="2903535" y="2698752"/>
            <a:ext cx="3227669" cy="4038600"/>
            <a:chOff x="2413000" y="2654300"/>
            <a:chExt cx="3227669" cy="4038600"/>
          </a:xfrm>
        </p:grpSpPr>
        <p:sp>
          <p:nvSpPr>
            <p:cNvPr id="132100" name="AutoShape 6"/>
            <p:cNvSpPr>
              <a:spLocks noChangeArrowheads="1"/>
            </p:cNvSpPr>
            <p:nvPr/>
          </p:nvSpPr>
          <p:spPr bwMode="auto">
            <a:xfrm>
              <a:off x="3797300" y="65532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32101" name="AutoShape 7"/>
            <p:cNvSpPr>
              <a:spLocks noChangeArrowheads="1"/>
            </p:cNvSpPr>
            <p:nvPr/>
          </p:nvSpPr>
          <p:spPr bwMode="auto">
            <a:xfrm>
              <a:off x="2870200" y="3708400"/>
              <a:ext cx="2108200" cy="952500"/>
            </a:xfrm>
            <a:prstGeom prst="flowChartDecision">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dirty="0"/>
                <a:t>Loop</a:t>
              </a:r>
            </a:p>
            <a:p>
              <a:pPr algn="ctr" eaLnBrk="1" hangingPunct="1">
                <a:spcBef>
                  <a:spcPct val="0"/>
                </a:spcBef>
                <a:buClrTx/>
                <a:buSzTx/>
                <a:buFontTx/>
                <a:buNone/>
              </a:pPr>
              <a:r>
                <a:rPr lang="en-US" altLang="zh-CN" sz="1600" dirty="0"/>
                <a:t>continuation</a:t>
              </a:r>
            </a:p>
            <a:p>
              <a:pPr algn="ctr" eaLnBrk="1" hangingPunct="1">
                <a:spcBef>
                  <a:spcPct val="0"/>
                </a:spcBef>
                <a:buClrTx/>
                <a:buSzTx/>
                <a:buFontTx/>
                <a:buNone/>
              </a:pPr>
              <a:r>
                <a:rPr lang="en-US" altLang="zh-CN" sz="1600" dirty="0"/>
                <a:t>condition?</a:t>
              </a:r>
            </a:p>
          </p:txBody>
        </p:sp>
        <p:sp>
          <p:nvSpPr>
            <p:cNvPr id="132102" name="AutoShape 8"/>
            <p:cNvSpPr>
              <a:spLocks noChangeArrowheads="1"/>
            </p:cNvSpPr>
            <p:nvPr/>
          </p:nvSpPr>
          <p:spPr bwMode="auto">
            <a:xfrm>
              <a:off x="3022600" y="4953000"/>
              <a:ext cx="1765300" cy="482600"/>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statement(s)</a:t>
              </a:r>
            </a:p>
            <a:p>
              <a:pPr algn="ctr" eaLnBrk="1" hangingPunct="1">
                <a:spcBef>
                  <a:spcPct val="0"/>
                </a:spcBef>
                <a:buClrTx/>
                <a:buSzTx/>
                <a:buFontTx/>
                <a:buNone/>
              </a:pPr>
              <a:r>
                <a:rPr lang="zh-CN" altLang="en-US" sz="1600"/>
                <a:t>（</a:t>
              </a:r>
              <a:r>
                <a:rPr lang="en-US" altLang="zh-CN" sz="1600"/>
                <a:t>loop body</a:t>
              </a:r>
              <a:r>
                <a:rPr lang="zh-CN" altLang="en-US" sz="1600"/>
                <a:t>）</a:t>
              </a:r>
            </a:p>
          </p:txBody>
        </p:sp>
        <p:sp>
          <p:nvSpPr>
            <p:cNvPr id="132103" name="Text Box 9"/>
            <p:cNvSpPr txBox="1">
              <a:spLocks noChangeArrowheads="1"/>
            </p:cNvSpPr>
            <p:nvPr/>
          </p:nvSpPr>
          <p:spPr bwMode="auto">
            <a:xfrm>
              <a:off x="3946526" y="4633913"/>
              <a:ext cx="5725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solidFill>
                    <a:srgbClr val="0000CC"/>
                  </a:solidFill>
                </a:rPr>
                <a:t>true</a:t>
              </a:r>
            </a:p>
          </p:txBody>
        </p:sp>
        <p:sp>
          <p:nvSpPr>
            <p:cNvPr id="132104" name="Line 10"/>
            <p:cNvSpPr>
              <a:spLocks noChangeShapeType="1"/>
            </p:cNvSpPr>
            <p:nvPr/>
          </p:nvSpPr>
          <p:spPr bwMode="auto">
            <a:xfrm>
              <a:off x="3924300" y="4660900"/>
              <a:ext cx="0" cy="2921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05" name="Line 11"/>
            <p:cNvSpPr>
              <a:spLocks noChangeShapeType="1"/>
            </p:cNvSpPr>
            <p:nvPr/>
          </p:nvSpPr>
          <p:spPr bwMode="auto">
            <a:xfrm>
              <a:off x="3860800" y="6235700"/>
              <a:ext cx="0" cy="3048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06" name="Line 12"/>
            <p:cNvSpPr>
              <a:spLocks noChangeShapeType="1"/>
            </p:cNvSpPr>
            <p:nvPr/>
          </p:nvSpPr>
          <p:spPr bwMode="auto">
            <a:xfrm>
              <a:off x="3924300" y="3390900"/>
              <a:ext cx="0" cy="3175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07" name="Line 13"/>
            <p:cNvSpPr>
              <a:spLocks noChangeShapeType="1"/>
            </p:cNvSpPr>
            <p:nvPr/>
          </p:nvSpPr>
          <p:spPr bwMode="auto">
            <a:xfrm>
              <a:off x="4978400" y="4178300"/>
              <a:ext cx="571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08" name="Line 14"/>
            <p:cNvSpPr>
              <a:spLocks noChangeShapeType="1"/>
            </p:cNvSpPr>
            <p:nvPr/>
          </p:nvSpPr>
          <p:spPr bwMode="auto">
            <a:xfrm>
              <a:off x="5537200" y="4191000"/>
              <a:ext cx="0" cy="2070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09" name="Line 15"/>
            <p:cNvSpPr>
              <a:spLocks noChangeShapeType="1"/>
            </p:cNvSpPr>
            <p:nvPr/>
          </p:nvSpPr>
          <p:spPr bwMode="auto">
            <a:xfrm flipH="1">
              <a:off x="3848100" y="6248400"/>
              <a:ext cx="16764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32110" name="Text Box 16"/>
            <p:cNvSpPr txBox="1">
              <a:spLocks noChangeArrowheads="1"/>
            </p:cNvSpPr>
            <p:nvPr/>
          </p:nvSpPr>
          <p:spPr bwMode="auto">
            <a:xfrm>
              <a:off x="4987926" y="3846513"/>
              <a:ext cx="6527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solidFill>
                    <a:srgbClr val="0000CC"/>
                  </a:solidFill>
                </a:rPr>
                <a:t>false</a:t>
              </a:r>
            </a:p>
          </p:txBody>
        </p:sp>
        <p:sp>
          <p:nvSpPr>
            <p:cNvPr id="132111" name="Line 17"/>
            <p:cNvSpPr>
              <a:spLocks noChangeShapeType="1"/>
            </p:cNvSpPr>
            <p:nvPr/>
          </p:nvSpPr>
          <p:spPr bwMode="auto">
            <a:xfrm flipH="1">
              <a:off x="2413000" y="5905500"/>
              <a:ext cx="3429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32112" name="Line 18"/>
            <p:cNvSpPr>
              <a:spLocks noChangeShapeType="1"/>
            </p:cNvSpPr>
            <p:nvPr/>
          </p:nvSpPr>
          <p:spPr bwMode="auto">
            <a:xfrm>
              <a:off x="2425700" y="3492500"/>
              <a:ext cx="0" cy="2425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3" name="Line 19"/>
            <p:cNvSpPr>
              <a:spLocks noChangeShapeType="1"/>
            </p:cNvSpPr>
            <p:nvPr/>
          </p:nvSpPr>
          <p:spPr bwMode="auto">
            <a:xfrm flipH="1">
              <a:off x="2413000" y="3479800"/>
              <a:ext cx="1511300" cy="0"/>
            </a:xfrm>
            <a:prstGeom prst="line">
              <a:avLst/>
            </a:prstGeom>
            <a:noFill/>
            <a:ln w="2857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32114" name="Line 21"/>
            <p:cNvSpPr>
              <a:spLocks noChangeShapeType="1"/>
            </p:cNvSpPr>
            <p:nvPr/>
          </p:nvSpPr>
          <p:spPr bwMode="auto">
            <a:xfrm>
              <a:off x="3924300" y="3302000"/>
              <a:ext cx="0" cy="406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15" name="AutoShape 22"/>
            <p:cNvSpPr>
              <a:spLocks noChangeArrowheads="1"/>
            </p:cNvSpPr>
            <p:nvPr/>
          </p:nvSpPr>
          <p:spPr bwMode="auto">
            <a:xfrm>
              <a:off x="3848100" y="26543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32116" name="Line 23"/>
            <p:cNvSpPr>
              <a:spLocks noChangeShapeType="1"/>
            </p:cNvSpPr>
            <p:nvPr/>
          </p:nvSpPr>
          <p:spPr bwMode="auto">
            <a:xfrm>
              <a:off x="3911600" y="2794000"/>
              <a:ext cx="0" cy="1905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17" name="AutoShape 24"/>
            <p:cNvSpPr>
              <a:spLocks noChangeArrowheads="1"/>
            </p:cNvSpPr>
            <p:nvPr/>
          </p:nvSpPr>
          <p:spPr bwMode="auto">
            <a:xfrm>
              <a:off x="3035300" y="2984500"/>
              <a:ext cx="1765300" cy="317500"/>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initial-action</a:t>
              </a:r>
              <a:endParaRPr lang="zh-CN" altLang="en-US" sz="1600"/>
            </a:p>
          </p:txBody>
        </p:sp>
        <p:sp>
          <p:nvSpPr>
            <p:cNvPr id="132118" name="Line 25"/>
            <p:cNvSpPr>
              <a:spLocks noChangeShapeType="1"/>
            </p:cNvSpPr>
            <p:nvPr/>
          </p:nvSpPr>
          <p:spPr bwMode="auto">
            <a:xfrm>
              <a:off x="3924300" y="5448300"/>
              <a:ext cx="0" cy="2921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19" name="AutoShape 26"/>
            <p:cNvSpPr>
              <a:spLocks noChangeArrowheads="1"/>
            </p:cNvSpPr>
            <p:nvPr/>
          </p:nvSpPr>
          <p:spPr bwMode="auto">
            <a:xfrm>
              <a:off x="2755900" y="5740399"/>
              <a:ext cx="2677832" cy="357187"/>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action-after-each-iteration</a:t>
              </a:r>
              <a:endParaRPr lang="zh-CN" altLang="en-US" sz="1600"/>
            </a:p>
          </p:txBody>
        </p:sp>
      </p:grpSp>
      <p:grpSp>
        <p:nvGrpSpPr>
          <p:cNvPr id="2" name="组合 1"/>
          <p:cNvGrpSpPr/>
          <p:nvPr/>
        </p:nvGrpSpPr>
        <p:grpSpPr>
          <a:xfrm>
            <a:off x="7823199" y="2738439"/>
            <a:ext cx="3227669" cy="4038600"/>
            <a:chOff x="7823199" y="2738439"/>
            <a:chExt cx="3227669" cy="4038600"/>
          </a:xfrm>
        </p:grpSpPr>
        <p:sp>
          <p:nvSpPr>
            <p:cNvPr id="132121" name="AutoShape 28"/>
            <p:cNvSpPr>
              <a:spLocks noChangeArrowheads="1"/>
            </p:cNvSpPr>
            <p:nvPr/>
          </p:nvSpPr>
          <p:spPr bwMode="auto">
            <a:xfrm>
              <a:off x="9207499" y="6637339"/>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32122" name="AutoShape 29"/>
            <p:cNvSpPr>
              <a:spLocks noChangeArrowheads="1"/>
            </p:cNvSpPr>
            <p:nvPr/>
          </p:nvSpPr>
          <p:spPr bwMode="auto">
            <a:xfrm>
              <a:off x="8280399" y="3792539"/>
              <a:ext cx="2108200" cy="952500"/>
            </a:xfrm>
            <a:prstGeom prst="flowChartDecision">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(number&lt;=100)?</a:t>
              </a:r>
            </a:p>
          </p:txBody>
        </p:sp>
        <p:sp>
          <p:nvSpPr>
            <p:cNvPr id="132123" name="AutoShape 30"/>
            <p:cNvSpPr>
              <a:spLocks noChangeArrowheads="1"/>
            </p:cNvSpPr>
            <p:nvPr/>
          </p:nvSpPr>
          <p:spPr bwMode="auto">
            <a:xfrm>
              <a:off x="8318500" y="5037139"/>
              <a:ext cx="1879599" cy="482600"/>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sum=sum+number</a:t>
              </a:r>
              <a:endParaRPr lang="zh-CN" altLang="en-US" sz="1600"/>
            </a:p>
          </p:txBody>
        </p:sp>
        <p:sp>
          <p:nvSpPr>
            <p:cNvPr id="132124" name="Text Box 31"/>
            <p:cNvSpPr txBox="1">
              <a:spLocks noChangeArrowheads="1"/>
            </p:cNvSpPr>
            <p:nvPr/>
          </p:nvSpPr>
          <p:spPr bwMode="auto">
            <a:xfrm>
              <a:off x="9356725" y="4718052"/>
              <a:ext cx="5725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solidFill>
                    <a:srgbClr val="0000CC"/>
                  </a:solidFill>
                </a:rPr>
                <a:t>true</a:t>
              </a:r>
            </a:p>
          </p:txBody>
        </p:sp>
        <p:sp>
          <p:nvSpPr>
            <p:cNvPr id="132125" name="Line 32"/>
            <p:cNvSpPr>
              <a:spLocks noChangeShapeType="1"/>
            </p:cNvSpPr>
            <p:nvPr/>
          </p:nvSpPr>
          <p:spPr bwMode="auto">
            <a:xfrm>
              <a:off x="9334499" y="4745039"/>
              <a:ext cx="0" cy="2921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26" name="Line 33"/>
            <p:cNvSpPr>
              <a:spLocks noChangeShapeType="1"/>
            </p:cNvSpPr>
            <p:nvPr/>
          </p:nvSpPr>
          <p:spPr bwMode="auto">
            <a:xfrm>
              <a:off x="9270999" y="6319839"/>
              <a:ext cx="0" cy="3048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27" name="Line 34"/>
            <p:cNvSpPr>
              <a:spLocks noChangeShapeType="1"/>
            </p:cNvSpPr>
            <p:nvPr/>
          </p:nvSpPr>
          <p:spPr bwMode="auto">
            <a:xfrm>
              <a:off x="9334499" y="3475039"/>
              <a:ext cx="0" cy="3175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28" name="Line 35"/>
            <p:cNvSpPr>
              <a:spLocks noChangeShapeType="1"/>
            </p:cNvSpPr>
            <p:nvPr/>
          </p:nvSpPr>
          <p:spPr bwMode="auto">
            <a:xfrm>
              <a:off x="10388599" y="4262439"/>
              <a:ext cx="571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9" name="Line 36"/>
            <p:cNvSpPr>
              <a:spLocks noChangeShapeType="1"/>
            </p:cNvSpPr>
            <p:nvPr/>
          </p:nvSpPr>
          <p:spPr bwMode="auto">
            <a:xfrm>
              <a:off x="10947399" y="4275139"/>
              <a:ext cx="0" cy="2070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30" name="Line 37"/>
            <p:cNvSpPr>
              <a:spLocks noChangeShapeType="1"/>
            </p:cNvSpPr>
            <p:nvPr/>
          </p:nvSpPr>
          <p:spPr bwMode="auto">
            <a:xfrm flipH="1">
              <a:off x="9258299" y="6332539"/>
              <a:ext cx="16764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32131" name="Text Box 38"/>
            <p:cNvSpPr txBox="1">
              <a:spLocks noChangeArrowheads="1"/>
            </p:cNvSpPr>
            <p:nvPr/>
          </p:nvSpPr>
          <p:spPr bwMode="auto">
            <a:xfrm>
              <a:off x="10398125" y="3930652"/>
              <a:ext cx="6527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solidFill>
                    <a:srgbClr val="0000CC"/>
                  </a:solidFill>
                </a:rPr>
                <a:t>false</a:t>
              </a:r>
            </a:p>
          </p:txBody>
        </p:sp>
        <p:sp>
          <p:nvSpPr>
            <p:cNvPr id="132132" name="Line 39"/>
            <p:cNvSpPr>
              <a:spLocks noChangeShapeType="1"/>
            </p:cNvSpPr>
            <p:nvPr/>
          </p:nvSpPr>
          <p:spPr bwMode="auto">
            <a:xfrm flipH="1">
              <a:off x="7823199" y="5989639"/>
              <a:ext cx="3429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32133" name="Line 40"/>
            <p:cNvSpPr>
              <a:spLocks noChangeShapeType="1"/>
            </p:cNvSpPr>
            <p:nvPr/>
          </p:nvSpPr>
          <p:spPr bwMode="auto">
            <a:xfrm>
              <a:off x="7835899" y="3576639"/>
              <a:ext cx="0" cy="2425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34" name="Line 41"/>
            <p:cNvSpPr>
              <a:spLocks noChangeShapeType="1"/>
            </p:cNvSpPr>
            <p:nvPr/>
          </p:nvSpPr>
          <p:spPr bwMode="auto">
            <a:xfrm flipH="1">
              <a:off x="7823199" y="3563939"/>
              <a:ext cx="1511300" cy="0"/>
            </a:xfrm>
            <a:prstGeom prst="line">
              <a:avLst/>
            </a:prstGeom>
            <a:noFill/>
            <a:ln w="2857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32135" name="Line 42"/>
            <p:cNvSpPr>
              <a:spLocks noChangeShapeType="1"/>
            </p:cNvSpPr>
            <p:nvPr/>
          </p:nvSpPr>
          <p:spPr bwMode="auto">
            <a:xfrm>
              <a:off x="9334499" y="3386139"/>
              <a:ext cx="0" cy="406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36" name="AutoShape 43"/>
            <p:cNvSpPr>
              <a:spLocks noChangeArrowheads="1"/>
            </p:cNvSpPr>
            <p:nvPr/>
          </p:nvSpPr>
          <p:spPr bwMode="auto">
            <a:xfrm>
              <a:off x="9258299" y="2738439"/>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32137" name="Line 44"/>
            <p:cNvSpPr>
              <a:spLocks noChangeShapeType="1"/>
            </p:cNvSpPr>
            <p:nvPr/>
          </p:nvSpPr>
          <p:spPr bwMode="auto">
            <a:xfrm>
              <a:off x="9321799" y="2878139"/>
              <a:ext cx="0" cy="1905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38" name="AutoShape 45"/>
            <p:cNvSpPr>
              <a:spLocks noChangeArrowheads="1"/>
            </p:cNvSpPr>
            <p:nvPr/>
          </p:nvSpPr>
          <p:spPr bwMode="auto">
            <a:xfrm>
              <a:off x="8445499" y="3068639"/>
              <a:ext cx="1765300" cy="317500"/>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number=1</a:t>
              </a:r>
              <a:endParaRPr lang="zh-CN" altLang="en-US" sz="1600"/>
            </a:p>
          </p:txBody>
        </p:sp>
        <p:sp>
          <p:nvSpPr>
            <p:cNvPr id="132139" name="Line 46"/>
            <p:cNvSpPr>
              <a:spLocks noChangeShapeType="1"/>
            </p:cNvSpPr>
            <p:nvPr/>
          </p:nvSpPr>
          <p:spPr bwMode="auto">
            <a:xfrm>
              <a:off x="9334499" y="5532439"/>
              <a:ext cx="0" cy="2921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2140" name="AutoShape 47"/>
            <p:cNvSpPr>
              <a:spLocks noChangeArrowheads="1"/>
            </p:cNvSpPr>
            <p:nvPr/>
          </p:nvSpPr>
          <p:spPr bwMode="auto">
            <a:xfrm>
              <a:off x="8166099" y="5824539"/>
              <a:ext cx="2298700" cy="317500"/>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number++</a:t>
              </a:r>
              <a:endParaRPr lang="zh-CN" altLang="en-US" sz="1600"/>
            </a:p>
          </p:txBody>
        </p:sp>
      </p:grpSp>
      <p:cxnSp>
        <p:nvCxnSpPr>
          <p:cNvPr id="45" name="直接连接符 4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46" name="Rectangle 2"/>
          <p:cNvSpPr txBox="1">
            <a:spLocks noChangeArrowheads="1"/>
          </p:cNvSpPr>
          <p:nvPr/>
        </p:nvSpPr>
        <p:spPr bwMode="auto">
          <a:xfrm>
            <a:off x="624417" y="188914"/>
            <a:ext cx="10058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pPr eaLnBrk="1" hangingPunct="1"/>
            <a:r>
              <a:rPr lang="zh-CN" altLang="en-US" kern="0" dirty="0" smtClean="0"/>
              <a:t>循环结构</a:t>
            </a:r>
            <a:endParaRPr lang="zh-CN" altLang="en-US" kern="0" dirty="0" smtClean="0">
              <a:ea typeface="宋体" panose="02010600030101010101" pitchFamily="2" charset="-122"/>
            </a:endParaRPr>
          </a:p>
        </p:txBody>
      </p:sp>
      <p:sp>
        <p:nvSpPr>
          <p:cNvPr id="132120" name="Rectangle 27"/>
          <p:cNvSpPr>
            <a:spLocks noChangeArrowheads="1"/>
          </p:cNvSpPr>
          <p:nvPr/>
        </p:nvSpPr>
        <p:spPr bwMode="auto">
          <a:xfrm>
            <a:off x="7323930" y="854869"/>
            <a:ext cx="4658804" cy="1830388"/>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solidFill>
                  <a:srgbClr val="008000"/>
                </a:solidFill>
                <a:latin typeface="Courier New" panose="02070309020205020404" pitchFamily="49" charset="0"/>
              </a:rPr>
              <a:t>// 1 </a:t>
            </a:r>
            <a:r>
              <a:rPr lang="zh-CN" altLang="en-US" sz="1600" dirty="0">
                <a:solidFill>
                  <a:srgbClr val="008000"/>
                </a:solidFill>
                <a:latin typeface="Courier New" panose="02070309020205020404" pitchFamily="49" charset="0"/>
              </a:rPr>
              <a:t>加到 </a:t>
            </a:r>
            <a:r>
              <a:rPr lang="en-US" altLang="zh-CN" sz="1600" dirty="0">
                <a:solidFill>
                  <a:srgbClr val="008000"/>
                </a:solidFill>
                <a:latin typeface="Courier New" panose="02070309020205020404" pitchFamily="49" charset="0"/>
              </a:rPr>
              <a:t>100</a:t>
            </a:r>
          </a:p>
          <a:p>
            <a:pPr eaLnBrk="1" hangingPunct="1">
              <a:spcBef>
                <a:spcPct val="0"/>
              </a:spcBef>
              <a:buClrTx/>
              <a:buSzTx/>
              <a:buFontTx/>
              <a:buNone/>
            </a:pPr>
            <a:r>
              <a:rPr lang="en-US" altLang="zh-CN" sz="1600" dirty="0" err="1" smtClean="0">
                <a:solidFill>
                  <a:srgbClr val="0000CC"/>
                </a:solidFill>
                <a:latin typeface="Courier New" panose="02070309020205020404" pitchFamily="49" charset="0"/>
              </a:rPr>
              <a:t>int</a:t>
            </a:r>
            <a:r>
              <a:rPr lang="en-US" altLang="zh-CN" sz="1600" dirty="0" smtClean="0">
                <a:latin typeface="Courier New" panose="02070309020205020404" pitchFamily="49" charset="0"/>
              </a:rPr>
              <a:t> </a:t>
            </a:r>
            <a:r>
              <a:rPr lang="en-US" altLang="zh-CN" sz="1600" dirty="0">
                <a:latin typeface="Courier New" panose="02070309020205020404" pitchFamily="49" charset="0"/>
              </a:rPr>
              <a:t>sum = 0;</a:t>
            </a:r>
          </a:p>
          <a:p>
            <a:pPr eaLnBrk="1" hangingPunct="1">
              <a:spcBef>
                <a:spcPct val="0"/>
              </a:spcBef>
              <a:buClrTx/>
              <a:buSzTx/>
              <a:buFontTx/>
              <a:buNone/>
            </a:pPr>
            <a:r>
              <a:rPr lang="en-US" altLang="zh-CN" sz="1600" dirty="0" err="1">
                <a:solidFill>
                  <a:srgbClr val="0000CC"/>
                </a:solidFill>
                <a:latin typeface="Courier New" panose="02070309020205020404" pitchFamily="49" charset="0"/>
              </a:rPr>
              <a:t>int</a:t>
            </a:r>
            <a:r>
              <a:rPr lang="en-US" altLang="zh-CN" sz="1600" dirty="0">
                <a:latin typeface="Courier New" panose="02070309020205020404" pitchFamily="49" charset="0"/>
              </a:rPr>
              <a:t> number;</a:t>
            </a:r>
          </a:p>
          <a:p>
            <a:pPr eaLnBrk="1" hangingPunct="1">
              <a:spcBef>
                <a:spcPct val="0"/>
              </a:spcBef>
              <a:buClrTx/>
              <a:buSzTx/>
              <a:buFontTx/>
              <a:buNone/>
            </a:pPr>
            <a:r>
              <a:rPr lang="en-US" altLang="zh-CN" sz="1600" dirty="0">
                <a:solidFill>
                  <a:srgbClr val="0000CC"/>
                </a:solidFill>
                <a:latin typeface="Courier New" panose="02070309020205020404" pitchFamily="49" charset="0"/>
              </a:rPr>
              <a:t>for</a:t>
            </a:r>
            <a:r>
              <a:rPr lang="en-US" altLang="zh-CN" sz="1600" dirty="0">
                <a:latin typeface="Courier New" panose="02070309020205020404" pitchFamily="49" charset="0"/>
              </a:rPr>
              <a:t> (number=1; number&lt;=100; number++)</a:t>
            </a:r>
          </a:p>
          <a:p>
            <a:pPr eaLnBrk="1" hangingPunct="1">
              <a:spcBef>
                <a:spcPct val="0"/>
              </a:spcBef>
              <a:buClrTx/>
              <a:buSzTx/>
              <a:buFontTx/>
              <a:buNone/>
            </a:pPr>
            <a:r>
              <a:rPr lang="en-US" altLang="zh-CN" sz="1600" dirty="0">
                <a:latin typeface="Courier New" panose="02070309020205020404" pitchFamily="49" charset="0"/>
              </a:rPr>
              <a:t>{</a:t>
            </a:r>
          </a:p>
          <a:p>
            <a:pPr eaLnBrk="1" hangingPunct="1">
              <a:spcBef>
                <a:spcPct val="0"/>
              </a:spcBef>
              <a:buClrTx/>
              <a:buSzTx/>
              <a:buFontTx/>
              <a:buNone/>
            </a:pPr>
            <a:r>
              <a:rPr lang="en-US" altLang="zh-CN" sz="1600" dirty="0">
                <a:latin typeface="Courier New" panose="02070309020205020404" pitchFamily="49" charset="0"/>
              </a:rPr>
              <a:t>    sum = sum + number;</a:t>
            </a:r>
          </a:p>
          <a:p>
            <a:pPr eaLnBrk="1" hangingPunct="1">
              <a:spcBef>
                <a:spcPct val="0"/>
              </a:spcBef>
              <a:buClrTx/>
              <a:buSzTx/>
              <a:buFontTx/>
              <a:buNone/>
            </a:pPr>
            <a:r>
              <a:rPr lang="en-US" altLang="zh-CN" sz="1600" dirty="0">
                <a:latin typeface="Courier New" panose="02070309020205020404" pitchFamily="49" charset="0"/>
              </a:rPr>
              <a:t>}</a:t>
            </a:r>
          </a:p>
        </p:txBody>
      </p:sp>
      <p:sp>
        <p:nvSpPr>
          <p:cNvPr id="132099" name="Text Box 4"/>
          <p:cNvSpPr txBox="1">
            <a:spLocks noChangeArrowheads="1"/>
          </p:cNvSpPr>
          <p:nvPr/>
        </p:nvSpPr>
        <p:spPr bwMode="auto">
          <a:xfrm>
            <a:off x="2863086" y="851230"/>
            <a:ext cx="4288645" cy="1815882"/>
          </a:xfrm>
          <a:prstGeom prst="rect">
            <a:avLst/>
          </a:prstGeom>
          <a:solidFill>
            <a:srgbClr val="CCFFCC"/>
          </a:solidFill>
          <a:ln w="9525">
            <a:solidFill>
              <a:schemeClr val="tx1"/>
            </a:solidFill>
            <a:miter lim="800000"/>
            <a:headEnd/>
            <a:tailEnd/>
          </a:ln>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latin typeface="Courier New" panose="02070309020205020404" pitchFamily="49" charset="0"/>
              </a:rPr>
              <a:t>for (initial-action; </a:t>
            </a:r>
          </a:p>
          <a:p>
            <a:pPr eaLnBrk="1" hangingPunct="1">
              <a:spcBef>
                <a:spcPct val="0"/>
              </a:spcBef>
              <a:buClrTx/>
              <a:buSzTx/>
              <a:buFontTx/>
              <a:buNone/>
            </a:pPr>
            <a:r>
              <a:rPr lang="en-US" altLang="zh-CN" sz="1600">
                <a:latin typeface="Courier New" panose="02070309020205020404" pitchFamily="49" charset="0"/>
              </a:rPr>
              <a:t>     loop-continuation-condition; </a:t>
            </a:r>
          </a:p>
          <a:p>
            <a:pPr eaLnBrk="1" hangingPunct="1">
              <a:spcBef>
                <a:spcPct val="0"/>
              </a:spcBef>
              <a:buClrTx/>
              <a:buSzTx/>
              <a:buFontTx/>
              <a:buNone/>
            </a:pPr>
            <a:r>
              <a:rPr lang="en-US" altLang="zh-CN" sz="1600">
                <a:latin typeface="Courier New" panose="02070309020205020404" pitchFamily="49" charset="0"/>
              </a:rPr>
              <a:t>     action-after-each-iteration)</a:t>
            </a:r>
          </a:p>
          <a:p>
            <a:pPr eaLnBrk="1" hangingPunct="1">
              <a:spcBef>
                <a:spcPct val="0"/>
              </a:spcBef>
              <a:buClrTx/>
              <a:buSzTx/>
              <a:buFontTx/>
              <a:buNone/>
            </a:pPr>
            <a:r>
              <a:rPr lang="en-US" altLang="zh-CN" sz="1600">
                <a:latin typeface="Courier New" panose="02070309020205020404" pitchFamily="49" charset="0"/>
              </a:rPr>
              <a:t>{</a:t>
            </a:r>
          </a:p>
          <a:p>
            <a:pPr eaLnBrk="1" hangingPunct="1">
              <a:spcBef>
                <a:spcPct val="0"/>
              </a:spcBef>
              <a:buClrTx/>
              <a:buSzTx/>
              <a:buFontTx/>
              <a:buNone/>
            </a:pPr>
            <a:r>
              <a:rPr lang="en-US" altLang="zh-CN" sz="1600">
                <a:latin typeface="Courier New" panose="02070309020205020404" pitchFamily="49" charset="0"/>
              </a:rPr>
              <a:t>    // loop body</a:t>
            </a:r>
          </a:p>
          <a:p>
            <a:pPr eaLnBrk="1" hangingPunct="1">
              <a:spcBef>
                <a:spcPct val="0"/>
              </a:spcBef>
              <a:buClrTx/>
              <a:buSzTx/>
              <a:buFontTx/>
              <a:buNone/>
            </a:pPr>
            <a:r>
              <a:rPr lang="en-US" altLang="zh-CN" sz="1600">
                <a:latin typeface="Courier New" panose="02070309020205020404" pitchFamily="49" charset="0"/>
              </a:rPr>
              <a:t>    statement(s);</a:t>
            </a:r>
          </a:p>
          <a:p>
            <a:pPr eaLnBrk="1" hangingPunct="1">
              <a:spcBef>
                <a:spcPct val="0"/>
              </a:spcBef>
              <a:buClrTx/>
              <a:buSzTx/>
              <a:buFontTx/>
              <a:buNone/>
            </a:pPr>
            <a:r>
              <a:rPr lang="en-US" altLang="zh-CN" sz="1600">
                <a:latin typeface="Courier New" panose="02070309020205020404" pitchFamily="49" charset="0"/>
              </a:rPr>
              <a:t>}</a:t>
            </a:r>
          </a:p>
        </p:txBody>
      </p:sp>
    </p:spTree>
    <p:extLst>
      <p:ext uri="{BB962C8B-B14F-4D97-AF65-F5344CB8AC3E}">
        <p14:creationId xmlns:p14="http://schemas.microsoft.com/office/powerpoint/2010/main" val="19554752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dirty="0"/>
              <a:t>循环</a:t>
            </a:r>
            <a:r>
              <a:rPr lang="zh-CN" altLang="en-US" dirty="0" smtClean="0"/>
              <a:t>结构</a:t>
            </a:r>
            <a:endParaRPr lang="zh-CN" altLang="en-US" dirty="0" smtClean="0">
              <a:ea typeface="宋体" panose="02010600030101010101" pitchFamily="2" charset="-122"/>
            </a:endParaRPr>
          </a:p>
        </p:txBody>
      </p:sp>
      <p:sp>
        <p:nvSpPr>
          <p:cNvPr id="143363" name="Rectangle 3"/>
          <p:cNvSpPr>
            <a:spLocks noGrp="1" noChangeArrowheads="1"/>
          </p:cNvSpPr>
          <p:nvPr>
            <p:ph type="body" idx="1"/>
          </p:nvPr>
        </p:nvSpPr>
        <p:spPr/>
        <p:txBody>
          <a:bodyPr/>
          <a:lstStyle/>
          <a:p>
            <a:pPr eaLnBrk="1" hangingPunct="1"/>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注意：</a:t>
            </a:r>
          </a:p>
          <a:p>
            <a:pPr lvl="1" eaLnBrk="1" hangingPunct="1"/>
            <a:r>
              <a:rPr lang="en-US" altLang="zh-CN" dirty="0" smtClean="0">
                <a:ea typeface="黑体" panose="02010609060101010101" pitchFamily="49" charset="-122"/>
                <a:cs typeface="Times New Roman" panose="02020603050405020304" pitchFamily="18" charset="0"/>
              </a:rPr>
              <a:t>for </a:t>
            </a:r>
            <a:r>
              <a:rPr lang="zh-CN" altLang="en-US" dirty="0" smtClean="0">
                <a:ea typeface="黑体" panose="02010609060101010101" pitchFamily="49" charset="-122"/>
                <a:cs typeface="Times New Roman" panose="02020603050405020304" pitchFamily="18" charset="0"/>
              </a:rPr>
              <a:t>循环的初始条件可以是 </a:t>
            </a:r>
            <a:r>
              <a:rPr lang="en-US" altLang="zh-CN" dirty="0" smtClean="0">
                <a:ea typeface="黑体" panose="02010609060101010101" pitchFamily="49" charset="-122"/>
                <a:cs typeface="Times New Roman" panose="02020603050405020304" pitchFamily="18" charset="0"/>
              </a:rPr>
              <a:t>0 </a:t>
            </a:r>
            <a:r>
              <a:rPr lang="zh-CN" altLang="en-US" dirty="0" smtClean="0">
                <a:ea typeface="黑体" panose="02010609060101010101" pitchFamily="49" charset="-122"/>
                <a:cs typeface="Times New Roman" panose="02020603050405020304" pitchFamily="18" charset="0"/>
              </a:rPr>
              <a:t>个或多个逗号分隔开的表达式。</a:t>
            </a:r>
          </a:p>
          <a:p>
            <a:pPr lvl="1" eaLnBrk="1" hangingPunct="1"/>
            <a:r>
              <a:rPr lang="en-US" altLang="zh-CN" dirty="0" smtClean="0">
                <a:ea typeface="黑体" panose="02010609060101010101" pitchFamily="49" charset="-122"/>
                <a:cs typeface="Times New Roman" panose="02020603050405020304" pitchFamily="18" charset="0"/>
              </a:rPr>
              <a:t>for </a:t>
            </a:r>
            <a:r>
              <a:rPr lang="zh-CN" altLang="en-US" dirty="0" smtClean="0">
                <a:ea typeface="黑体" panose="02010609060101010101" pitchFamily="49" charset="-122"/>
                <a:cs typeface="Times New Roman" panose="02020603050405020304" pitchFamily="18" charset="0"/>
              </a:rPr>
              <a:t>循环中迭代之后的动作也可以是 </a:t>
            </a:r>
            <a:r>
              <a:rPr lang="en-US" altLang="zh-CN" dirty="0" smtClean="0">
                <a:ea typeface="黑体" panose="02010609060101010101" pitchFamily="49" charset="-122"/>
                <a:cs typeface="Times New Roman" panose="02020603050405020304" pitchFamily="18" charset="0"/>
              </a:rPr>
              <a:t>0 </a:t>
            </a:r>
            <a:r>
              <a:rPr lang="zh-CN" altLang="en-US" dirty="0" smtClean="0">
                <a:ea typeface="黑体" panose="02010609060101010101" pitchFamily="49" charset="-122"/>
                <a:cs typeface="Times New Roman" panose="02020603050405020304" pitchFamily="18" charset="0"/>
              </a:rPr>
              <a:t>个或多个逗号隔开的语句。</a:t>
            </a:r>
          </a:p>
          <a:p>
            <a:pPr lvl="1" eaLnBrk="1" hangingPunct="1"/>
            <a:r>
              <a:rPr lang="zh-CN" altLang="en-US" dirty="0" smtClean="0">
                <a:ea typeface="黑体" panose="02010609060101010101" pitchFamily="49" charset="-122"/>
                <a:cs typeface="Times New Roman" panose="02020603050405020304" pitchFamily="18" charset="0"/>
              </a:rPr>
              <a:t>因此，下面的两个</a:t>
            </a:r>
            <a:r>
              <a:rPr lang="en-US" altLang="zh-CN" dirty="0" smtClean="0">
                <a:ea typeface="黑体" panose="02010609060101010101" pitchFamily="49" charset="-122"/>
                <a:cs typeface="Times New Roman" panose="02020603050405020304" pitchFamily="18" charset="0"/>
              </a:rPr>
              <a:t>for </a:t>
            </a:r>
            <a:r>
              <a:rPr lang="zh-CN" altLang="en-US" dirty="0" smtClean="0">
                <a:ea typeface="黑体" panose="02010609060101010101" pitchFamily="49" charset="-122"/>
                <a:cs typeface="Times New Roman" panose="02020603050405020304" pitchFamily="18" charset="0"/>
              </a:rPr>
              <a:t>循环是正确的，尽管实际中很少用到它们。</a:t>
            </a:r>
          </a:p>
        </p:txBody>
      </p:sp>
      <p:sp>
        <p:nvSpPr>
          <p:cNvPr id="143364" name="Rectangle 4"/>
          <p:cNvSpPr>
            <a:spLocks noChangeArrowheads="1"/>
          </p:cNvSpPr>
          <p:nvPr/>
        </p:nvSpPr>
        <p:spPr bwMode="auto">
          <a:xfrm>
            <a:off x="2252048" y="3256755"/>
            <a:ext cx="7942830" cy="523875"/>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nn-NO" altLang="zh-CN" sz="2000" dirty="0">
                <a:solidFill>
                  <a:srgbClr val="0000CC"/>
                </a:solidFill>
                <a:latin typeface="Courier New" panose="02070309020205020404" pitchFamily="49" charset="0"/>
              </a:rPr>
              <a:t>for</a:t>
            </a:r>
            <a:r>
              <a:rPr lang="nn-NO" altLang="zh-CN" sz="2000" dirty="0">
                <a:latin typeface="Courier New" panose="02070309020205020404" pitchFamily="49" charset="0"/>
              </a:rPr>
              <a:t> (</a:t>
            </a:r>
            <a:r>
              <a:rPr lang="nn-NO" altLang="zh-CN" sz="2000" dirty="0">
                <a:solidFill>
                  <a:srgbClr val="0000CC"/>
                </a:solidFill>
                <a:latin typeface="Courier New" panose="02070309020205020404" pitchFamily="49" charset="0"/>
              </a:rPr>
              <a:t>int</a:t>
            </a:r>
            <a:r>
              <a:rPr lang="nn-NO" altLang="zh-CN" sz="2000" dirty="0">
                <a:latin typeface="Courier New" panose="02070309020205020404" pitchFamily="49" charset="0"/>
              </a:rPr>
              <a:t> i = 1; i &lt; 100; System.out.println(i++));</a:t>
            </a:r>
            <a:endParaRPr lang="en-US" altLang="zh-CN" sz="2000" dirty="0">
              <a:latin typeface="Courier New" panose="02070309020205020404" pitchFamily="49" charset="0"/>
            </a:endParaRPr>
          </a:p>
        </p:txBody>
      </p:sp>
      <p:sp>
        <p:nvSpPr>
          <p:cNvPr id="143365" name="Rectangle 5"/>
          <p:cNvSpPr>
            <a:spLocks noChangeArrowheads="1"/>
          </p:cNvSpPr>
          <p:nvPr/>
        </p:nvSpPr>
        <p:spPr bwMode="auto">
          <a:xfrm>
            <a:off x="2252048" y="4085668"/>
            <a:ext cx="7942830" cy="1400732"/>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nn-NO" altLang="zh-CN" sz="2000" dirty="0">
                <a:solidFill>
                  <a:srgbClr val="0000CC"/>
                </a:solidFill>
                <a:latin typeface="Courier New" panose="02070309020205020404" pitchFamily="49" charset="0"/>
              </a:rPr>
              <a:t>for</a:t>
            </a:r>
            <a:r>
              <a:rPr lang="nn-NO" altLang="zh-CN" sz="2000" dirty="0">
                <a:latin typeface="Courier New" panose="02070309020205020404" pitchFamily="49" charset="0"/>
              </a:rPr>
              <a:t> (</a:t>
            </a:r>
            <a:r>
              <a:rPr lang="nn-NO" altLang="zh-CN" sz="2000" dirty="0">
                <a:solidFill>
                  <a:srgbClr val="0000CC"/>
                </a:solidFill>
                <a:latin typeface="Courier New" panose="02070309020205020404" pitchFamily="49" charset="0"/>
              </a:rPr>
              <a:t>int</a:t>
            </a:r>
            <a:r>
              <a:rPr lang="nn-NO" altLang="zh-CN" sz="2000" dirty="0">
                <a:latin typeface="Courier New" panose="02070309020205020404" pitchFamily="49" charset="0"/>
              </a:rPr>
              <a:t> i = 0, j = 0; (i + j &lt; 10); i++, j++) </a:t>
            </a:r>
          </a:p>
          <a:p>
            <a:pPr eaLnBrk="1" hangingPunct="1">
              <a:spcBef>
                <a:spcPct val="0"/>
              </a:spcBef>
              <a:buClrTx/>
              <a:buSzTx/>
              <a:buFontTx/>
              <a:buNone/>
            </a:pPr>
            <a:r>
              <a:rPr lang="nn-NO" altLang="zh-CN" sz="2000" dirty="0">
                <a:latin typeface="Courier New" panose="02070309020205020404" pitchFamily="49" charset="0"/>
              </a:rPr>
              <a:t>{</a:t>
            </a:r>
          </a:p>
          <a:p>
            <a:pPr eaLnBrk="1" hangingPunct="1">
              <a:spcBef>
                <a:spcPct val="0"/>
              </a:spcBef>
              <a:buClrTx/>
              <a:buSzTx/>
              <a:buFontTx/>
              <a:buNone/>
            </a:pPr>
            <a:r>
              <a:rPr lang="nn-NO" altLang="zh-CN" sz="2000" dirty="0">
                <a:latin typeface="Courier New" panose="02070309020205020404" pitchFamily="49" charset="0"/>
              </a:rPr>
              <a:t>  // Do something</a:t>
            </a:r>
          </a:p>
          <a:p>
            <a:pPr eaLnBrk="1" hangingPunct="1">
              <a:spcBef>
                <a:spcPct val="0"/>
              </a:spcBef>
              <a:buClrTx/>
              <a:buSzTx/>
              <a:buFontTx/>
              <a:buNone/>
            </a:pPr>
            <a:r>
              <a:rPr lang="nn-NO" altLang="zh-CN" sz="2000" dirty="0">
                <a:latin typeface="Courier New" panose="02070309020205020404" pitchFamily="49" charset="0"/>
              </a:rPr>
              <a:t>} </a:t>
            </a:r>
            <a:endParaRPr lang="en-US" altLang="zh-CN" sz="2000" dirty="0">
              <a:latin typeface="Courier New" panose="02070309020205020404" pitchFamily="49" charset="0"/>
            </a:endParaRPr>
          </a:p>
        </p:txBody>
      </p:sp>
      <p:cxnSp>
        <p:nvCxnSpPr>
          <p:cNvPr id="6" name="直接连接符 5"/>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7750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dirty="0"/>
              <a:t>循环</a:t>
            </a:r>
            <a:r>
              <a:rPr lang="zh-CN" altLang="en-US" dirty="0" smtClean="0"/>
              <a:t>结构</a:t>
            </a:r>
            <a:endParaRPr lang="zh-CN" altLang="en-US" dirty="0" smtClean="0">
              <a:ea typeface="宋体" panose="02010600030101010101" pitchFamily="2" charset="-122"/>
            </a:endParaRPr>
          </a:p>
        </p:txBody>
      </p:sp>
      <p:sp>
        <p:nvSpPr>
          <p:cNvPr id="144387" name="Rectangle 3"/>
          <p:cNvSpPr>
            <a:spLocks noGrp="1" noChangeArrowheads="1"/>
          </p:cNvSpPr>
          <p:nvPr>
            <p:ph type="body" idx="1"/>
          </p:nvPr>
        </p:nvSpPr>
        <p:spPr>
          <a:xfrm>
            <a:off x="624417" y="981076"/>
            <a:ext cx="10058400" cy="5184775"/>
          </a:xfrm>
        </p:spPr>
        <p:txBody>
          <a:bodyPr/>
          <a:lstStyle/>
          <a:p>
            <a:pPr eaLnBrk="1" hangingPunct="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注意：</a:t>
            </a:r>
          </a:p>
          <a:p>
            <a:pPr lvl="1" eaLnBrk="1" hangingPunct="1"/>
            <a:r>
              <a:rPr lang="zh-CN" altLang="en-US" dirty="0" smtClean="0">
                <a:ea typeface="黑体" panose="02010609060101010101" pitchFamily="49" charset="-122"/>
                <a:cs typeface="Times New Roman" panose="02020603050405020304" pitchFamily="18" charset="0"/>
              </a:rPr>
              <a:t>如果</a:t>
            </a:r>
            <a:r>
              <a:rPr lang="en-US" altLang="zh-CN" dirty="0" smtClean="0">
                <a:ea typeface="黑体" panose="02010609060101010101" pitchFamily="49" charset="-122"/>
                <a:cs typeface="Times New Roman" panose="02020603050405020304" pitchFamily="18" charset="0"/>
              </a:rPr>
              <a:t>for </a:t>
            </a:r>
            <a:r>
              <a:rPr lang="zh-CN" altLang="en-US" dirty="0" smtClean="0">
                <a:ea typeface="黑体" panose="02010609060101010101" pitchFamily="49" charset="-122"/>
                <a:cs typeface="Times New Roman" panose="02020603050405020304" pitchFamily="18" charset="0"/>
              </a:rPr>
              <a:t>循环中的继续循环条件（ </a:t>
            </a:r>
            <a:r>
              <a:rPr lang="en-US" altLang="zh-CN" dirty="0" smtClean="0">
                <a:ea typeface="黑体" panose="02010609060101010101" pitchFamily="49" charset="-122"/>
                <a:cs typeface="Times New Roman" panose="02020603050405020304" pitchFamily="18" charset="0"/>
              </a:rPr>
              <a:t>loop-continuation-condition</a:t>
            </a:r>
            <a:r>
              <a:rPr lang="zh-CN" altLang="en-US" dirty="0" smtClean="0">
                <a:ea typeface="黑体" panose="02010609060101010101" pitchFamily="49" charset="-122"/>
                <a:cs typeface="Times New Roman" panose="02020603050405020304" pitchFamily="18" charset="0"/>
              </a:rPr>
              <a:t>）被忽略，那么它是隐式为</a:t>
            </a:r>
            <a:r>
              <a:rPr lang="en-US" altLang="zh-CN" dirty="0" smtClean="0">
                <a:ea typeface="黑体" panose="02010609060101010101" pitchFamily="49" charset="-122"/>
                <a:cs typeface="Times New Roman" panose="02020603050405020304" pitchFamily="18" charset="0"/>
              </a:rPr>
              <a:t>true </a:t>
            </a:r>
            <a:r>
              <a:rPr lang="zh-CN" altLang="en-US" dirty="0" smtClean="0">
                <a:ea typeface="黑体" panose="02010609060101010101" pitchFamily="49" charset="-122"/>
                <a:cs typeface="Times New Roman" panose="02020603050405020304" pitchFamily="18" charset="0"/>
              </a:rPr>
              <a:t>的</a:t>
            </a:r>
          </a:p>
        </p:txBody>
      </p:sp>
      <p:sp>
        <p:nvSpPr>
          <p:cNvPr id="144388" name="Rectangle 4"/>
          <p:cNvSpPr>
            <a:spLocks noChangeArrowheads="1"/>
          </p:cNvSpPr>
          <p:nvPr/>
        </p:nvSpPr>
        <p:spPr bwMode="auto">
          <a:xfrm>
            <a:off x="1897039" y="2933700"/>
            <a:ext cx="3414737" cy="1131888"/>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latin typeface="Courier New" panose="02070309020205020404" pitchFamily="49" charset="0"/>
              </a:rPr>
              <a:t>for</a:t>
            </a:r>
            <a:r>
              <a:rPr lang="en-US" altLang="zh-CN" sz="1800">
                <a:latin typeface="Courier New" panose="02070309020205020404" pitchFamily="49" charset="0"/>
              </a:rPr>
              <a:t> ( ; ; )</a:t>
            </a:r>
          </a:p>
          <a:p>
            <a:pPr eaLnBrk="1" hangingPunct="1">
              <a:spcBef>
                <a:spcPct val="0"/>
              </a:spcBef>
              <a:buClrTx/>
              <a:buSzTx/>
              <a:buFontTx/>
              <a:buNone/>
            </a:pPr>
            <a:r>
              <a:rPr lang="en-US" altLang="zh-CN" sz="1800">
                <a:latin typeface="Courier New" panose="02070309020205020404" pitchFamily="49" charset="0"/>
              </a:rPr>
              <a:t>{</a:t>
            </a:r>
          </a:p>
          <a:p>
            <a:pPr eaLnBrk="1" hangingPunct="1">
              <a:spcBef>
                <a:spcPct val="0"/>
              </a:spcBef>
              <a:buClrTx/>
              <a:buSzTx/>
              <a:buFontTx/>
              <a:buNone/>
            </a:pPr>
            <a:r>
              <a:rPr lang="en-US" altLang="zh-CN" sz="1800">
                <a:latin typeface="Courier New" panose="02070309020205020404" pitchFamily="49" charset="0"/>
              </a:rPr>
              <a:t>    // loop statement(s)</a:t>
            </a:r>
          </a:p>
          <a:p>
            <a:pPr eaLnBrk="1" hangingPunct="1">
              <a:spcBef>
                <a:spcPct val="0"/>
              </a:spcBef>
              <a:buClrTx/>
              <a:buSzTx/>
              <a:buFontTx/>
              <a:buNone/>
            </a:pPr>
            <a:r>
              <a:rPr lang="en-US" altLang="zh-CN" sz="1800">
                <a:latin typeface="Courier New" panose="02070309020205020404" pitchFamily="49" charset="0"/>
              </a:rPr>
              <a:t>}</a:t>
            </a:r>
          </a:p>
        </p:txBody>
      </p:sp>
      <p:sp>
        <p:nvSpPr>
          <p:cNvPr id="144389" name="Text Box 5"/>
          <p:cNvSpPr txBox="1">
            <a:spLocks noChangeArrowheads="1"/>
          </p:cNvSpPr>
          <p:nvPr/>
        </p:nvSpPr>
        <p:spPr bwMode="auto">
          <a:xfrm>
            <a:off x="5508626" y="3135313"/>
            <a:ext cx="874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a:solidFill>
                  <a:srgbClr val="0000CC"/>
                </a:solidFill>
              </a:rPr>
              <a:t>等效于</a:t>
            </a:r>
          </a:p>
        </p:txBody>
      </p:sp>
      <p:sp>
        <p:nvSpPr>
          <p:cNvPr id="144390" name="AutoShape 6"/>
          <p:cNvSpPr>
            <a:spLocks noChangeArrowheads="1"/>
          </p:cNvSpPr>
          <p:nvPr/>
        </p:nvSpPr>
        <p:spPr bwMode="auto">
          <a:xfrm>
            <a:off x="5549900" y="3441700"/>
            <a:ext cx="787400" cy="317500"/>
          </a:xfrm>
          <a:prstGeom prst="rightArrow">
            <a:avLst>
              <a:gd name="adj1" fmla="val 50000"/>
              <a:gd name="adj2" fmla="val 6200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44391" name="Rectangle 7"/>
          <p:cNvSpPr>
            <a:spLocks noChangeArrowheads="1"/>
          </p:cNvSpPr>
          <p:nvPr/>
        </p:nvSpPr>
        <p:spPr bwMode="auto">
          <a:xfrm>
            <a:off x="6523039" y="2933700"/>
            <a:ext cx="3617248" cy="1131888"/>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latin typeface="Courier New" panose="02070309020205020404" pitchFamily="49" charset="0"/>
              </a:rPr>
              <a:t>while</a:t>
            </a:r>
            <a:r>
              <a:rPr lang="en-US" altLang="zh-CN" sz="1800">
                <a:latin typeface="Courier New" panose="02070309020205020404" pitchFamily="49" charset="0"/>
              </a:rPr>
              <a:t> (true)</a:t>
            </a:r>
          </a:p>
          <a:p>
            <a:pPr eaLnBrk="1" hangingPunct="1">
              <a:spcBef>
                <a:spcPct val="0"/>
              </a:spcBef>
              <a:buClrTx/>
              <a:buSzTx/>
              <a:buFontTx/>
              <a:buNone/>
            </a:pPr>
            <a:r>
              <a:rPr lang="en-US" altLang="zh-CN" sz="1800">
                <a:latin typeface="Courier New" panose="02070309020205020404" pitchFamily="49" charset="0"/>
              </a:rPr>
              <a:t>{</a:t>
            </a:r>
          </a:p>
          <a:p>
            <a:pPr eaLnBrk="1" hangingPunct="1">
              <a:spcBef>
                <a:spcPct val="0"/>
              </a:spcBef>
              <a:buClrTx/>
              <a:buSzTx/>
              <a:buFontTx/>
              <a:buNone/>
            </a:pPr>
            <a:r>
              <a:rPr lang="en-US" altLang="zh-CN" sz="1800">
                <a:latin typeface="Courier New" panose="02070309020205020404" pitchFamily="49" charset="0"/>
              </a:rPr>
              <a:t>    // loop statement(s)</a:t>
            </a:r>
          </a:p>
          <a:p>
            <a:pPr eaLnBrk="1" hangingPunct="1">
              <a:spcBef>
                <a:spcPct val="0"/>
              </a:spcBef>
              <a:buClrTx/>
              <a:buSzTx/>
              <a:buFontTx/>
              <a:buNone/>
            </a:pPr>
            <a:r>
              <a:rPr lang="en-US" altLang="zh-CN" sz="1800">
                <a:latin typeface="Courier New" panose="02070309020205020404" pitchFamily="49" charset="0"/>
              </a:rPr>
              <a:t>}</a:t>
            </a:r>
          </a:p>
        </p:txBody>
      </p:sp>
      <p:sp>
        <p:nvSpPr>
          <p:cNvPr id="144392" name="Text Box 8"/>
          <p:cNvSpPr txBox="1">
            <a:spLocks noChangeArrowheads="1"/>
          </p:cNvSpPr>
          <p:nvPr/>
        </p:nvSpPr>
        <p:spPr bwMode="auto">
          <a:xfrm>
            <a:off x="4860925" y="4773613"/>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000" dirty="0"/>
              <a:t>这是一个无限循环，建议使用这种形式。</a:t>
            </a:r>
          </a:p>
        </p:txBody>
      </p:sp>
      <p:sp>
        <p:nvSpPr>
          <p:cNvPr id="144393" name="Line 9"/>
          <p:cNvSpPr>
            <a:spLocks noChangeShapeType="1"/>
          </p:cNvSpPr>
          <p:nvPr/>
        </p:nvSpPr>
        <p:spPr bwMode="auto">
          <a:xfrm flipV="1">
            <a:off x="6400800" y="4076700"/>
            <a:ext cx="965200" cy="69850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cxnSp>
        <p:nvCxnSpPr>
          <p:cNvPr id="10" name="直接连接符 9"/>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1300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举例：嵌套循环</a:t>
            </a:r>
          </a:p>
        </p:txBody>
      </p:sp>
      <p:sp>
        <p:nvSpPr>
          <p:cNvPr id="146435" name="Rectangle 3"/>
          <p:cNvSpPr>
            <a:spLocks noGrp="1" noChangeArrowheads="1"/>
          </p:cNvSpPr>
          <p:nvPr>
            <p:ph type="body" idx="1"/>
          </p:nvPr>
        </p:nvSpPr>
        <p:spPr/>
        <p:txBody>
          <a:bodyPr/>
          <a:lstStyle/>
          <a:p>
            <a:pPr eaLnBrk="1" hangingPunct="1"/>
            <a:r>
              <a:rPr lang="zh-CN" altLang="en-US" sz="2400" dirty="0">
                <a:latin typeface="黑体" panose="02010609060101010101" pitchFamily="49" charset="-122"/>
                <a:ea typeface="黑体" panose="02010609060101010101" pitchFamily="49" charset="-122"/>
              </a:rPr>
              <a:t>编写九九乘法表</a:t>
            </a:r>
          </a:p>
        </p:txBody>
      </p:sp>
      <p:sp>
        <p:nvSpPr>
          <p:cNvPr id="146436" name="Rectangle 4"/>
          <p:cNvSpPr>
            <a:spLocks noChangeArrowheads="1"/>
          </p:cNvSpPr>
          <p:nvPr/>
        </p:nvSpPr>
        <p:spPr bwMode="auto">
          <a:xfrm>
            <a:off x="1007448" y="1561461"/>
            <a:ext cx="8224837" cy="4024004"/>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solidFill>
                  <a:srgbClr val="0000CC"/>
                </a:solidFill>
                <a:latin typeface="Courier New" panose="02070309020205020404" pitchFamily="49" charset="0"/>
              </a:rPr>
              <a:t>import</a:t>
            </a:r>
            <a:r>
              <a:rPr lang="en-US" altLang="zh-CN" sz="1600" dirty="0">
                <a:latin typeface="Courier New" panose="02070309020205020404" pitchFamily="49" charset="0"/>
              </a:rPr>
              <a:t> </a:t>
            </a:r>
            <a:r>
              <a:rPr lang="en-US" altLang="zh-CN" sz="1600" dirty="0" err="1">
                <a:latin typeface="Courier New" panose="02070309020205020404" pitchFamily="49" charset="0"/>
              </a:rPr>
              <a:t>javax.swing.JOptionPane</a:t>
            </a:r>
            <a:r>
              <a:rPr lang="en-US" altLang="zh-CN" sz="1600" dirty="0">
                <a:latin typeface="Courier New" panose="02070309020205020404" pitchFamily="49" charset="0"/>
              </a:rPr>
              <a:t>;</a:t>
            </a:r>
          </a:p>
          <a:p>
            <a:pPr eaLnBrk="1" hangingPunct="1">
              <a:spcBef>
                <a:spcPct val="0"/>
              </a:spcBef>
              <a:buClrTx/>
              <a:buSzTx/>
              <a:buFontTx/>
              <a:buNone/>
            </a:pPr>
            <a:endParaRPr lang="en-US" altLang="zh-CN" sz="1600" dirty="0">
              <a:latin typeface="Courier New" panose="02070309020205020404" pitchFamily="49" charset="0"/>
            </a:endParaRPr>
          </a:p>
          <a:p>
            <a:pPr eaLnBrk="1" hangingPunct="1">
              <a:spcBef>
                <a:spcPct val="0"/>
              </a:spcBef>
              <a:buClrTx/>
              <a:buSzTx/>
              <a:buFontTx/>
              <a:buNone/>
            </a:pPr>
            <a:r>
              <a:rPr lang="en-US" altLang="zh-CN" sz="1600" dirty="0">
                <a:solidFill>
                  <a:srgbClr val="0000CC"/>
                </a:solidFill>
                <a:latin typeface="Courier New" panose="02070309020205020404" pitchFamily="49" charset="0"/>
              </a:rPr>
              <a:t>public class</a:t>
            </a:r>
            <a:r>
              <a:rPr lang="en-US" altLang="zh-CN" sz="1600" dirty="0">
                <a:latin typeface="Courier New" panose="02070309020205020404" pitchFamily="49" charset="0"/>
              </a:rPr>
              <a:t> </a:t>
            </a:r>
            <a:r>
              <a:rPr lang="en-US" altLang="zh-CN" sz="1600" dirty="0" err="1">
                <a:latin typeface="Courier New" panose="02070309020205020404" pitchFamily="49" charset="0"/>
              </a:rPr>
              <a:t>MultiplicationTable</a:t>
            </a:r>
            <a:endParaRPr lang="en-US" altLang="zh-CN" sz="1600" dirty="0">
              <a:latin typeface="Courier New" panose="02070309020205020404" pitchFamily="49" charset="0"/>
            </a:endParaRPr>
          </a:p>
          <a:p>
            <a:pPr eaLnBrk="1" hangingPunct="1">
              <a:spcBef>
                <a:spcPct val="0"/>
              </a:spcBef>
              <a:buClrTx/>
              <a:buSzTx/>
              <a:buFontTx/>
              <a:buNone/>
            </a:pPr>
            <a:r>
              <a:rPr lang="en-US" altLang="zh-CN" sz="1600" dirty="0">
                <a:latin typeface="Courier New" panose="02070309020205020404" pitchFamily="49" charset="0"/>
              </a:rPr>
              <a:t>{</a:t>
            </a:r>
          </a:p>
          <a:p>
            <a:pPr eaLnBrk="1" hangingPunct="1">
              <a:spcBef>
                <a:spcPct val="0"/>
              </a:spcBef>
              <a:buClrTx/>
              <a:buSzTx/>
              <a:buFontTx/>
              <a:buNone/>
            </a:pPr>
            <a:r>
              <a:rPr lang="en-US" altLang="zh-CN" sz="1600" dirty="0">
                <a:latin typeface="Courier New" panose="02070309020205020404" pitchFamily="49" charset="0"/>
              </a:rPr>
              <a:t>    </a:t>
            </a:r>
            <a:r>
              <a:rPr lang="en-US" altLang="zh-CN" sz="1600" dirty="0">
                <a:solidFill>
                  <a:srgbClr val="0000CC"/>
                </a:solidFill>
                <a:latin typeface="Courier New" panose="02070309020205020404" pitchFamily="49" charset="0"/>
              </a:rPr>
              <a:t>public static void</a:t>
            </a:r>
            <a:r>
              <a:rPr lang="en-US" altLang="zh-CN" sz="1600" dirty="0">
                <a:latin typeface="Courier New" panose="02070309020205020404" pitchFamily="49" charset="0"/>
              </a:rPr>
              <a:t> main(String[] </a:t>
            </a:r>
            <a:r>
              <a:rPr lang="en-US" altLang="zh-CN" sz="1600" dirty="0" err="1">
                <a:latin typeface="Courier New" panose="02070309020205020404" pitchFamily="49" charset="0"/>
              </a:rPr>
              <a:t>args</a:t>
            </a:r>
            <a:r>
              <a:rPr lang="en-US" altLang="zh-CN" sz="1600" dirty="0">
                <a:latin typeface="Courier New" panose="02070309020205020404" pitchFamily="49" charset="0"/>
              </a:rPr>
              <a:t>)</a:t>
            </a:r>
          </a:p>
          <a:p>
            <a:pPr eaLnBrk="1" hangingPunct="1">
              <a:spcBef>
                <a:spcPct val="0"/>
              </a:spcBef>
              <a:buClrTx/>
              <a:buSzTx/>
              <a:buFontTx/>
              <a:buNone/>
            </a:pPr>
            <a:r>
              <a:rPr lang="en-US" altLang="zh-CN" sz="1600" dirty="0">
                <a:latin typeface="Courier New" panose="02070309020205020404" pitchFamily="49" charset="0"/>
              </a:rPr>
              <a:t>    {</a:t>
            </a:r>
          </a:p>
          <a:p>
            <a:pPr eaLnBrk="1" hangingPunct="1">
              <a:spcBef>
                <a:spcPct val="0"/>
              </a:spcBef>
              <a:buClrTx/>
              <a:buSzTx/>
              <a:buFontTx/>
              <a:buNone/>
            </a:pPr>
            <a:r>
              <a:rPr lang="en-US" altLang="zh-CN" sz="1600" dirty="0">
                <a:latin typeface="Courier New" panose="02070309020205020404" pitchFamily="49" charset="0"/>
              </a:rPr>
              <a:t>        </a:t>
            </a:r>
            <a:r>
              <a:rPr lang="en-US" altLang="zh-CN" sz="1600" dirty="0">
                <a:solidFill>
                  <a:srgbClr val="0000CC"/>
                </a:solidFill>
                <a:latin typeface="Courier New" panose="02070309020205020404" pitchFamily="49" charset="0"/>
              </a:rPr>
              <a:t>for</a:t>
            </a:r>
            <a:r>
              <a:rPr lang="en-US" altLang="zh-CN" sz="1600" dirty="0">
                <a:latin typeface="Courier New" panose="02070309020205020404" pitchFamily="49" charset="0"/>
              </a:rPr>
              <a:t> (</a:t>
            </a:r>
            <a:r>
              <a:rPr lang="en-US" altLang="zh-CN" sz="1600" dirty="0" err="1">
                <a:solidFill>
                  <a:srgbClr val="0000CC"/>
                </a:solidFill>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i</a:t>
            </a:r>
            <a:r>
              <a:rPr lang="en-US" altLang="zh-CN" sz="1600" dirty="0">
                <a:latin typeface="Courier New" panose="02070309020205020404" pitchFamily="49" charset="0"/>
              </a:rPr>
              <a:t>=1; </a:t>
            </a:r>
            <a:r>
              <a:rPr lang="en-US" altLang="zh-CN" sz="1600" dirty="0" err="1">
                <a:latin typeface="Courier New" panose="02070309020205020404" pitchFamily="49" charset="0"/>
              </a:rPr>
              <a:t>i</a:t>
            </a:r>
            <a:r>
              <a:rPr lang="en-US" altLang="zh-CN" sz="1600" dirty="0">
                <a:latin typeface="Courier New" panose="02070309020205020404" pitchFamily="49" charset="0"/>
              </a:rPr>
              <a:t>&lt;=9; </a:t>
            </a:r>
            <a:r>
              <a:rPr lang="en-US" altLang="zh-CN" sz="1600" dirty="0" err="1">
                <a:latin typeface="Courier New" panose="02070309020205020404" pitchFamily="49" charset="0"/>
              </a:rPr>
              <a:t>i</a:t>
            </a:r>
            <a:r>
              <a:rPr lang="en-US" altLang="zh-CN" sz="1600" dirty="0">
                <a:latin typeface="Courier New" panose="02070309020205020404" pitchFamily="49" charset="0"/>
              </a:rPr>
              <a:t>++)</a:t>
            </a:r>
          </a:p>
          <a:p>
            <a:pPr eaLnBrk="1" hangingPunct="1">
              <a:spcBef>
                <a:spcPct val="0"/>
              </a:spcBef>
              <a:buClrTx/>
              <a:buSzTx/>
              <a:buFontTx/>
              <a:buNone/>
            </a:pPr>
            <a:r>
              <a:rPr lang="en-US" altLang="zh-CN" sz="1600" dirty="0">
                <a:latin typeface="Courier New" panose="02070309020205020404" pitchFamily="49" charset="0"/>
              </a:rPr>
              <a:t>        {</a:t>
            </a:r>
          </a:p>
          <a:p>
            <a:pPr eaLnBrk="1" hangingPunct="1">
              <a:spcBef>
                <a:spcPct val="0"/>
              </a:spcBef>
              <a:buClrTx/>
              <a:buSzTx/>
              <a:buFontTx/>
              <a:buNone/>
            </a:pPr>
            <a:r>
              <a:rPr lang="en-US" altLang="zh-CN" sz="1600" dirty="0">
                <a:latin typeface="Courier New" panose="02070309020205020404" pitchFamily="49" charset="0"/>
              </a:rPr>
              <a:t>            </a:t>
            </a:r>
            <a:r>
              <a:rPr lang="en-US" altLang="zh-CN" sz="1600" dirty="0">
                <a:solidFill>
                  <a:srgbClr val="0000CC"/>
                </a:solidFill>
                <a:latin typeface="Courier New" panose="02070309020205020404" pitchFamily="49" charset="0"/>
              </a:rPr>
              <a:t>for</a:t>
            </a:r>
            <a:r>
              <a:rPr lang="en-US" altLang="zh-CN" sz="1600" dirty="0">
                <a:latin typeface="Courier New" panose="02070309020205020404" pitchFamily="49" charset="0"/>
              </a:rPr>
              <a:t> (</a:t>
            </a:r>
            <a:r>
              <a:rPr lang="en-US" altLang="zh-CN" sz="1600" dirty="0" err="1">
                <a:solidFill>
                  <a:srgbClr val="0000CC"/>
                </a:solidFill>
                <a:latin typeface="Courier New" panose="02070309020205020404" pitchFamily="49" charset="0"/>
              </a:rPr>
              <a:t>int</a:t>
            </a:r>
            <a:r>
              <a:rPr lang="en-US" altLang="zh-CN" sz="1600" dirty="0">
                <a:latin typeface="Courier New" panose="02070309020205020404" pitchFamily="49" charset="0"/>
              </a:rPr>
              <a:t> j=1; j&lt;=</a:t>
            </a:r>
            <a:r>
              <a:rPr lang="en-US" altLang="zh-CN" sz="1600" dirty="0" err="1">
                <a:latin typeface="Courier New" panose="02070309020205020404" pitchFamily="49" charset="0"/>
              </a:rPr>
              <a:t>i</a:t>
            </a:r>
            <a:r>
              <a:rPr lang="en-US" altLang="zh-CN" sz="1600" dirty="0">
                <a:latin typeface="Courier New" panose="02070309020205020404" pitchFamily="49" charset="0"/>
              </a:rPr>
              <a:t>; j++)</a:t>
            </a:r>
          </a:p>
          <a:p>
            <a:pPr eaLnBrk="1" hangingPunct="1">
              <a:spcBef>
                <a:spcPct val="0"/>
              </a:spcBef>
              <a:buClrTx/>
              <a:buSzTx/>
              <a:buFontTx/>
              <a:buNone/>
            </a:pPr>
            <a:r>
              <a:rPr lang="en-US" altLang="zh-CN" sz="1600" dirty="0">
                <a:latin typeface="Courier New" panose="02070309020205020404" pitchFamily="49" charset="0"/>
              </a:rPr>
              <a:t>            {</a:t>
            </a:r>
          </a:p>
          <a:p>
            <a:pPr eaLnBrk="1" hangingPunct="1">
              <a:spcBef>
                <a:spcPct val="0"/>
              </a:spcBef>
              <a:buClrTx/>
              <a:buSzTx/>
              <a:buFontTx/>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System.out.printf</a:t>
            </a:r>
            <a:r>
              <a:rPr lang="en-US" altLang="zh-CN" sz="1600" dirty="0">
                <a:latin typeface="Courier New" panose="02070309020205020404" pitchFamily="49" charset="0"/>
              </a:rPr>
              <a:t>("%d*%d=%2d ", j, </a:t>
            </a:r>
            <a:r>
              <a:rPr lang="en-US" altLang="zh-CN" sz="1600" dirty="0" err="1">
                <a:latin typeface="Courier New" panose="02070309020205020404" pitchFamily="49" charset="0"/>
              </a:rPr>
              <a:t>i</a:t>
            </a:r>
            <a:r>
              <a:rPr lang="en-US" altLang="zh-CN" sz="1600" dirty="0">
                <a:latin typeface="Courier New" panose="02070309020205020404" pitchFamily="49" charset="0"/>
              </a:rPr>
              <a:t>, </a:t>
            </a:r>
            <a:r>
              <a:rPr lang="en-US" altLang="zh-CN" sz="1600" dirty="0" err="1">
                <a:latin typeface="Courier New" panose="02070309020205020404" pitchFamily="49" charset="0"/>
              </a:rPr>
              <a:t>i</a:t>
            </a:r>
            <a:r>
              <a:rPr lang="en-US" altLang="zh-CN" sz="1600" dirty="0">
                <a:latin typeface="Courier New" panose="02070309020205020404" pitchFamily="49" charset="0"/>
              </a:rPr>
              <a:t>*j);</a:t>
            </a:r>
          </a:p>
          <a:p>
            <a:pPr eaLnBrk="1" hangingPunct="1">
              <a:spcBef>
                <a:spcPct val="0"/>
              </a:spcBef>
              <a:buClrTx/>
              <a:buSzTx/>
              <a:buFontTx/>
              <a:buNone/>
            </a:pPr>
            <a:r>
              <a:rPr lang="en-US" altLang="zh-CN" sz="1600" dirty="0">
                <a:latin typeface="Courier New" panose="02070309020205020404" pitchFamily="49" charset="0"/>
              </a:rPr>
              <a:t>            }</a:t>
            </a:r>
          </a:p>
          <a:p>
            <a:pPr eaLnBrk="1" hangingPunct="1">
              <a:spcBef>
                <a:spcPct val="0"/>
              </a:spcBef>
              <a:buClrTx/>
              <a:buSzTx/>
              <a:buFontTx/>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a:t>
            </a:r>
          </a:p>
          <a:p>
            <a:pPr eaLnBrk="1" hangingPunct="1">
              <a:spcBef>
                <a:spcPct val="0"/>
              </a:spcBef>
              <a:buClrTx/>
              <a:buSzTx/>
              <a:buFontTx/>
              <a:buNone/>
            </a:pPr>
            <a:r>
              <a:rPr lang="en-US" altLang="zh-CN" sz="1600" dirty="0">
                <a:latin typeface="Courier New" panose="02070309020205020404" pitchFamily="49" charset="0"/>
              </a:rPr>
              <a:t>        }    </a:t>
            </a:r>
          </a:p>
          <a:p>
            <a:pPr eaLnBrk="1" hangingPunct="1">
              <a:spcBef>
                <a:spcPct val="0"/>
              </a:spcBef>
              <a:buClrTx/>
              <a:buSzTx/>
              <a:buFontTx/>
              <a:buNone/>
            </a:pPr>
            <a:r>
              <a:rPr lang="en-US" altLang="zh-CN" sz="1600" dirty="0">
                <a:latin typeface="Courier New" panose="02070309020205020404" pitchFamily="49" charset="0"/>
              </a:rPr>
              <a:t>    }</a:t>
            </a:r>
          </a:p>
          <a:p>
            <a:pPr eaLnBrk="1" hangingPunct="1">
              <a:spcBef>
                <a:spcPct val="0"/>
              </a:spcBef>
              <a:buClrTx/>
              <a:buSzTx/>
              <a:buFontTx/>
              <a:buNone/>
            </a:pPr>
            <a:r>
              <a:rPr lang="en-US" altLang="zh-CN" sz="1600" dirty="0">
                <a:latin typeface="Courier New" panose="02070309020205020404" pitchFamily="49" charset="0"/>
              </a:rPr>
              <a:t>}</a:t>
            </a:r>
          </a:p>
        </p:txBody>
      </p:sp>
      <p:sp>
        <p:nvSpPr>
          <p:cNvPr id="146437" name="Text Box 5"/>
          <p:cNvSpPr txBox="1">
            <a:spLocks noChangeArrowheads="1"/>
          </p:cNvSpPr>
          <p:nvPr/>
        </p:nvSpPr>
        <p:spPr bwMode="auto">
          <a:xfrm>
            <a:off x="6110817" y="4569802"/>
            <a:ext cx="5840060" cy="2031325"/>
          </a:xfrm>
          <a:prstGeom prst="rect">
            <a:avLst/>
          </a:prstGeom>
          <a:ln/>
        </p:spPr>
        <p:style>
          <a:lnRef idx="1">
            <a:schemeClr val="accent2"/>
          </a:lnRef>
          <a:fillRef idx="2">
            <a:schemeClr val="accent2"/>
          </a:fillRef>
          <a:effectRef idx="1">
            <a:schemeClr val="accent2"/>
          </a:effectRef>
          <a:fontRef idx="minor">
            <a:schemeClr val="dk1"/>
          </a:fontRef>
        </p:style>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400" dirty="0">
                <a:latin typeface="宋体" panose="02010600030101010101" pitchFamily="2" charset="-122"/>
              </a:rPr>
              <a:t>1*1= 1 </a:t>
            </a:r>
          </a:p>
          <a:p>
            <a:pPr eaLnBrk="1" hangingPunct="1">
              <a:spcBef>
                <a:spcPct val="0"/>
              </a:spcBef>
              <a:buClrTx/>
              <a:buSzTx/>
              <a:buFontTx/>
              <a:buNone/>
            </a:pPr>
            <a:r>
              <a:rPr lang="en-US" altLang="zh-CN" sz="1400" dirty="0">
                <a:latin typeface="宋体" panose="02010600030101010101" pitchFamily="2" charset="-122"/>
              </a:rPr>
              <a:t>1*2= 2 2*2= 4 </a:t>
            </a:r>
          </a:p>
          <a:p>
            <a:pPr eaLnBrk="1" hangingPunct="1">
              <a:spcBef>
                <a:spcPct val="0"/>
              </a:spcBef>
              <a:buClrTx/>
              <a:buSzTx/>
              <a:buFontTx/>
              <a:buNone/>
            </a:pPr>
            <a:r>
              <a:rPr lang="en-US" altLang="zh-CN" sz="1400" dirty="0">
                <a:latin typeface="宋体" panose="02010600030101010101" pitchFamily="2" charset="-122"/>
              </a:rPr>
              <a:t>1*3= 3 2*3= 6 3*3= 9 </a:t>
            </a:r>
          </a:p>
          <a:p>
            <a:pPr eaLnBrk="1" hangingPunct="1">
              <a:spcBef>
                <a:spcPct val="0"/>
              </a:spcBef>
              <a:buClrTx/>
              <a:buSzTx/>
              <a:buFontTx/>
              <a:buNone/>
            </a:pPr>
            <a:r>
              <a:rPr lang="en-US" altLang="zh-CN" sz="1400" dirty="0">
                <a:latin typeface="宋体" panose="02010600030101010101" pitchFamily="2" charset="-122"/>
              </a:rPr>
              <a:t>1*4= 4 2*4= 8 3*4=12 4*4=16 </a:t>
            </a:r>
          </a:p>
          <a:p>
            <a:pPr eaLnBrk="1" hangingPunct="1">
              <a:spcBef>
                <a:spcPct val="0"/>
              </a:spcBef>
              <a:buClrTx/>
              <a:buSzTx/>
              <a:buFontTx/>
              <a:buNone/>
            </a:pPr>
            <a:r>
              <a:rPr lang="en-US" altLang="zh-CN" sz="1400" dirty="0">
                <a:latin typeface="宋体" panose="02010600030101010101" pitchFamily="2" charset="-122"/>
              </a:rPr>
              <a:t>1*5= 5 2*5=10 3*5=15 4*5=20 5*5=25 </a:t>
            </a:r>
          </a:p>
          <a:p>
            <a:pPr eaLnBrk="1" hangingPunct="1">
              <a:spcBef>
                <a:spcPct val="0"/>
              </a:spcBef>
              <a:buClrTx/>
              <a:buSzTx/>
              <a:buFontTx/>
              <a:buNone/>
            </a:pPr>
            <a:r>
              <a:rPr lang="en-US" altLang="zh-CN" sz="1400" dirty="0">
                <a:latin typeface="宋体" panose="02010600030101010101" pitchFamily="2" charset="-122"/>
              </a:rPr>
              <a:t>1*6= 6 2*6=12 3*6=18 4*6=24 5*6=30 6*6=36 </a:t>
            </a:r>
          </a:p>
          <a:p>
            <a:pPr eaLnBrk="1" hangingPunct="1">
              <a:spcBef>
                <a:spcPct val="0"/>
              </a:spcBef>
              <a:buClrTx/>
              <a:buSzTx/>
              <a:buFontTx/>
              <a:buNone/>
            </a:pPr>
            <a:r>
              <a:rPr lang="en-US" altLang="zh-CN" sz="1400" dirty="0">
                <a:latin typeface="宋体" panose="02010600030101010101" pitchFamily="2" charset="-122"/>
              </a:rPr>
              <a:t>1*7= 7 2*7=14 3*7=21 4*7=28 5*7=35 6*7=42 7*7=49 </a:t>
            </a:r>
          </a:p>
          <a:p>
            <a:pPr eaLnBrk="1" hangingPunct="1">
              <a:spcBef>
                <a:spcPct val="0"/>
              </a:spcBef>
              <a:buClrTx/>
              <a:buSzTx/>
              <a:buFontTx/>
              <a:buNone/>
            </a:pPr>
            <a:r>
              <a:rPr lang="en-US" altLang="zh-CN" sz="1400" dirty="0">
                <a:latin typeface="宋体" panose="02010600030101010101" pitchFamily="2" charset="-122"/>
              </a:rPr>
              <a:t>1*8= 8 2*8=16 3*8=24 4*8=32 5*8=40 6*8=48 7*8=56 8*8=64 </a:t>
            </a:r>
          </a:p>
          <a:p>
            <a:pPr eaLnBrk="1" hangingPunct="1">
              <a:spcBef>
                <a:spcPct val="0"/>
              </a:spcBef>
              <a:buClrTx/>
              <a:buSzTx/>
              <a:buFontTx/>
              <a:buNone/>
            </a:pPr>
            <a:r>
              <a:rPr lang="en-US" altLang="zh-CN" sz="1400" dirty="0">
                <a:latin typeface="宋体" panose="02010600030101010101" pitchFamily="2" charset="-122"/>
              </a:rPr>
              <a:t>1*9= 9 2*9=18 3*9=27 4*9=36 5*9=45 6*9=54 7*9=63 8*9=72 9*9=81 </a:t>
            </a:r>
            <a:endParaRPr lang="zh-CN" altLang="en-US" sz="1400" dirty="0">
              <a:latin typeface="宋体" panose="02010600030101010101" pitchFamily="2" charset="-122"/>
            </a:endParaRPr>
          </a:p>
        </p:txBody>
      </p:sp>
      <p:sp>
        <p:nvSpPr>
          <p:cNvPr id="146438" name="Text Box 6"/>
          <p:cNvSpPr txBox="1">
            <a:spLocks noChangeArrowheads="1"/>
          </p:cNvSpPr>
          <p:nvPr/>
        </p:nvSpPr>
        <p:spPr bwMode="auto">
          <a:xfrm>
            <a:off x="4665445" y="6238875"/>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000" dirty="0"/>
              <a:t>输出结果：</a:t>
            </a:r>
          </a:p>
        </p:txBody>
      </p:sp>
      <p:cxnSp>
        <p:nvCxnSpPr>
          <p:cNvPr id="7" name="直接连接符 6"/>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8744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4004" y="2980010"/>
            <a:ext cx="2480954" cy="719137"/>
          </a:xfrm>
        </p:spPr>
        <p:txBody>
          <a:bodyPr/>
          <a:lstStyle/>
          <a:p>
            <a:pPr marL="342900" indent="-342900" eaLnBrk="1" hangingPunct="1">
              <a:lnSpc>
                <a:spcPct val="150000"/>
              </a:lnSpc>
              <a:spcBef>
                <a:spcPct val="20000"/>
              </a:spcBef>
              <a:buClr>
                <a:schemeClr val="tx2"/>
              </a:buClr>
              <a:buSzPct val="70000"/>
              <a:buFont typeface="Wingdings" panose="05000000000000000000" pitchFamily="2" charset="2"/>
              <a:buChar char="n"/>
            </a:pPr>
            <a:r>
              <a:rPr lang="en-US" altLang="zh-CN" sz="28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while</a:t>
            </a:r>
            <a:r>
              <a:rPr lang="zh-CN" altLang="en-US" sz="28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循环</a:t>
            </a:r>
          </a:p>
        </p:txBody>
      </p:sp>
      <p:sp>
        <p:nvSpPr>
          <p:cNvPr id="114691" name="Text Box 5"/>
          <p:cNvSpPr txBox="1">
            <a:spLocks noChangeArrowheads="1"/>
          </p:cNvSpPr>
          <p:nvPr/>
        </p:nvSpPr>
        <p:spPr bwMode="auto">
          <a:xfrm>
            <a:off x="2445542" y="1056479"/>
            <a:ext cx="3948112" cy="1754326"/>
          </a:xfrm>
          <a:prstGeom prst="rect">
            <a:avLst/>
          </a:prstGeom>
          <a:solidFill>
            <a:srgbClr val="CCFFCC"/>
          </a:solidFill>
          <a:ln w="9525">
            <a:solidFill>
              <a:schemeClr val="tx1"/>
            </a:solidFill>
            <a:miter lim="800000"/>
            <a:headEnd/>
            <a:tailEnd/>
          </a:ln>
        </p:spPr>
        <p:txBody>
          <a:bodyPr>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latin typeface="Courier New" panose="02070309020205020404" pitchFamily="49" charset="0"/>
              </a:rPr>
              <a:t>while (loop-continuation-condition)</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 loop body</a:t>
            </a:r>
          </a:p>
          <a:p>
            <a:pPr eaLnBrk="1" hangingPunct="1">
              <a:spcBef>
                <a:spcPct val="0"/>
              </a:spcBef>
              <a:buClrTx/>
              <a:buSzTx/>
              <a:buFontTx/>
              <a:buNone/>
            </a:pPr>
            <a:r>
              <a:rPr lang="en-US" altLang="zh-CN" sz="1800" dirty="0">
                <a:latin typeface="Courier New" panose="02070309020205020404" pitchFamily="49" charset="0"/>
              </a:rPr>
              <a:t>    statement(s);</a:t>
            </a:r>
          </a:p>
          <a:p>
            <a:pPr eaLnBrk="1" hangingPunct="1">
              <a:spcBef>
                <a:spcPct val="0"/>
              </a:spcBef>
              <a:buClrTx/>
              <a:buSzTx/>
              <a:buFontTx/>
              <a:buNone/>
            </a:pPr>
            <a:r>
              <a:rPr lang="en-US" altLang="zh-CN" sz="1800" dirty="0">
                <a:latin typeface="Courier New" panose="02070309020205020404" pitchFamily="49" charset="0"/>
              </a:rPr>
              <a:t>}</a:t>
            </a:r>
          </a:p>
        </p:txBody>
      </p:sp>
      <p:grpSp>
        <p:nvGrpSpPr>
          <p:cNvPr id="3" name="组合 2"/>
          <p:cNvGrpSpPr/>
          <p:nvPr/>
        </p:nvGrpSpPr>
        <p:grpSpPr>
          <a:xfrm>
            <a:off x="2832098" y="3592773"/>
            <a:ext cx="3227669" cy="3060700"/>
            <a:chOff x="2413000" y="3327400"/>
            <a:chExt cx="3227669" cy="3060700"/>
          </a:xfrm>
        </p:grpSpPr>
        <p:sp>
          <p:nvSpPr>
            <p:cNvPr id="114692" name="AutoShape 6"/>
            <p:cNvSpPr>
              <a:spLocks noChangeArrowheads="1"/>
            </p:cNvSpPr>
            <p:nvPr/>
          </p:nvSpPr>
          <p:spPr bwMode="auto">
            <a:xfrm>
              <a:off x="3860800" y="33274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14693" name="AutoShape 7"/>
            <p:cNvSpPr>
              <a:spLocks noChangeArrowheads="1"/>
            </p:cNvSpPr>
            <p:nvPr/>
          </p:nvSpPr>
          <p:spPr bwMode="auto">
            <a:xfrm>
              <a:off x="3797300" y="62484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14694" name="AutoShape 8"/>
            <p:cNvSpPr>
              <a:spLocks noChangeArrowheads="1"/>
            </p:cNvSpPr>
            <p:nvPr/>
          </p:nvSpPr>
          <p:spPr bwMode="auto">
            <a:xfrm>
              <a:off x="2870200" y="3784600"/>
              <a:ext cx="2108200" cy="952500"/>
            </a:xfrm>
            <a:prstGeom prst="flowChartDecision">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a:t>Loop</a:t>
              </a:r>
            </a:p>
            <a:p>
              <a:pPr algn="ctr" eaLnBrk="1" hangingPunct="1">
                <a:spcBef>
                  <a:spcPct val="0"/>
                </a:spcBef>
                <a:buClrTx/>
                <a:buSzTx/>
                <a:buFontTx/>
                <a:buNone/>
              </a:pPr>
              <a:r>
                <a:rPr lang="en-US" altLang="zh-CN" sz="1400"/>
                <a:t>continuation</a:t>
              </a:r>
            </a:p>
            <a:p>
              <a:pPr algn="ctr" eaLnBrk="1" hangingPunct="1">
                <a:spcBef>
                  <a:spcPct val="0"/>
                </a:spcBef>
                <a:buClrTx/>
                <a:buSzTx/>
                <a:buFontTx/>
                <a:buNone/>
              </a:pPr>
              <a:r>
                <a:rPr lang="en-US" altLang="zh-CN" sz="1400"/>
                <a:t>condition?</a:t>
              </a:r>
            </a:p>
          </p:txBody>
        </p:sp>
        <p:sp>
          <p:nvSpPr>
            <p:cNvPr id="114695" name="AutoShape 9"/>
            <p:cNvSpPr>
              <a:spLocks noChangeArrowheads="1"/>
            </p:cNvSpPr>
            <p:nvPr/>
          </p:nvSpPr>
          <p:spPr bwMode="auto">
            <a:xfrm>
              <a:off x="3022600" y="5257799"/>
              <a:ext cx="1765300" cy="560127"/>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statement(s)</a:t>
              </a:r>
            </a:p>
            <a:p>
              <a:pPr algn="ctr" eaLnBrk="1" hangingPunct="1">
                <a:spcBef>
                  <a:spcPct val="0"/>
                </a:spcBef>
                <a:buClrTx/>
                <a:buSzTx/>
                <a:buFontTx/>
                <a:buNone/>
              </a:pPr>
              <a:r>
                <a:rPr lang="zh-CN" altLang="en-US" sz="1600"/>
                <a:t>（</a:t>
              </a:r>
              <a:r>
                <a:rPr lang="en-US" altLang="zh-CN" sz="1600"/>
                <a:t>loop body</a:t>
              </a:r>
              <a:r>
                <a:rPr lang="zh-CN" altLang="en-US" sz="1600"/>
                <a:t>）</a:t>
              </a:r>
            </a:p>
          </p:txBody>
        </p:sp>
        <p:sp>
          <p:nvSpPr>
            <p:cNvPr id="114696" name="Text Box 10"/>
            <p:cNvSpPr txBox="1">
              <a:spLocks noChangeArrowheads="1"/>
            </p:cNvSpPr>
            <p:nvPr/>
          </p:nvSpPr>
          <p:spPr bwMode="auto">
            <a:xfrm>
              <a:off x="3946526" y="4824413"/>
              <a:ext cx="5725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solidFill>
                    <a:srgbClr val="0000CC"/>
                  </a:solidFill>
                </a:rPr>
                <a:t>true</a:t>
              </a:r>
            </a:p>
          </p:txBody>
        </p:sp>
        <p:sp>
          <p:nvSpPr>
            <p:cNvPr id="114697" name="Line 11"/>
            <p:cNvSpPr>
              <a:spLocks noChangeShapeType="1"/>
            </p:cNvSpPr>
            <p:nvPr/>
          </p:nvSpPr>
          <p:spPr bwMode="auto">
            <a:xfrm>
              <a:off x="3924300" y="4737100"/>
              <a:ext cx="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4698" name="Line 12"/>
            <p:cNvSpPr>
              <a:spLocks noChangeShapeType="1"/>
            </p:cNvSpPr>
            <p:nvPr/>
          </p:nvSpPr>
          <p:spPr bwMode="auto">
            <a:xfrm>
              <a:off x="3860800" y="5930900"/>
              <a:ext cx="0" cy="3048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4699" name="Line 13"/>
            <p:cNvSpPr>
              <a:spLocks noChangeShapeType="1"/>
            </p:cNvSpPr>
            <p:nvPr/>
          </p:nvSpPr>
          <p:spPr bwMode="auto">
            <a:xfrm>
              <a:off x="3924300" y="3467100"/>
              <a:ext cx="0" cy="3175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4700" name="Line 14"/>
            <p:cNvSpPr>
              <a:spLocks noChangeShapeType="1"/>
            </p:cNvSpPr>
            <p:nvPr/>
          </p:nvSpPr>
          <p:spPr bwMode="auto">
            <a:xfrm>
              <a:off x="4978400" y="4254500"/>
              <a:ext cx="571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1" name="Line 15"/>
            <p:cNvSpPr>
              <a:spLocks noChangeShapeType="1"/>
            </p:cNvSpPr>
            <p:nvPr/>
          </p:nvSpPr>
          <p:spPr bwMode="auto">
            <a:xfrm>
              <a:off x="5537200" y="4267200"/>
              <a:ext cx="0" cy="1689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2" name="Line 16"/>
            <p:cNvSpPr>
              <a:spLocks noChangeShapeType="1"/>
            </p:cNvSpPr>
            <p:nvPr/>
          </p:nvSpPr>
          <p:spPr bwMode="auto">
            <a:xfrm flipH="1">
              <a:off x="3848100" y="5943600"/>
              <a:ext cx="16764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14703" name="Text Box 17"/>
            <p:cNvSpPr txBox="1">
              <a:spLocks noChangeArrowheads="1"/>
            </p:cNvSpPr>
            <p:nvPr/>
          </p:nvSpPr>
          <p:spPr bwMode="auto">
            <a:xfrm>
              <a:off x="4987926" y="3922713"/>
              <a:ext cx="6527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solidFill>
                    <a:srgbClr val="0000CC"/>
                  </a:solidFill>
                </a:rPr>
                <a:t>false</a:t>
              </a:r>
            </a:p>
          </p:txBody>
        </p:sp>
        <p:sp>
          <p:nvSpPr>
            <p:cNvPr id="114704" name="Line 18"/>
            <p:cNvSpPr>
              <a:spLocks noChangeShapeType="1"/>
            </p:cNvSpPr>
            <p:nvPr/>
          </p:nvSpPr>
          <p:spPr bwMode="auto">
            <a:xfrm flipH="1">
              <a:off x="2413000" y="5499100"/>
              <a:ext cx="6096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14705" name="Line 19"/>
            <p:cNvSpPr>
              <a:spLocks noChangeShapeType="1"/>
            </p:cNvSpPr>
            <p:nvPr/>
          </p:nvSpPr>
          <p:spPr bwMode="auto">
            <a:xfrm>
              <a:off x="2425700" y="3556000"/>
              <a:ext cx="0" cy="1943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6" name="Line 20"/>
            <p:cNvSpPr>
              <a:spLocks noChangeShapeType="1"/>
            </p:cNvSpPr>
            <p:nvPr/>
          </p:nvSpPr>
          <p:spPr bwMode="auto">
            <a:xfrm flipH="1">
              <a:off x="2413000" y="3568700"/>
              <a:ext cx="1511300" cy="0"/>
            </a:xfrm>
            <a:prstGeom prst="line">
              <a:avLst/>
            </a:prstGeom>
            <a:noFill/>
            <a:ln w="2857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pSp>
      <p:sp>
        <p:nvSpPr>
          <p:cNvPr id="114707" name="Rectangle 21"/>
          <p:cNvSpPr>
            <a:spLocks noChangeArrowheads="1"/>
          </p:cNvSpPr>
          <p:nvPr/>
        </p:nvSpPr>
        <p:spPr bwMode="auto">
          <a:xfrm>
            <a:off x="7438230" y="1319212"/>
            <a:ext cx="4148719" cy="2236788"/>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solidFill>
                  <a:srgbClr val="008000"/>
                </a:solidFill>
                <a:latin typeface="Courier New" panose="02070309020205020404" pitchFamily="49" charset="0"/>
              </a:rPr>
              <a:t>// 1 </a:t>
            </a:r>
            <a:r>
              <a:rPr lang="zh-CN" altLang="en-US" sz="1600" dirty="0">
                <a:solidFill>
                  <a:srgbClr val="008000"/>
                </a:solidFill>
                <a:latin typeface="Courier New" panose="02070309020205020404" pitchFamily="49" charset="0"/>
              </a:rPr>
              <a:t>加到 </a:t>
            </a:r>
            <a:r>
              <a:rPr lang="en-US" altLang="zh-CN" sz="1600" dirty="0">
                <a:solidFill>
                  <a:srgbClr val="008000"/>
                </a:solidFill>
                <a:latin typeface="Courier New" panose="02070309020205020404" pitchFamily="49" charset="0"/>
              </a:rPr>
              <a:t>100</a:t>
            </a:r>
          </a:p>
          <a:p>
            <a:pPr eaLnBrk="1" hangingPunct="1">
              <a:spcBef>
                <a:spcPct val="0"/>
              </a:spcBef>
              <a:buClrTx/>
              <a:buSzTx/>
              <a:buFontTx/>
              <a:buNone/>
            </a:pPr>
            <a:r>
              <a:rPr lang="en-US" altLang="zh-CN" sz="1800" dirty="0" err="1" smtClean="0">
                <a:solidFill>
                  <a:srgbClr val="0000CC"/>
                </a:solidFill>
                <a:latin typeface="Courier New" panose="02070309020205020404" pitchFamily="49" charset="0"/>
              </a:rPr>
              <a:t>int</a:t>
            </a:r>
            <a:r>
              <a:rPr lang="en-US" altLang="zh-CN" sz="1800" dirty="0" smtClean="0">
                <a:latin typeface="Courier New" panose="02070309020205020404" pitchFamily="49" charset="0"/>
              </a:rPr>
              <a:t> </a:t>
            </a:r>
            <a:r>
              <a:rPr lang="en-US" altLang="zh-CN" sz="1800" dirty="0">
                <a:latin typeface="Courier New" panose="02070309020205020404" pitchFamily="49" charset="0"/>
              </a:rPr>
              <a:t>sum = 0;</a:t>
            </a:r>
          </a:p>
          <a:p>
            <a:pPr eaLnBrk="1" hangingPunct="1">
              <a:spcBef>
                <a:spcPct val="0"/>
              </a:spcBef>
              <a:buClrTx/>
              <a:buSzTx/>
              <a:buFontTx/>
              <a:buNone/>
            </a:pPr>
            <a:r>
              <a:rPr lang="en-US" altLang="zh-CN" sz="1800" dirty="0" err="1">
                <a:solidFill>
                  <a:srgbClr val="0000CC"/>
                </a:solidFill>
                <a:latin typeface="Courier New" panose="02070309020205020404" pitchFamily="49" charset="0"/>
              </a:rPr>
              <a:t>int</a:t>
            </a:r>
            <a:r>
              <a:rPr lang="en-US" altLang="zh-CN" sz="1800" dirty="0">
                <a:latin typeface="Courier New" panose="02070309020205020404" pitchFamily="49" charset="0"/>
              </a:rPr>
              <a:t> number = 1;</a:t>
            </a:r>
          </a:p>
          <a:p>
            <a:pPr eaLnBrk="1" hangingPunct="1">
              <a:spcBef>
                <a:spcPct val="0"/>
              </a:spcBef>
              <a:buClrTx/>
              <a:buSzTx/>
              <a:buFontTx/>
              <a:buNone/>
            </a:pPr>
            <a:r>
              <a:rPr lang="en-US" altLang="zh-CN" sz="1800" dirty="0">
                <a:solidFill>
                  <a:srgbClr val="0000CC"/>
                </a:solidFill>
                <a:latin typeface="Courier New" panose="02070309020205020404" pitchFamily="49" charset="0"/>
              </a:rPr>
              <a:t>while</a:t>
            </a:r>
            <a:r>
              <a:rPr lang="en-US" altLang="zh-CN" sz="1800" dirty="0">
                <a:latin typeface="Courier New" panose="02070309020205020404" pitchFamily="49" charset="0"/>
              </a:rPr>
              <a:t> (number &lt;= 100)</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sum = sum + number;</a:t>
            </a:r>
          </a:p>
          <a:p>
            <a:pPr eaLnBrk="1" hangingPunct="1">
              <a:spcBef>
                <a:spcPct val="0"/>
              </a:spcBef>
              <a:buClrTx/>
              <a:buSzTx/>
              <a:buFontTx/>
              <a:buNone/>
            </a:pPr>
            <a:r>
              <a:rPr lang="en-US" altLang="zh-CN" sz="1800" dirty="0">
                <a:latin typeface="Courier New" panose="02070309020205020404" pitchFamily="49" charset="0"/>
              </a:rPr>
              <a:t>    number++;</a:t>
            </a:r>
          </a:p>
          <a:p>
            <a:pPr eaLnBrk="1" hangingPunct="1">
              <a:spcBef>
                <a:spcPct val="0"/>
              </a:spcBef>
              <a:buClrTx/>
              <a:buSzTx/>
              <a:buFontTx/>
              <a:buNone/>
            </a:pPr>
            <a:r>
              <a:rPr lang="en-US" altLang="zh-CN" sz="1800" dirty="0">
                <a:latin typeface="Courier New" panose="02070309020205020404" pitchFamily="49" charset="0"/>
              </a:rPr>
              <a:t>}</a:t>
            </a:r>
          </a:p>
        </p:txBody>
      </p:sp>
      <p:sp>
        <p:nvSpPr>
          <p:cNvPr id="114708" name="Text Box 22"/>
          <p:cNvSpPr txBox="1">
            <a:spLocks noChangeArrowheads="1"/>
          </p:cNvSpPr>
          <p:nvPr/>
        </p:nvSpPr>
        <p:spPr bwMode="auto">
          <a:xfrm>
            <a:off x="6466056" y="1801813"/>
            <a:ext cx="644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a:solidFill>
                  <a:srgbClr val="0000CC"/>
                </a:solidFill>
              </a:rPr>
              <a:t>例子</a:t>
            </a:r>
          </a:p>
        </p:txBody>
      </p:sp>
      <p:sp>
        <p:nvSpPr>
          <p:cNvPr id="114709" name="AutoShape 23"/>
          <p:cNvSpPr>
            <a:spLocks noChangeArrowheads="1"/>
          </p:cNvSpPr>
          <p:nvPr/>
        </p:nvSpPr>
        <p:spPr bwMode="auto">
          <a:xfrm>
            <a:off x="6507330" y="2108200"/>
            <a:ext cx="787400" cy="317500"/>
          </a:xfrm>
          <a:prstGeom prst="rightArrow">
            <a:avLst>
              <a:gd name="adj1" fmla="val 50000"/>
              <a:gd name="adj2" fmla="val 6200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14710" name="AutoShape 24"/>
          <p:cNvSpPr>
            <a:spLocks noChangeArrowheads="1"/>
          </p:cNvSpPr>
          <p:nvPr/>
        </p:nvSpPr>
        <p:spPr bwMode="auto">
          <a:xfrm>
            <a:off x="4187022" y="2953606"/>
            <a:ext cx="355600" cy="469900"/>
          </a:xfrm>
          <a:prstGeom prst="downArrow">
            <a:avLst>
              <a:gd name="adj1" fmla="val 50000"/>
              <a:gd name="adj2" fmla="val 33036"/>
            </a:avLst>
          </a:prstGeom>
          <a:solidFill>
            <a:schemeClr val="accent1"/>
          </a:solidFill>
          <a:ln w="9525">
            <a:solidFill>
              <a:schemeClr val="tx1"/>
            </a:solidFill>
            <a:miter lim="800000"/>
            <a:headEnd/>
            <a:tailEnd/>
          </a:ln>
        </p:spPr>
        <p:txBody>
          <a:bodyPr vert="eaVert"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14711" name="Text Box 25"/>
          <p:cNvSpPr txBox="1">
            <a:spLocks noChangeArrowheads="1"/>
          </p:cNvSpPr>
          <p:nvPr/>
        </p:nvSpPr>
        <p:spPr bwMode="auto">
          <a:xfrm>
            <a:off x="4577548" y="3028219"/>
            <a:ext cx="874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a:solidFill>
                  <a:srgbClr val="0000CC"/>
                </a:solidFill>
              </a:rPr>
              <a:t>流程图</a:t>
            </a:r>
          </a:p>
        </p:txBody>
      </p:sp>
      <p:grpSp>
        <p:nvGrpSpPr>
          <p:cNvPr id="2" name="组合 1"/>
          <p:cNvGrpSpPr/>
          <p:nvPr/>
        </p:nvGrpSpPr>
        <p:grpSpPr>
          <a:xfrm>
            <a:off x="7632699" y="3759200"/>
            <a:ext cx="3024469" cy="2997200"/>
            <a:chOff x="7086600" y="3708400"/>
            <a:chExt cx="3024469" cy="2997200"/>
          </a:xfrm>
        </p:grpSpPr>
        <p:sp>
          <p:nvSpPr>
            <p:cNvPr id="114712" name="AutoShape 27"/>
            <p:cNvSpPr>
              <a:spLocks noChangeArrowheads="1"/>
            </p:cNvSpPr>
            <p:nvPr/>
          </p:nvSpPr>
          <p:spPr bwMode="auto">
            <a:xfrm>
              <a:off x="7667008" y="3708400"/>
              <a:ext cx="1879600" cy="368300"/>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600"/>
                <a:t>sum=0; number=1;</a:t>
              </a:r>
              <a:endParaRPr lang="zh-CN" altLang="en-US" sz="1600"/>
            </a:p>
          </p:txBody>
        </p:sp>
        <p:sp>
          <p:nvSpPr>
            <p:cNvPr id="114713" name="AutoShape 28"/>
            <p:cNvSpPr>
              <a:spLocks noChangeArrowheads="1"/>
            </p:cNvSpPr>
            <p:nvPr/>
          </p:nvSpPr>
          <p:spPr bwMode="auto">
            <a:xfrm>
              <a:off x="7620000" y="4419600"/>
              <a:ext cx="1981200" cy="698500"/>
            </a:xfrm>
            <a:prstGeom prst="flowChartDecision">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a:t>(number &lt;= 100)?</a:t>
              </a:r>
            </a:p>
          </p:txBody>
        </p:sp>
        <p:sp>
          <p:nvSpPr>
            <p:cNvPr id="114714" name="AutoShape 29"/>
            <p:cNvSpPr>
              <a:spLocks noChangeArrowheads="1"/>
            </p:cNvSpPr>
            <p:nvPr/>
          </p:nvSpPr>
          <p:spPr bwMode="auto">
            <a:xfrm>
              <a:off x="7785100" y="5486400"/>
              <a:ext cx="1981200" cy="546100"/>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a:t>sum = sum + number;</a:t>
              </a:r>
            </a:p>
            <a:p>
              <a:pPr algn="ctr" eaLnBrk="1" hangingPunct="1">
                <a:spcBef>
                  <a:spcPct val="0"/>
                </a:spcBef>
                <a:buClrTx/>
                <a:buSzTx/>
                <a:buFontTx/>
                <a:buNone/>
              </a:pPr>
              <a:r>
                <a:rPr lang="en-US" altLang="zh-CN" sz="1400"/>
                <a:t>number++;</a:t>
              </a:r>
            </a:p>
          </p:txBody>
        </p:sp>
        <p:sp>
          <p:nvSpPr>
            <p:cNvPr id="114715" name="Text Box 30"/>
            <p:cNvSpPr txBox="1">
              <a:spLocks noChangeArrowheads="1"/>
            </p:cNvSpPr>
            <p:nvPr/>
          </p:nvSpPr>
          <p:spPr bwMode="auto">
            <a:xfrm>
              <a:off x="8645526" y="5141913"/>
              <a:ext cx="5725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solidFill>
                    <a:srgbClr val="0000CC"/>
                  </a:solidFill>
                </a:rPr>
                <a:t>true</a:t>
              </a:r>
            </a:p>
          </p:txBody>
        </p:sp>
        <p:sp>
          <p:nvSpPr>
            <p:cNvPr id="114716" name="Line 31"/>
            <p:cNvSpPr>
              <a:spLocks noChangeShapeType="1"/>
            </p:cNvSpPr>
            <p:nvPr/>
          </p:nvSpPr>
          <p:spPr bwMode="auto">
            <a:xfrm>
              <a:off x="8623300" y="5105400"/>
              <a:ext cx="0" cy="406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4717" name="Line 32"/>
            <p:cNvSpPr>
              <a:spLocks noChangeShapeType="1"/>
            </p:cNvSpPr>
            <p:nvPr/>
          </p:nvSpPr>
          <p:spPr bwMode="auto">
            <a:xfrm>
              <a:off x="8610600" y="4064000"/>
              <a:ext cx="0" cy="3556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4718" name="Line 33"/>
            <p:cNvSpPr>
              <a:spLocks noChangeShapeType="1"/>
            </p:cNvSpPr>
            <p:nvPr/>
          </p:nvSpPr>
          <p:spPr bwMode="auto">
            <a:xfrm flipH="1">
              <a:off x="7086600" y="5778500"/>
              <a:ext cx="7112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14719" name="Line 34"/>
            <p:cNvSpPr>
              <a:spLocks noChangeShapeType="1"/>
            </p:cNvSpPr>
            <p:nvPr/>
          </p:nvSpPr>
          <p:spPr bwMode="auto">
            <a:xfrm>
              <a:off x="7099300" y="4203700"/>
              <a:ext cx="0" cy="1562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0" name="Line 35"/>
            <p:cNvSpPr>
              <a:spLocks noChangeShapeType="1"/>
            </p:cNvSpPr>
            <p:nvPr/>
          </p:nvSpPr>
          <p:spPr bwMode="auto">
            <a:xfrm flipH="1">
              <a:off x="7086600" y="4216400"/>
              <a:ext cx="1511300" cy="0"/>
            </a:xfrm>
            <a:prstGeom prst="line">
              <a:avLst/>
            </a:prstGeom>
            <a:noFill/>
            <a:ln w="2857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14721" name="Text Box 36"/>
            <p:cNvSpPr txBox="1">
              <a:spLocks noChangeArrowheads="1"/>
            </p:cNvSpPr>
            <p:nvPr/>
          </p:nvSpPr>
          <p:spPr bwMode="auto">
            <a:xfrm>
              <a:off x="9458326" y="4392613"/>
              <a:ext cx="6527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solidFill>
                    <a:srgbClr val="0000CC"/>
                  </a:solidFill>
                </a:rPr>
                <a:t>false</a:t>
              </a:r>
            </a:p>
          </p:txBody>
        </p:sp>
        <p:sp>
          <p:nvSpPr>
            <p:cNvPr id="114722" name="Line 37"/>
            <p:cNvSpPr>
              <a:spLocks noChangeShapeType="1"/>
            </p:cNvSpPr>
            <p:nvPr/>
          </p:nvSpPr>
          <p:spPr bwMode="auto">
            <a:xfrm>
              <a:off x="9550400" y="4762500"/>
              <a:ext cx="469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3" name="Line 38"/>
            <p:cNvSpPr>
              <a:spLocks noChangeShapeType="1"/>
            </p:cNvSpPr>
            <p:nvPr/>
          </p:nvSpPr>
          <p:spPr bwMode="auto">
            <a:xfrm>
              <a:off x="10007600" y="4775200"/>
              <a:ext cx="0" cy="1473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4" name="Line 39"/>
            <p:cNvSpPr>
              <a:spLocks noChangeShapeType="1"/>
            </p:cNvSpPr>
            <p:nvPr/>
          </p:nvSpPr>
          <p:spPr bwMode="auto">
            <a:xfrm flipH="1">
              <a:off x="8636000" y="6235700"/>
              <a:ext cx="13589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14725" name="AutoShape 40"/>
            <p:cNvSpPr>
              <a:spLocks noChangeArrowheads="1"/>
            </p:cNvSpPr>
            <p:nvPr/>
          </p:nvSpPr>
          <p:spPr bwMode="auto">
            <a:xfrm>
              <a:off x="8572500" y="65659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14726" name="Line 41"/>
            <p:cNvSpPr>
              <a:spLocks noChangeShapeType="1"/>
            </p:cNvSpPr>
            <p:nvPr/>
          </p:nvSpPr>
          <p:spPr bwMode="auto">
            <a:xfrm>
              <a:off x="8636000" y="6248400"/>
              <a:ext cx="0" cy="3048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39" name="Rectangle 2"/>
          <p:cNvSpPr txBox="1">
            <a:spLocks noChangeArrowheads="1"/>
          </p:cNvSpPr>
          <p:nvPr/>
        </p:nvSpPr>
        <p:spPr bwMode="auto">
          <a:xfrm>
            <a:off x="624417" y="188914"/>
            <a:ext cx="10058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pPr eaLnBrk="1" hangingPunct="1"/>
            <a:r>
              <a:rPr lang="zh-CN" altLang="en-US" kern="0" dirty="0" smtClean="0"/>
              <a:t>循环结构</a:t>
            </a:r>
            <a:endParaRPr lang="zh-CN" altLang="en-US" kern="0" dirty="0" smtClean="0">
              <a:ea typeface="宋体" panose="02010600030101010101" pitchFamily="2" charset="-122"/>
            </a:endParaRPr>
          </a:p>
        </p:txBody>
      </p:sp>
      <p:cxnSp>
        <p:nvCxnSpPr>
          <p:cNvPr id="40" name="直接连接符 39"/>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494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solidFill>
                  <a:srgbClr val="FF0000"/>
                </a:solidFill>
                <a:latin typeface="Microsoft Sans Serif" panose="020B0604020202020204" pitchFamily="34" charset="0"/>
                <a:ea typeface="黑体" panose="02010609060101010101" pitchFamily="49" charset="-122"/>
                <a:cs typeface="Microsoft Sans Serif" panose="020B0604020202020204" pitchFamily="34" charset="0"/>
              </a:rPr>
              <a:t>常量</a:t>
            </a:r>
            <a:r>
              <a:rPr lang="zh-CN" altLang="en-US" b="0" dirty="0" smtClean="0">
                <a:latin typeface="Microsoft Sans Serif" panose="020B0604020202020204" pitchFamily="34" charset="0"/>
                <a:ea typeface="黑体" panose="02010609060101010101" pitchFamily="49" charset="-122"/>
                <a:cs typeface="Microsoft Sans Serif" panose="020B0604020202020204" pitchFamily="34" charset="0"/>
              </a:rPr>
              <a:t>（</a:t>
            </a:r>
            <a:r>
              <a:rPr lang="zh-CN" altLang="en-US" dirty="0" smtClean="0">
                <a:latin typeface="Microsoft Sans Serif" panose="020B0604020202020204" pitchFamily="34" charset="0"/>
                <a:ea typeface="宋体" panose="02010600030101010101" pitchFamily="2" charset="-122"/>
                <a:cs typeface="Microsoft Sans Serif" panose="020B0604020202020204" pitchFamily="34" charset="0"/>
              </a:rPr>
              <a:t> </a:t>
            </a:r>
            <a:r>
              <a:rPr lang="en-US" altLang="zh-CN" dirty="0" smtClean="0">
                <a:latin typeface="Microsoft Sans Serif" panose="020B0604020202020204" pitchFamily="34" charset="0"/>
                <a:ea typeface="宋体" panose="02010600030101010101" pitchFamily="2" charset="-122"/>
                <a:cs typeface="Microsoft Sans Serif" panose="020B0604020202020204" pitchFamily="34" charset="0"/>
              </a:rPr>
              <a:t>constant</a:t>
            </a:r>
            <a:r>
              <a:rPr lang="zh-CN" altLang="en-US" b="0" dirty="0" smtClean="0">
                <a:latin typeface="Microsoft Sans Serif" panose="020B0604020202020204" pitchFamily="34" charset="0"/>
                <a:cs typeface="Microsoft Sans Serif" panose="020B0604020202020204" pitchFamily="34" charset="0"/>
              </a:rPr>
              <a:t>）</a:t>
            </a:r>
            <a:endParaRPr lang="zh-CN" altLang="en-US" dirty="0"/>
          </a:p>
        </p:txBody>
      </p:sp>
      <p:sp>
        <p:nvSpPr>
          <p:cNvPr id="3" name="内容占位符 2"/>
          <p:cNvSpPr>
            <a:spLocks noGrp="1"/>
          </p:cNvSpPr>
          <p:nvPr>
            <p:ph idx="1"/>
          </p:nvPr>
        </p:nvSpPr>
        <p:spPr>
          <a:xfrm>
            <a:off x="624417" y="981076"/>
            <a:ext cx="10462683" cy="5559424"/>
          </a:xfrm>
        </p:spPr>
        <p:txBody>
          <a:bodyPr/>
          <a:lstStyle/>
          <a:p>
            <a:pPr marL="342900" lvl="1" indent="-342900">
              <a:lnSpc>
                <a:spcPct val="120000"/>
              </a:lnSpc>
              <a:buClr>
                <a:schemeClr val="tx2"/>
              </a:buClr>
              <a:buFont typeface="Wingdings" panose="05000000000000000000" pitchFamily="2" charset="2"/>
              <a:buChar char="n"/>
            </a:pPr>
            <a:r>
              <a:rPr lang="zh-CN" altLang="en-US" dirty="0" smtClean="0">
                <a:ea typeface="黑体" panose="02010609060101010101" pitchFamily="49" charset="-122"/>
                <a:cs typeface="Times New Roman" panose="02020603050405020304" pitchFamily="18" charset="0"/>
              </a:rPr>
              <a:t>在程序运行过程中，不许改变的变量，称为常量</a:t>
            </a:r>
            <a:endParaRPr lang="en-US" altLang="zh-CN" dirty="0" smtClean="0">
              <a:ea typeface="黑体" panose="02010609060101010101" pitchFamily="49" charset="-122"/>
              <a:cs typeface="Times New Roman" panose="02020603050405020304" pitchFamily="18" charset="0"/>
            </a:endParaRPr>
          </a:p>
          <a:p>
            <a:pPr>
              <a:lnSpc>
                <a:spcPct val="12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利用</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关键字</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final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声明常量，对于全局的常量（即在整个项目中都可用），通常按以下模式声明： </a:t>
            </a:r>
            <a:r>
              <a:rPr lang="en-US" altLang="zh-CN"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public</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rgbClr val="009900"/>
                </a:solidFill>
                <a:latin typeface="Times New Roman" panose="02020603050405020304" pitchFamily="18" charset="0"/>
                <a:ea typeface="黑体" panose="02010609060101010101" pitchFamily="49" charset="-122"/>
                <a:cs typeface="Times New Roman" panose="02020603050405020304" pitchFamily="18" charset="0"/>
              </a:rPr>
              <a:t>static</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final</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MAX_VALUE=512</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b="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如果</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某常量只在本类使用，则应将其定义为</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private</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 </a:t>
            </a:r>
            <a:endParaRPr lang="zh-CN" altLang="en-US" sz="2400" b="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常量名字</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通常采用大写字母，可以使用下划线</a:t>
            </a:r>
            <a:endParaRPr lang="en-US" altLang="zh-CN"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pPr>
            <a:endParaRPr lang="en-US" altLang="zh-CN"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pPr>
            <a:endParaRPr lang="en-US" altLang="zh-CN"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pPr>
            <a:endParaRPr lang="en-US" altLang="zh-CN"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pPr>
            <a:endParaRPr lang="en-US" altLang="zh-CN"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注：在 </a:t>
            </a:r>
            <a:r>
              <a:rPr lang="en-US" altLang="zh-CN"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C/C++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语言中，使用 </a:t>
            </a:r>
            <a:r>
              <a:rPr lang="en-US" altLang="zh-CN" sz="2400"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const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来定义常量。</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Java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中 </a:t>
            </a:r>
            <a:r>
              <a:rPr lang="en-US" altLang="zh-CN" sz="2400"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const</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也是保留字</a:t>
            </a:r>
            <a:r>
              <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，但是</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没有用</a:t>
            </a:r>
            <a:r>
              <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a:spLocks noChangeArrowheads="1"/>
          </p:cNvSpPr>
          <p:nvPr/>
        </p:nvSpPr>
        <p:spPr bwMode="auto">
          <a:xfrm>
            <a:off x="889000" y="3429000"/>
            <a:ext cx="10414000" cy="2039938"/>
          </a:xfrm>
          <a:prstGeom prst="rect">
            <a:avLst/>
          </a:prstGeom>
          <a:solidFill>
            <a:srgbClr val="FFFFCC"/>
          </a:solidFill>
          <a:ln w="9525">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0000CC"/>
                </a:solidFill>
                <a:latin typeface="Times New Roman" panose="02020603050405020304" pitchFamily="18" charset="0"/>
                <a:cs typeface="Times New Roman" panose="02020603050405020304" pitchFamily="18" charset="0"/>
              </a:rPr>
              <a:t>public final </a:t>
            </a:r>
            <a:r>
              <a:rPr lang="en-US" altLang="zh-CN" b="1" dirty="0">
                <a:solidFill>
                  <a:srgbClr val="0000CC"/>
                </a:solidFill>
                <a:latin typeface="Times New Roman" panose="02020603050405020304" pitchFamily="18" charset="0"/>
                <a:cs typeface="Times New Roman" panose="02020603050405020304" pitchFamily="18" charset="0"/>
              </a:rPr>
              <a:t>double</a:t>
            </a:r>
            <a:r>
              <a:rPr lang="en-US" altLang="zh-CN" b="1" dirty="0">
                <a:latin typeface="Times New Roman" panose="02020603050405020304" pitchFamily="18" charset="0"/>
                <a:cs typeface="Times New Roman" panose="02020603050405020304" pitchFamily="18" charset="0"/>
              </a:rPr>
              <a:t> PI = 3.14159;</a:t>
            </a:r>
          </a:p>
          <a:p>
            <a:pPr eaLnBrk="1" hangingPunct="1"/>
            <a:r>
              <a:rPr lang="en-US" altLang="zh-CN" b="1" dirty="0" smtClean="0">
                <a:solidFill>
                  <a:srgbClr val="0000CC"/>
                </a:solidFill>
                <a:latin typeface="Times New Roman" panose="02020603050405020304" pitchFamily="18" charset="0"/>
                <a:cs typeface="Times New Roman" panose="02020603050405020304" pitchFamily="18" charset="0"/>
              </a:rPr>
              <a:t>public final </a:t>
            </a:r>
            <a:r>
              <a:rPr lang="en-US" altLang="zh-CN" b="1" dirty="0">
                <a:solidFill>
                  <a:srgbClr val="0000CC"/>
                </a:solidFill>
                <a:latin typeface="Times New Roman" panose="02020603050405020304" pitchFamily="18" charset="0"/>
                <a:cs typeface="Times New Roman" panose="02020603050405020304" pitchFamily="18" charset="0"/>
              </a:rPr>
              <a:t>double</a:t>
            </a:r>
            <a:r>
              <a:rPr lang="en-US" altLang="zh-CN" b="1" dirty="0">
                <a:latin typeface="Times New Roman" panose="02020603050405020304" pitchFamily="18" charset="0"/>
                <a:cs typeface="Times New Roman" panose="02020603050405020304" pitchFamily="18" charset="0"/>
              </a:rPr>
              <a:t> CM_PER_INCH = 2.54;</a:t>
            </a:r>
          </a:p>
          <a:p>
            <a:pPr eaLnBrk="1" hangingPunct="1"/>
            <a:r>
              <a:rPr lang="en-US" altLang="zh-CN" b="1" dirty="0" smtClean="0">
                <a:solidFill>
                  <a:srgbClr val="0000CC"/>
                </a:solidFill>
                <a:latin typeface="Times New Roman" panose="02020603050405020304" pitchFamily="18" charset="0"/>
                <a:cs typeface="Times New Roman" panose="02020603050405020304" pitchFamily="18" charset="0"/>
              </a:rPr>
              <a:t>public final </a:t>
            </a:r>
            <a:r>
              <a:rPr lang="en-US" altLang="zh-CN" b="1" dirty="0" err="1">
                <a:solidFill>
                  <a:srgbClr val="0000CC"/>
                </a:solidFill>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NOTEBOOK_WEIGHT;</a:t>
            </a:r>
          </a:p>
          <a:p>
            <a:pPr eaLnBrk="1" hangingPunct="1"/>
            <a:r>
              <a:rPr lang="en-US" altLang="zh-CN" b="1" dirty="0">
                <a:latin typeface="Times New Roman" panose="02020603050405020304" pitchFamily="18" charset="0"/>
                <a:cs typeface="Times New Roman" panose="02020603050405020304" pitchFamily="18" charset="0"/>
              </a:rPr>
              <a:t>......</a:t>
            </a:r>
          </a:p>
          <a:p>
            <a:pPr eaLnBrk="1" hangingPunct="1"/>
            <a:r>
              <a:rPr lang="en-US" altLang="zh-CN" b="1" dirty="0">
                <a:latin typeface="Times New Roman" panose="02020603050405020304" pitchFamily="18" charset="0"/>
                <a:cs typeface="Times New Roman" panose="02020603050405020304" pitchFamily="18" charset="0"/>
              </a:rPr>
              <a:t>NOTEBOOK_WEIGHT = 2000;         // </a:t>
            </a:r>
            <a:r>
              <a:rPr lang="zh-CN" altLang="en-US" b="1" dirty="0">
                <a:latin typeface="Times New Roman" panose="02020603050405020304" pitchFamily="18" charset="0"/>
                <a:cs typeface="Times New Roman" panose="02020603050405020304" pitchFamily="18" charset="0"/>
              </a:rPr>
              <a:t>第一次赋值</a:t>
            </a:r>
          </a:p>
          <a:p>
            <a:pPr eaLnBrk="1" hangingPunct="1"/>
            <a:r>
              <a:rPr lang="en-US" altLang="zh-CN" b="1" dirty="0">
                <a:solidFill>
                  <a:srgbClr val="00CC00"/>
                </a:solidFill>
                <a:latin typeface="Times New Roman" panose="02020603050405020304" pitchFamily="18" charset="0"/>
                <a:cs typeface="Times New Roman" panose="02020603050405020304" pitchFamily="18" charset="0"/>
              </a:rPr>
              <a:t>NOTEBOOK_WEIGHT = 3000;</a:t>
            </a:r>
            <a:r>
              <a:rPr lang="en-US" altLang="zh-CN" b="1" dirty="0">
                <a:latin typeface="Times New Roman" panose="02020603050405020304" pitchFamily="18" charset="0"/>
                <a:cs typeface="Times New Roman" panose="02020603050405020304" pitchFamily="18" charset="0"/>
              </a:rPr>
              <a:t>         // </a:t>
            </a:r>
            <a:r>
              <a:rPr lang="zh-CN" altLang="en-US" b="1" dirty="0">
                <a:solidFill>
                  <a:srgbClr val="CC0000"/>
                </a:solidFill>
                <a:latin typeface="Times New Roman" panose="02020603050405020304" pitchFamily="18" charset="0"/>
                <a:cs typeface="Times New Roman" panose="02020603050405020304" pitchFamily="18" charset="0"/>
              </a:rPr>
              <a:t>第二次赋值，错误！</a:t>
            </a:r>
          </a:p>
          <a:p>
            <a:pPr eaLnBrk="1" hangingPunct="1"/>
            <a:r>
              <a:rPr lang="en-US" altLang="zh-CN" b="1" dirty="0">
                <a:solidFill>
                  <a:srgbClr val="00CC00"/>
                </a:solidFill>
                <a:latin typeface="Times New Roman" panose="02020603050405020304" pitchFamily="18" charset="0"/>
                <a:cs typeface="Times New Roman" panose="02020603050405020304" pitchFamily="18" charset="0"/>
              </a:rPr>
              <a:t>CM_PER_INCH = 3.00;             </a:t>
            </a:r>
            <a:r>
              <a:rPr lang="en-US" altLang="zh-CN" b="1" dirty="0">
                <a:latin typeface="Times New Roman" panose="02020603050405020304" pitchFamily="18" charset="0"/>
                <a:cs typeface="Times New Roman" panose="02020603050405020304" pitchFamily="18" charset="0"/>
              </a:rPr>
              <a:t>// </a:t>
            </a:r>
            <a:r>
              <a:rPr lang="zh-CN" altLang="en-US" b="1" dirty="0">
                <a:solidFill>
                  <a:srgbClr val="CC0000"/>
                </a:solidFill>
                <a:latin typeface="Times New Roman" panose="02020603050405020304" pitchFamily="18" charset="0"/>
                <a:cs typeface="Times New Roman" panose="02020603050405020304" pitchFamily="18" charset="0"/>
              </a:rPr>
              <a:t>第二次赋值，错误！</a:t>
            </a:r>
          </a:p>
        </p:txBody>
      </p:sp>
    </p:spTree>
    <p:extLst>
      <p:ext uri="{BB962C8B-B14F-4D97-AF65-F5344CB8AC3E}">
        <p14:creationId xmlns:p14="http://schemas.microsoft.com/office/powerpoint/2010/main" val="5834613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ChangeArrowheads="1"/>
          </p:cNvSpPr>
          <p:nvPr/>
        </p:nvSpPr>
        <p:spPr bwMode="auto">
          <a:xfrm>
            <a:off x="218364" y="1017235"/>
            <a:ext cx="11382233" cy="5656522"/>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solidFill>
                  <a:srgbClr val="0000CC"/>
                </a:solidFill>
                <a:latin typeface="Courier New" panose="02070309020205020404" pitchFamily="49" charset="0"/>
              </a:rPr>
              <a:t>import</a:t>
            </a:r>
            <a:r>
              <a:rPr lang="en-US" altLang="zh-CN" sz="1800" dirty="0">
                <a:latin typeface="Courier New" panose="02070309020205020404" pitchFamily="49" charset="0"/>
              </a:rPr>
              <a:t> </a:t>
            </a:r>
            <a:r>
              <a:rPr lang="en-US" altLang="zh-CN" sz="1800" dirty="0" err="1">
                <a:latin typeface="Courier New" panose="02070309020205020404" pitchFamily="49" charset="0"/>
              </a:rPr>
              <a:t>javax.swing.JOptionPane</a:t>
            </a:r>
            <a:r>
              <a:rPr lang="en-US" altLang="zh-CN" sz="1800" dirty="0">
                <a:latin typeface="Courier New" panose="02070309020205020404" pitchFamily="49" charset="0"/>
              </a:rPr>
              <a:t>;</a:t>
            </a:r>
          </a:p>
          <a:p>
            <a:pPr eaLnBrk="1" hangingPunct="1">
              <a:spcBef>
                <a:spcPct val="0"/>
              </a:spcBef>
              <a:buClrTx/>
              <a:buSzTx/>
              <a:buFontTx/>
              <a:buNone/>
            </a:pP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solidFill>
                  <a:srgbClr val="0000CC"/>
                </a:solidFill>
                <a:latin typeface="Courier New" panose="02070309020205020404" pitchFamily="49" charset="0"/>
              </a:rPr>
              <a:t>public class</a:t>
            </a:r>
            <a:r>
              <a:rPr lang="en-US" altLang="zh-CN" sz="1800" dirty="0">
                <a:latin typeface="Courier New" panose="02070309020205020404" pitchFamily="49" charset="0"/>
              </a:rPr>
              <a:t> </a:t>
            </a:r>
            <a:r>
              <a:rPr lang="en-US" altLang="zh-CN" sz="1800" dirty="0" err="1">
                <a:latin typeface="Courier New" panose="02070309020205020404" pitchFamily="49" charset="0"/>
              </a:rPr>
              <a:t>SentinelValue</a:t>
            </a: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a:solidFill>
                  <a:srgbClr val="0000CC"/>
                </a:solidFill>
                <a:latin typeface="Courier New" panose="02070309020205020404" pitchFamily="49" charset="0"/>
              </a:rPr>
              <a:t>public static void</a:t>
            </a:r>
            <a:r>
              <a:rPr lang="en-US" altLang="zh-CN" sz="1800" dirty="0">
                <a:latin typeface="Courier New" panose="02070309020205020404" pitchFamily="49" charset="0"/>
              </a:rPr>
              <a:t> main(String[] </a:t>
            </a:r>
            <a:r>
              <a:rPr lang="en-US" altLang="zh-CN" sz="1800" dirty="0" err="1">
                <a:latin typeface="Courier New" panose="02070309020205020404" pitchFamily="49" charset="0"/>
              </a:rPr>
              <a:t>args</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p>
          <a:p>
            <a:pPr eaLnBrk="1" hangingPunct="1">
              <a:spcBef>
                <a:spcPct val="0"/>
              </a:spcBef>
              <a:buClrTx/>
              <a:buSzTx/>
              <a:buFontTx/>
              <a:buNone/>
            </a:pPr>
            <a:r>
              <a:rPr lang="en-US" altLang="zh-CN" sz="1800" dirty="0">
                <a:latin typeface="Courier New" panose="02070309020205020404" pitchFamily="49" charset="0"/>
              </a:rPr>
              <a:t>        String </a:t>
            </a:r>
            <a:r>
              <a:rPr lang="en-US" altLang="zh-CN" sz="1800" dirty="0" err="1">
                <a:latin typeface="Courier New" panose="02070309020205020404" pitchFamily="49" charset="0"/>
              </a:rPr>
              <a:t>dataString</a:t>
            </a:r>
            <a:r>
              <a:rPr lang="en-US" altLang="zh-CN" sz="1800" dirty="0">
                <a:latin typeface="Courier New" panose="02070309020205020404" pitchFamily="49" charset="0"/>
              </a:rPr>
              <a:t> = </a:t>
            </a:r>
            <a:r>
              <a:rPr lang="en-US" altLang="zh-CN" sz="1800" dirty="0" err="1" smtClean="0">
                <a:latin typeface="Courier New" panose="02070309020205020404" pitchFamily="49" charset="0"/>
              </a:rPr>
              <a:t>JOptionPane.showInputDialog</a:t>
            </a:r>
            <a:r>
              <a:rPr lang="en-US" altLang="zh-CN" sz="1800" dirty="0" smtClean="0">
                <a:latin typeface="Courier New" panose="02070309020205020404" pitchFamily="49" charset="0"/>
              </a:rPr>
              <a:t>("Enter value(0 </a:t>
            </a:r>
            <a:r>
              <a:rPr lang="en-US" altLang="zh-CN" sz="1800" dirty="0">
                <a:latin typeface="Courier New" panose="02070309020205020404" pitchFamily="49" charset="0"/>
              </a:rPr>
              <a:t>to exit)");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solidFill>
                  <a:srgbClr val="0000CC"/>
                </a:solidFill>
                <a:latin typeface="Courier New" panose="02070309020205020404" pitchFamily="49" charset="0"/>
              </a:rPr>
              <a:t>int</a:t>
            </a:r>
            <a:r>
              <a:rPr lang="en-US" altLang="zh-CN" sz="1800" dirty="0">
                <a:latin typeface="Courier New" panose="02070309020205020404" pitchFamily="49" charset="0"/>
              </a:rPr>
              <a:t> data = </a:t>
            </a:r>
            <a:r>
              <a:rPr lang="en-US" altLang="zh-CN" sz="1800" dirty="0" err="1">
                <a:latin typeface="Courier New" panose="02070309020205020404" pitchFamily="49" charset="0"/>
              </a:rPr>
              <a:t>Integer.parseInt</a:t>
            </a:r>
            <a:r>
              <a:rPr lang="en-US" altLang="zh-CN" sz="1800" dirty="0">
                <a:latin typeface="Courier New" panose="02070309020205020404" pitchFamily="49" charset="0"/>
              </a:rPr>
              <a:t>(</a:t>
            </a:r>
            <a:r>
              <a:rPr lang="en-US" altLang="zh-CN" sz="1800" dirty="0" err="1">
                <a:latin typeface="Courier New" panose="02070309020205020404" pitchFamily="49" charset="0"/>
              </a:rPr>
              <a:t>dataString</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solidFill>
                  <a:srgbClr val="0000CC"/>
                </a:solidFill>
                <a:latin typeface="Courier New" panose="02070309020205020404" pitchFamily="49" charset="0"/>
              </a:rPr>
              <a:t>int</a:t>
            </a:r>
            <a:r>
              <a:rPr lang="en-US" altLang="zh-CN" sz="1800" dirty="0">
                <a:solidFill>
                  <a:srgbClr val="0000CC"/>
                </a:solidFill>
                <a:latin typeface="Courier New" panose="02070309020205020404" pitchFamily="49" charset="0"/>
              </a:rPr>
              <a:t> </a:t>
            </a:r>
            <a:r>
              <a:rPr lang="en-US" altLang="zh-CN" sz="1800" dirty="0">
                <a:latin typeface="Courier New" panose="02070309020205020404" pitchFamily="49" charset="0"/>
              </a:rPr>
              <a:t>sum = 0;</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a:solidFill>
                  <a:srgbClr val="0000CC"/>
                </a:solidFill>
                <a:latin typeface="Courier New" panose="02070309020205020404" pitchFamily="49" charset="0"/>
              </a:rPr>
              <a:t>while</a:t>
            </a:r>
            <a:r>
              <a:rPr lang="en-US" altLang="zh-CN" sz="1800" dirty="0">
                <a:latin typeface="Courier New" panose="02070309020205020404" pitchFamily="49" charset="0"/>
              </a:rPr>
              <a:t> (data != 0)</a:t>
            </a:r>
          </a:p>
          <a:p>
            <a:pPr eaLnBrk="1" hangingPunct="1">
              <a:spcBef>
                <a:spcPct val="0"/>
              </a:spcBef>
              <a:buClrTx/>
              <a:buSzTx/>
              <a:buFontTx/>
              <a:buNone/>
            </a:pPr>
            <a:r>
              <a:rPr lang="en-US" altLang="zh-CN" sz="1800" dirty="0">
                <a:latin typeface="Courier New" panose="02070309020205020404" pitchFamily="49" charset="0"/>
              </a:rPr>
              <a:t>        {</a:t>
            </a:r>
          </a:p>
          <a:p>
            <a:pPr eaLnBrk="1" hangingPunct="1">
              <a:spcBef>
                <a:spcPct val="0"/>
              </a:spcBef>
              <a:buClrTx/>
              <a:buSzTx/>
              <a:buFontTx/>
              <a:buNone/>
            </a:pPr>
            <a:r>
              <a:rPr lang="en-US" altLang="zh-CN" sz="1800" dirty="0">
                <a:latin typeface="Courier New" panose="02070309020205020404" pitchFamily="49" charset="0"/>
              </a:rPr>
              <a:t>            sum = sum + data;</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dataString</a:t>
            </a:r>
            <a:r>
              <a:rPr lang="en-US" altLang="zh-CN" sz="1800" dirty="0">
                <a:latin typeface="Courier New" panose="02070309020205020404" pitchFamily="49" charset="0"/>
              </a:rPr>
              <a:t> = </a:t>
            </a:r>
            <a:r>
              <a:rPr lang="en-US" altLang="zh-CN" sz="1800" dirty="0" err="1">
                <a:latin typeface="Courier New" panose="02070309020205020404" pitchFamily="49" charset="0"/>
              </a:rPr>
              <a:t>JOptionPane.showInputDialog</a:t>
            </a:r>
            <a:r>
              <a:rPr lang="en-US" altLang="zh-CN" sz="1800" dirty="0">
                <a:latin typeface="Courier New" panose="02070309020205020404" pitchFamily="49" charset="0"/>
              </a:rPr>
              <a:t>(</a:t>
            </a:r>
            <a:br>
              <a:rPr lang="en-US" altLang="zh-CN" sz="1800" dirty="0">
                <a:latin typeface="Courier New" panose="02070309020205020404" pitchFamily="49" charset="0"/>
              </a:rPr>
            </a:br>
            <a:r>
              <a:rPr lang="en-US" altLang="zh-CN" sz="1800" dirty="0">
                <a:latin typeface="Courier New" panose="02070309020205020404" pitchFamily="49" charset="0"/>
              </a:rPr>
              <a:t>                                "Enter value ( 0 to exit)");</a:t>
            </a:r>
          </a:p>
          <a:p>
            <a:pPr eaLnBrk="1" hangingPunct="1">
              <a:spcBef>
                <a:spcPct val="0"/>
              </a:spcBef>
              <a:buClrTx/>
              <a:buSzTx/>
              <a:buFontTx/>
              <a:buNone/>
            </a:pPr>
            <a:r>
              <a:rPr lang="en-US" altLang="zh-CN" sz="1800" dirty="0">
                <a:latin typeface="Courier New" panose="02070309020205020404" pitchFamily="49" charset="0"/>
              </a:rPr>
              <a:t>            data = </a:t>
            </a:r>
            <a:r>
              <a:rPr lang="en-US" altLang="zh-CN" sz="1800" dirty="0" err="1">
                <a:latin typeface="Courier New" panose="02070309020205020404" pitchFamily="49" charset="0"/>
              </a:rPr>
              <a:t>Integer.parseInt</a:t>
            </a:r>
            <a:r>
              <a:rPr lang="en-US" altLang="zh-CN" sz="1800" dirty="0">
                <a:latin typeface="Courier New" panose="02070309020205020404" pitchFamily="49" charset="0"/>
              </a:rPr>
              <a:t>(</a:t>
            </a:r>
            <a:r>
              <a:rPr lang="en-US" altLang="zh-CN" sz="1800" dirty="0" err="1">
                <a:latin typeface="Courier New" panose="02070309020205020404" pitchFamily="49" charset="0"/>
              </a:rPr>
              <a:t>dataString</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smtClean="0">
                <a:latin typeface="Courier New" panose="02070309020205020404" pitchFamily="49" charset="0"/>
              </a:rPr>
              <a:t>}</a:t>
            </a:r>
            <a:endParaRPr lang="en-US" altLang="zh-CN" sz="1800" dirty="0">
              <a:latin typeface="Courier New" panose="02070309020205020404" pitchFamily="49" charset="0"/>
            </a:endParaRPr>
          </a:p>
          <a:p>
            <a:pPr eaLnBrk="1" hangingPunct="1">
              <a:spcBef>
                <a:spcPct val="0"/>
              </a:spcBef>
              <a:buClrTx/>
              <a:buSzTx/>
              <a:buFontTx/>
              <a:buNone/>
            </a:pPr>
            <a:r>
              <a:rPr lang="en-US" altLang="zh-CN" sz="1800" dirty="0">
                <a:solidFill>
                  <a:srgbClr val="008000"/>
                </a:solidFill>
                <a:latin typeface="Courier New" panose="02070309020205020404" pitchFamily="49" charset="0"/>
              </a:rPr>
              <a:t>        // Display result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JOptionPane.showMessageDialog</a:t>
            </a:r>
            <a:r>
              <a:rPr lang="en-US" altLang="zh-CN" sz="1800" dirty="0">
                <a:latin typeface="Courier New" panose="02070309020205020404" pitchFamily="49" charset="0"/>
              </a:rPr>
              <a:t>(</a:t>
            </a:r>
            <a:r>
              <a:rPr lang="en-US" altLang="zh-CN" sz="1800" dirty="0">
                <a:solidFill>
                  <a:srgbClr val="0000CC"/>
                </a:solidFill>
                <a:latin typeface="Courier New" panose="02070309020205020404" pitchFamily="49" charset="0"/>
              </a:rPr>
              <a:t>null</a:t>
            </a:r>
            <a:r>
              <a:rPr lang="en-US" altLang="zh-CN" sz="1800" dirty="0">
                <a:latin typeface="Courier New" panose="02070309020205020404" pitchFamily="49" charset="0"/>
              </a:rPr>
              <a:t>, "Sum = " + sum);</a:t>
            </a:r>
          </a:p>
          <a:p>
            <a:pPr eaLnBrk="1" hangingPunct="1">
              <a:spcBef>
                <a:spcPct val="0"/>
              </a:spcBef>
              <a:buClrTx/>
              <a:buSzTx/>
              <a:buFontTx/>
              <a:buNone/>
            </a:pPr>
            <a:r>
              <a:rPr lang="en-US" altLang="zh-CN" sz="1800" dirty="0">
                <a:latin typeface="Courier New" panose="02070309020205020404" pitchFamily="49" charset="0"/>
              </a:rPr>
              <a:t>    }</a:t>
            </a:r>
          </a:p>
          <a:p>
            <a:pPr eaLnBrk="1" hangingPunct="1">
              <a:spcBef>
                <a:spcPct val="0"/>
              </a:spcBef>
              <a:buClrTx/>
              <a:buSzTx/>
              <a:buFontTx/>
              <a:buNone/>
            </a:pPr>
            <a:r>
              <a:rPr lang="en-US" altLang="zh-CN" sz="1800" dirty="0">
                <a:latin typeface="Courier New" panose="02070309020205020404" pitchFamily="49" charset="0"/>
              </a:rPr>
              <a:t>}</a:t>
            </a:r>
          </a:p>
        </p:txBody>
      </p:sp>
      <p:sp>
        <p:nvSpPr>
          <p:cNvPr id="5" name="Rectangle 2"/>
          <p:cNvSpPr txBox="1">
            <a:spLocks noChangeArrowheads="1"/>
          </p:cNvSpPr>
          <p:nvPr/>
        </p:nvSpPr>
        <p:spPr bwMode="auto">
          <a:xfrm>
            <a:off x="533400" y="188914"/>
            <a:ext cx="10058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pPr eaLnBrk="1" hangingPunct="1"/>
            <a:r>
              <a:rPr lang="zh-CN" altLang="en-US" kern="0" dirty="0" smtClean="0"/>
              <a:t>循环结构</a:t>
            </a:r>
            <a:endParaRPr lang="zh-CN" altLang="en-US" kern="0" dirty="0" smtClean="0">
              <a:ea typeface="宋体" panose="02010600030101010101" pitchFamily="2" charset="-122"/>
            </a:endParaRPr>
          </a:p>
        </p:txBody>
      </p:sp>
      <p:cxnSp>
        <p:nvCxnSpPr>
          <p:cNvPr id="6" name="直接连接符 5"/>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4790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dirty="0"/>
              <a:t>循环</a:t>
            </a:r>
            <a:r>
              <a:rPr lang="zh-CN" altLang="en-US" dirty="0" smtClean="0"/>
              <a:t>结构</a:t>
            </a:r>
            <a:endParaRPr lang="zh-CN" altLang="en-US" dirty="0" smtClean="0">
              <a:ea typeface="宋体" panose="02010600030101010101" pitchFamily="2" charset="-122"/>
            </a:endParaRPr>
          </a:p>
        </p:txBody>
      </p:sp>
      <p:sp>
        <p:nvSpPr>
          <p:cNvPr id="130051" name="Rectangle 3"/>
          <p:cNvSpPr>
            <a:spLocks noGrp="1" noChangeArrowheads="1"/>
          </p:cNvSpPr>
          <p:nvPr>
            <p:ph type="body" idx="1"/>
          </p:nvPr>
        </p:nvSpPr>
        <p:spPr/>
        <p:txBody>
          <a:bodyPr/>
          <a:lstStyle/>
          <a:p>
            <a:pPr eaLnBrk="1" hangingPunct="1">
              <a:lnSpc>
                <a:spcPct val="150000"/>
              </a:lnSpc>
            </a:pPr>
            <a:r>
              <a:rPr lang="zh-CN" altLang="en-US" dirty="0" smtClean="0">
                <a:latin typeface="黑体" panose="02010609060101010101" pitchFamily="49" charset="-122"/>
                <a:ea typeface="黑体" panose="02010609060101010101" pitchFamily="49" charset="-122"/>
              </a:rPr>
              <a:t>注意：</a:t>
            </a:r>
          </a:p>
          <a:p>
            <a:pPr lvl="1" eaLnBrk="1" hangingPunct="1">
              <a:lnSpc>
                <a:spcPct val="150000"/>
              </a:lnSpc>
            </a:pPr>
            <a:r>
              <a:rPr lang="zh-CN" altLang="en-US" dirty="0" smtClean="0">
                <a:latin typeface="黑体" panose="02010609060101010101" pitchFamily="49" charset="-122"/>
                <a:ea typeface="黑体" panose="02010609060101010101" pitchFamily="49" charset="-122"/>
              </a:rPr>
              <a:t>在循环控制中</a:t>
            </a:r>
            <a:r>
              <a:rPr lang="zh-CN" altLang="en-US" dirty="0" smtClean="0">
                <a:solidFill>
                  <a:srgbClr val="FF0000"/>
                </a:solidFill>
                <a:latin typeface="黑体" panose="02010609060101010101" pitchFamily="49" charset="-122"/>
                <a:ea typeface="黑体" panose="02010609060101010101" pitchFamily="49" charset="-122"/>
              </a:rPr>
              <a:t>不要比较浮点数相等</a:t>
            </a:r>
            <a:r>
              <a:rPr lang="zh-CN" altLang="en-US" dirty="0" smtClean="0">
                <a:latin typeface="黑体" panose="02010609060101010101" pitchFamily="49" charset="-122"/>
                <a:ea typeface="黑体" panose="02010609060101010101" pitchFamily="49" charset="-122"/>
              </a:rPr>
              <a:t>。因为浮点数是近似的，使用它们可能导致不精确的循环次数和不准确的结果。</a:t>
            </a:r>
          </a:p>
        </p:txBody>
      </p:sp>
      <p:sp>
        <p:nvSpPr>
          <p:cNvPr id="130052" name="Rectangle 4"/>
          <p:cNvSpPr>
            <a:spLocks noChangeArrowheads="1"/>
          </p:cNvSpPr>
          <p:nvPr/>
        </p:nvSpPr>
        <p:spPr bwMode="auto">
          <a:xfrm>
            <a:off x="2383631" y="2949243"/>
            <a:ext cx="7442757" cy="3289632"/>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a:solidFill>
                  <a:srgbClr val="0000CC"/>
                </a:solidFill>
                <a:latin typeface="Courier New" panose="02070309020205020404" pitchFamily="49" charset="0"/>
              </a:rPr>
              <a:t>double</a:t>
            </a:r>
            <a:r>
              <a:rPr lang="en-US" altLang="zh-CN" sz="2000">
                <a:latin typeface="Courier New" panose="02070309020205020404" pitchFamily="49" charset="0"/>
              </a:rPr>
              <a:t> data = Math.pow(Math.sqrt(2), 2) - 2;</a:t>
            </a:r>
          </a:p>
          <a:p>
            <a:pPr eaLnBrk="1" hangingPunct="1">
              <a:spcBef>
                <a:spcPct val="0"/>
              </a:spcBef>
              <a:buClrTx/>
              <a:buSzTx/>
              <a:buFontTx/>
              <a:buNone/>
            </a:pPr>
            <a:endParaRPr lang="en-US" altLang="zh-CN" sz="2000">
              <a:latin typeface="Courier New" panose="02070309020205020404" pitchFamily="49" charset="0"/>
            </a:endParaRPr>
          </a:p>
          <a:p>
            <a:pPr eaLnBrk="1" hangingPunct="1">
              <a:spcBef>
                <a:spcPct val="0"/>
              </a:spcBef>
              <a:buClrTx/>
              <a:buSzTx/>
              <a:buFontTx/>
              <a:buNone/>
            </a:pPr>
            <a:r>
              <a:rPr lang="en-US" altLang="zh-CN" sz="2000">
                <a:solidFill>
                  <a:srgbClr val="0000CC"/>
                </a:solidFill>
                <a:latin typeface="Courier New" panose="02070309020205020404" pitchFamily="49" charset="0"/>
              </a:rPr>
              <a:t>if</a:t>
            </a:r>
            <a:r>
              <a:rPr lang="en-US" altLang="zh-CN" sz="2000">
                <a:latin typeface="Courier New" panose="02070309020205020404" pitchFamily="49" charset="0"/>
              </a:rPr>
              <a:t> (data == 0)</a:t>
            </a:r>
          </a:p>
          <a:p>
            <a:pPr eaLnBrk="1" hangingPunct="1">
              <a:spcBef>
                <a:spcPct val="0"/>
              </a:spcBef>
              <a:buClrTx/>
              <a:buSzTx/>
              <a:buFontTx/>
              <a:buNone/>
            </a:pPr>
            <a:r>
              <a:rPr lang="en-US" altLang="zh-CN" sz="2000">
                <a:latin typeface="Courier New" panose="02070309020205020404" pitchFamily="49" charset="0"/>
              </a:rPr>
              <a:t>{</a:t>
            </a:r>
          </a:p>
          <a:p>
            <a:pPr eaLnBrk="1" hangingPunct="1">
              <a:spcBef>
                <a:spcPct val="0"/>
              </a:spcBef>
              <a:buClrTx/>
              <a:buSzTx/>
              <a:buFontTx/>
              <a:buNone/>
            </a:pPr>
            <a:r>
              <a:rPr lang="en-US" altLang="zh-CN" sz="2000">
                <a:latin typeface="Courier New" panose="02070309020205020404" pitchFamily="49" charset="0"/>
              </a:rPr>
              <a:t>    System.out.println("data is zero");</a:t>
            </a:r>
          </a:p>
          <a:p>
            <a:pPr eaLnBrk="1" hangingPunct="1">
              <a:spcBef>
                <a:spcPct val="0"/>
              </a:spcBef>
              <a:buClrTx/>
              <a:buSzTx/>
              <a:buFontTx/>
              <a:buNone/>
            </a:pPr>
            <a:r>
              <a:rPr lang="en-US" altLang="zh-CN" sz="2000">
                <a:latin typeface="Courier New" panose="02070309020205020404" pitchFamily="49" charset="0"/>
              </a:rPr>
              <a:t>}</a:t>
            </a:r>
          </a:p>
          <a:p>
            <a:pPr eaLnBrk="1" hangingPunct="1">
              <a:spcBef>
                <a:spcPct val="0"/>
              </a:spcBef>
              <a:buClrTx/>
              <a:buSzTx/>
              <a:buFontTx/>
              <a:buNone/>
            </a:pPr>
            <a:r>
              <a:rPr lang="en-US" altLang="zh-CN" sz="2000">
                <a:solidFill>
                  <a:srgbClr val="0000CC"/>
                </a:solidFill>
                <a:latin typeface="Courier New" panose="02070309020205020404" pitchFamily="49" charset="0"/>
              </a:rPr>
              <a:t>else</a:t>
            </a:r>
          </a:p>
          <a:p>
            <a:pPr eaLnBrk="1" hangingPunct="1">
              <a:spcBef>
                <a:spcPct val="0"/>
              </a:spcBef>
              <a:buClrTx/>
              <a:buSzTx/>
              <a:buFontTx/>
              <a:buNone/>
            </a:pPr>
            <a:r>
              <a:rPr lang="en-US" altLang="zh-CN" sz="2000">
                <a:latin typeface="Courier New" panose="02070309020205020404" pitchFamily="49" charset="0"/>
              </a:rPr>
              <a:t>{</a:t>
            </a:r>
          </a:p>
          <a:p>
            <a:pPr eaLnBrk="1" hangingPunct="1">
              <a:spcBef>
                <a:spcPct val="0"/>
              </a:spcBef>
              <a:buClrTx/>
              <a:buSzTx/>
              <a:buFontTx/>
              <a:buNone/>
            </a:pPr>
            <a:r>
              <a:rPr lang="en-US" altLang="zh-CN" sz="2000">
                <a:latin typeface="Courier New" panose="02070309020205020404" pitchFamily="49" charset="0"/>
              </a:rPr>
              <a:t>    System.out.println("data is not zero");</a:t>
            </a:r>
          </a:p>
          <a:p>
            <a:pPr eaLnBrk="1" hangingPunct="1">
              <a:spcBef>
                <a:spcPct val="0"/>
              </a:spcBef>
              <a:buClrTx/>
              <a:buSzTx/>
              <a:buFontTx/>
              <a:buNone/>
            </a:pPr>
            <a:r>
              <a:rPr lang="en-US" altLang="zh-CN" sz="2000">
                <a:latin typeface="Courier New" panose="02070309020205020404" pitchFamily="49" charset="0"/>
              </a:rPr>
              <a:t>}</a:t>
            </a:r>
          </a:p>
        </p:txBody>
      </p:sp>
      <p:cxnSp>
        <p:nvCxnSpPr>
          <p:cNvPr id="5" name="直接连接符 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9069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dirty="0"/>
              <a:t>循环</a:t>
            </a:r>
            <a:r>
              <a:rPr lang="zh-CN" altLang="en-US" dirty="0" smtClean="0"/>
              <a:t>结构</a:t>
            </a:r>
            <a:endParaRPr lang="zh-CN" altLang="en-US" dirty="0" smtClean="0">
              <a:ea typeface="宋体" panose="02010600030101010101" pitchFamily="2" charset="-122"/>
            </a:endParaRPr>
          </a:p>
        </p:txBody>
      </p:sp>
      <p:grpSp>
        <p:nvGrpSpPr>
          <p:cNvPr id="2" name="组合 1"/>
          <p:cNvGrpSpPr/>
          <p:nvPr/>
        </p:nvGrpSpPr>
        <p:grpSpPr>
          <a:xfrm>
            <a:off x="4189147" y="1110585"/>
            <a:ext cx="5036739" cy="5427261"/>
            <a:chOff x="2628899" y="783039"/>
            <a:chExt cx="5036739" cy="5427261"/>
          </a:xfrm>
        </p:grpSpPr>
        <p:sp>
          <p:nvSpPr>
            <p:cNvPr id="131075" name="Text Box 4"/>
            <p:cNvSpPr txBox="1">
              <a:spLocks noChangeArrowheads="1"/>
            </p:cNvSpPr>
            <p:nvPr/>
          </p:nvSpPr>
          <p:spPr bwMode="auto">
            <a:xfrm>
              <a:off x="2628899" y="783039"/>
              <a:ext cx="5036739" cy="1754326"/>
            </a:xfrm>
            <a:prstGeom prst="rect">
              <a:avLst/>
            </a:prstGeom>
            <a:solidFill>
              <a:srgbClr val="CCFFCC"/>
            </a:solidFill>
            <a:ln w="9525">
              <a:solidFill>
                <a:schemeClr val="tx1"/>
              </a:solidFill>
              <a:miter lim="800000"/>
              <a:headEnd/>
              <a:tailEnd/>
            </a:ln>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latin typeface="Courier New" panose="02070309020205020404" pitchFamily="49" charset="0"/>
                </a:rPr>
                <a:t>do</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 loop body</a:t>
              </a:r>
            </a:p>
            <a:p>
              <a:pPr eaLnBrk="1" hangingPunct="1">
                <a:spcBef>
                  <a:spcPct val="0"/>
                </a:spcBef>
                <a:buClrTx/>
                <a:buSzTx/>
                <a:buFontTx/>
                <a:buNone/>
              </a:pPr>
              <a:r>
                <a:rPr lang="en-US" altLang="zh-CN" sz="1800" dirty="0">
                  <a:latin typeface="Courier New" panose="02070309020205020404" pitchFamily="49" charset="0"/>
                </a:rPr>
                <a:t>    statement(s);</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while (loop-continuation-</a:t>
              </a:r>
              <a:r>
                <a:rPr lang="en-US" altLang="zh-CN" sz="1800" dirty="0" err="1">
                  <a:latin typeface="Courier New" panose="02070309020205020404" pitchFamily="49" charset="0"/>
                </a:rPr>
                <a:t>contition</a:t>
              </a:r>
              <a:r>
                <a:rPr lang="en-US" altLang="zh-CN" sz="1800" dirty="0">
                  <a:latin typeface="Courier New" panose="02070309020205020404" pitchFamily="49" charset="0"/>
                </a:rPr>
                <a:t>);</a:t>
              </a:r>
            </a:p>
          </p:txBody>
        </p:sp>
        <p:sp>
          <p:nvSpPr>
            <p:cNvPr id="131076" name="AutoShape 5"/>
            <p:cNvSpPr>
              <a:spLocks noChangeArrowheads="1"/>
            </p:cNvSpPr>
            <p:nvPr/>
          </p:nvSpPr>
          <p:spPr bwMode="auto">
            <a:xfrm>
              <a:off x="4241800" y="32766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31077" name="AutoShape 6"/>
            <p:cNvSpPr>
              <a:spLocks noChangeArrowheads="1"/>
            </p:cNvSpPr>
            <p:nvPr/>
          </p:nvSpPr>
          <p:spPr bwMode="auto">
            <a:xfrm>
              <a:off x="4254500" y="6070600"/>
              <a:ext cx="139700" cy="139700"/>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31078" name="AutoShape 7"/>
            <p:cNvSpPr>
              <a:spLocks noChangeArrowheads="1"/>
            </p:cNvSpPr>
            <p:nvPr/>
          </p:nvSpPr>
          <p:spPr bwMode="auto">
            <a:xfrm>
              <a:off x="3263900" y="4787900"/>
              <a:ext cx="2108200" cy="952500"/>
            </a:xfrm>
            <a:prstGeom prst="flowChartDecision">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dirty="0"/>
                <a:t>Loop</a:t>
              </a:r>
            </a:p>
            <a:p>
              <a:pPr algn="ctr" eaLnBrk="1" hangingPunct="1">
                <a:spcBef>
                  <a:spcPct val="0"/>
                </a:spcBef>
                <a:buClrTx/>
                <a:buSzTx/>
                <a:buFontTx/>
                <a:buNone/>
              </a:pPr>
              <a:r>
                <a:rPr lang="en-US" altLang="zh-CN" sz="1400" dirty="0"/>
                <a:t>continuation</a:t>
              </a:r>
            </a:p>
            <a:p>
              <a:pPr algn="ctr" eaLnBrk="1" hangingPunct="1">
                <a:spcBef>
                  <a:spcPct val="0"/>
                </a:spcBef>
                <a:buClrTx/>
                <a:buSzTx/>
                <a:buFontTx/>
                <a:buNone/>
              </a:pPr>
              <a:r>
                <a:rPr lang="en-US" altLang="zh-CN" sz="1400" dirty="0"/>
                <a:t>condition?</a:t>
              </a:r>
            </a:p>
          </p:txBody>
        </p:sp>
        <p:sp>
          <p:nvSpPr>
            <p:cNvPr id="131079" name="AutoShape 8"/>
            <p:cNvSpPr>
              <a:spLocks noChangeArrowheads="1"/>
            </p:cNvSpPr>
            <p:nvPr/>
          </p:nvSpPr>
          <p:spPr bwMode="auto">
            <a:xfrm>
              <a:off x="3416300" y="3911599"/>
              <a:ext cx="1765300" cy="585787"/>
            </a:xfrm>
            <a:prstGeom prst="flowChartProcess">
              <a:avLst/>
            </a:prstGeom>
            <a:solidFill>
              <a:srgbClr val="CCFF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800" b="0" dirty="0"/>
                <a:t>statement(s)</a:t>
              </a:r>
            </a:p>
            <a:p>
              <a:pPr algn="ctr" eaLnBrk="1" hangingPunct="1">
                <a:spcBef>
                  <a:spcPct val="0"/>
                </a:spcBef>
                <a:buClrTx/>
                <a:buSzTx/>
                <a:buFontTx/>
                <a:buNone/>
              </a:pPr>
              <a:r>
                <a:rPr lang="zh-CN" altLang="en-US" sz="1800" b="0" dirty="0"/>
                <a:t>（</a:t>
              </a:r>
              <a:r>
                <a:rPr lang="en-US" altLang="zh-CN" sz="1800" b="0" dirty="0"/>
                <a:t>loop body</a:t>
              </a:r>
              <a:r>
                <a:rPr lang="zh-CN" altLang="en-US" sz="1800" b="0" dirty="0"/>
                <a:t>）</a:t>
              </a:r>
            </a:p>
          </p:txBody>
        </p:sp>
        <p:sp>
          <p:nvSpPr>
            <p:cNvPr id="131080" name="Text Box 9"/>
            <p:cNvSpPr txBox="1">
              <a:spLocks noChangeArrowheads="1"/>
            </p:cNvSpPr>
            <p:nvPr/>
          </p:nvSpPr>
          <p:spPr bwMode="auto">
            <a:xfrm>
              <a:off x="2714626" y="4887913"/>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a:solidFill>
                    <a:srgbClr val="0000CC"/>
                  </a:solidFill>
                </a:rPr>
                <a:t>true</a:t>
              </a:r>
            </a:p>
          </p:txBody>
        </p:sp>
        <p:sp>
          <p:nvSpPr>
            <p:cNvPr id="131081" name="Line 10"/>
            <p:cNvSpPr>
              <a:spLocks noChangeShapeType="1"/>
            </p:cNvSpPr>
            <p:nvPr/>
          </p:nvSpPr>
          <p:spPr bwMode="auto">
            <a:xfrm>
              <a:off x="4318000" y="4394200"/>
              <a:ext cx="0" cy="3810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1082" name="Line 11"/>
            <p:cNvSpPr>
              <a:spLocks noChangeShapeType="1"/>
            </p:cNvSpPr>
            <p:nvPr/>
          </p:nvSpPr>
          <p:spPr bwMode="auto">
            <a:xfrm>
              <a:off x="4318000" y="5753100"/>
              <a:ext cx="0" cy="3048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1083" name="Line 12"/>
            <p:cNvSpPr>
              <a:spLocks noChangeShapeType="1"/>
            </p:cNvSpPr>
            <p:nvPr/>
          </p:nvSpPr>
          <p:spPr bwMode="auto">
            <a:xfrm>
              <a:off x="4305300" y="3429000"/>
              <a:ext cx="0" cy="4826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1084" name="Text Box 16"/>
            <p:cNvSpPr txBox="1">
              <a:spLocks noChangeArrowheads="1"/>
            </p:cNvSpPr>
            <p:nvPr/>
          </p:nvSpPr>
          <p:spPr bwMode="auto">
            <a:xfrm>
              <a:off x="4403726" y="5726113"/>
              <a:ext cx="6527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solidFill>
                    <a:srgbClr val="0000CC"/>
                  </a:solidFill>
                </a:rPr>
                <a:t>false</a:t>
              </a:r>
            </a:p>
          </p:txBody>
        </p:sp>
        <p:sp>
          <p:nvSpPr>
            <p:cNvPr id="131085" name="Line 17"/>
            <p:cNvSpPr>
              <a:spLocks noChangeShapeType="1"/>
            </p:cNvSpPr>
            <p:nvPr/>
          </p:nvSpPr>
          <p:spPr bwMode="auto">
            <a:xfrm flipH="1">
              <a:off x="2654300" y="5270500"/>
              <a:ext cx="6096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31086" name="Line 18"/>
            <p:cNvSpPr>
              <a:spLocks noChangeShapeType="1"/>
            </p:cNvSpPr>
            <p:nvPr/>
          </p:nvSpPr>
          <p:spPr bwMode="auto">
            <a:xfrm>
              <a:off x="2641600" y="3581400"/>
              <a:ext cx="0" cy="170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7" name="Line 19"/>
            <p:cNvSpPr>
              <a:spLocks noChangeShapeType="1"/>
            </p:cNvSpPr>
            <p:nvPr/>
          </p:nvSpPr>
          <p:spPr bwMode="auto">
            <a:xfrm flipH="1">
              <a:off x="2628900" y="3606800"/>
              <a:ext cx="1663700" cy="0"/>
            </a:xfrm>
            <a:prstGeom prst="line">
              <a:avLst/>
            </a:prstGeom>
            <a:noFill/>
            <a:ln w="2857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31088" name="AutoShape 20"/>
            <p:cNvSpPr>
              <a:spLocks noChangeArrowheads="1"/>
            </p:cNvSpPr>
            <p:nvPr/>
          </p:nvSpPr>
          <p:spPr bwMode="auto">
            <a:xfrm>
              <a:off x="4133850" y="2681286"/>
              <a:ext cx="355600" cy="469900"/>
            </a:xfrm>
            <a:prstGeom prst="downArrow">
              <a:avLst>
                <a:gd name="adj1" fmla="val 50000"/>
                <a:gd name="adj2" fmla="val 33036"/>
              </a:avLst>
            </a:prstGeom>
            <a:solidFill>
              <a:schemeClr val="accent1"/>
            </a:solidFill>
            <a:ln w="9525">
              <a:solidFill>
                <a:schemeClr val="tx1"/>
              </a:solidFill>
              <a:miter lim="800000"/>
              <a:headEnd/>
              <a:tailEnd/>
            </a:ln>
          </p:spPr>
          <p:txBody>
            <a:bodyPr vert="eaVert"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31089" name="Text Box 21"/>
            <p:cNvSpPr txBox="1">
              <a:spLocks noChangeArrowheads="1"/>
            </p:cNvSpPr>
            <p:nvPr/>
          </p:nvSpPr>
          <p:spPr bwMode="auto">
            <a:xfrm>
              <a:off x="4572265" y="2763532"/>
              <a:ext cx="874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dirty="0">
                  <a:solidFill>
                    <a:srgbClr val="0000CC"/>
                  </a:solidFill>
                </a:rPr>
                <a:t>流程图</a:t>
              </a:r>
            </a:p>
          </p:txBody>
        </p:sp>
      </p:grpSp>
      <p:sp>
        <p:nvSpPr>
          <p:cNvPr id="131090" name="Text Box 22"/>
          <p:cNvSpPr txBox="1">
            <a:spLocks noChangeArrowheads="1"/>
          </p:cNvSpPr>
          <p:nvPr/>
        </p:nvSpPr>
        <p:spPr bwMode="auto">
          <a:xfrm>
            <a:off x="7331099" y="4854622"/>
            <a:ext cx="47608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000" dirty="0"/>
              <a:t>同 </a:t>
            </a:r>
            <a:r>
              <a:rPr lang="en-US" altLang="zh-CN" sz="2000" dirty="0"/>
              <a:t>while </a:t>
            </a:r>
            <a:r>
              <a:rPr lang="zh-CN" altLang="en-US" sz="2000" dirty="0"/>
              <a:t>循环相比</a:t>
            </a:r>
            <a:r>
              <a:rPr lang="zh-CN" altLang="en-US" sz="2000" dirty="0" smtClean="0"/>
              <a:t>，在</a:t>
            </a:r>
            <a:r>
              <a:rPr lang="en-US" altLang="zh-CN" sz="2000" dirty="0"/>
              <a:t>do-while</a:t>
            </a:r>
            <a:r>
              <a:rPr lang="zh-CN" altLang="en-US" sz="2000" dirty="0"/>
              <a:t>循环中，</a:t>
            </a:r>
          </a:p>
          <a:p>
            <a:pPr eaLnBrk="1" hangingPunct="1">
              <a:spcBef>
                <a:spcPct val="0"/>
              </a:spcBef>
              <a:buClrTx/>
              <a:buSzTx/>
              <a:buFontTx/>
              <a:buNone/>
            </a:pPr>
            <a:r>
              <a:rPr lang="zh-CN" altLang="en-US" sz="2000" dirty="0"/>
              <a:t>循环体至少会被执行一次。</a:t>
            </a:r>
          </a:p>
        </p:txBody>
      </p:sp>
      <p:cxnSp>
        <p:nvCxnSpPr>
          <p:cNvPr id="19" name="直接连接符 18"/>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34705" y="1085339"/>
            <a:ext cx="2659702" cy="738664"/>
          </a:xfrm>
          <a:prstGeom prst="rect">
            <a:avLst/>
          </a:prstGeom>
        </p:spPr>
        <p:txBody>
          <a:bodyPr wrap="none">
            <a:spAutoFit/>
          </a:bodyPr>
          <a:lstStyle/>
          <a:p>
            <a:pPr marL="342900" indent="-342900" fontAlgn="base">
              <a:lnSpc>
                <a:spcPct val="150000"/>
              </a:lnSpc>
              <a:spcBef>
                <a:spcPct val="20000"/>
              </a:spcBef>
              <a:spcAft>
                <a:spcPct val="0"/>
              </a:spcAft>
              <a:buClr>
                <a:schemeClr val="tx2"/>
              </a:buClr>
              <a:buSzPct val="70000"/>
              <a:buFont typeface="Wingdings" panose="05000000000000000000" pitchFamily="2" charset="2"/>
              <a:buChar char="n"/>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do-while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循环</a:t>
            </a:r>
          </a:p>
        </p:txBody>
      </p:sp>
    </p:spTree>
    <p:extLst>
      <p:ext uri="{BB962C8B-B14F-4D97-AF65-F5344CB8AC3E}">
        <p14:creationId xmlns:p14="http://schemas.microsoft.com/office/powerpoint/2010/main" val="27852221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采用哪种循环？</a:t>
            </a:r>
          </a:p>
        </p:txBody>
      </p:sp>
      <p:sp>
        <p:nvSpPr>
          <p:cNvPr id="150531" name="Rectangle 3"/>
          <p:cNvSpPr>
            <a:spLocks noGrp="1" noChangeArrowheads="1"/>
          </p:cNvSpPr>
          <p:nvPr>
            <p:ph type="body" idx="1"/>
          </p:nvPr>
        </p:nvSpPr>
        <p:spPr>
          <a:xfrm>
            <a:off x="624417" y="981076"/>
            <a:ext cx="9967383" cy="5184775"/>
          </a:xfrm>
        </p:spPr>
        <p:txBody>
          <a:bodyPr/>
          <a:lstStyle/>
          <a:p>
            <a:pPr eaLnBrk="1" hangingPunct="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三种形式的循环语句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while</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do-while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和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for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在表达上都是等价的 。这也就说，可以用三种循环的任一种。</a:t>
            </a:r>
          </a:p>
        </p:txBody>
      </p:sp>
      <p:sp>
        <p:nvSpPr>
          <p:cNvPr id="150532" name="Text Box 5"/>
          <p:cNvSpPr txBox="1">
            <a:spLocks noChangeArrowheads="1"/>
          </p:cNvSpPr>
          <p:nvPr/>
        </p:nvSpPr>
        <p:spPr bwMode="auto">
          <a:xfrm>
            <a:off x="5610226" y="2691499"/>
            <a:ext cx="874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dirty="0">
                <a:solidFill>
                  <a:srgbClr val="0000CC"/>
                </a:solidFill>
              </a:rPr>
              <a:t>等效于</a:t>
            </a:r>
          </a:p>
        </p:txBody>
      </p:sp>
      <p:sp>
        <p:nvSpPr>
          <p:cNvPr id="150533" name="AutoShape 6"/>
          <p:cNvSpPr>
            <a:spLocks noChangeArrowheads="1"/>
          </p:cNvSpPr>
          <p:nvPr/>
        </p:nvSpPr>
        <p:spPr bwMode="auto">
          <a:xfrm>
            <a:off x="5651500" y="3022600"/>
            <a:ext cx="787400" cy="317500"/>
          </a:xfrm>
          <a:prstGeom prst="rightArrow">
            <a:avLst>
              <a:gd name="adj1" fmla="val 50000"/>
              <a:gd name="adj2" fmla="val 6200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50534" name="Rectangle 7"/>
          <p:cNvSpPr>
            <a:spLocks noChangeArrowheads="1"/>
          </p:cNvSpPr>
          <p:nvPr/>
        </p:nvSpPr>
        <p:spPr bwMode="auto">
          <a:xfrm>
            <a:off x="1064525" y="2524836"/>
            <a:ext cx="4475851" cy="1096252"/>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solidFill>
                  <a:srgbClr val="0000CC"/>
                </a:solidFill>
                <a:latin typeface="Courier New" panose="02070309020205020404" pitchFamily="49" charset="0"/>
              </a:rPr>
              <a:t>while</a:t>
            </a:r>
            <a:r>
              <a:rPr lang="en-US" altLang="zh-CN" sz="1600">
                <a:latin typeface="Courier New" panose="02070309020205020404" pitchFamily="49" charset="0"/>
              </a:rPr>
              <a:t> (loop-continuation-condition)</a:t>
            </a:r>
          </a:p>
          <a:p>
            <a:pPr eaLnBrk="1" hangingPunct="1">
              <a:spcBef>
                <a:spcPct val="0"/>
              </a:spcBef>
              <a:buClrTx/>
              <a:buSzTx/>
              <a:buFontTx/>
              <a:buNone/>
            </a:pPr>
            <a:r>
              <a:rPr lang="en-US" altLang="zh-CN" sz="1600">
                <a:latin typeface="Courier New" panose="02070309020205020404" pitchFamily="49" charset="0"/>
              </a:rPr>
              <a:t>{</a:t>
            </a:r>
          </a:p>
          <a:p>
            <a:pPr eaLnBrk="1" hangingPunct="1">
              <a:spcBef>
                <a:spcPct val="0"/>
              </a:spcBef>
              <a:buClrTx/>
              <a:buSzTx/>
              <a:buFontTx/>
              <a:buNone/>
            </a:pPr>
            <a:r>
              <a:rPr lang="en-US" altLang="zh-CN" sz="1600">
                <a:latin typeface="Courier New" panose="02070309020205020404" pitchFamily="49" charset="0"/>
              </a:rPr>
              <a:t>    // loop statement(s)</a:t>
            </a:r>
          </a:p>
          <a:p>
            <a:pPr eaLnBrk="1" hangingPunct="1">
              <a:spcBef>
                <a:spcPct val="0"/>
              </a:spcBef>
              <a:buClrTx/>
              <a:buSzTx/>
              <a:buFontTx/>
              <a:buNone/>
            </a:pPr>
            <a:r>
              <a:rPr lang="en-US" altLang="zh-CN" sz="1600">
                <a:latin typeface="Courier New" panose="02070309020205020404" pitchFamily="49" charset="0"/>
              </a:rPr>
              <a:t>}</a:t>
            </a:r>
          </a:p>
        </p:txBody>
      </p:sp>
      <p:sp>
        <p:nvSpPr>
          <p:cNvPr id="150535" name="Rectangle 8"/>
          <p:cNvSpPr>
            <a:spLocks noChangeArrowheads="1"/>
          </p:cNvSpPr>
          <p:nvPr/>
        </p:nvSpPr>
        <p:spPr bwMode="auto">
          <a:xfrm>
            <a:off x="6573839" y="2524836"/>
            <a:ext cx="4876633" cy="1083552"/>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solidFill>
                  <a:srgbClr val="0000CC"/>
                </a:solidFill>
                <a:latin typeface="Courier New" panose="02070309020205020404" pitchFamily="49" charset="0"/>
              </a:rPr>
              <a:t>for</a:t>
            </a:r>
            <a:r>
              <a:rPr lang="en-US" altLang="zh-CN" sz="1600">
                <a:latin typeface="Courier New" panose="02070309020205020404" pitchFamily="49" charset="0"/>
              </a:rPr>
              <a:t> ( ; loop-continuation-condition; )</a:t>
            </a:r>
          </a:p>
          <a:p>
            <a:pPr eaLnBrk="1" hangingPunct="1">
              <a:spcBef>
                <a:spcPct val="0"/>
              </a:spcBef>
              <a:buClrTx/>
              <a:buSzTx/>
              <a:buFontTx/>
              <a:buNone/>
            </a:pPr>
            <a:r>
              <a:rPr lang="en-US" altLang="zh-CN" sz="1600">
                <a:latin typeface="Courier New" panose="02070309020205020404" pitchFamily="49" charset="0"/>
              </a:rPr>
              <a:t>{</a:t>
            </a:r>
          </a:p>
          <a:p>
            <a:pPr eaLnBrk="1" hangingPunct="1">
              <a:spcBef>
                <a:spcPct val="0"/>
              </a:spcBef>
              <a:buClrTx/>
              <a:buSzTx/>
              <a:buFontTx/>
              <a:buNone/>
            </a:pPr>
            <a:r>
              <a:rPr lang="en-US" altLang="zh-CN" sz="1600">
                <a:latin typeface="Courier New" panose="02070309020205020404" pitchFamily="49" charset="0"/>
              </a:rPr>
              <a:t>    // loop statement(s)</a:t>
            </a:r>
          </a:p>
          <a:p>
            <a:pPr eaLnBrk="1" hangingPunct="1">
              <a:spcBef>
                <a:spcPct val="0"/>
              </a:spcBef>
              <a:buClrTx/>
              <a:buSzTx/>
              <a:buFontTx/>
              <a:buNone/>
            </a:pPr>
            <a:r>
              <a:rPr lang="en-US" altLang="zh-CN" sz="1600">
                <a:latin typeface="Courier New" panose="02070309020205020404" pitchFamily="49" charset="0"/>
              </a:rPr>
              <a:t>}</a:t>
            </a:r>
          </a:p>
        </p:txBody>
      </p:sp>
      <p:sp>
        <p:nvSpPr>
          <p:cNvPr id="150536" name="Rectangle 9"/>
          <p:cNvSpPr>
            <a:spLocks noChangeArrowheads="1"/>
          </p:cNvSpPr>
          <p:nvPr/>
        </p:nvSpPr>
        <p:spPr bwMode="auto">
          <a:xfrm>
            <a:off x="1051825" y="4343399"/>
            <a:ext cx="4488551" cy="1568451"/>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solidFill>
                  <a:srgbClr val="0000CC"/>
                </a:solidFill>
                <a:latin typeface="Courier New" panose="02070309020205020404" pitchFamily="49" charset="0"/>
              </a:rPr>
              <a:t>for</a:t>
            </a:r>
            <a:r>
              <a:rPr lang="en-US" altLang="zh-CN" sz="1600">
                <a:latin typeface="Courier New" panose="02070309020205020404" pitchFamily="49" charset="0"/>
              </a:rPr>
              <a:t> (initial-action; </a:t>
            </a:r>
          </a:p>
          <a:p>
            <a:pPr eaLnBrk="1" hangingPunct="1">
              <a:spcBef>
                <a:spcPct val="0"/>
              </a:spcBef>
              <a:buClrTx/>
              <a:buSzTx/>
              <a:buFontTx/>
              <a:buNone/>
            </a:pPr>
            <a:r>
              <a:rPr lang="en-US" altLang="zh-CN" sz="1600">
                <a:latin typeface="Courier New" panose="02070309020205020404" pitchFamily="49" charset="0"/>
              </a:rPr>
              <a:t>     loop-continuation-condition;</a:t>
            </a:r>
          </a:p>
          <a:p>
            <a:pPr eaLnBrk="1" hangingPunct="1">
              <a:spcBef>
                <a:spcPct val="0"/>
              </a:spcBef>
              <a:buClrTx/>
              <a:buSzTx/>
              <a:buFontTx/>
              <a:buNone/>
            </a:pPr>
            <a:r>
              <a:rPr lang="en-US" altLang="zh-CN" sz="1600">
                <a:latin typeface="Courier New" panose="02070309020205020404" pitchFamily="49" charset="0"/>
              </a:rPr>
              <a:t>     action-after-each-iteration)</a:t>
            </a:r>
          </a:p>
          <a:p>
            <a:pPr eaLnBrk="1" hangingPunct="1">
              <a:spcBef>
                <a:spcPct val="0"/>
              </a:spcBef>
              <a:buClrTx/>
              <a:buSzTx/>
              <a:buFontTx/>
              <a:buNone/>
            </a:pPr>
            <a:r>
              <a:rPr lang="en-US" altLang="zh-CN" sz="1600">
                <a:latin typeface="Courier New" panose="02070309020205020404" pitchFamily="49" charset="0"/>
              </a:rPr>
              <a:t>{</a:t>
            </a:r>
          </a:p>
          <a:p>
            <a:pPr eaLnBrk="1" hangingPunct="1">
              <a:spcBef>
                <a:spcPct val="0"/>
              </a:spcBef>
              <a:buClrTx/>
              <a:buSzTx/>
              <a:buFontTx/>
              <a:buNone/>
            </a:pPr>
            <a:r>
              <a:rPr lang="en-US" altLang="zh-CN" sz="1600">
                <a:latin typeface="Courier New" panose="02070309020205020404" pitchFamily="49" charset="0"/>
              </a:rPr>
              <a:t>    // loop statement(s)</a:t>
            </a:r>
          </a:p>
          <a:p>
            <a:pPr eaLnBrk="1" hangingPunct="1">
              <a:spcBef>
                <a:spcPct val="0"/>
              </a:spcBef>
              <a:buClrTx/>
              <a:buSzTx/>
              <a:buFontTx/>
              <a:buNone/>
            </a:pPr>
            <a:r>
              <a:rPr lang="en-US" altLang="zh-CN" sz="1600">
                <a:latin typeface="Courier New" panose="02070309020205020404" pitchFamily="49" charset="0"/>
              </a:rPr>
              <a:t>}</a:t>
            </a:r>
          </a:p>
        </p:txBody>
      </p:sp>
      <p:sp>
        <p:nvSpPr>
          <p:cNvPr id="150537" name="Rectangle 10"/>
          <p:cNvSpPr>
            <a:spLocks noChangeArrowheads="1"/>
          </p:cNvSpPr>
          <p:nvPr/>
        </p:nvSpPr>
        <p:spPr bwMode="auto">
          <a:xfrm>
            <a:off x="6596063" y="4340224"/>
            <a:ext cx="4854409" cy="1571625"/>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latin typeface="Courier New" panose="02070309020205020404" pitchFamily="49" charset="0"/>
              </a:rPr>
              <a:t>initial-action;</a:t>
            </a:r>
            <a:endParaRPr lang="en-US" altLang="zh-CN" sz="1600">
              <a:solidFill>
                <a:srgbClr val="0000CC"/>
              </a:solidFill>
              <a:latin typeface="Courier New" panose="02070309020205020404" pitchFamily="49" charset="0"/>
            </a:endParaRPr>
          </a:p>
          <a:p>
            <a:pPr eaLnBrk="1" hangingPunct="1">
              <a:spcBef>
                <a:spcPct val="0"/>
              </a:spcBef>
              <a:buClrTx/>
              <a:buSzTx/>
              <a:buFontTx/>
              <a:buNone/>
            </a:pPr>
            <a:r>
              <a:rPr lang="en-US" altLang="zh-CN" sz="1600">
                <a:solidFill>
                  <a:srgbClr val="0000CC"/>
                </a:solidFill>
                <a:latin typeface="Courier New" panose="02070309020205020404" pitchFamily="49" charset="0"/>
              </a:rPr>
              <a:t>while</a:t>
            </a:r>
            <a:r>
              <a:rPr lang="en-US" altLang="zh-CN" sz="1600">
                <a:latin typeface="Courier New" panose="02070309020205020404" pitchFamily="49" charset="0"/>
              </a:rPr>
              <a:t> (loop-continuation-condition)</a:t>
            </a:r>
          </a:p>
          <a:p>
            <a:pPr eaLnBrk="1" hangingPunct="1">
              <a:spcBef>
                <a:spcPct val="0"/>
              </a:spcBef>
              <a:buClrTx/>
              <a:buSzTx/>
              <a:buFontTx/>
              <a:buNone/>
            </a:pPr>
            <a:r>
              <a:rPr lang="en-US" altLang="zh-CN" sz="1600">
                <a:latin typeface="Courier New" panose="02070309020205020404" pitchFamily="49" charset="0"/>
              </a:rPr>
              <a:t>{</a:t>
            </a:r>
          </a:p>
          <a:p>
            <a:pPr eaLnBrk="1" hangingPunct="1">
              <a:spcBef>
                <a:spcPct val="0"/>
              </a:spcBef>
              <a:buClrTx/>
              <a:buSzTx/>
              <a:buFontTx/>
              <a:buNone/>
            </a:pPr>
            <a:r>
              <a:rPr lang="en-US" altLang="zh-CN" sz="1600">
                <a:latin typeface="Courier New" panose="02070309020205020404" pitchFamily="49" charset="0"/>
              </a:rPr>
              <a:t>    // loop statement(s)</a:t>
            </a:r>
          </a:p>
          <a:p>
            <a:pPr eaLnBrk="1" hangingPunct="1">
              <a:spcBef>
                <a:spcPct val="0"/>
              </a:spcBef>
              <a:buClrTx/>
              <a:buSzTx/>
              <a:buFontTx/>
              <a:buNone/>
            </a:pPr>
            <a:r>
              <a:rPr lang="en-US" altLang="zh-CN" sz="1600">
                <a:latin typeface="Courier New" panose="02070309020205020404" pitchFamily="49" charset="0"/>
              </a:rPr>
              <a:t>    action-after-each-iteration;</a:t>
            </a:r>
          </a:p>
          <a:p>
            <a:pPr eaLnBrk="1" hangingPunct="1">
              <a:spcBef>
                <a:spcPct val="0"/>
              </a:spcBef>
              <a:buClrTx/>
              <a:buSzTx/>
              <a:buFontTx/>
              <a:buNone/>
            </a:pPr>
            <a:r>
              <a:rPr lang="en-US" altLang="zh-CN" sz="1600">
                <a:latin typeface="Courier New" panose="02070309020205020404" pitchFamily="49" charset="0"/>
              </a:rPr>
              <a:t>}</a:t>
            </a:r>
          </a:p>
        </p:txBody>
      </p:sp>
      <p:sp>
        <p:nvSpPr>
          <p:cNvPr id="150538" name="Text Box 11"/>
          <p:cNvSpPr txBox="1">
            <a:spLocks noChangeArrowheads="1"/>
          </p:cNvSpPr>
          <p:nvPr/>
        </p:nvSpPr>
        <p:spPr bwMode="auto">
          <a:xfrm>
            <a:off x="5610226" y="4723842"/>
            <a:ext cx="874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dirty="0">
                <a:solidFill>
                  <a:srgbClr val="0000CC"/>
                </a:solidFill>
              </a:rPr>
              <a:t>等效于</a:t>
            </a:r>
          </a:p>
        </p:txBody>
      </p:sp>
      <p:sp>
        <p:nvSpPr>
          <p:cNvPr id="150539" name="AutoShape 12"/>
          <p:cNvSpPr>
            <a:spLocks noChangeArrowheads="1"/>
          </p:cNvSpPr>
          <p:nvPr/>
        </p:nvSpPr>
        <p:spPr bwMode="auto">
          <a:xfrm>
            <a:off x="5651500" y="5067300"/>
            <a:ext cx="787400" cy="317500"/>
          </a:xfrm>
          <a:prstGeom prst="rightArrow">
            <a:avLst>
              <a:gd name="adj1" fmla="val 50000"/>
              <a:gd name="adj2" fmla="val 6200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50540" name="Text Box 13"/>
          <p:cNvSpPr txBox="1">
            <a:spLocks noChangeArrowheads="1"/>
          </p:cNvSpPr>
          <p:nvPr/>
        </p:nvSpPr>
        <p:spPr bwMode="auto">
          <a:xfrm>
            <a:off x="4657725" y="3732213"/>
            <a:ext cx="3172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dirty="0"/>
              <a:t>while </a:t>
            </a:r>
            <a:r>
              <a:rPr lang="zh-CN" altLang="en-US" sz="2000" dirty="0"/>
              <a:t>循环转换为 </a:t>
            </a:r>
            <a:r>
              <a:rPr lang="en-US" altLang="zh-CN" sz="2000" dirty="0"/>
              <a:t>for </a:t>
            </a:r>
            <a:r>
              <a:rPr lang="zh-CN" altLang="en-US" sz="2000" dirty="0"/>
              <a:t>循环</a:t>
            </a:r>
          </a:p>
        </p:txBody>
      </p:sp>
      <p:sp>
        <p:nvSpPr>
          <p:cNvPr id="150541" name="Text Box 14"/>
          <p:cNvSpPr txBox="1">
            <a:spLocks noChangeArrowheads="1"/>
          </p:cNvSpPr>
          <p:nvPr/>
        </p:nvSpPr>
        <p:spPr bwMode="auto">
          <a:xfrm>
            <a:off x="4657725" y="5980113"/>
            <a:ext cx="3172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2000" dirty="0"/>
              <a:t>for </a:t>
            </a:r>
            <a:r>
              <a:rPr lang="zh-CN" altLang="en-US" sz="2000" dirty="0"/>
              <a:t>循环转换为 </a:t>
            </a:r>
            <a:r>
              <a:rPr lang="en-US" altLang="zh-CN" sz="2000" dirty="0"/>
              <a:t>while </a:t>
            </a:r>
            <a:r>
              <a:rPr lang="zh-CN" altLang="en-US" sz="2000" dirty="0"/>
              <a:t>循环</a:t>
            </a:r>
          </a:p>
        </p:txBody>
      </p:sp>
      <p:cxnSp>
        <p:nvCxnSpPr>
          <p:cNvPr id="14" name="直接连接符 1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2393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采用哪种循环？</a:t>
            </a:r>
            <a:endParaRPr lang="zh-CN" altLang="en-US" dirty="0" smtClean="0">
              <a:ea typeface="宋体" panose="02010600030101010101" pitchFamily="2" charset="-122"/>
            </a:endParaRPr>
          </a:p>
        </p:txBody>
      </p:sp>
      <p:sp>
        <p:nvSpPr>
          <p:cNvPr id="151555" name="Rectangle 3"/>
          <p:cNvSpPr>
            <a:spLocks noGrp="1" noChangeArrowheads="1"/>
          </p:cNvSpPr>
          <p:nvPr>
            <p:ph type="body" idx="1"/>
          </p:nvPr>
        </p:nvSpPr>
        <p:spPr>
          <a:xfrm>
            <a:off x="624416" y="981076"/>
            <a:ext cx="11167249" cy="5184775"/>
          </a:xfrm>
        </p:spPr>
        <p:txBody>
          <a:bodyPr/>
          <a:lstStyle/>
          <a:p>
            <a:pPr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建议使用自己觉得最自然、最舒服的一种。</a:t>
            </a:r>
          </a:p>
          <a:p>
            <a:pPr lvl="1" eaLnBrk="1" hangingPunct="1">
              <a:lnSpc>
                <a:spcPct val="150000"/>
              </a:lnSpc>
            </a:pPr>
            <a:r>
              <a:rPr lang="zh-CN" altLang="en-US" dirty="0" smtClean="0">
                <a:ea typeface="黑体" panose="02010609060101010101" pitchFamily="49" charset="-122"/>
                <a:cs typeface="Times New Roman" panose="02020603050405020304" pitchFamily="18" charset="0"/>
              </a:rPr>
              <a:t>通常，如果重复次数已经知道，就采用</a:t>
            </a:r>
            <a:r>
              <a:rPr lang="en-US" altLang="zh-CN" dirty="0" smtClean="0">
                <a:ea typeface="黑体" panose="02010609060101010101" pitchFamily="49" charset="-122"/>
                <a:cs typeface="Times New Roman" panose="02020603050405020304" pitchFamily="18" charset="0"/>
              </a:rPr>
              <a:t>for</a:t>
            </a:r>
            <a:r>
              <a:rPr lang="zh-CN" altLang="en-US" dirty="0" smtClean="0">
                <a:ea typeface="黑体" panose="02010609060101010101" pitchFamily="49" charset="-122"/>
                <a:cs typeface="Times New Roman" panose="02020603050405020304" pitchFamily="18" charset="0"/>
              </a:rPr>
              <a:t>循环。</a:t>
            </a:r>
            <a:endParaRPr lang="en-US" altLang="zh-CN" dirty="0" smtClean="0">
              <a:ea typeface="黑体" panose="02010609060101010101" pitchFamily="49" charset="-122"/>
              <a:cs typeface="Times New Roman" panose="02020603050405020304" pitchFamily="18" charset="0"/>
            </a:endParaRPr>
          </a:p>
          <a:p>
            <a:pPr lvl="2" eaLnBrk="1" hangingPunct="1">
              <a:lnSpc>
                <a:spcPct val="150000"/>
              </a:lnSpc>
            </a:pPr>
            <a:r>
              <a:rPr lang="zh-CN" altLang="en-US" sz="2400" dirty="0" smtClean="0">
                <a:ea typeface="黑体" panose="02010609060101010101" pitchFamily="49" charset="-122"/>
                <a:cs typeface="Times New Roman" panose="02020603050405020304" pitchFamily="18" charset="0"/>
              </a:rPr>
              <a:t>例如将一条信息打印</a:t>
            </a:r>
            <a:r>
              <a:rPr lang="en-US" altLang="zh-CN" sz="2400" dirty="0" smtClean="0">
                <a:ea typeface="黑体" panose="02010609060101010101" pitchFamily="49" charset="-122"/>
                <a:cs typeface="Times New Roman" panose="02020603050405020304" pitchFamily="18" charset="0"/>
              </a:rPr>
              <a:t>100</a:t>
            </a:r>
            <a:r>
              <a:rPr lang="zh-CN" altLang="en-US" sz="2400" dirty="0" smtClean="0">
                <a:ea typeface="黑体" panose="02010609060101010101" pitchFamily="49" charset="-122"/>
                <a:cs typeface="Times New Roman" panose="02020603050405020304" pitchFamily="18" charset="0"/>
              </a:rPr>
              <a:t>次。</a:t>
            </a:r>
          </a:p>
          <a:p>
            <a:pPr lvl="1" eaLnBrk="1" hangingPunct="1">
              <a:lnSpc>
                <a:spcPct val="150000"/>
              </a:lnSpc>
            </a:pPr>
            <a:r>
              <a:rPr lang="zh-CN" altLang="en-US" dirty="0" smtClean="0">
                <a:ea typeface="黑体" panose="02010609060101010101" pitchFamily="49" charset="-122"/>
                <a:cs typeface="Times New Roman" panose="02020603050405020304" pitchFamily="18" charset="0"/>
              </a:rPr>
              <a:t>如果不知道重复次数，就采用</a:t>
            </a:r>
            <a:r>
              <a:rPr lang="en-US" altLang="zh-CN" dirty="0" smtClean="0">
                <a:ea typeface="黑体" panose="02010609060101010101" pitchFamily="49" charset="-122"/>
                <a:cs typeface="Times New Roman" panose="02020603050405020304" pitchFamily="18" charset="0"/>
              </a:rPr>
              <a:t>while</a:t>
            </a:r>
            <a:r>
              <a:rPr lang="zh-CN" altLang="en-US" dirty="0" smtClean="0">
                <a:ea typeface="黑体" panose="02010609060101010101" pitchFamily="49" charset="-122"/>
                <a:cs typeface="Times New Roman" panose="02020603050405020304" pitchFamily="18" charset="0"/>
              </a:rPr>
              <a:t>循环。</a:t>
            </a:r>
            <a:endParaRPr lang="en-US" altLang="zh-CN" dirty="0" smtClean="0">
              <a:ea typeface="黑体" panose="02010609060101010101" pitchFamily="49" charset="-122"/>
              <a:cs typeface="Times New Roman" panose="02020603050405020304" pitchFamily="18" charset="0"/>
            </a:endParaRPr>
          </a:p>
          <a:p>
            <a:pPr lvl="2" eaLnBrk="1" hangingPunct="1">
              <a:lnSpc>
                <a:spcPct val="150000"/>
              </a:lnSpc>
            </a:pPr>
            <a:r>
              <a:rPr lang="zh-CN" altLang="en-US" sz="2400" dirty="0" smtClean="0">
                <a:ea typeface="黑体" panose="02010609060101010101" pitchFamily="49" charset="-122"/>
                <a:cs typeface="Times New Roman" panose="02020603050405020304" pitchFamily="18" charset="0"/>
              </a:rPr>
              <a:t>例如读入一些数值直到读入</a:t>
            </a:r>
            <a:r>
              <a:rPr lang="en-US" altLang="zh-CN" sz="2400" dirty="0" smtClean="0">
                <a:ea typeface="黑体" panose="02010609060101010101" pitchFamily="49" charset="-122"/>
                <a:cs typeface="Times New Roman" panose="02020603050405020304" pitchFamily="18" charset="0"/>
              </a:rPr>
              <a:t>0</a:t>
            </a:r>
            <a:r>
              <a:rPr lang="zh-CN" altLang="en-US" sz="2400" dirty="0" smtClean="0">
                <a:ea typeface="黑体" panose="02010609060101010101" pitchFamily="49" charset="-122"/>
                <a:cs typeface="Times New Roman" panose="02020603050405020304" pitchFamily="18" charset="0"/>
              </a:rPr>
              <a:t>为止。</a:t>
            </a:r>
          </a:p>
          <a:p>
            <a:pPr lvl="1" eaLnBrk="1" hangingPunct="1">
              <a:lnSpc>
                <a:spcPct val="150000"/>
              </a:lnSpc>
            </a:pPr>
            <a:r>
              <a:rPr lang="zh-CN" altLang="en-US" dirty="0" smtClean="0">
                <a:ea typeface="黑体" panose="02010609060101010101" pitchFamily="49" charset="-122"/>
                <a:cs typeface="Times New Roman" panose="02020603050405020304" pitchFamily="18" charset="0"/>
              </a:rPr>
              <a:t>如果在检验循环条件前需要执行循环体，就用</a:t>
            </a:r>
            <a:r>
              <a:rPr lang="en-US" altLang="zh-CN" dirty="0" smtClean="0">
                <a:ea typeface="黑体" panose="02010609060101010101" pitchFamily="49" charset="-122"/>
                <a:cs typeface="Times New Roman" panose="02020603050405020304" pitchFamily="18" charset="0"/>
              </a:rPr>
              <a:t>do-while</a:t>
            </a:r>
            <a:r>
              <a:rPr lang="zh-CN" altLang="en-US" dirty="0" smtClean="0">
                <a:ea typeface="黑体" panose="02010609060101010101" pitchFamily="49" charset="-122"/>
                <a:cs typeface="Times New Roman" panose="02020603050405020304" pitchFamily="18" charset="0"/>
              </a:rPr>
              <a:t>循环替代</a:t>
            </a:r>
            <a:r>
              <a:rPr lang="en-US" altLang="zh-CN" dirty="0" smtClean="0">
                <a:ea typeface="黑体" panose="02010609060101010101" pitchFamily="49" charset="-122"/>
                <a:cs typeface="Times New Roman" panose="02020603050405020304" pitchFamily="18" charset="0"/>
              </a:rPr>
              <a:t>while</a:t>
            </a:r>
            <a:r>
              <a:rPr lang="zh-CN" altLang="en-US" dirty="0" smtClean="0">
                <a:ea typeface="黑体" panose="02010609060101010101" pitchFamily="49" charset="-122"/>
                <a:cs typeface="Times New Roman" panose="02020603050405020304" pitchFamily="18" charset="0"/>
              </a:rPr>
              <a:t>循环。</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4951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624417" y="981076"/>
            <a:ext cx="9967383" cy="5184775"/>
          </a:xfrm>
        </p:spPr>
        <p:txBody>
          <a:bodyPr/>
          <a:lstStyle/>
          <a:p>
            <a:pPr eaLnBrk="1" hangingPunct="1"/>
            <a:r>
              <a:rPr lang="zh-CN" altLang="en-US" dirty="0" smtClean="0">
                <a:latin typeface="黑体" panose="02010609060101010101" pitchFamily="49" charset="-122"/>
                <a:ea typeface="黑体" panose="02010609060101010101" pitchFamily="49" charset="-122"/>
              </a:rPr>
              <a:t>在</a:t>
            </a:r>
            <a:r>
              <a:rPr lang="en-US" altLang="zh-CN" dirty="0" smtClean="0">
                <a:latin typeface="黑体" panose="02010609060101010101" pitchFamily="49" charset="-122"/>
                <a:ea typeface="黑体" panose="02010609060101010101" pitchFamily="49" charset="-122"/>
              </a:rPr>
              <a:t>for/while</a:t>
            </a:r>
            <a:r>
              <a:rPr lang="zh-CN" altLang="en-US" dirty="0" smtClean="0">
                <a:latin typeface="黑体" panose="02010609060101010101" pitchFamily="49" charset="-122"/>
                <a:ea typeface="黑体" panose="02010609060101010101" pitchFamily="49" charset="-122"/>
              </a:rPr>
              <a:t>循环子句之后循环体之前多写分号是常见的错误，如下所示：</a:t>
            </a:r>
          </a:p>
          <a:p>
            <a:pPr eaLnBrk="1" hangingPunct="1"/>
            <a:endParaRPr lang="zh-CN" altLang="en-US" dirty="0" smtClean="0">
              <a:ea typeface="宋体" panose="02010600030101010101" pitchFamily="2" charset="-122"/>
            </a:endParaRPr>
          </a:p>
          <a:p>
            <a:pPr eaLnBrk="1" hangingPunct="1"/>
            <a:endParaRPr lang="zh-CN" altLang="en-US" dirty="0" smtClean="0">
              <a:ea typeface="宋体" panose="02010600030101010101" pitchFamily="2" charset="-122"/>
            </a:endParaRPr>
          </a:p>
          <a:p>
            <a:pPr eaLnBrk="1" hangingPunct="1"/>
            <a:endParaRPr lang="zh-CN" altLang="en-US" dirty="0" smtClean="0">
              <a:ea typeface="宋体" panose="02010600030101010101" pitchFamily="2" charset="-122"/>
            </a:endParaRPr>
          </a:p>
          <a:p>
            <a:pPr eaLnBrk="1" hangingPunct="1"/>
            <a:endParaRPr lang="zh-CN" altLang="en-US" dirty="0" smtClean="0">
              <a:ea typeface="宋体" panose="02010600030101010101" pitchFamily="2" charset="-122"/>
            </a:endParaRPr>
          </a:p>
          <a:p>
            <a:pPr eaLnBrk="1" hangingPunct="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但是在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do-while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循环中，</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while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子句必须要以分号结尾：</a:t>
            </a:r>
          </a:p>
        </p:txBody>
      </p:sp>
      <p:sp>
        <p:nvSpPr>
          <p:cNvPr id="152580" name="Rectangle 4"/>
          <p:cNvSpPr>
            <a:spLocks noChangeArrowheads="1"/>
          </p:cNvSpPr>
          <p:nvPr/>
        </p:nvSpPr>
        <p:spPr bwMode="auto">
          <a:xfrm>
            <a:off x="1828801" y="2235200"/>
            <a:ext cx="3800476" cy="1193800"/>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latin typeface="Courier New" panose="02070309020205020404" pitchFamily="49" charset="0"/>
              </a:rPr>
              <a:t>for</a:t>
            </a:r>
            <a:r>
              <a:rPr lang="en-US" altLang="zh-CN" sz="1800">
                <a:latin typeface="Courier New" panose="02070309020205020404" pitchFamily="49" charset="0"/>
              </a:rPr>
              <a:t> (</a:t>
            </a:r>
            <a:r>
              <a:rPr lang="en-US" altLang="zh-CN" sz="1800">
                <a:solidFill>
                  <a:srgbClr val="0000CC"/>
                </a:solidFill>
                <a:latin typeface="Courier New" panose="02070309020205020404" pitchFamily="49" charset="0"/>
              </a:rPr>
              <a:t>int</a:t>
            </a:r>
            <a:r>
              <a:rPr lang="en-US" altLang="zh-CN" sz="1800">
                <a:latin typeface="Courier New" panose="02070309020205020404" pitchFamily="49" charset="0"/>
              </a:rPr>
              <a:t> i=0; i&lt;100; i++);</a:t>
            </a:r>
          </a:p>
          <a:p>
            <a:pPr eaLnBrk="1" hangingPunct="1">
              <a:spcBef>
                <a:spcPct val="0"/>
              </a:spcBef>
              <a:buClrTx/>
              <a:buSzTx/>
              <a:buFontTx/>
              <a:buNone/>
            </a:pPr>
            <a:r>
              <a:rPr lang="en-US" altLang="zh-CN" sz="1800">
                <a:latin typeface="Courier New" panose="02070309020205020404" pitchFamily="49" charset="0"/>
              </a:rPr>
              <a:t>{</a:t>
            </a:r>
          </a:p>
          <a:p>
            <a:pPr eaLnBrk="1" hangingPunct="1">
              <a:spcBef>
                <a:spcPct val="0"/>
              </a:spcBef>
              <a:buClrTx/>
              <a:buSzTx/>
              <a:buFontTx/>
              <a:buNone/>
            </a:pPr>
            <a:r>
              <a:rPr lang="en-US" altLang="zh-CN" sz="1800">
                <a:latin typeface="Courier New" panose="02070309020205020404" pitchFamily="49" charset="0"/>
              </a:rPr>
              <a:t>    System.out.println(i);</a:t>
            </a:r>
          </a:p>
          <a:p>
            <a:pPr eaLnBrk="1" hangingPunct="1">
              <a:spcBef>
                <a:spcPct val="0"/>
              </a:spcBef>
              <a:buClrTx/>
              <a:buSzTx/>
              <a:buFontTx/>
              <a:buNone/>
            </a:pPr>
            <a:r>
              <a:rPr lang="en-US" altLang="zh-CN" sz="1800">
                <a:latin typeface="Courier New" panose="02070309020205020404" pitchFamily="49" charset="0"/>
              </a:rPr>
              <a:t>}</a:t>
            </a:r>
          </a:p>
        </p:txBody>
      </p:sp>
      <p:sp>
        <p:nvSpPr>
          <p:cNvPr id="152581" name="Rectangle 5"/>
          <p:cNvSpPr>
            <a:spLocks noChangeArrowheads="1"/>
          </p:cNvSpPr>
          <p:nvPr/>
        </p:nvSpPr>
        <p:spPr bwMode="auto">
          <a:xfrm>
            <a:off x="6129339" y="2235200"/>
            <a:ext cx="4269844" cy="1770062"/>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latin typeface="Courier New" panose="02070309020205020404" pitchFamily="49" charset="0"/>
              </a:rPr>
              <a:t>int </a:t>
            </a:r>
            <a:r>
              <a:rPr lang="en-US" altLang="zh-CN" sz="1800">
                <a:latin typeface="Courier New" panose="02070309020205020404" pitchFamily="49" charset="0"/>
              </a:rPr>
              <a:t>i=0</a:t>
            </a:r>
            <a:r>
              <a:rPr lang="en-US" altLang="zh-CN" sz="1800">
                <a:solidFill>
                  <a:srgbClr val="0000CC"/>
                </a:solidFill>
                <a:latin typeface="Courier New" panose="02070309020205020404" pitchFamily="49" charset="0"/>
              </a:rPr>
              <a:t>;</a:t>
            </a:r>
          </a:p>
          <a:p>
            <a:pPr eaLnBrk="1" hangingPunct="1">
              <a:spcBef>
                <a:spcPct val="0"/>
              </a:spcBef>
              <a:buClrTx/>
              <a:buSzTx/>
              <a:buFontTx/>
              <a:buNone/>
            </a:pPr>
            <a:r>
              <a:rPr lang="en-US" altLang="zh-CN" sz="1800">
                <a:solidFill>
                  <a:srgbClr val="0000CC"/>
                </a:solidFill>
                <a:latin typeface="Courier New" panose="02070309020205020404" pitchFamily="49" charset="0"/>
              </a:rPr>
              <a:t>while</a:t>
            </a:r>
            <a:r>
              <a:rPr lang="en-US" altLang="zh-CN" sz="1800">
                <a:latin typeface="Courier New" panose="02070309020205020404" pitchFamily="49" charset="0"/>
              </a:rPr>
              <a:t> (i&lt;100);</a:t>
            </a:r>
          </a:p>
          <a:p>
            <a:pPr eaLnBrk="1" hangingPunct="1">
              <a:spcBef>
                <a:spcPct val="0"/>
              </a:spcBef>
              <a:buClrTx/>
              <a:buSzTx/>
              <a:buFontTx/>
              <a:buNone/>
            </a:pPr>
            <a:r>
              <a:rPr lang="en-US" altLang="zh-CN" sz="1800">
                <a:latin typeface="Courier New" panose="02070309020205020404" pitchFamily="49" charset="0"/>
              </a:rPr>
              <a:t>{</a:t>
            </a:r>
          </a:p>
          <a:p>
            <a:pPr eaLnBrk="1" hangingPunct="1">
              <a:spcBef>
                <a:spcPct val="0"/>
              </a:spcBef>
              <a:buClrTx/>
              <a:buSzTx/>
              <a:buFontTx/>
              <a:buNone/>
            </a:pPr>
            <a:r>
              <a:rPr lang="en-US" altLang="zh-CN" sz="1800">
                <a:latin typeface="Courier New" panose="02070309020205020404" pitchFamily="49" charset="0"/>
              </a:rPr>
              <a:t>    System.out.println(i);</a:t>
            </a:r>
          </a:p>
          <a:p>
            <a:pPr eaLnBrk="1" hangingPunct="1">
              <a:spcBef>
                <a:spcPct val="0"/>
              </a:spcBef>
              <a:buClrTx/>
              <a:buSzTx/>
              <a:buFontTx/>
              <a:buNone/>
            </a:pPr>
            <a:r>
              <a:rPr lang="en-US" altLang="zh-CN" sz="1800">
                <a:latin typeface="Courier New" panose="02070309020205020404" pitchFamily="49" charset="0"/>
              </a:rPr>
              <a:t>    i++;</a:t>
            </a:r>
          </a:p>
          <a:p>
            <a:pPr eaLnBrk="1" hangingPunct="1">
              <a:spcBef>
                <a:spcPct val="0"/>
              </a:spcBef>
              <a:buClrTx/>
              <a:buSzTx/>
              <a:buFontTx/>
              <a:buNone/>
            </a:pPr>
            <a:r>
              <a:rPr lang="en-US" altLang="zh-CN" sz="1800">
                <a:latin typeface="Courier New" panose="02070309020205020404" pitchFamily="49" charset="0"/>
              </a:rPr>
              <a:t>}</a:t>
            </a:r>
          </a:p>
        </p:txBody>
      </p:sp>
      <p:sp>
        <p:nvSpPr>
          <p:cNvPr id="152582" name="Oval 6"/>
          <p:cNvSpPr>
            <a:spLocks noChangeArrowheads="1"/>
          </p:cNvSpPr>
          <p:nvPr/>
        </p:nvSpPr>
        <p:spPr bwMode="auto">
          <a:xfrm>
            <a:off x="5319404" y="2298700"/>
            <a:ext cx="165100" cy="266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52583" name="Oval 7"/>
          <p:cNvSpPr>
            <a:spLocks noChangeArrowheads="1"/>
          </p:cNvSpPr>
          <p:nvPr/>
        </p:nvSpPr>
        <p:spPr bwMode="auto">
          <a:xfrm>
            <a:off x="7976168" y="2554596"/>
            <a:ext cx="165100" cy="266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52584" name="Rectangle 8"/>
          <p:cNvSpPr>
            <a:spLocks noChangeArrowheads="1"/>
          </p:cNvSpPr>
          <p:nvPr/>
        </p:nvSpPr>
        <p:spPr bwMode="auto">
          <a:xfrm>
            <a:off x="3995739" y="4622799"/>
            <a:ext cx="3957637" cy="2160589"/>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dirty="0" err="1">
                <a:solidFill>
                  <a:srgbClr val="0000CC"/>
                </a:solidFill>
                <a:latin typeface="Courier New" panose="02070309020205020404" pitchFamily="49" charset="0"/>
              </a:rPr>
              <a:t>int</a:t>
            </a:r>
            <a:r>
              <a:rPr lang="en-US" altLang="zh-CN" sz="1800" dirty="0">
                <a:solidFill>
                  <a:srgbClr val="0000CC"/>
                </a:solidFill>
                <a:latin typeface="Courier New" panose="02070309020205020404" pitchFamily="49" charset="0"/>
              </a:rPr>
              <a:t> </a:t>
            </a:r>
            <a:r>
              <a:rPr lang="en-US" altLang="zh-CN" sz="1800" dirty="0" err="1">
                <a:latin typeface="Courier New" panose="02070309020205020404" pitchFamily="49" charset="0"/>
              </a:rPr>
              <a:t>i</a:t>
            </a:r>
            <a:r>
              <a:rPr lang="en-US" altLang="zh-CN" sz="1800" dirty="0">
                <a:latin typeface="Courier New" panose="02070309020205020404" pitchFamily="49" charset="0"/>
              </a:rPr>
              <a:t>=0</a:t>
            </a:r>
            <a:r>
              <a:rPr lang="en-US" altLang="zh-CN" sz="1800" dirty="0">
                <a:solidFill>
                  <a:srgbClr val="0000CC"/>
                </a:solidFill>
                <a:latin typeface="Courier New" panose="02070309020205020404" pitchFamily="49" charset="0"/>
              </a:rPr>
              <a:t>;</a:t>
            </a:r>
          </a:p>
          <a:p>
            <a:pPr eaLnBrk="1" hangingPunct="1">
              <a:spcBef>
                <a:spcPct val="0"/>
              </a:spcBef>
              <a:buClrTx/>
              <a:buSzTx/>
              <a:buFontTx/>
              <a:buNone/>
            </a:pPr>
            <a:r>
              <a:rPr lang="en-US" altLang="zh-CN" sz="1800" dirty="0">
                <a:solidFill>
                  <a:srgbClr val="0000CC"/>
                </a:solidFill>
                <a:latin typeface="Courier New" panose="02070309020205020404" pitchFamily="49" charset="0"/>
              </a:rPr>
              <a:t>do</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System.out.println</a:t>
            </a:r>
            <a:r>
              <a:rPr lang="en-US" altLang="zh-CN" sz="1800" dirty="0">
                <a:latin typeface="Courier New" panose="02070309020205020404" pitchFamily="49" charset="0"/>
              </a:rPr>
              <a:t>(</a:t>
            </a:r>
            <a:r>
              <a:rPr lang="en-US" altLang="zh-CN" sz="1800" dirty="0" err="1">
                <a:latin typeface="Courier New" panose="02070309020205020404" pitchFamily="49" charset="0"/>
              </a:rPr>
              <a:t>i</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    </a:t>
            </a:r>
            <a:r>
              <a:rPr lang="en-US" altLang="zh-CN" sz="1800" dirty="0" err="1">
                <a:latin typeface="Courier New" panose="02070309020205020404" pitchFamily="49" charset="0"/>
              </a:rPr>
              <a:t>i</a:t>
            </a: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latin typeface="Courier New" panose="02070309020205020404" pitchFamily="49" charset="0"/>
              </a:rPr>
              <a:t>}</a:t>
            </a:r>
          </a:p>
          <a:p>
            <a:pPr eaLnBrk="1" hangingPunct="1">
              <a:spcBef>
                <a:spcPct val="0"/>
              </a:spcBef>
              <a:buClrTx/>
              <a:buSzTx/>
              <a:buFontTx/>
              <a:buNone/>
            </a:pPr>
            <a:r>
              <a:rPr lang="en-US" altLang="zh-CN" sz="1800" dirty="0">
                <a:solidFill>
                  <a:srgbClr val="0000CC"/>
                </a:solidFill>
                <a:latin typeface="Courier New" panose="02070309020205020404" pitchFamily="49" charset="0"/>
              </a:rPr>
              <a:t>while</a:t>
            </a:r>
            <a:r>
              <a:rPr lang="en-US" altLang="zh-CN" sz="1800" dirty="0">
                <a:latin typeface="Courier New" panose="02070309020205020404" pitchFamily="49" charset="0"/>
              </a:rPr>
              <a:t> (</a:t>
            </a:r>
            <a:r>
              <a:rPr lang="en-US" altLang="zh-CN" sz="1800" dirty="0" err="1">
                <a:latin typeface="Courier New" panose="02070309020205020404" pitchFamily="49" charset="0"/>
              </a:rPr>
              <a:t>i</a:t>
            </a:r>
            <a:r>
              <a:rPr lang="en-US" altLang="zh-CN" sz="1800" dirty="0">
                <a:latin typeface="Courier New" panose="02070309020205020404" pitchFamily="49" charset="0"/>
              </a:rPr>
              <a:t>&lt;100);</a:t>
            </a:r>
          </a:p>
        </p:txBody>
      </p:sp>
      <p:sp>
        <p:nvSpPr>
          <p:cNvPr id="152585" name="Oval 9"/>
          <p:cNvSpPr>
            <a:spLocks noChangeArrowheads="1"/>
          </p:cNvSpPr>
          <p:nvPr/>
        </p:nvSpPr>
        <p:spPr bwMode="auto">
          <a:xfrm>
            <a:off x="5854700" y="6341269"/>
            <a:ext cx="165100" cy="266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endParaRPr lang="zh-CN" altLang="en-US" sz="1800" b="0"/>
          </a:p>
        </p:txBody>
      </p:sp>
      <p:sp>
        <p:nvSpPr>
          <p:cNvPr id="152586" name="Text Box 10"/>
          <p:cNvSpPr txBox="1">
            <a:spLocks noChangeArrowheads="1"/>
          </p:cNvSpPr>
          <p:nvPr/>
        </p:nvSpPr>
        <p:spPr bwMode="auto">
          <a:xfrm>
            <a:off x="7426325" y="1598614"/>
            <a:ext cx="203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000">
                <a:solidFill>
                  <a:srgbClr val="CC0000"/>
                </a:solidFill>
              </a:rPr>
              <a:t>错误！！！</a:t>
            </a:r>
          </a:p>
        </p:txBody>
      </p:sp>
      <p:sp>
        <p:nvSpPr>
          <p:cNvPr id="152587" name="Line 11"/>
          <p:cNvSpPr>
            <a:spLocks noChangeShapeType="1"/>
          </p:cNvSpPr>
          <p:nvPr/>
        </p:nvSpPr>
        <p:spPr bwMode="auto">
          <a:xfrm flipH="1">
            <a:off x="5511800" y="1905000"/>
            <a:ext cx="1879600" cy="457200"/>
          </a:xfrm>
          <a:prstGeom prst="line">
            <a:avLst/>
          </a:prstGeom>
          <a:noFill/>
          <a:ln w="1905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52588" name="Line 12"/>
          <p:cNvSpPr>
            <a:spLocks noChangeShapeType="1"/>
          </p:cNvSpPr>
          <p:nvPr/>
        </p:nvSpPr>
        <p:spPr bwMode="auto">
          <a:xfrm>
            <a:off x="7696200" y="1943100"/>
            <a:ext cx="165100" cy="571500"/>
          </a:xfrm>
          <a:prstGeom prst="line">
            <a:avLst/>
          </a:prstGeom>
          <a:noFill/>
          <a:ln w="1905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52589" name="Text Box 13"/>
          <p:cNvSpPr txBox="1">
            <a:spLocks noChangeArrowheads="1"/>
          </p:cNvSpPr>
          <p:nvPr/>
        </p:nvSpPr>
        <p:spPr bwMode="auto">
          <a:xfrm>
            <a:off x="9166753" y="6261896"/>
            <a:ext cx="177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000" dirty="0">
                <a:solidFill>
                  <a:srgbClr val="0000CC"/>
                </a:solidFill>
              </a:rPr>
              <a:t>正确！！！</a:t>
            </a:r>
          </a:p>
        </p:txBody>
      </p:sp>
      <p:sp>
        <p:nvSpPr>
          <p:cNvPr id="152590" name="Line 14"/>
          <p:cNvSpPr>
            <a:spLocks noChangeShapeType="1"/>
          </p:cNvSpPr>
          <p:nvPr/>
        </p:nvSpPr>
        <p:spPr bwMode="auto">
          <a:xfrm flipH="1" flipV="1">
            <a:off x="6132513" y="6439685"/>
            <a:ext cx="3037415" cy="18266"/>
          </a:xfrm>
          <a:prstGeom prst="line">
            <a:avLst/>
          </a:prstGeom>
          <a:ln>
            <a:headEnd/>
            <a:tailEnd type="triangle" w="lg" len="med"/>
          </a:ln>
        </p:spPr>
        <p:style>
          <a:lnRef idx="3">
            <a:schemeClr val="accent2"/>
          </a:lnRef>
          <a:fillRef idx="0">
            <a:schemeClr val="accent2"/>
          </a:fillRef>
          <a:effectRef idx="2">
            <a:schemeClr val="accent2"/>
          </a:effectRef>
          <a:fontRef idx="minor">
            <a:schemeClr val="tx1"/>
          </a:fontRef>
        </p:style>
        <p:txBody>
          <a:bodyPr/>
          <a:lstStyle/>
          <a:p>
            <a:endParaRPr lang="zh-CN" altLang="en-US"/>
          </a:p>
        </p:txBody>
      </p:sp>
      <p:cxnSp>
        <p:nvCxnSpPr>
          <p:cNvPr id="15" name="直接连接符 1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2"/>
          <p:cNvSpPr txBox="1">
            <a:spLocks noChangeArrowheads="1"/>
          </p:cNvSpPr>
          <p:nvPr/>
        </p:nvSpPr>
        <p:spPr bwMode="auto">
          <a:xfrm>
            <a:off x="624417" y="188914"/>
            <a:ext cx="10058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pPr eaLnBrk="1" hangingPunct="1"/>
            <a:r>
              <a:rPr lang="zh-CN" altLang="en-US" kern="0" smtClean="0">
                <a:latin typeface="黑体" panose="02010609060101010101" pitchFamily="49" charset="-122"/>
                <a:ea typeface="黑体" panose="02010609060101010101" pitchFamily="49" charset="-122"/>
              </a:rPr>
              <a:t>采用哪种循环？</a:t>
            </a:r>
            <a:endParaRPr lang="zh-CN" altLang="en-US" kern="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09783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Sans Serif" panose="020B0604020202020204" pitchFamily="34" charset="0"/>
                <a:ea typeface="黑体" panose="02010609060101010101" pitchFamily="49" charset="-122"/>
                <a:cs typeface="Microsoft Sans Serif" panose="020B0604020202020204" pitchFamily="34" charset="0"/>
              </a:rPr>
              <a:t>第二章 </a:t>
            </a:r>
            <a:r>
              <a:rPr lang="en-US" altLang="zh-CN" dirty="0" smtClean="0">
                <a:latin typeface="Microsoft Sans Serif" panose="020B0604020202020204" pitchFamily="34" charset="0"/>
                <a:ea typeface="黑体" panose="02010609060101010101" pitchFamily="49" charset="-122"/>
                <a:cs typeface="Microsoft Sans Serif" panose="020B0604020202020204" pitchFamily="34" charset="0"/>
              </a:rPr>
              <a:t>Java</a:t>
            </a:r>
            <a:r>
              <a:rPr lang="zh-CN" altLang="en-US" dirty="0" smtClean="0">
                <a:latin typeface="Microsoft Sans Serif" panose="020B0604020202020204" pitchFamily="34" charset="0"/>
                <a:ea typeface="黑体" panose="02010609060101010101" pitchFamily="49" charset="-122"/>
                <a:cs typeface="Microsoft Sans Serif" panose="020B0604020202020204" pitchFamily="34" charset="0"/>
              </a:rPr>
              <a:t>结构化程序设计</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t>标识符、关键字</a:t>
            </a:r>
            <a:endParaRPr lang="en-US" altLang="zh-CN" dirty="0" smtClean="0"/>
          </a:p>
          <a:p>
            <a:pPr>
              <a:lnSpc>
                <a:spcPct val="200000"/>
              </a:lnSpc>
            </a:pPr>
            <a:r>
              <a:rPr lang="zh-CN" altLang="en-US" dirty="0"/>
              <a:t>数据类型</a:t>
            </a:r>
            <a:r>
              <a:rPr lang="zh-CN" altLang="en-US" dirty="0" smtClean="0"/>
              <a:t>、常量和变量</a:t>
            </a:r>
            <a:endParaRPr lang="en-US" altLang="zh-CN" dirty="0" smtClean="0"/>
          </a:p>
          <a:p>
            <a:pPr>
              <a:lnSpc>
                <a:spcPct val="200000"/>
              </a:lnSpc>
            </a:pPr>
            <a:r>
              <a:rPr lang="zh-CN" altLang="en-US" dirty="0" smtClean="0"/>
              <a:t>运算符</a:t>
            </a:r>
            <a:endParaRPr lang="en-US" altLang="zh-CN" dirty="0" smtClean="0"/>
          </a:p>
          <a:p>
            <a:pPr>
              <a:lnSpc>
                <a:spcPct val="200000"/>
              </a:lnSpc>
            </a:pPr>
            <a:r>
              <a:rPr lang="zh-CN" altLang="en-US" dirty="0" smtClean="0"/>
              <a:t>控制结构</a:t>
            </a:r>
            <a:endParaRPr lang="en-US" altLang="zh-CN" dirty="0" smtClean="0"/>
          </a:p>
          <a:p>
            <a:pPr>
              <a:lnSpc>
                <a:spcPct val="200000"/>
              </a:lnSpc>
            </a:pPr>
            <a:r>
              <a:rPr lang="zh-CN" altLang="en-US" dirty="0" smtClean="0">
                <a:solidFill>
                  <a:srgbClr val="C00000"/>
                </a:solidFill>
              </a:rPr>
              <a:t>编程规范</a:t>
            </a:r>
            <a:endParaRPr lang="zh-CN" altLang="en-US" dirty="0">
              <a:solidFill>
                <a:srgbClr val="C00000"/>
              </a:solidFill>
            </a:endParaRPr>
          </a:p>
          <a:p>
            <a:endParaRPr lang="zh-CN" altLang="en-US"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2707" y="3333324"/>
            <a:ext cx="1481137"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6379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语言规范</a:t>
            </a:r>
          </a:p>
        </p:txBody>
      </p:sp>
      <p:sp>
        <p:nvSpPr>
          <p:cNvPr id="3" name="内容占位符 2"/>
          <p:cNvSpPr>
            <a:spLocks noGrp="1"/>
          </p:cNvSpPr>
          <p:nvPr>
            <p:ph idx="1"/>
          </p:nvPr>
        </p:nvSpPr>
        <p:spPr/>
        <p:txBody>
          <a:bodyPr/>
          <a:lstStyle/>
          <a:p>
            <a:r>
              <a:rPr lang="zh-CN" altLang="en-US" dirty="0"/>
              <a:t>可以从以下网址获取最新的</a:t>
            </a:r>
            <a:r>
              <a:rPr lang="en-US" altLang="zh-CN" dirty="0"/>
              <a:t>Java</a:t>
            </a:r>
            <a:r>
              <a:rPr lang="zh-CN" altLang="en-US" dirty="0"/>
              <a:t>语言规范</a:t>
            </a:r>
            <a:r>
              <a:rPr lang="en-US" altLang="zh-CN" dirty="0"/>
              <a:t>:</a:t>
            </a:r>
          </a:p>
          <a:p>
            <a:pPr lvl="1"/>
            <a:r>
              <a:rPr lang="en-US" altLang="zh-CN" sz="2800" dirty="0"/>
              <a:t>http://docs.oracle.com/javase/specs/</a:t>
            </a:r>
            <a:endParaRPr lang="zh-CN" altLang="en-US" sz="2800"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1438981" y="2049809"/>
            <a:ext cx="4543406" cy="4671713"/>
          </a:xfrm>
          <a:prstGeom prst="rect">
            <a:avLst/>
          </a:prstGeom>
        </p:spPr>
      </p:pic>
      <p:pic>
        <p:nvPicPr>
          <p:cNvPr id="6" name="图片 5"/>
          <p:cNvPicPr>
            <a:picLocks noChangeAspect="1"/>
          </p:cNvPicPr>
          <p:nvPr/>
        </p:nvPicPr>
        <p:blipFill>
          <a:blip r:embed="rId3"/>
          <a:stretch>
            <a:fillRect/>
          </a:stretch>
        </p:blipFill>
        <p:spPr>
          <a:xfrm>
            <a:off x="7194156" y="2049809"/>
            <a:ext cx="2974764" cy="4671713"/>
          </a:xfrm>
          <a:prstGeom prst="rect">
            <a:avLst/>
          </a:prstGeom>
        </p:spPr>
      </p:pic>
    </p:spTree>
    <p:extLst>
      <p:ext uri="{BB962C8B-B14F-4D97-AF65-F5344CB8AC3E}">
        <p14:creationId xmlns:p14="http://schemas.microsoft.com/office/powerpoint/2010/main" val="40851750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zh-CN" altLang="en-US" dirty="0"/>
              <a:t>附录</a:t>
            </a:r>
            <a:r>
              <a:rPr lang="en-US" altLang="zh-CN" dirty="0"/>
              <a:t>A</a:t>
            </a:r>
            <a:r>
              <a:rPr lang="zh-CN" altLang="en-US" dirty="0"/>
              <a:t>：编程风格和文档</a:t>
            </a:r>
          </a:p>
        </p:txBody>
      </p:sp>
      <p:sp>
        <p:nvSpPr>
          <p:cNvPr id="166915" name="Rectangle 3"/>
          <p:cNvSpPr>
            <a:spLocks noGrp="1" noChangeArrowheads="1"/>
          </p:cNvSpPr>
          <p:nvPr>
            <p:ph type="body" idx="1"/>
          </p:nvPr>
        </p:nvSpPr>
        <p:spPr/>
        <p:txBody>
          <a:bodyPr/>
          <a:lstStyle/>
          <a:p>
            <a:pPr algn="just" eaLnBrk="1" hangingPunct="1"/>
            <a:r>
              <a:rPr lang="zh-CN" altLang="en-US" sz="3200">
                <a:ea typeface="宋体" panose="02010600030101010101" pitchFamily="2" charset="-122"/>
              </a:rPr>
              <a:t> 适当的注释</a:t>
            </a:r>
            <a:endParaRPr lang="en-US" sz="3200">
              <a:ea typeface="宋体" panose="02010600030101010101" pitchFamily="2" charset="-122"/>
            </a:endParaRPr>
          </a:p>
          <a:p>
            <a:pPr algn="just" eaLnBrk="1" hangingPunct="1"/>
            <a:r>
              <a:rPr lang="en-US" sz="3200">
                <a:ea typeface="宋体" panose="02010600030101010101" pitchFamily="2" charset="-122"/>
              </a:rPr>
              <a:t> </a:t>
            </a:r>
            <a:r>
              <a:rPr lang="zh-CN" altLang="en-US" sz="3200">
                <a:ea typeface="宋体" panose="02010600030101010101" pitchFamily="2" charset="-122"/>
              </a:rPr>
              <a:t>命名习惯</a:t>
            </a:r>
            <a:endParaRPr lang="en-US" sz="3200">
              <a:ea typeface="宋体" panose="02010600030101010101" pitchFamily="2" charset="-122"/>
            </a:endParaRPr>
          </a:p>
          <a:p>
            <a:pPr algn="just" eaLnBrk="1" hangingPunct="1"/>
            <a:r>
              <a:rPr lang="zh-CN" altLang="en-US" sz="3200">
                <a:ea typeface="宋体" panose="02010600030101010101" pitchFamily="2" charset="-122"/>
              </a:rPr>
              <a:t> 适当的缩进和空白</a:t>
            </a:r>
            <a:endParaRPr lang="en-US" sz="3200">
              <a:ea typeface="宋体" panose="02010600030101010101" pitchFamily="2" charset="-122"/>
            </a:endParaRPr>
          </a:p>
          <a:p>
            <a:pPr algn="just" eaLnBrk="1" hangingPunct="1"/>
            <a:r>
              <a:rPr lang="en-US" sz="3200">
                <a:ea typeface="宋体" panose="02010600030101010101" pitchFamily="2" charset="-122"/>
              </a:rPr>
              <a:t> </a:t>
            </a:r>
            <a:r>
              <a:rPr lang="zh-CN" altLang="en-US" sz="3200">
                <a:ea typeface="宋体" panose="02010600030101010101" pitchFamily="2" charset="-122"/>
              </a:rPr>
              <a:t>块的对齐方式</a:t>
            </a:r>
          </a:p>
          <a:p>
            <a:pPr algn="just" eaLnBrk="1" hangingPunct="1"/>
            <a:r>
              <a:rPr lang="zh-CN" altLang="en-US" sz="3200">
                <a:ea typeface="宋体" panose="02010600030101010101" pitchFamily="2" charset="-122"/>
              </a:rPr>
              <a:t> 详见：</a:t>
            </a:r>
            <a:r>
              <a:rPr lang="en-US" altLang="zh-CN" sz="3200">
                <a:solidFill>
                  <a:srgbClr val="0000CC"/>
                </a:solidFill>
                <a:ea typeface="宋体" panose="02010600030101010101" pitchFamily="2" charset="-122"/>
              </a:rPr>
              <a:t>《Java </a:t>
            </a:r>
            <a:r>
              <a:rPr lang="zh-CN" altLang="en-US" sz="3200">
                <a:solidFill>
                  <a:srgbClr val="0000CC"/>
                </a:solidFill>
                <a:ea typeface="宋体" panose="02010600030101010101" pitchFamily="2" charset="-122"/>
              </a:rPr>
              <a:t>编码规范</a:t>
            </a:r>
            <a:r>
              <a:rPr lang="en-US" altLang="zh-CN" sz="3200">
                <a:solidFill>
                  <a:srgbClr val="0000CC"/>
                </a:solidFill>
                <a:ea typeface="宋体" panose="02010600030101010101" pitchFamily="2" charset="-122"/>
              </a:rPr>
              <a:t>》</a:t>
            </a:r>
          </a:p>
          <a:p>
            <a:pPr eaLnBrk="1" hangingPunct="1"/>
            <a:endParaRPr lang="zh-CN" altLang="en-US" smtClean="0">
              <a:ea typeface="宋体" panose="02010600030101010101" pitchFamily="2" charset="-122"/>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0405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dirty="0"/>
              <a:t>编程风格和文档</a:t>
            </a:r>
            <a:endParaRPr lang="zh-CN" altLang="en-US" dirty="0" smtClean="0">
              <a:ea typeface="宋体" panose="02010600030101010101" pitchFamily="2" charset="-122"/>
            </a:endParaRPr>
          </a:p>
        </p:txBody>
      </p:sp>
      <p:sp>
        <p:nvSpPr>
          <p:cNvPr id="167939" name="Rectangle 3"/>
          <p:cNvSpPr>
            <a:spLocks noGrp="1" noChangeArrowheads="1"/>
          </p:cNvSpPr>
          <p:nvPr>
            <p:ph type="body" idx="1"/>
          </p:nvPr>
        </p:nvSpPr>
        <p:spPr>
          <a:xfrm>
            <a:off x="624417" y="981076"/>
            <a:ext cx="9967383" cy="5184775"/>
          </a:xfrm>
        </p:spPr>
        <p:txBody>
          <a:bodyPr/>
          <a:lstStyle/>
          <a:p>
            <a:pPr eaLnBrk="1" hangingPunct="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适当的注释</a:t>
            </a:r>
          </a:p>
          <a:p>
            <a:pPr lvl="1" eaLnBrk="1" hangingPunct="1"/>
            <a:r>
              <a:rPr lang="zh-CN" altLang="en-US" dirty="0" smtClean="0">
                <a:ea typeface="黑体" panose="02010609060101010101" pitchFamily="49" charset="-122"/>
                <a:cs typeface="Times New Roman" panose="02020603050405020304" pitchFamily="18" charset="0"/>
              </a:rPr>
              <a:t>应该在程序开头写一个摘要，说明程序的目的和主要特点是什么，解释所用的重要数据结构和独特技术，还要包括作者的名字、类块、数据等。</a:t>
            </a:r>
          </a:p>
          <a:p>
            <a:pPr lvl="1" eaLnBrk="1" hangingPunct="1"/>
            <a:r>
              <a:rPr lang="zh-CN" altLang="en-US" dirty="0" smtClean="0">
                <a:ea typeface="黑体" panose="02010609060101010101" pitchFamily="49" charset="-122"/>
                <a:cs typeface="Times New Roman" panose="02020603050405020304" pitchFamily="18" charset="0"/>
              </a:rPr>
              <a:t>在重要的方法前面，也要有相应的注释，说明该方法的作用、采用的算法等。</a:t>
            </a:r>
          </a:p>
          <a:p>
            <a:pPr lvl="1" eaLnBrk="1" hangingPunct="1"/>
            <a:r>
              <a:rPr lang="zh-CN" altLang="en-US" dirty="0" smtClean="0">
                <a:ea typeface="黑体" panose="02010609060101010101" pitchFamily="49" charset="-122"/>
                <a:cs typeface="Times New Roman" panose="02020603050405020304" pitchFamily="18" charset="0"/>
              </a:rPr>
              <a:t>在程序的关键点上，也需要做一定的注释。</a:t>
            </a:r>
            <a:br>
              <a:rPr lang="zh-CN" altLang="en-US" dirty="0" smtClean="0">
                <a:ea typeface="黑体" panose="02010609060101010101" pitchFamily="49" charset="-122"/>
                <a:cs typeface="Times New Roman" panose="02020603050405020304" pitchFamily="18" charset="0"/>
              </a:rPr>
            </a:br>
            <a:endParaRPr lang="zh-CN" altLang="en-US" dirty="0" smtClean="0">
              <a:ea typeface="黑体" panose="02010609060101010101" pitchFamily="49" charset="-122"/>
              <a:cs typeface="Times New Roman" panose="02020603050405020304" pitchFamily="18" charset="0"/>
            </a:endParaRPr>
          </a:p>
          <a:p>
            <a:pPr lvl="1" eaLnBrk="1" hangingPunct="1"/>
            <a:r>
              <a:rPr lang="zh-CN" altLang="en-US" dirty="0" smtClean="0">
                <a:solidFill>
                  <a:srgbClr val="0000CC"/>
                </a:solidFill>
                <a:ea typeface="黑体" panose="02010609060101010101" pitchFamily="49" charset="-122"/>
                <a:cs typeface="Times New Roman" panose="02020603050405020304" pitchFamily="18" charset="0"/>
              </a:rPr>
              <a:t>注释很重要，但是程序的可读性同样重要！读一个好的程序，就像读一篇美妙的文章。</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552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常量的数据类型</a:t>
            </a:r>
            <a:endParaRPr lang="zh-CN" altLang="en-US" b="0" dirty="0"/>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Grp="1" noChangeArrowheads="1"/>
          </p:cNvSpPr>
          <p:nvPr>
            <p:ph idx="1"/>
          </p:nvPr>
        </p:nvSpPr>
        <p:spPr>
          <a:xfrm>
            <a:off x="357717" y="1031876"/>
            <a:ext cx="10972800" cy="5184775"/>
          </a:xfrm>
        </p:spPr>
        <p:txBody>
          <a:bodyPr/>
          <a:lstStyle/>
          <a:p>
            <a:pPr eaLnBrk="1" hangingPunct="1"/>
            <a:r>
              <a:rPr lang="en-US" altLang="zh-CN" sz="2600" b="0" dirty="0" smtClean="0">
                <a:latin typeface="Times New Roman" panose="02020603050405020304" pitchFamily="18" charset="0"/>
                <a:ea typeface="黑体" panose="02010609060101010101" pitchFamily="49" charset="-122"/>
                <a:cs typeface="Times New Roman" panose="02020603050405020304" pitchFamily="18" charset="0"/>
              </a:rPr>
              <a:t>Java</a:t>
            </a:r>
            <a:r>
              <a:rPr lang="zh-CN" altLang="en-US" sz="2600" b="0" dirty="0" smtClean="0">
                <a:latin typeface="Times New Roman" panose="02020603050405020304" pitchFamily="18" charset="0"/>
                <a:ea typeface="黑体" panose="02010609060101010101" pitchFamily="49" charset="-122"/>
                <a:cs typeface="Times New Roman" panose="02020603050405020304" pitchFamily="18" charset="0"/>
              </a:rPr>
              <a:t>常量包括</a:t>
            </a:r>
            <a:r>
              <a:rPr lang="zh-CN" altLang="en-US" sz="2600" b="0" dirty="0" smtClean="0">
                <a:solidFill>
                  <a:srgbClr val="009900"/>
                </a:solidFill>
                <a:latin typeface="Times New Roman" panose="02020603050405020304" pitchFamily="18" charset="0"/>
                <a:ea typeface="黑体" panose="02010609060101010101" pitchFamily="49" charset="-122"/>
                <a:cs typeface="Times New Roman" panose="02020603050405020304" pitchFamily="18" charset="0"/>
              </a:rPr>
              <a:t>基本数据类型常量</a:t>
            </a:r>
            <a:r>
              <a:rPr lang="zh-CN" altLang="en-US" sz="2600"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600" b="0" dirty="0" smtClean="0">
                <a:solidFill>
                  <a:srgbClr val="009900"/>
                </a:solidFill>
                <a:latin typeface="Times New Roman" panose="02020603050405020304" pitchFamily="18" charset="0"/>
                <a:ea typeface="黑体" panose="02010609060101010101" pitchFamily="49" charset="-122"/>
                <a:cs typeface="Times New Roman" panose="02020603050405020304" pitchFamily="18" charset="0"/>
              </a:rPr>
              <a:t>字符串</a:t>
            </a:r>
            <a:r>
              <a:rPr lang="en-US" altLang="zh-CN" sz="2600"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String</a:t>
            </a:r>
            <a:r>
              <a:rPr lang="en-US" altLang="zh-CN" sz="2600"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600" b="0" dirty="0" smtClean="0">
                <a:latin typeface="Times New Roman" panose="02020603050405020304" pitchFamily="18" charset="0"/>
                <a:ea typeface="黑体" panose="02010609060101010101" pitchFamily="49" charset="-122"/>
                <a:cs typeface="Times New Roman" panose="02020603050405020304" pitchFamily="18" charset="0"/>
              </a:rPr>
              <a:t>常量和</a:t>
            </a:r>
            <a:r>
              <a:rPr lang="en-US" altLang="zh-CN" sz="26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null</a:t>
            </a:r>
            <a:r>
              <a:rPr lang="en-US" altLang="zh-CN" sz="2600" b="0" dirty="0" smtClean="0">
                <a:latin typeface="Times New Roman" panose="02020603050405020304" pitchFamily="18" charset="0"/>
                <a:ea typeface="黑体" panose="02010609060101010101" pitchFamily="49" charset="-122"/>
                <a:cs typeface="Times New Roman" panose="02020603050405020304" pitchFamily="18" charset="0"/>
              </a:rPr>
              <a:t> </a:t>
            </a:r>
          </a:p>
          <a:p>
            <a:pPr lvl="1" eaLnBrk="1" hangingPunct="1"/>
            <a:r>
              <a:rPr lang="zh-CN" altLang="en-US" sz="2600" dirty="0" smtClean="0">
                <a:ea typeface="黑体" panose="02010609060101010101" pitchFamily="49" charset="-122"/>
                <a:cs typeface="Times New Roman" panose="02020603050405020304" pitchFamily="18" charset="0"/>
              </a:rPr>
              <a:t>布尔</a:t>
            </a:r>
            <a:r>
              <a:rPr lang="en-US" altLang="zh-CN" sz="2600" dirty="0" smtClean="0">
                <a:ea typeface="黑体" panose="02010609060101010101" pitchFamily="49" charset="-122"/>
                <a:cs typeface="Times New Roman" panose="02020603050405020304" pitchFamily="18" charset="0"/>
              </a:rPr>
              <a:t>(</a:t>
            </a:r>
            <a:r>
              <a:rPr lang="en-US" altLang="zh-CN" sz="2600" dirty="0" err="1" smtClean="0">
                <a:solidFill>
                  <a:srgbClr val="000099"/>
                </a:solidFill>
                <a:ea typeface="黑体" panose="02010609060101010101" pitchFamily="49" charset="-122"/>
                <a:cs typeface="Times New Roman" panose="02020603050405020304" pitchFamily="18" charset="0"/>
              </a:rPr>
              <a:t>boolean</a:t>
            </a:r>
            <a:r>
              <a:rPr lang="en-US" altLang="zh-CN" sz="2600" dirty="0" smtClean="0">
                <a:ea typeface="黑体" panose="02010609060101010101" pitchFamily="49" charset="-122"/>
                <a:cs typeface="Times New Roman" panose="02020603050405020304" pitchFamily="18" charset="0"/>
              </a:rPr>
              <a:t>)</a:t>
            </a:r>
            <a:r>
              <a:rPr lang="zh-CN" altLang="en-US" sz="2600" dirty="0" smtClean="0">
                <a:ea typeface="黑体" panose="02010609060101010101" pitchFamily="49" charset="-122"/>
                <a:cs typeface="Times New Roman" panose="02020603050405020304" pitchFamily="18" charset="0"/>
              </a:rPr>
              <a:t>常量：</a:t>
            </a:r>
            <a:r>
              <a:rPr lang="en-US" altLang="zh-CN" sz="2600" dirty="0">
                <a:solidFill>
                  <a:srgbClr val="C00000"/>
                </a:solidFill>
                <a:ea typeface="黑体" panose="02010609060101010101" pitchFamily="49" charset="-122"/>
                <a:cs typeface="Times New Roman" panose="02020603050405020304" pitchFamily="18" charset="0"/>
              </a:rPr>
              <a:t>true</a:t>
            </a:r>
            <a:r>
              <a:rPr lang="en-US" altLang="zh-CN" sz="2600" dirty="0" smtClean="0">
                <a:ea typeface="黑体" panose="02010609060101010101" pitchFamily="49" charset="-122"/>
                <a:cs typeface="Times New Roman" panose="02020603050405020304" pitchFamily="18" charset="0"/>
              </a:rPr>
              <a:t>, </a:t>
            </a:r>
            <a:r>
              <a:rPr lang="en-US" altLang="zh-CN" sz="2600" dirty="0">
                <a:solidFill>
                  <a:srgbClr val="C00000"/>
                </a:solidFill>
                <a:ea typeface="黑体" panose="02010609060101010101" pitchFamily="49" charset="-122"/>
                <a:cs typeface="Times New Roman" panose="02020603050405020304" pitchFamily="18" charset="0"/>
              </a:rPr>
              <a:t>false</a:t>
            </a:r>
          </a:p>
          <a:p>
            <a:pPr lvl="1" eaLnBrk="1" hangingPunct="1"/>
            <a:r>
              <a:rPr lang="en-US" altLang="zh-CN" sz="2600" dirty="0" smtClean="0">
                <a:solidFill>
                  <a:srgbClr val="000099"/>
                </a:solidFill>
                <a:ea typeface="黑体" panose="02010609060101010101" pitchFamily="49" charset="-122"/>
                <a:cs typeface="Times New Roman" panose="02020603050405020304" pitchFamily="18" charset="0"/>
              </a:rPr>
              <a:t>char</a:t>
            </a:r>
            <a:r>
              <a:rPr lang="zh-CN" altLang="en-US" sz="2600" dirty="0" smtClean="0">
                <a:ea typeface="黑体" panose="02010609060101010101" pitchFamily="49" charset="-122"/>
                <a:cs typeface="Times New Roman" panose="02020603050405020304" pitchFamily="18" charset="0"/>
              </a:rPr>
              <a:t>常量</a:t>
            </a:r>
            <a:r>
              <a:rPr lang="zh-CN" altLang="en-US" sz="2600" dirty="0">
                <a:ea typeface="黑体" panose="02010609060101010101" pitchFamily="49" charset="-122"/>
                <a:cs typeface="Times New Roman" panose="02020603050405020304" pitchFamily="18" charset="0"/>
              </a:rPr>
              <a:t>：</a:t>
            </a:r>
            <a:r>
              <a:rPr lang="en-US" altLang="zh-CN" sz="2600" dirty="0" smtClean="0">
                <a:solidFill>
                  <a:srgbClr val="C00000"/>
                </a:solidFill>
                <a:ea typeface="黑体" panose="02010609060101010101" pitchFamily="49" charset="-122"/>
                <a:cs typeface="Times New Roman" panose="02020603050405020304" pitchFamily="18" charset="0"/>
              </a:rPr>
              <a:t>‘c’</a:t>
            </a:r>
            <a:r>
              <a:rPr lang="en-US" altLang="zh-CN" sz="2600" dirty="0" smtClean="0">
                <a:ea typeface="黑体" panose="02010609060101010101" pitchFamily="49" charset="-122"/>
                <a:cs typeface="Times New Roman" panose="02020603050405020304" pitchFamily="18" charset="0"/>
              </a:rPr>
              <a:t>,  </a:t>
            </a:r>
            <a:r>
              <a:rPr lang="en-US" altLang="zh-CN" sz="2600" dirty="0">
                <a:solidFill>
                  <a:srgbClr val="C00000"/>
                </a:solidFill>
                <a:ea typeface="黑体" panose="02010609060101010101" pitchFamily="49" charset="-122"/>
                <a:cs typeface="Times New Roman" panose="02020603050405020304" pitchFamily="18" charset="0"/>
              </a:rPr>
              <a:t>‘\u0061’</a:t>
            </a:r>
            <a:r>
              <a:rPr lang="en-US" altLang="zh-CN" sz="2600" dirty="0" smtClean="0">
                <a:ea typeface="黑体" panose="02010609060101010101" pitchFamily="49" charset="-122"/>
                <a:cs typeface="Times New Roman" panose="02020603050405020304" pitchFamily="18" charset="0"/>
              </a:rPr>
              <a:t>,</a:t>
            </a:r>
            <a:r>
              <a:rPr lang="en-US" altLang="zh-CN" sz="2600" dirty="0" smtClean="0">
                <a:solidFill>
                  <a:srgbClr val="FF0000"/>
                </a:solidFill>
                <a:ea typeface="黑体" panose="02010609060101010101" pitchFamily="49" charset="-122"/>
                <a:cs typeface="Times New Roman" panose="02020603050405020304" pitchFamily="18" charset="0"/>
              </a:rPr>
              <a:t> </a:t>
            </a:r>
            <a:r>
              <a:rPr lang="en-US" altLang="zh-CN" sz="2600" dirty="0">
                <a:solidFill>
                  <a:srgbClr val="C00000"/>
                </a:solidFill>
                <a:ea typeface="黑体" panose="02010609060101010101" pitchFamily="49" charset="-122"/>
                <a:cs typeface="Times New Roman" panose="02020603050405020304" pitchFamily="18" charset="0"/>
              </a:rPr>
              <a:t>‘\u0051’ </a:t>
            </a:r>
            <a:r>
              <a:rPr lang="en-US" altLang="zh-CN" sz="2600" dirty="0" smtClean="0">
                <a:ea typeface="黑体" panose="02010609060101010101" pitchFamily="49" charset="-122"/>
                <a:cs typeface="Times New Roman" panose="02020603050405020304" pitchFamily="18" charset="0"/>
              </a:rPr>
              <a:t>,</a:t>
            </a:r>
            <a:r>
              <a:rPr lang="zh-CN" altLang="en-US" sz="2600" dirty="0" smtClean="0">
                <a:solidFill>
                  <a:srgbClr val="FF0000"/>
                </a:solidFill>
                <a:ea typeface="黑体" panose="02010609060101010101" pitchFamily="49" charset="-122"/>
                <a:cs typeface="Times New Roman" panose="02020603050405020304" pitchFamily="18" charset="0"/>
              </a:rPr>
              <a:t> </a:t>
            </a:r>
            <a:r>
              <a:rPr lang="en-US" altLang="zh-CN" sz="2600" dirty="0">
                <a:solidFill>
                  <a:srgbClr val="C00000"/>
                </a:solidFill>
                <a:ea typeface="黑体" panose="02010609060101010101" pitchFamily="49" charset="-122"/>
                <a:cs typeface="Times New Roman" panose="02020603050405020304" pitchFamily="18" charset="0"/>
              </a:rPr>
              <a:t>‘\</a:t>
            </a:r>
            <a:r>
              <a:rPr lang="en-US" altLang="zh-CN" sz="2600" dirty="0" smtClean="0">
                <a:solidFill>
                  <a:srgbClr val="C00000"/>
                </a:solidFill>
                <a:ea typeface="黑体" panose="02010609060101010101" pitchFamily="49" charset="-122"/>
                <a:cs typeface="Times New Roman" panose="02020603050405020304" pitchFamily="18" charset="0"/>
              </a:rPr>
              <a:t>u005a’</a:t>
            </a:r>
            <a:endParaRPr lang="en-US" altLang="zh-CN" sz="2600" dirty="0">
              <a:solidFill>
                <a:srgbClr val="C00000"/>
              </a:solidFill>
              <a:ea typeface="黑体" panose="02010609060101010101" pitchFamily="49" charset="-122"/>
              <a:cs typeface="Times New Roman" panose="02020603050405020304" pitchFamily="18" charset="0"/>
            </a:endParaRPr>
          </a:p>
          <a:p>
            <a:pPr lvl="1"/>
            <a:r>
              <a:rPr lang="en-US" altLang="zh-CN" dirty="0" err="1" smtClean="0">
                <a:solidFill>
                  <a:srgbClr val="000099"/>
                </a:solidFill>
                <a:ea typeface="黑体" panose="02010609060101010101" pitchFamily="49" charset="-122"/>
                <a:cs typeface="Times New Roman" panose="02020603050405020304" pitchFamily="18" charset="0"/>
              </a:rPr>
              <a:t>int</a:t>
            </a:r>
            <a:r>
              <a:rPr lang="zh-CN" altLang="en-US" dirty="0" smtClean="0">
                <a:ea typeface="黑体" panose="02010609060101010101" pitchFamily="49" charset="-122"/>
                <a:cs typeface="Times New Roman" panose="02020603050405020304" pitchFamily="18" charset="0"/>
              </a:rPr>
              <a:t>常量：</a:t>
            </a:r>
            <a:r>
              <a:rPr lang="en-US" altLang="zh-CN" dirty="0" smtClean="0">
                <a:solidFill>
                  <a:srgbClr val="C00000"/>
                </a:solidFill>
              </a:rPr>
              <a:t>(</a:t>
            </a:r>
            <a:r>
              <a:rPr lang="en-US" altLang="zh-CN" dirty="0">
                <a:solidFill>
                  <a:srgbClr val="C00000"/>
                </a:solidFill>
              </a:rPr>
              <a:t>10)</a:t>
            </a:r>
            <a:r>
              <a:rPr lang="en-US" altLang="zh-CN" baseline="-25000" dirty="0">
                <a:solidFill>
                  <a:srgbClr val="C00000"/>
                </a:solidFill>
              </a:rPr>
              <a:t>10</a:t>
            </a:r>
            <a:r>
              <a:rPr lang="en-US" altLang="zh-CN" dirty="0">
                <a:solidFill>
                  <a:srgbClr val="C00000"/>
                </a:solidFill>
              </a:rPr>
              <a:t>=(0xA)</a:t>
            </a:r>
            <a:r>
              <a:rPr lang="en-US" altLang="zh-CN" baseline="-25000" dirty="0">
                <a:solidFill>
                  <a:srgbClr val="C00000"/>
                </a:solidFill>
              </a:rPr>
              <a:t>16</a:t>
            </a:r>
            <a:r>
              <a:rPr lang="en-US" altLang="zh-CN" dirty="0">
                <a:solidFill>
                  <a:srgbClr val="C00000"/>
                </a:solidFill>
              </a:rPr>
              <a:t>=(012)</a:t>
            </a:r>
            <a:r>
              <a:rPr lang="en-US" altLang="zh-CN" baseline="-25000" dirty="0">
                <a:solidFill>
                  <a:srgbClr val="C00000"/>
                </a:solidFill>
              </a:rPr>
              <a:t>8</a:t>
            </a:r>
            <a:r>
              <a:rPr lang="en-US" altLang="zh-CN" dirty="0">
                <a:solidFill>
                  <a:srgbClr val="C00000"/>
                </a:solidFill>
              </a:rPr>
              <a:t> </a:t>
            </a:r>
            <a:r>
              <a:rPr lang="zh-CN" altLang="en-US" dirty="0" smtClean="0"/>
              <a:t>，</a:t>
            </a:r>
            <a:r>
              <a:rPr lang="en-US" altLang="zh-CN" dirty="0" smtClean="0">
                <a:solidFill>
                  <a:srgbClr val="C00000"/>
                </a:solidFill>
              </a:rPr>
              <a:t>34</a:t>
            </a:r>
            <a:endParaRPr lang="en-US" altLang="zh-CN" b="0" dirty="0">
              <a:solidFill>
                <a:srgbClr val="C00000"/>
              </a:solidFill>
            </a:endParaRPr>
          </a:p>
          <a:p>
            <a:pPr lvl="1" eaLnBrk="1" hangingPunct="1"/>
            <a:r>
              <a:rPr lang="en-US" altLang="zh-CN" sz="2600" dirty="0" smtClean="0">
                <a:solidFill>
                  <a:srgbClr val="000099"/>
                </a:solidFill>
                <a:ea typeface="黑体" panose="02010609060101010101" pitchFamily="49" charset="-122"/>
                <a:cs typeface="Times New Roman" panose="02020603050405020304" pitchFamily="18" charset="0"/>
              </a:rPr>
              <a:t>long</a:t>
            </a:r>
            <a:r>
              <a:rPr lang="zh-CN" altLang="en-US" sz="2600" dirty="0" smtClean="0">
                <a:ea typeface="黑体" panose="02010609060101010101" pitchFamily="49" charset="-122"/>
                <a:cs typeface="Times New Roman" panose="02020603050405020304" pitchFamily="18" charset="0"/>
              </a:rPr>
              <a:t>常量：</a:t>
            </a:r>
            <a:r>
              <a:rPr lang="en-US" altLang="zh-CN" sz="2600" dirty="0" smtClean="0">
                <a:solidFill>
                  <a:srgbClr val="C00000"/>
                </a:solidFill>
                <a:ea typeface="黑体" panose="02010609060101010101" pitchFamily="49" charset="-122"/>
                <a:cs typeface="Times New Roman" panose="02020603050405020304" pitchFamily="18" charset="0"/>
              </a:rPr>
              <a:t>34L</a:t>
            </a:r>
            <a:r>
              <a:rPr lang="en-US" altLang="zh-CN" sz="2600" dirty="0" smtClean="0">
                <a:ea typeface="黑体" panose="02010609060101010101" pitchFamily="49" charset="-122"/>
                <a:cs typeface="Times New Roman" panose="02020603050405020304" pitchFamily="18" charset="0"/>
              </a:rPr>
              <a:t> </a:t>
            </a:r>
          </a:p>
          <a:p>
            <a:pPr lvl="1" eaLnBrk="1" hangingPunct="1"/>
            <a:r>
              <a:rPr lang="en-US" altLang="zh-CN" sz="2600" dirty="0" smtClean="0">
                <a:solidFill>
                  <a:srgbClr val="000099"/>
                </a:solidFill>
                <a:ea typeface="黑体" panose="02010609060101010101" pitchFamily="49" charset="-122"/>
                <a:cs typeface="Times New Roman" panose="02020603050405020304" pitchFamily="18" charset="0"/>
              </a:rPr>
              <a:t>double</a:t>
            </a:r>
            <a:r>
              <a:rPr lang="zh-CN" altLang="en-US" sz="2600" dirty="0" smtClean="0">
                <a:ea typeface="黑体" panose="02010609060101010101" pitchFamily="49" charset="-122"/>
                <a:cs typeface="Times New Roman" panose="02020603050405020304" pitchFamily="18" charset="0"/>
              </a:rPr>
              <a:t>常量：</a:t>
            </a:r>
            <a:r>
              <a:rPr lang="en-US" altLang="zh-CN" sz="2600" dirty="0" smtClean="0">
                <a:solidFill>
                  <a:srgbClr val="C00000"/>
                </a:solidFill>
                <a:ea typeface="黑体" panose="02010609060101010101" pitchFamily="49" charset="-122"/>
                <a:cs typeface="Times New Roman" panose="02020603050405020304" pitchFamily="18" charset="0"/>
              </a:rPr>
              <a:t>1.5</a:t>
            </a:r>
            <a:r>
              <a:rPr lang="en-US" altLang="zh-CN" sz="2600" dirty="0" smtClean="0">
                <a:ea typeface="黑体" panose="02010609060101010101" pitchFamily="49" charset="-122"/>
                <a:cs typeface="Times New Roman" panose="02020603050405020304" pitchFamily="18" charset="0"/>
              </a:rPr>
              <a:t>, </a:t>
            </a:r>
            <a:r>
              <a:rPr lang="en-US" altLang="zh-CN" sz="2600" dirty="0" smtClean="0">
                <a:solidFill>
                  <a:srgbClr val="C00000"/>
                </a:solidFill>
                <a:ea typeface="黑体" panose="02010609060101010101" pitchFamily="49" charset="-122"/>
                <a:cs typeface="Times New Roman" panose="02020603050405020304" pitchFamily="18" charset="0"/>
              </a:rPr>
              <a:t>45.6</a:t>
            </a:r>
            <a:r>
              <a:rPr lang="en-US" altLang="zh-CN" sz="2600" dirty="0" smtClean="0">
                <a:ea typeface="黑体" panose="02010609060101010101" pitchFamily="49" charset="-122"/>
                <a:cs typeface="Times New Roman" panose="02020603050405020304" pitchFamily="18" charset="0"/>
              </a:rPr>
              <a:t>, </a:t>
            </a:r>
            <a:r>
              <a:rPr lang="en-US" altLang="zh-CN" sz="2600" dirty="0" smtClean="0">
                <a:solidFill>
                  <a:srgbClr val="C00000"/>
                </a:solidFill>
                <a:ea typeface="黑体" panose="02010609060101010101" pitchFamily="49" charset="-122"/>
                <a:cs typeface="Times New Roman" panose="02020603050405020304" pitchFamily="18" charset="0"/>
              </a:rPr>
              <a:t>76.4E8</a:t>
            </a:r>
            <a:r>
              <a:rPr lang="en-US" altLang="zh-CN" sz="2800" dirty="0" smtClean="0">
                <a:ea typeface="黑体" panose="02010609060101010101" pitchFamily="49" charset="-122"/>
                <a:cs typeface="Times New Roman" panose="02020603050405020304" pitchFamily="18" charset="0"/>
              </a:rPr>
              <a:t>, </a:t>
            </a:r>
            <a:r>
              <a:rPr lang="en-US" altLang="zh-CN" sz="2600" dirty="0" smtClean="0">
                <a:solidFill>
                  <a:srgbClr val="C00000"/>
                </a:solidFill>
                <a:ea typeface="黑体" panose="02010609060101010101" pitchFamily="49" charset="-122"/>
                <a:cs typeface="Times New Roman" panose="02020603050405020304" pitchFamily="18" charset="0"/>
              </a:rPr>
              <a:t>-32.0</a:t>
            </a:r>
            <a:endParaRPr lang="en-US" altLang="zh-CN" sz="2600" dirty="0" smtClean="0">
              <a:ea typeface="黑体" panose="02010609060101010101" pitchFamily="49" charset="-122"/>
              <a:cs typeface="Times New Roman" panose="02020603050405020304" pitchFamily="18" charset="0"/>
            </a:endParaRPr>
          </a:p>
          <a:p>
            <a:pPr lvl="1" eaLnBrk="1" hangingPunct="1"/>
            <a:r>
              <a:rPr lang="en-US" altLang="zh-CN" sz="2600" dirty="0" smtClean="0">
                <a:solidFill>
                  <a:srgbClr val="000099"/>
                </a:solidFill>
                <a:ea typeface="黑体" panose="02010609060101010101" pitchFamily="49" charset="-122"/>
                <a:cs typeface="Times New Roman" panose="02020603050405020304" pitchFamily="18" charset="0"/>
              </a:rPr>
              <a:t>float</a:t>
            </a:r>
            <a:r>
              <a:rPr lang="zh-CN" altLang="en-US" sz="2600" dirty="0" smtClean="0">
                <a:ea typeface="黑体" panose="02010609060101010101" pitchFamily="49" charset="-122"/>
                <a:cs typeface="Times New Roman" panose="02020603050405020304" pitchFamily="18" charset="0"/>
              </a:rPr>
              <a:t>常量：</a:t>
            </a:r>
            <a:r>
              <a:rPr lang="en-US" altLang="zh-CN" sz="2600" dirty="0" smtClean="0">
                <a:solidFill>
                  <a:srgbClr val="C00000"/>
                </a:solidFill>
                <a:ea typeface="黑体" panose="02010609060101010101" pitchFamily="49" charset="-122"/>
                <a:cs typeface="Times New Roman" panose="02020603050405020304" pitchFamily="18" charset="0"/>
              </a:rPr>
              <a:t>1.5F</a:t>
            </a:r>
            <a:r>
              <a:rPr lang="en-US" altLang="zh-CN" sz="2600" dirty="0" smtClean="0">
                <a:ea typeface="黑体" panose="02010609060101010101" pitchFamily="49" charset="-122"/>
                <a:cs typeface="Times New Roman" panose="02020603050405020304" pitchFamily="18" charset="0"/>
              </a:rPr>
              <a:t>, </a:t>
            </a:r>
            <a:r>
              <a:rPr lang="en-US" altLang="zh-CN" sz="2600" dirty="0">
                <a:solidFill>
                  <a:srgbClr val="C00000"/>
                </a:solidFill>
                <a:ea typeface="黑体" panose="02010609060101010101" pitchFamily="49" charset="-122"/>
                <a:cs typeface="Times New Roman" panose="02020603050405020304" pitchFamily="18" charset="0"/>
              </a:rPr>
              <a:t>45.6f</a:t>
            </a:r>
            <a:r>
              <a:rPr lang="en-US" altLang="zh-CN" sz="2600" dirty="0" smtClean="0">
                <a:ea typeface="黑体" panose="02010609060101010101" pitchFamily="49" charset="-122"/>
                <a:cs typeface="Times New Roman" panose="02020603050405020304" pitchFamily="18" charset="0"/>
              </a:rPr>
              <a:t>, </a:t>
            </a:r>
            <a:r>
              <a:rPr lang="en-US" altLang="zh-CN" sz="2600" dirty="0" smtClean="0">
                <a:solidFill>
                  <a:srgbClr val="C00000"/>
                </a:solidFill>
                <a:ea typeface="黑体" panose="02010609060101010101" pitchFamily="49" charset="-122"/>
                <a:cs typeface="Times New Roman" panose="02020603050405020304" pitchFamily="18" charset="0"/>
              </a:rPr>
              <a:t>76.4E8F</a:t>
            </a:r>
            <a:r>
              <a:rPr lang="en-US" altLang="zh-CN" sz="2600" dirty="0" smtClean="0">
                <a:ea typeface="黑体" panose="02010609060101010101" pitchFamily="49" charset="-122"/>
                <a:cs typeface="Times New Roman" panose="02020603050405020304" pitchFamily="18" charset="0"/>
              </a:rPr>
              <a:t>, </a:t>
            </a:r>
            <a:r>
              <a:rPr lang="en-US" altLang="zh-CN" sz="2600" dirty="0" smtClean="0">
                <a:solidFill>
                  <a:srgbClr val="C00000"/>
                </a:solidFill>
                <a:ea typeface="黑体" panose="02010609060101010101" pitchFamily="49" charset="-122"/>
                <a:cs typeface="Times New Roman" panose="02020603050405020304" pitchFamily="18" charset="0"/>
              </a:rPr>
              <a:t>-32.0F</a:t>
            </a:r>
            <a:endParaRPr lang="en-US" altLang="zh-CN" sz="2600" dirty="0" smtClean="0">
              <a:ea typeface="黑体" panose="02010609060101010101" pitchFamily="49" charset="-122"/>
              <a:cs typeface="Times New Roman" panose="02020603050405020304" pitchFamily="18" charset="0"/>
            </a:endParaRPr>
          </a:p>
          <a:p>
            <a:pPr lvl="1" eaLnBrk="1" hangingPunct="1"/>
            <a:r>
              <a:rPr lang="en-US" altLang="zh-CN" sz="2600" dirty="0" smtClean="0">
                <a:solidFill>
                  <a:srgbClr val="000099"/>
                </a:solidFill>
                <a:ea typeface="黑体" panose="02010609060101010101" pitchFamily="49" charset="-122"/>
                <a:cs typeface="Times New Roman" panose="02020603050405020304" pitchFamily="18" charset="0"/>
              </a:rPr>
              <a:t>String</a:t>
            </a:r>
            <a:r>
              <a:rPr lang="zh-CN" altLang="en-US" sz="2600" dirty="0" smtClean="0">
                <a:ea typeface="黑体" panose="02010609060101010101" pitchFamily="49" charset="-122"/>
                <a:cs typeface="Times New Roman" panose="02020603050405020304" pitchFamily="18" charset="0"/>
              </a:rPr>
              <a:t>常量：</a:t>
            </a:r>
            <a:r>
              <a:rPr lang="en-US" altLang="zh-CN" sz="2600" dirty="0" smtClean="0">
                <a:solidFill>
                  <a:srgbClr val="C00000"/>
                </a:solidFill>
                <a:ea typeface="黑体" panose="02010609060101010101" pitchFamily="49" charset="-122"/>
                <a:cs typeface="Times New Roman" panose="02020603050405020304" pitchFamily="18" charset="0"/>
              </a:rPr>
              <a:t>”Hello </a:t>
            </a:r>
            <a:r>
              <a:rPr lang="en-US" altLang="zh-CN" sz="2600" dirty="0">
                <a:solidFill>
                  <a:srgbClr val="C00000"/>
                </a:solidFill>
                <a:ea typeface="黑体" panose="02010609060101010101" pitchFamily="49" charset="-122"/>
                <a:cs typeface="Times New Roman" panose="02020603050405020304" pitchFamily="18" charset="0"/>
              </a:rPr>
              <a:t>World</a:t>
            </a:r>
            <a:r>
              <a:rPr lang="en-US" altLang="zh-CN" sz="2600" dirty="0" smtClean="0">
                <a:solidFill>
                  <a:srgbClr val="C00000"/>
                </a:solidFill>
                <a:ea typeface="黑体" panose="02010609060101010101" pitchFamily="49" charset="-122"/>
                <a:cs typeface="Times New Roman" panose="02020603050405020304" pitchFamily="18" charset="0"/>
              </a:rPr>
              <a:t>!”</a:t>
            </a:r>
          </a:p>
          <a:p>
            <a:pPr lvl="1" eaLnBrk="1" hangingPunct="1"/>
            <a:r>
              <a:rPr lang="zh-CN" altLang="en-US" sz="2600" dirty="0" smtClean="0">
                <a:ea typeface="黑体" panose="02010609060101010101" pitchFamily="49" charset="-122"/>
                <a:cs typeface="Times New Roman" panose="02020603050405020304" pitchFamily="18" charset="0"/>
              </a:rPr>
              <a:t>引用数据类型常量：</a:t>
            </a:r>
            <a:r>
              <a:rPr lang="en-US" altLang="zh-CN" sz="2600" dirty="0" smtClean="0">
                <a:solidFill>
                  <a:srgbClr val="C00000"/>
                </a:solidFill>
                <a:ea typeface="黑体" panose="02010609060101010101" pitchFamily="49" charset="-122"/>
                <a:cs typeface="Times New Roman" panose="02020603050405020304" pitchFamily="18" charset="0"/>
              </a:rPr>
              <a:t> null</a:t>
            </a:r>
          </a:p>
          <a:p>
            <a:r>
              <a:rPr lang="zh-CN" altLang="en-US" b="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独立于平台 </a:t>
            </a:r>
          </a:p>
          <a:p>
            <a:pPr lvl="1" eaLnBrk="1" hangingPunct="1"/>
            <a:r>
              <a:rPr lang="en-US" altLang="zh-CN" dirty="0" smtClean="0">
                <a:ea typeface="黑体" panose="02010609060101010101" pitchFamily="49" charset="-122"/>
                <a:cs typeface="Times New Roman" panose="02020603050405020304" pitchFamily="18" charset="0"/>
              </a:rPr>
              <a:t>Java</a:t>
            </a:r>
            <a:r>
              <a:rPr lang="zh-CN" altLang="en-US" dirty="0" smtClean="0">
                <a:ea typeface="黑体" panose="02010609060101010101" pitchFamily="49" charset="-122"/>
                <a:cs typeface="Times New Roman" panose="02020603050405020304" pitchFamily="18" charset="0"/>
              </a:rPr>
              <a:t>中，整型的范围与运行机器无关，解决了移植时的问题</a:t>
            </a:r>
          </a:p>
          <a:p>
            <a:pPr lvl="1" eaLnBrk="1" hangingPunct="1"/>
            <a:r>
              <a:rPr lang="zh-CN" altLang="en-US" dirty="0" smtClean="0">
                <a:ea typeface="黑体" panose="02010609060101010101" pitchFamily="49" charset="-122"/>
                <a:cs typeface="Times New Roman" panose="02020603050405020304" pitchFamily="18" charset="0"/>
              </a:rPr>
              <a:t>在</a:t>
            </a:r>
            <a:r>
              <a:rPr lang="en-US" altLang="zh-CN" dirty="0" smtClean="0">
                <a:ea typeface="黑体" panose="02010609060101010101" pitchFamily="49" charset="-122"/>
                <a:cs typeface="Times New Roman" panose="02020603050405020304" pitchFamily="18" charset="0"/>
              </a:rPr>
              <a:t>C/C++</a:t>
            </a:r>
            <a:r>
              <a:rPr lang="zh-CN" altLang="en-US" dirty="0" smtClean="0">
                <a:ea typeface="黑体" panose="02010609060101010101" pitchFamily="49" charset="-122"/>
                <a:cs typeface="Times New Roman" panose="02020603050405020304" pitchFamily="18" charset="0"/>
              </a:rPr>
              <a:t>中，</a:t>
            </a:r>
            <a:r>
              <a:rPr lang="en-US" altLang="zh-CN" dirty="0" err="1" smtClean="0">
                <a:ea typeface="黑体" panose="02010609060101010101" pitchFamily="49" charset="-122"/>
                <a:cs typeface="Times New Roman" panose="02020603050405020304" pitchFamily="18" charset="0"/>
              </a:rPr>
              <a:t>int</a:t>
            </a:r>
            <a:r>
              <a:rPr lang="zh-CN" altLang="en-US" dirty="0" smtClean="0">
                <a:ea typeface="黑体" panose="02010609060101010101" pitchFamily="49" charset="-122"/>
                <a:cs typeface="Times New Roman" panose="02020603050405020304" pitchFamily="18" charset="0"/>
              </a:rPr>
              <a:t>表示与目标机器相关的整数类型</a:t>
            </a:r>
            <a:endParaRPr lang="zh-CN" altLang="en-US" sz="3000" dirty="0" smtClean="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57446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1296537" y="204526"/>
            <a:ext cx="9171295" cy="5292892"/>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dirty="0">
                <a:solidFill>
                  <a:srgbClr val="0000CC"/>
                </a:solidFill>
                <a:latin typeface="Courier New" panose="02070309020205020404" pitchFamily="49" charset="0"/>
              </a:rPr>
              <a:t>import</a:t>
            </a:r>
            <a:r>
              <a:rPr lang="en-US" altLang="zh-CN" sz="1600" dirty="0">
                <a:latin typeface="Courier New" panose="02070309020205020404" pitchFamily="49" charset="0"/>
              </a:rPr>
              <a:t> </a:t>
            </a:r>
            <a:r>
              <a:rPr lang="en-US" altLang="zh-CN" sz="1600" dirty="0" err="1">
                <a:latin typeface="Courier New" panose="02070309020205020404" pitchFamily="49" charset="0"/>
              </a:rPr>
              <a:t>javax.swing.JOptionPane</a:t>
            </a:r>
            <a:r>
              <a:rPr lang="en-US" altLang="zh-CN" sz="1600" dirty="0">
                <a:latin typeface="Courier New" panose="02070309020205020404" pitchFamily="49" charset="0"/>
              </a:rPr>
              <a:t>;</a:t>
            </a:r>
          </a:p>
          <a:p>
            <a:pPr eaLnBrk="1" hangingPunct="1">
              <a:spcBef>
                <a:spcPct val="0"/>
              </a:spcBef>
              <a:buClrTx/>
              <a:buSzTx/>
              <a:buFontTx/>
              <a:buNone/>
            </a:pPr>
            <a:r>
              <a:rPr lang="en-US" altLang="zh-CN" sz="1600" dirty="0">
                <a:solidFill>
                  <a:srgbClr val="008000"/>
                </a:solidFill>
                <a:latin typeface="Courier New" panose="02070309020205020404" pitchFamily="49" charset="0"/>
              </a:rPr>
              <a:t>/**</a:t>
            </a:r>
          </a:p>
          <a:p>
            <a:pPr eaLnBrk="1" hangingPunct="1">
              <a:spcBef>
                <a:spcPct val="0"/>
              </a:spcBef>
              <a:buClrTx/>
              <a:buSzTx/>
              <a:buFontTx/>
              <a:buNone/>
            </a:pPr>
            <a:r>
              <a:rPr lang="en-US" altLang="zh-CN" sz="1600" dirty="0">
                <a:solidFill>
                  <a:srgbClr val="008000"/>
                </a:solidFill>
                <a:latin typeface="Courier New" panose="02070309020205020404" pitchFamily="49" charset="0"/>
              </a:rPr>
              <a:t> * &lt;</a:t>
            </a:r>
            <a:r>
              <a:rPr lang="en-US" altLang="zh-CN" sz="1600" dirty="0" err="1">
                <a:solidFill>
                  <a:srgbClr val="008000"/>
                </a:solidFill>
                <a:latin typeface="Courier New" panose="02070309020205020404" pitchFamily="49" charset="0"/>
              </a:rPr>
              <a:t>br</a:t>
            </a:r>
            <a:r>
              <a:rPr lang="en-US" altLang="zh-CN" sz="1600" dirty="0">
                <a:solidFill>
                  <a:srgbClr val="008000"/>
                </a:solidFill>
                <a:latin typeface="Courier New" panose="02070309020205020404" pitchFamily="49" charset="0"/>
              </a:rPr>
              <a:t>&gt; </a:t>
            </a:r>
            <a:r>
              <a:rPr lang="zh-CN" altLang="en-US" sz="1600" dirty="0">
                <a:solidFill>
                  <a:srgbClr val="008000"/>
                </a:solidFill>
                <a:latin typeface="Courier New" panose="02070309020205020404" pitchFamily="49" charset="0"/>
              </a:rPr>
              <a:t>计算并显示当前的时分秒</a:t>
            </a:r>
          </a:p>
          <a:p>
            <a:pPr eaLnBrk="1" hangingPunct="1">
              <a:spcBef>
                <a:spcPct val="0"/>
              </a:spcBef>
              <a:buClrTx/>
              <a:buSzTx/>
              <a:buFontTx/>
              <a:buNone/>
            </a:pPr>
            <a:r>
              <a:rPr lang="zh-CN" altLang="en-US" sz="1600" dirty="0">
                <a:solidFill>
                  <a:srgbClr val="008000"/>
                </a:solidFill>
                <a:latin typeface="Courier New" panose="02070309020205020404" pitchFamily="49" charset="0"/>
              </a:rPr>
              <a:t> * </a:t>
            </a:r>
            <a:r>
              <a:rPr lang="en-US" altLang="zh-CN" sz="1600" dirty="0">
                <a:solidFill>
                  <a:srgbClr val="008000"/>
                </a:solidFill>
                <a:latin typeface="Courier New" panose="02070309020205020404" pitchFamily="49" charset="0"/>
              </a:rPr>
              <a:t>&lt;</a:t>
            </a:r>
            <a:r>
              <a:rPr lang="en-US" altLang="zh-CN" sz="1600" dirty="0" err="1">
                <a:solidFill>
                  <a:srgbClr val="008000"/>
                </a:solidFill>
                <a:latin typeface="Courier New" panose="02070309020205020404" pitchFamily="49" charset="0"/>
              </a:rPr>
              <a:t>br</a:t>
            </a:r>
            <a:r>
              <a:rPr lang="en-US" altLang="zh-CN" sz="1600" dirty="0">
                <a:solidFill>
                  <a:srgbClr val="008000"/>
                </a:solidFill>
                <a:latin typeface="Courier New" panose="02070309020205020404" pitchFamily="49" charset="0"/>
              </a:rPr>
              <a:t>&gt; </a:t>
            </a:r>
            <a:r>
              <a:rPr lang="zh-CN" altLang="en-US" sz="1600" dirty="0">
                <a:solidFill>
                  <a:srgbClr val="008000"/>
                </a:solidFill>
                <a:latin typeface="Courier New" panose="02070309020205020404" pitchFamily="49" charset="0"/>
              </a:rPr>
              <a:t>通过 </a:t>
            </a:r>
            <a:r>
              <a:rPr lang="en-US" altLang="zh-CN" sz="1600" dirty="0" err="1">
                <a:solidFill>
                  <a:srgbClr val="008000"/>
                </a:solidFill>
                <a:latin typeface="Courier New" panose="02070309020205020404" pitchFamily="49" charset="0"/>
              </a:rPr>
              <a:t>System.currentTimeMillis</a:t>
            </a:r>
            <a:r>
              <a:rPr lang="en-US" altLang="zh-CN" sz="1600" dirty="0">
                <a:solidFill>
                  <a:srgbClr val="008000"/>
                </a:solidFill>
                <a:latin typeface="Courier New" panose="02070309020205020404" pitchFamily="49" charset="0"/>
              </a:rPr>
              <a:t>() </a:t>
            </a:r>
            <a:r>
              <a:rPr lang="zh-CN" altLang="en-US" sz="1600" dirty="0">
                <a:solidFill>
                  <a:srgbClr val="008000"/>
                </a:solidFill>
                <a:latin typeface="Courier New" panose="02070309020205020404" pitchFamily="49" charset="0"/>
              </a:rPr>
              <a:t>得到从 </a:t>
            </a:r>
            <a:r>
              <a:rPr lang="en-US" altLang="zh-CN" sz="1600" dirty="0">
                <a:solidFill>
                  <a:srgbClr val="008000"/>
                </a:solidFill>
                <a:latin typeface="Courier New" panose="02070309020205020404" pitchFamily="49" charset="0"/>
              </a:rPr>
              <a:t>Unix Epoch Time </a:t>
            </a:r>
            <a:r>
              <a:rPr lang="zh-CN" altLang="en-US" sz="1600" dirty="0">
                <a:solidFill>
                  <a:srgbClr val="008000"/>
                </a:solidFill>
                <a:latin typeface="Courier New" panose="02070309020205020404" pitchFamily="49" charset="0"/>
              </a:rPr>
              <a:t>经过的毫秒数，</a:t>
            </a:r>
          </a:p>
          <a:p>
            <a:pPr eaLnBrk="1" hangingPunct="1">
              <a:spcBef>
                <a:spcPct val="0"/>
              </a:spcBef>
              <a:buClrTx/>
              <a:buSzTx/>
              <a:buFontTx/>
              <a:buNone/>
            </a:pPr>
            <a:r>
              <a:rPr lang="zh-CN" altLang="en-US" sz="1600" dirty="0">
                <a:solidFill>
                  <a:srgbClr val="008000"/>
                </a:solidFill>
                <a:latin typeface="Courier New" panose="02070309020205020404" pitchFamily="49" charset="0"/>
              </a:rPr>
              <a:t> * </a:t>
            </a:r>
            <a:r>
              <a:rPr lang="en-US" altLang="zh-CN" sz="1600" dirty="0">
                <a:solidFill>
                  <a:srgbClr val="008000"/>
                </a:solidFill>
                <a:latin typeface="Courier New" panose="02070309020205020404" pitchFamily="49" charset="0"/>
              </a:rPr>
              <a:t>&lt;</a:t>
            </a:r>
            <a:r>
              <a:rPr lang="en-US" altLang="zh-CN" sz="1600" dirty="0" err="1">
                <a:solidFill>
                  <a:srgbClr val="008000"/>
                </a:solidFill>
                <a:latin typeface="Courier New" panose="02070309020205020404" pitchFamily="49" charset="0"/>
              </a:rPr>
              <a:t>br</a:t>
            </a:r>
            <a:r>
              <a:rPr lang="en-US" altLang="zh-CN" sz="1600" dirty="0">
                <a:solidFill>
                  <a:srgbClr val="008000"/>
                </a:solidFill>
                <a:latin typeface="Courier New" panose="02070309020205020404" pitchFamily="49" charset="0"/>
              </a:rPr>
              <a:t>&gt; </a:t>
            </a:r>
            <a:r>
              <a:rPr lang="zh-CN" altLang="en-US" sz="1600" dirty="0">
                <a:solidFill>
                  <a:srgbClr val="008000"/>
                </a:solidFill>
                <a:latin typeface="Courier New" panose="02070309020205020404" pitchFamily="49" charset="0"/>
              </a:rPr>
              <a:t>然后计算出时分秒</a:t>
            </a:r>
          </a:p>
          <a:p>
            <a:pPr eaLnBrk="1" hangingPunct="1">
              <a:spcBef>
                <a:spcPct val="0"/>
              </a:spcBef>
              <a:buClrTx/>
              <a:buSzTx/>
              <a:buFontTx/>
              <a:buNone/>
            </a:pPr>
            <a:r>
              <a:rPr lang="zh-CN" altLang="en-US" sz="1600" dirty="0">
                <a:solidFill>
                  <a:srgbClr val="008000"/>
                </a:solidFill>
                <a:latin typeface="Courier New" panose="02070309020205020404" pitchFamily="49" charset="0"/>
              </a:rPr>
              <a:t> *</a:t>
            </a:r>
          </a:p>
          <a:p>
            <a:pPr eaLnBrk="1" hangingPunct="1">
              <a:spcBef>
                <a:spcPct val="0"/>
              </a:spcBef>
              <a:buClrTx/>
              <a:buSzTx/>
              <a:buFontTx/>
              <a:buNone/>
            </a:pPr>
            <a:r>
              <a:rPr lang="zh-CN" altLang="en-US" sz="1600" dirty="0">
                <a:solidFill>
                  <a:srgbClr val="008000"/>
                </a:solidFill>
                <a:latin typeface="Courier New" panose="02070309020205020404" pitchFamily="49" charset="0"/>
              </a:rPr>
              <a:t> * </a:t>
            </a:r>
            <a:r>
              <a:rPr lang="en-US" altLang="zh-CN" sz="1600" dirty="0">
                <a:solidFill>
                  <a:srgbClr val="008000"/>
                </a:solidFill>
                <a:latin typeface="Courier New" panose="02070309020205020404" pitchFamily="49" charset="0"/>
              </a:rPr>
              <a:t>@author </a:t>
            </a:r>
            <a:r>
              <a:rPr lang="en-US" altLang="zh-CN" sz="1600" dirty="0" err="1">
                <a:solidFill>
                  <a:srgbClr val="008000"/>
                </a:solidFill>
                <a:latin typeface="Courier New" panose="02070309020205020404" pitchFamily="49" charset="0"/>
              </a:rPr>
              <a:t>julie</a:t>
            </a:r>
            <a:endParaRPr lang="en-US" altLang="zh-CN" sz="1600" dirty="0">
              <a:solidFill>
                <a:srgbClr val="008000"/>
              </a:solidFill>
              <a:latin typeface="Courier New" panose="02070309020205020404" pitchFamily="49" charset="0"/>
            </a:endParaRPr>
          </a:p>
          <a:p>
            <a:pPr eaLnBrk="1" hangingPunct="1">
              <a:spcBef>
                <a:spcPct val="0"/>
              </a:spcBef>
              <a:buClrTx/>
              <a:buSzTx/>
              <a:buFontTx/>
              <a:buNone/>
            </a:pPr>
            <a:r>
              <a:rPr lang="en-US" altLang="zh-CN" sz="1600" dirty="0">
                <a:solidFill>
                  <a:srgbClr val="008000"/>
                </a:solidFill>
                <a:latin typeface="Courier New" panose="02070309020205020404" pitchFamily="49" charset="0"/>
              </a:rPr>
              <a:t> * @version 1.0</a:t>
            </a:r>
          </a:p>
          <a:p>
            <a:pPr eaLnBrk="1" hangingPunct="1">
              <a:spcBef>
                <a:spcPct val="0"/>
              </a:spcBef>
              <a:buClrTx/>
              <a:buSzTx/>
              <a:buFontTx/>
              <a:buNone/>
            </a:pPr>
            <a:r>
              <a:rPr lang="en-US" altLang="zh-CN" sz="1600" dirty="0">
                <a:solidFill>
                  <a:srgbClr val="008000"/>
                </a:solidFill>
                <a:latin typeface="Courier New" panose="02070309020205020404" pitchFamily="49" charset="0"/>
              </a:rPr>
              <a:t> */</a:t>
            </a:r>
          </a:p>
          <a:p>
            <a:pPr eaLnBrk="1" hangingPunct="1">
              <a:spcBef>
                <a:spcPct val="0"/>
              </a:spcBef>
              <a:buClrTx/>
              <a:buSzTx/>
              <a:buFontTx/>
              <a:buNone/>
            </a:pPr>
            <a:r>
              <a:rPr lang="en-US" altLang="zh-CN" sz="1600" dirty="0">
                <a:solidFill>
                  <a:srgbClr val="0000CC"/>
                </a:solidFill>
                <a:latin typeface="Courier New" panose="02070309020205020404" pitchFamily="49" charset="0"/>
              </a:rPr>
              <a:t>public class</a:t>
            </a:r>
            <a:r>
              <a:rPr lang="en-US" altLang="zh-CN" sz="1600" dirty="0">
                <a:latin typeface="Courier New" panose="02070309020205020404" pitchFamily="49" charset="0"/>
              </a:rPr>
              <a:t> </a:t>
            </a:r>
            <a:r>
              <a:rPr lang="en-US" altLang="zh-CN" sz="1600" dirty="0" err="1">
                <a:latin typeface="Courier New" panose="02070309020205020404" pitchFamily="49" charset="0"/>
              </a:rPr>
              <a:t>CurrentTime</a:t>
            </a:r>
            <a:r>
              <a:rPr lang="en-US" altLang="zh-CN" sz="1600" dirty="0">
                <a:latin typeface="Courier New" panose="02070309020205020404" pitchFamily="49" charset="0"/>
              </a:rPr>
              <a:t> </a:t>
            </a:r>
          </a:p>
          <a:p>
            <a:pPr eaLnBrk="1" hangingPunct="1">
              <a:spcBef>
                <a:spcPct val="0"/>
              </a:spcBef>
              <a:buClrTx/>
              <a:buSzTx/>
              <a:buFontTx/>
              <a:buNone/>
            </a:pPr>
            <a:r>
              <a:rPr lang="en-US" altLang="zh-CN" sz="1600" dirty="0">
                <a:latin typeface="Courier New" panose="02070309020205020404" pitchFamily="49" charset="0"/>
              </a:rPr>
              <a:t>{</a:t>
            </a:r>
          </a:p>
          <a:p>
            <a:pPr lvl="1" eaLnBrk="1" hangingPunct="1">
              <a:spcBef>
                <a:spcPct val="0"/>
              </a:spcBef>
              <a:buClrTx/>
              <a:buSzTx/>
              <a:buFontTx/>
              <a:buNone/>
            </a:pPr>
            <a:r>
              <a:rPr lang="en-US" altLang="zh-CN" sz="1600" dirty="0">
                <a:solidFill>
                  <a:srgbClr val="008000"/>
                </a:solidFill>
                <a:latin typeface="Courier New" panose="02070309020205020404" pitchFamily="49" charset="0"/>
                <a:ea typeface="宋体" panose="02010600030101010101" pitchFamily="2" charset="-122"/>
              </a:rPr>
              <a:t>/** </a:t>
            </a:r>
          </a:p>
          <a:p>
            <a:pPr lvl="1" eaLnBrk="1" hangingPunct="1">
              <a:spcBef>
                <a:spcPct val="0"/>
              </a:spcBef>
              <a:buClrTx/>
              <a:buSzTx/>
              <a:buFontTx/>
              <a:buNone/>
            </a:pPr>
            <a:r>
              <a:rPr lang="en-US" altLang="zh-CN" sz="1600" dirty="0">
                <a:solidFill>
                  <a:srgbClr val="008000"/>
                </a:solidFill>
                <a:latin typeface="Courier New" panose="02070309020205020404" pitchFamily="49" charset="0"/>
                <a:ea typeface="宋体" panose="02010600030101010101" pitchFamily="2" charset="-122"/>
              </a:rPr>
              <a:t> * Main </a:t>
            </a:r>
            <a:r>
              <a:rPr lang="zh-CN" altLang="en-US" sz="1600" dirty="0">
                <a:solidFill>
                  <a:srgbClr val="008000"/>
                </a:solidFill>
                <a:latin typeface="Courier New" panose="02070309020205020404" pitchFamily="49" charset="0"/>
                <a:ea typeface="宋体" panose="02010600030101010101" pitchFamily="2" charset="-122"/>
              </a:rPr>
              <a:t>方法 </a:t>
            </a:r>
          </a:p>
          <a:p>
            <a:pPr lvl="1" eaLnBrk="1" hangingPunct="1">
              <a:spcBef>
                <a:spcPct val="0"/>
              </a:spcBef>
              <a:buClrTx/>
              <a:buSzTx/>
              <a:buFontTx/>
              <a:buNone/>
            </a:pPr>
            <a:r>
              <a:rPr lang="zh-CN" altLang="en-US" sz="1600" dirty="0">
                <a:solidFill>
                  <a:srgbClr val="008000"/>
                </a:solidFill>
                <a:latin typeface="Courier New" panose="02070309020205020404" pitchFamily="49" charset="0"/>
                <a:ea typeface="宋体" panose="02010600030101010101" pitchFamily="2" charset="-122"/>
              </a:rPr>
              <a:t> * </a:t>
            </a:r>
            <a:r>
              <a:rPr lang="en-US" altLang="zh-CN" sz="1600" dirty="0">
                <a:solidFill>
                  <a:srgbClr val="008000"/>
                </a:solidFill>
                <a:latin typeface="Courier New" panose="02070309020205020404" pitchFamily="49" charset="0"/>
                <a:ea typeface="宋体" panose="02010600030101010101" pitchFamily="2" charset="-122"/>
              </a:rPr>
              <a:t>@</a:t>
            </a:r>
            <a:r>
              <a:rPr lang="en-US" altLang="zh-CN" sz="1600" dirty="0" err="1">
                <a:solidFill>
                  <a:srgbClr val="008000"/>
                </a:solidFill>
                <a:latin typeface="Courier New" panose="02070309020205020404" pitchFamily="49" charset="0"/>
                <a:ea typeface="宋体" panose="02010600030101010101" pitchFamily="2" charset="-122"/>
              </a:rPr>
              <a:t>param</a:t>
            </a:r>
            <a:r>
              <a:rPr lang="en-US" altLang="zh-CN" sz="1600" dirty="0">
                <a:solidFill>
                  <a:srgbClr val="008000"/>
                </a:solidFill>
                <a:latin typeface="Courier New" panose="02070309020205020404" pitchFamily="49" charset="0"/>
                <a:ea typeface="宋体" panose="02010600030101010101" pitchFamily="2" charset="-122"/>
              </a:rPr>
              <a:t> </a:t>
            </a:r>
            <a:r>
              <a:rPr lang="en-US" altLang="zh-CN" sz="1600" dirty="0" err="1">
                <a:solidFill>
                  <a:srgbClr val="008000"/>
                </a:solidFill>
                <a:latin typeface="Courier New" panose="02070309020205020404" pitchFamily="49" charset="0"/>
                <a:ea typeface="宋体" panose="02010600030101010101" pitchFamily="2" charset="-122"/>
              </a:rPr>
              <a:t>args</a:t>
            </a:r>
            <a:r>
              <a:rPr lang="en-US" altLang="zh-CN" sz="1600" dirty="0">
                <a:solidFill>
                  <a:srgbClr val="008000"/>
                </a:solidFill>
                <a:latin typeface="Courier New" panose="02070309020205020404" pitchFamily="49" charset="0"/>
                <a:ea typeface="宋体" panose="02010600030101010101" pitchFamily="2" charset="-122"/>
              </a:rPr>
              <a:t> </a:t>
            </a:r>
            <a:r>
              <a:rPr lang="zh-CN" altLang="en-US" sz="1600" dirty="0">
                <a:solidFill>
                  <a:srgbClr val="008000"/>
                </a:solidFill>
                <a:latin typeface="Courier New" panose="02070309020205020404" pitchFamily="49" charset="0"/>
                <a:ea typeface="宋体" panose="02010600030101010101" pitchFamily="2" charset="-122"/>
              </a:rPr>
              <a:t>命令行参数，字符串数组类型</a:t>
            </a:r>
          </a:p>
          <a:p>
            <a:pPr lvl="1" eaLnBrk="1" hangingPunct="1">
              <a:spcBef>
                <a:spcPct val="0"/>
              </a:spcBef>
              <a:buClrTx/>
              <a:buSzTx/>
              <a:buFontTx/>
              <a:buNone/>
            </a:pPr>
            <a:r>
              <a:rPr lang="zh-CN" altLang="en-US" sz="1600" dirty="0">
                <a:solidFill>
                  <a:srgbClr val="008000"/>
                </a:solidFill>
                <a:latin typeface="Courier New" panose="02070309020205020404" pitchFamily="49" charset="0"/>
                <a:ea typeface="宋体" panose="02010600030101010101" pitchFamily="2" charset="-122"/>
              </a:rPr>
              <a:t> * </a:t>
            </a:r>
            <a:r>
              <a:rPr lang="en-US" altLang="zh-CN" sz="1600" dirty="0">
                <a:solidFill>
                  <a:srgbClr val="008000"/>
                </a:solidFill>
                <a:latin typeface="Courier New" panose="02070309020205020404" pitchFamily="49" charset="0"/>
                <a:ea typeface="宋体" panose="02010600030101010101" pitchFamily="2" charset="-122"/>
              </a:rPr>
              <a:t>@return </a:t>
            </a:r>
            <a:r>
              <a:rPr lang="zh-CN" altLang="en-US" sz="1600" dirty="0">
                <a:solidFill>
                  <a:srgbClr val="008000"/>
                </a:solidFill>
                <a:latin typeface="Courier New" panose="02070309020205020404" pitchFamily="49" charset="0"/>
                <a:ea typeface="宋体" panose="02010600030101010101" pitchFamily="2" charset="-122"/>
              </a:rPr>
              <a:t>无</a:t>
            </a:r>
          </a:p>
          <a:p>
            <a:pPr lvl="1" eaLnBrk="1" hangingPunct="1">
              <a:spcBef>
                <a:spcPct val="0"/>
              </a:spcBef>
              <a:buClrTx/>
              <a:buSzTx/>
              <a:buFontTx/>
              <a:buNone/>
            </a:pPr>
            <a:r>
              <a:rPr lang="zh-CN" altLang="en-US" sz="1600" dirty="0">
                <a:solidFill>
                  <a:srgbClr val="008000"/>
                </a:solidFill>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1600" dirty="0">
                <a:solidFill>
                  <a:srgbClr val="0000CC"/>
                </a:solidFill>
                <a:latin typeface="Courier New" panose="02070309020205020404" pitchFamily="49" charset="0"/>
                <a:ea typeface="宋体" panose="02010600030101010101" pitchFamily="2" charset="-122"/>
              </a:rPr>
              <a:t>public static void</a:t>
            </a:r>
            <a:r>
              <a:rPr lang="en-US" altLang="zh-CN" sz="1600" dirty="0">
                <a:latin typeface="Courier New" panose="02070309020205020404" pitchFamily="49" charset="0"/>
                <a:ea typeface="宋体" panose="02010600030101010101" pitchFamily="2" charset="-122"/>
              </a:rPr>
              <a:t> main(String[] </a:t>
            </a:r>
            <a:r>
              <a:rPr lang="en-US" altLang="zh-CN" sz="1600" dirty="0" err="1">
                <a:latin typeface="Courier New" panose="02070309020205020404" pitchFamily="49" charset="0"/>
                <a:ea typeface="宋体" panose="02010600030101010101" pitchFamily="2" charset="-122"/>
              </a:rPr>
              <a:t>args</a:t>
            </a:r>
            <a:r>
              <a:rPr lang="en-US" altLang="zh-CN" sz="1600" dirty="0">
                <a:latin typeface="Courier New" panose="02070309020205020404" pitchFamily="49" charset="0"/>
                <a:ea typeface="宋体" panose="02010600030101010101" pitchFamily="2" charset="-122"/>
              </a:rPr>
              <a:t>) </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1600" dirty="0">
                <a:solidFill>
                  <a:srgbClr val="008000"/>
                </a:solidFill>
                <a:latin typeface="Courier New" panose="02070309020205020404" pitchFamily="49" charset="0"/>
                <a:ea typeface="宋体" panose="02010600030101010101" pitchFamily="2" charset="-122"/>
              </a:rPr>
              <a:t>    // ... ...</a:t>
            </a:r>
            <a:r>
              <a:rPr lang="en-US" altLang="zh-CN" sz="1600" dirty="0">
                <a:latin typeface="Courier New" panose="02070309020205020404" pitchFamily="49" charset="0"/>
                <a:ea typeface="宋体" panose="02010600030101010101" pitchFamily="2" charset="-122"/>
              </a:rPr>
              <a:t>  </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a:t>
            </a:r>
          </a:p>
        </p:txBody>
      </p:sp>
      <p:sp>
        <p:nvSpPr>
          <p:cNvPr id="168963" name="Text Box 3"/>
          <p:cNvSpPr txBox="1">
            <a:spLocks noChangeArrowheads="1"/>
          </p:cNvSpPr>
          <p:nvPr/>
        </p:nvSpPr>
        <p:spPr bwMode="auto">
          <a:xfrm>
            <a:off x="1976439" y="5661192"/>
            <a:ext cx="735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dirty="0">
                <a:solidFill>
                  <a:srgbClr val="0000CC"/>
                </a:solidFill>
              </a:rPr>
              <a:t>在 </a:t>
            </a:r>
            <a:r>
              <a:rPr lang="en-US" altLang="zh-CN" sz="1800" dirty="0">
                <a:solidFill>
                  <a:srgbClr val="0000CC"/>
                </a:solidFill>
              </a:rPr>
              <a:t>Eclipse </a:t>
            </a:r>
            <a:r>
              <a:rPr lang="zh-CN" altLang="en-US" sz="1800" dirty="0">
                <a:solidFill>
                  <a:srgbClr val="0000CC"/>
                </a:solidFill>
              </a:rPr>
              <a:t>中，完成上面的注释。</a:t>
            </a:r>
          </a:p>
          <a:p>
            <a:pPr eaLnBrk="1" hangingPunct="1">
              <a:spcBef>
                <a:spcPct val="0"/>
              </a:spcBef>
              <a:buClrTx/>
              <a:buSzTx/>
              <a:buFontTx/>
              <a:buNone/>
            </a:pPr>
            <a:r>
              <a:rPr lang="en-US" altLang="zh-CN" sz="1800" dirty="0">
                <a:solidFill>
                  <a:srgbClr val="0000CC"/>
                </a:solidFill>
              </a:rPr>
              <a:t>1. </a:t>
            </a:r>
            <a:r>
              <a:rPr lang="zh-CN" altLang="en-US" sz="1800" dirty="0">
                <a:solidFill>
                  <a:srgbClr val="0000CC"/>
                </a:solidFill>
              </a:rPr>
              <a:t>将鼠标悬停到“</a:t>
            </a:r>
            <a:r>
              <a:rPr lang="en-US" altLang="zh-CN" sz="1800" dirty="0" err="1">
                <a:solidFill>
                  <a:srgbClr val="0000CC"/>
                </a:solidFill>
              </a:rPr>
              <a:t>CurrentTime</a:t>
            </a:r>
            <a:r>
              <a:rPr lang="en-US" altLang="zh-CN" sz="1800" dirty="0">
                <a:solidFill>
                  <a:srgbClr val="0000CC"/>
                </a:solidFill>
              </a:rPr>
              <a:t>”</a:t>
            </a:r>
            <a:r>
              <a:rPr lang="zh-CN" altLang="en-US" sz="1800" dirty="0">
                <a:solidFill>
                  <a:srgbClr val="0000CC"/>
                </a:solidFill>
              </a:rPr>
              <a:t>和“</a:t>
            </a:r>
            <a:r>
              <a:rPr lang="en-US" altLang="zh-CN" sz="1800" dirty="0">
                <a:solidFill>
                  <a:srgbClr val="0000CC"/>
                </a:solidFill>
              </a:rPr>
              <a:t>main”</a:t>
            </a:r>
            <a:r>
              <a:rPr lang="zh-CN" altLang="en-US" sz="1800" dirty="0">
                <a:solidFill>
                  <a:srgbClr val="0000CC"/>
                </a:solidFill>
              </a:rPr>
              <a:t>上面，看看会发生什么事情。</a:t>
            </a:r>
          </a:p>
          <a:p>
            <a:pPr eaLnBrk="1" hangingPunct="1">
              <a:spcBef>
                <a:spcPct val="0"/>
              </a:spcBef>
              <a:buClrTx/>
              <a:buSzTx/>
              <a:buFontTx/>
              <a:buNone/>
            </a:pPr>
            <a:r>
              <a:rPr lang="en-US" altLang="zh-CN" sz="1800" dirty="0">
                <a:solidFill>
                  <a:srgbClr val="0000CC"/>
                </a:solidFill>
              </a:rPr>
              <a:t>2. </a:t>
            </a:r>
            <a:r>
              <a:rPr lang="zh-CN" altLang="en-US" sz="1800" dirty="0">
                <a:solidFill>
                  <a:srgbClr val="0000CC"/>
                </a:solidFill>
              </a:rPr>
              <a:t>在 </a:t>
            </a:r>
            <a:r>
              <a:rPr lang="en-US" altLang="zh-CN" sz="1800" dirty="0">
                <a:solidFill>
                  <a:srgbClr val="0000CC"/>
                </a:solidFill>
              </a:rPr>
              <a:t>/** </a:t>
            </a:r>
            <a:r>
              <a:rPr lang="zh-CN" altLang="en-US" sz="1800" dirty="0">
                <a:solidFill>
                  <a:srgbClr val="0000CC"/>
                </a:solidFill>
              </a:rPr>
              <a:t>中，删掉一个 * ，然后再悬停鼠标，看看会发生什么事情。</a:t>
            </a:r>
          </a:p>
        </p:txBody>
      </p:sp>
    </p:spTree>
    <p:extLst>
      <p:ext uri="{BB962C8B-B14F-4D97-AF65-F5344CB8AC3E}">
        <p14:creationId xmlns:p14="http://schemas.microsoft.com/office/powerpoint/2010/main" val="37884325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dirty="0"/>
              <a:t>编程风格和文档</a:t>
            </a:r>
            <a:endParaRPr lang="zh-CN" altLang="en-US" dirty="0" smtClean="0">
              <a:ea typeface="宋体" panose="02010600030101010101" pitchFamily="2" charset="-122"/>
            </a:endParaRPr>
          </a:p>
        </p:txBody>
      </p:sp>
      <p:sp>
        <p:nvSpPr>
          <p:cNvPr id="169987" name="Rectangle 3"/>
          <p:cNvSpPr>
            <a:spLocks noGrp="1" noChangeArrowheads="1"/>
          </p:cNvSpPr>
          <p:nvPr>
            <p:ph type="body" idx="1"/>
          </p:nvPr>
        </p:nvSpPr>
        <p:spPr>
          <a:xfrm>
            <a:off x="900752" y="981076"/>
            <a:ext cx="9321161" cy="5686425"/>
          </a:xfrm>
        </p:spPr>
        <p:txBody>
          <a:bodyPr/>
          <a:lstStyle/>
          <a:p>
            <a:pPr eaLnBrk="1" hangingPunct="1"/>
            <a:r>
              <a:rPr lang="zh-CN" altLang="en-US" dirty="0" smtClean="0">
                <a:latin typeface="Courier New" panose="02070309020205020404" pitchFamily="49" charset="0"/>
                <a:ea typeface="黑体" panose="02010609060101010101" pitchFamily="49" charset="-122"/>
                <a:cs typeface="Courier New" panose="02070309020205020404" pitchFamily="49" charset="0"/>
              </a:rPr>
              <a:t>命名习惯</a:t>
            </a:r>
          </a:p>
          <a:p>
            <a:pPr lvl="1" eaLnBrk="1" hangingPunct="1"/>
            <a:r>
              <a:rPr lang="zh-CN" altLang="en-US" dirty="0" smtClean="0">
                <a:latin typeface="Courier New" panose="02070309020205020404" pitchFamily="49" charset="0"/>
                <a:ea typeface="黑体" panose="02010609060101010101" pitchFamily="49" charset="-122"/>
                <a:cs typeface="Courier New" panose="02070309020205020404" pitchFamily="49" charset="0"/>
              </a:rPr>
              <a:t>选择有意义的描述性名字。一个恰到好处的名字，胜过长篇大论的注释</a:t>
            </a:r>
          </a:p>
          <a:p>
            <a:pPr lvl="1" eaLnBrk="1" hangingPunct="1"/>
            <a:r>
              <a:rPr lang="zh-CN" altLang="en-US" dirty="0" smtClean="0">
                <a:latin typeface="Courier New" panose="02070309020205020404" pitchFamily="49" charset="0"/>
                <a:ea typeface="黑体" panose="02010609060101010101" pitchFamily="49" charset="-122"/>
                <a:cs typeface="Courier New" panose="02070309020205020404" pitchFamily="49" charset="0"/>
              </a:rPr>
              <a:t>类名</a:t>
            </a:r>
          </a:p>
          <a:p>
            <a:pPr lvl="2" eaLnBrk="1" hangingPunct="1"/>
            <a:r>
              <a:rPr lang="zh-CN" altLang="en-US" dirty="0" smtClean="0">
                <a:latin typeface="Courier New" panose="02070309020205020404" pitchFamily="49" charset="0"/>
                <a:ea typeface="黑体" panose="02010609060101010101" pitchFamily="49" charset="-122"/>
                <a:cs typeface="Courier New" panose="02070309020205020404" pitchFamily="49" charset="0"/>
              </a:rPr>
              <a:t>类名的每个单词的首字母大写，如 </a:t>
            </a:r>
            <a:r>
              <a:rPr lang="en-US" altLang="zh-CN" dirty="0" err="1"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TaxCalculator</a:t>
            </a:r>
            <a:endParaRPr lang="en-US" altLang="zh-CN"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endParaRPr>
          </a:p>
          <a:p>
            <a:pPr lvl="2" eaLnBrk="1" hangingPunct="1"/>
            <a:r>
              <a:rPr lang="zh-CN" altLang="en-US" dirty="0" smtClean="0">
                <a:latin typeface="Courier New" panose="02070309020205020404" pitchFamily="49" charset="0"/>
                <a:ea typeface="黑体" panose="02010609060101010101" pitchFamily="49" charset="-122"/>
                <a:cs typeface="Courier New" panose="02070309020205020404" pitchFamily="49" charset="0"/>
              </a:rPr>
              <a:t>类名一般是名词形式</a:t>
            </a:r>
          </a:p>
          <a:p>
            <a:pPr lvl="1" eaLnBrk="1" hangingPunct="1"/>
            <a:r>
              <a:rPr lang="zh-CN" altLang="en-US" dirty="0" smtClean="0">
                <a:latin typeface="Courier New" panose="02070309020205020404" pitchFamily="49" charset="0"/>
                <a:ea typeface="黑体" panose="02010609060101010101" pitchFamily="49" charset="-122"/>
                <a:cs typeface="Courier New" panose="02070309020205020404" pitchFamily="49" charset="0"/>
              </a:rPr>
              <a:t>常量</a:t>
            </a:r>
          </a:p>
          <a:p>
            <a:pPr lvl="2" eaLnBrk="1" hangingPunct="1"/>
            <a:r>
              <a:rPr lang="zh-CN" altLang="en-US" dirty="0" smtClean="0">
                <a:latin typeface="Courier New" panose="02070309020205020404" pitchFamily="49" charset="0"/>
                <a:ea typeface="黑体" panose="02010609060101010101" pitchFamily="49" charset="-122"/>
                <a:cs typeface="Courier New" panose="02070309020205020404" pitchFamily="49" charset="0"/>
              </a:rPr>
              <a:t>所有的字母都大写，两个单词间要用下划线连接</a:t>
            </a:r>
          </a:p>
          <a:p>
            <a:pPr lvl="2" eaLnBrk="1" hangingPunct="1"/>
            <a:r>
              <a:rPr lang="zh-CN" altLang="en-US" dirty="0" smtClean="0">
                <a:latin typeface="Courier New" panose="02070309020205020404" pitchFamily="49" charset="0"/>
                <a:ea typeface="黑体" panose="02010609060101010101" pitchFamily="49" charset="-122"/>
                <a:cs typeface="Courier New" panose="02070309020205020404" pitchFamily="49" charset="0"/>
              </a:rPr>
              <a:t>如：</a:t>
            </a:r>
            <a:r>
              <a:rPr lang="en-US" altLang="zh-CN"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PI</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a:t>
            </a:r>
            <a:r>
              <a:rPr lang="en-US" altLang="zh-CN"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MAX_INT_VALUE</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 </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等</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2288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dirty="0"/>
              <a:t>编程风格和文档</a:t>
            </a:r>
            <a:endParaRPr lang="zh-CN" altLang="en-US" dirty="0" smtClean="0">
              <a:ea typeface="宋体" panose="02010600030101010101" pitchFamily="2" charset="-122"/>
            </a:endParaRPr>
          </a:p>
        </p:txBody>
      </p:sp>
      <p:sp>
        <p:nvSpPr>
          <p:cNvPr id="171011" name="Rectangle 3"/>
          <p:cNvSpPr>
            <a:spLocks noGrp="1" noChangeArrowheads="1"/>
          </p:cNvSpPr>
          <p:nvPr>
            <p:ph type="body" idx="1"/>
          </p:nvPr>
        </p:nvSpPr>
        <p:spPr/>
        <p:txBody>
          <a:bodyPr/>
          <a:lstStyle/>
          <a:p>
            <a:pPr lvl="1" eaLnBrk="1" hangingPunct="1"/>
            <a:r>
              <a:rPr lang="zh-CN" altLang="en-US" sz="2800" b="0" dirty="0" smtClean="0">
                <a:latin typeface="Courier New" panose="02070309020205020404" pitchFamily="49" charset="0"/>
                <a:ea typeface="黑体" panose="02010609060101010101" pitchFamily="49" charset="-122"/>
                <a:cs typeface="Courier New" panose="02070309020205020404" pitchFamily="49" charset="0"/>
              </a:rPr>
              <a:t>变量和方法名</a:t>
            </a:r>
          </a:p>
          <a:p>
            <a:pPr lvl="2" eaLnBrk="1" hangingPunct="1"/>
            <a:r>
              <a:rPr lang="zh-CN" altLang="en-US" sz="2400" dirty="0" smtClean="0">
                <a:latin typeface="Courier New" panose="02070309020205020404" pitchFamily="49" charset="0"/>
                <a:ea typeface="黑体" panose="02010609060101010101" pitchFamily="49" charset="-122"/>
                <a:cs typeface="Courier New" panose="02070309020205020404" pitchFamily="49" charset="0"/>
              </a:rPr>
              <a:t>常用小写，如：</a:t>
            </a:r>
            <a:r>
              <a:rPr lang="en-US" altLang="zh-CN" sz="2400"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area, radius</a:t>
            </a:r>
          </a:p>
          <a:p>
            <a:pPr lvl="2" eaLnBrk="1" hangingPunct="1"/>
            <a:r>
              <a:rPr lang="zh-CN" altLang="en-US" sz="2400" dirty="0" smtClean="0">
                <a:latin typeface="Courier New" panose="02070309020205020404" pitchFamily="49" charset="0"/>
                <a:ea typeface="黑体" panose="02010609060101010101" pitchFamily="49" charset="-122"/>
                <a:cs typeface="Courier New" panose="02070309020205020404" pitchFamily="49" charset="0"/>
              </a:rPr>
              <a:t>如果名字包括几个词，则把它们连成一个，第一个词的字母小写而后面的每个单词的首字母大写，例如：</a:t>
            </a:r>
          </a:p>
          <a:p>
            <a:pPr lvl="3" eaLnBrk="1" hangingPunct="1"/>
            <a:r>
              <a:rPr lang="zh-CN" altLang="en-US" sz="2000" dirty="0" smtClean="0">
                <a:latin typeface="Courier New" panose="02070309020205020404" pitchFamily="49" charset="0"/>
                <a:ea typeface="黑体" panose="02010609060101010101" pitchFamily="49" charset="-122"/>
                <a:cs typeface="Courier New" panose="02070309020205020404" pitchFamily="49" charset="0"/>
              </a:rPr>
              <a:t>变量：</a:t>
            </a:r>
            <a:r>
              <a:rPr lang="en-US" altLang="zh-CN" sz="2000" b="1" dirty="0" err="1"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currentTime</a:t>
            </a:r>
            <a:r>
              <a:rPr lang="zh-CN" altLang="en-US" sz="2000" b="1"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a:t>
            </a:r>
            <a:r>
              <a:rPr lang="en-US" altLang="zh-CN" sz="2000" b="1" dirty="0" err="1"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annualInterestRate</a:t>
            </a:r>
            <a:r>
              <a:rPr lang="en-US" altLang="zh-CN" sz="2000" b="1" dirty="0" smtClean="0">
                <a:latin typeface="Courier New" panose="02070309020205020404" pitchFamily="49" charset="0"/>
                <a:ea typeface="黑体" panose="02010609060101010101" pitchFamily="49" charset="-122"/>
                <a:cs typeface="Courier New" panose="02070309020205020404" pitchFamily="49" charset="0"/>
              </a:rPr>
              <a:t> </a:t>
            </a:r>
            <a:endParaRPr lang="zh-CN" altLang="en-US" sz="2000" b="1" dirty="0" smtClean="0">
              <a:latin typeface="Courier New" panose="02070309020205020404" pitchFamily="49" charset="0"/>
              <a:ea typeface="黑体" panose="02010609060101010101" pitchFamily="49" charset="-122"/>
              <a:cs typeface="Courier New" panose="02070309020205020404" pitchFamily="49" charset="0"/>
            </a:endParaRPr>
          </a:p>
          <a:p>
            <a:pPr lvl="3" eaLnBrk="1" hangingPunct="1"/>
            <a:r>
              <a:rPr lang="zh-CN" altLang="en-US" sz="2000" dirty="0" smtClean="0">
                <a:latin typeface="Courier New" panose="02070309020205020404" pitchFamily="49" charset="0"/>
                <a:ea typeface="黑体" panose="02010609060101010101" pitchFamily="49" charset="-122"/>
                <a:cs typeface="Courier New" panose="02070309020205020404" pitchFamily="49" charset="0"/>
              </a:rPr>
              <a:t>方法：</a:t>
            </a:r>
            <a:r>
              <a:rPr lang="en-US" altLang="zh-CN" sz="2000" b="1" dirty="0" err="1"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showInputDialog</a:t>
            </a:r>
            <a:r>
              <a:rPr lang="en-US" altLang="zh-CN" sz="2000" b="1"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a:t>
            </a:r>
            <a:r>
              <a:rPr lang="zh-CN" altLang="en-US" sz="2000" b="1"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a:t>
            </a:r>
            <a:r>
              <a:rPr lang="en-US" altLang="zh-CN" sz="2000" b="1" dirty="0" err="1"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currentTimeMillis</a:t>
            </a:r>
            <a:r>
              <a:rPr lang="en-US" altLang="zh-CN" sz="2000" b="1"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a:t>
            </a:r>
          </a:p>
          <a:p>
            <a:pPr lvl="3" eaLnBrk="1" hangingPunct="1"/>
            <a:r>
              <a:rPr lang="zh-CN" altLang="en-US" sz="2000" dirty="0" smtClean="0">
                <a:latin typeface="Courier New" panose="02070309020205020404" pitchFamily="49" charset="0"/>
                <a:ea typeface="黑体" panose="02010609060101010101" pitchFamily="49" charset="-122"/>
                <a:cs typeface="Courier New" panose="02070309020205020404" pitchFamily="49" charset="0"/>
              </a:rPr>
              <a:t>这种书写方式又称为</a:t>
            </a:r>
            <a:r>
              <a:rPr lang="zh-CN" altLang="en-US" sz="2000" b="1" dirty="0" smtClean="0">
                <a:solidFill>
                  <a:srgbClr val="CC0000"/>
                </a:solidFill>
                <a:latin typeface="Courier New" panose="02070309020205020404" pitchFamily="49" charset="0"/>
                <a:ea typeface="黑体" panose="02010609060101010101" pitchFamily="49" charset="-122"/>
                <a:cs typeface="Courier New" panose="02070309020205020404" pitchFamily="49" charset="0"/>
              </a:rPr>
              <a:t>骆驼（</a:t>
            </a:r>
            <a:r>
              <a:rPr lang="en-US" altLang="zh-CN" sz="2000" b="1" dirty="0" smtClean="0">
                <a:solidFill>
                  <a:srgbClr val="CC0000"/>
                </a:solidFill>
                <a:latin typeface="Courier New" panose="02070309020205020404" pitchFamily="49" charset="0"/>
                <a:ea typeface="黑体" panose="02010609060101010101" pitchFamily="49" charset="-122"/>
                <a:cs typeface="Courier New" panose="02070309020205020404" pitchFamily="49" charset="0"/>
              </a:rPr>
              <a:t>camel</a:t>
            </a:r>
            <a:r>
              <a:rPr lang="zh-CN" altLang="en-US" sz="2000" b="1" dirty="0" smtClean="0">
                <a:solidFill>
                  <a:srgbClr val="CC0000"/>
                </a:solidFill>
                <a:latin typeface="Courier New" panose="02070309020205020404" pitchFamily="49" charset="0"/>
                <a:ea typeface="黑体" panose="02010609060101010101" pitchFamily="49" charset="-122"/>
                <a:cs typeface="Courier New" panose="02070309020205020404" pitchFamily="49" charset="0"/>
              </a:rPr>
              <a:t>）</a:t>
            </a:r>
            <a:r>
              <a:rPr lang="zh-CN" altLang="en-US" sz="2000" dirty="0" smtClean="0">
                <a:latin typeface="Courier New" panose="02070309020205020404" pitchFamily="49" charset="0"/>
                <a:ea typeface="黑体" panose="02010609060101010101" pitchFamily="49" charset="-122"/>
                <a:cs typeface="Courier New" panose="02070309020205020404" pitchFamily="49" charset="0"/>
              </a:rPr>
              <a:t>式</a:t>
            </a:r>
          </a:p>
          <a:p>
            <a:pPr lvl="2" eaLnBrk="1" hangingPunct="1"/>
            <a:r>
              <a:rPr lang="zh-CN" altLang="en-US" sz="2400" dirty="0" smtClean="0">
                <a:latin typeface="Courier New" panose="02070309020205020404" pitchFamily="49" charset="0"/>
                <a:ea typeface="黑体" panose="02010609060101010101" pitchFamily="49" charset="-122"/>
                <a:cs typeface="Courier New" panose="02070309020205020404" pitchFamily="49" charset="0"/>
              </a:rPr>
              <a:t>变量名一般是</a:t>
            </a:r>
            <a:r>
              <a:rPr lang="zh-CN" altLang="en-US" sz="2400" dirty="0" smtClean="0">
                <a:solidFill>
                  <a:srgbClr val="CC0000"/>
                </a:solidFill>
                <a:latin typeface="Courier New" panose="02070309020205020404" pitchFamily="49" charset="0"/>
                <a:ea typeface="黑体" panose="02010609060101010101" pitchFamily="49" charset="-122"/>
                <a:cs typeface="Courier New" panose="02070309020205020404" pitchFamily="49" charset="0"/>
              </a:rPr>
              <a:t>名词</a:t>
            </a:r>
            <a:r>
              <a:rPr lang="zh-CN" altLang="en-US" sz="2400" dirty="0" smtClean="0">
                <a:latin typeface="Courier New" panose="02070309020205020404" pitchFamily="49" charset="0"/>
                <a:ea typeface="黑体" panose="02010609060101010101" pitchFamily="49" charset="-122"/>
                <a:cs typeface="Courier New" panose="02070309020205020404" pitchFamily="49" charset="0"/>
              </a:rPr>
              <a:t>形式，如 </a:t>
            </a:r>
            <a:r>
              <a:rPr lang="en-US" altLang="zh-CN" sz="2400" b="1"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name</a:t>
            </a:r>
            <a:r>
              <a:rPr lang="zh-CN" altLang="en-US" sz="2400" b="1"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a:t>
            </a:r>
            <a:r>
              <a:rPr lang="en-US" altLang="zh-CN" sz="2400" b="1"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age</a:t>
            </a:r>
            <a:r>
              <a:rPr lang="zh-CN" altLang="en-US" sz="2400" b="1"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a:t>
            </a:r>
            <a:r>
              <a:rPr lang="en-US" altLang="zh-CN" sz="2400" b="1"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amount </a:t>
            </a:r>
            <a:r>
              <a:rPr lang="zh-CN" altLang="en-US" sz="2400" dirty="0" smtClean="0">
                <a:latin typeface="Courier New" panose="02070309020205020404" pitchFamily="49" charset="0"/>
                <a:ea typeface="黑体" panose="02010609060101010101" pitchFamily="49" charset="-122"/>
                <a:cs typeface="Courier New" panose="02070309020205020404" pitchFamily="49" charset="0"/>
              </a:rPr>
              <a:t>等</a:t>
            </a:r>
          </a:p>
          <a:p>
            <a:pPr lvl="2" eaLnBrk="1" hangingPunct="1"/>
            <a:r>
              <a:rPr lang="zh-CN" altLang="en-US" sz="2400" dirty="0" smtClean="0">
                <a:latin typeface="Courier New" panose="02070309020205020404" pitchFamily="49" charset="0"/>
                <a:ea typeface="黑体" panose="02010609060101010101" pitchFamily="49" charset="-122"/>
                <a:cs typeface="Courier New" panose="02070309020205020404" pitchFamily="49" charset="0"/>
              </a:rPr>
              <a:t>方法名一般是</a:t>
            </a:r>
            <a:r>
              <a:rPr lang="zh-CN" altLang="en-US" sz="2400" dirty="0" smtClean="0">
                <a:solidFill>
                  <a:srgbClr val="CC0000"/>
                </a:solidFill>
                <a:latin typeface="Courier New" panose="02070309020205020404" pitchFamily="49" charset="0"/>
                <a:ea typeface="黑体" panose="02010609060101010101" pitchFamily="49" charset="-122"/>
                <a:cs typeface="Courier New" panose="02070309020205020404" pitchFamily="49" charset="0"/>
              </a:rPr>
              <a:t>动词</a:t>
            </a:r>
            <a:r>
              <a:rPr lang="zh-CN" altLang="en-US" sz="2400" dirty="0" smtClean="0">
                <a:latin typeface="Courier New" panose="02070309020205020404" pitchFamily="49" charset="0"/>
                <a:ea typeface="黑体" panose="02010609060101010101" pitchFamily="49" charset="-122"/>
                <a:cs typeface="Courier New" panose="02070309020205020404" pitchFamily="49" charset="0"/>
              </a:rPr>
              <a:t>形式，如 </a:t>
            </a:r>
            <a:r>
              <a:rPr lang="en-US" altLang="zh-CN" sz="2400" b="1" dirty="0" err="1"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getName</a:t>
            </a:r>
            <a:r>
              <a:rPr lang="en-US" altLang="zh-CN" sz="2400" b="1"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 </a:t>
            </a:r>
            <a:r>
              <a:rPr lang="en-US" altLang="zh-CN" sz="2400" b="1" dirty="0" err="1"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calculateAmount</a:t>
            </a:r>
            <a:r>
              <a:rPr lang="en-US" altLang="zh-CN" sz="2400" b="1" dirty="0" smtClean="0">
                <a:solidFill>
                  <a:srgbClr val="0000CC"/>
                </a:solidFill>
                <a:latin typeface="Courier New" panose="02070309020205020404" pitchFamily="49" charset="0"/>
                <a:ea typeface="黑体" panose="02010609060101010101" pitchFamily="49" charset="-122"/>
                <a:cs typeface="Courier New" panose="02070309020205020404" pitchFamily="49" charset="0"/>
              </a:rPr>
              <a:t>() </a:t>
            </a:r>
            <a:r>
              <a:rPr lang="zh-CN" altLang="en-US" sz="2400" dirty="0" smtClean="0">
                <a:latin typeface="Courier New" panose="02070309020205020404" pitchFamily="49" charset="0"/>
                <a:ea typeface="黑体" panose="02010609060101010101" pitchFamily="49" charset="-122"/>
                <a:cs typeface="Courier New" panose="02070309020205020404" pitchFamily="49" charset="0"/>
              </a:rPr>
              <a:t>等</a:t>
            </a:r>
          </a:p>
          <a:p>
            <a:pPr eaLnBrk="1" hangingPunct="1"/>
            <a:endParaRPr lang="zh-CN" altLang="en-US" dirty="0" smtClean="0">
              <a:ea typeface="楷体" panose="02010609060101010101" pitchFamily="49" charset="-122"/>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2574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dirty="0"/>
              <a:t>编程风格和文档</a:t>
            </a:r>
            <a:endParaRPr lang="zh-CN" altLang="en-US" dirty="0" smtClean="0">
              <a:ea typeface="宋体" panose="02010600030101010101" pitchFamily="2" charset="-122"/>
            </a:endParaRPr>
          </a:p>
        </p:txBody>
      </p:sp>
      <p:sp>
        <p:nvSpPr>
          <p:cNvPr id="172035" name="Rectangle 3"/>
          <p:cNvSpPr>
            <a:spLocks noGrp="1" noChangeArrowheads="1"/>
          </p:cNvSpPr>
          <p:nvPr>
            <p:ph type="body" idx="1"/>
          </p:nvPr>
        </p:nvSpPr>
        <p:spPr/>
        <p:txBody>
          <a:bodyPr/>
          <a:lstStyle/>
          <a:p>
            <a:pPr eaLnBrk="1" hangingPunct="1"/>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缩进</a:t>
            </a:r>
          </a:p>
          <a:p>
            <a:pPr lvl="1" eaLnBrk="1" hangingPunct="1"/>
            <a:r>
              <a:rPr lang="zh-CN" altLang="en-US" sz="2000" dirty="0">
                <a:ea typeface="黑体" panose="02010609060101010101" pitchFamily="49" charset="-122"/>
                <a:cs typeface="Times New Roman" panose="02020603050405020304" pitchFamily="18" charset="0"/>
              </a:rPr>
              <a:t>建议缩进 </a:t>
            </a:r>
            <a:r>
              <a:rPr lang="en-US" altLang="zh-CN" sz="2000" dirty="0">
                <a:ea typeface="黑体" panose="02010609060101010101" pitchFamily="49" charset="-122"/>
                <a:cs typeface="Times New Roman" panose="02020603050405020304" pitchFamily="18" charset="0"/>
              </a:rPr>
              <a:t>4 </a:t>
            </a:r>
            <a:r>
              <a:rPr lang="zh-CN" altLang="en-US" sz="2000" dirty="0">
                <a:ea typeface="黑体" panose="02010609060101010101" pitchFamily="49" charset="-122"/>
                <a:cs typeface="Times New Roman" panose="02020603050405020304" pitchFamily="18" charset="0"/>
              </a:rPr>
              <a:t>个空格</a:t>
            </a:r>
          </a:p>
          <a:p>
            <a:pPr eaLnBrk="1" hangingPunct="1"/>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空白</a:t>
            </a:r>
          </a:p>
          <a:p>
            <a:pPr lvl="1" eaLnBrk="1" hangingPunct="1"/>
            <a:r>
              <a:rPr lang="zh-CN" altLang="en-US" sz="2000" dirty="0">
                <a:ea typeface="黑体" panose="02010609060101010101" pitchFamily="49" charset="-122"/>
                <a:cs typeface="Times New Roman" panose="02020603050405020304" pitchFamily="18" charset="0"/>
              </a:rPr>
              <a:t>使用空行分隔代码段</a:t>
            </a:r>
          </a:p>
          <a:p>
            <a:pPr eaLnBrk="1" hangingPunct="1"/>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块的对齐方式</a:t>
            </a:r>
          </a:p>
        </p:txBody>
      </p:sp>
      <p:sp>
        <p:nvSpPr>
          <p:cNvPr id="172036" name="Rectangle 4"/>
          <p:cNvSpPr>
            <a:spLocks noChangeArrowheads="1"/>
          </p:cNvSpPr>
          <p:nvPr/>
        </p:nvSpPr>
        <p:spPr bwMode="auto">
          <a:xfrm>
            <a:off x="3009900" y="2988860"/>
            <a:ext cx="6011270" cy="1583140"/>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400">
                <a:solidFill>
                  <a:srgbClr val="0000CC"/>
                </a:solidFill>
                <a:latin typeface="Courier New" panose="02070309020205020404" pitchFamily="49" charset="0"/>
              </a:rPr>
              <a:t>public class</a:t>
            </a:r>
            <a:r>
              <a:rPr lang="en-US" altLang="zh-CN" sz="1400">
                <a:latin typeface="Courier New" panose="02070309020205020404" pitchFamily="49" charset="0"/>
              </a:rPr>
              <a:t> Demo</a:t>
            </a:r>
          </a:p>
          <a:p>
            <a:pPr eaLnBrk="1" hangingPunct="1">
              <a:spcBef>
                <a:spcPct val="0"/>
              </a:spcBef>
              <a:buClrTx/>
              <a:buSzTx/>
              <a:buFontTx/>
              <a:buNone/>
            </a:pPr>
            <a:r>
              <a:rPr lang="en-US" altLang="zh-CN" sz="1400">
                <a:latin typeface="Courier New" panose="02070309020205020404" pitchFamily="49" charset="0"/>
              </a:rPr>
              <a:t>{</a:t>
            </a:r>
          </a:p>
          <a:p>
            <a:pPr eaLnBrk="1" hangingPunct="1">
              <a:spcBef>
                <a:spcPct val="0"/>
              </a:spcBef>
              <a:buClrTx/>
              <a:buSzTx/>
              <a:buFontTx/>
              <a:buNone/>
            </a:pPr>
            <a:r>
              <a:rPr lang="en-US" altLang="zh-CN" sz="1400">
                <a:latin typeface="Courier New" panose="02070309020205020404" pitchFamily="49" charset="0"/>
              </a:rPr>
              <a:t>    </a:t>
            </a:r>
            <a:r>
              <a:rPr lang="en-US" altLang="zh-CN" sz="1400">
                <a:solidFill>
                  <a:srgbClr val="0000CC"/>
                </a:solidFill>
                <a:latin typeface="Courier New" panose="02070309020205020404" pitchFamily="49" charset="0"/>
              </a:rPr>
              <a:t>public static void</a:t>
            </a:r>
            <a:r>
              <a:rPr lang="en-US" altLang="zh-CN" sz="1400">
                <a:latin typeface="Courier New" panose="02070309020205020404" pitchFamily="49" charset="0"/>
              </a:rPr>
              <a:t> main(String[] args)</a:t>
            </a:r>
          </a:p>
          <a:p>
            <a:pPr eaLnBrk="1" hangingPunct="1">
              <a:spcBef>
                <a:spcPct val="0"/>
              </a:spcBef>
              <a:buClrTx/>
              <a:buSzTx/>
              <a:buFontTx/>
              <a:buNone/>
            </a:pPr>
            <a:r>
              <a:rPr lang="en-US" altLang="zh-CN" sz="1400">
                <a:latin typeface="Courier New" panose="02070309020205020404" pitchFamily="49" charset="0"/>
              </a:rPr>
              <a:t>    {</a:t>
            </a:r>
          </a:p>
          <a:p>
            <a:pPr eaLnBrk="1" hangingPunct="1">
              <a:spcBef>
                <a:spcPct val="0"/>
              </a:spcBef>
              <a:buClrTx/>
              <a:buSzTx/>
              <a:buFontTx/>
              <a:buNone/>
            </a:pPr>
            <a:r>
              <a:rPr lang="en-US" altLang="zh-CN" sz="1400">
                <a:latin typeface="Courier New" panose="02070309020205020404" pitchFamily="49" charset="0"/>
              </a:rPr>
              <a:t>        System.out.println("This is a demo!");</a:t>
            </a:r>
          </a:p>
          <a:p>
            <a:pPr eaLnBrk="1" hangingPunct="1">
              <a:spcBef>
                <a:spcPct val="0"/>
              </a:spcBef>
              <a:buClrTx/>
              <a:buSzTx/>
              <a:buFontTx/>
              <a:buNone/>
            </a:pPr>
            <a:r>
              <a:rPr lang="en-US" altLang="zh-CN" sz="1400">
                <a:latin typeface="Courier New" panose="02070309020205020404" pitchFamily="49" charset="0"/>
              </a:rPr>
              <a:t>    }</a:t>
            </a:r>
          </a:p>
          <a:p>
            <a:pPr eaLnBrk="1" hangingPunct="1">
              <a:spcBef>
                <a:spcPct val="0"/>
              </a:spcBef>
              <a:buClrTx/>
              <a:buSzTx/>
              <a:buFontTx/>
              <a:buNone/>
            </a:pPr>
            <a:r>
              <a:rPr lang="en-US" altLang="zh-CN" sz="1400">
                <a:latin typeface="Courier New" panose="02070309020205020404" pitchFamily="49" charset="0"/>
              </a:rPr>
              <a:t>}</a:t>
            </a:r>
          </a:p>
        </p:txBody>
      </p:sp>
      <p:sp>
        <p:nvSpPr>
          <p:cNvPr id="172037" name="Rectangle 5"/>
          <p:cNvSpPr>
            <a:spLocks noChangeArrowheads="1"/>
          </p:cNvSpPr>
          <p:nvPr/>
        </p:nvSpPr>
        <p:spPr bwMode="auto">
          <a:xfrm>
            <a:off x="3009900" y="4825999"/>
            <a:ext cx="6011270" cy="1255713"/>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600">
                <a:solidFill>
                  <a:srgbClr val="0000CC"/>
                </a:solidFill>
                <a:latin typeface="Courier New" panose="02070309020205020404" pitchFamily="49" charset="0"/>
              </a:rPr>
              <a:t>public class</a:t>
            </a:r>
            <a:r>
              <a:rPr lang="en-US" altLang="zh-CN" sz="1600">
                <a:latin typeface="Courier New" panose="02070309020205020404" pitchFamily="49" charset="0"/>
              </a:rPr>
              <a:t> Demo {</a:t>
            </a:r>
          </a:p>
          <a:p>
            <a:pPr eaLnBrk="1" hangingPunct="1">
              <a:spcBef>
                <a:spcPct val="0"/>
              </a:spcBef>
              <a:buClrTx/>
              <a:buSzTx/>
              <a:buFontTx/>
              <a:buNone/>
            </a:pPr>
            <a:r>
              <a:rPr lang="en-US" altLang="zh-CN" sz="1600">
                <a:latin typeface="Courier New" panose="02070309020205020404" pitchFamily="49" charset="0"/>
              </a:rPr>
              <a:t>    </a:t>
            </a:r>
            <a:r>
              <a:rPr lang="en-US" altLang="zh-CN" sz="1600">
                <a:solidFill>
                  <a:srgbClr val="0000CC"/>
                </a:solidFill>
                <a:latin typeface="Courier New" panose="02070309020205020404" pitchFamily="49" charset="0"/>
              </a:rPr>
              <a:t>public static void</a:t>
            </a:r>
            <a:r>
              <a:rPr lang="en-US" altLang="zh-CN" sz="1600">
                <a:latin typeface="Courier New" panose="02070309020205020404" pitchFamily="49" charset="0"/>
              </a:rPr>
              <a:t> main(String[] args) {</a:t>
            </a:r>
          </a:p>
          <a:p>
            <a:pPr eaLnBrk="1" hangingPunct="1">
              <a:spcBef>
                <a:spcPct val="0"/>
              </a:spcBef>
              <a:buClrTx/>
              <a:buSzTx/>
              <a:buFontTx/>
              <a:buNone/>
            </a:pPr>
            <a:r>
              <a:rPr lang="en-US" altLang="zh-CN" sz="1600">
                <a:latin typeface="Courier New" panose="02070309020205020404" pitchFamily="49" charset="0"/>
              </a:rPr>
              <a:t>        System.out.println("This is a demo!");</a:t>
            </a:r>
          </a:p>
          <a:p>
            <a:pPr eaLnBrk="1" hangingPunct="1">
              <a:spcBef>
                <a:spcPct val="0"/>
              </a:spcBef>
              <a:buClrTx/>
              <a:buSzTx/>
              <a:buFontTx/>
              <a:buNone/>
            </a:pPr>
            <a:r>
              <a:rPr lang="en-US" altLang="zh-CN" sz="1600">
                <a:latin typeface="Courier New" panose="02070309020205020404" pitchFamily="49" charset="0"/>
              </a:rPr>
              <a:t>    }</a:t>
            </a:r>
          </a:p>
          <a:p>
            <a:pPr eaLnBrk="1" hangingPunct="1">
              <a:spcBef>
                <a:spcPct val="0"/>
              </a:spcBef>
              <a:buClrTx/>
              <a:buSzTx/>
              <a:buFontTx/>
              <a:buNone/>
            </a:pPr>
            <a:r>
              <a:rPr lang="en-US" altLang="zh-CN" sz="1600">
                <a:latin typeface="Courier New" panose="02070309020205020404" pitchFamily="49" charset="0"/>
              </a:rPr>
              <a:t>}</a:t>
            </a:r>
          </a:p>
        </p:txBody>
      </p:sp>
      <p:sp>
        <p:nvSpPr>
          <p:cNvPr id="172038" name="Line 6"/>
          <p:cNvSpPr>
            <a:spLocks noChangeShapeType="1"/>
          </p:cNvSpPr>
          <p:nvPr/>
        </p:nvSpPr>
        <p:spPr bwMode="auto">
          <a:xfrm>
            <a:off x="2425700" y="3396964"/>
            <a:ext cx="68580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2039" name="Line 7"/>
          <p:cNvSpPr>
            <a:spLocks noChangeShapeType="1"/>
          </p:cNvSpPr>
          <p:nvPr/>
        </p:nvSpPr>
        <p:spPr bwMode="auto">
          <a:xfrm>
            <a:off x="2413000" y="3407438"/>
            <a:ext cx="1079500" cy="39687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2040" name="Text Box 8"/>
          <p:cNvSpPr txBox="1">
            <a:spLocks noChangeArrowheads="1"/>
          </p:cNvSpPr>
          <p:nvPr/>
        </p:nvSpPr>
        <p:spPr bwMode="auto">
          <a:xfrm>
            <a:off x="1340924" y="320055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a:solidFill>
                  <a:srgbClr val="0000CC"/>
                </a:solidFill>
              </a:rPr>
              <a:t>下行风格</a:t>
            </a:r>
          </a:p>
        </p:txBody>
      </p:sp>
      <p:sp>
        <p:nvSpPr>
          <p:cNvPr id="172041" name="Line 9"/>
          <p:cNvSpPr>
            <a:spLocks noChangeShapeType="1"/>
          </p:cNvSpPr>
          <p:nvPr/>
        </p:nvSpPr>
        <p:spPr bwMode="auto">
          <a:xfrm flipH="1">
            <a:off x="5388976" y="4825997"/>
            <a:ext cx="3838631" cy="22221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2042" name="Line 10"/>
          <p:cNvSpPr>
            <a:spLocks noChangeShapeType="1"/>
          </p:cNvSpPr>
          <p:nvPr/>
        </p:nvSpPr>
        <p:spPr bwMode="auto">
          <a:xfrm flipH="1">
            <a:off x="8450531" y="4825998"/>
            <a:ext cx="777077" cy="38742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2043" name="Text Box 11"/>
          <p:cNvSpPr txBox="1">
            <a:spLocks noChangeArrowheads="1"/>
          </p:cNvSpPr>
          <p:nvPr/>
        </p:nvSpPr>
        <p:spPr bwMode="auto">
          <a:xfrm>
            <a:off x="9227608" y="458553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1800" dirty="0">
                <a:solidFill>
                  <a:srgbClr val="0000CC"/>
                </a:solidFill>
              </a:rPr>
              <a:t>行尾风格</a:t>
            </a:r>
          </a:p>
        </p:txBody>
      </p:sp>
      <p:sp>
        <p:nvSpPr>
          <p:cNvPr id="172044" name="Text Box 12"/>
          <p:cNvSpPr txBox="1">
            <a:spLocks noChangeArrowheads="1"/>
          </p:cNvSpPr>
          <p:nvPr/>
        </p:nvSpPr>
        <p:spPr bwMode="auto">
          <a:xfrm>
            <a:off x="2577531" y="6179674"/>
            <a:ext cx="73661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zh-CN" altLang="en-US" sz="2000"/>
              <a:t>这两种风格的拥护者争论已久，各有所长。推荐使用“下行风格”</a:t>
            </a:r>
          </a:p>
        </p:txBody>
      </p:sp>
      <p:cxnSp>
        <p:nvCxnSpPr>
          <p:cNvPr id="13" name="直接连接符 12"/>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4159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dirty="0"/>
              <a:t>附录</a:t>
            </a:r>
            <a:r>
              <a:rPr lang="en-US" altLang="zh-CN" dirty="0"/>
              <a:t>B</a:t>
            </a:r>
            <a:r>
              <a:rPr lang="zh-CN" altLang="en-US" dirty="0"/>
              <a:t>：编程错误</a:t>
            </a:r>
          </a:p>
        </p:txBody>
      </p:sp>
      <p:sp>
        <p:nvSpPr>
          <p:cNvPr id="173059" name="Rectangle 3"/>
          <p:cNvSpPr>
            <a:spLocks noGrp="1" noChangeArrowheads="1"/>
          </p:cNvSpPr>
          <p:nvPr>
            <p:ph type="body" idx="1"/>
          </p:nvPr>
        </p:nvSpPr>
        <p:spPr/>
        <p:txBody>
          <a:bodyPr/>
          <a:lstStyle/>
          <a:p>
            <a:pPr algn="just" eaLnBrk="1" hangingPunct="1">
              <a:lnSpc>
                <a:spcPct val="150000"/>
              </a:lnSpc>
            </a:pPr>
            <a:r>
              <a:rPr lang="zh-CN" altLang="en-US" dirty="0" smtClean="0">
                <a:solidFill>
                  <a:srgbClr val="0000CC"/>
                </a:solidFill>
                <a:latin typeface="黑体" panose="02010609060101010101" pitchFamily="49" charset="-122"/>
                <a:ea typeface="黑体" panose="02010609060101010101" pitchFamily="49" charset="-122"/>
              </a:rPr>
              <a:t>语法错误</a:t>
            </a:r>
            <a:endParaRPr lang="en-US" dirty="0" smtClean="0">
              <a:solidFill>
                <a:srgbClr val="0000CC"/>
              </a:solidFill>
              <a:latin typeface="黑体" panose="02010609060101010101" pitchFamily="49" charset="-122"/>
              <a:ea typeface="黑体" panose="02010609060101010101" pitchFamily="49" charset="-122"/>
            </a:endParaRPr>
          </a:p>
          <a:p>
            <a:pPr lvl="1" algn="just" eaLnBrk="1" hangingPunct="1">
              <a:lnSpc>
                <a:spcPct val="150000"/>
              </a:lnSpc>
            </a:pPr>
            <a:r>
              <a:rPr lang="zh-CN" altLang="en-US" dirty="0" smtClean="0">
                <a:latin typeface="黑体" panose="02010609060101010101" pitchFamily="49" charset="-122"/>
                <a:ea typeface="黑体" panose="02010609060101010101" pitchFamily="49" charset="-122"/>
              </a:rPr>
              <a:t>编译器检测</a:t>
            </a:r>
            <a:endParaRPr lang="en-US" dirty="0" smtClean="0">
              <a:latin typeface="黑体" panose="02010609060101010101" pitchFamily="49" charset="-122"/>
              <a:ea typeface="黑体" panose="02010609060101010101" pitchFamily="49" charset="-122"/>
            </a:endParaRPr>
          </a:p>
          <a:p>
            <a:pPr algn="just" eaLnBrk="1" hangingPunct="1">
              <a:lnSpc>
                <a:spcPct val="150000"/>
              </a:lnSpc>
            </a:pPr>
            <a:r>
              <a:rPr lang="zh-CN" altLang="en-US" dirty="0" smtClean="0">
                <a:solidFill>
                  <a:srgbClr val="0000CC"/>
                </a:solidFill>
                <a:latin typeface="黑体" panose="02010609060101010101" pitchFamily="49" charset="-122"/>
                <a:ea typeface="黑体" panose="02010609060101010101" pitchFamily="49" charset="-122"/>
              </a:rPr>
              <a:t>运行错误</a:t>
            </a:r>
            <a:endParaRPr lang="en-US" dirty="0" smtClean="0">
              <a:solidFill>
                <a:srgbClr val="0000CC"/>
              </a:solidFill>
              <a:latin typeface="黑体" panose="02010609060101010101" pitchFamily="49" charset="-122"/>
              <a:ea typeface="黑体" panose="02010609060101010101" pitchFamily="49" charset="-122"/>
            </a:endParaRPr>
          </a:p>
          <a:p>
            <a:pPr lvl="1" algn="just" eaLnBrk="1" hangingPunct="1">
              <a:lnSpc>
                <a:spcPct val="150000"/>
              </a:lnSpc>
            </a:pPr>
            <a:r>
              <a:rPr lang="zh-CN" altLang="en-US" dirty="0" smtClean="0">
                <a:latin typeface="黑体" panose="02010609060101010101" pitchFamily="49" charset="-122"/>
                <a:ea typeface="黑体" panose="02010609060101010101" pitchFamily="49" charset="-122"/>
              </a:rPr>
              <a:t>导致程序终止</a:t>
            </a:r>
            <a:endParaRPr lang="en-US" dirty="0" smtClean="0">
              <a:latin typeface="黑体" panose="02010609060101010101" pitchFamily="49" charset="-122"/>
              <a:ea typeface="黑体" panose="02010609060101010101" pitchFamily="49" charset="-122"/>
            </a:endParaRPr>
          </a:p>
          <a:p>
            <a:pPr algn="just" eaLnBrk="1" hangingPunct="1">
              <a:lnSpc>
                <a:spcPct val="150000"/>
              </a:lnSpc>
            </a:pPr>
            <a:r>
              <a:rPr lang="zh-CN" altLang="en-US" dirty="0" smtClean="0">
                <a:solidFill>
                  <a:srgbClr val="0000CC"/>
                </a:solidFill>
                <a:latin typeface="黑体" panose="02010609060101010101" pitchFamily="49" charset="-122"/>
                <a:ea typeface="黑体" panose="02010609060101010101" pitchFamily="49" charset="-122"/>
              </a:rPr>
              <a:t>逻辑错误</a:t>
            </a:r>
            <a:endParaRPr lang="en-US" dirty="0" smtClean="0">
              <a:solidFill>
                <a:srgbClr val="0000CC"/>
              </a:solidFill>
              <a:latin typeface="黑体" panose="02010609060101010101" pitchFamily="49" charset="-122"/>
              <a:ea typeface="黑体" panose="02010609060101010101" pitchFamily="49" charset="-122"/>
            </a:endParaRPr>
          </a:p>
          <a:p>
            <a:pPr lvl="1" algn="just" eaLnBrk="1" hangingPunct="1">
              <a:lnSpc>
                <a:spcPct val="150000"/>
              </a:lnSpc>
            </a:pPr>
            <a:r>
              <a:rPr lang="en-US"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产生错误的结果</a:t>
            </a:r>
            <a:endParaRPr lang="en-US" dirty="0" smtClean="0">
              <a:latin typeface="黑体" panose="02010609060101010101" pitchFamily="49" charset="-122"/>
              <a:ea typeface="黑体" panose="02010609060101010101" pitchFamily="49" charset="-122"/>
            </a:endParaRPr>
          </a:p>
          <a:p>
            <a:pPr eaLnBrk="1" hangingPunct="1"/>
            <a:endParaRPr lang="zh-CN" altLang="en-US" dirty="0" smtClean="0">
              <a:ea typeface="宋体" panose="02010600030101010101" pitchFamily="2" charset="-122"/>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4683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zh-CN" altLang="en-US" dirty="0"/>
              <a:t>编程错误</a:t>
            </a:r>
            <a:endParaRPr lang="zh-CN" altLang="en-US" dirty="0" smtClean="0">
              <a:ea typeface="宋体" panose="02010600030101010101" pitchFamily="2" charset="-122"/>
            </a:endParaRPr>
          </a:p>
        </p:txBody>
      </p:sp>
      <p:sp>
        <p:nvSpPr>
          <p:cNvPr id="174083" name="Rectangle 3"/>
          <p:cNvSpPr>
            <a:spLocks noGrp="1" noChangeArrowheads="1"/>
          </p:cNvSpPr>
          <p:nvPr>
            <p:ph type="body" idx="1"/>
          </p:nvPr>
        </p:nvSpPr>
        <p:spPr/>
        <p:txBody>
          <a:bodyPr/>
          <a:lstStyle/>
          <a:p>
            <a:pPr eaLnBrk="1" hangingPunct="1"/>
            <a:r>
              <a:rPr lang="zh-CN" altLang="en-US" dirty="0" smtClean="0">
                <a:latin typeface="黑体" panose="02010609060101010101" pitchFamily="49" charset="-122"/>
                <a:ea typeface="黑体" panose="02010609060101010101" pitchFamily="49" charset="-122"/>
              </a:rPr>
              <a:t>语法错误</a:t>
            </a:r>
          </a:p>
          <a:p>
            <a:pPr lvl="1" eaLnBrk="1" hangingPunct="1"/>
            <a:r>
              <a:rPr lang="zh-CN" altLang="en-US" dirty="0" smtClean="0">
                <a:latin typeface="黑体" panose="02010609060101010101" pitchFamily="49" charset="-122"/>
                <a:ea typeface="黑体" panose="02010609060101010101" pitchFamily="49" charset="-122"/>
              </a:rPr>
              <a:t>语法错误是由代码结构中的问题引起的，例如：拼错关键字，丢掉必要的标点，或者左花括弧没有对应的右花括弧等。这些错误通常容易查出，因为编译器会指出它们在哪儿，原因是什么。</a:t>
            </a:r>
          </a:p>
          <a:p>
            <a:pPr lvl="1" eaLnBrk="1" hangingPunct="1"/>
            <a:r>
              <a:rPr lang="zh-CN" altLang="en-US" dirty="0" smtClean="0">
                <a:latin typeface="黑体" panose="02010609060101010101" pitchFamily="49" charset="-122"/>
                <a:ea typeface="黑体" panose="02010609060101010101" pitchFamily="49" charset="-122"/>
              </a:rPr>
              <a:t>下面的程序有三个错误：</a:t>
            </a:r>
          </a:p>
        </p:txBody>
      </p:sp>
      <p:sp>
        <p:nvSpPr>
          <p:cNvPr id="174084" name="Rectangle 4"/>
          <p:cNvSpPr>
            <a:spLocks noChangeArrowheads="1"/>
          </p:cNvSpPr>
          <p:nvPr/>
        </p:nvSpPr>
        <p:spPr bwMode="auto">
          <a:xfrm>
            <a:off x="2370139" y="3657599"/>
            <a:ext cx="7754937" cy="2784143"/>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latin typeface="Courier New" panose="02070309020205020404" pitchFamily="49" charset="0"/>
              </a:rPr>
              <a:t>public class</a:t>
            </a:r>
            <a:r>
              <a:rPr lang="en-US" altLang="zh-CN" sz="1800">
                <a:latin typeface="Courier New" panose="02070309020205020404" pitchFamily="49" charset="0"/>
              </a:rPr>
              <a:t> SyntaxErrorDemo </a:t>
            </a:r>
          </a:p>
          <a:p>
            <a:pPr eaLnBrk="1" hangingPunct="1">
              <a:spcBef>
                <a:spcPct val="0"/>
              </a:spcBef>
              <a:buClrTx/>
              <a:buSzTx/>
              <a:buFontTx/>
              <a:buNone/>
            </a:pPr>
            <a:r>
              <a:rPr lang="en-US" altLang="zh-CN" sz="1800">
                <a:latin typeface="Courier New" panose="02070309020205020404" pitchFamily="49" charset="0"/>
              </a:rPr>
              <a:t>{</a:t>
            </a:r>
          </a:p>
          <a:p>
            <a:pPr lvl="1" eaLnBrk="1" hangingPunct="1">
              <a:spcBef>
                <a:spcPct val="0"/>
              </a:spcBef>
              <a:buClrTx/>
              <a:buSzTx/>
              <a:buFontTx/>
              <a:buNone/>
            </a:pPr>
            <a:r>
              <a:rPr lang="en-US" altLang="zh-CN" sz="1800">
                <a:solidFill>
                  <a:srgbClr val="008000"/>
                </a:solidFill>
                <a:latin typeface="Courier New" panose="02070309020205020404" pitchFamily="49" charset="0"/>
                <a:ea typeface="宋体" panose="02010600030101010101" pitchFamily="2" charset="-122"/>
              </a:rPr>
              <a:t>/** Main method */</a:t>
            </a:r>
          </a:p>
          <a:p>
            <a:pPr lvl="1" eaLnBrk="1" hangingPunct="1">
              <a:spcBef>
                <a:spcPct val="0"/>
              </a:spcBef>
              <a:buClrTx/>
              <a:buSzTx/>
              <a:buFontTx/>
              <a:buNone/>
            </a:pPr>
            <a:r>
              <a:rPr lang="en-US" altLang="zh-CN" sz="1800">
                <a:solidFill>
                  <a:srgbClr val="0000CC"/>
                </a:solidFill>
                <a:latin typeface="Courier New" panose="02070309020205020404" pitchFamily="49" charset="0"/>
                <a:ea typeface="宋体" panose="02010600030101010101" pitchFamily="2" charset="-122"/>
              </a:rPr>
              <a:t>public static void</a:t>
            </a:r>
            <a:r>
              <a:rPr lang="en-US" altLang="zh-CN" sz="1800">
                <a:latin typeface="Courier New" panose="02070309020205020404" pitchFamily="49" charset="0"/>
                <a:ea typeface="宋体" panose="02010600030101010101" pitchFamily="2" charset="-122"/>
              </a:rPr>
              <a:t> main(string[] args) </a:t>
            </a:r>
          </a:p>
          <a:p>
            <a:pPr lvl="1" eaLnBrk="1" hangingPunct="1">
              <a:spcBef>
                <a:spcPct val="0"/>
              </a:spcBef>
              <a:buClrTx/>
              <a:buSzTx/>
              <a:buFontTx/>
              <a:buNone/>
            </a:pPr>
            <a:r>
              <a:rPr lang="en-US" altLang="zh-CN" sz="1800">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1800">
                <a:latin typeface="Courier New" panose="02070309020205020404" pitchFamily="49" charset="0"/>
                <a:ea typeface="宋体" panose="02010600030101010101" pitchFamily="2" charset="-122"/>
              </a:rPr>
              <a:t>    float n1 = 13.0;</a:t>
            </a:r>
          </a:p>
          <a:p>
            <a:pPr lvl="1" eaLnBrk="1" hangingPunct="1">
              <a:spcBef>
                <a:spcPct val="0"/>
              </a:spcBef>
              <a:buClrTx/>
              <a:buSzTx/>
              <a:buFontTx/>
              <a:buNone/>
            </a:pPr>
            <a:r>
              <a:rPr lang="en-US" altLang="zh-CN" sz="1800">
                <a:latin typeface="Courier New" panose="02070309020205020404" pitchFamily="49" charset="0"/>
                <a:ea typeface="宋体" panose="02010600030101010101" pitchFamily="2" charset="-122"/>
              </a:rPr>
              <a:t>    System.out.println("n1=" + n1)</a:t>
            </a:r>
          </a:p>
          <a:p>
            <a:pPr lvl="1" eaLnBrk="1" hangingPunct="1">
              <a:spcBef>
                <a:spcPct val="0"/>
              </a:spcBef>
              <a:buClrTx/>
              <a:buSzTx/>
              <a:buFontTx/>
              <a:buNone/>
            </a:pPr>
            <a:r>
              <a:rPr lang="en-US" altLang="zh-CN" sz="180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800">
                <a:latin typeface="Courier New" panose="02070309020205020404" pitchFamily="49" charset="0"/>
              </a:rPr>
              <a:t>}</a:t>
            </a:r>
          </a:p>
        </p:txBody>
      </p:sp>
      <p:sp>
        <p:nvSpPr>
          <p:cNvPr id="174086" name="Line 6"/>
          <p:cNvSpPr>
            <a:spLocks noChangeShapeType="1"/>
          </p:cNvSpPr>
          <p:nvPr/>
        </p:nvSpPr>
        <p:spPr bwMode="auto">
          <a:xfrm>
            <a:off x="6255343" y="4804011"/>
            <a:ext cx="1100799"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87" name="Line 7"/>
          <p:cNvSpPr>
            <a:spLocks noChangeShapeType="1"/>
          </p:cNvSpPr>
          <p:nvPr/>
        </p:nvSpPr>
        <p:spPr bwMode="auto">
          <a:xfrm>
            <a:off x="4190432" y="5332295"/>
            <a:ext cx="4953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88" name="Line 8"/>
          <p:cNvSpPr>
            <a:spLocks noChangeShapeType="1"/>
          </p:cNvSpPr>
          <p:nvPr/>
        </p:nvSpPr>
        <p:spPr bwMode="auto">
          <a:xfrm>
            <a:off x="7521812" y="5642782"/>
            <a:ext cx="1905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9" name="直接连接符 8"/>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11973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dirty="0"/>
              <a:t>编程错误</a:t>
            </a:r>
            <a:endParaRPr lang="zh-CN" altLang="en-US" dirty="0" smtClean="0">
              <a:ea typeface="宋体" panose="02010600030101010101" pitchFamily="2" charset="-122"/>
            </a:endParaRPr>
          </a:p>
        </p:txBody>
      </p:sp>
      <p:sp>
        <p:nvSpPr>
          <p:cNvPr id="175107" name="Rectangle 3"/>
          <p:cNvSpPr>
            <a:spLocks noGrp="1" noChangeArrowheads="1"/>
          </p:cNvSpPr>
          <p:nvPr>
            <p:ph type="body" idx="1"/>
          </p:nvPr>
        </p:nvSpPr>
        <p:spPr/>
        <p:txBody>
          <a:bodyPr/>
          <a:lstStyle/>
          <a:p>
            <a:pPr eaLnBrk="1" hangingPunct="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运行错误</a:t>
            </a:r>
          </a:p>
          <a:p>
            <a:pPr lvl="1" eaLnBrk="1" hangingPunct="1"/>
            <a:r>
              <a:rPr lang="zh-CN" altLang="en-US" dirty="0" smtClean="0">
                <a:ea typeface="黑体" panose="02010609060101010101" pitchFamily="49" charset="-122"/>
                <a:cs typeface="Times New Roman" panose="02020603050405020304" pitchFamily="18" charset="0"/>
              </a:rPr>
              <a:t>运行应用程序时，当环境检测到一个不可能执行的操作时就会出现运行错误。</a:t>
            </a:r>
          </a:p>
          <a:p>
            <a:pPr lvl="1" eaLnBrk="1" hangingPunct="1"/>
            <a:r>
              <a:rPr lang="en-US" altLang="zh-CN" dirty="0" smtClean="0">
                <a:ea typeface="黑体" panose="02010609060101010101" pitchFamily="49" charset="-122"/>
                <a:cs typeface="Times New Roman" panose="02020603050405020304" pitchFamily="18" charset="0"/>
              </a:rPr>
              <a:t>Java</a:t>
            </a:r>
            <a:r>
              <a:rPr lang="zh-CN" altLang="en-US" dirty="0" smtClean="0">
                <a:ea typeface="黑体" panose="02010609060101010101" pitchFamily="49" charset="-122"/>
                <a:cs typeface="Times New Roman" panose="02020603050405020304" pitchFamily="18" charset="0"/>
              </a:rPr>
              <a:t>的运行时错误都是 </a:t>
            </a:r>
            <a:r>
              <a:rPr lang="en-US" altLang="zh-CN" dirty="0" err="1" smtClean="0">
                <a:solidFill>
                  <a:srgbClr val="0000CC"/>
                </a:solidFill>
                <a:ea typeface="黑体" panose="02010609060101010101" pitchFamily="49" charset="-122"/>
                <a:cs typeface="Times New Roman" panose="02020603050405020304" pitchFamily="18" charset="0"/>
              </a:rPr>
              <a:t>RuntimeException</a:t>
            </a:r>
            <a:endParaRPr lang="en-US" altLang="zh-CN" dirty="0" smtClean="0">
              <a:solidFill>
                <a:srgbClr val="0000CC"/>
              </a:solidFill>
              <a:ea typeface="黑体" panose="02010609060101010101" pitchFamily="49" charset="-122"/>
              <a:cs typeface="Times New Roman" panose="02020603050405020304" pitchFamily="18" charset="0"/>
            </a:endParaRPr>
          </a:p>
          <a:p>
            <a:pPr lvl="1" eaLnBrk="1" hangingPunct="1"/>
            <a:r>
              <a:rPr lang="zh-CN" altLang="en-US" dirty="0" smtClean="0">
                <a:ea typeface="黑体" panose="02010609060101010101" pitchFamily="49" charset="-122"/>
                <a:cs typeface="Times New Roman" panose="02020603050405020304" pitchFamily="18" charset="0"/>
              </a:rPr>
              <a:t>典型的运行时错误，如：被 </a:t>
            </a:r>
            <a:r>
              <a:rPr lang="en-US" altLang="zh-CN" dirty="0" smtClean="0">
                <a:ea typeface="黑体" panose="02010609060101010101" pitchFamily="49" charset="-122"/>
                <a:cs typeface="Times New Roman" panose="02020603050405020304" pitchFamily="18" charset="0"/>
              </a:rPr>
              <a:t>0 </a:t>
            </a:r>
            <a:r>
              <a:rPr lang="zh-CN" altLang="en-US" dirty="0" smtClean="0">
                <a:ea typeface="黑体" panose="02010609060101010101" pitchFamily="49" charset="-122"/>
                <a:cs typeface="Times New Roman" panose="02020603050405020304" pitchFamily="18" charset="0"/>
              </a:rPr>
              <a:t>除、数组越界、类型转换错误等。</a:t>
            </a:r>
          </a:p>
        </p:txBody>
      </p:sp>
      <p:sp>
        <p:nvSpPr>
          <p:cNvPr id="175108" name="Rectangle 4"/>
          <p:cNvSpPr>
            <a:spLocks noChangeArrowheads="1"/>
          </p:cNvSpPr>
          <p:nvPr/>
        </p:nvSpPr>
        <p:spPr bwMode="auto">
          <a:xfrm>
            <a:off x="2255044" y="3428999"/>
            <a:ext cx="7754937" cy="2344003"/>
          </a:xfrm>
          <a:prstGeom prst="rect">
            <a:avLst/>
          </a:prstGeom>
          <a:solidFill>
            <a:srgbClr val="FFFFCC"/>
          </a:solidFill>
          <a:ln w="9525">
            <a:solidFill>
              <a:schemeClr val="tx1"/>
            </a:solidFill>
            <a:miter lim="800000"/>
            <a:headEnd/>
            <a:tailEnd/>
          </a:ln>
        </p:spPr>
        <p:txBody>
          <a:bodyPr wrap="none"/>
          <a:lstStyle>
            <a:lvl1pPr>
              <a:spcBef>
                <a:spcPct val="20000"/>
              </a:spcBef>
              <a:buClr>
                <a:schemeClr val="tx2"/>
              </a:buClr>
              <a:buSzPct val="70000"/>
              <a:buFont typeface="Wingdings" panose="05000000000000000000" pitchFamily="2" charset="2"/>
              <a:buChar char="n"/>
              <a:defRPr sz="2800" b="1">
                <a:solidFill>
                  <a:schemeClr val="tx1"/>
                </a:solidFill>
                <a:latin typeface="Arial" panose="020B0604020202020204" pitchFamily="34" charset="0"/>
              </a:defRPr>
            </a:lvl1pPr>
            <a:lvl2pPr>
              <a:spcBef>
                <a:spcPct val="20000"/>
              </a:spcBef>
              <a:buClr>
                <a:schemeClr val="accent2"/>
              </a:buClr>
              <a:buSzPct val="70000"/>
              <a:buFont typeface="Wingdings" panose="05000000000000000000" pitchFamily="2" charset="2"/>
              <a:buChar char="l"/>
              <a:defRPr sz="2400" b="1">
                <a:solidFill>
                  <a:schemeClr val="tx1"/>
                </a:solidFill>
                <a:latin typeface="Times New Roman" panose="02020603050405020304" pitchFamily="18" charset="0"/>
                <a:ea typeface="楷体_GB2312" pitchFamily="49" charset="-122"/>
              </a:defRPr>
            </a:lvl2pPr>
            <a:lvl3pPr marL="1143000" indent="-228600">
              <a:spcBef>
                <a:spcPct val="20000"/>
              </a:spcBef>
              <a:buClr>
                <a:schemeClr val="tx2"/>
              </a:buClr>
              <a:buSzPct val="70000"/>
              <a:buFont typeface="Wingdings" panose="05000000000000000000" pitchFamily="2" charset="2"/>
              <a:buChar char="Ø"/>
              <a:defRPr sz="20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Arial" panose="020B0604020202020204" pitchFamily="34" charset="0"/>
                <a:ea typeface="楷体_GB2312" pitchFamily="49" charset="-122"/>
              </a:defRPr>
            </a:lvl9pPr>
          </a:lstStyle>
          <a:p>
            <a:pPr eaLnBrk="1" hangingPunct="1">
              <a:spcBef>
                <a:spcPct val="0"/>
              </a:spcBef>
              <a:buClrTx/>
              <a:buSzTx/>
              <a:buFontTx/>
              <a:buNone/>
            </a:pPr>
            <a:r>
              <a:rPr lang="en-US" altLang="zh-CN" sz="1800">
                <a:solidFill>
                  <a:srgbClr val="0000CC"/>
                </a:solidFill>
                <a:latin typeface="Courier New" panose="02070309020205020404" pitchFamily="49" charset="0"/>
              </a:rPr>
              <a:t>public class</a:t>
            </a:r>
            <a:r>
              <a:rPr lang="en-US" altLang="zh-CN" sz="1800">
                <a:latin typeface="Courier New" panose="02070309020205020404" pitchFamily="49" charset="0"/>
              </a:rPr>
              <a:t> RuntimeExceptionDemo </a:t>
            </a:r>
          </a:p>
          <a:p>
            <a:pPr eaLnBrk="1" hangingPunct="1">
              <a:spcBef>
                <a:spcPct val="0"/>
              </a:spcBef>
              <a:buClrTx/>
              <a:buSzTx/>
              <a:buFontTx/>
              <a:buNone/>
            </a:pPr>
            <a:r>
              <a:rPr lang="en-US" altLang="zh-CN" sz="1800">
                <a:latin typeface="Courier New" panose="02070309020205020404" pitchFamily="49" charset="0"/>
              </a:rPr>
              <a:t>{</a:t>
            </a:r>
          </a:p>
          <a:p>
            <a:pPr lvl="1" eaLnBrk="1" hangingPunct="1">
              <a:spcBef>
                <a:spcPct val="0"/>
              </a:spcBef>
              <a:buClrTx/>
              <a:buSzTx/>
              <a:buFontTx/>
              <a:buNone/>
            </a:pPr>
            <a:r>
              <a:rPr lang="en-US" altLang="zh-CN" sz="1800">
                <a:solidFill>
                  <a:srgbClr val="008000"/>
                </a:solidFill>
                <a:latin typeface="Courier New" panose="02070309020205020404" pitchFamily="49" charset="0"/>
                <a:ea typeface="宋体" panose="02010600030101010101" pitchFamily="2" charset="-122"/>
              </a:rPr>
              <a:t>/** Main method */</a:t>
            </a:r>
          </a:p>
          <a:p>
            <a:pPr lvl="1" eaLnBrk="1" hangingPunct="1">
              <a:spcBef>
                <a:spcPct val="0"/>
              </a:spcBef>
              <a:buClrTx/>
              <a:buSzTx/>
              <a:buFontTx/>
              <a:buNone/>
            </a:pPr>
            <a:r>
              <a:rPr lang="en-US" altLang="zh-CN" sz="1800">
                <a:solidFill>
                  <a:srgbClr val="0000CC"/>
                </a:solidFill>
                <a:latin typeface="Courier New" panose="02070309020205020404" pitchFamily="49" charset="0"/>
                <a:ea typeface="宋体" panose="02010600030101010101" pitchFamily="2" charset="-122"/>
              </a:rPr>
              <a:t>public static void</a:t>
            </a:r>
            <a:r>
              <a:rPr lang="en-US" altLang="zh-CN" sz="1800">
                <a:latin typeface="Courier New" panose="02070309020205020404" pitchFamily="49" charset="0"/>
                <a:ea typeface="宋体" panose="02010600030101010101" pitchFamily="2" charset="-122"/>
              </a:rPr>
              <a:t> main(String[] args) </a:t>
            </a:r>
          </a:p>
          <a:p>
            <a:pPr lvl="1" eaLnBrk="1" hangingPunct="1">
              <a:spcBef>
                <a:spcPct val="0"/>
              </a:spcBef>
              <a:buClrTx/>
              <a:buSzTx/>
              <a:buFontTx/>
              <a:buNone/>
            </a:pPr>
            <a:r>
              <a:rPr lang="en-US" altLang="zh-CN" sz="1800">
                <a:latin typeface="Courier New" panose="02070309020205020404" pitchFamily="49" charset="0"/>
                <a:ea typeface="宋体" panose="02010600030101010101" pitchFamily="2" charset="-122"/>
              </a:rPr>
              <a:t>{</a:t>
            </a:r>
          </a:p>
          <a:p>
            <a:pPr lvl="1" eaLnBrk="1" hangingPunct="1">
              <a:spcBef>
                <a:spcPct val="0"/>
              </a:spcBef>
              <a:buClrTx/>
              <a:buSzTx/>
              <a:buFontTx/>
              <a:buNone/>
            </a:pPr>
            <a:r>
              <a:rPr lang="en-US" altLang="zh-CN" sz="1800">
                <a:latin typeface="Courier New" panose="02070309020205020404" pitchFamily="49" charset="0"/>
                <a:ea typeface="宋体" panose="02010600030101010101" pitchFamily="2" charset="-122"/>
              </a:rPr>
              <a:t>    int average = 20/0;</a:t>
            </a:r>
          </a:p>
          <a:p>
            <a:pPr lvl="1" eaLnBrk="1" hangingPunct="1">
              <a:spcBef>
                <a:spcPct val="0"/>
              </a:spcBef>
              <a:buClrTx/>
              <a:buSzTx/>
              <a:buFontTx/>
              <a:buNone/>
            </a:pPr>
            <a:r>
              <a:rPr lang="en-US" altLang="zh-CN" sz="180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800">
                <a:latin typeface="Courier New" panose="02070309020205020404" pitchFamily="49" charset="0"/>
              </a:rPr>
              <a:t>}</a:t>
            </a:r>
          </a:p>
        </p:txBody>
      </p:sp>
      <p:cxnSp>
        <p:nvCxnSpPr>
          <p:cNvPr id="5" name="直接连接符 4"/>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6466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dirty="0"/>
              <a:t>编程错误</a:t>
            </a:r>
            <a:endParaRPr lang="zh-CN" altLang="en-US" dirty="0" smtClean="0">
              <a:ea typeface="宋体" panose="02010600030101010101" pitchFamily="2" charset="-122"/>
            </a:endParaRPr>
          </a:p>
        </p:txBody>
      </p:sp>
      <p:sp>
        <p:nvSpPr>
          <p:cNvPr id="176131" name="Rectangle 3"/>
          <p:cNvSpPr>
            <a:spLocks noGrp="1" noChangeArrowheads="1"/>
          </p:cNvSpPr>
          <p:nvPr>
            <p:ph type="body" idx="1"/>
          </p:nvPr>
        </p:nvSpPr>
        <p:spPr>
          <a:xfrm>
            <a:off x="624417" y="981076"/>
            <a:ext cx="11208192" cy="5184775"/>
          </a:xfrm>
        </p:spPr>
        <p:txBody>
          <a:bodyPr/>
          <a:lstStyle/>
          <a:p>
            <a:pPr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逻辑错误</a:t>
            </a:r>
          </a:p>
          <a:p>
            <a:pPr lvl="1" eaLnBrk="1" hangingPunct="1">
              <a:lnSpc>
                <a:spcPct val="150000"/>
              </a:lnSpc>
            </a:pPr>
            <a:r>
              <a:rPr lang="zh-CN" altLang="en-US" dirty="0" smtClean="0">
                <a:ea typeface="黑体" panose="02010609060101010101" pitchFamily="49" charset="-122"/>
                <a:cs typeface="Times New Roman" panose="02020603050405020304" pitchFamily="18" charset="0"/>
              </a:rPr>
              <a:t>逻辑错误会产生错误的结果，但是编译器无法检测到。</a:t>
            </a:r>
          </a:p>
          <a:p>
            <a:pPr lvl="1" eaLnBrk="1" hangingPunct="1">
              <a:lnSpc>
                <a:spcPct val="150000"/>
              </a:lnSpc>
            </a:pPr>
            <a:r>
              <a:rPr lang="zh-CN" altLang="en-US" dirty="0" smtClean="0">
                <a:ea typeface="黑体" panose="02010609060101010101" pitchFamily="49" charset="-122"/>
                <a:cs typeface="Times New Roman" panose="02020603050405020304" pitchFamily="18" charset="0"/>
              </a:rPr>
              <a:t>一般通过一些调试手段来定位错误，并修复错误</a:t>
            </a:r>
          </a:p>
          <a:p>
            <a:pPr lvl="1" eaLnBrk="1" hangingPunct="1">
              <a:lnSpc>
                <a:spcPct val="150000"/>
              </a:lnSpc>
            </a:pPr>
            <a:r>
              <a:rPr lang="zh-CN" altLang="en-US" dirty="0" smtClean="0">
                <a:ea typeface="黑体" panose="02010609060101010101" pitchFamily="49" charset="-122"/>
                <a:cs typeface="Times New Roman" panose="02020603050405020304" pitchFamily="18" charset="0"/>
              </a:rPr>
              <a:t>逻辑错误也称为</a:t>
            </a:r>
            <a:r>
              <a:rPr lang="en-US" altLang="zh-CN" dirty="0" smtClean="0">
                <a:ea typeface="黑体" panose="02010609060101010101" pitchFamily="49" charset="-122"/>
                <a:cs typeface="Times New Roman" panose="02020603050405020304" pitchFamily="18" charset="0"/>
              </a:rPr>
              <a:t>bug</a:t>
            </a:r>
            <a:r>
              <a:rPr lang="zh-CN" altLang="en-US" dirty="0" smtClean="0">
                <a:ea typeface="黑体" panose="02010609060101010101" pitchFamily="49" charset="-122"/>
                <a:cs typeface="Times New Roman" panose="02020603050405020304" pitchFamily="18" charset="0"/>
              </a:rPr>
              <a:t>，查找和改正错误的过程称为调试（</a:t>
            </a:r>
            <a:r>
              <a:rPr lang="en-US" altLang="zh-CN" dirty="0" smtClean="0">
                <a:ea typeface="黑体" panose="02010609060101010101" pitchFamily="49" charset="-122"/>
                <a:cs typeface="Times New Roman" panose="02020603050405020304" pitchFamily="18" charset="0"/>
              </a:rPr>
              <a:t>debugging</a:t>
            </a:r>
            <a:r>
              <a:rPr lang="zh-CN" altLang="en-US" dirty="0" smtClean="0">
                <a:ea typeface="黑体" panose="02010609060101010101" pitchFamily="49" charset="-122"/>
                <a:cs typeface="Times New Roman" panose="02020603050405020304" pitchFamily="18" charset="0"/>
              </a:rPr>
              <a:t>）</a:t>
            </a:r>
          </a:p>
          <a:p>
            <a:pPr lvl="1" eaLnBrk="1" hangingPunct="1">
              <a:lnSpc>
                <a:spcPct val="150000"/>
              </a:lnSpc>
            </a:pPr>
            <a:r>
              <a:rPr lang="zh-CN" altLang="en-US" dirty="0" smtClean="0">
                <a:ea typeface="黑体" panose="02010609060101010101" pitchFamily="49" charset="-122"/>
                <a:cs typeface="Times New Roman" panose="02020603050405020304" pitchFamily="18" charset="0"/>
              </a:rPr>
              <a:t>调试的一般途径是采用各种方法逐步缩小程序中错误所在的范围。</a:t>
            </a:r>
          </a:p>
          <a:p>
            <a:pPr lvl="2"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可以手工跟踪（</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hand trace</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）程序（即通过读程序找错误）</a:t>
            </a:r>
          </a:p>
          <a:p>
            <a:pPr lvl="2"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或者插入输出语句，显示变量的值或程序的执行流程。这种方法适用于短小、简单的程序。</a:t>
            </a:r>
          </a:p>
          <a:p>
            <a:pPr lvl="2"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对于庞大复杂的程序，最有效的调试方法是使用调试工具。</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5737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dirty="0"/>
              <a:t>编程错误</a:t>
            </a:r>
            <a:endParaRPr lang="zh-CN" altLang="en-US" dirty="0" smtClean="0">
              <a:ea typeface="宋体" panose="02010600030101010101" pitchFamily="2" charset="-122"/>
            </a:endParaRPr>
          </a:p>
        </p:txBody>
      </p:sp>
      <p:sp>
        <p:nvSpPr>
          <p:cNvPr id="177155" name="Rectangle 3"/>
          <p:cNvSpPr>
            <a:spLocks noGrp="1" noChangeArrowheads="1"/>
          </p:cNvSpPr>
          <p:nvPr>
            <p:ph type="body" idx="1"/>
          </p:nvPr>
        </p:nvSpPr>
        <p:spPr/>
        <p:txBody>
          <a:bodyPr/>
          <a:lstStyle/>
          <a:p>
            <a:pPr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调试器</a:t>
            </a:r>
          </a:p>
          <a:p>
            <a:pPr lvl="1" eaLnBrk="1" hangingPunct="1">
              <a:lnSpc>
                <a:spcPct val="150000"/>
              </a:lnSpc>
            </a:pPr>
            <a:r>
              <a:rPr lang="zh-CN" altLang="en-US" dirty="0" smtClean="0">
                <a:ea typeface="黑体" panose="02010609060101010101" pitchFamily="49" charset="-122"/>
                <a:cs typeface="Times New Roman" panose="02020603050405020304" pitchFamily="18" charset="0"/>
              </a:rPr>
              <a:t>调试器是用来方便调试的程序，可以使用调试器</a:t>
            </a:r>
          </a:p>
          <a:p>
            <a:pPr lvl="2"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一次执行一条语句</a:t>
            </a:r>
          </a:p>
          <a:p>
            <a:pPr lvl="2"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进入或跳过方法</a:t>
            </a:r>
          </a:p>
          <a:p>
            <a:pPr lvl="2"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设置断点</a:t>
            </a:r>
          </a:p>
          <a:p>
            <a:pPr lvl="2"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显示变量</a:t>
            </a:r>
            <a:endParaRPr 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显示调用栈</a:t>
            </a:r>
          </a:p>
          <a:p>
            <a:pPr lvl="2" eaLnBrk="1" hangingPunct="1">
              <a:lnSpc>
                <a:spcPct val="15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修改变量</a:t>
            </a:r>
          </a:p>
          <a:p>
            <a:pPr lvl="1" eaLnBrk="1" hangingPunct="1">
              <a:lnSpc>
                <a:spcPct val="150000"/>
              </a:lnSpc>
            </a:pPr>
            <a:r>
              <a:rPr lang="en-US" altLang="zh-CN" dirty="0" smtClean="0">
                <a:ea typeface="黑体" panose="02010609060101010101" pitchFamily="49" charset="-122"/>
                <a:cs typeface="Times New Roman" panose="02020603050405020304" pitchFamily="18" charset="0"/>
              </a:rPr>
              <a:t>Eclipse</a:t>
            </a:r>
            <a:r>
              <a:rPr lang="zh-CN" altLang="en-US" dirty="0" smtClean="0">
                <a:ea typeface="黑体" panose="02010609060101010101" pitchFamily="49" charset="-122"/>
                <a:cs typeface="Times New Roman" panose="02020603050405020304" pitchFamily="18" charset="0"/>
              </a:rPr>
              <a:t>、</a:t>
            </a:r>
            <a:r>
              <a:rPr lang="en-US" altLang="zh-CN" dirty="0" err="1" smtClean="0">
                <a:ea typeface="黑体" panose="02010609060101010101" pitchFamily="49" charset="-122"/>
                <a:cs typeface="Times New Roman" panose="02020603050405020304" pitchFamily="18" charset="0"/>
              </a:rPr>
              <a:t>NetBeans</a:t>
            </a:r>
            <a:r>
              <a:rPr lang="en-US" altLang="zh-CN" dirty="0" smtClean="0">
                <a:ea typeface="黑体" panose="02010609060101010101" pitchFamily="49" charset="-122"/>
                <a:cs typeface="Times New Roman" panose="02020603050405020304" pitchFamily="18" charset="0"/>
              </a:rPr>
              <a:t> </a:t>
            </a:r>
            <a:r>
              <a:rPr lang="zh-CN" altLang="en-US" dirty="0" smtClean="0">
                <a:ea typeface="黑体" panose="02010609060101010101" pitchFamily="49" charset="-122"/>
                <a:cs typeface="Times New Roman" panose="02020603050405020304" pitchFamily="18" charset="0"/>
              </a:rPr>
              <a:t>都内置了功能强大的调试器</a:t>
            </a:r>
          </a:p>
          <a:p>
            <a:pPr lvl="2" eaLnBrk="1" hangingPunct="1"/>
            <a:endParaRPr lang="zh-CN" altLang="en-US" dirty="0" smtClean="0">
              <a:ea typeface="楷体_GB2312" pitchFamily="49" charset="-122"/>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2619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dirty="0" smtClean="0"/>
              <a:t>第二次</a:t>
            </a:r>
            <a:r>
              <a:rPr lang="zh-CN" altLang="en-US" dirty="0"/>
              <a:t>作业</a:t>
            </a:r>
            <a:endParaRPr lang="zh-CN" altLang="en-US" dirty="0" smtClean="0">
              <a:ea typeface="宋体" panose="02010600030101010101" pitchFamily="2" charset="-122"/>
            </a:endParaRPr>
          </a:p>
        </p:txBody>
      </p:sp>
      <p:sp>
        <p:nvSpPr>
          <p:cNvPr id="95235" name="Rectangle 3"/>
          <p:cNvSpPr>
            <a:spLocks noGrp="1" noChangeArrowheads="1"/>
          </p:cNvSpPr>
          <p:nvPr>
            <p:ph type="body" idx="1"/>
          </p:nvPr>
        </p:nvSpPr>
        <p:spPr>
          <a:xfrm>
            <a:off x="624417" y="981076"/>
            <a:ext cx="10972800" cy="5719975"/>
          </a:xfrm>
        </p:spPr>
        <p:txBody>
          <a:bodyPr/>
          <a:lstStyle/>
          <a:p>
            <a:pPr eaLnBrk="1" hangingPunct="1"/>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编写程序，计算个人所得税。</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计算方法：</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sz="1800" dirty="0">
                <a:ea typeface="黑体" panose="02010609060101010101" pitchFamily="49" charset="-122"/>
                <a:cs typeface="Times New Roman" panose="02020603050405020304" pitchFamily="18" charset="0"/>
              </a:rPr>
              <a:t>起征点：</a:t>
            </a:r>
            <a:r>
              <a:rPr lang="en-US" altLang="zh-CN" sz="1800" dirty="0">
                <a:ea typeface="黑体" panose="02010609060101010101" pitchFamily="49" charset="-122"/>
                <a:cs typeface="Times New Roman" panose="02020603050405020304" pitchFamily="18" charset="0"/>
              </a:rPr>
              <a:t>3500</a:t>
            </a:r>
            <a:r>
              <a:rPr lang="zh-CN" altLang="en-US" sz="1800" dirty="0">
                <a:ea typeface="黑体" panose="02010609060101010101" pitchFamily="49" charset="-122"/>
                <a:cs typeface="Times New Roman" panose="02020603050405020304" pitchFamily="18" charset="0"/>
              </a:rPr>
              <a:t>元</a:t>
            </a:r>
          </a:p>
          <a:p>
            <a:pPr lvl="1" eaLnBrk="1" hangingPunct="1"/>
            <a:r>
              <a:rPr lang="zh-CN" altLang="en-US" sz="1800" dirty="0">
                <a:ea typeface="黑体" panose="02010609060101010101" pitchFamily="49" charset="-122"/>
                <a:cs typeface="Times New Roman" panose="02020603050405020304" pitchFamily="18" charset="0"/>
              </a:rPr>
              <a:t>收入</a:t>
            </a:r>
            <a:r>
              <a:rPr lang="en-US" altLang="zh-CN" sz="1800" dirty="0">
                <a:ea typeface="黑体" panose="02010609060101010101" pitchFamily="49" charset="-122"/>
                <a:cs typeface="Times New Roman" panose="02020603050405020304" pitchFamily="18" charset="0"/>
              </a:rPr>
              <a:t>-</a:t>
            </a:r>
            <a:r>
              <a:rPr lang="zh-CN" altLang="en-US" sz="1800" dirty="0">
                <a:ea typeface="黑体" panose="02010609060101010101" pitchFamily="49" charset="-122"/>
                <a:cs typeface="Times New Roman" panose="02020603050405020304" pitchFamily="18" charset="0"/>
              </a:rPr>
              <a:t>起征点，差值部分：</a:t>
            </a:r>
          </a:p>
          <a:p>
            <a:pPr lvl="2" eaLnBrk="1" hangingPunct="1"/>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、不超过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1500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元的部分，税率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800" dirty="0">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、超过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1500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元至</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4500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元的部分，税率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10%</a:t>
            </a:r>
          </a:p>
          <a:p>
            <a:pPr lvl="2" eaLnBrk="1" hangingPunct="1"/>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、超过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4500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元至</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9000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元的部分，税率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20%</a:t>
            </a:r>
          </a:p>
          <a:p>
            <a:pPr lvl="2" eaLnBrk="1" hangingPunct="1"/>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、超过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9000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元至</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35000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元的部分，税率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25%</a:t>
            </a:r>
          </a:p>
          <a:p>
            <a:pPr lvl="2" eaLnBrk="1" hangingPunct="1"/>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、超过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35000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元至</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55000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元的部分，税率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30%</a:t>
            </a:r>
          </a:p>
          <a:p>
            <a:pPr lvl="2" eaLnBrk="1" hangingPunct="1"/>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、超过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55000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元至</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80000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元的部分，税率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35%</a:t>
            </a:r>
          </a:p>
          <a:p>
            <a:pPr lvl="2" eaLnBrk="1" hangingPunct="1"/>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、超过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80000</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元的部分，税率</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45%</a:t>
            </a:r>
          </a:p>
          <a:p>
            <a:pPr eaLnBrk="1" hangingPunct="1"/>
            <a:r>
              <a:rPr lang="zh-CN" altLang="en-US" sz="2000" dirty="0" smtClean="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要求</a:t>
            </a:r>
            <a:r>
              <a:rPr lang="zh-CN" altLang="en-US" sz="20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取</a:t>
            </a:r>
            <a:r>
              <a:rPr lang="zh-CN" altLang="en-US" sz="20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小数点后</a:t>
            </a:r>
            <a:r>
              <a:rPr lang="en-US" altLang="zh-CN" sz="20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位，并输出</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80000"/>
              </a:lnSpc>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如某人的收入为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10000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元，需要缴纳的个人所得税为：</a:t>
            </a:r>
          </a:p>
          <a:p>
            <a:pPr lvl="1" eaLnBrk="1" hangingPunct="1">
              <a:lnSpc>
                <a:spcPct val="80000"/>
              </a:lnSpc>
            </a:pPr>
            <a:r>
              <a:rPr lang="en-US" altLang="zh-CN" sz="1800" dirty="0">
                <a:ea typeface="黑体" panose="02010609060101010101" pitchFamily="49" charset="-122"/>
                <a:cs typeface="Times New Roman" panose="02020603050405020304" pitchFamily="18" charset="0"/>
              </a:rPr>
              <a:t>10000 - 3500 = 6500 </a:t>
            </a:r>
          </a:p>
          <a:p>
            <a:pPr lvl="1" eaLnBrk="1" hangingPunct="1">
              <a:lnSpc>
                <a:spcPct val="80000"/>
              </a:lnSpc>
            </a:pPr>
            <a:r>
              <a:rPr lang="en-US" altLang="zh-CN" sz="1800" dirty="0">
                <a:ea typeface="黑体" panose="02010609060101010101" pitchFamily="49" charset="-122"/>
                <a:cs typeface="Times New Roman" panose="02020603050405020304" pitchFamily="18" charset="0"/>
              </a:rPr>
              <a:t>1500 * 3% + (4500 - 1500) * 10% + (6500 - 4500) * 20%</a:t>
            </a:r>
            <a:br>
              <a:rPr lang="en-US" altLang="zh-CN" sz="1800" dirty="0">
                <a:ea typeface="黑体" panose="02010609060101010101" pitchFamily="49" charset="-122"/>
                <a:cs typeface="Times New Roman" panose="02020603050405020304" pitchFamily="18" charset="0"/>
              </a:rPr>
            </a:br>
            <a:r>
              <a:rPr lang="en-US" altLang="zh-CN" sz="1800" dirty="0">
                <a:ea typeface="黑体" panose="02010609060101010101" pitchFamily="49" charset="-122"/>
                <a:cs typeface="Times New Roman" panose="02020603050405020304" pitchFamily="18" charset="0"/>
              </a:rPr>
              <a:t>= 45 + 300 + 400 </a:t>
            </a:r>
            <a:br>
              <a:rPr lang="en-US" altLang="zh-CN" sz="1800" dirty="0">
                <a:ea typeface="黑体" panose="02010609060101010101" pitchFamily="49" charset="-122"/>
                <a:cs typeface="Times New Roman" panose="02020603050405020304" pitchFamily="18" charset="0"/>
              </a:rPr>
            </a:br>
            <a:r>
              <a:rPr lang="en-US" altLang="zh-CN" sz="1800" dirty="0">
                <a:ea typeface="黑体" panose="02010609060101010101" pitchFamily="49" charset="-122"/>
                <a:cs typeface="Times New Roman" panose="02020603050405020304" pitchFamily="18" charset="0"/>
              </a:rPr>
              <a:t>= 745 </a:t>
            </a:r>
            <a:r>
              <a:rPr lang="zh-CN" altLang="en-US" sz="1800" dirty="0" smtClean="0">
                <a:ea typeface="黑体" panose="02010609060101010101" pitchFamily="49" charset="-122"/>
                <a:cs typeface="Times New Roman" panose="02020603050405020304" pitchFamily="18" charset="0"/>
              </a:rPr>
              <a:t>元</a:t>
            </a:r>
            <a:endParaRPr lang="en-US" altLang="zh-CN" sz="1800" dirty="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412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7" name="Group 3"/>
          <p:cNvGraphicFramePr>
            <a:graphicFrameLocks noGrp="1"/>
          </p:cNvGraphicFramePr>
          <p:nvPr>
            <p:ph idx="1"/>
            <p:extLst>
              <p:ext uri="{D42A27DB-BD31-4B8C-83A1-F6EECF244321}">
                <p14:modId xmlns:p14="http://schemas.microsoft.com/office/powerpoint/2010/main" val="1161722544"/>
              </p:ext>
            </p:extLst>
          </p:nvPr>
        </p:nvGraphicFramePr>
        <p:xfrm>
          <a:off x="2082800" y="1104901"/>
          <a:ext cx="8600017" cy="4625107"/>
        </p:xfrm>
        <a:graphic>
          <a:graphicData uri="http://schemas.openxmlformats.org/drawingml/2006/table">
            <a:tbl>
              <a:tblPr/>
              <a:tblGrid>
                <a:gridCol w="1064747"/>
                <a:gridCol w="5196353"/>
                <a:gridCol w="2338917"/>
              </a:tblGrid>
              <a:tr h="520880">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rgbClr val="CC0000"/>
                          </a:solidFill>
                          <a:effectLst/>
                          <a:latin typeface="Courier New" pitchFamily="49" charset="0"/>
                          <a:ea typeface="宋体" pitchFamily="2" charset="-122"/>
                        </a:rPr>
                        <a:t>类型</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smtClean="0">
                          <a:ln>
                            <a:noFill/>
                          </a:ln>
                          <a:solidFill>
                            <a:srgbClr val="CC0000"/>
                          </a:solidFill>
                          <a:effectLst/>
                          <a:latin typeface="Courier New" pitchFamily="49" charset="0"/>
                          <a:ea typeface="宋体" pitchFamily="2" charset="-122"/>
                        </a:rPr>
                        <a:t>范围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smtClean="0">
                          <a:ln>
                            <a:noFill/>
                          </a:ln>
                          <a:solidFill>
                            <a:srgbClr val="CC0000"/>
                          </a:solidFill>
                          <a:effectLst/>
                          <a:latin typeface="Courier New" pitchFamily="49" charset="0"/>
                          <a:ea typeface="宋体" pitchFamily="2" charset="-122"/>
                        </a:rPr>
                        <a:t>存储空间大小</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949">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smtClean="0">
                          <a:ln>
                            <a:noFill/>
                          </a:ln>
                          <a:solidFill>
                            <a:schemeClr val="tx1"/>
                          </a:solidFill>
                          <a:effectLst/>
                          <a:latin typeface="Courier New" pitchFamily="49" charset="0"/>
                          <a:ea typeface="宋体" pitchFamily="2" charset="-122"/>
                        </a:rPr>
                        <a:t>byte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rgbClr val="0000CC"/>
                          </a:solidFill>
                          <a:effectLst/>
                          <a:latin typeface="Courier New" pitchFamily="49" charset="0"/>
                          <a:ea typeface="宋体" pitchFamily="2" charset="-122"/>
                        </a:rPr>
                        <a:t>-2</a:t>
                      </a:r>
                      <a:r>
                        <a:rPr kumimoji="0" lang="en-US" sz="1600" b="1" i="0" u="none" strike="noStrike" cap="none" normalizeH="0" baseline="30000" smtClean="0">
                          <a:ln>
                            <a:noFill/>
                          </a:ln>
                          <a:solidFill>
                            <a:srgbClr val="0000CC"/>
                          </a:solidFill>
                          <a:effectLst/>
                          <a:latin typeface="Courier New" pitchFamily="49" charset="0"/>
                          <a:ea typeface="宋体" pitchFamily="2" charset="-122"/>
                        </a:rPr>
                        <a:t>7</a:t>
                      </a:r>
                      <a:r>
                        <a:rPr kumimoji="0" lang="en-US" sz="1600" b="1" i="0" u="none" strike="noStrike" cap="none" normalizeH="0" baseline="30000" smtClean="0">
                          <a:ln>
                            <a:noFill/>
                          </a:ln>
                          <a:solidFill>
                            <a:schemeClr val="tx1"/>
                          </a:solidFill>
                          <a:effectLst/>
                          <a:latin typeface="Courier New" pitchFamily="49" charset="0"/>
                          <a:ea typeface="宋体" pitchFamily="2" charset="-122"/>
                        </a:rPr>
                        <a:t> </a:t>
                      </a:r>
                      <a:r>
                        <a:rPr kumimoji="0" lang="en-US" sz="1600" b="1" i="0" u="none" strike="noStrike" cap="none" normalizeH="0" baseline="0" smtClean="0">
                          <a:ln>
                            <a:noFill/>
                          </a:ln>
                          <a:solidFill>
                            <a:schemeClr val="tx1"/>
                          </a:solidFill>
                          <a:effectLst/>
                          <a:latin typeface="Courier New" pitchFamily="49" charset="0"/>
                          <a:ea typeface="宋体" pitchFamily="2" charset="-122"/>
                        </a:rPr>
                        <a:t>(-128)  ~  </a:t>
                      </a:r>
                      <a:r>
                        <a:rPr kumimoji="0" lang="en-US" sz="1600" b="1" i="0" u="none" strike="noStrike" cap="none" normalizeH="0" baseline="0" smtClean="0">
                          <a:ln>
                            <a:noFill/>
                          </a:ln>
                          <a:solidFill>
                            <a:srgbClr val="0000CC"/>
                          </a:solidFill>
                          <a:effectLst/>
                          <a:latin typeface="Courier New" pitchFamily="49" charset="0"/>
                          <a:ea typeface="宋体" pitchFamily="2" charset="-122"/>
                        </a:rPr>
                        <a:t>2</a:t>
                      </a:r>
                      <a:r>
                        <a:rPr kumimoji="0" lang="en-US" sz="1600" b="1" i="0" u="none" strike="noStrike" cap="none" normalizeH="0" baseline="30000" smtClean="0">
                          <a:ln>
                            <a:noFill/>
                          </a:ln>
                          <a:solidFill>
                            <a:srgbClr val="0000CC"/>
                          </a:solidFill>
                          <a:effectLst/>
                          <a:latin typeface="Courier New" pitchFamily="49" charset="0"/>
                          <a:ea typeface="宋体" pitchFamily="2" charset="-122"/>
                        </a:rPr>
                        <a:t>7</a:t>
                      </a:r>
                      <a:r>
                        <a:rPr kumimoji="0" lang="en-US" sz="1600" b="1" i="0" u="none" strike="noStrike" cap="none" normalizeH="0" baseline="0" smtClean="0">
                          <a:ln>
                            <a:noFill/>
                          </a:ln>
                          <a:solidFill>
                            <a:srgbClr val="0000CC"/>
                          </a:solidFill>
                          <a:effectLst/>
                          <a:latin typeface="Courier New" pitchFamily="49" charset="0"/>
                          <a:ea typeface="宋体" pitchFamily="2" charset="-122"/>
                        </a:rPr>
                        <a:t>-1</a:t>
                      </a:r>
                      <a:r>
                        <a:rPr kumimoji="0" lang="en-US" sz="1600" b="1" i="0" u="none" strike="noStrike" cap="none" normalizeH="0" baseline="0" smtClean="0">
                          <a:ln>
                            <a:noFill/>
                          </a:ln>
                          <a:solidFill>
                            <a:schemeClr val="tx1"/>
                          </a:solidFill>
                          <a:effectLst/>
                          <a:latin typeface="Courier New" pitchFamily="49" charset="0"/>
                          <a:ea typeface="宋体" pitchFamily="2" charset="-122"/>
                        </a:rPr>
                        <a:t>(127)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rgbClr val="0000CC"/>
                          </a:solidFill>
                          <a:effectLst/>
                          <a:latin typeface="Courier New" pitchFamily="49" charset="0"/>
                          <a:ea typeface="宋体" pitchFamily="2" charset="-122"/>
                        </a:rPr>
                        <a:t>8-bit signed</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54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smtClean="0">
                          <a:ln>
                            <a:noFill/>
                          </a:ln>
                          <a:solidFill>
                            <a:schemeClr val="tx1"/>
                          </a:solidFill>
                          <a:effectLst/>
                          <a:latin typeface="Courier New" pitchFamily="49" charset="0"/>
                          <a:ea typeface="宋体" pitchFamily="2" charset="-122"/>
                        </a:rPr>
                        <a:t>short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rgbClr val="0000CC"/>
                          </a:solidFill>
                          <a:effectLst/>
                          <a:latin typeface="Courier New" pitchFamily="49" charset="0"/>
                          <a:ea typeface="宋体" pitchFamily="2" charset="-122"/>
                        </a:rPr>
                        <a:t>-2</a:t>
                      </a:r>
                      <a:r>
                        <a:rPr kumimoji="0" lang="en-US" sz="1600" b="1" i="0" u="none" strike="noStrike" cap="none" normalizeH="0" baseline="30000" smtClean="0">
                          <a:ln>
                            <a:noFill/>
                          </a:ln>
                          <a:solidFill>
                            <a:srgbClr val="0000CC"/>
                          </a:solidFill>
                          <a:effectLst/>
                          <a:latin typeface="Courier New" pitchFamily="49" charset="0"/>
                          <a:ea typeface="宋体" pitchFamily="2" charset="-122"/>
                        </a:rPr>
                        <a:t>15 </a:t>
                      </a:r>
                      <a:r>
                        <a:rPr kumimoji="0" lang="en-US" sz="1600" b="1" i="0" u="none" strike="noStrike" cap="none" normalizeH="0" baseline="0" smtClean="0">
                          <a:ln>
                            <a:noFill/>
                          </a:ln>
                          <a:solidFill>
                            <a:schemeClr val="tx1"/>
                          </a:solidFill>
                          <a:effectLst/>
                          <a:latin typeface="Courier New" pitchFamily="49" charset="0"/>
                          <a:ea typeface="宋体" pitchFamily="2" charset="-122"/>
                        </a:rPr>
                        <a:t>(-32768)  ~  </a:t>
                      </a:r>
                      <a:r>
                        <a:rPr kumimoji="0" lang="en-US" sz="1600" b="1" i="0" u="none" strike="noStrike" cap="none" normalizeH="0" baseline="0" smtClean="0">
                          <a:ln>
                            <a:noFill/>
                          </a:ln>
                          <a:solidFill>
                            <a:srgbClr val="0000CC"/>
                          </a:solidFill>
                          <a:effectLst/>
                          <a:latin typeface="Courier New" pitchFamily="49" charset="0"/>
                          <a:ea typeface="宋体" pitchFamily="2" charset="-122"/>
                        </a:rPr>
                        <a:t>2</a:t>
                      </a:r>
                      <a:r>
                        <a:rPr kumimoji="0" lang="en-US" sz="1600" b="1" i="0" u="none" strike="noStrike" cap="none" normalizeH="0" baseline="30000" smtClean="0">
                          <a:ln>
                            <a:noFill/>
                          </a:ln>
                          <a:solidFill>
                            <a:srgbClr val="0000CC"/>
                          </a:solidFill>
                          <a:effectLst/>
                          <a:latin typeface="Courier New" pitchFamily="49" charset="0"/>
                          <a:ea typeface="宋体" pitchFamily="2" charset="-122"/>
                        </a:rPr>
                        <a:t>15</a:t>
                      </a:r>
                      <a:r>
                        <a:rPr kumimoji="0" lang="en-US" sz="1600" b="1" i="0" u="none" strike="noStrike" cap="none" normalizeH="0" baseline="0" smtClean="0">
                          <a:ln>
                            <a:noFill/>
                          </a:ln>
                          <a:solidFill>
                            <a:srgbClr val="0000CC"/>
                          </a:solidFill>
                          <a:effectLst/>
                          <a:latin typeface="Courier New" pitchFamily="49" charset="0"/>
                          <a:ea typeface="宋体" pitchFamily="2" charset="-122"/>
                        </a:rPr>
                        <a:t>-1</a:t>
                      </a:r>
                      <a:r>
                        <a:rPr kumimoji="0" lang="en-US" sz="1600" b="1" i="0" u="none" strike="noStrike" cap="none" normalizeH="0" baseline="0" smtClean="0">
                          <a:ln>
                            <a:noFill/>
                          </a:ln>
                          <a:solidFill>
                            <a:schemeClr val="tx1"/>
                          </a:solidFill>
                          <a:effectLst/>
                          <a:latin typeface="Courier New" pitchFamily="49" charset="0"/>
                          <a:ea typeface="宋体" pitchFamily="2" charset="-122"/>
                        </a:rPr>
                        <a:t>(32767)</a:t>
                      </a:r>
                      <a:endParaRPr kumimoji="0" lang="zh-CN" altLang="en-US" sz="1600" b="1" i="0" u="none" strike="noStrike" cap="none" normalizeH="0" baseline="0" smtClean="0">
                        <a:ln>
                          <a:noFill/>
                        </a:ln>
                        <a:solidFill>
                          <a:schemeClr val="tx1"/>
                        </a:solidFill>
                        <a:effectLst/>
                        <a:latin typeface="Courier New" pitchFamily="49"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rgbClr val="0000CC"/>
                          </a:solidFill>
                          <a:effectLst/>
                          <a:latin typeface="Courier New" pitchFamily="49" charset="0"/>
                          <a:ea typeface="宋体" pitchFamily="2" charset="-122"/>
                        </a:rPr>
                        <a:t>16-bit signed</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921">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err="1" smtClean="0">
                          <a:ln>
                            <a:noFill/>
                          </a:ln>
                          <a:solidFill>
                            <a:schemeClr val="tx1"/>
                          </a:solidFill>
                          <a:effectLst/>
                          <a:latin typeface="Courier New" pitchFamily="49" charset="0"/>
                          <a:ea typeface="宋体" pitchFamily="2" charset="-122"/>
                        </a:rPr>
                        <a:t>int</a:t>
                      </a:r>
                      <a:endParaRPr kumimoji="0" lang="en-US" sz="1800" b="1" i="0" u="none" strike="noStrike" cap="none" normalizeH="0" baseline="0" dirty="0" smtClean="0">
                        <a:ln>
                          <a:noFill/>
                        </a:ln>
                        <a:solidFill>
                          <a:schemeClr val="tx1"/>
                        </a:solidFill>
                        <a:effectLst/>
                        <a:latin typeface="Courier New" pitchFamily="49"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rgbClr val="0000CC"/>
                          </a:solidFill>
                          <a:effectLst/>
                          <a:latin typeface="Courier New" pitchFamily="49" charset="0"/>
                          <a:ea typeface="宋体" pitchFamily="2" charset="-122"/>
                        </a:rPr>
                        <a:t>-2</a:t>
                      </a:r>
                      <a:r>
                        <a:rPr kumimoji="0" lang="en-US" sz="1600" b="1" i="0" u="none" strike="noStrike" cap="none" normalizeH="0" baseline="30000" smtClean="0">
                          <a:ln>
                            <a:noFill/>
                          </a:ln>
                          <a:solidFill>
                            <a:srgbClr val="0000CC"/>
                          </a:solidFill>
                          <a:effectLst/>
                          <a:latin typeface="Courier New" pitchFamily="49" charset="0"/>
                          <a:ea typeface="宋体" pitchFamily="2" charset="-122"/>
                        </a:rPr>
                        <a:t>31</a:t>
                      </a:r>
                      <a:r>
                        <a:rPr kumimoji="0" lang="en-US" sz="1600" b="1" i="0" u="none" strike="noStrike" cap="none" normalizeH="0" baseline="0" smtClean="0">
                          <a:ln>
                            <a:noFill/>
                          </a:ln>
                          <a:solidFill>
                            <a:schemeClr val="tx1"/>
                          </a:solidFill>
                          <a:effectLst/>
                          <a:latin typeface="Courier New" pitchFamily="49" charset="0"/>
                          <a:ea typeface="宋体" pitchFamily="2" charset="-122"/>
                        </a:rPr>
                        <a:t>(-2147483648)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ea typeface="宋体" pitchFamily="2" charset="-122"/>
                        </a:rPr>
                        <a:t>  ~  </a:t>
                      </a:r>
                      <a:r>
                        <a:rPr kumimoji="0" lang="en-US" sz="1600" b="1" i="0" u="none" strike="noStrike" cap="none" normalizeH="0" baseline="0" smtClean="0">
                          <a:ln>
                            <a:noFill/>
                          </a:ln>
                          <a:solidFill>
                            <a:srgbClr val="0000CC"/>
                          </a:solidFill>
                          <a:effectLst/>
                          <a:latin typeface="Courier New" pitchFamily="49" charset="0"/>
                          <a:ea typeface="宋体" pitchFamily="2" charset="-122"/>
                        </a:rPr>
                        <a:t>2</a:t>
                      </a:r>
                      <a:r>
                        <a:rPr kumimoji="0" lang="en-US" sz="1600" b="1" i="0" u="none" strike="noStrike" cap="none" normalizeH="0" baseline="30000" smtClean="0">
                          <a:ln>
                            <a:noFill/>
                          </a:ln>
                          <a:solidFill>
                            <a:srgbClr val="0000CC"/>
                          </a:solidFill>
                          <a:effectLst/>
                          <a:latin typeface="Courier New" pitchFamily="49" charset="0"/>
                          <a:ea typeface="宋体" pitchFamily="2" charset="-122"/>
                        </a:rPr>
                        <a:t>31</a:t>
                      </a:r>
                      <a:r>
                        <a:rPr kumimoji="0" lang="en-US" sz="1600" b="1" i="0" u="none" strike="noStrike" cap="none" normalizeH="0" baseline="0" smtClean="0">
                          <a:ln>
                            <a:noFill/>
                          </a:ln>
                          <a:solidFill>
                            <a:srgbClr val="0000CC"/>
                          </a:solidFill>
                          <a:effectLst/>
                          <a:latin typeface="Courier New" pitchFamily="49" charset="0"/>
                          <a:ea typeface="宋体" pitchFamily="2" charset="-122"/>
                        </a:rPr>
                        <a:t>-1</a:t>
                      </a:r>
                      <a:r>
                        <a:rPr kumimoji="0" lang="en-US" sz="1600" b="1" i="0" u="none" strike="noStrike" cap="none" normalizeH="0" baseline="0" smtClean="0">
                          <a:ln>
                            <a:noFill/>
                          </a:ln>
                          <a:solidFill>
                            <a:schemeClr val="tx1"/>
                          </a:solidFill>
                          <a:effectLst/>
                          <a:latin typeface="Courier New" pitchFamily="49" charset="0"/>
                          <a:ea typeface="宋体" pitchFamily="2" charset="-122"/>
                        </a:rPr>
                        <a:t>(2147483647)</a:t>
                      </a:r>
                      <a:endParaRPr kumimoji="0" lang="zh-CN" altLang="en-US" sz="1600" b="1" i="0" u="none" strike="noStrike" cap="none" normalizeH="0" baseline="0" smtClean="0">
                        <a:ln>
                          <a:noFill/>
                        </a:ln>
                        <a:solidFill>
                          <a:schemeClr val="tx1"/>
                        </a:solidFill>
                        <a:effectLst/>
                        <a:latin typeface="Courier New" pitchFamily="49"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rgbClr val="0000CC"/>
                          </a:solidFill>
                          <a:effectLst/>
                          <a:latin typeface="Courier New" pitchFamily="49" charset="0"/>
                          <a:ea typeface="宋体" pitchFamily="2" charset="-122"/>
                        </a:rPr>
                        <a:t>32-bit signed</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33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smtClean="0">
                          <a:ln>
                            <a:noFill/>
                          </a:ln>
                          <a:solidFill>
                            <a:schemeClr val="tx1"/>
                          </a:solidFill>
                          <a:effectLst/>
                          <a:latin typeface="Courier New" pitchFamily="49" charset="0"/>
                          <a:ea typeface="宋体" pitchFamily="2" charset="-122"/>
                        </a:rPr>
                        <a:t>long</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rgbClr val="0000CC"/>
                          </a:solidFill>
                          <a:effectLst/>
                          <a:latin typeface="Courier New" pitchFamily="49" charset="0"/>
                          <a:ea typeface="宋体" pitchFamily="2" charset="-122"/>
                        </a:rPr>
                        <a:t>-2</a:t>
                      </a:r>
                      <a:r>
                        <a:rPr kumimoji="0" lang="en-US" sz="1600" b="1" i="0" u="none" strike="noStrike" cap="none" normalizeH="0" baseline="30000" smtClean="0">
                          <a:ln>
                            <a:noFill/>
                          </a:ln>
                          <a:solidFill>
                            <a:srgbClr val="0000CC"/>
                          </a:solidFill>
                          <a:effectLst/>
                          <a:latin typeface="Courier New" pitchFamily="49" charset="0"/>
                          <a:ea typeface="宋体" pitchFamily="2" charset="-122"/>
                        </a:rPr>
                        <a:t>63</a:t>
                      </a:r>
                      <a:r>
                        <a:rPr kumimoji="0" lang="en-US" sz="1600" b="1" i="0" u="none" strike="noStrike" cap="none" normalizeH="0" baseline="30000" smtClean="0">
                          <a:ln>
                            <a:noFill/>
                          </a:ln>
                          <a:solidFill>
                            <a:schemeClr val="tx1"/>
                          </a:solidFill>
                          <a:effectLst/>
                          <a:latin typeface="Courier New" pitchFamily="49" charset="0"/>
                          <a:ea typeface="宋体" pitchFamily="2" charset="-122"/>
                        </a:rPr>
                        <a:t> </a:t>
                      </a:r>
                      <a:r>
                        <a:rPr kumimoji="0" lang="en-US" sz="1600" b="1" i="0" u="none" strike="noStrike" cap="none" normalizeH="0" baseline="0" smtClean="0">
                          <a:ln>
                            <a:noFill/>
                          </a:ln>
                          <a:solidFill>
                            <a:schemeClr val="tx1"/>
                          </a:solidFill>
                          <a:effectLst/>
                          <a:latin typeface="Courier New" pitchFamily="49" charset="0"/>
                          <a:ea typeface="宋体" pitchFamily="2" charset="-122"/>
                        </a:rPr>
                        <a:t>(-9223372036854775808)</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smtClean="0">
                          <a:ln>
                            <a:noFill/>
                          </a:ln>
                          <a:solidFill>
                            <a:schemeClr val="tx1"/>
                          </a:solidFill>
                          <a:effectLst/>
                          <a:latin typeface="Courier New" pitchFamily="49" charset="0"/>
                          <a:ea typeface="宋体" pitchFamily="2" charset="-122"/>
                        </a:rPr>
                        <a:t>  ~  </a:t>
                      </a:r>
                      <a:r>
                        <a:rPr kumimoji="0" lang="en-US" sz="1600" b="1" i="0" u="none" strike="noStrike" cap="none" normalizeH="0" baseline="0" smtClean="0">
                          <a:ln>
                            <a:noFill/>
                          </a:ln>
                          <a:solidFill>
                            <a:srgbClr val="0000CC"/>
                          </a:solidFill>
                          <a:effectLst/>
                          <a:latin typeface="Courier New" pitchFamily="49" charset="0"/>
                          <a:ea typeface="宋体" pitchFamily="2" charset="-122"/>
                        </a:rPr>
                        <a:t>2</a:t>
                      </a:r>
                      <a:r>
                        <a:rPr kumimoji="0" lang="en-US" sz="1600" b="1" i="0" u="none" strike="noStrike" cap="none" normalizeH="0" baseline="30000" smtClean="0">
                          <a:ln>
                            <a:noFill/>
                          </a:ln>
                          <a:solidFill>
                            <a:srgbClr val="0000CC"/>
                          </a:solidFill>
                          <a:effectLst/>
                          <a:latin typeface="Courier New" pitchFamily="49" charset="0"/>
                          <a:ea typeface="宋体" pitchFamily="2" charset="-122"/>
                        </a:rPr>
                        <a:t>63</a:t>
                      </a:r>
                      <a:r>
                        <a:rPr kumimoji="0" lang="en-US" sz="1600" b="1" i="0" u="none" strike="noStrike" cap="none" normalizeH="0" baseline="0" smtClean="0">
                          <a:ln>
                            <a:noFill/>
                          </a:ln>
                          <a:solidFill>
                            <a:srgbClr val="0000CC"/>
                          </a:solidFill>
                          <a:effectLst/>
                          <a:latin typeface="Courier New" pitchFamily="49" charset="0"/>
                          <a:ea typeface="宋体" pitchFamily="2" charset="-122"/>
                        </a:rPr>
                        <a:t>-1</a:t>
                      </a:r>
                      <a:r>
                        <a:rPr kumimoji="0" lang="en-US" sz="1600" b="1" i="0" u="none" strike="noStrike" cap="none" normalizeH="0" baseline="0" smtClean="0">
                          <a:ln>
                            <a:noFill/>
                          </a:ln>
                          <a:solidFill>
                            <a:schemeClr val="tx1"/>
                          </a:solidFill>
                          <a:effectLst/>
                          <a:latin typeface="Courier New" pitchFamily="49" charset="0"/>
                          <a:ea typeface="宋体" pitchFamily="2" charset="-122"/>
                        </a:rPr>
                        <a:t>(9223372036854775807)</a:t>
                      </a:r>
                      <a:endParaRPr kumimoji="0" lang="zh-CN" altLang="en-US" sz="1600" b="1" i="0" u="none" strike="noStrike" cap="none" normalizeH="0" baseline="0" smtClean="0">
                        <a:ln>
                          <a:noFill/>
                        </a:ln>
                        <a:solidFill>
                          <a:schemeClr val="tx1"/>
                        </a:solidFill>
                        <a:effectLst/>
                        <a:latin typeface="Courier New" pitchFamily="49"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rgbClr val="0000CC"/>
                          </a:solidFill>
                          <a:effectLst/>
                          <a:latin typeface="Courier New" pitchFamily="49" charset="0"/>
                          <a:ea typeface="宋体" pitchFamily="2" charset="-122"/>
                        </a:rPr>
                        <a:t>64-bit signed</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33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smtClean="0">
                          <a:ln>
                            <a:noFill/>
                          </a:ln>
                          <a:solidFill>
                            <a:schemeClr val="tx1"/>
                          </a:solidFill>
                          <a:effectLst/>
                          <a:latin typeface="Courier New" pitchFamily="49" charset="0"/>
                          <a:ea typeface="宋体" pitchFamily="2" charset="-122"/>
                        </a:rPr>
                        <a:t>float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Courier New" pitchFamily="49" charset="0"/>
                          <a:ea typeface="宋体" pitchFamily="2" charset="-122"/>
                        </a:rPr>
                        <a:t>负数范围：</a:t>
                      </a:r>
                      <a:r>
                        <a:rPr kumimoji="0" lang="en-US" sz="1600" b="1" i="0" u="none" strike="noStrike" cap="none" normalizeH="0" baseline="0" smtClean="0">
                          <a:ln>
                            <a:noFill/>
                          </a:ln>
                          <a:solidFill>
                            <a:schemeClr val="tx1"/>
                          </a:solidFill>
                          <a:effectLst/>
                          <a:latin typeface="Courier New" pitchFamily="49" charset="0"/>
                          <a:ea typeface="宋体" pitchFamily="2" charset="-122"/>
                        </a:rPr>
                        <a:t>-3.40282347×10</a:t>
                      </a:r>
                      <a:r>
                        <a:rPr kumimoji="0" lang="en-US" sz="1600" b="1" i="0" u="none" strike="noStrike" cap="none" normalizeH="0" baseline="30000" smtClean="0">
                          <a:ln>
                            <a:noFill/>
                          </a:ln>
                          <a:solidFill>
                            <a:schemeClr val="tx1"/>
                          </a:solidFill>
                          <a:effectLst/>
                          <a:latin typeface="Courier New" pitchFamily="49" charset="0"/>
                          <a:ea typeface="宋体" pitchFamily="2" charset="-122"/>
                        </a:rPr>
                        <a:t>38  </a:t>
                      </a:r>
                      <a:r>
                        <a:rPr kumimoji="0" lang="en-US" sz="1600" b="1" i="0" u="none" strike="noStrike" cap="none" normalizeH="0" baseline="0" smtClean="0">
                          <a:ln>
                            <a:noFill/>
                          </a:ln>
                          <a:solidFill>
                            <a:schemeClr val="tx1"/>
                          </a:solidFill>
                          <a:effectLst/>
                          <a:latin typeface="Courier New" pitchFamily="49" charset="0"/>
                          <a:ea typeface="宋体" pitchFamily="2" charset="-122"/>
                        </a:rPr>
                        <a:t>~ -1.4×10</a:t>
                      </a:r>
                      <a:r>
                        <a:rPr kumimoji="0" lang="en-US" sz="1600" b="1" i="0" u="none" strike="noStrike" cap="none" normalizeH="0" baseline="30000" smtClean="0">
                          <a:ln>
                            <a:noFill/>
                          </a:ln>
                          <a:solidFill>
                            <a:schemeClr val="tx1"/>
                          </a:solidFill>
                          <a:effectLst/>
                          <a:latin typeface="Courier New" pitchFamily="49" charset="0"/>
                          <a:ea typeface="宋体" pitchFamily="2" charset="-122"/>
                        </a:rPr>
                        <a:t>-45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Courier New" pitchFamily="49" charset="0"/>
                          <a:ea typeface="宋体" pitchFamily="2" charset="-122"/>
                        </a:rPr>
                        <a:t>正数范围：</a:t>
                      </a:r>
                      <a:r>
                        <a:rPr kumimoji="0" lang="en-US" sz="1600" b="1" i="0" u="none" strike="noStrike" cap="none" normalizeH="0" baseline="0" smtClean="0">
                          <a:ln>
                            <a:noFill/>
                          </a:ln>
                          <a:solidFill>
                            <a:schemeClr val="tx1"/>
                          </a:solidFill>
                          <a:effectLst/>
                          <a:latin typeface="Courier New" pitchFamily="49" charset="0"/>
                          <a:ea typeface="宋体" pitchFamily="2" charset="-122"/>
                        </a:rPr>
                        <a:t>1.4×10</a:t>
                      </a:r>
                      <a:r>
                        <a:rPr kumimoji="0" lang="en-US" sz="1600" b="1" i="0" u="none" strike="noStrike" cap="none" normalizeH="0" baseline="30000" smtClean="0">
                          <a:ln>
                            <a:noFill/>
                          </a:ln>
                          <a:solidFill>
                            <a:schemeClr val="tx1"/>
                          </a:solidFill>
                          <a:effectLst/>
                          <a:latin typeface="Courier New" pitchFamily="49" charset="0"/>
                          <a:ea typeface="宋体" pitchFamily="2" charset="-122"/>
                        </a:rPr>
                        <a:t>-45</a:t>
                      </a:r>
                      <a:r>
                        <a:rPr kumimoji="0" lang="en-US" sz="1600" b="1" i="0" u="none" strike="noStrike" cap="none" normalizeH="0" baseline="0" smtClean="0">
                          <a:ln>
                            <a:noFill/>
                          </a:ln>
                          <a:solidFill>
                            <a:schemeClr val="tx1"/>
                          </a:solidFill>
                          <a:effectLst/>
                          <a:latin typeface="Courier New" pitchFamily="49" charset="0"/>
                          <a:ea typeface="宋体" pitchFamily="2" charset="-122"/>
                        </a:rPr>
                        <a:t> ~ 3.40282347×10</a:t>
                      </a:r>
                      <a:r>
                        <a:rPr kumimoji="0" lang="en-US" sz="1600" b="1" i="0" u="none" strike="noStrike" cap="none" normalizeH="0" baseline="30000" smtClean="0">
                          <a:ln>
                            <a:noFill/>
                          </a:ln>
                          <a:solidFill>
                            <a:schemeClr val="tx1"/>
                          </a:solidFill>
                          <a:effectLst/>
                          <a:latin typeface="Courier New" pitchFamily="49" charset="0"/>
                          <a:ea typeface="宋体" pitchFamily="2"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rgbClr val="0000CC"/>
                          </a:solidFill>
                          <a:effectLst/>
                          <a:latin typeface="Courier New" pitchFamily="49" charset="0"/>
                          <a:ea typeface="宋体" pitchFamily="2" charset="-122"/>
                        </a:rPr>
                        <a:t>32-bit IEEE 754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644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smtClean="0">
                          <a:ln>
                            <a:noFill/>
                          </a:ln>
                          <a:solidFill>
                            <a:schemeClr val="tx1"/>
                          </a:solidFill>
                          <a:effectLst/>
                          <a:latin typeface="Courier New" pitchFamily="49" charset="0"/>
                          <a:ea typeface="宋体" pitchFamily="2" charset="-122"/>
                        </a:rPr>
                        <a:t>double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dirty="0" smtClean="0">
                          <a:ln>
                            <a:noFill/>
                          </a:ln>
                          <a:solidFill>
                            <a:schemeClr val="tx1"/>
                          </a:solidFill>
                          <a:effectLst/>
                          <a:latin typeface="Courier New" pitchFamily="49" charset="0"/>
                          <a:ea typeface="宋体" pitchFamily="2" charset="-122"/>
                        </a:rPr>
                        <a:t>负数范围：</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itchFamily="49" charset="0"/>
                          <a:ea typeface="宋体" pitchFamily="2" charset="-122"/>
                        </a:rPr>
                        <a:t>-1.7976931348623157×10</a:t>
                      </a:r>
                      <a:r>
                        <a:rPr kumimoji="0" lang="en-US" sz="1600" b="1" i="0" u="none" strike="noStrike" cap="none" normalizeH="0" baseline="30000" dirty="0" smtClean="0">
                          <a:ln>
                            <a:noFill/>
                          </a:ln>
                          <a:solidFill>
                            <a:schemeClr val="tx1"/>
                          </a:solidFill>
                          <a:effectLst/>
                          <a:latin typeface="Courier New" pitchFamily="49" charset="0"/>
                          <a:ea typeface="宋体" pitchFamily="2" charset="-122"/>
                        </a:rPr>
                        <a:t>308 </a:t>
                      </a:r>
                      <a:r>
                        <a:rPr kumimoji="0" lang="en-US" sz="1600" b="1" i="0" u="none" strike="noStrike" cap="none" normalizeH="0" baseline="0" dirty="0" smtClean="0">
                          <a:ln>
                            <a:noFill/>
                          </a:ln>
                          <a:solidFill>
                            <a:schemeClr val="tx1"/>
                          </a:solidFill>
                          <a:effectLst/>
                          <a:latin typeface="Courier New" pitchFamily="49" charset="0"/>
                          <a:ea typeface="宋体" pitchFamily="2" charset="-122"/>
                        </a:rPr>
                        <a:t>~ -4.9×10</a:t>
                      </a:r>
                      <a:r>
                        <a:rPr kumimoji="0" lang="en-US" sz="1600" b="1" i="0" u="none" strike="noStrike" cap="none" normalizeH="0" baseline="30000" dirty="0" smtClean="0">
                          <a:ln>
                            <a:noFill/>
                          </a:ln>
                          <a:solidFill>
                            <a:schemeClr val="tx1"/>
                          </a:solidFill>
                          <a:effectLst/>
                          <a:latin typeface="Courier New" pitchFamily="49" charset="0"/>
                          <a:ea typeface="宋体" pitchFamily="2" charset="-122"/>
                        </a:rPr>
                        <a:t>-324</a:t>
                      </a:r>
                      <a:r>
                        <a:rPr kumimoji="0" lang="en-US" sz="1600" b="1" i="0" u="none" strike="noStrike" cap="none" normalizeH="0" baseline="0" dirty="0" smtClean="0">
                          <a:ln>
                            <a:noFill/>
                          </a:ln>
                          <a:solidFill>
                            <a:schemeClr val="tx1"/>
                          </a:solidFill>
                          <a:effectLst/>
                          <a:latin typeface="Courier New" pitchFamily="49"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dirty="0" smtClean="0">
                          <a:ln>
                            <a:noFill/>
                          </a:ln>
                          <a:solidFill>
                            <a:schemeClr val="tx1"/>
                          </a:solidFill>
                          <a:effectLst/>
                          <a:latin typeface="Courier New" pitchFamily="49" charset="0"/>
                          <a:ea typeface="宋体" pitchFamily="2" charset="-122"/>
                        </a:rPr>
                        <a:t>正数范围：</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Courier New" pitchFamily="49" charset="0"/>
                          <a:ea typeface="宋体" pitchFamily="2" charset="-122"/>
                        </a:rPr>
                        <a:t>4.9×10</a:t>
                      </a:r>
                      <a:r>
                        <a:rPr kumimoji="0" lang="en-US" sz="1600" b="1" i="0" u="none" strike="noStrike" cap="none" normalizeH="0" baseline="30000" dirty="0" smtClean="0">
                          <a:ln>
                            <a:noFill/>
                          </a:ln>
                          <a:solidFill>
                            <a:schemeClr val="tx1"/>
                          </a:solidFill>
                          <a:effectLst/>
                          <a:latin typeface="Courier New" pitchFamily="49" charset="0"/>
                          <a:ea typeface="宋体" pitchFamily="2" charset="-122"/>
                        </a:rPr>
                        <a:t>-324  </a:t>
                      </a:r>
                      <a:r>
                        <a:rPr kumimoji="0" lang="en-US" sz="1600" b="1" i="0" u="none" strike="noStrike" cap="none" normalizeH="0" baseline="0" dirty="0" smtClean="0">
                          <a:ln>
                            <a:noFill/>
                          </a:ln>
                          <a:solidFill>
                            <a:schemeClr val="tx1"/>
                          </a:solidFill>
                          <a:effectLst/>
                          <a:latin typeface="Courier New" pitchFamily="49" charset="0"/>
                          <a:ea typeface="宋体" pitchFamily="2" charset="-122"/>
                        </a:rPr>
                        <a:t>~ 1.7976931348623157×10</a:t>
                      </a:r>
                      <a:r>
                        <a:rPr kumimoji="0" lang="en-US" sz="1600" b="1" i="0" u="none" strike="noStrike" cap="none" normalizeH="0" baseline="30000" dirty="0" smtClean="0">
                          <a:ln>
                            <a:noFill/>
                          </a:ln>
                          <a:solidFill>
                            <a:schemeClr val="tx1"/>
                          </a:solidFill>
                          <a:effectLst/>
                          <a:latin typeface="Courier New" pitchFamily="49" charset="0"/>
                          <a:ea typeface="宋体" pitchFamily="2" charset="-122"/>
                        </a:rPr>
                        <a:t>308</a:t>
                      </a:r>
                      <a:endParaRPr kumimoji="0" lang="zh-CN" altLang="en-US" sz="1600" b="1" i="0" u="none" strike="noStrike" cap="none" normalizeH="0" baseline="30000" dirty="0" smtClean="0">
                        <a:ln>
                          <a:noFill/>
                        </a:ln>
                        <a:solidFill>
                          <a:schemeClr val="tx1"/>
                        </a:solidFill>
                        <a:effectLst/>
                        <a:latin typeface="Courier New" pitchFamily="49"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smtClean="0">
                          <a:ln>
                            <a:noFill/>
                          </a:ln>
                          <a:solidFill>
                            <a:srgbClr val="0000CC"/>
                          </a:solidFill>
                          <a:effectLst/>
                          <a:latin typeface="Courier New" pitchFamily="49" charset="0"/>
                          <a:ea typeface="宋体" pitchFamily="2" charset="-122"/>
                        </a:rPr>
                        <a:t>64-bit IEEE 754</a:t>
                      </a:r>
                      <a:endParaRPr kumimoji="0" lang="zh-CN" altLang="en-US" sz="2000" b="1" i="0" u="none" strike="noStrike" cap="none" normalizeH="0" baseline="0" dirty="0" smtClean="0">
                        <a:ln>
                          <a:noFill/>
                        </a:ln>
                        <a:solidFill>
                          <a:srgbClr val="0000CC"/>
                        </a:solidFill>
                        <a:effectLst/>
                        <a:latin typeface="Courier New" pitchFamily="49"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63" name="AutoShape 43"/>
          <p:cNvSpPr>
            <a:spLocks/>
          </p:cNvSpPr>
          <p:nvPr/>
        </p:nvSpPr>
        <p:spPr bwMode="auto">
          <a:xfrm>
            <a:off x="1790700" y="1689100"/>
            <a:ext cx="266700" cy="2146300"/>
          </a:xfrm>
          <a:prstGeom prst="leftBrace">
            <a:avLst>
              <a:gd name="adj1" fmla="val 6706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22564" name="AutoShape 44"/>
          <p:cNvSpPr>
            <a:spLocks/>
          </p:cNvSpPr>
          <p:nvPr/>
        </p:nvSpPr>
        <p:spPr bwMode="auto">
          <a:xfrm>
            <a:off x="1816100" y="3911600"/>
            <a:ext cx="266700" cy="1790700"/>
          </a:xfrm>
          <a:prstGeom prst="leftBrace">
            <a:avLst>
              <a:gd name="adj1" fmla="val 559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22565" name="Text Box 45"/>
          <p:cNvSpPr txBox="1">
            <a:spLocks noChangeArrowheads="1"/>
          </p:cNvSpPr>
          <p:nvPr/>
        </p:nvSpPr>
        <p:spPr bwMode="auto">
          <a:xfrm>
            <a:off x="1384300" y="2436814"/>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b="1">
                <a:solidFill>
                  <a:srgbClr val="0000CC"/>
                </a:solidFill>
              </a:rPr>
              <a:t>整</a:t>
            </a:r>
          </a:p>
          <a:p>
            <a:pPr eaLnBrk="1" fontAlgn="base" hangingPunct="1">
              <a:spcBef>
                <a:spcPct val="0"/>
              </a:spcBef>
              <a:spcAft>
                <a:spcPct val="0"/>
              </a:spcAft>
            </a:pPr>
            <a:r>
              <a:rPr lang="zh-CN" altLang="en-US" b="1">
                <a:solidFill>
                  <a:srgbClr val="0000CC"/>
                </a:solidFill>
              </a:rPr>
              <a:t>型</a:t>
            </a:r>
          </a:p>
        </p:txBody>
      </p:sp>
      <p:sp>
        <p:nvSpPr>
          <p:cNvPr id="22566" name="Text Box 46"/>
          <p:cNvSpPr txBox="1">
            <a:spLocks noChangeArrowheads="1"/>
          </p:cNvSpPr>
          <p:nvPr/>
        </p:nvSpPr>
        <p:spPr bwMode="auto">
          <a:xfrm>
            <a:off x="1384300" y="4354513"/>
            <a:ext cx="4171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b="1">
                <a:solidFill>
                  <a:srgbClr val="0000CC"/>
                </a:solidFill>
              </a:rPr>
              <a:t>浮</a:t>
            </a:r>
          </a:p>
          <a:p>
            <a:pPr eaLnBrk="1" fontAlgn="base" hangingPunct="1">
              <a:spcBef>
                <a:spcPct val="0"/>
              </a:spcBef>
              <a:spcAft>
                <a:spcPct val="0"/>
              </a:spcAft>
            </a:pPr>
            <a:r>
              <a:rPr lang="zh-CN" altLang="en-US" b="1">
                <a:solidFill>
                  <a:srgbClr val="0000CC"/>
                </a:solidFill>
              </a:rPr>
              <a:t>点</a:t>
            </a:r>
          </a:p>
          <a:p>
            <a:pPr eaLnBrk="1" fontAlgn="base" hangingPunct="1">
              <a:spcBef>
                <a:spcPct val="0"/>
              </a:spcBef>
              <a:spcAft>
                <a:spcPct val="0"/>
              </a:spcAft>
            </a:pPr>
            <a:r>
              <a:rPr lang="zh-CN" altLang="en-US" b="1">
                <a:solidFill>
                  <a:srgbClr val="0000CC"/>
                </a:solidFill>
              </a:rPr>
              <a:t>型</a:t>
            </a:r>
          </a:p>
        </p:txBody>
      </p:sp>
      <p:sp>
        <p:nvSpPr>
          <p:cNvPr id="22567" name="Text Box 47"/>
          <p:cNvSpPr txBox="1">
            <a:spLocks noChangeArrowheads="1"/>
          </p:cNvSpPr>
          <p:nvPr/>
        </p:nvSpPr>
        <p:spPr bwMode="auto">
          <a:xfrm>
            <a:off x="1889124" y="5878514"/>
            <a:ext cx="8702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1200" b="1" dirty="0">
                <a:solidFill>
                  <a:srgbClr val="000000"/>
                </a:solidFill>
                <a:latin typeface="Courier New" panose="02070309020205020404" pitchFamily="49" charset="0"/>
              </a:rPr>
              <a:t>byte</a:t>
            </a:r>
            <a:r>
              <a:rPr lang="zh-CN" altLang="en-US" sz="1200" b="1" dirty="0">
                <a:solidFill>
                  <a:srgbClr val="000000"/>
                </a:solidFill>
                <a:latin typeface="Courier New" panose="02070309020205020404" pitchFamily="49" charset="0"/>
              </a:rPr>
              <a:t>：</a:t>
            </a:r>
          </a:p>
          <a:p>
            <a:pPr eaLnBrk="1" fontAlgn="base" hangingPunct="1">
              <a:spcBef>
                <a:spcPct val="0"/>
              </a:spcBef>
              <a:spcAft>
                <a:spcPct val="0"/>
              </a:spcAft>
            </a:pPr>
            <a:r>
              <a:rPr lang="en-US" altLang="zh-CN" sz="1200" b="1" dirty="0">
                <a:solidFill>
                  <a:srgbClr val="000000"/>
                </a:solidFill>
                <a:latin typeface="Courier New" panose="02070309020205020404" pitchFamily="49" charset="0"/>
              </a:rPr>
              <a:t>-128: 1000,0000   </a:t>
            </a:r>
            <a:r>
              <a:rPr lang="zh-CN" altLang="en-US" sz="1200" b="1" dirty="0">
                <a:solidFill>
                  <a:srgbClr val="000000"/>
                </a:solidFill>
                <a:latin typeface="Courier New" panose="02070309020205020404" pitchFamily="49" charset="0"/>
              </a:rPr>
              <a:t>负数，补码方式：</a:t>
            </a:r>
            <a:r>
              <a:rPr lang="en-US" altLang="zh-CN" sz="1200" b="1" dirty="0">
                <a:solidFill>
                  <a:srgbClr val="000000"/>
                </a:solidFill>
                <a:latin typeface="Courier New" panose="02070309020205020404" pitchFamily="49" charset="0"/>
              </a:rPr>
              <a:t>128=1000,0000==(</a:t>
            </a:r>
            <a:r>
              <a:rPr lang="zh-CN" altLang="en-US" sz="1200" b="1" dirty="0">
                <a:solidFill>
                  <a:srgbClr val="000000"/>
                </a:solidFill>
                <a:latin typeface="Courier New" panose="02070309020205020404" pitchFamily="49" charset="0"/>
              </a:rPr>
              <a:t>按位取反</a:t>
            </a:r>
            <a:r>
              <a:rPr lang="en-US" altLang="zh-CN" sz="1200" b="1" dirty="0">
                <a:solidFill>
                  <a:srgbClr val="000000"/>
                </a:solidFill>
                <a:latin typeface="Courier New" panose="02070309020205020404" pitchFamily="49" charset="0"/>
              </a:rPr>
              <a:t>)==&gt;0111,1111==(</a:t>
            </a:r>
            <a:r>
              <a:rPr lang="zh-CN" altLang="en-US" sz="1200" b="1" dirty="0">
                <a:solidFill>
                  <a:srgbClr val="000000"/>
                </a:solidFill>
                <a:latin typeface="Courier New" panose="02070309020205020404" pitchFamily="49" charset="0"/>
              </a:rPr>
              <a:t>加</a:t>
            </a:r>
            <a:r>
              <a:rPr lang="en-US" altLang="zh-CN" sz="1200" b="1" dirty="0">
                <a:solidFill>
                  <a:srgbClr val="000000"/>
                </a:solidFill>
                <a:latin typeface="Courier New" panose="02070309020205020404" pitchFamily="49" charset="0"/>
              </a:rPr>
              <a:t>1)==&gt;1000,0000</a:t>
            </a:r>
          </a:p>
          <a:p>
            <a:pPr eaLnBrk="1" fontAlgn="base" hangingPunct="1">
              <a:spcBef>
                <a:spcPct val="0"/>
              </a:spcBef>
              <a:spcAft>
                <a:spcPct val="0"/>
              </a:spcAft>
            </a:pPr>
            <a:r>
              <a:rPr lang="en-US" sz="1200" b="1" dirty="0">
                <a:solidFill>
                  <a:srgbClr val="000000"/>
                </a:solidFill>
                <a:latin typeface="Courier New" panose="02070309020205020404" pitchFamily="49" charset="0"/>
              </a:rPr>
              <a:t>  </a:t>
            </a:r>
            <a:r>
              <a:rPr lang="en-US" altLang="zh-CN" sz="1200" b="1" dirty="0">
                <a:solidFill>
                  <a:srgbClr val="000000"/>
                </a:solidFill>
                <a:latin typeface="Courier New" panose="02070309020205020404" pitchFamily="49" charset="0"/>
              </a:rPr>
              <a:t>-1: 1111,1111   </a:t>
            </a:r>
            <a:r>
              <a:rPr lang="zh-CN" altLang="en-US" sz="1200" b="1" dirty="0">
                <a:solidFill>
                  <a:srgbClr val="000000"/>
                </a:solidFill>
                <a:latin typeface="Courier New" panose="02070309020205020404" pitchFamily="49" charset="0"/>
              </a:rPr>
              <a:t>负数，补码方式：</a:t>
            </a:r>
            <a:r>
              <a:rPr lang="en-US" sz="1200" b="1" dirty="0">
                <a:solidFill>
                  <a:srgbClr val="000000"/>
                </a:solidFill>
                <a:latin typeface="Courier New" panose="02070309020205020404" pitchFamily="49" charset="0"/>
              </a:rPr>
              <a:t>  </a:t>
            </a:r>
            <a:r>
              <a:rPr lang="en-US" altLang="zh-CN" sz="1200" b="1" dirty="0">
                <a:solidFill>
                  <a:srgbClr val="000000"/>
                </a:solidFill>
                <a:latin typeface="Courier New" panose="02070309020205020404" pitchFamily="49" charset="0"/>
              </a:rPr>
              <a:t>1=0000,0001==(</a:t>
            </a:r>
            <a:r>
              <a:rPr lang="zh-CN" altLang="en-US" sz="1200" b="1" dirty="0">
                <a:solidFill>
                  <a:srgbClr val="000000"/>
                </a:solidFill>
                <a:latin typeface="Courier New" panose="02070309020205020404" pitchFamily="49" charset="0"/>
              </a:rPr>
              <a:t>按位取反</a:t>
            </a:r>
            <a:r>
              <a:rPr lang="en-US" altLang="zh-CN" sz="1200" b="1" dirty="0">
                <a:solidFill>
                  <a:srgbClr val="000000"/>
                </a:solidFill>
                <a:latin typeface="Courier New" panose="02070309020205020404" pitchFamily="49" charset="0"/>
              </a:rPr>
              <a:t>)==&gt;1111,1110==(</a:t>
            </a:r>
            <a:r>
              <a:rPr lang="zh-CN" altLang="en-US" sz="1200" b="1" dirty="0">
                <a:solidFill>
                  <a:srgbClr val="000000"/>
                </a:solidFill>
                <a:latin typeface="Courier New" panose="02070309020205020404" pitchFamily="49" charset="0"/>
              </a:rPr>
              <a:t>加</a:t>
            </a:r>
            <a:r>
              <a:rPr lang="en-US" altLang="zh-CN" sz="1200" b="1" dirty="0">
                <a:solidFill>
                  <a:srgbClr val="000000"/>
                </a:solidFill>
                <a:latin typeface="Courier New" panose="02070309020205020404" pitchFamily="49" charset="0"/>
              </a:rPr>
              <a:t>1)==&gt;1111,1111</a:t>
            </a:r>
          </a:p>
          <a:p>
            <a:pPr eaLnBrk="1" fontAlgn="base" hangingPunct="1">
              <a:spcBef>
                <a:spcPct val="0"/>
              </a:spcBef>
              <a:spcAft>
                <a:spcPct val="0"/>
              </a:spcAft>
            </a:pPr>
            <a:r>
              <a:rPr lang="en-US" sz="1200" b="1" dirty="0">
                <a:solidFill>
                  <a:srgbClr val="000000"/>
                </a:solidFill>
                <a:latin typeface="Courier New" panose="02070309020205020404" pitchFamily="49" charset="0"/>
              </a:rPr>
              <a:t> </a:t>
            </a:r>
            <a:r>
              <a:rPr lang="en-US" altLang="zh-CN" sz="1200" b="1" dirty="0">
                <a:solidFill>
                  <a:srgbClr val="000000"/>
                </a:solidFill>
                <a:latin typeface="Courier New" panose="02070309020205020404" pitchFamily="49" charset="0"/>
              </a:rPr>
              <a:t>127: 0111,1111</a:t>
            </a:r>
          </a:p>
        </p:txBody>
      </p:sp>
      <p:sp>
        <p:nvSpPr>
          <p:cNvPr id="11" name="标题 1"/>
          <p:cNvSpPr>
            <a:spLocks noGrp="1"/>
          </p:cNvSpPr>
          <p:nvPr>
            <p:ph type="title"/>
          </p:nvPr>
        </p:nvSpPr>
        <p:spPr>
          <a:xfrm>
            <a:off x="624417" y="188914"/>
            <a:ext cx="10058400" cy="719137"/>
          </a:xfrm>
        </p:spPr>
        <p:txBody>
          <a:bodyPr/>
          <a:lstStyle/>
          <a:p>
            <a:r>
              <a:rPr lang="zh-CN" altLang="en-US" b="0" dirty="0" smtClean="0"/>
              <a:t>常量的数据类型</a:t>
            </a:r>
            <a:endParaRPr lang="zh-CN" altLang="en-US" dirty="0"/>
          </a:p>
        </p:txBody>
      </p:sp>
      <p:cxnSp>
        <p:nvCxnSpPr>
          <p:cNvPr id="12" name="直接连接符 11"/>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9623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497070" y="1149517"/>
            <a:ext cx="10185747" cy="3927451"/>
          </a:xfrm>
        </p:spPr>
        <p:txBody>
          <a:bodyPr/>
          <a:lstStyle/>
          <a:p>
            <a:pPr eaLnBrk="1" hangingPunct="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编写</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程序，提示用户输入两个正整数，并求出它们的最大公约数。</a:t>
            </a:r>
          </a:p>
          <a:p>
            <a:pPr eaLnBrk="1" hangingPunct="1"/>
            <a:r>
              <a:rPr lang="zh-CN" altLang="en-US" dirty="0">
                <a:latin typeface="Times New Roman" panose="02020603050405020304" pitchFamily="18" charset="0"/>
                <a:ea typeface="黑体" panose="02010609060101010101" pitchFamily="49" charset="-122"/>
                <a:cs typeface="Times New Roman" panose="02020603050405020304" pitchFamily="18" charset="0"/>
              </a:rPr>
              <a:t>提示</a:t>
            </a:r>
          </a:p>
          <a:p>
            <a:pPr lvl="1" eaLnBrk="1" hangingPunct="1"/>
            <a:r>
              <a:rPr lang="zh-CN" altLang="en-US" dirty="0" smtClean="0">
                <a:latin typeface="Courier New" panose="02070309020205020404" pitchFamily="49" charset="0"/>
                <a:ea typeface="黑体" panose="02010609060101010101" pitchFamily="49" charset="-122"/>
                <a:cs typeface="Courier New" panose="02070309020205020404" pitchFamily="49" charset="0"/>
              </a:rPr>
              <a:t>设输入的两个整数为</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n1</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和</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n2</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。已知</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1</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是一个公约数，但可能不是最大公约数。可以检测</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k</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k=2</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3</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4</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，等等）是否为</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n1</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和</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n2</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的最大公约数，直到</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k</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大于</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n1</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或</a:t>
            </a:r>
            <a:r>
              <a:rPr lang="en-US" altLang="zh-CN" dirty="0" smtClean="0">
                <a:latin typeface="Courier New" panose="02070309020205020404" pitchFamily="49" charset="0"/>
                <a:ea typeface="黑体" panose="02010609060101010101" pitchFamily="49" charset="-122"/>
                <a:cs typeface="Courier New" panose="02070309020205020404" pitchFamily="49" charset="0"/>
              </a:rPr>
              <a:t>n2</a:t>
            </a:r>
            <a:r>
              <a:rPr lang="zh-CN" altLang="en-US" dirty="0" smtClean="0">
                <a:latin typeface="Courier New" panose="02070309020205020404" pitchFamily="49" charset="0"/>
                <a:ea typeface="黑体" panose="02010609060101010101" pitchFamily="49" charset="-122"/>
                <a:cs typeface="Courier New" panose="02070309020205020404" pitchFamily="49" charset="0"/>
              </a:rPr>
              <a:t>。</a:t>
            </a: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a:t>第二次作业</a:t>
            </a:r>
          </a:p>
        </p:txBody>
      </p:sp>
    </p:spTree>
    <p:extLst>
      <p:ext uri="{BB962C8B-B14F-4D97-AF65-F5344CB8AC3E}">
        <p14:creationId xmlns:p14="http://schemas.microsoft.com/office/powerpoint/2010/main" val="38776558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758588" y="222251"/>
            <a:ext cx="5638800" cy="685800"/>
          </a:xfrm>
        </p:spPr>
        <p:txBody>
          <a:bodyPr/>
          <a:lstStyle/>
          <a:p>
            <a:pPr eaLnBrk="1" hangingPunct="1"/>
            <a:r>
              <a:rPr lang="zh-CN" altLang="en-US" dirty="0"/>
              <a:t>第二次作业</a:t>
            </a:r>
            <a:endParaRPr lang="zh-CN" altLang="en-US" dirty="0" smtClean="0">
              <a:ea typeface="宋体" panose="02010600030101010101" pitchFamily="2" charset="-122"/>
            </a:endParaRPr>
          </a:p>
        </p:txBody>
      </p:sp>
      <p:sp>
        <p:nvSpPr>
          <p:cNvPr id="162819" name="Rectangle 3"/>
          <p:cNvSpPr>
            <a:spLocks noGrp="1" noChangeArrowheads="1"/>
          </p:cNvSpPr>
          <p:nvPr>
            <p:ph type="body" idx="1"/>
          </p:nvPr>
        </p:nvSpPr>
        <p:spPr>
          <a:xfrm>
            <a:off x="1302224" y="1143000"/>
            <a:ext cx="8763000" cy="4329752"/>
          </a:xfrm>
        </p:spPr>
        <p:txBody>
          <a:bodyPr/>
          <a:lstStyle/>
          <a:p>
            <a:pPr marL="0" indent="0" eaLnBrk="1" hangingPunct="1">
              <a:lnSpc>
                <a:spcPct val="11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编写</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程序，打印下面的图形</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p>
          <a:p>
            <a:pPr marL="609600" indent="-609600" eaLnBrk="1" hangingPunct="1">
              <a:lnSpc>
                <a:spcPct val="110000"/>
              </a:lnSpc>
              <a:buNone/>
            </a:pPr>
            <a:r>
              <a:rPr lang="zh-CN" altLang="en-US" dirty="0" smtClean="0">
                <a:ea typeface="宋体" panose="02010600030101010101" pitchFamily="2" charset="-122"/>
              </a:rPr>
              <a:t>	*</a:t>
            </a:r>
          </a:p>
          <a:p>
            <a:pPr marL="609600" indent="-609600" eaLnBrk="1" hangingPunct="1">
              <a:lnSpc>
                <a:spcPct val="110000"/>
              </a:lnSpc>
              <a:buNone/>
            </a:pPr>
            <a:r>
              <a:rPr lang="zh-CN" altLang="en-US" dirty="0" smtClean="0">
                <a:ea typeface="宋体" panose="02010600030101010101" pitchFamily="2" charset="-122"/>
              </a:rPr>
              <a:t>	**</a:t>
            </a:r>
          </a:p>
          <a:p>
            <a:pPr marL="609600" indent="-609600" eaLnBrk="1" hangingPunct="1">
              <a:lnSpc>
                <a:spcPct val="110000"/>
              </a:lnSpc>
              <a:buNone/>
            </a:pPr>
            <a:r>
              <a:rPr lang="zh-CN" altLang="en-US" dirty="0" smtClean="0">
                <a:ea typeface="宋体" panose="02010600030101010101" pitchFamily="2" charset="-122"/>
              </a:rPr>
              <a:t>	***</a:t>
            </a:r>
          </a:p>
          <a:p>
            <a:pPr marL="609600" indent="-609600" eaLnBrk="1" hangingPunct="1">
              <a:lnSpc>
                <a:spcPct val="110000"/>
              </a:lnSpc>
              <a:buNone/>
            </a:pPr>
            <a:r>
              <a:rPr lang="zh-CN" altLang="en-US" dirty="0" smtClean="0">
                <a:ea typeface="宋体" panose="02010600030101010101" pitchFamily="2" charset="-122"/>
              </a:rPr>
              <a:t>	****</a:t>
            </a:r>
          </a:p>
          <a:p>
            <a:pPr marL="609600" indent="-609600" eaLnBrk="1" hangingPunct="1">
              <a:lnSpc>
                <a:spcPct val="110000"/>
              </a:lnSpc>
              <a:buNone/>
            </a:pPr>
            <a:r>
              <a:rPr lang="zh-CN" altLang="en-US" dirty="0" smtClean="0">
                <a:ea typeface="宋体" panose="02010600030101010101" pitchFamily="2" charset="-122"/>
              </a:rPr>
              <a:t>	*****</a:t>
            </a:r>
          </a:p>
          <a:p>
            <a:pPr marL="609600" indent="-609600" eaLnBrk="1" hangingPunct="1">
              <a:lnSpc>
                <a:spcPct val="110000"/>
              </a:lnSpc>
              <a:buNone/>
            </a:pPr>
            <a:r>
              <a:rPr lang="zh-CN" altLang="en-US" dirty="0" smtClean="0">
                <a:ea typeface="宋体" panose="02010600030101010101" pitchFamily="2" charset="-122"/>
              </a:rPr>
              <a:t>	******</a:t>
            </a:r>
          </a:p>
          <a:p>
            <a:pPr marL="609600" indent="-609600" eaLnBrk="1" hangingPunct="1">
              <a:lnSpc>
                <a:spcPct val="110000"/>
              </a:lnSpc>
              <a:buNone/>
            </a:pPr>
            <a:r>
              <a:rPr lang="zh-CN" altLang="en-US" dirty="0" smtClean="0">
                <a:ea typeface="宋体" panose="02010600030101010101" pitchFamily="2" charset="-122"/>
              </a:rPr>
              <a:t>	*******</a:t>
            </a:r>
            <a:endParaRPr lang="zh-CN" altLang="en-US" b="0" dirty="0" smtClean="0">
              <a:ea typeface="宋体" panose="02010600030101010101" pitchFamily="2" charset="-122"/>
            </a:endParaRPr>
          </a:p>
        </p:txBody>
      </p:sp>
      <p:cxnSp>
        <p:nvCxnSpPr>
          <p:cNvPr id="4" name="直接连接符 3"/>
          <p:cNvCxnSpPr/>
          <p:nvPr/>
        </p:nvCxnSpPr>
        <p:spPr>
          <a:xfrm>
            <a:off x="0" y="908051"/>
            <a:ext cx="105918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5971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要求：</a:t>
            </a:r>
          </a:p>
          <a:p>
            <a:pPr lvl="1"/>
            <a:r>
              <a:rPr lang="zh-CN" altLang="zh-CN" sz="2800" dirty="0" smtClean="0"/>
              <a:t>提交</a:t>
            </a:r>
            <a:r>
              <a:rPr lang="zh-CN" altLang="zh-CN" sz="2800" dirty="0"/>
              <a:t>作业至：</a:t>
            </a:r>
            <a:r>
              <a:rPr lang="en-US" altLang="zh-CN" sz="2800" u="sng" dirty="0">
                <a:hlinkClick r:id="rId2"/>
              </a:rPr>
              <a:t>HHU_java@163.com</a:t>
            </a:r>
            <a:endParaRPr lang="zh-CN" altLang="zh-CN" sz="2800" dirty="0"/>
          </a:p>
          <a:p>
            <a:pPr lvl="1"/>
            <a:r>
              <a:rPr lang="zh-CN" altLang="zh-CN" sz="2800" dirty="0"/>
              <a:t>提交的作业文件名为：“学号</a:t>
            </a:r>
            <a:r>
              <a:rPr lang="en-US" altLang="zh-CN" sz="2800" dirty="0"/>
              <a:t>+</a:t>
            </a:r>
            <a:r>
              <a:rPr lang="zh-CN" altLang="zh-CN" sz="2800" dirty="0"/>
              <a:t>姓名</a:t>
            </a:r>
            <a:r>
              <a:rPr lang="en-US" altLang="zh-CN" sz="2800" smtClean="0"/>
              <a:t>+Java</a:t>
            </a:r>
            <a:r>
              <a:rPr lang="zh-CN" altLang="zh-CN" sz="2800" dirty="0"/>
              <a:t>第一次作业”</a:t>
            </a:r>
          </a:p>
          <a:p>
            <a:pPr lvl="1"/>
            <a:r>
              <a:rPr lang="zh-CN" altLang="zh-CN" sz="2800" dirty="0"/>
              <a:t>谢谢同学们的配合</a:t>
            </a:r>
            <a:r>
              <a:rPr lang="zh-CN" altLang="zh-CN" sz="2800" dirty="0" smtClean="0"/>
              <a:t>！</a:t>
            </a:r>
            <a:endParaRPr lang="zh-CN" altLang="en-US" sz="2800" dirty="0"/>
          </a:p>
        </p:txBody>
      </p:sp>
    </p:spTree>
    <p:extLst>
      <p:ext uri="{BB962C8B-B14F-4D97-AF65-F5344CB8AC3E}">
        <p14:creationId xmlns:p14="http://schemas.microsoft.com/office/powerpoint/2010/main" val="736980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7465</Words>
  <Application>Microsoft Office PowerPoint</Application>
  <PresentationFormat>宽屏</PresentationFormat>
  <Paragraphs>1354</Paragraphs>
  <Slides>92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92</vt:i4>
      </vt:variant>
    </vt:vector>
  </HeadingPairs>
  <TitlesOfParts>
    <vt:vector size="104" baseType="lpstr">
      <vt:lpstr>黑体</vt:lpstr>
      <vt:lpstr>楷体</vt:lpstr>
      <vt:lpstr>楷体_GB2312</vt:lpstr>
      <vt:lpstr>宋体</vt:lpstr>
      <vt:lpstr>Arial</vt:lpstr>
      <vt:lpstr>Calibri</vt:lpstr>
      <vt:lpstr>Courier New</vt:lpstr>
      <vt:lpstr>Microsoft Sans Serif</vt:lpstr>
      <vt:lpstr>Times New Roman</vt:lpstr>
      <vt:lpstr>Wingdings</vt:lpstr>
      <vt:lpstr>Network</vt:lpstr>
      <vt:lpstr>1_Network</vt:lpstr>
      <vt:lpstr>第二章 Java结构化程序设计</vt:lpstr>
      <vt:lpstr>标识符（ Identifier）</vt:lpstr>
      <vt:lpstr> Java对标识符的规范 </vt:lpstr>
      <vt:lpstr>关键字（reserved word、keyword）</vt:lpstr>
      <vt:lpstr>第二章 Java结构化程序设计</vt:lpstr>
      <vt:lpstr>数据类型（data types）</vt:lpstr>
      <vt:lpstr>常量（ constant）</vt:lpstr>
      <vt:lpstr>常量的数据类型</vt:lpstr>
      <vt:lpstr>常量的数据类型</vt:lpstr>
      <vt:lpstr>常量的数据类型</vt:lpstr>
      <vt:lpstr>变量 (Variable)</vt:lpstr>
      <vt:lpstr>变量</vt:lpstr>
      <vt:lpstr>Java应用程序读入数据</vt:lpstr>
      <vt:lpstr>Java应用程序读入数据</vt:lpstr>
      <vt:lpstr>浮点数据的精度</vt:lpstr>
      <vt:lpstr>浮点数据的精度</vt:lpstr>
      <vt:lpstr>浮点数据的精度</vt:lpstr>
      <vt:lpstr>字符类型</vt:lpstr>
      <vt:lpstr>字符类型</vt:lpstr>
      <vt:lpstr>字符类型</vt:lpstr>
      <vt:lpstr>boolean类型</vt:lpstr>
      <vt:lpstr>字符串类型（String）</vt:lpstr>
      <vt:lpstr>字符串类型</vt:lpstr>
      <vt:lpstr>枚举数据类型</vt:lpstr>
      <vt:lpstr>数值类型转换</vt:lpstr>
      <vt:lpstr>举例</vt:lpstr>
      <vt:lpstr>另一种数据类型转换方法</vt:lpstr>
      <vt:lpstr>另一种数据类型转换方法</vt:lpstr>
      <vt:lpstr>简单数据类型的包装类</vt:lpstr>
      <vt:lpstr>Java两种类型的变量</vt:lpstr>
      <vt:lpstr>Java两种类型的变量</vt:lpstr>
      <vt:lpstr>Java两种类型的变量</vt:lpstr>
      <vt:lpstr>第二章 Java结构化程序设计</vt:lpstr>
      <vt:lpstr>运算符(Operator)</vt:lpstr>
      <vt:lpstr>运算符</vt:lpstr>
      <vt:lpstr>运算符</vt:lpstr>
      <vt:lpstr>PowerPoint 演示文稿</vt:lpstr>
      <vt:lpstr>举例</vt:lpstr>
      <vt:lpstr>运算符</vt:lpstr>
      <vt:lpstr>运算符</vt:lpstr>
      <vt:lpstr>PowerPoint 演示文稿</vt:lpstr>
      <vt:lpstr>逻辑运算符</vt:lpstr>
      <vt:lpstr>逻辑运算符</vt:lpstr>
      <vt:lpstr>例：简单的数学学习工具</vt:lpstr>
      <vt:lpstr>运算符</vt:lpstr>
      <vt:lpstr>运算符</vt:lpstr>
      <vt:lpstr>运算符</vt:lpstr>
      <vt:lpstr>运算符</vt:lpstr>
      <vt:lpstr>运算符</vt:lpstr>
      <vt:lpstr>运算符</vt:lpstr>
      <vt:lpstr>运算符</vt:lpstr>
      <vt:lpstr>PowerPoint 演示文稿</vt:lpstr>
      <vt:lpstr>第一次作业</vt:lpstr>
      <vt:lpstr>PowerPoint 演示文稿</vt:lpstr>
      <vt:lpstr>PowerPoint 演示文稿</vt:lpstr>
      <vt:lpstr>第二章 Java结构化程序设计</vt:lpstr>
      <vt:lpstr>控制结构</vt:lpstr>
      <vt:lpstr>选择结构</vt:lpstr>
      <vt:lpstr>选择结构</vt:lpstr>
      <vt:lpstr>选择结构</vt:lpstr>
      <vt:lpstr>选择结构</vt:lpstr>
      <vt:lpstr>选择结构</vt:lpstr>
      <vt:lpstr>选择结构</vt:lpstr>
      <vt:lpstr>选择结构</vt:lpstr>
      <vt:lpstr>for 循环</vt:lpstr>
      <vt:lpstr>循环结构</vt:lpstr>
      <vt:lpstr>循环结构</vt:lpstr>
      <vt:lpstr>举例：嵌套循环</vt:lpstr>
      <vt:lpstr>while循环</vt:lpstr>
      <vt:lpstr>PowerPoint 演示文稿</vt:lpstr>
      <vt:lpstr>循环结构</vt:lpstr>
      <vt:lpstr>循环结构</vt:lpstr>
      <vt:lpstr>采用哪种循环？</vt:lpstr>
      <vt:lpstr>采用哪种循环？</vt:lpstr>
      <vt:lpstr>PowerPoint 演示文稿</vt:lpstr>
      <vt:lpstr>第二章 Java结构化程序设计</vt:lpstr>
      <vt:lpstr>Java语言规范</vt:lpstr>
      <vt:lpstr>附录A：编程风格和文档</vt:lpstr>
      <vt:lpstr>编程风格和文档</vt:lpstr>
      <vt:lpstr>PowerPoint 演示文稿</vt:lpstr>
      <vt:lpstr>编程风格和文档</vt:lpstr>
      <vt:lpstr>编程风格和文档</vt:lpstr>
      <vt:lpstr>编程风格和文档</vt:lpstr>
      <vt:lpstr>附录B：编程错误</vt:lpstr>
      <vt:lpstr>编程错误</vt:lpstr>
      <vt:lpstr>编程错误</vt:lpstr>
      <vt:lpstr>编程错误</vt:lpstr>
      <vt:lpstr>编程错误</vt:lpstr>
      <vt:lpstr>第二次作业</vt:lpstr>
      <vt:lpstr>第二次作业</vt:lpstr>
      <vt:lpstr>第二次作业</vt:lpstr>
      <vt:lpstr>PowerPoint 演示文稿</vt:lpstr>
    </vt:vector>
  </TitlesOfParts>
  <Company>HHU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Java程序设计</dc:title>
  <dc:creator>Yingchi Mao</dc:creator>
  <cp:lastModifiedBy>Yingchi Mao</cp:lastModifiedBy>
  <cp:revision>79</cp:revision>
  <dcterms:created xsi:type="dcterms:W3CDTF">2014-02-22T04:30:30Z</dcterms:created>
  <dcterms:modified xsi:type="dcterms:W3CDTF">2015-03-25T02:44:51Z</dcterms:modified>
</cp:coreProperties>
</file>