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8"/>
  </p:notesMasterIdLst>
  <p:sldIdLst>
    <p:sldId id="396" r:id="rId2"/>
    <p:sldId id="525" r:id="rId3"/>
    <p:sldId id="527" r:id="rId4"/>
    <p:sldId id="768" r:id="rId5"/>
    <p:sldId id="769" r:id="rId6"/>
    <p:sldId id="534" r:id="rId7"/>
    <p:sldId id="710" r:id="rId8"/>
    <p:sldId id="526" r:id="rId9"/>
    <p:sldId id="529" r:id="rId10"/>
    <p:sldId id="530" r:id="rId11"/>
    <p:sldId id="531" r:id="rId12"/>
    <p:sldId id="532" r:id="rId13"/>
    <p:sldId id="533" r:id="rId14"/>
    <p:sldId id="770" r:id="rId15"/>
    <p:sldId id="535" r:id="rId16"/>
    <p:sldId id="771" r:id="rId17"/>
    <p:sldId id="536" r:id="rId18"/>
    <p:sldId id="543" r:id="rId19"/>
    <p:sldId id="538" r:id="rId20"/>
    <p:sldId id="712" r:id="rId21"/>
    <p:sldId id="539" r:id="rId22"/>
    <p:sldId id="540" r:id="rId23"/>
    <p:sldId id="713" r:id="rId24"/>
    <p:sldId id="541" r:id="rId25"/>
    <p:sldId id="760" r:id="rId26"/>
    <p:sldId id="544" r:id="rId27"/>
    <p:sldId id="549" r:id="rId28"/>
    <p:sldId id="545" r:id="rId29"/>
    <p:sldId id="546" r:id="rId30"/>
    <p:sldId id="547" r:id="rId31"/>
    <p:sldId id="761" r:id="rId32"/>
    <p:sldId id="550" r:id="rId33"/>
    <p:sldId id="551" r:id="rId34"/>
    <p:sldId id="552" r:id="rId35"/>
    <p:sldId id="714" r:id="rId36"/>
    <p:sldId id="562" r:id="rId37"/>
    <p:sldId id="563" r:id="rId38"/>
    <p:sldId id="762" r:id="rId39"/>
    <p:sldId id="553" r:id="rId40"/>
    <p:sldId id="564" r:id="rId41"/>
    <p:sldId id="565" r:id="rId42"/>
    <p:sldId id="554" r:id="rId43"/>
    <p:sldId id="566" r:id="rId44"/>
    <p:sldId id="555" r:id="rId45"/>
    <p:sldId id="567" r:id="rId46"/>
    <p:sldId id="568" r:id="rId47"/>
    <p:sldId id="569" r:id="rId48"/>
    <p:sldId id="570" r:id="rId49"/>
    <p:sldId id="571" r:id="rId50"/>
    <p:sldId id="572" r:id="rId51"/>
    <p:sldId id="573" r:id="rId52"/>
    <p:sldId id="574" r:id="rId53"/>
    <p:sldId id="575" r:id="rId54"/>
    <p:sldId id="576" r:id="rId55"/>
    <p:sldId id="577" r:id="rId56"/>
    <p:sldId id="578" r:id="rId57"/>
    <p:sldId id="579" r:id="rId58"/>
    <p:sldId id="763" r:id="rId59"/>
    <p:sldId id="580" r:id="rId60"/>
    <p:sldId id="581" r:id="rId61"/>
    <p:sldId id="582" r:id="rId62"/>
    <p:sldId id="583" r:id="rId63"/>
    <p:sldId id="584" r:id="rId64"/>
    <p:sldId id="585" r:id="rId65"/>
    <p:sldId id="586" r:id="rId66"/>
    <p:sldId id="587" r:id="rId67"/>
    <p:sldId id="715" r:id="rId68"/>
    <p:sldId id="588" r:id="rId69"/>
    <p:sldId id="589" r:id="rId70"/>
    <p:sldId id="590" r:id="rId71"/>
    <p:sldId id="591" r:id="rId72"/>
    <p:sldId id="592" r:id="rId73"/>
    <p:sldId id="593" r:id="rId74"/>
    <p:sldId id="594" r:id="rId75"/>
    <p:sldId id="595" r:id="rId76"/>
    <p:sldId id="596" r:id="rId77"/>
    <p:sldId id="597" r:id="rId78"/>
    <p:sldId id="721" r:id="rId79"/>
    <p:sldId id="764" r:id="rId80"/>
    <p:sldId id="706" r:id="rId81"/>
    <p:sldId id="609" r:id="rId82"/>
    <p:sldId id="614" r:id="rId83"/>
    <p:sldId id="615" r:id="rId84"/>
    <p:sldId id="616" r:id="rId85"/>
    <p:sldId id="617" r:id="rId86"/>
    <p:sldId id="618" r:id="rId87"/>
    <p:sldId id="766" r:id="rId88"/>
    <p:sldId id="619" r:id="rId89"/>
    <p:sldId id="620" r:id="rId90"/>
    <p:sldId id="621" r:id="rId91"/>
    <p:sldId id="707" r:id="rId92"/>
    <p:sldId id="622" r:id="rId93"/>
    <p:sldId id="625" r:id="rId94"/>
    <p:sldId id="708" r:id="rId95"/>
    <p:sldId id="709" r:id="rId96"/>
    <p:sldId id="627" r:id="rId97"/>
    <p:sldId id="722" r:id="rId98"/>
    <p:sldId id="723" r:id="rId99"/>
    <p:sldId id="724" r:id="rId100"/>
    <p:sldId id="725" r:id="rId101"/>
    <p:sldId id="726" r:id="rId102"/>
    <p:sldId id="727" r:id="rId103"/>
    <p:sldId id="728" r:id="rId104"/>
    <p:sldId id="729" r:id="rId105"/>
    <p:sldId id="730" r:id="rId106"/>
    <p:sldId id="731" r:id="rId107"/>
    <p:sldId id="732" r:id="rId108"/>
    <p:sldId id="639" r:id="rId109"/>
    <p:sldId id="640" r:id="rId110"/>
    <p:sldId id="733" r:id="rId111"/>
    <p:sldId id="611" r:id="rId112"/>
    <p:sldId id="612" r:id="rId113"/>
    <p:sldId id="734" r:id="rId114"/>
    <p:sldId id="643" r:id="rId115"/>
    <p:sldId id="735" r:id="rId116"/>
    <p:sldId id="644" r:id="rId117"/>
    <p:sldId id="645" r:id="rId118"/>
    <p:sldId id="646" r:id="rId119"/>
    <p:sldId id="647" r:id="rId120"/>
    <p:sldId id="648" r:id="rId121"/>
    <p:sldId id="649" r:id="rId122"/>
    <p:sldId id="650" r:id="rId123"/>
    <p:sldId id="736" r:id="rId124"/>
    <p:sldId id="737" r:id="rId125"/>
    <p:sldId id="738" r:id="rId126"/>
    <p:sldId id="739" r:id="rId127"/>
    <p:sldId id="740" r:id="rId128"/>
    <p:sldId id="741" r:id="rId129"/>
    <p:sldId id="742" r:id="rId130"/>
    <p:sldId id="743" r:id="rId131"/>
    <p:sldId id="744" r:id="rId132"/>
    <p:sldId id="745" r:id="rId133"/>
    <p:sldId id="746" r:id="rId134"/>
    <p:sldId id="747" r:id="rId135"/>
    <p:sldId id="748" r:id="rId136"/>
    <p:sldId id="750" r:id="rId137"/>
    <p:sldId id="749" r:id="rId138"/>
    <p:sldId id="751" r:id="rId139"/>
    <p:sldId id="752" r:id="rId140"/>
    <p:sldId id="753" r:id="rId141"/>
    <p:sldId id="756" r:id="rId142"/>
    <p:sldId id="757" r:id="rId143"/>
    <p:sldId id="754" r:id="rId144"/>
    <p:sldId id="755" r:id="rId145"/>
    <p:sldId id="758" r:id="rId146"/>
    <p:sldId id="679" r:id="rId147"/>
    <p:sldId id="680" r:id="rId148"/>
    <p:sldId id="676" r:id="rId149"/>
    <p:sldId id="677" r:id="rId150"/>
    <p:sldId id="678" r:id="rId151"/>
    <p:sldId id="681" r:id="rId152"/>
    <p:sldId id="682" r:id="rId153"/>
    <p:sldId id="683" r:id="rId154"/>
    <p:sldId id="684" r:id="rId155"/>
    <p:sldId id="759" r:id="rId156"/>
    <p:sldId id="604" r:id="rId1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9900"/>
    <a:srgbClr val="D600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82456" autoAdjust="0"/>
  </p:normalViewPr>
  <p:slideViewPr>
    <p:cSldViewPr showGuides="1">
      <p:cViewPr varScale="1">
        <p:scale>
          <a:sx n="57" d="100"/>
          <a:sy n="57" d="100"/>
        </p:scale>
        <p:origin x="75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2A7B75B-3A2D-44E3-9216-EEE938E8F9B7}" type="datetimeFigureOut">
              <a:rPr lang="zh-CN" altLang="en-US"/>
              <a:pPr>
                <a:defRPr/>
              </a:pPr>
              <a:t>2015/4/8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FCF9145-F2F2-4F08-8904-809DDD91B1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957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637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08ABD7-9DE0-4F47-BC75-629CD1FAF477}" type="slidenum"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6</a:t>
            </a:fld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43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</a:pPr>
            <a:r>
              <a:rPr lang="zh-CN" altLang="en-US" dirty="0" smtClean="0">
                <a:ea typeface="楷体_GB2312" pitchFamily="49" charset="-122"/>
              </a:rPr>
              <a:t>可以使用</a:t>
            </a:r>
            <a:r>
              <a:rPr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this</a:t>
            </a:r>
            <a:r>
              <a:rPr lang="zh-CN" altLang="en-US" dirty="0" smtClean="0">
                <a:ea typeface="楷体_GB2312" pitchFamily="49" charset="-122"/>
              </a:rPr>
              <a:t>关键字在一个构造方法中调用另外的构造方法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ea typeface="楷体_GB2312" pitchFamily="49" charset="-122"/>
              </a:rPr>
              <a:t>代码更简洁，维护起来也更容易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ea typeface="楷体_GB2312" pitchFamily="49" charset="-122"/>
              </a:rPr>
              <a:t>通常用参数个数比较少的构造方法调用参数个数最多的构造方法</a:t>
            </a:r>
            <a:endParaRPr lang="zh-CN" altLang="en-US" dirty="0" smtClean="0"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F9145-F2F2-4F08-8904-809DDD91B1AC}" type="slidenum">
              <a:rPr lang="zh-CN" altLang="en-US" smtClean="0"/>
              <a:pPr/>
              <a:t>150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87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F9145-F2F2-4F08-8904-809DDD91B1AC}" type="slidenum">
              <a:rPr lang="zh-CN" altLang="en-US" smtClean="0"/>
              <a:pPr/>
              <a:t>156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2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9059F7-60EA-49F5-9153-8F7D61B2DA24}" type="slidenum">
              <a:rPr lang="zh-CN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822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6372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FB6C56-C6C3-4501-8EF7-5CD18F1F3358}" type="slidenum"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43</a:t>
            </a:fld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56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29D6F6-20BF-4B7C-AE49-E6B60AE21361}" type="slidenum">
              <a:rPr lang="zh-CN" altLang="en-US">
                <a:latin typeface="Calibri" panose="020F0502020204030204" pitchFamily="34" charset="0"/>
              </a:rPr>
              <a:pPr eaLnBrk="1" hangingPunct="1"/>
              <a:t>47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2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当你在类中定义变量时，在其前面加上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关键字，那便是说，这个变量一旦被初始化便不可改变，这里不可改变的意思对基本类型来说是其值不可变，而对于对象变量来说其引用不可再变。其初始化可以在两个地方，一是其定义处，也就是说在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变量定义时直接给其赋值，二是在构造方法中。这两个地方只能选其一，要么在定义时给值，要么在构造方法中给值，不能同时既在定义时给了值，又在构造方法中给另外的值。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BD507D-AD3C-4273-9C71-F3D461360716}" type="slidenum">
              <a:rPr lang="zh-CN" altLang="en-US">
                <a:latin typeface="Calibri" panose="020F0502020204030204" pitchFamily="34" charset="0"/>
              </a:rPr>
              <a:pPr eaLnBrk="1" hangingPunct="1"/>
              <a:t>57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10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将方法声明为</a:t>
            </a:r>
            <a:r>
              <a:rPr lang="en-US" altLang="zh-CN" smtClean="0"/>
              <a:t>final</a:t>
            </a:r>
            <a:r>
              <a:rPr lang="zh-CN" altLang="en-US" smtClean="0"/>
              <a:t>，那就说明你已经知道这个方法提供的功能已经满足你要求，不需要进行扩展，并且也不允许任何从此类继承的类来覆写这个方法，但是继承仍然可以继承这个方法，也就是说可以直接使用。另外有一种被称为</a:t>
            </a:r>
            <a:r>
              <a:rPr lang="en-US" altLang="zh-CN" smtClean="0"/>
              <a:t>inline</a:t>
            </a:r>
            <a:r>
              <a:rPr lang="zh-CN" altLang="en-US" smtClean="0"/>
              <a:t>的机制，它会使你在调用</a:t>
            </a:r>
            <a:r>
              <a:rPr lang="en-US" altLang="zh-CN" smtClean="0"/>
              <a:t>final</a:t>
            </a:r>
            <a:r>
              <a:rPr lang="zh-CN" altLang="en-US" smtClean="0"/>
              <a:t>方法时，直接将方法主体插入到调用处，而不是进行例行的方法调用，例如保存断点，压栈等，这样可能会使你的程序效率有所提高，然而当你的方法主体非常庞大时，或你在多处调用此方法，那么你的调用主体代码便会迅速膨胀，可能反而会影响效率，所以你要慎用</a:t>
            </a:r>
            <a:r>
              <a:rPr lang="en-US" altLang="zh-CN" smtClean="0"/>
              <a:t>final</a:t>
            </a:r>
            <a:r>
              <a:rPr lang="zh-CN" altLang="en-US" smtClean="0"/>
              <a:t>进行方法定义。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/>
              <a:t>不是完美的，</a:t>
            </a:r>
            <a:r>
              <a:rPr lang="en-US" altLang="zh-CN" smtClean="0"/>
              <a:t>Java</a:t>
            </a:r>
            <a:r>
              <a:rPr lang="zh-CN" altLang="en-US" smtClean="0"/>
              <a:t>的不足除了体现在运行速度上要比传统的</a:t>
            </a:r>
            <a:r>
              <a:rPr lang="en-US" altLang="zh-CN" smtClean="0"/>
              <a:t>C++</a:t>
            </a:r>
            <a:r>
              <a:rPr lang="zh-CN" altLang="en-US" smtClean="0"/>
              <a:t>慢许多之外，</a:t>
            </a:r>
            <a:r>
              <a:rPr lang="en-US" altLang="zh-CN" smtClean="0"/>
              <a:t>Java</a:t>
            </a:r>
            <a:r>
              <a:rPr lang="zh-CN" altLang="en-US" smtClean="0"/>
              <a:t>无法直接访问到操作系统底层（如系统硬件等</a:t>
            </a:r>
            <a:r>
              <a:rPr lang="en-US" altLang="zh-CN" smtClean="0"/>
              <a:t>)</a:t>
            </a:r>
            <a:r>
              <a:rPr lang="zh-CN" altLang="en-US" smtClean="0"/>
              <a:t>，为此</a:t>
            </a:r>
            <a:r>
              <a:rPr lang="en-US" altLang="zh-CN" smtClean="0"/>
              <a:t>Java</a:t>
            </a:r>
            <a:r>
              <a:rPr lang="zh-CN" altLang="en-US" smtClean="0"/>
              <a:t>使用</a:t>
            </a:r>
            <a:r>
              <a:rPr lang="en-US" altLang="zh-CN" smtClean="0"/>
              <a:t>native</a:t>
            </a:r>
            <a:r>
              <a:rPr lang="zh-CN" altLang="en-US" smtClean="0"/>
              <a:t>方法来扩展</a:t>
            </a:r>
            <a:r>
              <a:rPr lang="en-US" altLang="zh-CN" smtClean="0"/>
              <a:t>Java</a:t>
            </a:r>
            <a:r>
              <a:rPr lang="zh-CN" altLang="en-US" smtClean="0"/>
              <a:t>程序的功能。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　　可以将</a:t>
            </a:r>
            <a:r>
              <a:rPr lang="en-US" altLang="zh-CN" smtClean="0"/>
              <a:t>native</a:t>
            </a:r>
            <a:r>
              <a:rPr lang="zh-CN" altLang="en-US" smtClean="0"/>
              <a:t>方法比作</a:t>
            </a:r>
            <a:r>
              <a:rPr lang="en-US" altLang="zh-CN" smtClean="0"/>
              <a:t>Java</a:t>
            </a:r>
            <a:r>
              <a:rPr lang="zh-CN" altLang="en-US" smtClean="0"/>
              <a:t>程序同Ｃ程序的接口，其实现步骤：</a:t>
            </a:r>
          </a:p>
          <a:p>
            <a:pPr eaLnBrk="1" hangingPunct="1"/>
            <a:r>
              <a:rPr lang="zh-CN" altLang="en-US" smtClean="0"/>
              <a:t>　　１、在</a:t>
            </a:r>
            <a:r>
              <a:rPr lang="en-US" altLang="zh-CN" smtClean="0"/>
              <a:t>Java</a:t>
            </a:r>
            <a:r>
              <a:rPr lang="zh-CN" altLang="en-US" smtClean="0"/>
              <a:t>中声明</a:t>
            </a:r>
            <a:r>
              <a:rPr lang="en-US" altLang="zh-CN" smtClean="0"/>
              <a:t>native()</a:t>
            </a:r>
            <a:r>
              <a:rPr lang="zh-CN" altLang="en-US" smtClean="0"/>
              <a:t>方法，然后编译；</a:t>
            </a:r>
          </a:p>
          <a:p>
            <a:pPr eaLnBrk="1" hangingPunct="1"/>
            <a:r>
              <a:rPr lang="zh-CN" altLang="en-US" smtClean="0"/>
              <a:t>　　２、用</a:t>
            </a:r>
            <a:r>
              <a:rPr lang="en-US" altLang="zh-CN" smtClean="0"/>
              <a:t>javah</a:t>
            </a:r>
            <a:r>
              <a:rPr lang="zh-CN" altLang="en-US" smtClean="0"/>
              <a:t>产生一个</a:t>
            </a:r>
            <a:r>
              <a:rPr lang="en-US" altLang="zh-CN" smtClean="0"/>
              <a:t>.h</a:t>
            </a:r>
            <a:r>
              <a:rPr lang="zh-CN" altLang="en-US" smtClean="0"/>
              <a:t>文件；</a:t>
            </a:r>
          </a:p>
          <a:p>
            <a:pPr eaLnBrk="1" hangingPunct="1"/>
            <a:r>
              <a:rPr lang="zh-CN" altLang="en-US" smtClean="0"/>
              <a:t>　　３、写一个</a:t>
            </a:r>
            <a:r>
              <a:rPr lang="en-US" altLang="zh-CN" smtClean="0"/>
              <a:t>.cpp</a:t>
            </a:r>
            <a:r>
              <a:rPr lang="zh-CN" altLang="en-US" smtClean="0"/>
              <a:t>文件实现</a:t>
            </a:r>
            <a:r>
              <a:rPr lang="en-US" altLang="zh-CN" smtClean="0"/>
              <a:t>native</a:t>
            </a:r>
            <a:r>
              <a:rPr lang="zh-CN" altLang="en-US" smtClean="0"/>
              <a:t>导出方法，其中需要包含第二步产生的</a:t>
            </a:r>
            <a:r>
              <a:rPr lang="en-US" altLang="zh-CN" smtClean="0"/>
              <a:t>.h</a:t>
            </a:r>
            <a:r>
              <a:rPr lang="zh-CN" altLang="en-US" smtClean="0"/>
              <a:t>文件（注意其中又包含了</a:t>
            </a:r>
            <a:r>
              <a:rPr lang="en-US" altLang="zh-CN" smtClean="0"/>
              <a:t>JDK</a:t>
            </a:r>
            <a:r>
              <a:rPr lang="zh-CN" altLang="en-US" smtClean="0"/>
              <a:t>带的</a:t>
            </a:r>
            <a:r>
              <a:rPr lang="en-US" altLang="zh-CN" smtClean="0"/>
              <a:t>jni.h</a:t>
            </a:r>
            <a:r>
              <a:rPr lang="zh-CN" altLang="en-US" smtClean="0"/>
              <a:t>文件）；</a:t>
            </a:r>
          </a:p>
          <a:p>
            <a:pPr eaLnBrk="1" hangingPunct="1"/>
            <a:r>
              <a:rPr lang="zh-CN" altLang="en-US" smtClean="0"/>
              <a:t>　　４、将第三步的</a:t>
            </a:r>
            <a:r>
              <a:rPr lang="en-US" altLang="zh-CN" smtClean="0"/>
              <a:t>.cpp</a:t>
            </a:r>
            <a:r>
              <a:rPr lang="zh-CN" altLang="en-US" smtClean="0"/>
              <a:t>文件编译成动态链接库文件；</a:t>
            </a:r>
          </a:p>
          <a:p>
            <a:pPr eaLnBrk="1" hangingPunct="1"/>
            <a:r>
              <a:rPr lang="zh-CN" altLang="en-US" smtClean="0"/>
              <a:t>　　５、在</a:t>
            </a:r>
            <a:r>
              <a:rPr lang="en-US" altLang="zh-CN" smtClean="0"/>
              <a:t>Java</a:t>
            </a:r>
            <a:r>
              <a:rPr lang="zh-CN" altLang="en-US" smtClean="0"/>
              <a:t>中用</a:t>
            </a:r>
            <a:r>
              <a:rPr lang="en-US" altLang="zh-CN" smtClean="0"/>
              <a:t>System.loadLibrary()</a:t>
            </a:r>
            <a:r>
              <a:rPr lang="zh-CN" altLang="en-US" smtClean="0"/>
              <a:t>方法加载第四步产生的动态链接库文件，这个</a:t>
            </a:r>
            <a:r>
              <a:rPr lang="en-US" altLang="zh-CN" smtClean="0"/>
              <a:t>native()</a:t>
            </a:r>
            <a:r>
              <a:rPr lang="zh-CN" altLang="en-US" smtClean="0"/>
              <a:t>方法就可以在</a:t>
            </a:r>
            <a:r>
              <a:rPr lang="en-US" altLang="zh-CN" smtClean="0"/>
              <a:t>Java</a:t>
            </a:r>
            <a:r>
              <a:rPr lang="zh-CN" altLang="en-US" smtClean="0"/>
              <a:t>中被访问了。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386368-CB38-49C6-8054-5BDD908143A6}" type="slidenum">
              <a:rPr lang="zh-CN" altLang="en-US">
                <a:latin typeface="Calibri" panose="020F0502020204030204" pitchFamily="34" charset="0"/>
              </a:rPr>
              <a:pPr eaLnBrk="1" hangingPunct="1"/>
              <a:t>62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15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F9145-F2F2-4F08-8904-809DDD91B1AC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49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F9145-F2F2-4F08-8904-809DDD91B1AC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92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F9145-F2F2-4F08-8904-809DDD91B1AC}" type="slidenum">
              <a:rPr lang="zh-CN" altLang="en-US" smtClean="0"/>
              <a:pPr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4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0" y="0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600"/>
            </a:lvl1pPr>
          </a:lstStyle>
          <a:p>
            <a:r>
              <a:rPr lang="en-GB" altLang="zh-CN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en-GB" altLang="zh-CN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0">
                <a:solidFill>
                  <a:srgbClr val="000000"/>
                </a:solidFill>
              </a:defRPr>
            </a:lvl1pPr>
          </a:lstStyle>
          <a:p>
            <a:fld id="{E78107EF-F330-44FB-BF2A-65312386222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9365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A10AB-0F6B-4E9F-AD4A-089BBCA04DD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965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188913"/>
            <a:ext cx="2057400" cy="59769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19800" cy="5976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50D51-C500-402F-A2C6-D7F6CCBA1AA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2671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019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81000" y="1066800"/>
            <a:ext cx="8382000" cy="54864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675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14B2D-3654-43C9-A9D7-258C7EA07EE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442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EC5E83-C5C1-4FFD-AAA6-15A1251E065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130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2BE22-03C2-4BBC-843C-7F2595224C4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300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D374B5-BDF2-4AC4-B76F-908967EEAE2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962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539E2-223E-4453-844B-C8B2D836D9B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088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9F1D3-DBB1-4DBE-A937-1940A6C81D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473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80B4D-FF21-4D62-A30B-267369FBD20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155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3A873-C490-4AF8-866A-68064D612C7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171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1"/>
            <a:r>
              <a:rPr lang="en-GB" altLang="zh-CN" smtClean="0"/>
              <a:t>Second level</a:t>
            </a:r>
          </a:p>
          <a:p>
            <a:pPr lvl="2"/>
            <a:r>
              <a:rPr lang="en-GB" altLang="zh-CN" smtClean="0"/>
              <a:t>Third level</a:t>
            </a:r>
          </a:p>
          <a:p>
            <a:pPr lvl="3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2484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CC0000"/>
                </a:solidFill>
              </a:defRPr>
            </a:lvl1pPr>
          </a:lstStyle>
          <a:p>
            <a:fld id="{DF0622E9-B5C9-41D2-9FBA-AF05A83F6B40}" type="slidenum">
              <a:rPr lang="en-GB" altLang="en-US"/>
              <a:pPr/>
              <a:t>‹#›</a:t>
            </a:fld>
            <a:endParaRPr lang="en-GB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0" y="0"/>
            <a:chExt cx="528" cy="864"/>
          </a:xfrm>
        </p:grpSpPr>
        <p:sp>
          <p:nvSpPr>
            <p:cNvPr id="1034" name="Oval 9"/>
            <p:cNvSpPr>
              <a:spLocks noChangeArrowheads="1"/>
            </p:cNvSpPr>
            <p:nvPr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35" name="Oval 10"/>
            <p:cNvSpPr>
              <a:spLocks noChangeArrowheads="1"/>
            </p:cNvSpPr>
            <p:nvPr/>
          </p:nvSpPr>
          <p:spPr bwMode="auto">
            <a:xfrm>
              <a:off x="112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36" name="Oval 11"/>
            <p:cNvSpPr>
              <a:spLocks noChangeArrowheads="1"/>
            </p:cNvSpPr>
            <p:nvPr/>
          </p:nvSpPr>
          <p:spPr bwMode="auto">
            <a:xfrm>
              <a:off x="224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37" name="Oval 12"/>
            <p:cNvSpPr>
              <a:spLocks noChangeArrowheads="1"/>
            </p:cNvSpPr>
            <p:nvPr/>
          </p:nvSpPr>
          <p:spPr bwMode="auto">
            <a:xfrm>
              <a:off x="0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38" name="Oval 13"/>
            <p:cNvSpPr>
              <a:spLocks noChangeArrowheads="1"/>
            </p:cNvSpPr>
            <p:nvPr/>
          </p:nvSpPr>
          <p:spPr bwMode="auto">
            <a:xfrm>
              <a:off x="112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39" name="Oval 14"/>
            <p:cNvSpPr>
              <a:spLocks noChangeArrowheads="1"/>
            </p:cNvSpPr>
            <p:nvPr/>
          </p:nvSpPr>
          <p:spPr bwMode="auto">
            <a:xfrm>
              <a:off x="224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0" name="Oval 15"/>
            <p:cNvSpPr>
              <a:spLocks noChangeArrowheads="1"/>
            </p:cNvSpPr>
            <p:nvPr/>
          </p:nvSpPr>
          <p:spPr bwMode="auto">
            <a:xfrm>
              <a:off x="336" y="11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1" name="Oval 16"/>
            <p:cNvSpPr>
              <a:spLocks noChangeArrowheads="1"/>
            </p:cNvSpPr>
            <p:nvPr/>
          </p:nvSpPr>
          <p:spPr bwMode="auto">
            <a:xfrm>
              <a:off x="0" y="22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2" name="Oval 17"/>
            <p:cNvSpPr>
              <a:spLocks noChangeArrowheads="1"/>
            </p:cNvSpPr>
            <p:nvPr/>
          </p:nvSpPr>
          <p:spPr bwMode="auto">
            <a:xfrm>
              <a:off x="112" y="22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3" name="Oval 18"/>
            <p:cNvSpPr>
              <a:spLocks noChangeArrowheads="1"/>
            </p:cNvSpPr>
            <p:nvPr/>
          </p:nvSpPr>
          <p:spPr bwMode="auto">
            <a:xfrm>
              <a:off x="224" y="22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4" name="Oval 19"/>
            <p:cNvSpPr>
              <a:spLocks noChangeArrowheads="1"/>
            </p:cNvSpPr>
            <p:nvPr/>
          </p:nvSpPr>
          <p:spPr bwMode="auto">
            <a:xfrm>
              <a:off x="336" y="22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5" name="Oval 20"/>
            <p:cNvSpPr>
              <a:spLocks noChangeArrowheads="1"/>
            </p:cNvSpPr>
            <p:nvPr/>
          </p:nvSpPr>
          <p:spPr bwMode="auto">
            <a:xfrm>
              <a:off x="448" y="22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6" name="Oval 21"/>
            <p:cNvSpPr>
              <a:spLocks noChangeArrowheads="1"/>
            </p:cNvSpPr>
            <p:nvPr/>
          </p:nvSpPr>
          <p:spPr bwMode="auto"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7" name="Oval 22"/>
            <p:cNvSpPr>
              <a:spLocks noChangeArrowheads="1"/>
            </p:cNvSpPr>
            <p:nvPr/>
          </p:nvSpPr>
          <p:spPr bwMode="auto">
            <a:xfrm>
              <a:off x="112" y="33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8" name="Oval 23"/>
            <p:cNvSpPr>
              <a:spLocks noChangeArrowheads="1"/>
            </p:cNvSpPr>
            <p:nvPr/>
          </p:nvSpPr>
          <p:spPr bwMode="auto">
            <a:xfrm>
              <a:off x="224" y="33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49" name="Oval 24"/>
            <p:cNvSpPr>
              <a:spLocks noChangeArrowheads="1"/>
            </p:cNvSpPr>
            <p:nvPr/>
          </p:nvSpPr>
          <p:spPr bwMode="auto">
            <a:xfrm>
              <a:off x="336" y="33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0" name="Oval 25"/>
            <p:cNvSpPr>
              <a:spLocks noChangeArrowheads="1"/>
            </p:cNvSpPr>
            <p:nvPr/>
          </p:nvSpPr>
          <p:spPr bwMode="auto"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1" name="Oval 26"/>
            <p:cNvSpPr>
              <a:spLocks noChangeArrowheads="1"/>
            </p:cNvSpPr>
            <p:nvPr/>
          </p:nvSpPr>
          <p:spPr bwMode="auto">
            <a:xfrm>
              <a:off x="112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2" name="Oval 27"/>
            <p:cNvSpPr>
              <a:spLocks noChangeArrowheads="1"/>
            </p:cNvSpPr>
            <p:nvPr/>
          </p:nvSpPr>
          <p:spPr bwMode="auto">
            <a:xfrm>
              <a:off x="224" y="44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3" name="Oval 28"/>
            <p:cNvSpPr>
              <a:spLocks noChangeArrowheads="1"/>
            </p:cNvSpPr>
            <p:nvPr/>
          </p:nvSpPr>
          <p:spPr bwMode="auto">
            <a:xfrm>
              <a:off x="336" y="44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4" name="Oval 29"/>
            <p:cNvSpPr>
              <a:spLocks noChangeArrowheads="1"/>
            </p:cNvSpPr>
            <p:nvPr/>
          </p:nvSpPr>
          <p:spPr bwMode="auto"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5" name="Oval 30"/>
            <p:cNvSpPr>
              <a:spLocks noChangeArrowheads="1"/>
            </p:cNvSpPr>
            <p:nvPr/>
          </p:nvSpPr>
          <p:spPr bwMode="auto">
            <a:xfrm>
              <a:off x="0" y="56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112" y="56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7" name="Oval 32"/>
            <p:cNvSpPr>
              <a:spLocks noChangeArrowheads="1"/>
            </p:cNvSpPr>
            <p:nvPr/>
          </p:nvSpPr>
          <p:spPr bwMode="auto">
            <a:xfrm>
              <a:off x="224" y="56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8" name="Oval 33"/>
            <p:cNvSpPr>
              <a:spLocks noChangeArrowheads="1"/>
            </p:cNvSpPr>
            <p:nvPr/>
          </p:nvSpPr>
          <p:spPr bwMode="auto">
            <a:xfrm>
              <a:off x="336" y="56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59" name="Oval 34"/>
            <p:cNvSpPr>
              <a:spLocks noChangeArrowheads="1"/>
            </p:cNvSpPr>
            <p:nvPr/>
          </p:nvSpPr>
          <p:spPr bwMode="auto">
            <a:xfrm>
              <a:off x="0" y="67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60" name="Oval 35"/>
            <p:cNvSpPr>
              <a:spLocks noChangeArrowheads="1"/>
            </p:cNvSpPr>
            <p:nvPr/>
          </p:nvSpPr>
          <p:spPr bwMode="auto">
            <a:xfrm>
              <a:off x="112" y="67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61" name="Oval 36"/>
            <p:cNvSpPr>
              <a:spLocks noChangeArrowheads="1"/>
            </p:cNvSpPr>
            <p:nvPr/>
          </p:nvSpPr>
          <p:spPr bwMode="auto">
            <a:xfrm>
              <a:off x="224" y="67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62" name="Oval 37"/>
            <p:cNvSpPr>
              <a:spLocks noChangeArrowheads="1"/>
            </p:cNvSpPr>
            <p:nvPr/>
          </p:nvSpPr>
          <p:spPr bwMode="auto">
            <a:xfrm>
              <a:off x="336" y="67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63" name="Oval 38"/>
            <p:cNvSpPr>
              <a:spLocks noChangeArrowheads="1"/>
            </p:cNvSpPr>
            <p:nvPr/>
          </p:nvSpPr>
          <p:spPr bwMode="auto">
            <a:xfrm>
              <a:off x="112" y="78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64" name="Oval 39"/>
            <p:cNvSpPr>
              <a:spLocks noChangeArrowheads="1"/>
            </p:cNvSpPr>
            <p:nvPr/>
          </p:nvSpPr>
          <p:spPr bwMode="auto">
            <a:xfrm>
              <a:off x="336" y="78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033" name="Text Box 40"/>
          <p:cNvSpPr txBox="1">
            <a:spLocks noChangeArrowheads="1"/>
          </p:cNvSpPr>
          <p:nvPr userDrawn="1"/>
        </p:nvSpPr>
        <p:spPr bwMode="auto">
          <a:xfrm>
            <a:off x="8532813" y="6308725"/>
            <a:ext cx="4365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0D178A-4032-4D22-8EE6-B31BBFC2C5E5}" type="slidenum">
              <a:rPr lang="en-GB" altLang="en-US" b="1">
                <a:solidFill>
                  <a:srgbClr val="CC0000"/>
                </a:solidFill>
              </a:rPr>
              <a:pPr eaLnBrk="1" hangingPunct="1"/>
              <a:t>‹#›</a:t>
            </a:fld>
            <a:endParaRPr lang="zh-CN" altLang="en-US" b="1">
              <a:solidFill>
                <a:srgbClr val="CC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  <p:sldLayoutId id="214748442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Times New Roman" pitchFamily="18" charset="0"/>
          <a:ea typeface="楷体_GB2312" pitchFamily="1" charset="-122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楷体_GB2312" pitchFamily="1" charset="-122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楷体_GB2312" pitchFamily="1" charset="-122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楷体_GB2312" pitchFamily="1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6858000" cy="719411"/>
          </a:xfrm>
        </p:spPr>
        <p:txBody>
          <a:bodyPr/>
          <a:lstStyle/>
          <a:p>
            <a:pPr marL="838200" indent="-838200" eaLnBrk="1" hangingPunct="1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 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面向对象程序设计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467600" cy="3861792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面向对象程序设计方法概述</a:t>
            </a:r>
          </a:p>
          <a:p>
            <a:pPr marL="609600" indent="-609600" eaLnBrk="1" hangingPunct="1">
              <a:lnSpc>
                <a:spcPct val="20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类与对象 </a:t>
            </a:r>
          </a:p>
          <a:p>
            <a:pPr marL="609600" indent="-609600" eaLnBrk="1" hangingPunct="1">
              <a:lnSpc>
                <a:spcPct val="20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3.3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对象初始化和回收 </a:t>
            </a:r>
          </a:p>
          <a:p>
            <a:pPr marL="609600" indent="-609600" eaLnBrk="1" hangingPunct="1">
              <a:lnSpc>
                <a:spcPct val="20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3.4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应用举例 </a:t>
            </a: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.1.1 抽象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GB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过程抽象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将整个系统的功能划分为若干部分，强调功能完成的过程和步骤，而隐藏其具体的实现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基于过程抽象的两个标准程序设计技术</a:t>
            </a:r>
          </a:p>
          <a:p>
            <a:pPr lvl="2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过程分解</a:t>
            </a:r>
          </a:p>
          <a:p>
            <a:pPr lvl="2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递归技术 </a:t>
            </a:r>
            <a:endParaRPr lang="en-GB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80963"/>
            <a:ext cx="7543800" cy="719137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跟踪执行过程 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- 5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02394" y="908050"/>
            <a:ext cx="5845968" cy="5949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TestPassObject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Circle(1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 = 5;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("\n" + "Radius is "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+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(", n is " + n);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void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(Circle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c,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times)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("Radius \t\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tArea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(times &gt;= 1)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+ "\t\t" +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c.getArea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c.setRadius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+ 1);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times--;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148104" y="4584093"/>
            <a:ext cx="4772962" cy="285067"/>
          </a:xfrm>
          <a:prstGeom prst="rect">
            <a:avLst/>
          </a:prstGeom>
          <a:solidFill>
            <a:srgbClr val="0080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028384" y="945863"/>
            <a:ext cx="1104900" cy="812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Circle对象</a:t>
            </a:r>
            <a:endParaRPr lang="zh-CN" altLang="en-US" sz="1600" dirty="0">
              <a:solidFill>
                <a:srgbClr val="00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radius=1</a:t>
            </a: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6111637" y="1345654"/>
            <a:ext cx="401638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5089287" y="1124744"/>
            <a:ext cx="99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i="1">
                <a:solidFill>
                  <a:srgbClr val="000000"/>
                </a:solidFill>
                <a:latin typeface="Century Schoolbook" panose="02040604050505020304" pitchFamily="18" charset="0"/>
              </a:rPr>
              <a:t>c</a:t>
            </a:r>
            <a:endParaRPr lang="zh-CN" altLang="en-US" sz="200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533912" y="1082129"/>
            <a:ext cx="1104900" cy="47466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对象引用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7638812" y="1320254"/>
            <a:ext cx="401638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6143344" y="2120969"/>
            <a:ext cx="401638" cy="15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565619" y="1857444"/>
            <a:ext cx="1104900" cy="47466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120994" y="1947932"/>
            <a:ext cx="1003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times</a:t>
            </a:r>
            <a:endParaRPr lang="zh-CN" altLang="en-US" sz="20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80963"/>
            <a:ext cx="7543800" cy="719137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跟踪执行过程 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- 6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02394" y="908050"/>
            <a:ext cx="5845968" cy="5949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TestPassObject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Circle(1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 = 5;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("\n" + "Radius is "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+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(", n is " + n);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void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(Circle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c,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times)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("Radius \t\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tArea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(times &gt;= 1)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+ "\t\t" +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c.getArea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c.setRadius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+ 1);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times--;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547664" y="5146509"/>
            <a:ext cx="4373402" cy="429083"/>
          </a:xfrm>
          <a:prstGeom prst="rect">
            <a:avLst/>
          </a:prstGeom>
          <a:solidFill>
            <a:srgbClr val="0080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028384" y="945863"/>
            <a:ext cx="1104900" cy="812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Circle对象</a:t>
            </a:r>
            <a:endParaRPr lang="zh-CN" altLang="en-US" sz="1600" dirty="0">
              <a:solidFill>
                <a:srgbClr val="00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radius=1</a:t>
            </a: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6111637" y="1345654"/>
            <a:ext cx="401638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5089287" y="1124744"/>
            <a:ext cx="99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i="1">
                <a:solidFill>
                  <a:srgbClr val="000000"/>
                </a:solidFill>
                <a:latin typeface="Century Schoolbook" panose="02040604050505020304" pitchFamily="18" charset="0"/>
              </a:rPr>
              <a:t>c</a:t>
            </a:r>
            <a:endParaRPr lang="zh-CN" altLang="en-US" sz="200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533912" y="1082129"/>
            <a:ext cx="1104900" cy="47466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对象引用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7638812" y="1320254"/>
            <a:ext cx="401638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6143344" y="2120969"/>
            <a:ext cx="401638" cy="15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565619" y="1857444"/>
            <a:ext cx="1104900" cy="47466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120994" y="1947932"/>
            <a:ext cx="1003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times</a:t>
            </a:r>
            <a:endParaRPr lang="zh-CN" altLang="en-US" sz="20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80963"/>
            <a:ext cx="7543800" cy="719137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跟踪执行过程 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- 7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02394" y="908050"/>
            <a:ext cx="5845968" cy="5949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TestPassObject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Circle(1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 = 5;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("\n" + "Radius is "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+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(", n is " + n);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void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(Circle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c,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times)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("Radius \t\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tArea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(times &gt;= 1)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+ "\t\t" +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c.getArea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c.setRadius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+ 1);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times--;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547664" y="5592205"/>
            <a:ext cx="4373402" cy="285067"/>
          </a:xfrm>
          <a:prstGeom prst="rect">
            <a:avLst/>
          </a:prstGeom>
          <a:solidFill>
            <a:srgbClr val="0080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028384" y="945863"/>
            <a:ext cx="1104900" cy="812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Circle对象</a:t>
            </a:r>
            <a:endParaRPr lang="zh-CN" altLang="en-US" sz="1600" dirty="0">
              <a:solidFill>
                <a:srgbClr val="00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radius</a:t>
            </a:r>
            <a:r>
              <a:rPr lang="zh-CN" altLang="en-US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16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6111637" y="1345654"/>
            <a:ext cx="401638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5089287" y="1124744"/>
            <a:ext cx="99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i="1">
                <a:solidFill>
                  <a:srgbClr val="000000"/>
                </a:solidFill>
                <a:latin typeface="Century Schoolbook" panose="02040604050505020304" pitchFamily="18" charset="0"/>
              </a:rPr>
              <a:t>c</a:t>
            </a:r>
            <a:endParaRPr lang="zh-CN" altLang="en-US" sz="200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533912" y="1082129"/>
            <a:ext cx="1104900" cy="47466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对象引用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7638812" y="1320254"/>
            <a:ext cx="401638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6143344" y="2120969"/>
            <a:ext cx="401638" cy="15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565619" y="1857444"/>
            <a:ext cx="1104900" cy="47466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120994" y="1947932"/>
            <a:ext cx="1003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times</a:t>
            </a:r>
            <a:endParaRPr lang="zh-CN" altLang="en-US" sz="20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80963"/>
            <a:ext cx="7543800" cy="719137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跟踪执行过程 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- 8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02394" y="908050"/>
            <a:ext cx="5845968" cy="5949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TestPassObject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Circle(1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 = 5;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("\n" + "Radius is "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+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(", n is " + n);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void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(Circle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c,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times)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("Radius \t\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tArea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(times &gt;= 1)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+ "\t\t" +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c.getArea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c.setRadius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+ 1);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times--;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547664" y="5808229"/>
            <a:ext cx="4373402" cy="285067"/>
          </a:xfrm>
          <a:prstGeom prst="rect">
            <a:avLst/>
          </a:prstGeom>
          <a:solidFill>
            <a:srgbClr val="0080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028384" y="945863"/>
            <a:ext cx="1104900" cy="812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Circle对象</a:t>
            </a:r>
            <a:endParaRPr lang="zh-CN" altLang="en-US" sz="1600" dirty="0">
              <a:solidFill>
                <a:srgbClr val="00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radius</a:t>
            </a:r>
            <a:r>
              <a:rPr lang="zh-CN" altLang="en-US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2</a:t>
            </a:r>
            <a:endParaRPr lang="zh-CN" altLang="en-US" sz="1600" dirty="0">
              <a:solidFill>
                <a:srgbClr val="00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6111637" y="1345654"/>
            <a:ext cx="401638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5089287" y="1124744"/>
            <a:ext cx="99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i="1">
                <a:solidFill>
                  <a:srgbClr val="000000"/>
                </a:solidFill>
                <a:latin typeface="Century Schoolbook" panose="02040604050505020304" pitchFamily="18" charset="0"/>
              </a:rPr>
              <a:t>c</a:t>
            </a:r>
            <a:endParaRPr lang="zh-CN" altLang="en-US" sz="200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533912" y="1082129"/>
            <a:ext cx="1104900" cy="47466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对象引用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7638812" y="1320254"/>
            <a:ext cx="401638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6143344" y="2120969"/>
            <a:ext cx="401638" cy="15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565619" y="1857444"/>
            <a:ext cx="1104900" cy="47466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Century Schoolbook" panose="020406040505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120994" y="1947932"/>
            <a:ext cx="1003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times</a:t>
            </a:r>
            <a:endParaRPr lang="zh-CN" altLang="en-US" sz="20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43344" y="5301209"/>
            <a:ext cx="2533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继续</a:t>
            </a:r>
            <a:r>
              <a:rPr lang="zh-CN" altLang="en-US" sz="28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执行</a:t>
            </a:r>
            <a:r>
              <a:rPr lang="en-US" altLang="zh-CN" sz="28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……</a:t>
            </a:r>
            <a:endParaRPr lang="zh-CN" altLang="en-US" sz="2800" dirty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5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80963"/>
            <a:ext cx="7543800" cy="719137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跟踪执行过程 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- 9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02394" y="908050"/>
            <a:ext cx="5845968" cy="5949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TestPassObject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Circle(1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 = 5;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("\n" + "Radius is "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+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(", n is " + n);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void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(Circle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c,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times)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("Radius \t\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tArea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(times &gt;= 1)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+ "\t\t" +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c.getArea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c.setRadius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+ 1);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times--;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142912" y="4581128"/>
            <a:ext cx="4373402" cy="285067"/>
          </a:xfrm>
          <a:prstGeom prst="rect">
            <a:avLst/>
          </a:prstGeom>
          <a:solidFill>
            <a:srgbClr val="0080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028384" y="945863"/>
            <a:ext cx="1104900" cy="812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Circle对象</a:t>
            </a:r>
            <a:endParaRPr lang="zh-CN" altLang="en-US" sz="1600" dirty="0">
              <a:solidFill>
                <a:srgbClr val="00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radius</a:t>
            </a:r>
            <a:r>
              <a:rPr lang="zh-CN" altLang="en-US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16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6</a:t>
            </a:r>
            <a:endParaRPr lang="zh-CN" altLang="en-US" sz="1600" dirty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6111637" y="1345654"/>
            <a:ext cx="401638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5089287" y="1124744"/>
            <a:ext cx="99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i="1">
                <a:solidFill>
                  <a:srgbClr val="000000"/>
                </a:solidFill>
                <a:latin typeface="Century Schoolbook" panose="02040604050505020304" pitchFamily="18" charset="0"/>
              </a:rPr>
              <a:t>c</a:t>
            </a:r>
            <a:endParaRPr lang="zh-CN" altLang="en-US" sz="200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533912" y="1082129"/>
            <a:ext cx="1104900" cy="47466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对象引用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7638812" y="1320254"/>
            <a:ext cx="401638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6143344" y="2120969"/>
            <a:ext cx="401638" cy="15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565619" y="1857444"/>
            <a:ext cx="1104900" cy="47466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Century Schoolbook" panose="02040604050505020304" pitchFamily="18" charset="0"/>
              </a:rPr>
              <a:t>0</a:t>
            </a:r>
            <a:endParaRPr lang="zh-CN" altLang="en-US" b="1" dirty="0">
              <a:solidFill>
                <a:srgbClr val="0000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120994" y="1947932"/>
            <a:ext cx="1003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times</a:t>
            </a:r>
            <a:endParaRPr lang="zh-CN" altLang="en-US" sz="20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80963"/>
            <a:ext cx="7543800" cy="719137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跟踪执行过程 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- 10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02394" y="908050"/>
            <a:ext cx="5845968" cy="5949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TestPassObject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Circle(1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 = 5;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("\n" + "Radius is "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+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(", n is " + n);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void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(Circle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c,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times)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("Radius \t\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tArea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(times &gt;= 1)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+ "\t\t" +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c.getArea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c.setRadius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+ 1);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times--;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39552" y="6309320"/>
            <a:ext cx="4373402" cy="285067"/>
          </a:xfrm>
          <a:prstGeom prst="rect">
            <a:avLst/>
          </a:prstGeom>
          <a:solidFill>
            <a:srgbClr val="0080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25535" y="860618"/>
            <a:ext cx="4206889" cy="2600385"/>
            <a:chOff x="4926395" y="837913"/>
            <a:chExt cx="4206889" cy="2600385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8028384" y="945863"/>
              <a:ext cx="1104900" cy="812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dirty="0" smtClean="0">
                  <a:solidFill>
                    <a:srgbClr val="000000"/>
                  </a:solidFill>
                  <a:latin typeface="Century Schoolbook" panose="02040604050505020304" pitchFamily="18" charset="0"/>
                  <a:ea typeface="黑体" panose="02010609060101010101" pitchFamily="49" charset="-122"/>
                </a:rPr>
                <a:t>Circle对象</a:t>
              </a:r>
              <a:endParaRPr lang="zh-CN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600" dirty="0">
                  <a:solidFill>
                    <a:srgbClr val="000000"/>
                  </a:solidFill>
                  <a:latin typeface="Century Schoolbook" panose="02040604050505020304" pitchFamily="18" charset="0"/>
                  <a:ea typeface="黑体" panose="02010609060101010101" pitchFamily="49" charset="-122"/>
                </a:rPr>
                <a:t>radius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Century Schoolbook" panose="02040604050505020304" pitchFamily="18" charset="0"/>
                  <a:ea typeface="黑体" panose="02010609060101010101" pitchFamily="49" charset="-122"/>
                </a:rPr>
                <a:t>=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Century Schoolbook" panose="02040604050505020304" pitchFamily="18" charset="0"/>
                  <a:ea typeface="黑体" panose="02010609060101010101" pitchFamily="49" charset="-122"/>
                </a:rPr>
                <a:t>6</a:t>
              </a:r>
              <a:endParaRPr lang="zh-CN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6111637" y="1658650"/>
              <a:ext cx="40163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5089287" y="1444338"/>
              <a:ext cx="990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2000" b="1" i="1">
                  <a:solidFill>
                    <a:srgbClr val="000000"/>
                  </a:solidFill>
                  <a:latin typeface="Century Schoolbook" panose="02040604050505020304" pitchFamily="18" charset="0"/>
                </a:rPr>
                <a:t>c</a:t>
              </a:r>
              <a:endParaRPr lang="zh-CN" altLang="en-US" sz="2000">
                <a:solidFill>
                  <a:srgbClr val="0000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533912" y="1395125"/>
              <a:ext cx="1104900" cy="47466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对象引用</a:t>
              </a: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7638812" y="1633250"/>
              <a:ext cx="40163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6111637" y="2449225"/>
              <a:ext cx="40163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5089287" y="2233325"/>
              <a:ext cx="10033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2000" b="1" i="1" dirty="0">
                  <a:solidFill>
                    <a:srgbClr val="808080"/>
                  </a:solidFill>
                  <a:latin typeface="Century Schoolbook" panose="02040604050505020304" pitchFamily="18" charset="0"/>
                </a:rPr>
                <a:t>n</a:t>
              </a:r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6533912" y="2185700"/>
              <a:ext cx="1104900" cy="473075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bg2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rgbClr val="808080"/>
                  </a:solidFill>
                  <a:latin typeface="Century Schoolbook" panose="02040604050505020304" pitchFamily="18" charset="0"/>
                </a:rPr>
                <a:t>5</a:t>
              </a: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6111637" y="3211225"/>
              <a:ext cx="401638" cy="15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6533912" y="2947700"/>
              <a:ext cx="1104900" cy="47466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 dirty="0" smtClean="0">
                  <a:solidFill>
                    <a:srgbClr val="000000"/>
                  </a:solidFill>
                  <a:latin typeface="Century Schoolbook" panose="02040604050505020304" pitchFamily="18" charset="0"/>
                </a:rPr>
                <a:t>0</a:t>
              </a:r>
              <a:endParaRPr lang="zh-CN" altLang="en-US" b="1" dirty="0">
                <a:solidFill>
                  <a:srgbClr val="0000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5089287" y="3038188"/>
              <a:ext cx="10033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2000" b="1" i="1" dirty="0">
                  <a:solidFill>
                    <a:srgbClr val="000000"/>
                  </a:solidFill>
                  <a:latin typeface="Century Schoolbook" panose="02040604050505020304" pitchFamily="18" charset="0"/>
                </a:rPr>
                <a:t>times</a:t>
              </a:r>
              <a:endParaRPr lang="zh-CN" altLang="en-US" sz="2000" dirty="0">
                <a:solidFill>
                  <a:srgbClr val="0000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6106875" y="1101438"/>
              <a:ext cx="401637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4926395" y="929988"/>
              <a:ext cx="11536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i="1" dirty="0">
                  <a:solidFill>
                    <a:srgbClr val="808080"/>
                  </a:solidFill>
                  <a:latin typeface="Times New Roman" panose="02020603050405020304" pitchFamily="18" charset="0"/>
                </a:rPr>
                <a:t>myCircle</a:t>
              </a:r>
              <a:endParaRPr lang="zh-CN" altLang="en-US" sz="2000" dirty="0">
                <a:solidFill>
                  <a:srgbClr val="808080"/>
                </a:solidFill>
              </a:endParaRPr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6527562" y="837913"/>
              <a:ext cx="1104900" cy="47466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对象引用</a:t>
              </a: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7634050" y="1074450"/>
              <a:ext cx="401637" cy="158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14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80963"/>
            <a:ext cx="7543800" cy="719137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跟踪执行过程 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- 11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02394" y="908050"/>
            <a:ext cx="5845968" cy="5949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TestPassObject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Circle(1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 = 5;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("\n" + "Radius is "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+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(", n is " + n);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void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(Circle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c,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times)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("Radius \t\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tArea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(times &gt;= 1)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+ "\t\t" +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c.getArea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c.setRadius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+ 1);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times--;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115616" y="2664091"/>
            <a:ext cx="4536504" cy="795170"/>
          </a:xfrm>
          <a:prstGeom prst="rect">
            <a:avLst/>
          </a:prstGeom>
          <a:solidFill>
            <a:srgbClr val="0080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028384" y="945863"/>
            <a:ext cx="1104900" cy="812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Circle对象</a:t>
            </a:r>
            <a:endParaRPr lang="zh-CN" altLang="en-US" sz="1600" dirty="0">
              <a:solidFill>
                <a:srgbClr val="00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radius</a:t>
            </a:r>
            <a:r>
              <a:rPr lang="zh-CN" altLang="en-US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16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6</a:t>
            </a:r>
            <a:endParaRPr lang="zh-CN" altLang="en-US" sz="1600" dirty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6111637" y="1345654"/>
            <a:ext cx="401638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788024" y="1124744"/>
            <a:ext cx="12918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 err="1" smtClean="0">
                <a:solidFill>
                  <a:srgbClr val="000000"/>
                </a:solidFill>
                <a:latin typeface="Century Schoolbook" panose="02040604050505020304" pitchFamily="18" charset="0"/>
              </a:rPr>
              <a:t>myCircle</a:t>
            </a:r>
            <a:endParaRPr lang="zh-CN" altLang="en-US" sz="20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533912" y="1082129"/>
            <a:ext cx="1104900" cy="47466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对象引用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7638812" y="1320254"/>
            <a:ext cx="401638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6143344" y="2120969"/>
            <a:ext cx="401638" cy="15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565619" y="1857444"/>
            <a:ext cx="1104900" cy="47466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rgbClr val="0000FF"/>
                </a:solidFill>
                <a:latin typeface="Century Schoolbook" panose="02040604050505020304" pitchFamily="18" charset="0"/>
              </a:rPr>
              <a:t>5</a:t>
            </a:r>
            <a:endParaRPr lang="zh-CN" altLang="en-US" b="1" dirty="0">
              <a:solidFill>
                <a:srgbClr val="0000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120994" y="1947932"/>
            <a:ext cx="1003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b="1" i="1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n</a:t>
            </a:r>
            <a:endParaRPr lang="zh-CN" altLang="en-US" sz="20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4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1082675"/>
          </a:xfrm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689645" y="4762500"/>
            <a:ext cx="39624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Radius Area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1.0    3.141592653589793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2.0    12.566370614359172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3.0    28.274333882308138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4.0    50.26548245743669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5.0    78.53981633974483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Radius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is 6.0, n is 5</a:t>
            </a:r>
            <a:endParaRPr lang="zh-CN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287041" y="4902200"/>
            <a:ext cx="14750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输出结果：</a:t>
            </a: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203200" y="139700"/>
            <a:ext cx="4465638" cy="4622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TestPassObject</a:t>
            </a:r>
            <a:endParaRPr lang="en-US" altLang="zh-CN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 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Circle(1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n = 5;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n);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("\n" + "Radius is " 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+ 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myCircle.getRadius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(", n is " + n);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void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(Circle 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c, 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en-US" altLang="zh-CN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times)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("Radius \t\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tArea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(times &gt;= 1)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+ "\t\t" + 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c.getArea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c.setRadius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+ 1);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times--;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4830763" y="139700"/>
            <a:ext cx="4160837" cy="4622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</a:t>
            </a:r>
            <a:endParaRPr lang="en-US" altLang="zh-CN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private double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Circle(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double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getRadius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void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setRadius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double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27053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444500" y="3646016"/>
            <a:ext cx="8166100" cy="1727200"/>
          </a:xfrm>
          <a:prstGeom prst="rect">
            <a:avLst/>
          </a:prstGeom>
          <a:solidFill>
            <a:srgbClr val="CC99FF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444500" y="2045816"/>
            <a:ext cx="8166100" cy="1308100"/>
          </a:xfrm>
          <a:prstGeom prst="rect">
            <a:avLst/>
          </a:prstGeom>
          <a:solidFill>
            <a:srgbClr val="CC99FF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86979"/>
            <a:ext cx="8229600" cy="6254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基本数据类型变量和引用类型变量的区别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492125" y="2237904"/>
            <a:ext cx="4865434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基本类型：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/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zh-CN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zh-CN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对象类型：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/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Circle c = new 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4699000" y="2845916"/>
            <a:ext cx="11430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4355976" y="4331816"/>
            <a:ext cx="1498724" cy="32539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Reference</a:t>
            </a: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 flipV="1">
            <a:off x="5880100" y="4496916"/>
            <a:ext cx="914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8" name="Rectangle 10"/>
          <p:cNvSpPr>
            <a:spLocks noChangeArrowheads="1"/>
          </p:cNvSpPr>
          <p:nvPr/>
        </p:nvSpPr>
        <p:spPr bwMode="auto">
          <a:xfrm>
            <a:off x="6804025" y="4323879"/>
            <a:ext cx="17526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</a:rPr>
              <a:t>c:Circle</a:t>
            </a:r>
          </a:p>
        </p:txBody>
      </p:sp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6804025" y="4628679"/>
            <a:ext cx="1752600" cy="520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</a:rPr>
              <a:t>radius:1.0</a:t>
            </a:r>
          </a:p>
        </p:txBody>
      </p:sp>
      <p:sp>
        <p:nvSpPr>
          <p:cNvPr id="119820" name="AutoShape 12"/>
          <p:cNvSpPr>
            <a:spLocks noChangeArrowheads="1"/>
          </p:cNvSpPr>
          <p:nvPr/>
        </p:nvSpPr>
        <p:spPr bwMode="auto">
          <a:xfrm>
            <a:off x="3581400" y="2884016"/>
            <a:ext cx="647700" cy="228600"/>
          </a:xfrm>
          <a:prstGeom prst="rightArrow">
            <a:avLst>
              <a:gd name="adj1" fmla="val 50000"/>
              <a:gd name="adj2" fmla="val 708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9821" name="AutoShape 13"/>
          <p:cNvSpPr>
            <a:spLocks noChangeArrowheads="1"/>
          </p:cNvSpPr>
          <p:nvPr/>
        </p:nvSpPr>
        <p:spPr bwMode="auto">
          <a:xfrm>
            <a:off x="4140200" y="4776316"/>
            <a:ext cx="647700" cy="228600"/>
          </a:xfrm>
          <a:prstGeom prst="rightArrow">
            <a:avLst>
              <a:gd name="adj1" fmla="val 50000"/>
              <a:gd name="adj2" fmla="val 708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9822" name="Line 14"/>
          <p:cNvSpPr>
            <a:spLocks noChangeShapeType="1"/>
          </p:cNvSpPr>
          <p:nvPr/>
        </p:nvSpPr>
        <p:spPr bwMode="auto">
          <a:xfrm>
            <a:off x="7058025" y="457787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3.2.6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成员方法参数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367980" y="2564904"/>
            <a:ext cx="5524500" cy="3670300"/>
          </a:xfrm>
          <a:prstGeom prst="rect">
            <a:avLst/>
          </a:prstGeom>
          <a:solidFill>
            <a:srgbClr val="CC99FF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04013" y="2564904"/>
            <a:ext cx="2832100" cy="2286000"/>
          </a:xfrm>
          <a:prstGeom prst="rect">
            <a:avLst/>
          </a:prstGeom>
          <a:solidFill>
            <a:srgbClr val="CC99FF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7949" y="1159967"/>
            <a:ext cx="7593689" cy="5873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拷贝基本数据类型变量和引用类型变量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345327" y="2667228"/>
            <a:ext cx="2749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基本类型赋值：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= j</a:t>
            </a: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377038" y="3299917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赋值之前</a:t>
            </a: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1951838" y="3299917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赋值之后</a:t>
            </a:r>
            <a:endParaRPr lang="en-US" dirty="0"/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786613" y="3796804"/>
            <a:ext cx="533400" cy="317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786613" y="4292104"/>
            <a:ext cx="533400" cy="317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440538" y="3790454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440538" y="4273054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</a:p>
        </p:txBody>
      </p:sp>
      <p:sp>
        <p:nvSpPr>
          <p:cNvPr id="120845" name="Rectangle 13"/>
          <p:cNvSpPr>
            <a:spLocks noChangeArrowheads="1"/>
          </p:cNvSpPr>
          <p:nvPr/>
        </p:nvSpPr>
        <p:spPr bwMode="auto">
          <a:xfrm>
            <a:off x="2386813" y="3796804"/>
            <a:ext cx="533400" cy="317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0846" name="Rectangle 14"/>
          <p:cNvSpPr>
            <a:spLocks noChangeArrowheads="1"/>
          </p:cNvSpPr>
          <p:nvPr/>
        </p:nvSpPr>
        <p:spPr bwMode="auto">
          <a:xfrm>
            <a:off x="2386813" y="4292104"/>
            <a:ext cx="533400" cy="317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2040738" y="3790454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20848" name="Text Box 16"/>
          <p:cNvSpPr txBox="1">
            <a:spLocks noChangeArrowheads="1"/>
          </p:cNvSpPr>
          <p:nvPr/>
        </p:nvSpPr>
        <p:spPr bwMode="auto">
          <a:xfrm>
            <a:off x="2040738" y="4273054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4952305" y="2749054"/>
            <a:ext cx="30572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对象类型赋值：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c1 = c2</a:t>
            </a: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3999805" y="3312617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赋值之前</a:t>
            </a:r>
          </a:p>
        </p:txBody>
      </p:sp>
      <p:sp>
        <p:nvSpPr>
          <p:cNvPr id="120851" name="Text Box 19"/>
          <p:cNvSpPr txBox="1">
            <a:spLocks noChangeArrowheads="1"/>
          </p:cNvSpPr>
          <p:nvPr/>
        </p:nvSpPr>
        <p:spPr bwMode="auto">
          <a:xfrm>
            <a:off x="3707705" y="3790454"/>
            <a:ext cx="492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c1</a:t>
            </a:r>
          </a:p>
        </p:txBody>
      </p:sp>
      <p:sp>
        <p:nvSpPr>
          <p:cNvPr id="120852" name="Rectangle 20"/>
          <p:cNvSpPr>
            <a:spLocks noChangeArrowheads="1"/>
          </p:cNvSpPr>
          <p:nvPr/>
        </p:nvSpPr>
        <p:spPr bwMode="auto">
          <a:xfrm>
            <a:off x="4434780" y="3809504"/>
            <a:ext cx="533400" cy="317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000000"/>
                </a:solidFill>
              </a:rPr>
              <a:t>Ref1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3707705" y="4209554"/>
            <a:ext cx="492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c2</a:t>
            </a:r>
          </a:p>
        </p:txBody>
      </p:sp>
      <p:sp>
        <p:nvSpPr>
          <p:cNvPr id="120854" name="Rectangle 22"/>
          <p:cNvSpPr>
            <a:spLocks noChangeArrowheads="1"/>
          </p:cNvSpPr>
          <p:nvPr/>
        </p:nvSpPr>
        <p:spPr bwMode="auto">
          <a:xfrm>
            <a:off x="4434780" y="4228604"/>
            <a:ext cx="533400" cy="317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000000"/>
                </a:solidFill>
              </a:rPr>
              <a:t>Ref2</a:t>
            </a:r>
          </a:p>
        </p:txBody>
      </p:sp>
      <p:sp>
        <p:nvSpPr>
          <p:cNvPr id="120855" name="Rectangle 23"/>
          <p:cNvSpPr>
            <a:spLocks noChangeArrowheads="1"/>
          </p:cNvSpPr>
          <p:nvPr/>
        </p:nvSpPr>
        <p:spPr bwMode="auto">
          <a:xfrm>
            <a:off x="3507680" y="5206504"/>
            <a:ext cx="11176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c:Circle</a:t>
            </a:r>
          </a:p>
        </p:txBody>
      </p:sp>
      <p:sp>
        <p:nvSpPr>
          <p:cNvPr id="120856" name="Rectangle 24"/>
          <p:cNvSpPr>
            <a:spLocks noChangeArrowheads="1"/>
          </p:cNvSpPr>
          <p:nvPr/>
        </p:nvSpPr>
        <p:spPr bwMode="auto">
          <a:xfrm>
            <a:off x="3507680" y="5511304"/>
            <a:ext cx="1117600" cy="5207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radius:2</a:t>
            </a:r>
          </a:p>
        </p:txBody>
      </p:sp>
      <p:sp>
        <p:nvSpPr>
          <p:cNvPr id="120857" name="Rectangle 25"/>
          <p:cNvSpPr>
            <a:spLocks noChangeArrowheads="1"/>
          </p:cNvSpPr>
          <p:nvPr/>
        </p:nvSpPr>
        <p:spPr bwMode="auto">
          <a:xfrm>
            <a:off x="4815780" y="5206504"/>
            <a:ext cx="11176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c:Circle</a:t>
            </a:r>
          </a:p>
        </p:txBody>
      </p:sp>
      <p:sp>
        <p:nvSpPr>
          <p:cNvPr id="120858" name="Rectangle 26"/>
          <p:cNvSpPr>
            <a:spLocks noChangeArrowheads="1"/>
          </p:cNvSpPr>
          <p:nvPr/>
        </p:nvSpPr>
        <p:spPr bwMode="auto">
          <a:xfrm>
            <a:off x="4815780" y="5511304"/>
            <a:ext cx="1117600" cy="5207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radius:7</a:t>
            </a:r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4168080" y="3961904"/>
            <a:ext cx="266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5285680" y="4393704"/>
            <a:ext cx="0" cy="825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4180780" y="3974604"/>
            <a:ext cx="0" cy="1244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4968180" y="4406404"/>
            <a:ext cx="330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63" name="Text Box 31"/>
          <p:cNvSpPr txBox="1">
            <a:spLocks noChangeArrowheads="1"/>
          </p:cNvSpPr>
          <p:nvPr/>
        </p:nvSpPr>
        <p:spPr bwMode="auto">
          <a:xfrm>
            <a:off x="6819205" y="3312617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/>
              <a:t>赋值之后</a:t>
            </a:r>
            <a:endParaRPr lang="en-US"/>
          </a:p>
        </p:txBody>
      </p:sp>
      <p:sp>
        <p:nvSpPr>
          <p:cNvPr id="120864" name="Text Box 32"/>
          <p:cNvSpPr txBox="1">
            <a:spLocks noChangeArrowheads="1"/>
          </p:cNvSpPr>
          <p:nvPr/>
        </p:nvSpPr>
        <p:spPr bwMode="auto">
          <a:xfrm>
            <a:off x="6527105" y="3790454"/>
            <a:ext cx="492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c1</a:t>
            </a:r>
          </a:p>
        </p:txBody>
      </p:sp>
      <p:sp>
        <p:nvSpPr>
          <p:cNvPr id="120865" name="Rectangle 33"/>
          <p:cNvSpPr>
            <a:spLocks noChangeArrowheads="1"/>
          </p:cNvSpPr>
          <p:nvPr/>
        </p:nvSpPr>
        <p:spPr bwMode="auto">
          <a:xfrm>
            <a:off x="7254180" y="3809504"/>
            <a:ext cx="533400" cy="317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000000"/>
                </a:solidFill>
              </a:rPr>
              <a:t>Ref1</a:t>
            </a:r>
          </a:p>
        </p:txBody>
      </p:sp>
      <p:sp>
        <p:nvSpPr>
          <p:cNvPr id="120866" name="Text Box 34"/>
          <p:cNvSpPr txBox="1">
            <a:spLocks noChangeArrowheads="1"/>
          </p:cNvSpPr>
          <p:nvPr/>
        </p:nvSpPr>
        <p:spPr bwMode="auto">
          <a:xfrm>
            <a:off x="6527105" y="4209554"/>
            <a:ext cx="492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c2</a:t>
            </a:r>
          </a:p>
        </p:txBody>
      </p:sp>
      <p:sp>
        <p:nvSpPr>
          <p:cNvPr id="120867" name="Rectangle 35"/>
          <p:cNvSpPr>
            <a:spLocks noChangeArrowheads="1"/>
          </p:cNvSpPr>
          <p:nvPr/>
        </p:nvSpPr>
        <p:spPr bwMode="auto">
          <a:xfrm>
            <a:off x="7254180" y="4228604"/>
            <a:ext cx="533400" cy="317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000000"/>
                </a:solidFill>
              </a:rPr>
              <a:t>Ref2</a:t>
            </a:r>
          </a:p>
        </p:txBody>
      </p:sp>
      <p:sp>
        <p:nvSpPr>
          <p:cNvPr id="120868" name="Rectangle 36"/>
          <p:cNvSpPr>
            <a:spLocks noChangeArrowheads="1"/>
          </p:cNvSpPr>
          <p:nvPr/>
        </p:nvSpPr>
        <p:spPr bwMode="auto">
          <a:xfrm>
            <a:off x="6327080" y="5206504"/>
            <a:ext cx="11176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c:Circle</a:t>
            </a:r>
          </a:p>
        </p:txBody>
      </p:sp>
      <p:sp>
        <p:nvSpPr>
          <p:cNvPr id="120869" name="Rectangle 37"/>
          <p:cNvSpPr>
            <a:spLocks noChangeArrowheads="1"/>
          </p:cNvSpPr>
          <p:nvPr/>
        </p:nvSpPr>
        <p:spPr bwMode="auto">
          <a:xfrm>
            <a:off x="6327080" y="5511304"/>
            <a:ext cx="1117600" cy="5207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radius:2</a:t>
            </a:r>
          </a:p>
        </p:txBody>
      </p:sp>
      <p:sp>
        <p:nvSpPr>
          <p:cNvPr id="120870" name="Rectangle 38"/>
          <p:cNvSpPr>
            <a:spLocks noChangeArrowheads="1"/>
          </p:cNvSpPr>
          <p:nvPr/>
        </p:nvSpPr>
        <p:spPr bwMode="auto">
          <a:xfrm>
            <a:off x="7635180" y="5206504"/>
            <a:ext cx="11176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c:Circle</a:t>
            </a:r>
          </a:p>
        </p:txBody>
      </p:sp>
      <p:sp>
        <p:nvSpPr>
          <p:cNvPr id="120871" name="Rectangle 39"/>
          <p:cNvSpPr>
            <a:spLocks noChangeArrowheads="1"/>
          </p:cNvSpPr>
          <p:nvPr/>
        </p:nvSpPr>
        <p:spPr bwMode="auto">
          <a:xfrm>
            <a:off x="7635180" y="5511304"/>
            <a:ext cx="1117600" cy="5207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Courier New" panose="02070309020205020404" pitchFamily="49" charset="0"/>
              </a:rPr>
              <a:t>radius:7</a:t>
            </a:r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7787580" y="3961904"/>
            <a:ext cx="584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8105080" y="4393704"/>
            <a:ext cx="0" cy="825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7000180" y="3974604"/>
            <a:ext cx="0" cy="1244600"/>
          </a:xfrm>
          <a:prstGeom prst="line">
            <a:avLst/>
          </a:prstGeom>
          <a:noFill/>
          <a:ln w="28575">
            <a:solidFill>
              <a:srgbClr val="969696"/>
            </a:solidFill>
            <a:prstDash val="dash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>
            <a:off x="7787580" y="4406404"/>
            <a:ext cx="330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>
            <a:off x="8359080" y="3974604"/>
            <a:ext cx="0" cy="1244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>
            <a:off x="7000180" y="3987304"/>
            <a:ext cx="254000" cy="0"/>
          </a:xfrm>
          <a:prstGeom prst="line">
            <a:avLst/>
          </a:prstGeom>
          <a:noFill/>
          <a:ln w="2857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>
            <a:off x="6885880" y="4685804"/>
            <a:ext cx="254000" cy="266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6860480" y="4685804"/>
            <a:ext cx="266700" cy="25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>
            <a:off x="3595854" y="5447804"/>
            <a:ext cx="9151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>
            <a:off x="4891790" y="5447804"/>
            <a:ext cx="949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>
            <a:off x="6454080" y="5447804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>
            <a:off x="7774880" y="5447804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3.2.6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成员方法参数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.1.1 抽象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543800" cy="5184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GB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数据抽象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将需要处理的数据和这些数据上的操作结合在一起，抽象成不同的抽象数据类型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每个抽象数据类型既包含了数据，也包含了针对这些数据的操作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相对于过程抽象，数据抽象是更为合理的抽象方法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6858000" cy="719411"/>
          </a:xfrm>
        </p:spPr>
        <p:txBody>
          <a:bodyPr/>
          <a:lstStyle/>
          <a:p>
            <a:pPr marL="838200" indent="-838200" eaLnBrk="1" hangingPunct="1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 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面向对象程序设计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467600" cy="3861792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面向对象程序设计方法概述</a:t>
            </a:r>
          </a:p>
          <a:p>
            <a:pPr marL="609600" indent="-609600" eaLnBrk="1" hangingPunct="1">
              <a:lnSpc>
                <a:spcPct val="20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类与对象 </a:t>
            </a:r>
          </a:p>
          <a:p>
            <a:pPr marL="609600" indent="-609600" eaLnBrk="1" hangingPunct="1">
              <a:lnSpc>
                <a:spcPct val="200000"/>
              </a:lnSpc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3.3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对象初始化和回收 </a:t>
            </a:r>
          </a:p>
          <a:p>
            <a:pPr marL="609600" indent="-609600" eaLnBrk="1" hangingPunct="1">
              <a:lnSpc>
                <a:spcPct val="20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3.4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应用举例 </a:t>
            </a: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5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3.3 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对象初始化和回收 </a:t>
            </a:r>
          </a:p>
        </p:txBody>
      </p:sp>
      <p:sp>
        <p:nvSpPr>
          <p:cNvPr id="12288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488063" cy="5184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对象初始化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系统在生成对象时，会为对象分配内存空间，并自动调用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构造方法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对实例变量进行初始化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对象回收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对象不再使用时，系统会调用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垃圾回收程序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将其占用的内存回收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.3.1 构造方法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3907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488063" cy="51847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构造方法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对象初始化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系统在生成对象时，会为对象分配内存空间，并自动调用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构造方法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对实例变量进行初始化</a:t>
            </a:r>
            <a:endParaRPr lang="en-US" altLang="zh-CN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GB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一种和</a:t>
            </a:r>
            <a:r>
              <a:rPr lang="zh-CN" altLang="en-GB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类同名</a:t>
            </a:r>
            <a:r>
              <a:rPr lang="zh-CN" altLang="en-GB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的特殊方法</a:t>
            </a:r>
          </a:p>
          <a:p>
            <a:pPr lvl="1">
              <a:lnSpc>
                <a:spcPct val="130000"/>
              </a:lnSpc>
            </a:pPr>
            <a:r>
              <a:rPr lang="zh-CN" altLang="en-GB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用来初始化对象</a:t>
            </a:r>
          </a:p>
          <a:p>
            <a:pPr lvl="1">
              <a:lnSpc>
                <a:spcPct val="130000"/>
              </a:lnSpc>
            </a:pPr>
            <a:r>
              <a:rPr lang="en-GB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GB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中的每个类都有构造方法，用来初始化该类的一个新的对象</a:t>
            </a:r>
          </a:p>
          <a:p>
            <a:pPr lvl="1">
              <a:lnSpc>
                <a:spcPct val="130000"/>
              </a:lnSpc>
            </a:pPr>
            <a:r>
              <a:rPr lang="zh-CN" altLang="en-GB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没有定义构造方法的类，系统自动提供默认的构造方法</a:t>
            </a:r>
            <a:endParaRPr lang="zh-CN" altLang="en-US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2446" y="1629815"/>
            <a:ext cx="7513930" cy="496922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Courier New" panose="02070309020205020404" pitchFamily="49" charset="0"/>
              </a:rPr>
              <a:t>import 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java.math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.*;</a:t>
            </a:r>
          </a:p>
          <a:p>
            <a:pPr eaLnBrk="1" hangingPunct="1"/>
            <a:r>
              <a:rPr lang="en-US" altLang="zh-CN" sz="2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Circle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= 1.0;</a:t>
            </a:r>
          </a:p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Circle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Circle(double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rads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rads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.3.1 构造方法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7543800" cy="575717"/>
          </a:xfrm>
        </p:spPr>
        <p:txBody>
          <a:bodyPr/>
          <a:lstStyle/>
          <a:p>
            <a:r>
              <a:rPr lang="zh-CN" altLang="en-US" dirty="0"/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16947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.3.1 构造方法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24931" name="内容占位符 2"/>
          <p:cNvSpPr>
            <a:spLocks noGrp="1"/>
          </p:cNvSpPr>
          <p:nvPr>
            <p:ph sz="half" idx="1"/>
          </p:nvPr>
        </p:nvSpPr>
        <p:spPr>
          <a:xfrm>
            <a:off x="468313" y="1052736"/>
            <a:ext cx="7344048" cy="5184775"/>
          </a:xfrm>
        </p:spPr>
        <p:txBody>
          <a:bodyPr/>
          <a:lstStyle/>
          <a:p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构造方法的特点</a:t>
            </a:r>
          </a:p>
          <a:p>
            <a:pPr lvl="1"/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方法名与类名相同</a:t>
            </a:r>
          </a:p>
          <a:p>
            <a:pPr lvl="1"/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没有返回类型，修饰符</a:t>
            </a:r>
            <a:r>
              <a:rPr lang="en-US" altLang="zh-CN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void</a:t>
            </a: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也不能有</a:t>
            </a:r>
          </a:p>
          <a:p>
            <a:pPr lvl="1"/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通常被声明为公有的（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）</a:t>
            </a:r>
            <a:endParaRPr lang="en-US" altLang="zh-CN" b="0" dirty="0" smtClean="0">
              <a:solidFill>
                <a:srgbClr val="FF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可以有任意多个参数</a:t>
            </a: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主要作用是完成对象的初始化工作</a:t>
            </a:r>
          </a:p>
          <a:p>
            <a:pPr lvl="1"/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不能在程序中显式地调用</a:t>
            </a: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在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创建一个对象时使用 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new 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操作符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时，系统会自动调用该类的构造方法为新生成的对象初始化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7543800" cy="575717"/>
          </a:xfrm>
        </p:spPr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27894" y="1556792"/>
            <a:ext cx="6624638" cy="266429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mport </a:t>
            </a:r>
            <a:r>
              <a:rPr lang="en-US" altLang="zh-CN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java.math</a:t>
            </a:r>
            <a:r>
              <a:rPr lang="en-US" altLang="zh-CN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.*;</a:t>
            </a:r>
          </a:p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Circle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public </a:t>
            </a:r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public </a:t>
            </a:r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.3.1 构造方法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7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7488237" cy="43201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系统提供的默认构造方法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如果在类的声明中没有声明构造方法，则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编译器会提供一个默认的构造方法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默认的构造方法没有参数，其方法体为空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使用默认的构造方法初始化对象时，如果在类声明中没有给实例变量赋初值，则对象的属性值为零或空</a:t>
            </a:r>
          </a:p>
        </p:txBody>
      </p:sp>
      <p:sp>
        <p:nvSpPr>
          <p:cNvPr id="12595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.3.1 构造方法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内容占位符 3"/>
          <p:cNvSpPr>
            <a:spLocks noGrp="1"/>
          </p:cNvSpPr>
          <p:nvPr>
            <p:ph sz="half" idx="2"/>
          </p:nvPr>
        </p:nvSpPr>
        <p:spPr>
          <a:xfrm>
            <a:off x="251520" y="600892"/>
            <a:ext cx="7632700" cy="504800"/>
          </a:xfrm>
        </p:spPr>
        <p:txBody>
          <a:bodyPr/>
          <a:lstStyle/>
          <a:p>
            <a:r>
              <a:rPr lang="zh-CN" altLang="en-GB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使用默认构造方法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：声明一个银行帐号类及测试代码</a:t>
            </a:r>
          </a:p>
        </p:txBody>
      </p:sp>
      <p:sp>
        <p:nvSpPr>
          <p:cNvPr id="126979" name="Rectangle 3"/>
          <p:cNvSpPr txBox="1">
            <a:spLocks noChangeArrowheads="1"/>
          </p:cNvSpPr>
          <p:nvPr/>
        </p:nvSpPr>
        <p:spPr bwMode="auto">
          <a:xfrm>
            <a:off x="376238" y="1196752"/>
            <a:ext cx="8588375" cy="403244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 smtClean="0">
                <a:latin typeface="Constantia" panose="02030602050306030303" pitchFamily="18" charset="0"/>
                <a:ea typeface="楷体_GB2312" pitchFamily="49" charset="-122"/>
              </a:rPr>
              <a:t>class </a:t>
            </a:r>
            <a:r>
              <a:rPr lang="en-US" altLang="zh-CN" sz="2000" dirty="0" err="1">
                <a:solidFill>
                  <a:srgbClr val="FF0000"/>
                </a:solidFill>
                <a:latin typeface="Constantia" panose="02030602050306030303" pitchFamily="18" charset="0"/>
                <a:ea typeface="楷体_GB2312" pitchFamily="49" charset="-122"/>
              </a:rPr>
              <a:t>BankAccount</a:t>
            </a: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{</a:t>
            </a:r>
          </a:p>
          <a:p>
            <a:pPr marL="0" lvl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     String　 </a:t>
            </a:r>
            <a:r>
              <a:rPr lang="en-US" altLang="zh-CN" sz="2000" dirty="0" err="1">
                <a:solidFill>
                  <a:srgbClr val="0000FF"/>
                </a:solidFill>
                <a:latin typeface="Constantia" panose="02030602050306030303" pitchFamily="18" charset="0"/>
                <a:ea typeface="楷体_GB2312" pitchFamily="49" charset="-122"/>
              </a:rPr>
              <a:t>ownerName</a:t>
            </a: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;</a:t>
            </a:r>
          </a:p>
          <a:p>
            <a:pPr marL="0" lvl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     </a:t>
            </a:r>
            <a:r>
              <a:rPr lang="en-US" altLang="zh-CN" sz="2000" dirty="0" err="1">
                <a:latin typeface="Constantia" panose="02030602050306030303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　　   </a:t>
            </a:r>
            <a:r>
              <a:rPr lang="en-US" altLang="zh-CN" sz="2000" dirty="0" err="1">
                <a:solidFill>
                  <a:srgbClr val="0000FF"/>
                </a:solidFill>
                <a:latin typeface="Constantia" panose="02030602050306030303" pitchFamily="18" charset="0"/>
                <a:ea typeface="楷体_GB2312" pitchFamily="49" charset="-122"/>
              </a:rPr>
              <a:t>accountNumber</a:t>
            </a: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;</a:t>
            </a:r>
          </a:p>
          <a:p>
            <a:pPr marL="0" lvl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     float      </a:t>
            </a:r>
            <a:r>
              <a:rPr lang="en-US" altLang="zh-CN" sz="2000" dirty="0">
                <a:solidFill>
                  <a:srgbClr val="00FF00"/>
                </a:solidFill>
                <a:latin typeface="Constantia" panose="02030602050306030303" pitchFamily="18" charset="0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tantia" panose="02030602050306030303" pitchFamily="18" charset="0"/>
                <a:ea typeface="楷体_GB2312" pitchFamily="49" charset="-122"/>
              </a:rPr>
              <a:t>balance</a:t>
            </a: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;</a:t>
            </a:r>
          </a:p>
          <a:p>
            <a:pPr marL="0" lvl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dirty="0" smtClean="0">
                <a:latin typeface="Constantia" panose="02030602050306030303" pitchFamily="18" charset="0"/>
                <a:ea typeface="楷体_GB2312" pitchFamily="49" charset="-122"/>
              </a:rPr>
              <a:t>}</a:t>
            </a:r>
          </a:p>
          <a:p>
            <a:pPr marL="0" lvl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endParaRPr lang="en-US" altLang="zh-CN" sz="2000" dirty="0">
              <a:latin typeface="Constantia" panose="02030602050306030303" pitchFamily="18" charset="0"/>
              <a:ea typeface="楷体_GB2312" pitchFamily="49" charset="-122"/>
            </a:endParaRP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public class </a:t>
            </a:r>
            <a:r>
              <a:rPr lang="en-US" altLang="zh-CN" sz="2000" dirty="0" err="1">
                <a:latin typeface="Constantia" panose="02030602050306030303" pitchFamily="18" charset="0"/>
                <a:ea typeface="楷体_GB2312" pitchFamily="49" charset="-122"/>
              </a:rPr>
              <a:t>BankTester</a:t>
            </a: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{</a:t>
            </a:r>
          </a:p>
          <a:p>
            <a:pPr marL="0" lvl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       public static void main(String </a:t>
            </a:r>
            <a:r>
              <a:rPr lang="en-US" altLang="zh-CN" sz="2000" dirty="0" err="1">
                <a:latin typeface="Constantia" panose="02030602050306030303" pitchFamily="18" charset="0"/>
                <a:ea typeface="楷体_GB2312" pitchFamily="49" charset="-122"/>
              </a:rPr>
              <a:t>args</a:t>
            </a: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[]){		</a:t>
            </a:r>
          </a:p>
          <a:p>
            <a:pPr marL="0" lvl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         </a:t>
            </a:r>
            <a:r>
              <a:rPr lang="en-US" altLang="zh-CN" sz="2000" dirty="0" err="1">
                <a:latin typeface="Constantia" panose="02030602050306030303" pitchFamily="18" charset="0"/>
                <a:ea typeface="楷体_GB2312" pitchFamily="49" charset="-122"/>
              </a:rPr>
              <a:t>BankAccount</a:t>
            </a: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009900"/>
                </a:solidFill>
                <a:latin typeface="Constantia" panose="02030602050306030303" pitchFamily="18" charset="0"/>
                <a:ea typeface="楷体_GB2312" pitchFamily="49" charset="-122"/>
              </a:rPr>
              <a:t>myAccount</a:t>
            </a:r>
            <a:r>
              <a:rPr lang="en-US" altLang="zh-CN" sz="2000" dirty="0">
                <a:solidFill>
                  <a:srgbClr val="009900"/>
                </a:solidFill>
                <a:latin typeface="Constantia" panose="02030602050306030303" pitchFamily="18" charset="0"/>
                <a:ea typeface="楷体_GB2312" pitchFamily="49" charset="-122"/>
              </a:rPr>
              <a:t> </a:t>
            </a: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= </a:t>
            </a:r>
            <a:r>
              <a:rPr lang="en-US" altLang="zh-CN" sz="2000" dirty="0">
                <a:solidFill>
                  <a:srgbClr val="FF0000"/>
                </a:solidFill>
                <a:latin typeface="Constantia" panose="02030602050306030303" pitchFamily="18" charset="0"/>
                <a:ea typeface="楷体_GB2312" pitchFamily="49" charset="-122"/>
              </a:rPr>
              <a:t>new </a:t>
            </a:r>
            <a:r>
              <a:rPr lang="en-US" altLang="zh-CN" sz="2000" dirty="0" err="1">
                <a:solidFill>
                  <a:srgbClr val="FF0000"/>
                </a:solidFill>
                <a:latin typeface="Constantia" panose="02030602050306030303" pitchFamily="18" charset="0"/>
                <a:ea typeface="楷体_GB2312" pitchFamily="49" charset="-122"/>
              </a:rPr>
              <a:t>BankAccount</a:t>
            </a:r>
            <a:r>
              <a:rPr lang="en-US" altLang="zh-CN" sz="2000" dirty="0">
                <a:solidFill>
                  <a:srgbClr val="FF0000"/>
                </a:solidFill>
                <a:latin typeface="Constantia" panose="02030602050306030303" pitchFamily="18" charset="0"/>
                <a:ea typeface="楷体_GB2312" pitchFamily="49" charset="-122"/>
              </a:rPr>
              <a:t>();</a:t>
            </a: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 	</a:t>
            </a:r>
          </a:p>
          <a:p>
            <a:pPr marL="0" lvl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         </a:t>
            </a:r>
            <a:r>
              <a:rPr lang="en-US" altLang="zh-CN" sz="2000" dirty="0" err="1">
                <a:latin typeface="Constantia" panose="02030602050306030303" pitchFamily="18" charset="0"/>
                <a:ea typeface="楷体_GB2312" pitchFamily="49" charset="-122"/>
              </a:rPr>
              <a:t>System.out.println</a:t>
            </a: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("</a:t>
            </a:r>
            <a:r>
              <a:rPr lang="en-US" altLang="zh-CN" sz="2000" dirty="0" err="1">
                <a:latin typeface="Constantia" panose="02030602050306030303" pitchFamily="18" charset="0"/>
                <a:ea typeface="楷体_GB2312" pitchFamily="49" charset="-122"/>
              </a:rPr>
              <a:t>ownerName</a:t>
            </a: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=" + </a:t>
            </a:r>
            <a:r>
              <a:rPr lang="en-US" altLang="zh-CN" sz="2000" dirty="0" err="1">
                <a:solidFill>
                  <a:srgbClr val="009900"/>
                </a:solidFill>
                <a:latin typeface="Constantia" panose="02030602050306030303" pitchFamily="18" charset="0"/>
                <a:ea typeface="楷体_GB2312" pitchFamily="49" charset="-122"/>
              </a:rPr>
              <a:t>myAccount.</a:t>
            </a:r>
            <a:r>
              <a:rPr lang="en-US" altLang="zh-CN" sz="2000" dirty="0" err="1">
                <a:solidFill>
                  <a:srgbClr val="0000FF"/>
                </a:solidFill>
                <a:latin typeface="Constantia" panose="02030602050306030303" pitchFamily="18" charset="0"/>
                <a:ea typeface="楷体_GB2312" pitchFamily="49" charset="-122"/>
              </a:rPr>
              <a:t>ownerName</a:t>
            </a: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);</a:t>
            </a:r>
          </a:p>
          <a:p>
            <a:pPr marL="0" lvl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         </a:t>
            </a:r>
            <a:r>
              <a:rPr lang="en-US" altLang="zh-CN" sz="2000" dirty="0" err="1">
                <a:latin typeface="Constantia" panose="02030602050306030303" pitchFamily="18" charset="0"/>
                <a:ea typeface="楷体_GB2312" pitchFamily="49" charset="-122"/>
              </a:rPr>
              <a:t>System.out.println</a:t>
            </a: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("</a:t>
            </a:r>
            <a:r>
              <a:rPr lang="en-US" altLang="zh-CN" sz="2000" dirty="0" err="1">
                <a:latin typeface="Constantia" panose="02030602050306030303" pitchFamily="18" charset="0"/>
                <a:ea typeface="楷体_GB2312" pitchFamily="49" charset="-122"/>
              </a:rPr>
              <a:t>accountNumber</a:t>
            </a: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=" + </a:t>
            </a:r>
            <a:r>
              <a:rPr lang="en-US" altLang="zh-CN" sz="2000" dirty="0" err="1">
                <a:solidFill>
                  <a:srgbClr val="009900"/>
                </a:solidFill>
                <a:latin typeface="Constantia" panose="02030602050306030303" pitchFamily="18" charset="0"/>
                <a:ea typeface="楷体_GB2312" pitchFamily="49" charset="-122"/>
              </a:rPr>
              <a:t>myAccount.</a:t>
            </a:r>
            <a:r>
              <a:rPr lang="en-US" altLang="zh-CN" sz="2000" dirty="0" err="1">
                <a:solidFill>
                  <a:srgbClr val="0000FF"/>
                </a:solidFill>
                <a:latin typeface="Constantia" panose="02030602050306030303" pitchFamily="18" charset="0"/>
                <a:ea typeface="楷体_GB2312" pitchFamily="49" charset="-122"/>
              </a:rPr>
              <a:t>accountNumber</a:t>
            </a: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);</a:t>
            </a:r>
          </a:p>
          <a:p>
            <a:pPr marL="0" lvl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         </a:t>
            </a:r>
            <a:r>
              <a:rPr lang="en-US" altLang="zh-CN" sz="2000" dirty="0" err="1">
                <a:latin typeface="Constantia" panose="02030602050306030303" pitchFamily="18" charset="0"/>
                <a:ea typeface="楷体_GB2312" pitchFamily="49" charset="-122"/>
              </a:rPr>
              <a:t>System.out.println</a:t>
            </a: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("balance=" + </a:t>
            </a:r>
            <a:r>
              <a:rPr lang="en-US" altLang="zh-CN" sz="2000" dirty="0" err="1">
                <a:solidFill>
                  <a:srgbClr val="009900"/>
                </a:solidFill>
                <a:latin typeface="Constantia" panose="02030602050306030303" pitchFamily="18" charset="0"/>
                <a:ea typeface="楷体_GB2312" pitchFamily="49" charset="-122"/>
              </a:rPr>
              <a:t>myAccount.</a:t>
            </a:r>
            <a:r>
              <a:rPr lang="en-US" altLang="zh-CN" sz="2000" dirty="0" err="1">
                <a:solidFill>
                  <a:srgbClr val="0000FF"/>
                </a:solidFill>
                <a:latin typeface="Constantia" panose="02030602050306030303" pitchFamily="18" charset="0"/>
                <a:ea typeface="楷体_GB2312" pitchFamily="49" charset="-122"/>
              </a:rPr>
              <a:t>balance</a:t>
            </a: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);</a:t>
            </a:r>
          </a:p>
          <a:p>
            <a:pPr marL="0" lvl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      }</a:t>
            </a:r>
          </a:p>
          <a:p>
            <a:pPr marL="0" lvl="1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dirty="0">
                <a:latin typeface="Constantia" panose="02030602050306030303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126980" name="内容占位符 3"/>
          <p:cNvSpPr>
            <a:spLocks noGrp="1"/>
          </p:cNvSpPr>
          <p:nvPr>
            <p:ph sz="half" idx="2"/>
          </p:nvPr>
        </p:nvSpPr>
        <p:spPr>
          <a:xfrm>
            <a:off x="376238" y="5229199"/>
            <a:ext cx="7632700" cy="1557363"/>
          </a:xfrm>
        </p:spPr>
        <p:txBody>
          <a:bodyPr/>
          <a:lstStyle/>
          <a:p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运行结果</a:t>
            </a:r>
          </a:p>
          <a:p>
            <a:pPr lvl="1">
              <a:buFontTx/>
              <a:buNone/>
            </a:pPr>
            <a:r>
              <a:rPr lang="en-US" altLang="zh-CN" sz="200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ownerName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=null</a:t>
            </a:r>
          </a:p>
          <a:p>
            <a:pPr lvl="1">
              <a:buFontTx/>
              <a:buNone/>
            </a:pPr>
            <a:r>
              <a:rPr lang="en-US" altLang="zh-CN" sz="200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accountNumber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=0</a:t>
            </a:r>
          </a:p>
          <a:p>
            <a:pPr lvl="1">
              <a:buFontTx/>
              <a:buNone/>
            </a:pP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balance=0.0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内容占位符 3"/>
          <p:cNvSpPr>
            <a:spLocks noGrp="1"/>
          </p:cNvSpPr>
          <p:nvPr>
            <p:ph sz="half" idx="2"/>
          </p:nvPr>
        </p:nvSpPr>
        <p:spPr>
          <a:xfrm>
            <a:off x="323528" y="116633"/>
            <a:ext cx="7705551" cy="187250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自定义构造方法与方法重载</a:t>
            </a: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可在生成对象时给构造方法传送初始值，使用希望的值给对象初始化</a:t>
            </a: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构造方法可以被重载，构造方法的重载和方法的重载一致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28003" name="Rectangle 3"/>
          <p:cNvSpPr txBox="1">
            <a:spLocks noChangeArrowheads="1"/>
          </p:cNvSpPr>
          <p:nvPr/>
        </p:nvSpPr>
        <p:spPr bwMode="auto">
          <a:xfrm>
            <a:off x="107950" y="1989138"/>
            <a:ext cx="8928100" cy="25923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public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BankAccount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String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initName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initAccountNumber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, float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initBalance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{ 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ownerName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initName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accountNumber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initAccountNumber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      balance =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initBalance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}</a:t>
            </a:r>
          </a:p>
        </p:txBody>
      </p:sp>
      <p:sp>
        <p:nvSpPr>
          <p:cNvPr id="128004" name="Rectangle 3"/>
          <p:cNvSpPr txBox="1">
            <a:spLocks noChangeArrowheads="1"/>
          </p:cNvSpPr>
          <p:nvPr/>
        </p:nvSpPr>
        <p:spPr bwMode="auto">
          <a:xfrm>
            <a:off x="107950" y="4868863"/>
            <a:ext cx="8928100" cy="1800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public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BankAccount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String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initName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initAccountNumber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) {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ownerName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initName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accountNumber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initAccountNumber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     balance = 0.0f;     </a:t>
            </a:r>
          </a:p>
          <a:p>
            <a:pPr marL="0" lvl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内容占位符 3"/>
          <p:cNvSpPr>
            <a:spLocks noGrp="1"/>
          </p:cNvSpPr>
          <p:nvPr>
            <p:ph sz="half" idx="2"/>
          </p:nvPr>
        </p:nvSpPr>
        <p:spPr>
          <a:xfrm>
            <a:off x="468313" y="981075"/>
            <a:ext cx="8229600" cy="5184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自定义无参的构造方法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无参的构造方法对其子类的声明很重要。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如果在一个类中不存在无参的构造方法，则要求其子类声明时必须声明构造方法，否则在子类对象的初始化时会出错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在声明构造方法时，好的声明习惯是</a:t>
            </a:r>
          </a:p>
          <a:p>
            <a:pPr lvl="2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不声明构造方法</a:t>
            </a:r>
          </a:p>
          <a:p>
            <a:pPr lvl="2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如果声明，至少声明一个无参构造方法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.3.1 构造方法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68313" y="134322"/>
            <a:ext cx="7543800" cy="719137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.1.1 抽象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460816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GB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lvl="1">
              <a:lnSpc>
                <a:spcPct val="120000"/>
              </a:lnSpc>
            </a:pPr>
            <a:r>
              <a:rPr lang="zh-CN" altLang="en-GB" sz="32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钟表</a:t>
            </a:r>
            <a:r>
              <a:rPr lang="en-US" altLang="zh-CN" sz="32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- Clock</a:t>
            </a:r>
            <a:endParaRPr lang="zh-CN" altLang="en-GB" sz="320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数据(属性)</a:t>
            </a:r>
            <a:endParaRPr lang="en-GB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120000"/>
              </a:lnSpc>
            </a:pPr>
            <a:r>
              <a:rPr lang="en-US" altLang="zh-CN"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Hour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Minute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Second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2">
              <a:lnSpc>
                <a:spcPct val="120000"/>
              </a:lnSpc>
            </a:pPr>
            <a:r>
              <a:rPr lang="zh-CN" alt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方法(行为)</a:t>
            </a:r>
            <a:endParaRPr lang="en-GB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120000"/>
              </a:lnSpc>
            </a:pPr>
            <a:r>
              <a:rPr lang="en-US" altLang="zh-CN" sz="24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SetTime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ShowTime()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内容占位符 3"/>
          <p:cNvSpPr>
            <a:spLocks noGrp="1"/>
          </p:cNvSpPr>
          <p:nvPr>
            <p:ph sz="half" idx="2"/>
          </p:nvPr>
        </p:nvSpPr>
        <p:spPr>
          <a:xfrm>
            <a:off x="468313" y="981075"/>
            <a:ext cx="8229600" cy="51847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GB" sz="2400" dirty="0" smtClean="0">
                <a:latin typeface="Constantia" panose="02030602050306030303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构建一个</a:t>
            </a:r>
            <a:r>
              <a:rPr lang="en-GB" altLang="zh-CN" sz="2400" dirty="0" smtClean="0">
                <a:latin typeface="Constantia" panose="02030602050306030303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Circle</a:t>
            </a:r>
            <a:r>
              <a:rPr lang="zh-CN" altLang="en-GB" sz="2400" dirty="0" smtClean="0">
                <a:latin typeface="Constantia" panose="02030602050306030303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类，有两个有参数的构造方法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class Circle {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	 Circle(</a:t>
            </a:r>
            <a:r>
              <a:rPr lang="en-GB" altLang="zh-CN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int</a:t>
            </a:r>
            <a:r>
              <a:rPr lang="en-GB" altLang="zh-CN" dirty="0" smtClean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</a:t>
            </a:r>
            <a:r>
              <a:rPr lang="en-GB" altLang="zh-CN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i</a:t>
            </a:r>
            <a:r>
              <a:rPr lang="en-GB" altLang="zh-CN" dirty="0" smtClean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) {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……</a:t>
            </a:r>
            <a:r>
              <a:rPr lang="en-GB" altLang="zh-CN" dirty="0" smtClean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}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  Circle(double d) {……}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GB" altLang="zh-CN" dirty="0" smtClean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}</a:t>
            </a:r>
          </a:p>
          <a:p>
            <a:pPr lvl="1">
              <a:spcBef>
                <a:spcPct val="0"/>
              </a:spcBef>
            </a:pPr>
            <a:r>
              <a:rPr lang="zh-CN" altLang="en-GB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如果写：</a:t>
            </a:r>
            <a:r>
              <a:rPr lang="en-GB" altLang="zh-CN" dirty="0" smtClean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new Circle();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zh-CN" sz="2400" b="1" dirty="0" smtClean="0">
                <a:solidFill>
                  <a:srgbClr val="FF0000"/>
                </a:solidFill>
                <a:ea typeface="楷体_GB2312" pitchFamily="49" charset="-122"/>
                <a:cs typeface="Courier New" panose="02070309020205020404" pitchFamily="49" charset="0"/>
              </a:rPr>
              <a:t> </a:t>
            </a:r>
            <a:r>
              <a:rPr lang="zh-CN" altLang="en-GB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编译器将要告诉你找不到对应的构造方法</a:t>
            </a:r>
            <a:endParaRPr lang="en-US" altLang="zh-CN" sz="2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GB" sz="2400" b="1" dirty="0" smtClean="0">
              <a:solidFill>
                <a:srgbClr val="FF0000"/>
              </a:solidFill>
              <a:ea typeface="楷体_GB2312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说明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用户在进行类声明时，如果没有声明任何构造方法，系统会赋给此类一个默认（无参）的构造方法。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但是，</a:t>
            </a:r>
            <a:r>
              <a:rPr lang="zh-CN" altLang="en-US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只要用户声明了构造方法，即使没有声明无参的构造方法，系统也不再赋默认的构造方法。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56261" y="116632"/>
            <a:ext cx="4464050" cy="26638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再声明一个无参的构造方法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public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BankAccount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() { 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ownerName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= ""; 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accountNumber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= 999999; 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     balance = 0.0f; 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5"/>
          <p:cNvSpPr>
            <a:spLocks noChangeArrowheads="1"/>
          </p:cNvSpPr>
          <p:nvPr/>
        </p:nvSpPr>
        <p:spPr bwMode="auto">
          <a:xfrm>
            <a:off x="179512" y="893763"/>
            <a:ext cx="4633913" cy="2305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= 1.0;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{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radius*radius*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1075" name="Line 6"/>
          <p:cNvSpPr>
            <a:spLocks noChangeShapeType="1"/>
          </p:cNvSpPr>
          <p:nvPr/>
        </p:nvSpPr>
        <p:spPr bwMode="auto">
          <a:xfrm flipH="1" flipV="1">
            <a:off x="1115616" y="1268758"/>
            <a:ext cx="0" cy="22322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76" name="Text Box 7"/>
          <p:cNvSpPr txBox="1">
            <a:spLocks noChangeArrowheads="1"/>
          </p:cNvSpPr>
          <p:nvPr/>
        </p:nvSpPr>
        <p:spPr bwMode="auto">
          <a:xfrm>
            <a:off x="176136" y="3573808"/>
            <a:ext cx="405765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没有声明任何构造方法</a:t>
            </a:r>
          </a:p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系统</a:t>
            </a:r>
            <a:r>
              <a:rPr lang="zh-CN" altLang="en-US" sz="20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会</a:t>
            </a:r>
            <a:r>
              <a:rPr lang="zh-CN" altLang="en-US" sz="20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隐含声明一个默认构造方法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Circle c1 = new Circle();    </a:t>
            </a:r>
            <a:r>
              <a:rPr lang="en-US" altLang="zh-CN" dirty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正确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Circle c2 = new Circle(5.0); </a:t>
            </a:r>
            <a:r>
              <a:rPr lang="en-US" altLang="zh-CN" dirty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错误</a:t>
            </a:r>
          </a:p>
        </p:txBody>
      </p:sp>
      <p:sp>
        <p:nvSpPr>
          <p:cNvPr id="131077" name="Line 8"/>
          <p:cNvSpPr>
            <a:spLocks noChangeShapeType="1"/>
          </p:cNvSpPr>
          <p:nvPr/>
        </p:nvSpPr>
        <p:spPr bwMode="auto">
          <a:xfrm flipV="1">
            <a:off x="5194300" y="3284538"/>
            <a:ext cx="241300" cy="2254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78" name="Text Box 9"/>
          <p:cNvSpPr txBox="1">
            <a:spLocks noChangeArrowheads="1"/>
          </p:cNvSpPr>
          <p:nvPr/>
        </p:nvSpPr>
        <p:spPr bwMode="auto">
          <a:xfrm>
            <a:off x="4933871" y="1998484"/>
            <a:ext cx="38908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声明了一个需要</a:t>
            </a:r>
            <a:r>
              <a:rPr lang="en-US" altLang="zh-CN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double</a:t>
            </a:r>
            <a:r>
              <a:rPr lang="zh-CN" altLang="en-US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参数构造方法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系统</a:t>
            </a:r>
            <a:r>
              <a:rPr lang="zh-CN" altLang="en-US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不会</a:t>
            </a:r>
            <a:r>
              <a:rPr lang="zh-CN" altLang="en-US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隐含声明一个默认构造方法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Circle c1 = new Circle();     </a:t>
            </a:r>
            <a:r>
              <a:rPr lang="en-US" altLang="zh-CN" dirty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错误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Circle c2 = new Circle(5.0);  </a:t>
            </a:r>
            <a:r>
              <a:rPr lang="en-US" altLang="zh-CN" dirty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正确</a:t>
            </a:r>
          </a:p>
        </p:txBody>
      </p:sp>
      <p:sp>
        <p:nvSpPr>
          <p:cNvPr id="131079" name="标题 1"/>
          <p:cNvSpPr txBox="1">
            <a:spLocks/>
          </p:cNvSpPr>
          <p:nvPr/>
        </p:nvSpPr>
        <p:spPr bwMode="auto">
          <a:xfrm>
            <a:off x="395288" y="115888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sz="36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.3.1 构造方法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1080" name="Rectangle 4"/>
          <p:cNvSpPr>
            <a:spLocks noChangeArrowheads="1"/>
          </p:cNvSpPr>
          <p:nvPr/>
        </p:nvSpPr>
        <p:spPr bwMode="auto">
          <a:xfrm>
            <a:off x="4346575" y="3284538"/>
            <a:ext cx="4797425" cy="3297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= 1.0;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Circle(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rads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{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radius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rads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{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radius*radius*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915816" y="3434746"/>
            <a:ext cx="5869235" cy="10953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输出结果：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area of the circle of radius 5.0 is 78.53981633974483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area of the circle of radius 1.0 is 3.141592653589793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area of the circle of radius 100.0 is 31415.926535897932</a:t>
            </a:r>
            <a:endParaRPr lang="zh-CN" altLang="en-US" sz="1600" dirty="0">
              <a:solidFill>
                <a:srgbClr val="000000"/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43608" y="548679"/>
            <a:ext cx="5759450" cy="288033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0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2872" y="5129895"/>
            <a:ext cx="5759450" cy="288033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9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2872" y="5373215"/>
            <a:ext cx="5759450" cy="288033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0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43608" y="836858"/>
            <a:ext cx="6984776" cy="503910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3324" y="4166496"/>
            <a:ext cx="6984776" cy="288032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2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3324" y="5877272"/>
            <a:ext cx="6984776" cy="288032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4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3324" y="6093296"/>
            <a:ext cx="6984776" cy="288032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.1.1 抽象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GB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lvl="1">
              <a:lnSpc>
                <a:spcPct val="90000"/>
              </a:lnSpc>
            </a:pPr>
            <a:r>
              <a:rPr lang="zh-CN" altLang="en-GB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en-US" altLang="zh-CN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- person</a:t>
            </a:r>
            <a:endParaRPr lang="zh-CN" altLang="en-GB" sz="280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数据(属性)</a:t>
            </a:r>
            <a:endParaRPr lang="en-GB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char *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name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char *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gender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age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id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方法(行为)</a:t>
            </a:r>
            <a:endParaRPr lang="en-GB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r>
              <a:rPr lang="zh-CN" altLang="en-GB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生物行为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Eat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(), 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Step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(), …</a:t>
            </a:r>
          </a:p>
          <a:p>
            <a:pPr lvl="3">
              <a:lnSpc>
                <a:spcPct val="90000"/>
              </a:lnSpc>
            </a:pPr>
            <a:r>
              <a:rPr lang="zh-CN" altLang="en-GB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社会行为</a:t>
            </a:r>
          </a:p>
          <a:p>
            <a:pPr lvl="4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Work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(),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Study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(), …</a:t>
            </a: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43608" y="836858"/>
            <a:ext cx="6984776" cy="503910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15816" y="3434746"/>
            <a:ext cx="5869235" cy="10953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输出结果：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area of the circle of radius 5.0 is </a:t>
            </a:r>
            <a:r>
              <a:rPr lang="en-US" altLang="zh-CN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78.53981633974483</a:t>
            </a:r>
            <a:endParaRPr lang="en-US" altLang="zh-CN" sz="1600" dirty="0">
              <a:solidFill>
                <a:srgbClr val="000000"/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8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1600" y="1484784"/>
            <a:ext cx="6984776" cy="288032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3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3324" y="4365104"/>
            <a:ext cx="6984776" cy="288032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3324" y="4640073"/>
            <a:ext cx="6984776" cy="288032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1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53484" y="1778080"/>
            <a:ext cx="7322517" cy="472666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3324" y="4166496"/>
            <a:ext cx="6984776" cy="288032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3324" y="5877272"/>
            <a:ext cx="6984776" cy="288032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3324" y="6073540"/>
            <a:ext cx="6984776" cy="288032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1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53484" y="1778080"/>
            <a:ext cx="7322517" cy="472666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15816" y="3434746"/>
            <a:ext cx="5869235" cy="10953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输出结果：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area of the circle of radius 5.0 is </a:t>
            </a:r>
            <a:r>
              <a:rPr lang="en-US" altLang="zh-CN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78.53981633974483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area of the circle of radius 1.0 is 3.141592653589793</a:t>
            </a:r>
          </a:p>
          <a:p>
            <a:pPr eaLnBrk="1" hangingPunct="1"/>
            <a:endParaRPr lang="en-US" altLang="zh-CN" sz="1600" dirty="0">
              <a:solidFill>
                <a:srgbClr val="000000"/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2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1600" y="2466770"/>
            <a:ext cx="6984776" cy="288032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3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.1.1 抽象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1052736"/>
            <a:ext cx="8289925" cy="56166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D60093"/>
                </a:solidFill>
                <a:latin typeface="Courier New" pitchFamily="49" charset="0"/>
              </a:rPr>
              <a:t>public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Clock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en-US" altLang="zh-CN" sz="20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Courier New" pitchFamily="49" charset="0"/>
              </a:rPr>
              <a:t>成员变量</a:t>
            </a:r>
          </a:p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hour 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minute 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second ;</a:t>
            </a:r>
          </a:p>
          <a:p>
            <a:pPr>
              <a:defRPr/>
            </a:pP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8000"/>
                </a:solidFill>
                <a:latin typeface="Courier New" pitchFamily="49" charset="0"/>
              </a:rPr>
              <a:t>   // </a:t>
            </a:r>
            <a:r>
              <a:rPr lang="zh-CN" altLang="en-US" sz="2000" b="1" dirty="0">
                <a:solidFill>
                  <a:srgbClr val="008000"/>
                </a:solidFill>
                <a:latin typeface="Courier New" pitchFamily="49" charset="0"/>
              </a:rPr>
              <a:t>成员方法</a:t>
            </a:r>
          </a:p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public void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</a:rPr>
              <a:t>setTime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newH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,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newM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,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newS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{  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 hour=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newH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;  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  minute=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newM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;  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  second=news ;  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}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public void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</a:rPr>
              <a:t>showTime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()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System.out.println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(hour+":"+minute+":"+second);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}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3324" y="4166496"/>
            <a:ext cx="6984776" cy="288032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8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43608" y="2708920"/>
            <a:ext cx="7358520" cy="576064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1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3324" y="4166496"/>
            <a:ext cx="6984776" cy="288032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3324" y="5877272"/>
            <a:ext cx="6984776" cy="288032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16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3324" y="6073540"/>
            <a:ext cx="6984776" cy="288032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2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34851" y="11492"/>
            <a:ext cx="8674297" cy="68465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Circle(5.0);        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Circle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("The area of the circle of radius "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" is " +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yourCircle.getArea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zh-CN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Circle()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1.0;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6256" y="116632"/>
            <a:ext cx="1763688" cy="638845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endParaRPr lang="zh-CN" altLang="en-US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786575" y="3717032"/>
            <a:ext cx="61555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跟踪程序执行</a:t>
            </a: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40422" y="2750600"/>
            <a:ext cx="7322517" cy="472666"/>
          </a:xfrm>
          <a:prstGeom prst="rect">
            <a:avLst/>
          </a:prstGeom>
          <a:solidFill>
            <a:srgbClr val="0099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15816" y="3429000"/>
            <a:ext cx="5869235" cy="110112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输出结果：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area of the circle of radius 5.0 is </a:t>
            </a:r>
            <a:r>
              <a:rPr lang="en-US" altLang="zh-CN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78.53981633974483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area of the circle of radius 1.0 is </a:t>
            </a:r>
            <a:r>
              <a:rPr lang="en-US" altLang="zh-CN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3.141592653589793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area of the circle of radius 100.0 is </a:t>
            </a:r>
            <a:r>
              <a:rPr lang="en-US" altLang="zh-CN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31415.926535897932</a:t>
            </a:r>
            <a:endParaRPr lang="en-US" altLang="zh-CN" sz="1600" dirty="0">
              <a:solidFill>
                <a:srgbClr val="000000"/>
              </a:solidFill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45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45361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this</a:t>
            </a:r>
            <a:r>
              <a:rPr lang="zh-CN" altLang="en-US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关键字</a:t>
            </a:r>
            <a:endParaRPr lang="en-US" altLang="zh-CN" dirty="0" smtClean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this</a:t>
            </a:r>
            <a:r>
              <a:rPr lang="zh-CN" altLang="en-US" sz="28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：指向当前的对象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类的成员变量名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方法的参数名         同名</a:t>
            </a:r>
            <a:r>
              <a:rPr lang="en-US" altLang="zh-CN" sz="2800" b="1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800" b="1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清楚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方法的局部变量</a:t>
            </a:r>
            <a:endParaRPr lang="en-US" altLang="zh-CN" sz="2800" b="1" dirty="0" smtClean="0">
              <a:latin typeface="Century Schoolbook" panose="020406040505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类（静态）方法中不能使用</a:t>
            </a:r>
            <a:endParaRPr lang="zh-CN" altLang="en-US" sz="2800" dirty="0" smtClean="0">
              <a:solidFill>
                <a:srgbClr val="FF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156676" name="AutoShape 4"/>
          <p:cNvSpPr>
            <a:spLocks/>
          </p:cNvSpPr>
          <p:nvPr/>
        </p:nvSpPr>
        <p:spPr bwMode="auto">
          <a:xfrm>
            <a:off x="3851275" y="2781300"/>
            <a:ext cx="288925" cy="1655763"/>
          </a:xfrm>
          <a:prstGeom prst="rightBrace">
            <a:avLst>
              <a:gd name="adj1" fmla="val 74739"/>
              <a:gd name="adj2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95288" y="115888"/>
            <a:ext cx="75438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sz="36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.3.1 构造方法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.3.1 构造方法</a:t>
            </a:r>
            <a:endParaRPr lang="zh-CN" altLang="en-US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7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this</a:t>
            </a:r>
            <a:r>
              <a:rPr lang="zh-CN" altLang="en-US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关键字使用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使用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this 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指向</a:t>
            </a:r>
            <a:r>
              <a:rPr lang="zh-CN" altLang="en-US" dirty="0" smtClean="0">
                <a:solidFill>
                  <a:srgbClr val="0099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调用实例方法的对象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使用 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this 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指向</a:t>
            </a:r>
            <a:r>
              <a:rPr lang="zh-CN" altLang="en-US" dirty="0" smtClean="0">
                <a:solidFill>
                  <a:srgbClr val="0099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一个实例的对象域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使用 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this 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调用</a:t>
            </a:r>
            <a:r>
              <a:rPr lang="zh-CN" altLang="en-US" dirty="0" smtClean="0">
                <a:solidFill>
                  <a:srgbClr val="0099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同一类的重载的构造函数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720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1027"/>
          <p:cNvSpPr>
            <a:spLocks noGrp="1" noChangeArrowheads="1"/>
          </p:cNvSpPr>
          <p:nvPr>
            <p:ph idx="1"/>
          </p:nvPr>
        </p:nvSpPr>
        <p:spPr>
          <a:xfrm>
            <a:off x="179388" y="1052736"/>
            <a:ext cx="8736012" cy="496865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this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：指向当前的对象</a:t>
            </a:r>
          </a:p>
          <a:p>
            <a:pPr lvl="1" eaLnBrk="1" hangingPunct="1">
              <a:defRPr/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方法的参数名可以和类的成员变量同名</a:t>
            </a:r>
          </a:p>
          <a:p>
            <a:pPr lvl="1" eaLnBrk="1" hangingPunct="1">
              <a:defRPr/>
            </a:pP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class Circle</a:t>
            </a:r>
          </a:p>
          <a:p>
            <a:pPr marL="344487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    {    </a:t>
            </a:r>
            <a:r>
              <a:rPr lang="en-US" altLang="zh-CN" b="0" dirty="0" err="1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int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x, y, radius;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    public Circle (</a:t>
            </a:r>
            <a:r>
              <a:rPr lang="en-US" altLang="zh-CN" sz="2400" dirty="0" err="1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x, </a:t>
            </a:r>
            <a:r>
              <a:rPr lang="en-US" altLang="zh-CN" sz="2400" dirty="0" err="1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y, </a:t>
            </a:r>
            <a:r>
              <a:rPr lang="en-US" altLang="zh-CN" sz="2400" dirty="0" err="1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radius)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    {  </a:t>
            </a:r>
            <a:r>
              <a:rPr lang="en-US" altLang="zh-CN" sz="2400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this.x</a:t>
            </a:r>
            <a:r>
              <a:rPr lang="en-US" altLang="zh-CN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= x;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 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this.y</a:t>
            </a:r>
            <a:r>
              <a:rPr lang="en-US" altLang="zh-CN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= y;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	</a:t>
            </a: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this.radius</a:t>
            </a:r>
            <a:r>
              <a:rPr lang="en-US" altLang="zh-CN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= radius;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    }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}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39552" y="117575"/>
            <a:ext cx="7543800" cy="719137"/>
          </a:xfrm>
        </p:spPr>
        <p:txBody>
          <a:bodyPr/>
          <a:lstStyle/>
          <a:p>
            <a:r>
              <a:rPr lang="en-US" altLang="zh-CN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.3.1 构造方法</a:t>
            </a:r>
            <a:endParaRPr lang="zh-CN" altLang="en-US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943572"/>
            <a:ext cx="8229600" cy="479206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作为调用对象的代理，指向当前的对象</a:t>
            </a:r>
          </a:p>
        </p:txBody>
      </p:sp>
      <p:sp>
        <p:nvSpPr>
          <p:cNvPr id="159747" name="Rectangle 4"/>
          <p:cNvSpPr>
            <a:spLocks noChangeArrowheads="1"/>
          </p:cNvSpPr>
          <p:nvPr/>
        </p:nvSpPr>
        <p:spPr bwMode="auto">
          <a:xfrm>
            <a:off x="220663" y="1606773"/>
            <a:ext cx="4656137" cy="38893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Circle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double 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radius = 1.0;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static int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numberOfObjects;</a:t>
            </a:r>
          </a:p>
          <a:p>
            <a:pPr eaLnBrk="1" hangingPunct="1"/>
            <a:endParaRPr lang="en-US" altLang="zh-CN" sz="16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setRadius(</a:t>
            </a:r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radius)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.radius = radius;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setNumberOfObjects(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numberOfObjects)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Circle.numberOfObjects = numberOfObjects;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9748" name="Rectangle 5"/>
          <p:cNvSpPr>
            <a:spLocks noChangeArrowheads="1"/>
          </p:cNvSpPr>
          <p:nvPr/>
        </p:nvSpPr>
        <p:spPr bwMode="auto">
          <a:xfrm>
            <a:off x="4932363" y="1606773"/>
            <a:ext cx="3995737" cy="38893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CircleTest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main(String[] args)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Circle c1 = </a:t>
            </a:r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Circle();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Circle c2 = </a:t>
            </a:r>
            <a:r>
              <a:rPr lang="en-US" altLang="zh-CN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Circle();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c1.setRadius(2.0);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c2.setRadius(3.0);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9749" name="Text Box 6"/>
          <p:cNvSpPr txBox="1">
            <a:spLocks noChangeArrowheads="1"/>
          </p:cNvSpPr>
          <p:nvPr/>
        </p:nvSpPr>
        <p:spPr bwMode="auto">
          <a:xfrm>
            <a:off x="220663" y="5603007"/>
            <a:ext cx="85439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当调用 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c1.setRadius(2.0)</a:t>
            </a:r>
            <a:r>
              <a:rPr lang="zh-CN" altLang="en-US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时，执行了 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c1.radius=2.0</a:t>
            </a:r>
            <a:r>
              <a:rPr lang="zh-CN" altLang="en-US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，此时 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this </a:t>
            </a:r>
            <a:r>
              <a:rPr lang="zh-CN" altLang="en-US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是 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c1</a:t>
            </a:r>
          </a:p>
          <a:p>
            <a:pPr eaLnBrk="1" hangingPunct="1"/>
            <a:endParaRPr lang="en-US" sz="2000" b="1" dirty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当调用 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c2.setRadius(3.0)</a:t>
            </a:r>
            <a:r>
              <a:rPr lang="zh-CN" altLang="en-US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时，执行了 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c2.radius=3.0</a:t>
            </a:r>
            <a:r>
              <a:rPr lang="zh-CN" altLang="en-US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，此时 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this </a:t>
            </a:r>
            <a:r>
              <a:rPr lang="zh-CN" altLang="en-US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是 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c2</a:t>
            </a:r>
          </a:p>
        </p:txBody>
      </p:sp>
      <p:sp>
        <p:nvSpPr>
          <p:cNvPr id="159750" name="Line 7"/>
          <p:cNvSpPr>
            <a:spLocks noChangeShapeType="1"/>
          </p:cNvSpPr>
          <p:nvPr/>
        </p:nvSpPr>
        <p:spPr bwMode="auto">
          <a:xfrm flipH="1">
            <a:off x="5292725" y="3916585"/>
            <a:ext cx="223838" cy="17446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1" name="Line 8"/>
          <p:cNvSpPr>
            <a:spLocks noChangeShapeType="1"/>
          </p:cNvSpPr>
          <p:nvPr/>
        </p:nvSpPr>
        <p:spPr bwMode="auto">
          <a:xfrm>
            <a:off x="912813" y="3672110"/>
            <a:ext cx="4181475" cy="19891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2" name="Line 9"/>
          <p:cNvSpPr>
            <a:spLocks noChangeShapeType="1"/>
          </p:cNvSpPr>
          <p:nvPr/>
        </p:nvSpPr>
        <p:spPr bwMode="auto">
          <a:xfrm>
            <a:off x="684213" y="3622898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3" name="Line 10"/>
          <p:cNvSpPr>
            <a:spLocks noChangeShapeType="1"/>
          </p:cNvSpPr>
          <p:nvPr/>
        </p:nvSpPr>
        <p:spPr bwMode="auto">
          <a:xfrm>
            <a:off x="5435600" y="3622898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4" name="Line 11"/>
          <p:cNvSpPr>
            <a:spLocks noChangeShapeType="1"/>
          </p:cNvSpPr>
          <p:nvPr/>
        </p:nvSpPr>
        <p:spPr bwMode="auto">
          <a:xfrm>
            <a:off x="5435600" y="3838798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39552" y="117575"/>
            <a:ext cx="7543800" cy="719137"/>
          </a:xfrm>
        </p:spPr>
        <p:txBody>
          <a:bodyPr/>
          <a:lstStyle/>
          <a:p>
            <a:r>
              <a:rPr lang="en-US" altLang="zh-CN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.3.1 构造方法</a:t>
            </a:r>
            <a:endParaRPr lang="zh-CN" altLang="en-US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.1.2 封装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封装（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encapsulation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是一种信息隐蔽技术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基于数据的操作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封装在一起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用户只能看到对象的封装接口信息，对象的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内部细节对用户是隐蔽的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008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封装的目的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在于将对象的使用者和设计者分开，使用者不必知道行为实现的细节，只需使用设计者提供的消息来访问对象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931963"/>
            <a:ext cx="8229600" cy="44528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调用重载的构造函数</a:t>
            </a:r>
          </a:p>
        </p:txBody>
      </p:sp>
      <p:sp>
        <p:nvSpPr>
          <p:cNvPr id="160771" name="Rectangle 4"/>
          <p:cNvSpPr>
            <a:spLocks noChangeArrowheads="1"/>
          </p:cNvSpPr>
          <p:nvPr/>
        </p:nvSpPr>
        <p:spPr bwMode="auto">
          <a:xfrm>
            <a:off x="434032" y="1672356"/>
            <a:ext cx="7869237" cy="4108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private double 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radius;</a:t>
            </a:r>
          </a:p>
          <a:p>
            <a:pPr eaLnBrk="1" hangingPunct="1"/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public 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Circle(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radius)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radius;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Circle()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(1.0);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.radius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1496069" y="3451944"/>
            <a:ext cx="13271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2280294" y="3532906"/>
            <a:ext cx="1211586" cy="2563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3307022" y="3789289"/>
            <a:ext cx="51577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Century Schoolbook" panose="02040604050505020304" pitchFamily="18" charset="0"/>
                <a:ea typeface="黑体" panose="02010609060101010101" pitchFamily="49" charset="-122"/>
              </a:rPr>
              <a:t>本对象的 </a:t>
            </a:r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</a:rPr>
              <a:t>radius </a:t>
            </a:r>
            <a:r>
              <a:rPr lang="zh-CN" altLang="en-US" dirty="0">
                <a:latin typeface="Century Schoolbook" panose="02040604050505020304" pitchFamily="18" charset="0"/>
                <a:ea typeface="黑体" panose="02010609060101010101" pitchFamily="49" charset="-122"/>
              </a:rPr>
              <a:t>属性。去掉 </a:t>
            </a:r>
            <a:r>
              <a:rPr lang="en-US" altLang="zh-CN" dirty="0">
                <a:latin typeface="Century Schoolbook" panose="02040604050505020304" pitchFamily="18" charset="0"/>
                <a:ea typeface="黑体" panose="02010609060101010101" pitchFamily="49" charset="-122"/>
              </a:rPr>
              <a:t>this</a:t>
            </a:r>
            <a:r>
              <a:rPr lang="zh-CN" altLang="en-US" dirty="0">
                <a:latin typeface="Century Schoolbook" panose="02040604050505020304" pitchFamily="18" charset="0"/>
                <a:ea typeface="黑体" panose="02010609060101010101" pitchFamily="49" charset="-122"/>
              </a:rPr>
              <a:t>，就会有歧义</a:t>
            </a: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3337569" y="3451944"/>
            <a:ext cx="596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 flipH="1">
            <a:off x="4112265" y="3286760"/>
            <a:ext cx="406403" cy="135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4518669" y="3098435"/>
            <a:ext cx="15654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传入的参数</a:t>
            </a:r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1521469" y="4480644"/>
            <a:ext cx="10017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2685298" y="4404444"/>
            <a:ext cx="1026921" cy="10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3789062" y="4281090"/>
            <a:ext cx="40232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调用本对象的另外一个构造方法</a:t>
            </a:r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>
            <a:off x="2359669" y="5374406"/>
            <a:ext cx="13525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4136082" y="5374406"/>
            <a:ext cx="1176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>
            <a:off x="2743844" y="5456956"/>
            <a:ext cx="584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1" name="Line 17"/>
          <p:cNvSpPr>
            <a:spLocks noChangeShapeType="1"/>
          </p:cNvSpPr>
          <p:nvPr/>
        </p:nvSpPr>
        <p:spPr bwMode="auto">
          <a:xfrm flipH="1">
            <a:off x="3988444" y="5395044"/>
            <a:ext cx="596900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1179160" y="6133754"/>
            <a:ext cx="58662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引用本对象的 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radius </a:t>
            </a: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属性，这里 </a:t>
            </a:r>
            <a:r>
              <a:rPr lang="en-US" altLang="zh-CN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this </a:t>
            </a:r>
            <a:r>
              <a:rPr lang="zh-CN" altLang="en-US" sz="2000" dirty="0">
                <a:latin typeface="Century Schoolbook" panose="02040604050505020304" pitchFamily="18" charset="0"/>
                <a:ea typeface="黑体" panose="02010609060101010101" pitchFamily="49" charset="-122"/>
              </a:rPr>
              <a:t>可以省略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539552" y="117575"/>
            <a:ext cx="7543800" cy="719137"/>
          </a:xfrm>
        </p:spPr>
        <p:txBody>
          <a:bodyPr/>
          <a:lstStyle/>
          <a:p>
            <a:r>
              <a:rPr lang="en-US" altLang="zh-CN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.3.1 构造方法</a:t>
            </a:r>
            <a:endParaRPr lang="zh-CN" altLang="en-US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nimBg="1"/>
      <p:bldP spid="82950" grpId="0" animBg="1"/>
      <p:bldP spid="82951" grpId="0" autoUpdateAnimBg="0"/>
      <p:bldP spid="82952" grpId="0" animBg="1"/>
      <p:bldP spid="82953" grpId="0" animBg="1"/>
      <p:bldP spid="82954" grpId="0" autoUpdateAnimBg="0"/>
      <p:bldP spid="82955" grpId="0" animBg="1"/>
      <p:bldP spid="82956" grpId="0" animBg="1"/>
      <p:bldP spid="82957" grpId="0" autoUpdateAnimBg="0"/>
      <p:bldP spid="82958" grpId="0" animBg="1"/>
      <p:bldP spid="82959" grpId="0" animBg="1"/>
      <p:bldP spid="82960" grpId="0" animBg="1"/>
      <p:bldP spid="82961" grpId="0" animBg="1"/>
      <p:bldP spid="82962" grpId="0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647799"/>
          </a:xfrm>
        </p:spPr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3.3.2 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内存回收机制</a:t>
            </a:r>
          </a:p>
        </p:txBody>
      </p:sp>
      <p:sp>
        <p:nvSpPr>
          <p:cNvPr id="162819" name="内容占位符 3"/>
          <p:cNvSpPr>
            <a:spLocks noGrp="1"/>
          </p:cNvSpPr>
          <p:nvPr>
            <p:ph sz="half" idx="2"/>
          </p:nvPr>
        </p:nvSpPr>
        <p:spPr>
          <a:xfrm>
            <a:off x="394052" y="908844"/>
            <a:ext cx="7692322" cy="54004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当一个对象在程序中不再被使用时，就成为一个无用对象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当前的代码段不属于对象的作用域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把对象的引用赋值为空</a:t>
            </a:r>
            <a:endParaRPr lang="en-US" altLang="zh-CN" b="0" dirty="0" smtClean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b="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运行时系统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通过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垃圾收集器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周期性地释放无用对象所使用的内存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b="0" dirty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运行时</a:t>
            </a:r>
            <a:r>
              <a:rPr lang="zh-CN" altLang="en-US" b="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系统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在对对象进行自动垃圾回收前，自动调用对象的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finalize()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zh-CN" altLang="en-US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647799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3.3.2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内存回收机制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63843" name="内容占位符 3"/>
          <p:cNvSpPr>
            <a:spLocks noGrp="1"/>
          </p:cNvSpPr>
          <p:nvPr>
            <p:ph sz="half" idx="2"/>
          </p:nvPr>
        </p:nvSpPr>
        <p:spPr>
          <a:xfrm>
            <a:off x="468313" y="981075"/>
            <a:ext cx="7488063" cy="44641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垃圾收集器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自动扫描对象的动态内存区，对不再使用的对象做上标记以进行垃圾回收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作为一个线程运行</a:t>
            </a:r>
          </a:p>
          <a:p>
            <a:pPr lvl="2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通常在系统空闲时异步地执行</a:t>
            </a:r>
          </a:p>
          <a:p>
            <a:pPr lvl="2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当系统的内存用尽或程序中调用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System.gc</a:t>
            </a:r>
            <a:r>
              <a:rPr lang="en-US" altLang="zh-CN" sz="2400" b="1" dirty="0" smtClean="0">
                <a:solidFill>
                  <a:srgbClr val="C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()</a:t>
            </a:r>
            <a:r>
              <a:rPr lang="zh-CN" altLang="en-US" sz="2400" b="1" dirty="0" smtClean="0">
                <a:solidFill>
                  <a:srgbClr val="C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要求进行垃圾收集时，与系统同步运行</a:t>
            </a:r>
            <a:endParaRPr lang="zh-CN" altLang="en-US" dirty="0" smtClean="0">
              <a:solidFill>
                <a:srgbClr val="C0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647799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3.3.2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内存回收机制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64867" name="内容占位符 3"/>
          <p:cNvSpPr>
            <a:spLocks noGrp="1"/>
          </p:cNvSpPr>
          <p:nvPr>
            <p:ph sz="half" idx="2"/>
          </p:nvPr>
        </p:nvSpPr>
        <p:spPr>
          <a:xfrm>
            <a:off x="352165" y="1052737"/>
            <a:ext cx="7776095" cy="396044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finalize()</a:t>
            </a:r>
            <a:r>
              <a:rPr lang="zh-CN" altLang="en-US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在类</a:t>
            </a:r>
            <a:r>
              <a:rPr lang="en-US" altLang="zh-CN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java.lang.Object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中声明，因此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中的每一个类都有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finalize()</a:t>
            </a:r>
            <a:r>
              <a:rPr lang="zh-CN" altLang="en-US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用于释放系统资源，如关闭打开的文件或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socket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等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声明格式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 protected void finalize() throws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throwable</a:t>
            </a:r>
            <a:endParaRPr lang="en-US" altLang="zh-CN" sz="2400" b="1" dirty="0" smtClean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如果一个类需要释放除内存以外的资源，则需在类中重写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finalize()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647799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3.3.2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内存回收机制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65891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7488237" cy="460816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同</a:t>
            </a:r>
            <a:r>
              <a:rPr lang="en-US" altLang="zh-CN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C++</a:t>
            </a: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的区别</a:t>
            </a:r>
          </a:p>
          <a:p>
            <a:pPr lvl="1">
              <a:lnSpc>
                <a:spcPct val="150000"/>
              </a:lnSpc>
            </a:pP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语言中通过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free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来释放内存</a:t>
            </a:r>
          </a:p>
          <a:p>
            <a:pPr lvl="1">
              <a:lnSpc>
                <a:spcPct val="150000"/>
              </a:lnSpc>
            </a:pP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C++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中则通过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delete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来释放内存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C++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中，如果程序员忘记释放内存，则容易造成内存泄漏甚至导致内存耗尽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中不会发生内存泄漏情况，但对于其它资源，则有产生泄漏的可能性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6858000" cy="719411"/>
          </a:xfrm>
        </p:spPr>
        <p:txBody>
          <a:bodyPr/>
          <a:lstStyle/>
          <a:p>
            <a:pPr marL="838200" indent="-838200" eaLnBrk="1" hangingPunct="1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 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面向对象程序设计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467600" cy="3861792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面向对象程序设计方法概述</a:t>
            </a:r>
          </a:p>
          <a:p>
            <a:pPr marL="609600" indent="-609600" eaLnBrk="1" hangingPunct="1">
              <a:lnSpc>
                <a:spcPct val="20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类与对象 </a:t>
            </a:r>
          </a:p>
          <a:p>
            <a:pPr marL="609600" indent="-609600" eaLnBrk="1" hangingPunct="1">
              <a:lnSpc>
                <a:spcPct val="20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3.3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对象初始化和回收 </a:t>
            </a:r>
          </a:p>
          <a:p>
            <a:pPr marL="609600" indent="-609600" eaLnBrk="1" hangingPunct="1">
              <a:lnSpc>
                <a:spcPct val="200000"/>
              </a:lnSpc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3.4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应用举例 </a:t>
            </a: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36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标题 1"/>
          <p:cNvSpPr>
            <a:spLocks noGrp="1"/>
          </p:cNvSpPr>
          <p:nvPr>
            <p:ph type="title"/>
          </p:nvPr>
        </p:nvSpPr>
        <p:spPr>
          <a:xfrm>
            <a:off x="468313" y="116632"/>
            <a:ext cx="7543800" cy="648072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内容小结</a:t>
            </a:r>
          </a:p>
        </p:txBody>
      </p:sp>
      <p:sp>
        <p:nvSpPr>
          <p:cNvPr id="187395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543800" cy="568828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内容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面向对象程序设计的基本概念和思想</a:t>
            </a:r>
          </a:p>
          <a:p>
            <a:pPr lvl="1">
              <a:lnSpc>
                <a:spcPct val="120000"/>
              </a:lnSpc>
            </a:pP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语言类与对象的基本概念和语法，包括类的声明、类成员的访问，方法的重载，以及对象的构造、初始化和回收</a:t>
            </a:r>
          </a:p>
          <a:p>
            <a:pPr>
              <a:lnSpc>
                <a:spcPct val="120000"/>
              </a:lnSpc>
            </a:pP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要求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理解类和对象的概念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熟练使用类及其成员的访问控制方法</a:t>
            </a:r>
            <a:endParaRPr lang="en-US" altLang="zh-CN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掌握方法重载的含义，并熟练应用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熟练掌握各种构造方法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了解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的垃圾回收机制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.1.2 封装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1052736"/>
            <a:ext cx="8289925" cy="56166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D60093"/>
                </a:solidFill>
                <a:latin typeface="Courier New" pitchFamily="49" charset="0"/>
              </a:rPr>
              <a:t>public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Clock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en-US" altLang="zh-CN" sz="20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Courier New" pitchFamily="49" charset="0"/>
              </a:rPr>
              <a:t>成员变量</a:t>
            </a:r>
          </a:p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hour 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minute 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second ;</a:t>
            </a:r>
          </a:p>
          <a:p>
            <a:pPr>
              <a:defRPr/>
            </a:pP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8000"/>
                </a:solidFill>
                <a:latin typeface="Courier New" pitchFamily="49" charset="0"/>
              </a:rPr>
              <a:t>   // </a:t>
            </a:r>
            <a:r>
              <a:rPr lang="zh-CN" altLang="en-US" sz="2000" b="1" dirty="0">
                <a:solidFill>
                  <a:srgbClr val="008000"/>
                </a:solidFill>
                <a:latin typeface="Courier New" pitchFamily="49" charset="0"/>
              </a:rPr>
              <a:t>成员方法</a:t>
            </a:r>
          </a:p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public void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setTime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newH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newM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newS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{  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 hour=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newH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;  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  minute=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newM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;  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  second=news ;  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}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public void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showTime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System.out.println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(hour+":"+minute+":"+second);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}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.1.2 封装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488063" cy="51847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封装的定义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清楚的边界</a:t>
            </a:r>
          </a:p>
          <a:p>
            <a:pPr lvl="2"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所有对象的内部信息被限定在这个边界内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接口</a:t>
            </a:r>
          </a:p>
          <a:p>
            <a:pPr lvl="2"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对象向外界提供的方法，外界可以通过这些方法与对象进行交互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受保护的内部实现</a:t>
            </a:r>
          </a:p>
          <a:p>
            <a:pPr lvl="2"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功能的实现细节，不能从类外访问。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封装的意义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在面向对象程序设计中，</a:t>
            </a:r>
            <a:r>
              <a:rPr lang="zh-CN" altLang="en-US" b="0" dirty="0" smtClean="0">
                <a:solidFill>
                  <a:srgbClr val="008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类封装了数据及对数据的操作，是程序中的最小模块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27218"/>
            <a:ext cx="69691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.1.3 继承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92233" y="1119118"/>
            <a:ext cx="8229600" cy="57626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动物类层次举例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763587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.1.3 继承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68312" y="981075"/>
            <a:ext cx="8280151" cy="48961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继承（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inheritance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是指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新的类可以获得已有类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（称为超类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基类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父类）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的属性和行为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，称新类为已有类的派生类（也称为子类）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继承过程中派生类继承了基类的特性，包括属性和方法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派生类也可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修改继承的方法或增加新的方法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，使之更适合特殊的需要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008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有助于解决软件的可重用性问题，使程序结构清晰，降低了编码和维护的工作量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 面向对象程序设计方法概述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(object)</a:t>
            </a:r>
            <a:endParaRPr lang="zh-CN" altLang="en-GB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GB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现实世界</a:t>
            </a:r>
          </a:p>
          <a:p>
            <a:pPr lvl="2"/>
            <a:r>
              <a:rPr lang="zh-CN" altLang="en-GB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万物皆对象</a:t>
            </a:r>
          </a:p>
          <a:p>
            <a:pPr lvl="2"/>
            <a:r>
              <a:rPr lang="zh-CN" altLang="en-GB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都具有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各自的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属性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，对外界都呈现各自的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行为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GB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GB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程序</a:t>
            </a:r>
          </a:p>
          <a:p>
            <a:pPr lvl="2"/>
            <a:r>
              <a:rPr lang="zh-CN" altLang="en-GB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一切都是对象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GB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都具有标识 </a:t>
            </a:r>
            <a:r>
              <a:rPr lang="en-GB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(identity), </a:t>
            </a:r>
            <a:r>
              <a:rPr lang="zh-CN" altLang="en-GB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属性</a:t>
            </a:r>
            <a:r>
              <a:rPr lang="zh-CN" altLang="en-GB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GB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行为</a:t>
            </a:r>
            <a:r>
              <a:rPr lang="zh-CN" altLang="en-GB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(方法</a:t>
            </a:r>
            <a:r>
              <a:rPr lang="en-GB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zh-CN" alt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通过一个或多个变量来保存其状态</a:t>
            </a:r>
            <a:endParaRPr lang="en-US" altLang="zh-CN" sz="2400" b="1" dirty="0" smtClean="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/>
            <a:r>
              <a:rPr lang="zh-CN" alt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通过方法</a:t>
            </a:r>
            <a:r>
              <a:rPr lang="en-US" altLang="zh-CN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(method) </a:t>
            </a:r>
            <a:r>
              <a:rPr lang="zh-CN" alt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lang="zh-CN" alt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行为</a:t>
            </a:r>
            <a:endParaRPr lang="zh-CN" altLang="en-US" sz="2000" dirty="0" smtClean="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323850" y="1052809"/>
            <a:ext cx="8229600" cy="503237"/>
          </a:xfrm>
        </p:spPr>
        <p:txBody>
          <a:bodyPr/>
          <a:lstStyle/>
          <a:p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Employee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类继承</a:t>
            </a:r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Person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</a:p>
        </p:txBody>
      </p:sp>
      <p:sp>
        <p:nvSpPr>
          <p:cNvPr id="23555" name="Rectangle 3"/>
          <p:cNvSpPr txBox="1">
            <a:spLocks noChangeArrowheads="1"/>
          </p:cNvSpPr>
          <p:nvPr/>
        </p:nvSpPr>
        <p:spPr bwMode="auto">
          <a:xfrm>
            <a:off x="323850" y="1700808"/>
            <a:ext cx="4392166" cy="2376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public class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Person</a:t>
            </a: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 {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   public String </a:t>
            </a:r>
            <a:r>
              <a: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name</a:t>
            </a: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;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   public String </a:t>
            </a:r>
            <a:r>
              <a:rPr lang="en-US" altLang="zh-CN" sz="2000" b="1" dirty="0" err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getName</a:t>
            </a:r>
            <a:r>
              <a: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() </a:t>
            </a: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{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           return name;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  }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3556" name="Rectangle 3"/>
          <p:cNvSpPr txBox="1">
            <a:spLocks noChangeArrowheads="1"/>
          </p:cNvSpPr>
          <p:nvPr/>
        </p:nvSpPr>
        <p:spPr bwMode="auto">
          <a:xfrm>
            <a:off x="2627784" y="4149304"/>
            <a:ext cx="5723880" cy="259206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public class </a:t>
            </a:r>
            <a:r>
              <a:rPr lang="en-US" altLang="zh-CN" sz="2000" b="1" dirty="0">
                <a:solidFill>
                  <a:srgbClr val="D60093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Employee</a:t>
            </a: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extends</a:t>
            </a:r>
            <a:r>
              <a:rPr lang="en-US" altLang="zh-CN" sz="2000" b="1" dirty="0">
                <a:solidFill>
                  <a:srgbClr val="33CC33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Person </a:t>
            </a: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{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    public </a:t>
            </a:r>
            <a:r>
              <a:rPr lang="en-US" altLang="zh-CN" sz="2000" b="1" dirty="0" err="1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employeeNumber</a:t>
            </a: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    public </a:t>
            </a:r>
            <a:r>
              <a:rPr lang="en-US" altLang="zh-CN" sz="2000" b="1" dirty="0" err="1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getEmployeeNumber</a:t>
            </a:r>
            <a:r>
              <a:rPr lang="en-US" altLang="zh-CN" sz="2000" b="1" dirty="0">
                <a:solidFill>
                  <a:srgbClr val="3333FF"/>
                </a:solidFill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() </a:t>
            </a: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{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           return </a:t>
            </a:r>
            <a:r>
              <a:rPr lang="en-US" altLang="zh-CN" sz="2000" b="1" dirty="0" err="1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employeeNumber</a:t>
            </a: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;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    } </a:t>
            </a:r>
          </a:p>
          <a:p>
            <a:pPr marL="0" lvl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.1.3 继承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0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.1.3 继承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单继承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任何一个派生类都只有单一的直接父类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类层次结构为树状结构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多继承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一个类可以有一个以上的直接父类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类层次结构为网状结构，设计及实现比较复杂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语言仅支持单继承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.1.4 多态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417611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多态（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polymorphism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一个程序中同名的不同方法共存</a:t>
            </a:r>
          </a:p>
          <a:p>
            <a:pPr lvl="1">
              <a:lnSpc>
                <a:spcPct val="11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不同类的对象可以响应同名的消息(方法) ，具体的实现方法却不同 </a:t>
            </a:r>
            <a:endParaRPr lang="en-US" altLang="zh-CN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</a:pP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Circle.draw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();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Triangle.draw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();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Square.draw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();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使语言具有灵活、抽象、行为共享、代码共享的优势，很好地解决了应用程序方法同名问题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028" descr="TIJ2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33862"/>
            <a:ext cx="6459538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6858000" cy="719411"/>
          </a:xfrm>
        </p:spPr>
        <p:txBody>
          <a:bodyPr/>
          <a:lstStyle/>
          <a:p>
            <a:pPr marL="838200" indent="-838200" eaLnBrk="1" hangingPunct="1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 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面向对象程序设计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467600" cy="3861792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面向对象程序设计方法概述</a:t>
            </a:r>
          </a:p>
          <a:p>
            <a:pPr marL="609600" indent="-609600" eaLnBrk="1" hangingPunct="1">
              <a:lnSpc>
                <a:spcPct val="200000"/>
              </a:lnSpc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类与对象 </a:t>
            </a:r>
          </a:p>
          <a:p>
            <a:pPr marL="609600" indent="-609600" eaLnBrk="1" hangingPunct="1">
              <a:lnSpc>
                <a:spcPct val="20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3.3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对象初始化和回收 </a:t>
            </a:r>
          </a:p>
          <a:p>
            <a:pPr marL="609600" indent="-609600" eaLnBrk="1" hangingPunct="1">
              <a:lnSpc>
                <a:spcPct val="20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3.4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应用举例 </a:t>
            </a: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0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类与对象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488063" cy="38880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GB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类与对象</a:t>
            </a:r>
          </a:p>
          <a:p>
            <a:pPr lvl="1">
              <a:lnSpc>
                <a:spcPct val="150000"/>
              </a:lnSpc>
            </a:pPr>
            <a:r>
              <a:rPr lang="zh-CN" altLang="en-GB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在程序中，对象是通过一种抽象数据类型来描述的，这种抽象数据类型称为类(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GB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lass)</a:t>
            </a:r>
          </a:p>
          <a:p>
            <a:pPr lvl="1">
              <a:lnSpc>
                <a:spcPct val="150000"/>
              </a:lnSpc>
            </a:pPr>
            <a:r>
              <a:rPr lang="zh-CN" altLang="en-GB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一个类是对一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组相同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相似</a:t>
            </a:r>
            <a:r>
              <a:rPr lang="zh-CN" altLang="en-GB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对象的描述。</a:t>
            </a:r>
            <a:endParaRPr lang="en-US" altLang="zh-CN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类是构造对象的模板</a:t>
            </a:r>
            <a:endParaRPr lang="en-US" altLang="zh-CN" dirty="0" smtClean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GB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对象是类的具体实例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instance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6858000" cy="719411"/>
          </a:xfrm>
        </p:spPr>
        <p:txBody>
          <a:bodyPr/>
          <a:lstStyle/>
          <a:p>
            <a:pPr marL="838200" indent="-838200" eaLnBrk="1" hangingPunct="1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类与对象 </a:t>
            </a:r>
            <a:endParaRPr lang="zh-CN" altLang="en-US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467600" cy="4365848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3.2.1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类的声明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3.2.2 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的声明与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引用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3.2.3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数据成员 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3.2.4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3.2.5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成员重载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3.2.6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成员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方法参数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0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.2.1 类的声明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323912" y="1124744"/>
            <a:ext cx="8640576" cy="5184775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编写类的“模板”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声明形式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[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public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 [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abstract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final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class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类名称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[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extends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父类名称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   [</a:t>
            </a:r>
            <a:r>
              <a:rPr lang="en-US" altLang="zh-CN" dirty="0" smtClean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implements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接口名称列表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public/private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数据类型 变量名；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变量成员声明初始化</a:t>
            </a:r>
          </a:p>
          <a:p>
            <a:pPr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	</a:t>
            </a:r>
            <a:r>
              <a:rPr lang="en-US" altLang="zh-CN" sz="24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public/private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数据类型 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名（参数列表）；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方法声                   </a:t>
            </a:r>
            <a:endParaRPr lang="en-US" altLang="zh-CN" sz="2400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                       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明及方法体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sz="3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.2.1 类的声明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850900" y="1797050"/>
            <a:ext cx="5808663" cy="4945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import </a:t>
            </a:r>
            <a:r>
              <a:rPr lang="en-US" altLang="zh-CN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java.math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.*;</a:t>
            </a:r>
          </a:p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Circle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radius;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Circle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Circle(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rads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rads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451724" y="2575707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数据域</a:t>
            </a:r>
          </a:p>
        </p:txBody>
      </p:sp>
      <p:sp>
        <p:nvSpPr>
          <p:cNvPr id="36870" name="AutoShape 6"/>
          <p:cNvSpPr>
            <a:spLocks/>
          </p:cNvSpPr>
          <p:nvPr/>
        </p:nvSpPr>
        <p:spPr bwMode="auto">
          <a:xfrm>
            <a:off x="4013200" y="3101013"/>
            <a:ext cx="342900" cy="1905961"/>
          </a:xfrm>
          <a:prstGeom prst="rightBrace">
            <a:avLst>
              <a:gd name="adj1" fmla="val 4011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H="1">
            <a:off x="4397044" y="4053993"/>
            <a:ext cx="30353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7451724" y="3861048"/>
            <a:ext cx="13763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构造方法</a:t>
            </a: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>
            <a:off x="3959225" y="5516563"/>
            <a:ext cx="34925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7596188" y="5294313"/>
            <a:ext cx="89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H="1">
            <a:off x="971600" y="2366296"/>
            <a:ext cx="59213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611561" y="1426607"/>
            <a:ext cx="239340" cy="86985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236538" y="1057275"/>
            <a:ext cx="2970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class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关键字用来定义一个类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2678114" y="1660360"/>
            <a:ext cx="1893885" cy="6883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3782527" y="1293646"/>
            <a:ext cx="1712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Circle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是类名称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1749175" y="2373804"/>
            <a:ext cx="806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 flipH="1">
            <a:off x="3563887" y="2780928"/>
            <a:ext cx="388783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.2.1 类的声明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992119" cy="51847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关键字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class</a:t>
            </a:r>
          </a:p>
          <a:p>
            <a:pPr lvl="2">
              <a:lnSpc>
                <a:spcPct val="130000"/>
              </a:lnSpc>
            </a:pPr>
            <a:r>
              <a:rPr lang="zh-CN" altLang="en-US" sz="2400" b="1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表明其后声明的是一个类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extends</a:t>
            </a:r>
          </a:p>
          <a:p>
            <a:pPr lvl="2">
              <a:lnSpc>
                <a:spcPct val="130000"/>
              </a:lnSpc>
            </a:pPr>
            <a:r>
              <a:rPr lang="zh-CN" altLang="en-US" sz="2400" b="1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如果所声明的类是从某一父类派生而来，那么，父类的名字应写在</a:t>
            </a:r>
            <a:r>
              <a:rPr lang="en-US" altLang="zh-CN" sz="2400" b="1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extends</a:t>
            </a:r>
            <a:r>
              <a:rPr lang="zh-CN" altLang="en-US" sz="2400" b="1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之后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implements</a:t>
            </a:r>
          </a:p>
          <a:p>
            <a:pPr lvl="2">
              <a:lnSpc>
                <a:spcPct val="130000"/>
              </a:lnSpc>
            </a:pPr>
            <a:r>
              <a:rPr lang="zh-CN" altLang="en-US" sz="2400" b="1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如果所声明的类要实现某些接口，那么，接口的名字应写在</a:t>
            </a:r>
            <a:r>
              <a:rPr lang="en-US" altLang="zh-CN" sz="2400" b="1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implements</a:t>
            </a:r>
            <a:r>
              <a:rPr lang="zh-CN" altLang="en-US" sz="2400" b="1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之后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.2.1 类的声明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68801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修饰符</a:t>
            </a:r>
          </a:p>
          <a:p>
            <a:pPr lvl="1"/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可以有多个，用来限定类的使用方式</a:t>
            </a:r>
          </a:p>
          <a:p>
            <a:pPr lvl="1"/>
            <a:r>
              <a:rPr lang="en-US" altLang="zh-CN" dirty="0" smtClean="0">
                <a:solidFill>
                  <a:srgbClr val="D60093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public</a:t>
            </a:r>
          </a:p>
          <a:p>
            <a:pPr lvl="2"/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表明此类为公有类</a:t>
            </a:r>
          </a:p>
          <a:p>
            <a:pPr lvl="1"/>
            <a:r>
              <a:rPr lang="en-US" altLang="zh-CN" dirty="0" smtClean="0">
                <a:solidFill>
                  <a:srgbClr val="D60093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abstract</a:t>
            </a:r>
          </a:p>
          <a:p>
            <a:pPr lvl="2"/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指明此类为抽象类</a:t>
            </a:r>
          </a:p>
          <a:p>
            <a:pPr lvl="1"/>
            <a:r>
              <a:rPr lang="en-US" altLang="zh-CN" dirty="0" smtClean="0">
                <a:solidFill>
                  <a:srgbClr val="D60093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final</a:t>
            </a:r>
          </a:p>
          <a:p>
            <a:pPr lvl="2"/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指明此类为终结类 </a:t>
            </a:r>
            <a:r>
              <a:rPr lang="zh-CN" altLang="en-US" dirty="0" smtClean="0">
                <a:ea typeface="楷体_GB2312" pitchFamily="49" charset="-122"/>
              </a:rPr>
              <a:t>	</a:t>
            </a:r>
          </a:p>
          <a:p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声明体</a:t>
            </a:r>
          </a:p>
          <a:p>
            <a:pPr lvl="1"/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变量成员声明及初始化</a:t>
            </a: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可以有多个</a:t>
            </a:r>
          </a:p>
          <a:p>
            <a:pPr lvl="1"/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方法声明及方法体</a:t>
            </a: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可以有多个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 面向对象程序设计方法概述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(class)</a:t>
            </a:r>
            <a:endParaRPr lang="zh-CN" altLang="en-US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“人以类聚，物以群分”</a:t>
            </a:r>
            <a:endParaRPr lang="en-US" altLang="zh-CN" dirty="0" smtClean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将属性及行为相同或相似的对象归为一类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类可以看成是对象的抽象，是对象的集合，代表了此类对象所具有的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共有属性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行为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在面向对象的程序设计中，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每一个对象都属于某个特定的类。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.2.1 类的声明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1052736"/>
            <a:ext cx="8289925" cy="56166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D60093"/>
                </a:solidFill>
                <a:latin typeface="Courier New" pitchFamily="49" charset="0"/>
              </a:rPr>
              <a:t>public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Clock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en-US" altLang="zh-CN" sz="2000" b="1" dirty="0">
                <a:solidFill>
                  <a:srgbClr val="008000"/>
                </a:solidFill>
                <a:latin typeface="Courier New" pitchFamily="49" charset="0"/>
              </a:rPr>
              <a:t>  // </a:t>
            </a:r>
            <a:r>
              <a:rPr lang="zh-CN" altLang="en-US" sz="2000" b="1" dirty="0">
                <a:solidFill>
                  <a:srgbClr val="008000"/>
                </a:solidFill>
                <a:latin typeface="Courier New" pitchFamily="49" charset="0"/>
              </a:rPr>
              <a:t>成员变量</a:t>
            </a:r>
          </a:p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hour 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minute 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second ;</a:t>
            </a:r>
          </a:p>
          <a:p>
            <a:pPr>
              <a:defRPr/>
            </a:pP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8000"/>
                </a:solidFill>
                <a:latin typeface="Courier New" pitchFamily="49" charset="0"/>
              </a:rPr>
              <a:t>   // </a:t>
            </a:r>
            <a:r>
              <a:rPr lang="zh-CN" altLang="en-US" sz="2000" b="1" dirty="0">
                <a:solidFill>
                  <a:srgbClr val="008000"/>
                </a:solidFill>
                <a:latin typeface="Courier New" pitchFamily="49" charset="0"/>
              </a:rPr>
              <a:t>成员方法</a:t>
            </a:r>
          </a:p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public void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</a:rPr>
              <a:t>setTime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newH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,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newM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,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newS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{  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 hour=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newH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;  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  minute=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newM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;  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  second=news ;  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}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public void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</a:rPr>
              <a:t>showTime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()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System.out.println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(hour+":"+minute+":"+second);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}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6858000" cy="719411"/>
          </a:xfrm>
        </p:spPr>
        <p:txBody>
          <a:bodyPr/>
          <a:lstStyle/>
          <a:p>
            <a:pPr marL="838200" indent="-838200" eaLnBrk="1" hangingPunct="1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类与对象 </a:t>
            </a:r>
            <a:endParaRPr lang="zh-CN" altLang="en-US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467600" cy="4365848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3.2.1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类的声明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3.2.2 </a:t>
            </a:r>
            <a:r>
              <a:rPr lang="zh-CN" altLang="en-GB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</a:t>
            </a:r>
            <a:r>
              <a:rPr lang="zh-CN" altLang="en-GB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的声明与</a:t>
            </a:r>
            <a:r>
              <a:rPr lang="zh-CN" altLang="en-GB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引用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3.2.3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数据成员 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3.2.4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3.2.5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成员重载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3.2.6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成员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方法参数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.2.2 对象的声明与引用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776095" cy="51847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变量和对象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变量除了存储基本数据类型的数据，还能存储</a:t>
            </a:r>
            <a:r>
              <a:rPr lang="zh-CN" altLang="en-US" dirty="0" smtClean="0">
                <a:solidFill>
                  <a:srgbClr val="00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对象的引用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“引用”一个对象的变量称为“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引用类型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”的变量，简称“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对象变量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”或“引用变量”。</a:t>
            </a:r>
            <a:endParaRPr lang="en-US" altLang="zh-CN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类的对象也称为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类的实例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(instance)</a:t>
            </a:r>
            <a:endParaRPr lang="zh-CN" altLang="en-US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.2.2 对象的声明与引用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对象的声明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(declaration)</a:t>
            </a:r>
            <a:endParaRPr lang="zh-CN" altLang="en-US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格式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类名  变量名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66800" lvl="2" indent="-34290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Clock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是已经声明的类名，则下面语句声明的变量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aclock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将用于存储该类对象的引用：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Clock  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aclock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zh-CN" altLang="en-US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声明一个对象变量时，实际上并没有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创建一个对象，此变量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=null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.2.2 对象的声明与引用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7610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对象的创建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(creation)</a:t>
            </a:r>
            <a:endParaRPr lang="zh-CN" altLang="en-US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生成对象的格式：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new &lt;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类名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&gt; (…);</a:t>
            </a:r>
          </a:p>
          <a:p>
            <a:pPr lvl="2"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zh-CN" altLang="en-US" b="1" dirty="0" smtClean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 </a:t>
            </a:r>
            <a:r>
              <a:rPr lang="en-US" altLang="zh-CN" b="1" dirty="0" err="1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aclock</a:t>
            </a:r>
            <a:r>
              <a:rPr lang="en-US" altLang="zh-CN" b="1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= new Clock();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其作用是：</a:t>
            </a:r>
          </a:p>
          <a:p>
            <a:pPr lvl="2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在内存中为此对象分配内存空间</a:t>
            </a:r>
          </a:p>
          <a:p>
            <a:pPr lvl="2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返回对象的引用(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reference 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相当于对象的存储地址)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引用变量可以被赋以空值</a:t>
            </a:r>
          </a:p>
          <a:p>
            <a:pPr lvl="2"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aclock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null;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16632"/>
            <a:ext cx="2864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rgbClr val="00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Demo:TestClock.java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9512" y="692696"/>
            <a:ext cx="8289925" cy="604279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public class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TestClock</a:t>
            </a:r>
            <a:r>
              <a:rPr lang="en-US" altLang="zh-CN" sz="2000" b="1" dirty="0">
                <a:latin typeface="Courier New" pitchFamily="49" charset="0"/>
              </a:rPr>
              <a:t> {</a:t>
            </a:r>
          </a:p>
          <a:p>
            <a:pPr>
              <a:defRPr/>
            </a:pPr>
            <a:r>
              <a:rPr lang="en-US" altLang="zh-CN" sz="2000" b="1" dirty="0" smtClean="0">
                <a:latin typeface="Courier New" pitchFamily="49" charset="0"/>
              </a:rPr>
              <a:t>     public </a:t>
            </a:r>
            <a:r>
              <a:rPr lang="en-US" altLang="zh-CN" sz="2000" b="1" dirty="0">
                <a:latin typeface="Courier New" pitchFamily="49" charset="0"/>
              </a:rPr>
              <a:t>static void main(String[] </a:t>
            </a:r>
            <a:r>
              <a:rPr lang="en-US" altLang="zh-CN" sz="2000" b="1" dirty="0" err="1">
                <a:latin typeface="Courier New" pitchFamily="49" charset="0"/>
              </a:rPr>
              <a:t>args</a:t>
            </a:r>
            <a:r>
              <a:rPr lang="en-US" altLang="zh-CN" sz="2000" b="1" dirty="0">
                <a:latin typeface="Courier New" pitchFamily="49" charset="0"/>
              </a:rPr>
              <a:t>){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	  </a:t>
            </a:r>
            <a:r>
              <a:rPr lang="en-US" altLang="zh-CN" sz="2000" b="1" dirty="0" smtClean="0">
                <a:latin typeface="Courier New" pitchFamily="49" charset="0"/>
              </a:rPr>
              <a:t>Scanner </a:t>
            </a:r>
            <a:r>
              <a:rPr lang="en-US" altLang="zh-CN" sz="2000" b="1" dirty="0">
                <a:latin typeface="Courier New" pitchFamily="49" charset="0"/>
              </a:rPr>
              <a:t>in = new Scanner(System.in);</a:t>
            </a:r>
          </a:p>
          <a:p>
            <a:pPr>
              <a:defRPr/>
            </a:pPr>
            <a:r>
              <a:rPr lang="en-US" altLang="zh-CN" sz="2000" b="1" dirty="0" smtClean="0">
                <a:latin typeface="Courier New" pitchFamily="49" charset="0"/>
              </a:rPr>
              <a:t>       </a:t>
            </a:r>
            <a:r>
              <a:rPr lang="en-US" altLang="zh-CN" sz="2000" b="1" dirty="0">
                <a:latin typeface="Courier New" pitchFamily="49" charset="0"/>
              </a:rPr>
              <a:t>// get input</a:t>
            </a:r>
          </a:p>
          <a:p>
            <a:pPr>
              <a:defRPr/>
            </a:pPr>
            <a:r>
              <a:rPr lang="en-US" altLang="zh-CN" sz="2000" b="1" dirty="0" smtClean="0">
                <a:latin typeface="Courier New" pitchFamily="49" charset="0"/>
              </a:rPr>
              <a:t>        </a:t>
            </a:r>
            <a:r>
              <a:rPr lang="en-US" altLang="zh-CN" sz="2000" b="1" dirty="0" err="1">
                <a:latin typeface="Courier New" pitchFamily="49" charset="0"/>
              </a:rPr>
              <a:t>System.out.print</a:t>
            </a:r>
            <a:r>
              <a:rPr lang="en-US" altLang="zh-CN" sz="2000" b="1" dirty="0">
                <a:latin typeface="Courier New" pitchFamily="49" charset="0"/>
              </a:rPr>
              <a:t>("What is the hour? ");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</a:rPr>
              <a:t>  </a:t>
            </a:r>
            <a:r>
              <a:rPr lang="en-US" altLang="zh-CN" sz="2000" b="1" dirty="0" err="1">
                <a:latin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</a:rPr>
              <a:t>in_hour</a:t>
            </a:r>
            <a:r>
              <a:rPr lang="en-US" altLang="zh-CN" sz="2000" b="1" dirty="0">
                <a:latin typeface="Courier New" pitchFamily="49" charset="0"/>
              </a:rPr>
              <a:t> = </a:t>
            </a:r>
            <a:r>
              <a:rPr lang="en-US" altLang="zh-CN" sz="2000" b="1" dirty="0" err="1">
                <a:latin typeface="Courier New" pitchFamily="49" charset="0"/>
              </a:rPr>
              <a:t>in.nextInt</a:t>
            </a:r>
            <a:r>
              <a:rPr lang="en-US" altLang="zh-CN" sz="2000" b="1" dirty="0">
                <a:latin typeface="Courier New" pitchFamily="49" charset="0"/>
              </a:rPr>
              <a:t>();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	    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</a:rPr>
              <a:t>  </a:t>
            </a:r>
            <a:r>
              <a:rPr lang="en-US" altLang="zh-CN" sz="2000" b="1" dirty="0" err="1">
                <a:latin typeface="Courier New" pitchFamily="49" charset="0"/>
              </a:rPr>
              <a:t>System.out.print</a:t>
            </a:r>
            <a:r>
              <a:rPr lang="en-US" altLang="zh-CN" sz="2000" b="1" dirty="0">
                <a:latin typeface="Courier New" pitchFamily="49" charset="0"/>
              </a:rPr>
              <a:t>("What is the minute? ");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</a:rPr>
              <a:t>  </a:t>
            </a:r>
            <a:r>
              <a:rPr lang="en-US" altLang="zh-CN" sz="2000" b="1" dirty="0" err="1">
                <a:latin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</a:rPr>
              <a:t>in_minute</a:t>
            </a:r>
            <a:r>
              <a:rPr lang="en-US" altLang="zh-CN" sz="2000" b="1" dirty="0">
                <a:latin typeface="Courier New" pitchFamily="49" charset="0"/>
              </a:rPr>
              <a:t> = </a:t>
            </a:r>
            <a:r>
              <a:rPr lang="en-US" altLang="zh-CN" sz="2000" b="1" dirty="0" err="1">
                <a:latin typeface="Courier New" pitchFamily="49" charset="0"/>
              </a:rPr>
              <a:t>in.nextInt</a:t>
            </a:r>
            <a:r>
              <a:rPr lang="en-US" altLang="zh-CN" sz="2000" b="1" dirty="0">
                <a:latin typeface="Courier New" pitchFamily="49" charset="0"/>
              </a:rPr>
              <a:t>();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	    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</a:rPr>
              <a:t>  </a:t>
            </a:r>
            <a:r>
              <a:rPr lang="en-US" altLang="zh-CN" sz="2000" b="1" dirty="0" err="1">
                <a:latin typeface="Courier New" pitchFamily="49" charset="0"/>
              </a:rPr>
              <a:t>System.out.print</a:t>
            </a:r>
            <a:r>
              <a:rPr lang="en-US" altLang="zh-CN" sz="2000" b="1" dirty="0">
                <a:latin typeface="Courier New" pitchFamily="49" charset="0"/>
              </a:rPr>
              <a:t>("What is the second? ");</a:t>
            </a:r>
          </a:p>
          <a:p>
            <a:pPr>
              <a:defRPr/>
            </a:pPr>
            <a:r>
              <a:rPr lang="en-US" altLang="zh-CN" sz="2000" b="1" dirty="0" smtClean="0">
                <a:latin typeface="Courier New" pitchFamily="49" charset="0"/>
              </a:rPr>
              <a:t>        </a:t>
            </a:r>
            <a:r>
              <a:rPr lang="en-US" altLang="zh-CN" sz="2000" b="1" dirty="0" err="1">
                <a:latin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</a:rPr>
              <a:t>in_second</a:t>
            </a:r>
            <a:r>
              <a:rPr lang="en-US" altLang="zh-CN" sz="2000" b="1" dirty="0">
                <a:latin typeface="Courier New" pitchFamily="49" charset="0"/>
              </a:rPr>
              <a:t> = </a:t>
            </a:r>
            <a:r>
              <a:rPr lang="en-US" altLang="zh-CN" sz="2000" b="1" dirty="0" err="1">
                <a:latin typeface="Courier New" pitchFamily="49" charset="0"/>
              </a:rPr>
              <a:t>in.nextInt</a:t>
            </a:r>
            <a:r>
              <a:rPr lang="en-US" altLang="zh-CN" sz="2000" b="1" dirty="0" smtClean="0">
                <a:latin typeface="Courier New" pitchFamily="49" charset="0"/>
              </a:rPr>
              <a:t>();</a:t>
            </a:r>
          </a:p>
          <a:p>
            <a:pPr>
              <a:defRPr/>
            </a:pPr>
            <a:endParaRPr lang="en-US" altLang="zh-CN" sz="2000" b="1" dirty="0"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 smtClean="0">
                <a:latin typeface="Courier New" pitchFamily="49" charset="0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Clock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c1 = new Clock();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itchFamily="49" charset="0"/>
              </a:rPr>
              <a:t>c1.setTime</a:t>
            </a:r>
            <a:r>
              <a:rPr lang="en-US" altLang="zh-CN" sz="2000" b="1" dirty="0" smtClean="0">
                <a:latin typeface="Courier New" pitchFamily="49" charset="0"/>
              </a:rPr>
              <a:t>(</a:t>
            </a:r>
            <a:r>
              <a:rPr lang="en-US" altLang="zh-CN" sz="2000" b="1" dirty="0" err="1" smtClean="0">
                <a:latin typeface="Courier New" pitchFamily="49" charset="0"/>
              </a:rPr>
              <a:t>in_hour</a:t>
            </a:r>
            <a:r>
              <a:rPr lang="en-US" altLang="zh-CN" sz="2000" b="1" dirty="0">
                <a:latin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</a:rPr>
              <a:t>in_minute</a:t>
            </a:r>
            <a:r>
              <a:rPr lang="en-US" altLang="zh-CN" sz="2000" b="1" dirty="0">
                <a:latin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</a:rPr>
              <a:t>in_second</a:t>
            </a:r>
            <a:r>
              <a:rPr lang="en-US" altLang="zh-CN" sz="2000" b="1" dirty="0">
                <a:latin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</a:rPr>
              <a:t>  </a:t>
            </a:r>
            <a:r>
              <a:rPr lang="en-US" altLang="zh-CN" sz="2000" b="1" dirty="0" err="1" smtClean="0">
                <a:latin typeface="Courier New" pitchFamily="49" charset="0"/>
              </a:rPr>
              <a:t>System.out.print</a:t>
            </a:r>
            <a:r>
              <a:rPr lang="en-US" altLang="zh-CN" sz="2000" b="1" dirty="0">
                <a:latin typeface="Courier New" pitchFamily="49" charset="0"/>
              </a:rPr>
              <a:t>("The current time is: ");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itchFamily="49" charset="0"/>
              </a:rPr>
              <a:t>c1.showTime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</a:rPr>
              <a:t>()</a:t>
            </a:r>
            <a:r>
              <a:rPr lang="en-US" altLang="zh-CN" sz="2000" b="1" dirty="0"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	}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62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46050"/>
            <a:ext cx="8077200" cy="762000"/>
          </a:xfrm>
        </p:spPr>
        <p:txBody>
          <a:bodyPr/>
          <a:lstStyle/>
          <a:p>
            <a:pPr marL="838200" indent="-838200" eaLnBrk="1" hangingPunct="1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.2.2 对象的声明与引用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223" y="993437"/>
            <a:ext cx="8366249" cy="474899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小结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zh-CN" sz="2400" b="0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400" b="0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、创建对象</a:t>
            </a:r>
            <a:r>
              <a:rPr lang="en-US" altLang="zh-CN" sz="2400" b="0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zh-CN" altLang="en-US" sz="2400" b="0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生成对象）  </a:t>
            </a:r>
          </a:p>
          <a:p>
            <a:pPr marL="990600" lvl="1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Clock c1 = new Clock();</a:t>
            </a:r>
          </a:p>
          <a:p>
            <a:pPr marL="971550" lvl="1" indent="-514350" eaLnBrk="1" hangingPunct="1">
              <a:lnSpc>
                <a:spcPct val="110000"/>
              </a:lnSpc>
              <a:buFont typeface="+mj-lt"/>
              <a:buAutoNum type="alphaLcParenR"/>
              <a:defRPr/>
            </a:pPr>
            <a:r>
              <a:rPr lang="zh-CN" altLang="en-US" b="0" dirty="0" smtClean="0">
                <a:solidFill>
                  <a:srgbClr val="008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定义对象变量：</a:t>
            </a:r>
            <a:r>
              <a:rPr lang="zh-CN" altLang="en-US" b="0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类名 对象名；</a:t>
            </a:r>
            <a:endParaRPr lang="en-US" altLang="zh-CN" b="0" dirty="0" smtClean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752475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Clock c1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；</a:t>
            </a:r>
            <a:r>
              <a:rPr lang="zh-CN" altLang="en-US" sz="240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声明</a:t>
            </a:r>
            <a:r>
              <a:rPr lang="zh-CN" altLang="en-US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一个引用变量时并没有对象生成</a:t>
            </a:r>
          </a:p>
          <a:p>
            <a:pPr marL="914400" lvl="1" indent="-457200" eaLnBrk="1" hangingPunct="1">
              <a:lnSpc>
                <a:spcPct val="110000"/>
              </a:lnSpc>
              <a:buFont typeface="+mj-lt"/>
              <a:buAutoNum type="alphaLcParenR"/>
              <a:defRPr/>
            </a:pPr>
            <a:r>
              <a:rPr lang="zh-CN" altLang="en-US" b="0" dirty="0" smtClean="0">
                <a:solidFill>
                  <a:srgbClr val="008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分配内存：</a:t>
            </a:r>
            <a:r>
              <a:rPr lang="en-US" altLang="zh-CN" b="0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new</a:t>
            </a:r>
            <a:r>
              <a:rPr lang="en-US" altLang="zh-CN" b="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b="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运算符</a:t>
            </a:r>
            <a:endParaRPr lang="en-US" altLang="zh-CN" b="0" dirty="0" smtClean="0"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752475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返回</a:t>
            </a:r>
            <a:r>
              <a:rPr lang="zh-CN" altLang="en-US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对象的引用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reference</a:t>
            </a:r>
            <a:r>
              <a:rPr lang="en-US" altLang="zh-CN" sz="240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en-US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相当于对象的存储地址</a:t>
            </a:r>
            <a:r>
              <a:rPr lang="zh-CN" altLang="en-US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)</a:t>
            </a:r>
            <a:endParaRPr lang="en-US" altLang="zh-CN" sz="2800" dirty="0" smtClean="0"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914400" lvl="1" indent="-457200" eaLnBrk="1" hangingPunct="1">
              <a:lnSpc>
                <a:spcPct val="110000"/>
              </a:lnSpc>
              <a:buFont typeface="+mj-lt"/>
              <a:buAutoNum type="alphaLcParenR"/>
              <a:defRPr/>
            </a:pPr>
            <a:r>
              <a:rPr lang="zh-CN" altLang="en-US" b="0" dirty="0" smtClean="0">
                <a:solidFill>
                  <a:srgbClr val="008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初始化对象：</a:t>
            </a:r>
            <a:r>
              <a:rPr lang="zh-CN" altLang="en-US" b="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即初始化对象中的实例变量。</a:t>
            </a:r>
            <a:endParaRPr lang="en-US" altLang="zh-CN" b="0" dirty="0" smtClean="0"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752475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对象</a:t>
            </a:r>
            <a:r>
              <a:rPr lang="zh-CN" altLang="en-US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可以被赋以空值</a:t>
            </a:r>
            <a:r>
              <a:rPr lang="en-US" altLang="zh-CN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: </a:t>
            </a:r>
            <a:r>
              <a:rPr lang="zh-CN" altLang="en-US" sz="24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例如</a:t>
            </a:r>
            <a:r>
              <a:rPr lang="zh-CN" altLang="en-US" sz="24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40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c1=null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en-US" sz="2400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457200" lvl="1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	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5186" y="5445224"/>
            <a:ext cx="5096428" cy="1139925"/>
            <a:chOff x="2039938" y="5387975"/>
            <a:chExt cx="5096428" cy="1139925"/>
          </a:xfrm>
        </p:grpSpPr>
        <p:sp>
          <p:nvSpPr>
            <p:cNvPr id="44036" name="Rectangle 4"/>
            <p:cNvSpPr>
              <a:spLocks noChangeArrowheads="1"/>
            </p:cNvSpPr>
            <p:nvPr/>
          </p:nvSpPr>
          <p:spPr bwMode="auto">
            <a:xfrm>
              <a:off x="2039938" y="5402263"/>
              <a:ext cx="3932237" cy="5715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FF"/>
                  </a:solidFill>
                  <a:latin typeface="Courier New" panose="02070309020205020404" pitchFamily="49" charset="0"/>
                </a:rPr>
                <a:t>Clock c1 = new Clock();</a:t>
              </a:r>
              <a:endParaRPr lang="en-US" altLang="zh-CN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3975100" y="5745163"/>
              <a:ext cx="15748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 flipH="1" flipV="1">
              <a:off x="5181600" y="5770563"/>
              <a:ext cx="368300" cy="357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39" name="Text Box 7"/>
            <p:cNvSpPr txBox="1">
              <a:spLocks noChangeArrowheads="1"/>
            </p:cNvSpPr>
            <p:nvPr/>
          </p:nvSpPr>
          <p:spPr bwMode="auto">
            <a:xfrm>
              <a:off x="5541057" y="6059149"/>
              <a:ext cx="159530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、创建对象</a:t>
              </a:r>
            </a:p>
          </p:txBody>
        </p:sp>
        <p:sp>
          <p:nvSpPr>
            <p:cNvPr id="44040" name="Arc 8"/>
            <p:cNvSpPr>
              <a:spLocks/>
            </p:cNvSpPr>
            <p:nvPr/>
          </p:nvSpPr>
          <p:spPr bwMode="auto">
            <a:xfrm rot="2690530" flipV="1">
              <a:off x="3581400" y="5387975"/>
              <a:ext cx="787400" cy="815975"/>
            </a:xfrm>
            <a:custGeom>
              <a:avLst/>
              <a:gdLst>
                <a:gd name="T0" fmla="*/ 0 w 21600"/>
                <a:gd name="T1" fmla="*/ 0 h 23397"/>
                <a:gd name="T2" fmla="*/ 2147483647 w 21600"/>
                <a:gd name="T3" fmla="*/ 2147483647 h 23397"/>
                <a:gd name="T4" fmla="*/ 0 w 21600"/>
                <a:gd name="T5" fmla="*/ 2147483647 h 233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339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199"/>
                    <a:pt x="21575" y="22799"/>
                    <a:pt x="21525" y="23397"/>
                  </a:cubicBezTo>
                </a:path>
                <a:path w="21600" h="2339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199"/>
                    <a:pt x="21575" y="22799"/>
                    <a:pt x="21525" y="2339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Text Box 9"/>
            <p:cNvSpPr txBox="1">
              <a:spLocks noChangeArrowheads="1"/>
            </p:cNvSpPr>
            <p:nvPr/>
          </p:nvSpPr>
          <p:spPr bwMode="auto">
            <a:xfrm>
              <a:off x="2654231" y="6127790"/>
              <a:ext cx="210826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、指派对象引用</a:t>
              </a: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124744"/>
            <a:ext cx="8458200" cy="5504656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zh-CN" sz="2400" b="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400" b="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、使用对象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zh-CN" altLang="en-US" b="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例：获取</a:t>
            </a:r>
            <a:r>
              <a:rPr lang="en-US" altLang="zh-CN" b="0" dirty="0" smtClean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Clock</a:t>
            </a:r>
            <a:r>
              <a:rPr lang="zh-CN" altLang="en-US" b="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对象的</a:t>
            </a:r>
            <a:r>
              <a:rPr lang="zh-CN" altLang="en-US" b="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时间</a:t>
            </a:r>
            <a:r>
              <a:rPr lang="zh-CN" altLang="en-US" b="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b="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c1.showTime()</a:t>
            </a:r>
            <a:r>
              <a:rPr lang="zh-CN" altLang="en-US" b="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。</a:t>
            </a:r>
          </a:p>
          <a:p>
            <a:pPr marL="990600" lvl="1" indent="-533400" eaLnBrk="1" hangingPunct="1">
              <a:buFont typeface="+mj-lt"/>
              <a:buAutoNum type="alphaLcParenR"/>
              <a:defRPr/>
            </a:pPr>
            <a:r>
              <a:rPr lang="zh-CN" altLang="en-US" b="0" dirty="0" smtClean="0">
                <a:solidFill>
                  <a:srgbClr val="008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访问对象的成员</a:t>
            </a:r>
            <a:endParaRPr lang="en-US" altLang="zh-CN" b="0" dirty="0" smtClean="0">
              <a:solidFill>
                <a:srgbClr val="008000"/>
              </a:solidFill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752475" lvl="2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调用对象的方法：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c1.showTime();</a:t>
            </a:r>
          </a:p>
          <a:p>
            <a:pPr marL="752475" lvl="2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en-US" sz="240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引用</a:t>
            </a:r>
            <a:r>
              <a:rPr lang="zh-CN" altLang="en-US" sz="2400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对象的</a:t>
            </a:r>
            <a:r>
              <a:rPr lang="zh-CN" altLang="en-US" sz="240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数据</a:t>
            </a:r>
            <a:r>
              <a:rPr lang="en-US" altLang="zh-CN" sz="240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: </a:t>
            </a:r>
            <a:r>
              <a:rPr lang="en-US" altLang="zh-CN" sz="2400" dirty="0" smtClean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c1.hour;</a:t>
            </a:r>
          </a:p>
          <a:p>
            <a:pPr marL="990600" lvl="1" indent="-533400" eaLnBrk="1" hangingPunct="1">
              <a:buFont typeface="+mj-lt"/>
              <a:buAutoNum type="alphaLcParenR"/>
              <a:defRPr/>
            </a:pPr>
            <a:r>
              <a:rPr lang="zh-CN" altLang="en-US" b="0" dirty="0" smtClean="0">
                <a:solidFill>
                  <a:srgbClr val="008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对象做类的成员</a:t>
            </a:r>
          </a:p>
          <a:p>
            <a:pPr marL="990600" lvl="1" indent="-533400" eaLnBrk="1" hangingPunct="1">
              <a:buFont typeface="+mj-lt"/>
              <a:buAutoNum type="alphaLcParenR"/>
              <a:defRPr/>
            </a:pPr>
            <a:r>
              <a:rPr lang="zh-CN" altLang="en-US" b="0" dirty="0" smtClean="0">
                <a:solidFill>
                  <a:srgbClr val="008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方法中使用对象</a:t>
            </a:r>
            <a:r>
              <a:rPr lang="zh-CN" altLang="en-US" b="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：方法参数和返回值</a:t>
            </a:r>
            <a:endParaRPr lang="en-US" altLang="zh-CN" b="0" dirty="0" smtClean="0"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marL="990600" lvl="1" indent="-533400" eaLnBrk="1" hangingPunct="1">
              <a:buFontTx/>
              <a:buAutoNum type="alphaLcParenR"/>
              <a:defRPr/>
            </a:pPr>
            <a:endParaRPr lang="zh-CN" altLang="en-US" dirty="0" smtClean="0">
              <a:latin typeface="宋体" pitchFamily="2" charset="-122"/>
              <a:ea typeface="楷体_GB2312" pitchFamily="49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0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400" b="0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、释放对象</a:t>
            </a:r>
            <a:endParaRPr lang="en-US" altLang="zh-CN" sz="2400" b="0" dirty="0" smtClean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lvl="1" indent="-342900" eaLnBrk="1" hangingPunct="1">
              <a:defRPr/>
            </a:pPr>
            <a:r>
              <a:rPr lang="zh-CN" altLang="en-US" b="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自动垃圾回收（标记）；</a:t>
            </a:r>
            <a:r>
              <a:rPr lang="en-US" altLang="zh-CN" b="0" dirty="0" smtClean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finalize()</a:t>
            </a:r>
          </a:p>
        </p:txBody>
      </p:sp>
      <p:sp>
        <p:nvSpPr>
          <p:cNvPr id="4505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.2.2 对象的声明与引用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6858000" cy="719411"/>
          </a:xfrm>
        </p:spPr>
        <p:txBody>
          <a:bodyPr/>
          <a:lstStyle/>
          <a:p>
            <a:pPr marL="838200" indent="-838200" eaLnBrk="1" hangingPunct="1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类与对象 </a:t>
            </a:r>
            <a:endParaRPr lang="zh-CN" altLang="en-US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467600" cy="4365848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3.2.1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类的声明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3.2.2 </a:t>
            </a:r>
            <a:r>
              <a:rPr lang="zh-CN" alt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</a:t>
            </a:r>
            <a:r>
              <a:rPr lang="zh-CN" alt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的声明与</a:t>
            </a:r>
            <a:r>
              <a:rPr lang="zh-CN" alt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引用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3.2.3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数据成员 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3.2.4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3.2.5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成员重载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3.2.6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成员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方法参数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.2.3 数据成员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543800" cy="51847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数据成员</a:t>
            </a:r>
          </a:p>
          <a:p>
            <a:pPr marL="533400" lvl="1" indent="-76200">
              <a:lnSpc>
                <a:spcPct val="130000"/>
              </a:lnSpc>
            </a:pPr>
            <a:r>
              <a:rPr lang="zh-CN" altLang="en-GB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表示</a:t>
            </a:r>
            <a:r>
              <a:rPr lang="en-GB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GB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类的</a:t>
            </a:r>
            <a:r>
              <a:rPr lang="zh-CN" altLang="en-GB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状态</a:t>
            </a:r>
          </a:p>
          <a:p>
            <a:pPr marL="533400" lvl="1" indent="-76200">
              <a:lnSpc>
                <a:spcPct val="130000"/>
              </a:lnSpc>
            </a:pPr>
            <a:r>
              <a:rPr lang="zh-CN" altLang="en-GB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声明数据成员必须给出变量名及其所属的类型</a:t>
            </a:r>
            <a:r>
              <a:rPr lang="zh-CN" altLang="en-GB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 </a:t>
            </a:r>
            <a:endParaRPr lang="en-US" altLang="zh-CN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GB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同时还可以指定其他特性</a:t>
            </a:r>
          </a:p>
          <a:p>
            <a:pPr marL="533400" lvl="1" indent="-76200">
              <a:lnSpc>
                <a:spcPct val="130000"/>
              </a:lnSpc>
            </a:pPr>
            <a:r>
              <a:rPr lang="zh-CN" altLang="en-GB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GB" dirty="0" smtClean="0">
                <a:solidFill>
                  <a:srgbClr val="008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在一个类中成员变量名是唯一的</a:t>
            </a:r>
          </a:p>
          <a:p>
            <a:pPr marL="533400" lvl="1" indent="-76200">
              <a:lnSpc>
                <a:spcPct val="130000"/>
              </a:lnSpc>
            </a:pPr>
            <a:r>
              <a:rPr lang="zh-CN" altLang="en-GB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数据成员的类型可以是</a:t>
            </a:r>
            <a:r>
              <a:rPr lang="en-GB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GB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中任意的数据类型(简  </a:t>
            </a:r>
            <a:endParaRPr lang="en-US" altLang="zh-CN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GB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单类型，类，接口，数组)</a:t>
            </a:r>
          </a:p>
          <a:p>
            <a:pPr marL="533400" lvl="1" indent="-76200">
              <a:lnSpc>
                <a:spcPct val="130000"/>
              </a:lnSpc>
            </a:pPr>
            <a:r>
              <a:rPr lang="zh-CN" altLang="en-GB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分为</a:t>
            </a:r>
            <a:r>
              <a:rPr lang="zh-CN" altLang="en-GB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实例变量和类变量</a:t>
            </a:r>
            <a:endParaRPr lang="zh-CN" altLang="en-US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Demo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1052736"/>
            <a:ext cx="8289925" cy="56166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D60093"/>
                </a:solidFill>
                <a:latin typeface="Courier New" pitchFamily="49" charset="0"/>
              </a:rPr>
              <a:t>public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Clock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en-US" altLang="zh-CN" sz="20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Courier New" pitchFamily="49" charset="0"/>
              </a:rPr>
              <a:t>成员变量</a:t>
            </a:r>
          </a:p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hour 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minute 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second ;</a:t>
            </a:r>
          </a:p>
          <a:p>
            <a:pPr>
              <a:defRPr/>
            </a:pP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8000"/>
                </a:solidFill>
                <a:latin typeface="Courier New" pitchFamily="49" charset="0"/>
              </a:rPr>
              <a:t>   // </a:t>
            </a:r>
            <a:r>
              <a:rPr lang="zh-CN" altLang="en-US" sz="2000" b="1" dirty="0">
                <a:solidFill>
                  <a:srgbClr val="008000"/>
                </a:solidFill>
                <a:latin typeface="Courier New" pitchFamily="49" charset="0"/>
              </a:rPr>
              <a:t>成员方法</a:t>
            </a:r>
          </a:p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public void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</a:rPr>
              <a:t>setTime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newH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,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newM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,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newS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{  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 hour=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newH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;  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  minute=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newM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;  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  second=news ;  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}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public void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</a:rPr>
              <a:t>showTime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()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 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System.out.println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(hour+":"+minute+":"+second);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  }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0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.2.3 数据成员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400253"/>
          </a:xfrm>
        </p:spPr>
        <p:txBody>
          <a:bodyPr/>
          <a:lstStyle/>
          <a:p>
            <a:r>
              <a:rPr lang="zh-CN" altLang="en-GB" b="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声明格式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zh-CN" b="0" dirty="0" smtClean="0">
                <a:solidFill>
                  <a:srgbClr val="FFFF66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	 </a:t>
            </a:r>
            <a:r>
              <a:rPr lang="en-GB" altLang="zh-CN" b="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GB" altLang="zh-CN" b="0" dirty="0" err="1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public</a:t>
            </a:r>
            <a:r>
              <a:rPr lang="en-GB" altLang="zh-CN" b="0" dirty="0" err="1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|</a:t>
            </a:r>
            <a:r>
              <a:rPr lang="en-GB" altLang="zh-CN" b="0" dirty="0" err="1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protected</a:t>
            </a:r>
            <a:r>
              <a:rPr lang="en-GB" altLang="zh-CN" b="0" dirty="0" err="1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|</a:t>
            </a:r>
            <a:r>
              <a:rPr lang="en-GB" altLang="zh-CN" b="0" dirty="0" err="1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private</a:t>
            </a:r>
            <a:r>
              <a:rPr lang="en-GB" altLang="zh-CN" b="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en-GB" altLang="zh-CN" b="0" dirty="0" smtClean="0">
                <a:solidFill>
                  <a:srgbClr val="FFFF66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zh-CN" b="0" dirty="0" smtClean="0">
                <a:solidFill>
                  <a:srgbClr val="FFFF66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	 </a:t>
            </a:r>
            <a:r>
              <a:rPr lang="en-GB" altLang="zh-CN" b="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GB" altLang="zh-CN" b="0" dirty="0" smtClean="0">
                <a:solidFill>
                  <a:srgbClr val="008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static</a:t>
            </a:r>
            <a:r>
              <a:rPr lang="en-GB" altLang="zh-CN" b="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en-US" altLang="zh-CN" b="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GB" altLang="zh-CN" b="0" dirty="0" smtClean="0">
                <a:solidFill>
                  <a:srgbClr val="008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final</a:t>
            </a:r>
            <a:r>
              <a:rPr lang="en-GB" altLang="zh-CN" b="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GB" altLang="zh-CN" b="0" dirty="0" smtClean="0">
                <a:solidFill>
                  <a:srgbClr val="008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transient</a:t>
            </a:r>
            <a:r>
              <a:rPr lang="en-GB" altLang="zh-CN" b="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GB" altLang="zh-CN" b="0" dirty="0" smtClean="0">
                <a:solidFill>
                  <a:srgbClr val="008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volatile</a:t>
            </a:r>
            <a:r>
              <a:rPr lang="en-GB" altLang="zh-CN" b="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GB" sz="2000" b="0" dirty="0" smtClean="0">
                <a:solidFill>
                  <a:srgbClr val="FFFF66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zh-CN" altLang="en-GB" b="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变量数据类型 </a:t>
            </a:r>
            <a:r>
              <a:rPr lang="zh-CN" altLang="en-GB" b="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变量名1[=变量初值],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GB" b="0" dirty="0" smtClean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			       变量名2[=变量初值], … ;</a:t>
            </a:r>
            <a:endParaRPr lang="zh-CN" altLang="en-US" b="0" dirty="0" smtClean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  <a:p>
            <a:pPr lvl="1"/>
            <a:r>
              <a:rPr lang="zh-CN" altLang="en-US" b="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格式说明</a:t>
            </a:r>
          </a:p>
          <a:p>
            <a:pPr lvl="2"/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public, protected, private</a:t>
            </a:r>
            <a:r>
              <a:rPr lang="zh-CN" altLang="en-US" sz="240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为访问控制符</a:t>
            </a:r>
          </a:p>
          <a:p>
            <a:pPr lvl="2"/>
            <a:r>
              <a:rPr lang="en-US" altLang="zh-CN" sz="2400" dirty="0" smtClean="0">
                <a:solidFill>
                  <a:srgbClr val="008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static</a:t>
            </a:r>
            <a:r>
              <a:rPr lang="zh-CN" altLang="en-US" sz="240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指明这是一个静态成员变量</a:t>
            </a:r>
          </a:p>
          <a:p>
            <a:pPr lvl="2"/>
            <a:r>
              <a:rPr lang="en-US" altLang="zh-CN" sz="2400" dirty="0" smtClean="0">
                <a:solidFill>
                  <a:srgbClr val="008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final</a:t>
            </a:r>
            <a:r>
              <a:rPr lang="zh-CN" altLang="en-US" sz="240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指明变量的值不能被修改</a:t>
            </a:r>
          </a:p>
          <a:p>
            <a:pPr lvl="2"/>
            <a:r>
              <a:rPr lang="en-US" altLang="zh-CN" sz="2400" dirty="0" smtClean="0">
                <a:solidFill>
                  <a:srgbClr val="008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transient</a:t>
            </a:r>
            <a:r>
              <a:rPr lang="zh-CN" altLang="en-US" sz="240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指明变量是临时状态</a:t>
            </a:r>
          </a:p>
          <a:p>
            <a:pPr lvl="2"/>
            <a:r>
              <a:rPr lang="en-US" altLang="zh-CN" sz="2400" dirty="0" smtClean="0">
                <a:solidFill>
                  <a:srgbClr val="008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volatile</a:t>
            </a:r>
            <a:r>
              <a:rPr lang="zh-CN" altLang="en-US" sz="2400" dirty="0" smtClean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指明变量是一个共享变量</a:t>
            </a:r>
            <a:endParaRPr lang="zh-CN" altLang="en-US" dirty="0" smtClean="0">
              <a:latin typeface="Consolas" panose="020B0609020204030204" pitchFamily="49" charset="0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.2.3 数据成员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7488063" cy="51847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实例变量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(Instance Variables)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没有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static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修饰的变量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称为实例（对象）变量</a:t>
            </a:r>
            <a:endParaRPr lang="en-US" altLang="zh-CN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用来存储所有实例都需要的属性信息，不同实例的属性值可能会不同</a:t>
            </a:r>
          </a:p>
          <a:p>
            <a:pPr lvl="1">
              <a:lnSpc>
                <a:spcPct val="13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可通过下面的表达式访问对象属性的值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&lt;对象名&gt;.&lt;对象变量名&gt;</a:t>
            </a:r>
            <a:endParaRPr lang="en-US" altLang="zh-CN" sz="2400" b="1" dirty="0" smtClean="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例如： </a:t>
            </a:r>
            <a:r>
              <a:rPr lang="en-US" altLang="zh-CN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c1.hour;</a:t>
            </a:r>
            <a:endParaRPr lang="zh-CN" altLang="en-US" sz="2400" b="1" dirty="0" smtClean="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.2.3 数据成员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一个表示圆的类，保存在文件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Circle.java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中。</a:t>
            </a:r>
            <a:endParaRPr lang="en-US" altLang="zh-CN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然后编写测试类，保存在文件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ShapeTester.java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中，并与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Circle.java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放在相同的目录下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34925" y="116458"/>
            <a:ext cx="6624638" cy="25924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mport </a:t>
            </a:r>
            <a:r>
              <a:rPr lang="en-US" altLang="zh-CN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java.math</a:t>
            </a:r>
            <a:r>
              <a:rPr lang="en-US" altLang="zh-CN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.*;</a:t>
            </a:r>
          </a:p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Circle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public </a:t>
            </a:r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radius;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public </a:t>
            </a:r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4925" y="2780928"/>
            <a:ext cx="8382000" cy="338455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ShapeTester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public static void main(String </a:t>
            </a:r>
            <a:r>
              <a:rPr lang="en-US" altLang="zh-CN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[])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Circle </a:t>
            </a:r>
            <a:r>
              <a:rPr lang="en-US" altLang="zh-CN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aCircle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new Circle();</a:t>
            </a:r>
          </a:p>
          <a:p>
            <a:pPr marL="0" indent="0" eaLnBrk="1" hangingPunct="1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System.out.println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aCircle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marL="0" indent="0" eaLnBrk="1" hangingPunct="1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System.out.println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("radius = "+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aCircle</a:t>
            </a:r>
            <a:r>
              <a:rPr lang="en-US" altLang="zh-CN" sz="20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.radius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}   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.2.3 数据成员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编译后运行结果如下：</a:t>
            </a:r>
          </a:p>
          <a:p>
            <a:pPr lvl="1">
              <a:buFontTx/>
              <a:buNone/>
            </a:pP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Circle@592fa617</a:t>
            </a:r>
          </a:p>
          <a:p>
            <a:pPr lvl="1">
              <a:buFontTx/>
              <a:buNone/>
            </a:pP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radius = 0</a:t>
            </a:r>
          </a:p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解释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@之后的数值为</a:t>
            </a:r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所指的对象的存储地址</a:t>
            </a:r>
          </a:p>
          <a:p>
            <a:pPr lvl="1"/>
            <a:r>
              <a:rPr lang="en-US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的值及对象的状态如图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51204" name="Picture 6" descr="Object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69" y="3861048"/>
            <a:ext cx="3824287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230899" y="955259"/>
            <a:ext cx="7634288" cy="1223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声明一个表示矩形的类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保存在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Rectangle.java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中；编写测试类，保存在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ShapeTester.java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中，二文件保存在相同的目录下</a:t>
            </a:r>
          </a:p>
        </p:txBody>
      </p:sp>
      <p:sp>
        <p:nvSpPr>
          <p:cNvPr id="52227" name="Rectangle 3"/>
          <p:cNvSpPr txBox="1">
            <a:spLocks noChangeArrowheads="1"/>
          </p:cNvSpPr>
          <p:nvPr/>
        </p:nvSpPr>
        <p:spPr bwMode="auto">
          <a:xfrm>
            <a:off x="242604" y="3789040"/>
            <a:ext cx="8382000" cy="28813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>
                <a:latin typeface="Courier New" panose="02070309020205020404" pitchFamily="49" charset="0"/>
              </a:rPr>
              <a:t>public class </a:t>
            </a:r>
            <a:r>
              <a:rPr lang="en-US" altLang="zh-CN" sz="2000" b="1">
                <a:solidFill>
                  <a:srgbClr val="0000FF"/>
                </a:solidFill>
                <a:latin typeface="Courier New" panose="02070309020205020404" pitchFamily="49" charset="0"/>
              </a:rPr>
              <a:t>ShapeTester</a:t>
            </a:r>
            <a:r>
              <a:rPr lang="en-US" altLang="zh-CN" sz="2000" b="1">
                <a:latin typeface="Courier New" panose="02070309020205020404" pitchFamily="49" charset="0"/>
              </a:rPr>
              <a:t> { </a:t>
            </a:r>
          </a:p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>
                <a:latin typeface="Courier New" panose="02070309020205020404" pitchFamily="49" charset="0"/>
              </a:rPr>
              <a:t>    　　public static void main(String args[]) { </a:t>
            </a:r>
          </a:p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>
                <a:latin typeface="Courier New" panose="02070309020205020404" pitchFamily="49" charset="0"/>
              </a:rPr>
              <a:t>         　　　Circle    x; </a:t>
            </a:r>
          </a:p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>
                <a:latin typeface="Courier New" panose="02070309020205020404" pitchFamily="49" charset="0"/>
              </a:rPr>
              <a:t>       　　　  Rectangle y;         </a:t>
            </a:r>
          </a:p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>
                <a:latin typeface="Courier New" panose="02070309020205020404" pitchFamily="49" charset="0"/>
              </a:rPr>
              <a:t>       	  x = new Circle(); </a:t>
            </a:r>
          </a:p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>
                <a:latin typeface="Courier New" panose="02070309020205020404" pitchFamily="49" charset="0"/>
              </a:rPr>
              <a:t>        　　　 y = new Rectangle(); </a:t>
            </a:r>
          </a:p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>
                <a:latin typeface="Courier New" panose="02070309020205020404" pitchFamily="49" charset="0"/>
              </a:rPr>
              <a:t>       　　　  System.out.println(x + "   " + y); </a:t>
            </a:r>
          </a:p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>
                <a:latin typeface="Courier New" panose="02070309020205020404" pitchFamily="49" charset="0"/>
              </a:rPr>
              <a:t>  　　　  } </a:t>
            </a:r>
          </a:p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>
                <a:latin typeface="Courier New" panose="02070309020205020404" pitchFamily="49" charset="0"/>
              </a:rPr>
              <a:t> }</a:t>
            </a:r>
            <a:endParaRPr lang="zh-CN" altLang="en-US" sz="2000" b="1">
              <a:latin typeface="Courier New" panose="02070309020205020404" pitchFamily="49" charset="0"/>
            </a:endParaRP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257340" y="2204864"/>
            <a:ext cx="6265863" cy="13684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public class </a:t>
            </a:r>
            <a:r>
              <a:rPr lang="en-US" altLang="zh-CN" sz="2000" b="1">
                <a:solidFill>
                  <a:srgbClr val="0000FF"/>
                </a:solidFill>
                <a:latin typeface="Courier New" panose="02070309020205020404" pitchFamily="49" charset="0"/>
              </a:rPr>
              <a:t>Rectangle</a:t>
            </a:r>
            <a:r>
              <a:rPr lang="en-US" altLang="zh-CN" sz="2000" b="1">
                <a:latin typeface="Courier New" panose="02070309020205020404" pitchFamily="49" charset="0"/>
              </a:rPr>
              <a:t> { </a:t>
            </a:r>
          </a:p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   </a:t>
            </a:r>
            <a:r>
              <a:rPr lang="zh-CN" altLang="en-US" sz="2000" b="1">
                <a:latin typeface="Courier New" panose="02070309020205020404" pitchFamily="49" charset="0"/>
              </a:rPr>
              <a:t>　　 </a:t>
            </a:r>
            <a:r>
              <a:rPr lang="en-US" altLang="zh-CN" sz="2000" b="1">
                <a:latin typeface="Courier New" panose="02070309020205020404" pitchFamily="49" charset="0"/>
              </a:rPr>
              <a:t>double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width</a:t>
            </a:r>
            <a:r>
              <a:rPr lang="en-US" altLang="zh-CN" sz="2000" b="1">
                <a:latin typeface="Courier New" panose="02070309020205020404" pitchFamily="49" charset="0"/>
              </a:rPr>
              <a:t> = 10.128; </a:t>
            </a:r>
          </a:p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    </a:t>
            </a:r>
            <a:r>
              <a:rPr lang="zh-CN" altLang="en-US" sz="2000" b="1">
                <a:latin typeface="Courier New" panose="02070309020205020404" pitchFamily="49" charset="0"/>
              </a:rPr>
              <a:t>　　</a:t>
            </a:r>
            <a:r>
              <a:rPr lang="en-US" altLang="zh-CN" sz="2000" b="1">
                <a:latin typeface="Courier New" panose="02070309020205020404" pitchFamily="49" charset="0"/>
              </a:rPr>
              <a:t>double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height</a:t>
            </a:r>
            <a:r>
              <a:rPr lang="en-US" altLang="zh-CN" sz="2000" b="1">
                <a:latin typeface="Courier New" panose="02070309020205020404" pitchFamily="49" charset="0"/>
              </a:rPr>
              <a:t> = 5.734; </a:t>
            </a:r>
          </a:p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.2.3 数据成员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编译后运行结果如下：</a:t>
            </a:r>
          </a:p>
          <a:p>
            <a:pPr lvl="1">
              <a:buFontTx/>
              <a:buNone/>
            </a:pPr>
            <a:r>
              <a:rPr lang="en-US" altLang="zh-CN" dirty="0" smtClean="0">
                <a:ea typeface="楷体_GB2312" pitchFamily="49" charset="-122"/>
              </a:rPr>
              <a:t>Circle@82f0db45    Rectangle@92d342df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解释</a:t>
            </a:r>
          </a:p>
          <a:p>
            <a:pPr lvl="1"/>
            <a:r>
              <a:rPr lang="en-US" altLang="zh-CN" dirty="0" smtClean="0">
                <a:ea typeface="楷体_GB2312" pitchFamily="49" charset="-122"/>
              </a:rPr>
              <a:t>Circle</a:t>
            </a:r>
            <a:r>
              <a:rPr lang="zh-CN" altLang="en-US" dirty="0" smtClean="0">
                <a:ea typeface="楷体_GB2312" pitchFamily="49" charset="-122"/>
              </a:rPr>
              <a:t>及</a:t>
            </a:r>
            <a:r>
              <a:rPr lang="en-US" altLang="zh-CN" dirty="0" smtClean="0">
                <a:ea typeface="楷体_GB2312" pitchFamily="49" charset="-122"/>
              </a:rPr>
              <a:t>Rectangle</a:t>
            </a:r>
            <a:r>
              <a:rPr lang="zh-CN" altLang="en-US" dirty="0" smtClean="0">
                <a:ea typeface="楷体_GB2312" pitchFamily="49" charset="-122"/>
              </a:rPr>
              <a:t>类对象的状态如图</a:t>
            </a:r>
          </a:p>
          <a:p>
            <a:pPr lvl="1"/>
            <a:r>
              <a:rPr lang="zh-CN" altLang="en-US" dirty="0" smtClean="0">
                <a:ea typeface="楷体_GB2312" pitchFamily="49" charset="-122"/>
              </a:rPr>
              <a:t>@之后的数值为</a:t>
            </a:r>
            <a:r>
              <a:rPr lang="en-US" altLang="zh-CN" dirty="0" smtClean="0">
                <a:ea typeface="楷体_GB2312" pitchFamily="49" charset="-122"/>
              </a:rPr>
              <a:t>x</a:t>
            </a:r>
            <a:r>
              <a:rPr lang="zh-CN" altLang="en-US" dirty="0" smtClean="0">
                <a:ea typeface="楷体_GB2312" pitchFamily="49" charset="-122"/>
              </a:rPr>
              <a:t>所指的对象的存储地址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53251" name="Picture 6" descr="ObjectRectan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716338"/>
            <a:ext cx="46482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.2.3 数据成员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xfrm>
            <a:off x="468313" y="1052736"/>
            <a:ext cx="7416800" cy="936104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ShapeTester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类进行修改，使两个实例具有不同的实例变量值</a:t>
            </a:r>
          </a:p>
        </p:txBody>
      </p:sp>
      <p:sp>
        <p:nvSpPr>
          <p:cNvPr id="54275" name="Rectangle 3"/>
          <p:cNvSpPr txBox="1">
            <a:spLocks noChangeArrowheads="1"/>
          </p:cNvSpPr>
          <p:nvPr/>
        </p:nvSpPr>
        <p:spPr bwMode="auto">
          <a:xfrm>
            <a:off x="323528" y="2133524"/>
            <a:ext cx="8682038" cy="41767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2000" b="1" dirty="0" err="1">
                <a:solidFill>
                  <a:srgbClr val="0000FF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ShapeTester</a:t>
            </a:r>
            <a:r>
              <a:rPr lang="en-US" altLang="zh-CN" sz="20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 { </a:t>
            </a:r>
          </a:p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   public static void main(String </a:t>
            </a:r>
            <a:r>
              <a:rPr lang="en-US" altLang="zh-CN" sz="2000" b="1" dirty="0" err="1">
                <a:latin typeface="Constantia" panose="02030602050306030303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[]) { </a:t>
            </a:r>
          </a:p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     Circle   x; </a:t>
            </a:r>
          </a:p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     Rectangle y, z; </a:t>
            </a:r>
          </a:p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     x = new Circle(); </a:t>
            </a:r>
          </a:p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     y = new Rectangle(); </a:t>
            </a:r>
          </a:p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     z = new Rectangle(); </a:t>
            </a:r>
          </a:p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 dirty="0">
                <a:solidFill>
                  <a:srgbClr val="FF0000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>
                <a:solidFill>
                  <a:srgbClr val="FF0000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x.radius</a:t>
            </a:r>
            <a:r>
              <a:rPr lang="en-US" altLang="zh-CN" sz="2000" b="1" dirty="0">
                <a:solidFill>
                  <a:srgbClr val="FF0000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= 50; </a:t>
            </a:r>
          </a:p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>
                <a:solidFill>
                  <a:srgbClr val="FF0000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z.width</a:t>
            </a:r>
            <a:r>
              <a:rPr lang="en-US" altLang="zh-CN" sz="20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 = 68.94; </a:t>
            </a:r>
          </a:p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 dirty="0">
                <a:solidFill>
                  <a:srgbClr val="FF0000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z.height</a:t>
            </a:r>
            <a:r>
              <a:rPr lang="en-US" altLang="zh-CN" sz="2000" b="1" dirty="0" smtClean="0">
                <a:solidFill>
                  <a:srgbClr val="FF0000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= 47.54; </a:t>
            </a:r>
          </a:p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b="1" dirty="0" err="1">
                <a:latin typeface="Constantia" panose="02030602050306030303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Constantia" panose="02030602050306030303" pitchFamily="18" charset="0"/>
                <a:cs typeface="Times New Roman" panose="02020603050405020304" pitchFamily="18" charset="0"/>
              </a:rPr>
              <a:t>x.radius</a:t>
            </a:r>
            <a:r>
              <a:rPr lang="en-US" altLang="zh-CN" sz="20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000" b="1" dirty="0" smtClean="0">
                <a:latin typeface="Constantia" panose="02030602050306030303" pitchFamily="18" charset="0"/>
                <a:cs typeface="Times New Roman" panose="02020603050405020304" pitchFamily="18" charset="0"/>
              </a:rPr>
              <a:t>“;" </a:t>
            </a:r>
            <a:r>
              <a:rPr lang="en-US" altLang="zh-CN" sz="20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000" b="1" dirty="0" err="1">
                <a:latin typeface="Constantia" panose="02030602050306030303" pitchFamily="18" charset="0"/>
                <a:cs typeface="Times New Roman" panose="02020603050405020304" pitchFamily="18" charset="0"/>
              </a:rPr>
              <a:t>y.width</a:t>
            </a:r>
            <a:r>
              <a:rPr lang="en-US" altLang="zh-CN" sz="20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000" b="1" dirty="0" smtClean="0">
                <a:latin typeface="Constantia" panose="02030602050306030303" pitchFamily="18" charset="0"/>
                <a:cs typeface="Times New Roman" panose="02020603050405020304" pitchFamily="18" charset="0"/>
              </a:rPr>
              <a:t>“;" </a:t>
            </a:r>
            <a:r>
              <a:rPr lang="en-US" altLang="zh-CN" sz="20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000" b="1" dirty="0" err="1">
                <a:latin typeface="Constantia" panose="02030602050306030303" pitchFamily="18" charset="0"/>
                <a:cs typeface="Times New Roman" panose="02020603050405020304" pitchFamily="18" charset="0"/>
              </a:rPr>
              <a:t>z.width</a:t>
            </a:r>
            <a:r>
              <a:rPr lang="en-US" altLang="zh-CN" sz="20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);</a:t>
            </a:r>
          </a:p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   }</a:t>
            </a:r>
          </a:p>
          <a:p>
            <a:pPr marL="0" lvl="1"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.2.3 数据成员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编译后运行结果如下：</a:t>
            </a:r>
          </a:p>
          <a:p>
            <a:pPr lvl="1">
              <a:buFontTx/>
              <a:buNone/>
            </a:pP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50; 68.94; 10.128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解释</a:t>
            </a:r>
          </a:p>
          <a:p>
            <a:pPr lvl="1"/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Circle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及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Rectangle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类对象的状态如图</a:t>
            </a:r>
          </a:p>
        </p:txBody>
      </p:sp>
      <p:pic>
        <p:nvPicPr>
          <p:cNvPr id="55299" name="Picture 6" descr="ObjectRectangl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213100"/>
            <a:ext cx="5562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.2.3 数据成员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例子：地址簿程序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一个人的地址通常包括以下信息：</a:t>
            </a:r>
          </a:p>
          <a:p>
            <a:pPr lvl="1">
              <a:buFontTx/>
              <a:buNone/>
            </a:pPr>
            <a:r>
              <a:rPr lang="zh-CN" altLang="en-US" b="0" dirty="0" smtClean="0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姓名，省份，城市，街道，门牌号，邮政编码</a:t>
            </a:r>
          </a:p>
          <a:p>
            <a:pPr lvl="1"/>
            <a:r>
              <a:rPr lang="zh-CN" altLang="en-US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采用过程化的程序设计方法，使用简单变量存储，则存储两个人地址的代码如下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63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GB" dirty="0" smtClean="0">
                <a:ea typeface="宋体" panose="02010600030101010101" pitchFamily="2" charset="-122"/>
              </a:rPr>
              <a:t>.2.3 数据成员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16632"/>
            <a:ext cx="2864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solidFill>
                  <a:srgbClr val="00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Demo:TestClock.java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9512" y="692696"/>
            <a:ext cx="8289925" cy="604279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public class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itchFamily="49" charset="0"/>
              </a:rPr>
              <a:t>TestClock</a:t>
            </a:r>
            <a:r>
              <a:rPr lang="en-US" altLang="zh-CN" sz="2000" b="1" dirty="0">
                <a:latin typeface="Courier New" pitchFamily="49" charset="0"/>
              </a:rPr>
              <a:t> {</a:t>
            </a:r>
          </a:p>
          <a:p>
            <a:pPr>
              <a:defRPr/>
            </a:pPr>
            <a:r>
              <a:rPr lang="en-US" altLang="zh-CN" sz="2000" b="1" dirty="0" smtClean="0">
                <a:latin typeface="Courier New" pitchFamily="49" charset="0"/>
              </a:rPr>
              <a:t>     public </a:t>
            </a:r>
            <a:r>
              <a:rPr lang="en-US" altLang="zh-CN" sz="2000" b="1" dirty="0">
                <a:latin typeface="Courier New" pitchFamily="49" charset="0"/>
              </a:rPr>
              <a:t>static void main(String[] </a:t>
            </a:r>
            <a:r>
              <a:rPr lang="en-US" altLang="zh-CN" sz="2000" b="1" dirty="0" err="1">
                <a:latin typeface="Courier New" pitchFamily="49" charset="0"/>
              </a:rPr>
              <a:t>args</a:t>
            </a:r>
            <a:r>
              <a:rPr lang="en-US" altLang="zh-CN" sz="2000" b="1" dirty="0">
                <a:latin typeface="Courier New" pitchFamily="49" charset="0"/>
              </a:rPr>
              <a:t>){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	  </a:t>
            </a:r>
            <a:r>
              <a:rPr lang="en-US" altLang="zh-CN" sz="2000" b="1" dirty="0" smtClean="0">
                <a:latin typeface="Courier New" pitchFamily="49" charset="0"/>
              </a:rPr>
              <a:t>Scanner </a:t>
            </a:r>
            <a:r>
              <a:rPr lang="en-US" altLang="zh-CN" sz="2000" b="1" dirty="0">
                <a:latin typeface="Courier New" pitchFamily="49" charset="0"/>
              </a:rPr>
              <a:t>in = new Scanner(System.in);</a:t>
            </a:r>
          </a:p>
          <a:p>
            <a:pPr>
              <a:defRPr/>
            </a:pPr>
            <a:r>
              <a:rPr lang="en-US" altLang="zh-CN" sz="2000" b="1" dirty="0" smtClean="0">
                <a:latin typeface="Courier New" pitchFamily="49" charset="0"/>
              </a:rPr>
              <a:t>       </a:t>
            </a:r>
            <a:r>
              <a:rPr lang="en-US" altLang="zh-CN" sz="2000" b="1" dirty="0">
                <a:latin typeface="Courier New" pitchFamily="49" charset="0"/>
              </a:rPr>
              <a:t>// get input</a:t>
            </a:r>
          </a:p>
          <a:p>
            <a:pPr>
              <a:defRPr/>
            </a:pPr>
            <a:r>
              <a:rPr lang="en-US" altLang="zh-CN" sz="2000" b="1" dirty="0" smtClean="0">
                <a:latin typeface="Courier New" pitchFamily="49" charset="0"/>
              </a:rPr>
              <a:t>        </a:t>
            </a:r>
            <a:r>
              <a:rPr lang="en-US" altLang="zh-CN" sz="2000" b="1" dirty="0" err="1">
                <a:latin typeface="Courier New" pitchFamily="49" charset="0"/>
              </a:rPr>
              <a:t>System.out.print</a:t>
            </a:r>
            <a:r>
              <a:rPr lang="en-US" altLang="zh-CN" sz="2000" b="1" dirty="0">
                <a:latin typeface="Courier New" pitchFamily="49" charset="0"/>
              </a:rPr>
              <a:t>("What is the hour? ");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</a:rPr>
              <a:t>  </a:t>
            </a:r>
            <a:r>
              <a:rPr lang="en-US" altLang="zh-CN" sz="2000" b="1" dirty="0" err="1">
                <a:latin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</a:rPr>
              <a:t>in_hour</a:t>
            </a:r>
            <a:r>
              <a:rPr lang="en-US" altLang="zh-CN" sz="2000" b="1" dirty="0">
                <a:latin typeface="Courier New" pitchFamily="49" charset="0"/>
              </a:rPr>
              <a:t> = </a:t>
            </a:r>
            <a:r>
              <a:rPr lang="en-US" altLang="zh-CN" sz="2000" b="1" dirty="0" err="1">
                <a:latin typeface="Courier New" pitchFamily="49" charset="0"/>
              </a:rPr>
              <a:t>in.nextInt</a:t>
            </a:r>
            <a:r>
              <a:rPr lang="en-US" altLang="zh-CN" sz="2000" b="1" dirty="0">
                <a:latin typeface="Courier New" pitchFamily="49" charset="0"/>
              </a:rPr>
              <a:t>();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	    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</a:rPr>
              <a:t>  </a:t>
            </a:r>
            <a:r>
              <a:rPr lang="en-US" altLang="zh-CN" sz="2000" b="1" dirty="0" err="1">
                <a:latin typeface="Courier New" pitchFamily="49" charset="0"/>
              </a:rPr>
              <a:t>System.out.print</a:t>
            </a:r>
            <a:r>
              <a:rPr lang="en-US" altLang="zh-CN" sz="2000" b="1" dirty="0">
                <a:latin typeface="Courier New" pitchFamily="49" charset="0"/>
              </a:rPr>
              <a:t>("What is the minute? ");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</a:rPr>
              <a:t>  </a:t>
            </a:r>
            <a:r>
              <a:rPr lang="en-US" altLang="zh-CN" sz="2000" b="1" dirty="0" err="1">
                <a:latin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</a:rPr>
              <a:t>in_minute</a:t>
            </a:r>
            <a:r>
              <a:rPr lang="en-US" altLang="zh-CN" sz="2000" b="1" dirty="0">
                <a:latin typeface="Courier New" pitchFamily="49" charset="0"/>
              </a:rPr>
              <a:t> = </a:t>
            </a:r>
            <a:r>
              <a:rPr lang="en-US" altLang="zh-CN" sz="2000" b="1" dirty="0" err="1">
                <a:latin typeface="Courier New" pitchFamily="49" charset="0"/>
              </a:rPr>
              <a:t>in.nextInt</a:t>
            </a:r>
            <a:r>
              <a:rPr lang="en-US" altLang="zh-CN" sz="2000" b="1" dirty="0">
                <a:latin typeface="Courier New" pitchFamily="49" charset="0"/>
              </a:rPr>
              <a:t>();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	    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</a:rPr>
              <a:t>  </a:t>
            </a:r>
            <a:r>
              <a:rPr lang="en-US" altLang="zh-CN" sz="2000" b="1" dirty="0" err="1">
                <a:latin typeface="Courier New" pitchFamily="49" charset="0"/>
              </a:rPr>
              <a:t>System.out.print</a:t>
            </a:r>
            <a:r>
              <a:rPr lang="en-US" altLang="zh-CN" sz="2000" b="1" dirty="0">
                <a:latin typeface="Courier New" pitchFamily="49" charset="0"/>
              </a:rPr>
              <a:t>("What is the second? ");</a:t>
            </a:r>
          </a:p>
          <a:p>
            <a:pPr>
              <a:defRPr/>
            </a:pPr>
            <a:r>
              <a:rPr lang="en-US" altLang="zh-CN" sz="2000" b="1" dirty="0" smtClean="0">
                <a:latin typeface="Courier New" pitchFamily="49" charset="0"/>
              </a:rPr>
              <a:t>        </a:t>
            </a:r>
            <a:r>
              <a:rPr lang="en-US" altLang="zh-CN" sz="2000" b="1" dirty="0" err="1">
                <a:latin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</a:rPr>
              <a:t>in_second</a:t>
            </a:r>
            <a:r>
              <a:rPr lang="en-US" altLang="zh-CN" sz="2000" b="1" dirty="0">
                <a:latin typeface="Courier New" pitchFamily="49" charset="0"/>
              </a:rPr>
              <a:t> = </a:t>
            </a:r>
            <a:r>
              <a:rPr lang="en-US" altLang="zh-CN" sz="2000" b="1" dirty="0" err="1">
                <a:latin typeface="Courier New" pitchFamily="49" charset="0"/>
              </a:rPr>
              <a:t>in.nextInt</a:t>
            </a:r>
            <a:r>
              <a:rPr lang="en-US" altLang="zh-CN" sz="2000" b="1" dirty="0" smtClean="0">
                <a:latin typeface="Courier New" pitchFamily="49" charset="0"/>
              </a:rPr>
              <a:t>();</a:t>
            </a:r>
          </a:p>
          <a:p>
            <a:pPr>
              <a:defRPr/>
            </a:pPr>
            <a:endParaRPr lang="en-US" altLang="zh-CN" sz="2000" b="1" dirty="0"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 smtClean="0">
                <a:latin typeface="Courier New" pitchFamily="49" charset="0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</a:rPr>
              <a:t>Clock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c1 = new Clock();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itchFamily="49" charset="0"/>
              </a:rPr>
              <a:t>c1.setTime</a:t>
            </a:r>
            <a:r>
              <a:rPr lang="en-US" altLang="zh-CN" sz="2000" b="1" dirty="0" smtClean="0">
                <a:latin typeface="Courier New" pitchFamily="49" charset="0"/>
              </a:rPr>
              <a:t>(</a:t>
            </a:r>
            <a:r>
              <a:rPr lang="en-US" altLang="zh-CN" sz="2000" b="1" dirty="0" err="1" smtClean="0">
                <a:latin typeface="Courier New" pitchFamily="49" charset="0"/>
              </a:rPr>
              <a:t>in_hour</a:t>
            </a:r>
            <a:r>
              <a:rPr lang="en-US" altLang="zh-CN" sz="2000" b="1" dirty="0">
                <a:latin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</a:rPr>
              <a:t>in_minute</a:t>
            </a:r>
            <a:r>
              <a:rPr lang="en-US" altLang="zh-CN" sz="2000" b="1" dirty="0">
                <a:latin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</a:rPr>
              <a:t>in_second</a:t>
            </a:r>
            <a:r>
              <a:rPr lang="en-US" altLang="zh-CN" sz="2000" b="1" dirty="0">
                <a:latin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</a:rPr>
              <a:t>  </a:t>
            </a:r>
            <a:r>
              <a:rPr lang="en-US" altLang="zh-CN" sz="2000" b="1" dirty="0" err="1" smtClean="0">
                <a:latin typeface="Courier New" pitchFamily="49" charset="0"/>
              </a:rPr>
              <a:t>System.out.print</a:t>
            </a:r>
            <a:r>
              <a:rPr lang="en-US" altLang="zh-CN" sz="2000" b="1" dirty="0">
                <a:latin typeface="Courier New" pitchFamily="49" charset="0"/>
              </a:rPr>
              <a:t>("The current time is: ");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	</a:t>
            </a:r>
            <a:r>
              <a:rPr lang="en-US" altLang="zh-CN" sz="2000" b="1" dirty="0" smtClean="0">
                <a:latin typeface="Courier New" pitchFamily="49" charset="0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 New" pitchFamily="49" charset="0"/>
              </a:rPr>
              <a:t>c1.showTime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</a:rPr>
              <a:t>()</a:t>
            </a:r>
            <a:r>
              <a:rPr lang="en-US" altLang="zh-CN" sz="2000" b="1" dirty="0"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	}</a:t>
            </a:r>
          </a:p>
          <a:p>
            <a:pPr>
              <a:defRPr/>
            </a:pPr>
            <a:r>
              <a:rPr lang="en-US" altLang="zh-CN" sz="20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83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5888"/>
            <a:ext cx="8229600" cy="662622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lvl="1">
              <a:buFontTx/>
              <a:buNone/>
            </a:pPr>
            <a:r>
              <a:rPr lang="en-US" altLang="zh-CN" sz="1800" dirty="0" smtClean="0">
                <a:ea typeface="楷体_GB2312" pitchFamily="49" charset="-122"/>
              </a:rPr>
              <a:t>public static void main(String </a:t>
            </a:r>
            <a:r>
              <a:rPr lang="en-US" altLang="zh-CN" sz="1800" dirty="0" err="1" smtClean="0">
                <a:ea typeface="楷体_GB2312" pitchFamily="49" charset="-122"/>
              </a:rPr>
              <a:t>args</a:t>
            </a:r>
            <a:r>
              <a:rPr lang="en-US" altLang="zh-CN" sz="1800" dirty="0" smtClean="0">
                <a:ea typeface="楷体_GB2312" pitchFamily="49" charset="-122"/>
              </a:rPr>
              <a:t>[]) { </a:t>
            </a:r>
          </a:p>
          <a:p>
            <a:pPr lvl="1">
              <a:buFontTx/>
              <a:buNone/>
            </a:pPr>
            <a:r>
              <a:rPr lang="en-US" altLang="zh-CN" sz="1800" dirty="0" smtClean="0">
                <a:ea typeface="楷体_GB2312" pitchFamily="49" charset="-122"/>
              </a:rPr>
              <a:t>   String </a:t>
            </a:r>
            <a:r>
              <a:rPr lang="en-US" altLang="zh-CN" sz="1800" dirty="0" smtClean="0">
                <a:solidFill>
                  <a:srgbClr val="0000FF"/>
                </a:solidFill>
                <a:ea typeface="楷体_GB2312" pitchFamily="49" charset="-122"/>
              </a:rPr>
              <a:t>name1, name2</a:t>
            </a:r>
            <a:r>
              <a:rPr lang="en-US" altLang="zh-CN" sz="1800" dirty="0" smtClean="0">
                <a:ea typeface="楷体_GB2312" pitchFamily="49" charset="-122"/>
              </a:rPr>
              <a:t>; </a:t>
            </a:r>
          </a:p>
          <a:p>
            <a:pPr lvl="1">
              <a:buFontTx/>
              <a:buNone/>
            </a:pPr>
            <a:r>
              <a:rPr lang="en-US" altLang="zh-CN" sz="1800" dirty="0" smtClean="0">
                <a:ea typeface="楷体_GB2312" pitchFamily="49" charset="-122"/>
              </a:rPr>
              <a:t>   </a:t>
            </a:r>
            <a:r>
              <a:rPr lang="en-US" altLang="zh-CN" sz="1800" dirty="0" err="1" smtClean="0">
                <a:ea typeface="楷体_GB2312" pitchFamily="49" charset="-122"/>
              </a:rPr>
              <a:t>int</a:t>
            </a:r>
            <a:r>
              <a:rPr lang="en-US" altLang="zh-CN" sz="1800" dirty="0" smtClean="0">
                <a:ea typeface="楷体_GB2312" pitchFamily="49" charset="-122"/>
              </a:rPr>
              <a:t>   </a:t>
            </a:r>
            <a:r>
              <a:rPr lang="en-US" altLang="zh-CN" sz="1800" dirty="0" smtClean="0">
                <a:solidFill>
                  <a:srgbClr val="0000FF"/>
                </a:solidFill>
                <a:ea typeface="楷体_GB2312" pitchFamily="49" charset="-122"/>
              </a:rPr>
              <a:t>roomNumber1, roomNumber2</a:t>
            </a:r>
            <a:r>
              <a:rPr lang="en-US" altLang="zh-CN" sz="1800" dirty="0" smtClean="0">
                <a:ea typeface="楷体_GB2312" pitchFamily="49" charset="-122"/>
              </a:rPr>
              <a:t>; </a:t>
            </a:r>
          </a:p>
          <a:p>
            <a:pPr lvl="1">
              <a:buFontTx/>
              <a:buNone/>
            </a:pPr>
            <a:r>
              <a:rPr lang="en-US" altLang="zh-CN" sz="1800" dirty="0" smtClean="0">
                <a:ea typeface="楷体_GB2312" pitchFamily="49" charset="-122"/>
              </a:rPr>
              <a:t>   String </a:t>
            </a:r>
            <a:r>
              <a:rPr lang="en-US" altLang="zh-CN" sz="1800" dirty="0" smtClean="0">
                <a:solidFill>
                  <a:srgbClr val="0000FF"/>
                </a:solidFill>
                <a:ea typeface="楷体_GB2312" pitchFamily="49" charset="-122"/>
              </a:rPr>
              <a:t>streetName1,streetName2</a:t>
            </a:r>
            <a:r>
              <a:rPr lang="en-US" altLang="zh-CN" sz="1800" dirty="0" smtClean="0">
                <a:ea typeface="楷体_GB2312" pitchFamily="49" charset="-122"/>
              </a:rPr>
              <a:t>; </a:t>
            </a:r>
          </a:p>
          <a:p>
            <a:pPr lvl="1">
              <a:buFontTx/>
              <a:buNone/>
            </a:pPr>
            <a:r>
              <a:rPr lang="en-US" altLang="zh-CN" sz="1800" dirty="0" smtClean="0">
                <a:ea typeface="楷体_GB2312" pitchFamily="49" charset="-122"/>
              </a:rPr>
              <a:t>   String </a:t>
            </a:r>
            <a:r>
              <a:rPr lang="en-US" altLang="zh-CN" sz="1800" dirty="0" smtClean="0">
                <a:solidFill>
                  <a:srgbClr val="0000FF"/>
                </a:solidFill>
                <a:ea typeface="楷体_GB2312" pitchFamily="49" charset="-122"/>
              </a:rPr>
              <a:t>city1, city2</a:t>
            </a:r>
            <a:r>
              <a:rPr lang="en-US" altLang="zh-CN" sz="1800" dirty="0" smtClean="0">
                <a:ea typeface="楷体_GB2312" pitchFamily="49" charset="-122"/>
              </a:rPr>
              <a:t>; </a:t>
            </a:r>
          </a:p>
          <a:p>
            <a:pPr lvl="1">
              <a:buFontTx/>
              <a:buNone/>
            </a:pPr>
            <a:r>
              <a:rPr lang="en-US" altLang="zh-CN" sz="1800" dirty="0" smtClean="0">
                <a:ea typeface="楷体_GB2312" pitchFamily="49" charset="-122"/>
              </a:rPr>
              <a:t>   String </a:t>
            </a:r>
            <a:r>
              <a:rPr lang="en-US" altLang="zh-CN" sz="1800" dirty="0" smtClean="0">
                <a:solidFill>
                  <a:srgbClr val="0000FF"/>
                </a:solidFill>
                <a:ea typeface="楷体_GB2312" pitchFamily="49" charset="-122"/>
              </a:rPr>
              <a:t>province1, province2</a:t>
            </a:r>
            <a:r>
              <a:rPr lang="en-US" altLang="zh-CN" sz="1800" dirty="0" smtClean="0">
                <a:ea typeface="楷体_GB2312" pitchFamily="49" charset="-122"/>
              </a:rPr>
              <a:t>; </a:t>
            </a:r>
          </a:p>
          <a:p>
            <a:pPr lvl="1">
              <a:buFontTx/>
              <a:buNone/>
            </a:pPr>
            <a:r>
              <a:rPr lang="en-US" altLang="zh-CN" sz="1800" dirty="0" smtClean="0">
                <a:ea typeface="楷体_GB2312" pitchFamily="49" charset="-122"/>
              </a:rPr>
              <a:t>   String </a:t>
            </a:r>
            <a:r>
              <a:rPr lang="en-US" altLang="zh-CN" sz="1800" dirty="0" smtClean="0">
                <a:solidFill>
                  <a:srgbClr val="0000FF"/>
                </a:solidFill>
                <a:ea typeface="楷体_GB2312" pitchFamily="49" charset="-122"/>
              </a:rPr>
              <a:t>postalCode1, postalCode2</a:t>
            </a:r>
            <a:r>
              <a:rPr lang="en-US" altLang="zh-CN" sz="1800" dirty="0" smtClean="0">
                <a:ea typeface="楷体_GB2312" pitchFamily="49" charset="-122"/>
              </a:rPr>
              <a:t>; </a:t>
            </a:r>
          </a:p>
          <a:p>
            <a:pPr lvl="1">
              <a:buFontTx/>
              <a:buNone/>
            </a:pPr>
            <a:r>
              <a:rPr lang="en-US" altLang="zh-CN" sz="1800" dirty="0" smtClean="0">
                <a:ea typeface="楷体_GB2312" pitchFamily="49" charset="-122"/>
              </a:rPr>
              <a:t>   </a:t>
            </a:r>
            <a:r>
              <a:rPr lang="en-US" altLang="zh-CN" sz="1800" dirty="0" smtClean="0">
                <a:solidFill>
                  <a:srgbClr val="008000"/>
                </a:solidFill>
                <a:ea typeface="楷体_GB2312" pitchFamily="49" charset="-122"/>
              </a:rPr>
              <a:t>name1 = " Zhang Li"; </a:t>
            </a:r>
          </a:p>
          <a:p>
            <a:pPr lvl="1">
              <a:buFontTx/>
              <a:buNone/>
            </a:pPr>
            <a:r>
              <a:rPr lang="en-US" altLang="zh-CN" sz="1800" dirty="0" smtClean="0">
                <a:solidFill>
                  <a:srgbClr val="008000"/>
                </a:solidFill>
                <a:ea typeface="楷体_GB2312" pitchFamily="49" charset="-122"/>
              </a:rPr>
              <a:t>   roomNumber1 = 15; </a:t>
            </a:r>
          </a:p>
          <a:p>
            <a:pPr lvl="1">
              <a:buFontTx/>
              <a:buNone/>
            </a:pPr>
            <a:r>
              <a:rPr lang="en-US" altLang="zh-CN" sz="1800" dirty="0" smtClean="0">
                <a:solidFill>
                  <a:srgbClr val="008000"/>
                </a:solidFill>
                <a:ea typeface="楷体_GB2312" pitchFamily="49" charset="-122"/>
              </a:rPr>
              <a:t>   streetName1 = " Tsinghua East  Road"; </a:t>
            </a:r>
          </a:p>
          <a:p>
            <a:pPr lvl="1">
              <a:buFontTx/>
              <a:buNone/>
            </a:pPr>
            <a:r>
              <a:rPr lang="en-US" altLang="zh-CN" sz="1800" dirty="0" smtClean="0">
                <a:solidFill>
                  <a:srgbClr val="008000"/>
                </a:solidFill>
                <a:ea typeface="楷体_GB2312" pitchFamily="49" charset="-122"/>
              </a:rPr>
              <a:t>   city1 = " Beijing"; </a:t>
            </a:r>
          </a:p>
          <a:p>
            <a:pPr lvl="1">
              <a:buFontTx/>
              <a:buNone/>
            </a:pPr>
            <a:r>
              <a:rPr lang="en-US" altLang="zh-CN" sz="1800" dirty="0" smtClean="0">
                <a:solidFill>
                  <a:srgbClr val="008000"/>
                </a:solidFill>
                <a:ea typeface="楷体_GB2312" pitchFamily="49" charset="-122"/>
              </a:rPr>
              <a:t>   province1 = “Beijing"; </a:t>
            </a:r>
          </a:p>
          <a:p>
            <a:pPr lvl="1">
              <a:buFontTx/>
              <a:buNone/>
            </a:pPr>
            <a:r>
              <a:rPr lang="en-US" altLang="zh-CN" sz="1800" dirty="0" smtClean="0">
                <a:solidFill>
                  <a:srgbClr val="008000"/>
                </a:solidFill>
                <a:ea typeface="楷体_GB2312" pitchFamily="49" charset="-122"/>
              </a:rPr>
              <a:t>   postalCode1 = " 100084"; </a:t>
            </a:r>
          </a:p>
          <a:p>
            <a:pPr lvl="1">
              <a:buFontTx/>
              <a:buNone/>
            </a:pPr>
            <a:r>
              <a:rPr lang="en-US" altLang="zh-CN" sz="1800" dirty="0" smtClean="0">
                <a:solidFill>
                  <a:srgbClr val="D60093"/>
                </a:solidFill>
                <a:ea typeface="楷体_GB2312" pitchFamily="49" charset="-122"/>
              </a:rPr>
              <a:t>   </a:t>
            </a:r>
            <a:r>
              <a:rPr lang="en-US" altLang="zh-CN" sz="1800" dirty="0" smtClean="0">
                <a:solidFill>
                  <a:srgbClr val="C00000"/>
                </a:solidFill>
                <a:ea typeface="楷体_GB2312" pitchFamily="49" charset="-122"/>
              </a:rPr>
              <a:t>name2 = " Li Hong"; </a:t>
            </a:r>
          </a:p>
          <a:p>
            <a:pPr lvl="1"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楷体_GB2312" pitchFamily="49" charset="-122"/>
              </a:rPr>
              <a:t>   roomNumber2 = 2; </a:t>
            </a:r>
          </a:p>
          <a:p>
            <a:pPr lvl="1"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楷体_GB2312" pitchFamily="49" charset="-122"/>
              </a:rPr>
              <a:t>   streetName2 = " </a:t>
            </a:r>
            <a:r>
              <a:rPr lang="en-US" altLang="zh-CN" sz="1800" dirty="0" err="1" smtClean="0">
                <a:solidFill>
                  <a:srgbClr val="C00000"/>
                </a:solidFill>
                <a:ea typeface="楷体_GB2312" pitchFamily="49" charset="-122"/>
              </a:rPr>
              <a:t>BeiNong</a:t>
            </a:r>
            <a:r>
              <a:rPr lang="en-US" altLang="zh-CN" sz="1800" dirty="0" smtClean="0">
                <a:solidFill>
                  <a:srgbClr val="C00000"/>
                </a:solidFill>
                <a:ea typeface="楷体_GB2312" pitchFamily="49" charset="-122"/>
              </a:rPr>
              <a:t>"; </a:t>
            </a:r>
          </a:p>
          <a:p>
            <a:pPr lvl="1"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楷体_GB2312" pitchFamily="49" charset="-122"/>
              </a:rPr>
              <a:t>   city2 = " Beijing"; </a:t>
            </a:r>
          </a:p>
          <a:p>
            <a:pPr lvl="1"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楷体_GB2312" pitchFamily="49" charset="-122"/>
              </a:rPr>
              <a:t>   province2 = " Beijing"; </a:t>
            </a:r>
          </a:p>
          <a:p>
            <a:pPr lvl="1"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楷体_GB2312" pitchFamily="49" charset="-122"/>
              </a:rPr>
              <a:t>   postalCode2 = " 102206"; </a:t>
            </a:r>
            <a:r>
              <a:rPr lang="en-US" altLang="zh-CN" sz="1800" dirty="0" smtClean="0">
                <a:solidFill>
                  <a:srgbClr val="D60093"/>
                </a:solidFill>
                <a:ea typeface="楷体_GB2312" pitchFamily="49" charset="-122"/>
              </a:rPr>
              <a:t>   </a:t>
            </a:r>
            <a:r>
              <a:rPr lang="en-US" altLang="zh-CN" sz="1800" dirty="0" smtClean="0">
                <a:ea typeface="楷体_GB2312" pitchFamily="49" charset="-122"/>
              </a:rPr>
              <a:t> //...do something interesting </a:t>
            </a:r>
          </a:p>
          <a:p>
            <a:pPr lvl="1">
              <a:buFontTx/>
              <a:buNone/>
            </a:pPr>
            <a:r>
              <a:rPr lang="en-US" altLang="zh-CN" sz="1800" dirty="0" smtClean="0">
                <a:ea typeface="楷体_GB2312" pitchFamily="49" charset="-122"/>
              </a:rPr>
              <a:t>}  </a:t>
            </a:r>
            <a:endParaRPr lang="zh-CN" altLang="en-US" sz="1800" dirty="0" smtClean="0"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217870" y="1196752"/>
            <a:ext cx="7489825" cy="935385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面向对象的程序设计方法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，则需要首先声明</a:t>
            </a:r>
            <a:r>
              <a:rPr lang="en-US" altLang="zh-CN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Address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类如下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8371" name="Rectangle 3"/>
          <p:cNvSpPr txBox="1">
            <a:spLocks noChangeArrowheads="1"/>
          </p:cNvSpPr>
          <p:nvPr/>
        </p:nvSpPr>
        <p:spPr bwMode="auto">
          <a:xfrm>
            <a:off x="323528" y="2132554"/>
            <a:ext cx="8229600" cy="3959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-517525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public class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Address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{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String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name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roomNumber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String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streetName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String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city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String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province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String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postalCode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;   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//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方法成员略 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GB" dirty="0" smtClean="0">
                <a:ea typeface="宋体" panose="02010600030101010101" pitchFamily="2" charset="-122"/>
              </a:rPr>
              <a:t>.2.3 数据成员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xfrm>
            <a:off x="338418" y="260649"/>
            <a:ext cx="8229600" cy="504056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主方法改写如下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9395" name="Rectangle 3"/>
          <p:cNvSpPr txBox="1">
            <a:spLocks noChangeArrowheads="1"/>
          </p:cNvSpPr>
          <p:nvPr/>
        </p:nvSpPr>
        <p:spPr bwMode="auto">
          <a:xfrm>
            <a:off x="338418" y="764705"/>
            <a:ext cx="8229600" cy="590465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public static void main(String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args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[]) {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Address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address1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= new Address(),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address2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= new Address();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address1.name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= “Zhang Li";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address1.streetNumber = 15;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address1.streetName = “Tsinghua East Road";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address1.city = “Beijing";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address1.province = “Beijing";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address1.postalCode = “100084";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address2.name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= “Li Hong";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address2.streetNumber = 2;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address2.streetName = “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BeiNong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";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address2.city = “Beijing";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address2.province = “Beijing";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address2.postalCode = “102206";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//...do something interesting 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39908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类变量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——Static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</a:t>
            </a:r>
          </a:p>
          <a:p>
            <a:pPr lvl="1"/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也称为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静态变量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，声明时需加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static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修饰符</a:t>
            </a:r>
          </a:p>
          <a:p>
            <a:pPr lvl="1"/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不管类的对象有多少，类变量只存在一份，在整个类中只有一个值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类初始化的同时就被赋值</a:t>
            </a:r>
          </a:p>
          <a:p>
            <a:pPr lvl="1"/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适用情况</a:t>
            </a:r>
          </a:p>
          <a:p>
            <a:pPr lvl="2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类中所有对象都相同的属性</a:t>
            </a:r>
          </a:p>
          <a:p>
            <a:pPr lvl="2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经常需要共享的数据</a:t>
            </a:r>
          </a:p>
          <a:p>
            <a:pPr lvl="2"/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系统中用到的一些常量值</a:t>
            </a:r>
          </a:p>
          <a:p>
            <a:pPr lvl="1"/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引用格式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&lt;类名 | 对象名&gt;.&lt;类变量名&gt;</a:t>
            </a:r>
          </a:p>
        </p:txBody>
      </p:sp>
      <p:sp>
        <p:nvSpPr>
          <p:cNvPr id="604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.2.3 数据成员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250651" y="1269206"/>
            <a:ext cx="7705725" cy="4319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对于一个圆类的所有对象，计算圆的面积时，都需用到</a:t>
            </a:r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的值，可在</a:t>
            </a:r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Circle</a:t>
            </a:r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类的声明中增加一个类属性</a:t>
            </a:r>
            <a:r>
              <a:rPr lang="en-US" altLang="zh-CN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PI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ea typeface="楷体_GB2312" pitchFamily="49" charset="-122"/>
                <a:cs typeface="Times New Roman" panose="02020603050405020304" pitchFamily="18" charset="0"/>
              </a:rPr>
              <a:t>public class Circle {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static</a:t>
            </a:r>
            <a:r>
              <a:rPr lang="en-US" altLang="zh-CN" dirty="0" smtClean="0">
                <a:ea typeface="楷体_GB2312" pitchFamily="49" charset="-122"/>
                <a:cs typeface="Times New Roman" panose="02020603050405020304" pitchFamily="18" charset="0"/>
              </a:rPr>
              <a:t> double </a:t>
            </a:r>
            <a:r>
              <a:rPr lang="en-US" altLang="zh-CN" dirty="0" smtClean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PI </a:t>
            </a:r>
            <a:r>
              <a:rPr lang="en-US" altLang="zh-CN" dirty="0" smtClean="0">
                <a:ea typeface="楷体_GB2312" pitchFamily="49" charset="-122"/>
                <a:cs typeface="Times New Roman" panose="02020603050405020304" pitchFamily="18" charset="0"/>
              </a:rPr>
              <a:t>= 3.14159265;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dirty="0" err="1" smtClean="0"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a typeface="楷体_GB2312" pitchFamily="49" charset="-122"/>
                <a:cs typeface="Times New Roman" panose="02020603050405020304" pitchFamily="18" charset="0"/>
              </a:rPr>
              <a:t> radius;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b="0" dirty="0" smtClean="0">
                <a:solidFill>
                  <a:srgbClr val="C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当生成</a:t>
            </a:r>
            <a:r>
              <a:rPr lang="en-US" altLang="zh-CN" b="0" dirty="0" smtClean="0">
                <a:solidFill>
                  <a:srgbClr val="C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Circle</a:t>
            </a:r>
            <a:r>
              <a:rPr lang="zh-CN" altLang="en-US" b="0" dirty="0" smtClean="0">
                <a:solidFill>
                  <a:srgbClr val="C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类的实例时，在每一个实例中并没有存储</a:t>
            </a:r>
            <a:r>
              <a:rPr lang="en-US" altLang="zh-CN" b="0" dirty="0" smtClean="0">
                <a:solidFill>
                  <a:srgbClr val="C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PI</a:t>
            </a:r>
            <a:r>
              <a:rPr lang="zh-CN" altLang="en-US" b="0" dirty="0" smtClean="0">
                <a:solidFill>
                  <a:srgbClr val="C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的值，</a:t>
            </a:r>
            <a:r>
              <a:rPr lang="en-US" altLang="zh-CN" b="0" dirty="0" smtClean="0">
                <a:solidFill>
                  <a:srgbClr val="C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PI</a:t>
            </a:r>
            <a:r>
              <a:rPr lang="zh-CN" altLang="en-US" b="0" dirty="0" smtClean="0">
                <a:solidFill>
                  <a:srgbClr val="C0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的值存储在类中</a:t>
            </a:r>
          </a:p>
          <a:p>
            <a:endParaRPr lang="zh-CN" altLang="en-US" dirty="0" smtClean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.2.3 数据成员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xfrm>
            <a:off x="251520" y="1052737"/>
            <a:ext cx="8229600" cy="571424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对类变量进行测试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543800" cy="719137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.2.3 数据成员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9919" y="1624162"/>
            <a:ext cx="6094289" cy="41044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楷体_GB2312" pitchFamily="1" charset="-122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楷体_GB2312" pitchFamily="1" charset="-122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9pPr>
          </a:lstStyle>
          <a:p>
            <a:pPr lvl="2" indent="-812800">
              <a:lnSpc>
                <a:spcPct val="110000"/>
              </a:lnSpc>
              <a:spcBef>
                <a:spcPct val="45000"/>
              </a:spcBef>
              <a:buNone/>
            </a:pP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public class </a:t>
            </a:r>
            <a:r>
              <a:rPr lang="en-US" altLang="zh-CN" b="1" dirty="0" err="1">
                <a:solidFill>
                  <a:srgbClr val="C00000"/>
                </a:solidFill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ClassVariableTester</a:t>
            </a: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{ </a:t>
            </a:r>
          </a:p>
          <a:p>
            <a:pPr lvl="2" indent="-812800">
              <a:lnSpc>
                <a:spcPct val="110000"/>
              </a:lnSpc>
              <a:buNone/>
            </a:pP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  public static void </a:t>
            </a:r>
            <a:r>
              <a:rPr lang="en-US" altLang="zh-CN" b="1" dirty="0" smtClean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main(String</a:t>
            </a: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[]</a:t>
            </a:r>
            <a:r>
              <a:rPr lang="en-US" altLang="zh-CN" b="1" dirty="0" smtClean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args</a:t>
            </a:r>
            <a:r>
              <a:rPr lang="en-US" altLang="zh-CN" b="1" dirty="0" smtClean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{ </a:t>
            </a:r>
          </a:p>
          <a:p>
            <a:pPr lvl="2" indent="-812800">
              <a:lnSpc>
                <a:spcPct val="110000"/>
              </a:lnSpc>
              <a:buNone/>
            </a:pP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    Circle </a:t>
            </a:r>
            <a:r>
              <a:rPr lang="en-US" altLang="zh-CN" b="1" dirty="0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= new Circle();  </a:t>
            </a:r>
          </a:p>
          <a:p>
            <a:pPr lvl="2" indent="-812800">
              <a:lnSpc>
                <a:spcPct val="110000"/>
              </a:lnSpc>
              <a:buNone/>
            </a:pP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 err="1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x.PI</a:t>
            </a: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lvl="2" indent="-812800">
              <a:lnSpc>
                <a:spcPct val="110000"/>
              </a:lnSpc>
              <a:buNone/>
            </a:pP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 err="1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Circle.PI</a:t>
            </a: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lvl="2" indent="-812800">
              <a:lnSpc>
                <a:spcPct val="110000"/>
              </a:lnSpc>
              <a:buNone/>
            </a:pP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Circle.PI</a:t>
            </a:r>
            <a:r>
              <a:rPr lang="en-US" altLang="zh-CN" b="1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= 3.14; </a:t>
            </a:r>
          </a:p>
          <a:p>
            <a:pPr lvl="2" indent="-812800">
              <a:lnSpc>
                <a:spcPct val="110000"/>
              </a:lnSpc>
              <a:buNone/>
            </a:pP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 err="1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x.PI</a:t>
            </a: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lvl="2" indent="-812800">
              <a:lnSpc>
                <a:spcPct val="110000"/>
              </a:lnSpc>
              <a:buNone/>
            </a:pP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 err="1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Circle.PI</a:t>
            </a: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lvl="2" indent="-812800">
              <a:lnSpc>
                <a:spcPct val="110000"/>
              </a:lnSpc>
              <a:buNone/>
            </a:pP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  } </a:t>
            </a:r>
          </a:p>
          <a:p>
            <a:pPr lvl="2" indent="-812800">
              <a:lnSpc>
                <a:spcPct val="110000"/>
              </a:lnSpc>
              <a:buNone/>
            </a:pPr>
            <a:r>
              <a:rPr lang="en-US" altLang="zh-CN" b="1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6675748" y="3356991"/>
            <a:ext cx="228874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1" indent="-268288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测试结果</a:t>
            </a:r>
          </a:p>
          <a:p>
            <a:pPr marL="363538" lvl="2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3.14159265</a:t>
            </a:r>
          </a:p>
          <a:p>
            <a:pPr marL="363538" lvl="2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3.14159265</a:t>
            </a:r>
          </a:p>
          <a:p>
            <a:pPr marL="363538" lvl="2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3.14</a:t>
            </a:r>
          </a:p>
          <a:p>
            <a:pPr marL="363538" lvl="2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3.14</a:t>
            </a:r>
          </a:p>
        </p:txBody>
      </p:sp>
      <p:sp>
        <p:nvSpPr>
          <p:cNvPr id="5" name="矩形 4"/>
          <p:cNvSpPr/>
          <p:nvPr/>
        </p:nvSpPr>
        <p:spPr>
          <a:xfrm>
            <a:off x="349918" y="5903893"/>
            <a:ext cx="6325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推荐使用类名来直接访问静态数据。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052513"/>
            <a:ext cx="4681538" cy="2493962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lvl="1" indent="-598488"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GB" altLang="zh-CN" sz="1800" dirty="0" smtClean="0">
                <a:ea typeface="楷体_GB2312" pitchFamily="49" charset="-122"/>
                <a:cs typeface="Times New Roman" panose="02020603050405020304" pitchFamily="18" charset="0"/>
              </a:rPr>
              <a:t>public class </a:t>
            </a:r>
            <a:r>
              <a:rPr lang="en-GB" altLang="zh-CN" sz="1800" dirty="0" smtClean="0">
                <a:solidFill>
                  <a:srgbClr val="C00000"/>
                </a:solidFill>
                <a:ea typeface="楷体_GB2312" pitchFamily="49" charset="-122"/>
                <a:cs typeface="Times New Roman" panose="02020603050405020304" pitchFamily="18" charset="0"/>
              </a:rPr>
              <a:t>Point</a:t>
            </a:r>
            <a:r>
              <a:rPr lang="en-GB" altLang="zh-CN" sz="1800" dirty="0" smtClean="0">
                <a:ea typeface="楷体_GB2312" pitchFamily="49" charset="-122"/>
                <a:cs typeface="Times New Roman" panose="02020603050405020304" pitchFamily="18" charset="0"/>
              </a:rPr>
              <a:t> {</a:t>
            </a:r>
          </a:p>
          <a:p>
            <a:pPr lvl="1" indent="-598488">
              <a:lnSpc>
                <a:spcPct val="90000"/>
              </a:lnSpc>
              <a:buFontTx/>
              <a:buNone/>
            </a:pPr>
            <a:r>
              <a:rPr lang="en-GB" altLang="zh-CN" sz="1800" dirty="0" smtClean="0">
                <a:ea typeface="楷体_GB2312" pitchFamily="49" charset="-122"/>
                <a:cs typeface="Times New Roman" panose="02020603050405020304" pitchFamily="18" charset="0"/>
              </a:rPr>
              <a:t>    private </a:t>
            </a:r>
            <a:r>
              <a:rPr lang="en-GB" altLang="zh-CN" sz="1800" dirty="0" err="1" smtClean="0"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GB" altLang="zh-CN" sz="1800" dirty="0" smtClean="0">
                <a:ea typeface="楷体_GB2312" pitchFamily="49" charset="-122"/>
                <a:cs typeface="Times New Roman" panose="02020603050405020304" pitchFamily="18" charset="0"/>
              </a:rPr>
              <a:t> x;</a:t>
            </a:r>
          </a:p>
          <a:p>
            <a:pPr lvl="1" indent="-598488">
              <a:lnSpc>
                <a:spcPct val="90000"/>
              </a:lnSpc>
              <a:buFontTx/>
              <a:buNone/>
            </a:pPr>
            <a:r>
              <a:rPr lang="en-GB" altLang="zh-CN" sz="1800" dirty="0" smtClean="0">
                <a:ea typeface="楷体_GB2312" pitchFamily="49" charset="-122"/>
                <a:cs typeface="Times New Roman" panose="02020603050405020304" pitchFamily="18" charset="0"/>
              </a:rPr>
              <a:t>    private </a:t>
            </a:r>
            <a:r>
              <a:rPr lang="en-GB" altLang="zh-CN" sz="1800" dirty="0" err="1" smtClean="0"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GB" altLang="zh-CN" sz="1800" dirty="0" smtClean="0">
                <a:ea typeface="楷体_GB2312" pitchFamily="49" charset="-122"/>
                <a:cs typeface="Times New Roman" panose="02020603050405020304" pitchFamily="18" charset="0"/>
              </a:rPr>
              <a:t> y;</a:t>
            </a:r>
          </a:p>
          <a:p>
            <a:pPr lvl="1" indent="-598488">
              <a:lnSpc>
                <a:spcPct val="90000"/>
              </a:lnSpc>
              <a:buFontTx/>
              <a:buNone/>
            </a:pPr>
            <a:r>
              <a:rPr lang="en-GB" altLang="zh-CN" sz="1800" dirty="0" smtClean="0">
                <a:ea typeface="楷体_GB2312" pitchFamily="49" charset="-122"/>
                <a:cs typeface="Times New Roman" panose="02020603050405020304" pitchFamily="18" charset="0"/>
              </a:rPr>
              <a:t>    public </a:t>
            </a:r>
            <a:r>
              <a:rPr lang="en-GB" altLang="zh-CN" sz="1800" dirty="0" smtClean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static</a:t>
            </a:r>
            <a:r>
              <a:rPr lang="en-GB" altLang="zh-CN" sz="180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GB" altLang="zh-CN" sz="1800" dirty="0" err="1" smtClean="0"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GB" altLang="zh-CN" sz="1800" dirty="0" smtClean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GB" altLang="zh-CN" sz="1800" dirty="0" err="1" smtClean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pointCount</a:t>
            </a:r>
            <a:r>
              <a:rPr lang="en-GB" altLang="zh-CN" sz="1800" dirty="0" smtClean="0">
                <a:ea typeface="楷体_GB2312" pitchFamily="49" charset="-122"/>
                <a:cs typeface="Times New Roman" panose="02020603050405020304" pitchFamily="18" charset="0"/>
              </a:rPr>
              <a:t>=0;</a:t>
            </a:r>
          </a:p>
          <a:p>
            <a:pPr lvl="1" indent="-598488">
              <a:lnSpc>
                <a:spcPct val="90000"/>
              </a:lnSpc>
              <a:buFontTx/>
              <a:buNone/>
            </a:pPr>
            <a:r>
              <a:rPr lang="en-GB" altLang="zh-CN" sz="1800" dirty="0" smtClean="0">
                <a:ea typeface="楷体_GB2312" pitchFamily="49" charset="-122"/>
                <a:cs typeface="Times New Roman" panose="02020603050405020304" pitchFamily="18" charset="0"/>
              </a:rPr>
              <a:t>    public Point(</a:t>
            </a:r>
            <a:r>
              <a:rPr lang="en-GB" altLang="zh-CN" sz="1800" dirty="0" err="1" smtClean="0"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GB" altLang="zh-CN" sz="1800" dirty="0" smtClean="0">
                <a:ea typeface="楷体_GB2312" pitchFamily="49" charset="-122"/>
                <a:cs typeface="Times New Roman" panose="02020603050405020304" pitchFamily="18" charset="0"/>
              </a:rPr>
              <a:t> x, </a:t>
            </a:r>
            <a:r>
              <a:rPr lang="en-GB" altLang="zh-CN" sz="1800" dirty="0" err="1" smtClean="0"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GB" altLang="zh-CN" sz="1800" dirty="0" smtClean="0">
                <a:ea typeface="楷体_GB2312" pitchFamily="49" charset="-122"/>
                <a:cs typeface="Times New Roman" panose="02020603050405020304" pitchFamily="18" charset="0"/>
              </a:rPr>
              <a:t> y) {</a:t>
            </a:r>
          </a:p>
          <a:p>
            <a:pPr lvl="1" indent="-598488">
              <a:lnSpc>
                <a:spcPct val="90000"/>
              </a:lnSpc>
              <a:buFontTx/>
              <a:buNone/>
            </a:pPr>
            <a:r>
              <a:rPr lang="en-GB" altLang="zh-CN" sz="1800" dirty="0" smtClean="0">
                <a:ea typeface="楷体_GB2312" pitchFamily="49" charset="-122"/>
                <a:cs typeface="Times New Roman" panose="02020603050405020304" pitchFamily="18" charset="0"/>
              </a:rPr>
              <a:t>         </a:t>
            </a:r>
            <a:r>
              <a:rPr lang="en-GB" altLang="zh-CN" sz="1800" dirty="0" err="1" smtClean="0">
                <a:solidFill>
                  <a:srgbClr val="009900"/>
                </a:solidFill>
                <a:ea typeface="楷体_GB2312" pitchFamily="49" charset="-122"/>
                <a:cs typeface="Times New Roman" panose="02020603050405020304" pitchFamily="18" charset="0"/>
              </a:rPr>
              <a:t>this</a:t>
            </a:r>
            <a:r>
              <a:rPr lang="en-GB" altLang="zh-CN" sz="1800" dirty="0" err="1" smtClean="0">
                <a:ea typeface="楷体_GB2312" pitchFamily="49" charset="-122"/>
                <a:cs typeface="Times New Roman" panose="02020603050405020304" pitchFamily="18" charset="0"/>
              </a:rPr>
              <a:t>.x</a:t>
            </a:r>
            <a:r>
              <a:rPr lang="en-GB" altLang="zh-CN" sz="1800" dirty="0" smtClean="0">
                <a:ea typeface="楷体_GB2312" pitchFamily="49" charset="-122"/>
                <a:cs typeface="Times New Roman" panose="02020603050405020304" pitchFamily="18" charset="0"/>
              </a:rPr>
              <a:t> = x; </a:t>
            </a:r>
            <a:r>
              <a:rPr lang="en-GB" altLang="zh-CN" sz="1800" dirty="0" err="1" smtClean="0">
                <a:solidFill>
                  <a:srgbClr val="009900"/>
                </a:solidFill>
                <a:ea typeface="楷体_GB2312" pitchFamily="49" charset="-122"/>
                <a:cs typeface="Times New Roman" panose="02020603050405020304" pitchFamily="18" charset="0"/>
              </a:rPr>
              <a:t>this</a:t>
            </a:r>
            <a:r>
              <a:rPr lang="en-GB" altLang="zh-CN" sz="1800" dirty="0" err="1" smtClean="0">
                <a:ea typeface="楷体_GB2312" pitchFamily="49" charset="-122"/>
                <a:cs typeface="Times New Roman" panose="02020603050405020304" pitchFamily="18" charset="0"/>
              </a:rPr>
              <a:t>.y</a:t>
            </a:r>
            <a:r>
              <a:rPr lang="en-GB" altLang="zh-CN" sz="1800" dirty="0" smtClean="0">
                <a:ea typeface="楷体_GB2312" pitchFamily="49" charset="-122"/>
                <a:cs typeface="Times New Roman" panose="02020603050405020304" pitchFamily="18" charset="0"/>
              </a:rPr>
              <a:t> = y; </a:t>
            </a:r>
            <a:r>
              <a:rPr lang="en-GB" altLang="zh-CN" sz="1800" dirty="0" err="1" smtClean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pointCount</a:t>
            </a:r>
            <a:r>
              <a:rPr lang="en-GB" altLang="zh-CN" sz="1800" dirty="0" smtClean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++</a:t>
            </a:r>
            <a:r>
              <a:rPr lang="en-GB" altLang="zh-CN" sz="1800" dirty="0" smtClean="0"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598488">
              <a:lnSpc>
                <a:spcPct val="90000"/>
              </a:lnSpc>
              <a:buFontTx/>
              <a:buNone/>
            </a:pPr>
            <a:r>
              <a:rPr lang="en-GB" altLang="zh-CN" sz="1800" dirty="0" smtClean="0">
                <a:ea typeface="楷体_GB2312" pitchFamily="49" charset="-122"/>
                <a:cs typeface="Times New Roman" panose="02020603050405020304" pitchFamily="18" charset="0"/>
              </a:rPr>
              <a:t>     }</a:t>
            </a:r>
          </a:p>
          <a:p>
            <a:pPr lvl="1" indent="-598488">
              <a:lnSpc>
                <a:spcPct val="90000"/>
              </a:lnSpc>
              <a:buFontTx/>
              <a:buNone/>
            </a:pPr>
            <a:r>
              <a:rPr lang="en-GB" altLang="zh-CN" sz="1800" dirty="0" smtClean="0"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3491" name="内容占位符 2"/>
          <p:cNvSpPr txBox="1">
            <a:spLocks/>
          </p:cNvSpPr>
          <p:nvPr/>
        </p:nvSpPr>
        <p:spPr bwMode="auto">
          <a:xfrm>
            <a:off x="250825" y="260350"/>
            <a:ext cx="77057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GB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声明一个</a:t>
            </a:r>
            <a:r>
              <a:rPr lang="en-GB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Point</a:t>
            </a:r>
            <a:r>
              <a:rPr lang="zh-CN" altLang="en-GB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类，有两个私有变量保存点坐标，一个类变量保存已有点的个数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Demo: Point.java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141689" y="2240756"/>
            <a:ext cx="3959671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楷体_GB2312" pitchFamily="1" charset="-122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楷体_GB2312" pitchFamily="1" charset="-122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GB" sz="2400" b="0" dirty="0" smtClean="0"/>
              <a:t>测试类</a:t>
            </a:r>
            <a:endParaRPr lang="en-US" altLang="zh-CN" sz="2400" b="0" dirty="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 </a:t>
            </a:r>
            <a:r>
              <a:rPr lang="zh-CN" altLang="en-US" sz="2400" b="0" dirty="0" smtClean="0"/>
              <a:t>（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Demo:PointTester.java</a:t>
            </a:r>
            <a:r>
              <a:rPr lang="zh-CN" altLang="en-US" sz="2400" b="0" dirty="0" smtClean="0"/>
              <a:t>）</a:t>
            </a:r>
            <a:endParaRPr lang="zh-CN" altLang="en-US" sz="2400" b="0" dirty="0"/>
          </a:p>
        </p:txBody>
      </p:sp>
      <p:sp>
        <p:nvSpPr>
          <p:cNvPr id="63493" name="Rectangle 3"/>
          <p:cNvSpPr txBox="1">
            <a:spLocks noChangeArrowheads="1"/>
          </p:cNvSpPr>
          <p:nvPr/>
        </p:nvSpPr>
        <p:spPr bwMode="auto">
          <a:xfrm>
            <a:off x="250825" y="3617738"/>
            <a:ext cx="6600825" cy="31956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class </a:t>
            </a:r>
            <a:r>
              <a:rPr lang="en-GB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PointTester</a:t>
            </a: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{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public static void main(String[] </a:t>
            </a:r>
            <a:r>
              <a:rPr lang="en-GB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args</a:t>
            </a: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{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Point </a:t>
            </a:r>
            <a:r>
              <a:rPr lang="en-GB" altLang="zh-CN" b="1" dirty="0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new Point(1, 1);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en-GB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System.out.println</a:t>
            </a: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GB" altLang="zh-CN" b="1" dirty="0" err="1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lang="en-GB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.pointCount</a:t>
            </a: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Point </a:t>
            </a:r>
            <a:r>
              <a:rPr lang="en-GB" altLang="zh-CN" b="1" dirty="0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new Point(2, 2);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en-GB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System.out.println</a:t>
            </a: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GB" altLang="zh-CN" b="1" dirty="0" err="1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lang="en-GB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.pointCount</a:t>
            </a: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en-GB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System.out.println</a:t>
            </a: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GB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q.pointCount</a:t>
            </a: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GB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=</a:t>
            </a: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GB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Point.pointCount</a:t>
            </a: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en-GB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System.out.println</a:t>
            </a: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GB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Point</a:t>
            </a:r>
            <a:r>
              <a:rPr lang="en-GB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.pointCount</a:t>
            </a: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}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GB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21525" y="4184650"/>
            <a:ext cx="1670050" cy="20494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+mn-lt"/>
                <a:ea typeface="+mn-ea"/>
              </a:rPr>
              <a:t>测试结果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+mn-ea"/>
              </a:rPr>
              <a:t>1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+mn-ea"/>
              </a:rPr>
              <a:t>2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true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7543800" cy="4248695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数据成员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——final</a:t>
            </a:r>
            <a:r>
              <a:rPr lang="zh-CN" altLang="en-US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修饰符</a:t>
            </a:r>
            <a:endParaRPr lang="en-US" altLang="zh-CN" b="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defRPr/>
            </a:pPr>
            <a:r>
              <a:rPr lang="zh-CN" altLang="en-US" sz="2800" b="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用途：定义</a:t>
            </a:r>
            <a:r>
              <a:rPr lang="zh-CN" altLang="en-US" sz="2800" b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常量</a:t>
            </a:r>
            <a:endParaRPr lang="en-US" altLang="zh-CN" sz="2800" b="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800" b="0" dirty="0" smtClean="0">
                <a:solidFill>
                  <a:srgbClr val="00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实例变量和类变量都可被声明为</a:t>
            </a:r>
            <a:r>
              <a:rPr lang="en-US" altLang="zh-CN" sz="2800" b="0" dirty="0" smtClean="0">
                <a:solidFill>
                  <a:srgbClr val="00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final</a:t>
            </a:r>
          </a:p>
          <a:p>
            <a:pPr lvl="1">
              <a:defRPr/>
            </a:pPr>
            <a:r>
              <a:rPr lang="en-US" altLang="zh-CN" sz="2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final</a:t>
            </a:r>
            <a:r>
              <a:rPr lang="zh-CN" altLang="en-US" sz="2800" b="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实例变量</a:t>
            </a:r>
            <a:r>
              <a:rPr lang="zh-CN" altLang="en-US" sz="2800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必须在每个构造方法结束之前赋初值，以</a:t>
            </a:r>
            <a:r>
              <a:rPr lang="zh-CN" altLang="en-US" sz="2800" b="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保证使用之前会被初始化</a:t>
            </a:r>
            <a:endParaRPr lang="en-US" altLang="zh-CN" sz="2800" b="0" dirty="0" smtClean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28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final</a:t>
            </a:r>
            <a:r>
              <a:rPr lang="zh-CN" altLang="en-US" sz="2800" b="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类变量</a:t>
            </a:r>
            <a:r>
              <a:rPr lang="zh-CN" altLang="en-US" sz="28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必须在声明的</a:t>
            </a:r>
            <a:r>
              <a:rPr lang="zh-CN" altLang="en-US" sz="2800" b="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同时</a:t>
            </a:r>
            <a:r>
              <a:rPr lang="zh-CN" altLang="en-US" sz="28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初始化</a:t>
            </a:r>
            <a:endParaRPr lang="en-US" altLang="zh-CN" sz="2800" b="0" dirty="0" smtClean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2800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final</a:t>
            </a:r>
            <a:r>
              <a:rPr lang="zh-CN" altLang="en-US" sz="2800" b="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变量一旦被初始化便不可改变</a:t>
            </a:r>
          </a:p>
        </p:txBody>
      </p:sp>
      <p:sp>
        <p:nvSpPr>
          <p:cNvPr id="645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.2.3 数据成员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6858000" cy="719411"/>
          </a:xfrm>
        </p:spPr>
        <p:txBody>
          <a:bodyPr/>
          <a:lstStyle/>
          <a:p>
            <a:pPr marL="838200" indent="-838200" eaLnBrk="1" hangingPunct="1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类与对象 </a:t>
            </a:r>
            <a:endParaRPr lang="zh-CN" altLang="en-US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467600" cy="4365848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3.2.1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类的声明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3.2.2 </a:t>
            </a:r>
            <a:r>
              <a:rPr lang="zh-CN" alt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</a:t>
            </a:r>
            <a:r>
              <a:rPr lang="zh-CN" alt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的声明与</a:t>
            </a:r>
            <a:r>
              <a:rPr lang="zh-CN" alt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引用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3.2.3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数据成员 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3.2.4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3.2.5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成员重载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3.2.6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成员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方法参数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9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定义类的行为</a:t>
            </a:r>
          </a:p>
          <a:p>
            <a:pPr lvl="2">
              <a:lnSpc>
                <a:spcPct val="15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一个对象能够做的事情</a:t>
            </a:r>
          </a:p>
          <a:p>
            <a:pPr lvl="2">
              <a:lnSpc>
                <a:spcPct val="15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能够从一个对象取得的信息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可以没有，也可以有多个；</a:t>
            </a:r>
            <a:endParaRPr lang="en-US" altLang="zh-CN" sz="2800" dirty="0" smtClean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一旦在类中声明了方法，它就成为了类声明的一部分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分为</a:t>
            </a:r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实例方法和类方法</a:t>
            </a:r>
            <a:endParaRPr lang="zh-CN" altLang="en-US" sz="280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79375" y="44450"/>
            <a:ext cx="6265863" cy="4105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java.math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.*;</a:t>
            </a:r>
          </a:p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Circle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private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radius;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Circle(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rads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rads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public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0017" y="4123235"/>
            <a:ext cx="8382000" cy="2630488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public class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TestCircle</a:t>
            </a:r>
            <a:endParaRPr lang="en-US" altLang="zh-CN" sz="1800" dirty="0" smtClean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marL="0" indent="0" eaLnBrk="1" hangingPunct="1"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public static void main(String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[]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Circle c = new Circle(20.0);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8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System.out.println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("The area is: "+</a:t>
            </a:r>
            <a:r>
              <a:rPr lang="en-US" altLang="zh-CN" sz="18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c.getArea</a:t>
            </a:r>
            <a:r>
              <a:rPr lang="en-US" altLang="zh-CN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}   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6321443" y="3573016"/>
            <a:ext cx="2480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Demo: TestCircle.java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094" y="1113372"/>
            <a:ext cx="8229600" cy="567482"/>
          </a:xfrm>
        </p:spPr>
        <p:txBody>
          <a:bodyPr/>
          <a:lstStyle/>
          <a:p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方法（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Method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）是</a:t>
            </a:r>
            <a:r>
              <a:rPr lang="zh-CN" altLang="en-US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为执行一个操作而组合在一起的语句组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50825" y="2465537"/>
            <a:ext cx="5761038" cy="38433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public static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max ( 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n1, 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n2 )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result;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(n1 &gt;= n2) 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result = n1;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result = n2;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0000CC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result;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1747837" y="5805637"/>
            <a:ext cx="954088" cy="879476"/>
            <a:chOff x="-55" y="0"/>
            <a:chExt cx="601" cy="554"/>
          </a:xfrm>
        </p:grpSpPr>
        <p:sp>
          <p:nvSpPr>
            <p:cNvPr id="66600" name="Line 6"/>
            <p:cNvSpPr>
              <a:spLocks noChangeShapeType="1"/>
            </p:cNvSpPr>
            <p:nvPr/>
          </p:nvSpPr>
          <p:spPr bwMode="auto">
            <a:xfrm>
              <a:off x="0" y="0"/>
              <a:ext cx="50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1" name="Line 7"/>
            <p:cNvSpPr>
              <a:spLocks noChangeShapeType="1"/>
            </p:cNvSpPr>
            <p:nvPr/>
          </p:nvSpPr>
          <p:spPr bwMode="auto">
            <a:xfrm flipH="1" flipV="1">
              <a:off x="216" y="16"/>
              <a:ext cx="41" cy="2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2" name="Text Box 8"/>
            <p:cNvSpPr txBox="1">
              <a:spLocks noChangeArrowheads="1"/>
            </p:cNvSpPr>
            <p:nvPr/>
          </p:nvSpPr>
          <p:spPr bwMode="auto">
            <a:xfrm>
              <a:off x="-55" y="302"/>
              <a:ext cx="6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返回值</a:t>
              </a:r>
            </a:p>
          </p:txBody>
        </p:sp>
      </p:grpSp>
      <p:grpSp>
        <p:nvGrpSpPr>
          <p:cNvPr id="6153" name="Group 9"/>
          <p:cNvGrpSpPr>
            <a:grpSpLocks/>
          </p:cNvGrpSpPr>
          <p:nvPr/>
        </p:nvGrpSpPr>
        <p:grpSpPr bwMode="auto">
          <a:xfrm flipH="1">
            <a:off x="3271838" y="3270399"/>
            <a:ext cx="2596704" cy="2349500"/>
            <a:chOff x="-166" y="0"/>
            <a:chExt cx="992" cy="1216"/>
          </a:xfrm>
        </p:grpSpPr>
        <p:sp>
          <p:nvSpPr>
            <p:cNvPr id="66597" name="AutoShape 10"/>
            <p:cNvSpPr>
              <a:spLocks/>
            </p:cNvSpPr>
            <p:nvPr/>
          </p:nvSpPr>
          <p:spPr bwMode="auto">
            <a:xfrm>
              <a:off x="643" y="0"/>
              <a:ext cx="183" cy="1216"/>
            </a:xfrm>
            <a:prstGeom prst="leftBrace">
              <a:avLst>
                <a:gd name="adj1" fmla="val 5537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lang="zh-CN" altLang="en-US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98" name="Line 11"/>
            <p:cNvSpPr>
              <a:spLocks noChangeShapeType="1"/>
            </p:cNvSpPr>
            <p:nvPr/>
          </p:nvSpPr>
          <p:spPr bwMode="auto">
            <a:xfrm flipV="1">
              <a:off x="170" y="608"/>
              <a:ext cx="42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9" name="Text Box 12"/>
            <p:cNvSpPr txBox="1">
              <a:spLocks noChangeArrowheads="1"/>
            </p:cNvSpPr>
            <p:nvPr/>
          </p:nvSpPr>
          <p:spPr bwMode="auto">
            <a:xfrm>
              <a:off x="-166" y="519"/>
              <a:ext cx="36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20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方法体</a:t>
              </a:r>
            </a:p>
          </p:txBody>
        </p:sp>
      </p:grp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3608388" y="1767036"/>
            <a:ext cx="2285999" cy="1057276"/>
            <a:chOff x="-175" y="-213"/>
            <a:chExt cx="1440" cy="666"/>
          </a:xfrm>
        </p:grpSpPr>
        <p:sp>
          <p:nvSpPr>
            <p:cNvPr id="66594" name="Line 14"/>
            <p:cNvSpPr>
              <a:spLocks noChangeShapeType="1"/>
            </p:cNvSpPr>
            <p:nvPr/>
          </p:nvSpPr>
          <p:spPr bwMode="auto">
            <a:xfrm>
              <a:off x="-175" y="453"/>
              <a:ext cx="124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5" name="Line 15"/>
            <p:cNvSpPr>
              <a:spLocks noChangeShapeType="1"/>
            </p:cNvSpPr>
            <p:nvPr/>
          </p:nvSpPr>
          <p:spPr bwMode="auto">
            <a:xfrm flipH="1">
              <a:off x="444" y="17"/>
              <a:ext cx="343" cy="25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6" name="Text Box 16"/>
            <p:cNvSpPr txBox="1">
              <a:spLocks noChangeArrowheads="1"/>
            </p:cNvSpPr>
            <p:nvPr/>
          </p:nvSpPr>
          <p:spPr bwMode="auto">
            <a:xfrm>
              <a:off x="502" y="-213"/>
              <a:ext cx="76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参数列表</a:t>
              </a:r>
            </a:p>
          </p:txBody>
        </p:sp>
      </p:grpSp>
      <p:grpSp>
        <p:nvGrpSpPr>
          <p:cNvPr id="6161" name="Group 17"/>
          <p:cNvGrpSpPr>
            <a:grpSpLocks/>
          </p:cNvGrpSpPr>
          <p:nvPr/>
        </p:nvGrpSpPr>
        <p:grpSpPr bwMode="auto">
          <a:xfrm>
            <a:off x="1868487" y="1790849"/>
            <a:ext cx="1466851" cy="1012825"/>
            <a:chOff x="21" y="-60"/>
            <a:chExt cx="924" cy="638"/>
          </a:xfrm>
        </p:grpSpPr>
        <p:sp>
          <p:nvSpPr>
            <p:cNvPr id="66591" name="Line 18"/>
            <p:cNvSpPr>
              <a:spLocks noChangeShapeType="1"/>
            </p:cNvSpPr>
            <p:nvPr/>
          </p:nvSpPr>
          <p:spPr bwMode="auto">
            <a:xfrm>
              <a:off x="258" y="578"/>
              <a:ext cx="2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2" name="Line 19"/>
            <p:cNvSpPr>
              <a:spLocks noChangeShapeType="1"/>
            </p:cNvSpPr>
            <p:nvPr/>
          </p:nvSpPr>
          <p:spPr bwMode="auto">
            <a:xfrm flipH="1">
              <a:off x="371" y="183"/>
              <a:ext cx="1" cy="22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3" name="Text Box 20"/>
            <p:cNvSpPr txBox="1">
              <a:spLocks noChangeArrowheads="1"/>
            </p:cNvSpPr>
            <p:nvPr/>
          </p:nvSpPr>
          <p:spPr bwMode="auto">
            <a:xfrm>
              <a:off x="21" y="-60"/>
              <a:ext cx="9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返回值类型</a:t>
              </a:r>
            </a:p>
          </p:txBody>
        </p:sp>
      </p:grpSp>
      <p:grpSp>
        <p:nvGrpSpPr>
          <p:cNvPr id="6165" name="Group 21"/>
          <p:cNvGrpSpPr>
            <a:grpSpLocks/>
          </p:cNvGrpSpPr>
          <p:nvPr/>
        </p:nvGrpSpPr>
        <p:grpSpPr bwMode="auto">
          <a:xfrm>
            <a:off x="5795963" y="2492524"/>
            <a:ext cx="1800225" cy="400051"/>
            <a:chOff x="-486" y="-107"/>
            <a:chExt cx="1134" cy="252"/>
          </a:xfrm>
        </p:grpSpPr>
        <p:sp>
          <p:nvSpPr>
            <p:cNvPr id="66589" name="Text Box 22"/>
            <p:cNvSpPr txBox="1">
              <a:spLocks noChangeArrowheads="1"/>
            </p:cNvSpPr>
            <p:nvPr/>
          </p:nvSpPr>
          <p:spPr bwMode="auto">
            <a:xfrm>
              <a:off x="47" y="-107"/>
              <a:ext cx="6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方法头</a:t>
              </a:r>
              <a:endPara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6590" name="Line 23"/>
            <p:cNvSpPr>
              <a:spLocks noChangeShapeType="1"/>
            </p:cNvSpPr>
            <p:nvPr/>
          </p:nvSpPr>
          <p:spPr bwMode="auto">
            <a:xfrm flipH="1" flipV="1">
              <a:off x="-486" y="0"/>
              <a:ext cx="56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68" name="Group 24"/>
          <p:cNvGrpSpPr>
            <a:grpSpLocks/>
          </p:cNvGrpSpPr>
          <p:nvPr/>
        </p:nvGrpSpPr>
        <p:grpSpPr bwMode="auto">
          <a:xfrm>
            <a:off x="2816225" y="1749588"/>
            <a:ext cx="1755775" cy="1062024"/>
            <a:chOff x="0" y="-150"/>
            <a:chExt cx="1106" cy="736"/>
          </a:xfrm>
        </p:grpSpPr>
        <p:sp>
          <p:nvSpPr>
            <p:cNvPr id="66586" name="Line 25"/>
            <p:cNvSpPr>
              <a:spLocks noChangeShapeType="1"/>
            </p:cNvSpPr>
            <p:nvPr/>
          </p:nvSpPr>
          <p:spPr bwMode="auto">
            <a:xfrm>
              <a:off x="0" y="586"/>
              <a:ext cx="2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7" name="Text Box 26"/>
            <p:cNvSpPr txBox="1">
              <a:spLocks noChangeArrowheads="1"/>
            </p:cNvSpPr>
            <p:nvPr/>
          </p:nvSpPr>
          <p:spPr bwMode="auto">
            <a:xfrm>
              <a:off x="343" y="-150"/>
              <a:ext cx="763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方法名称</a:t>
              </a:r>
            </a:p>
          </p:txBody>
        </p:sp>
        <p:sp>
          <p:nvSpPr>
            <p:cNvPr id="66588" name="Line 27"/>
            <p:cNvSpPr>
              <a:spLocks noChangeShapeType="1"/>
            </p:cNvSpPr>
            <p:nvPr/>
          </p:nvSpPr>
          <p:spPr bwMode="auto">
            <a:xfrm flipH="1">
              <a:off x="120" y="147"/>
              <a:ext cx="377" cy="23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72" name="Group 28"/>
          <p:cNvGrpSpPr>
            <a:grpSpLocks/>
          </p:cNvGrpSpPr>
          <p:nvPr/>
        </p:nvGrpSpPr>
        <p:grpSpPr bwMode="auto">
          <a:xfrm>
            <a:off x="379413" y="1800374"/>
            <a:ext cx="1671637" cy="995363"/>
            <a:chOff x="2" y="-73"/>
            <a:chExt cx="1053" cy="627"/>
          </a:xfrm>
        </p:grpSpPr>
        <p:sp>
          <p:nvSpPr>
            <p:cNvPr id="66583" name="Line 29"/>
            <p:cNvSpPr>
              <a:spLocks noChangeShapeType="1"/>
            </p:cNvSpPr>
            <p:nvPr/>
          </p:nvSpPr>
          <p:spPr bwMode="auto">
            <a:xfrm>
              <a:off x="2" y="554"/>
              <a:ext cx="10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4" name="Line 30"/>
            <p:cNvSpPr>
              <a:spLocks noChangeShapeType="1"/>
            </p:cNvSpPr>
            <p:nvPr/>
          </p:nvSpPr>
          <p:spPr bwMode="auto">
            <a:xfrm flipH="1">
              <a:off x="555" y="185"/>
              <a:ext cx="1" cy="22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5" name="Text Box 31"/>
            <p:cNvSpPr txBox="1">
              <a:spLocks noChangeArrowheads="1"/>
            </p:cNvSpPr>
            <p:nvPr/>
          </p:nvSpPr>
          <p:spPr bwMode="auto">
            <a:xfrm>
              <a:off x="131" y="-73"/>
              <a:ext cx="76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方法修饰</a:t>
              </a:r>
            </a:p>
          </p:txBody>
        </p:sp>
      </p:grpSp>
      <p:sp>
        <p:nvSpPr>
          <p:cNvPr id="66572" name="Rectangle 32"/>
          <p:cNvSpPr>
            <a:spLocks noChangeArrowheads="1"/>
          </p:cNvSpPr>
          <p:nvPr/>
        </p:nvSpPr>
        <p:spPr bwMode="auto">
          <a:xfrm>
            <a:off x="6067220" y="5132785"/>
            <a:ext cx="2976562" cy="115212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r" eaLnBrk="1" hangingPunct="1"/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m = max(x, y);</a:t>
            </a:r>
          </a:p>
        </p:txBody>
      </p:sp>
      <p:sp>
        <p:nvSpPr>
          <p:cNvPr id="66573" name="Text Box 33"/>
          <p:cNvSpPr txBox="1">
            <a:spLocks noChangeArrowheads="1"/>
          </p:cNvSpPr>
          <p:nvPr/>
        </p:nvSpPr>
        <p:spPr bwMode="auto">
          <a:xfrm>
            <a:off x="3566830" y="6329744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r" eaLnBrk="1" hangingPunct="1">
              <a:defRPr sz="24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定义方法</a:t>
            </a:r>
          </a:p>
        </p:txBody>
      </p:sp>
      <p:sp>
        <p:nvSpPr>
          <p:cNvPr id="66574" name="Text Box 34"/>
          <p:cNvSpPr txBox="1">
            <a:spLocks noChangeArrowheads="1"/>
          </p:cNvSpPr>
          <p:nvPr/>
        </p:nvSpPr>
        <p:spPr bwMode="auto">
          <a:xfrm>
            <a:off x="6843135" y="6305550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调用方法</a:t>
            </a:r>
          </a:p>
        </p:txBody>
      </p:sp>
      <p:grpSp>
        <p:nvGrpSpPr>
          <p:cNvPr id="6179" name="Group 35"/>
          <p:cNvGrpSpPr>
            <a:grpSpLocks/>
          </p:cNvGrpSpPr>
          <p:nvPr/>
        </p:nvGrpSpPr>
        <p:grpSpPr bwMode="auto">
          <a:xfrm>
            <a:off x="4178300" y="2852887"/>
            <a:ext cx="825500" cy="815976"/>
            <a:chOff x="0" y="0"/>
            <a:chExt cx="520" cy="514"/>
          </a:xfrm>
        </p:grpSpPr>
        <p:sp>
          <p:nvSpPr>
            <p:cNvPr id="66580" name="Line 36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225" cy="2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1" name="Text Box 37"/>
            <p:cNvSpPr txBox="1">
              <a:spLocks noChangeArrowheads="1"/>
            </p:cNvSpPr>
            <p:nvPr/>
          </p:nvSpPr>
          <p:spPr bwMode="auto">
            <a:xfrm>
              <a:off x="41" y="262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形参</a:t>
              </a:r>
            </a:p>
          </p:txBody>
        </p:sp>
        <p:sp>
          <p:nvSpPr>
            <p:cNvPr id="66582" name="Line 38"/>
            <p:cNvSpPr>
              <a:spLocks noChangeShapeType="1"/>
            </p:cNvSpPr>
            <p:nvPr/>
          </p:nvSpPr>
          <p:spPr bwMode="auto">
            <a:xfrm flipV="1">
              <a:off x="345" y="0"/>
              <a:ext cx="175" cy="2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577" name="Line 40"/>
          <p:cNvSpPr>
            <a:spLocks noChangeShapeType="1"/>
          </p:cNvSpPr>
          <p:nvPr/>
        </p:nvSpPr>
        <p:spPr bwMode="auto">
          <a:xfrm>
            <a:off x="8012112" y="5820930"/>
            <a:ext cx="66434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8" name="Text Box 41"/>
          <p:cNvSpPr txBox="1">
            <a:spLocks noChangeArrowheads="1"/>
          </p:cNvSpPr>
          <p:nvPr/>
        </p:nvSpPr>
        <p:spPr bwMode="auto">
          <a:xfrm>
            <a:off x="8031545" y="4581957"/>
            <a:ext cx="696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实参</a:t>
            </a:r>
          </a:p>
        </p:txBody>
      </p:sp>
      <p:sp>
        <p:nvSpPr>
          <p:cNvPr id="66579" name="Line 42"/>
          <p:cNvSpPr>
            <a:spLocks noChangeShapeType="1"/>
          </p:cNvSpPr>
          <p:nvPr/>
        </p:nvSpPr>
        <p:spPr bwMode="auto">
          <a:xfrm flipH="1">
            <a:off x="8380002" y="5215086"/>
            <a:ext cx="1588" cy="4048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981075"/>
            <a:ext cx="8820150" cy="57610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C++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程序不同的是：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每个方法都必须隶属于某个类</a:t>
            </a:r>
          </a:p>
          <a:p>
            <a:r>
              <a:rPr lang="zh-CN" altLang="en-GB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声明格式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400" dirty="0" smtClean="0">
                <a:solidFill>
                  <a:srgbClr val="FFFF66"/>
                </a:solidFill>
                <a:ea typeface="宋体" panose="02010600030101010101" pitchFamily="2" charset="-122"/>
              </a:rPr>
              <a:t>	</a:t>
            </a:r>
            <a:r>
              <a:rPr lang="en-GB" altLang="zh-CN" sz="2400" b="0" dirty="0" smtClean="0">
                <a:solidFill>
                  <a:srgbClr val="FFFF66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	</a:t>
            </a:r>
            <a:r>
              <a:rPr lang="en-GB" altLang="zh-CN" sz="2400" b="0" dirty="0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[</a:t>
            </a:r>
            <a:r>
              <a:rPr lang="en-GB" altLang="zh-CN" sz="2400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</a:t>
            </a:r>
            <a:r>
              <a:rPr lang="en-GB" altLang="zh-CN" sz="2400" b="0" dirty="0" smtClean="0">
                <a:solidFill>
                  <a:srgbClr val="FFFF66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GB" altLang="zh-CN" sz="2400" b="0" dirty="0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|</a:t>
            </a:r>
            <a:r>
              <a:rPr lang="en-GB" altLang="zh-CN" sz="2400" b="0" dirty="0" smtClean="0">
                <a:solidFill>
                  <a:srgbClr val="FFFF66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GB" altLang="zh-CN" sz="2400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protected</a:t>
            </a:r>
            <a:r>
              <a:rPr lang="en-GB" altLang="zh-CN" sz="2400" b="0" dirty="0" smtClean="0">
                <a:solidFill>
                  <a:srgbClr val="FFFF66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GB" altLang="zh-CN" sz="2400" b="0" dirty="0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|</a:t>
            </a:r>
            <a:r>
              <a:rPr lang="en-GB" altLang="zh-CN" sz="2400" b="0" dirty="0" smtClean="0">
                <a:solidFill>
                  <a:srgbClr val="FFFF66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GB" altLang="zh-CN" sz="2400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private</a:t>
            </a:r>
            <a:r>
              <a:rPr lang="en-GB" altLang="zh-CN" sz="2400" b="0" dirty="0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]</a:t>
            </a:r>
            <a:r>
              <a:rPr lang="en-GB" altLang="zh-CN" sz="2400" b="0" dirty="0" smtClean="0">
                <a:solidFill>
                  <a:srgbClr val="FFFF66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400" b="0" dirty="0" smtClean="0">
                <a:solidFill>
                  <a:srgbClr val="FFFF66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		</a:t>
            </a:r>
            <a:r>
              <a:rPr lang="en-GB" altLang="zh-CN" sz="2400" b="0" dirty="0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[</a:t>
            </a:r>
            <a:r>
              <a:rPr lang="en-GB" altLang="zh-CN" sz="2400" b="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static</a:t>
            </a:r>
            <a:r>
              <a:rPr lang="en-GB" altLang="zh-CN" sz="2400" b="0" dirty="0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]</a:t>
            </a:r>
            <a:r>
              <a:rPr lang="en-US" altLang="zh-CN" sz="2400" b="0" dirty="0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[</a:t>
            </a:r>
            <a:r>
              <a:rPr lang="en-GB" altLang="zh-CN" sz="2400" b="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final</a:t>
            </a:r>
            <a:r>
              <a:rPr lang="en-GB" altLang="zh-CN" sz="2400" b="0" dirty="0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][</a:t>
            </a:r>
            <a:r>
              <a:rPr lang="en-GB" altLang="zh-CN" sz="2400" b="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abstract</a:t>
            </a:r>
            <a:r>
              <a:rPr lang="en-GB" altLang="zh-CN" sz="2400" b="0" dirty="0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][</a:t>
            </a:r>
            <a:r>
              <a:rPr lang="en-GB" altLang="zh-CN" sz="2400" b="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native</a:t>
            </a:r>
            <a:r>
              <a:rPr lang="en-GB" altLang="zh-CN" sz="2400" b="0" dirty="0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][</a:t>
            </a:r>
            <a:r>
              <a:rPr lang="en-GB" altLang="zh-CN" sz="2400" b="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synchronized</a:t>
            </a:r>
            <a:r>
              <a:rPr lang="en-GB" altLang="zh-CN" sz="2400" b="0" dirty="0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GB" sz="2400" b="0" dirty="0" smtClean="0">
                <a:solidFill>
                  <a:srgbClr val="FFFF66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		</a:t>
            </a:r>
            <a:r>
              <a:rPr lang="zh-CN" altLang="en-GB" sz="2400" b="0" dirty="0" smtClean="0">
                <a:solidFill>
                  <a:srgbClr val="0D0D0D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返回类型  </a:t>
            </a:r>
            <a:r>
              <a:rPr lang="zh-CN" altLang="en-GB" sz="2400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方法名 ([参数列表</a:t>
            </a:r>
            <a:r>
              <a:rPr lang="en-GB" altLang="zh-CN" sz="2400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]) [throws </a:t>
            </a:r>
            <a:r>
              <a:rPr lang="en-GB" altLang="zh-CN" sz="2400" b="0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exceptionList</a:t>
            </a:r>
            <a:r>
              <a:rPr lang="en-GB" altLang="zh-CN" sz="2400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]	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400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			</a:t>
            </a:r>
            <a:r>
              <a:rPr lang="zh-CN" altLang="en-GB" sz="2400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方法体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GB" sz="2400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		}</a:t>
            </a:r>
            <a:endParaRPr lang="zh-CN" altLang="en-US" sz="2400" b="0" dirty="0" smtClean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返回类型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返回数据的数据类型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除了构造方法，一般要求返回类型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要么为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void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，要么为任意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数据类型</a:t>
            </a:r>
            <a:endParaRPr lang="en-US" altLang="zh-CN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最多只能返回一个值</a:t>
            </a: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方法名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任何一个合法的标识符</a:t>
            </a: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参数列表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用逗号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(,) 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分隔开；参数类型与返回值类型同，可以为空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6781800" cy="720725"/>
          </a:xfrm>
        </p:spPr>
        <p:txBody>
          <a:bodyPr/>
          <a:lstStyle/>
          <a:p>
            <a:pPr marL="342900" indent="-342900"/>
            <a: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30000"/>
              </a:lnSpc>
            </a:pPr>
            <a:r>
              <a:rPr lang="zh-CN" altLang="en-US" sz="32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格式说明</a:t>
            </a:r>
          </a:p>
          <a:p>
            <a:pPr lvl="2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方法修饰</a:t>
            </a:r>
          </a:p>
          <a:p>
            <a:pPr lvl="3">
              <a:lnSpc>
                <a:spcPct val="1300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public、protected、private</a:t>
            </a:r>
            <a:r>
              <a:rPr lang="en-US" altLang="zh-CN" sz="2400" dirty="0" smtClean="0">
                <a:solidFill>
                  <a:srgbClr val="00FF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为存取控制符</a:t>
            </a:r>
          </a:p>
          <a:p>
            <a:pPr lvl="3">
              <a:lnSpc>
                <a:spcPct val="13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static</a:t>
            </a:r>
            <a:r>
              <a:rPr lang="zh-CN" altLang="en-US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指明方法是一个类方法</a:t>
            </a:r>
          </a:p>
          <a:p>
            <a:pPr lvl="3">
              <a:lnSpc>
                <a:spcPct val="13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final: 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指明方法是一个终结方法</a:t>
            </a:r>
          </a:p>
          <a:p>
            <a:pPr lvl="3">
              <a:lnSpc>
                <a:spcPct val="13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bstract: 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指明方法是一个抽象方法</a:t>
            </a:r>
          </a:p>
          <a:p>
            <a:pPr lvl="3">
              <a:lnSpc>
                <a:spcPct val="13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ative: 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用来集成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代码和其它语言的代码</a:t>
            </a:r>
          </a:p>
          <a:p>
            <a:pPr lvl="3">
              <a:lnSpc>
                <a:spcPct val="13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synchronized: 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用来控制多个并发线程对共享数据的访问</a:t>
            </a:r>
            <a:endParaRPr lang="zh-CN" altLang="en-US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4" y="115888"/>
            <a:ext cx="7705551" cy="720725"/>
          </a:xfrm>
        </p:spPr>
        <p:txBody>
          <a:bodyPr/>
          <a:lstStyle/>
          <a:p>
            <a:pPr marL="342900" indent="-342900"/>
            <a: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内容占位符 2"/>
          <p:cNvSpPr>
            <a:spLocks noGrp="1"/>
          </p:cNvSpPr>
          <p:nvPr>
            <p:ph idx="1"/>
          </p:nvPr>
        </p:nvSpPr>
        <p:spPr>
          <a:xfrm>
            <a:off x="250825" y="953140"/>
            <a:ext cx="8280920" cy="5544615"/>
          </a:xfrm>
        </p:spPr>
        <p:txBody>
          <a:bodyPr/>
          <a:lstStyle/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格式说明(续)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返回类型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zh-CN" altLang="en-US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方法返回值的类型，可以是任意的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数据类型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zh-CN" altLang="en-US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当不需要返回值时，返回类型为</a:t>
            </a:r>
            <a:r>
              <a:rPr lang="en-US" altLang="zh-CN" sz="20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void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除了</a:t>
            </a:r>
            <a:r>
              <a:rPr lang="en-US" altLang="zh-CN" sz="20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void</a:t>
            </a:r>
            <a:r>
              <a:rPr lang="zh-CN" altLang="en-US" sz="20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外，方法中必须包含</a:t>
            </a:r>
            <a:r>
              <a:rPr lang="en-US" altLang="zh-CN" sz="20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return</a:t>
            </a:r>
            <a:r>
              <a:rPr lang="zh-CN" altLang="en-US" sz="20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语句</a:t>
            </a:r>
            <a:endParaRPr lang="en-US" altLang="zh-CN" sz="2000" dirty="0" smtClean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参数类型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zh-CN" altLang="en-US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简单数据类型，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zh-CN" altLang="en-US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引用类型(数组、类或接口)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zh-CN" altLang="en-US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可以有多个参数，也可以没有参数，方法声明时的参数称为形式参数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方法体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zh-CN" altLang="en-US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方法的实现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zh-CN" altLang="en-US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包括局部变量的声明以及所有合法的</a:t>
            </a:r>
            <a:r>
              <a:rPr lang="en-US" altLang="zh-CN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指令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zh-CN" altLang="en-US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局部变量的作用域只在该方法内部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throws </a:t>
            </a:r>
            <a:r>
              <a:rPr lang="en-US" altLang="zh-CN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exceptionList</a:t>
            </a:r>
            <a:endParaRPr lang="en-US" altLang="zh-CN" dirty="0" smtClean="0">
              <a:solidFill>
                <a:srgbClr val="FF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zh-CN" altLang="en-US" sz="20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用来处理异常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6781800" cy="720725"/>
          </a:xfrm>
        </p:spPr>
        <p:txBody>
          <a:bodyPr/>
          <a:lstStyle/>
          <a:p>
            <a:pPr marL="342900" indent="-342900"/>
            <a: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472113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方法调用</a:t>
            </a: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给对象发消息意味着调用对象的某个方法</a:t>
            </a:r>
          </a:p>
          <a:p>
            <a:pPr lvl="2"/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从对象中取得信息 </a:t>
            </a:r>
          </a:p>
          <a:p>
            <a:pPr lvl="2"/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修改对象的状态或进行某种操作 </a:t>
            </a:r>
          </a:p>
          <a:p>
            <a:pPr lvl="2"/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进行计算及取得结果等</a:t>
            </a: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调用格式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&lt;对象名&gt;.&lt;方法名&gt;（［参数列表］）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称点操作符</a:t>
            </a:r>
            <a:r>
              <a:rPr lang="zh-CN" altLang="en-US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“.”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前面的&lt;对象名&gt;为消息的接收者(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receiver)</a:t>
            </a:r>
          </a:p>
          <a:p>
            <a:pPr lvl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参数传递</a:t>
            </a:r>
          </a:p>
          <a:p>
            <a:pPr lvl="2"/>
            <a:r>
              <a:rPr lang="zh-CN" altLang="en-US" sz="240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值传递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：参数类型为基本数据类型时</a:t>
            </a:r>
          </a:p>
          <a:p>
            <a:pPr lvl="2"/>
            <a:r>
              <a:rPr lang="zh-CN" altLang="en-US" sz="2400" dirty="0" smtClean="0">
                <a:solidFill>
                  <a:srgbClr val="008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引用传递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：参数类型为对象类型或数组时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6781800" cy="720725"/>
          </a:xfrm>
        </p:spPr>
        <p:txBody>
          <a:bodyPr/>
          <a:lstStyle/>
          <a:p>
            <a:pPr marL="342900" indent="-342900"/>
            <a: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xfrm>
            <a:off x="323850" y="1341438"/>
            <a:ext cx="8229600" cy="5184775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实例方法</a:t>
            </a:r>
          </a:p>
          <a:p>
            <a:pPr lvl="1"/>
            <a:r>
              <a:rPr lang="zh-CN" altLang="en-US" sz="28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表示特定对象的行为</a:t>
            </a:r>
          </a:p>
          <a:p>
            <a:pPr lvl="1"/>
            <a:r>
              <a:rPr lang="zh-CN" altLang="en-US" sz="28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声明时前面不加</a:t>
            </a:r>
            <a:r>
              <a:rPr lang="en-US" altLang="zh-CN" sz="28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static</a:t>
            </a:r>
            <a:r>
              <a:rPr lang="zh-CN" altLang="en-US" sz="28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修饰符</a:t>
            </a:r>
          </a:p>
          <a:p>
            <a:pPr lvl="1"/>
            <a:r>
              <a:rPr lang="zh-CN" altLang="en-US" sz="28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使用时需要发送给一个类实例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6781800" cy="720725"/>
          </a:xfrm>
        </p:spPr>
        <p:txBody>
          <a:bodyPr/>
          <a:lstStyle/>
          <a:p>
            <a:pPr marL="342900" indent="-342900"/>
            <a: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内容占位符 2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720725"/>
          </a:xfrm>
        </p:spPr>
        <p:txBody>
          <a:bodyPr/>
          <a:lstStyle/>
          <a:p>
            <a:pPr algn="just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举例：在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Circle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类中声明计算周长的方法 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2707" name="Rectangle 3"/>
          <p:cNvSpPr txBox="1">
            <a:spLocks noChangeArrowheads="1"/>
          </p:cNvSpPr>
          <p:nvPr/>
        </p:nvSpPr>
        <p:spPr bwMode="auto">
          <a:xfrm>
            <a:off x="468313" y="981075"/>
            <a:ext cx="8352159" cy="30241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GB" altLang="zh-CN" sz="2000" b="1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public class Circle { 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GB" altLang="zh-CN" sz="2000" b="1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    static double PI = 3.14159265; 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GB" altLang="zh-CN" sz="2000" b="1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    </a:t>
            </a:r>
            <a:r>
              <a:rPr lang="en-GB" altLang="zh-CN" sz="2000" b="1" dirty="0" err="1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int</a:t>
            </a:r>
            <a:r>
              <a:rPr lang="en-GB" altLang="zh-CN" sz="2000" b="1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radius;     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GB" altLang="zh-CN" sz="2000" b="1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    public double </a:t>
            </a:r>
            <a:r>
              <a:rPr lang="en-GB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circumference() </a:t>
            </a:r>
            <a:r>
              <a:rPr lang="en-GB" altLang="zh-CN" sz="2000" b="1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{ 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GB" altLang="zh-CN" sz="2000" b="1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         return 2 * PI * radius; 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GB" altLang="zh-CN" sz="2000" b="1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    } 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0000"/>
            </a:pPr>
            <a:r>
              <a:rPr lang="en-GB" altLang="zh-CN" sz="2000" b="1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72708" name="内容占位符 2"/>
          <p:cNvSpPr txBox="1">
            <a:spLocks/>
          </p:cNvSpPr>
          <p:nvPr/>
        </p:nvSpPr>
        <p:spPr bwMode="auto">
          <a:xfrm>
            <a:off x="454025" y="4292600"/>
            <a:ext cx="8229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ct val="55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由于</a:t>
            </a: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radius</a:t>
            </a: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是实例变量，在程序运行时，</a:t>
            </a: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会自动取其接收者对象的属性值</a:t>
            </a:r>
            <a:endParaRPr lang="en-US" altLang="zh-CN" sz="2400" dirty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spcBef>
                <a:spcPct val="45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也可将</a:t>
            </a:r>
            <a:r>
              <a:rPr lang="en-US" altLang="zh-CN" sz="24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circumference</a:t>
            </a: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方法体改为：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return </a:t>
            </a:r>
            <a:r>
              <a:rPr lang="en-US" altLang="zh-CN" sz="2400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2 * PI * </a:t>
            </a:r>
            <a:r>
              <a:rPr lang="en-US" altLang="zh-CN" sz="2400" dirty="0" err="1">
                <a:solidFill>
                  <a:srgbClr val="D60093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this</a:t>
            </a:r>
            <a:r>
              <a:rPr lang="en-US" altLang="zh-CN" sz="2400" dirty="0" err="1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.radius</a:t>
            </a:r>
            <a:r>
              <a:rPr lang="en-US" altLang="zh-CN" sz="2400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;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关键字</a:t>
            </a:r>
            <a:r>
              <a:rPr lang="en-US" altLang="zh-CN" sz="2400" dirty="0">
                <a:solidFill>
                  <a:srgbClr val="D60093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this</a:t>
            </a: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代表此方法的接收者对象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xfrm>
            <a:off x="250825" y="1124545"/>
            <a:ext cx="8208590" cy="5184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独特的对象引用：</a:t>
            </a:r>
            <a:r>
              <a:rPr lang="en-US" altLang="zh-CN" sz="32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this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对象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中的所有数据字段都是通过</a:t>
            </a:r>
            <a:r>
              <a:rPr lang="en-US" altLang="zh-CN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this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指针间接引用的。 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同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一类中的方法可以相互调用，其中隐含了一个</a:t>
            </a:r>
            <a:r>
              <a:rPr lang="en-US" altLang="zh-CN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this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调用。 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6781800" cy="720725"/>
          </a:xfrm>
        </p:spPr>
        <p:txBody>
          <a:bodyPr/>
          <a:lstStyle/>
          <a:p>
            <a:pPr marL="342900" indent="-342900"/>
            <a: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xfrm>
            <a:off x="215739" y="908720"/>
            <a:ext cx="8229600" cy="936104"/>
          </a:xfrm>
        </p:spPr>
        <p:txBody>
          <a:bodyPr/>
          <a:lstStyle/>
          <a:p>
            <a:pPr lvl="1"/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方法调用测试</a:t>
            </a:r>
            <a:endParaRPr lang="zh-CN" altLang="en-US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5637" y="1484784"/>
            <a:ext cx="8532725" cy="489654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楷体_GB2312" pitchFamily="1" charset="-122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楷体_GB2312" pitchFamily="1" charset="-122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ct val="55000"/>
              </a:spcBef>
              <a:buFontTx/>
              <a:buNone/>
              <a:defRPr/>
            </a:pPr>
            <a:r>
              <a:rPr lang="en-US" altLang="zh-CN" b="0" dirty="0" smtClean="0"/>
              <a:t>public class </a:t>
            </a:r>
            <a:r>
              <a:rPr lang="en-US" altLang="zh-CN" b="0" dirty="0" err="1" smtClean="0">
                <a:solidFill>
                  <a:srgbClr val="0000FF"/>
                </a:solidFill>
              </a:rPr>
              <a:t>CircumferenceTester</a:t>
            </a:r>
            <a:r>
              <a:rPr lang="en-US" altLang="zh-CN" b="0" dirty="0" smtClean="0">
                <a:solidFill>
                  <a:schemeClr val="accent1"/>
                </a:solidFill>
              </a:rPr>
              <a:t> </a:t>
            </a:r>
            <a:r>
              <a:rPr lang="en-US" altLang="zh-CN" b="0" dirty="0" smtClean="0"/>
              <a:t>{ </a:t>
            </a:r>
          </a:p>
          <a:p>
            <a:pPr marL="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b="0" dirty="0" smtClean="0"/>
              <a:t>      public static void main(String </a:t>
            </a:r>
            <a:r>
              <a:rPr lang="en-US" altLang="zh-CN" b="0" dirty="0" err="1" smtClean="0"/>
              <a:t>args</a:t>
            </a:r>
            <a:r>
              <a:rPr lang="en-US" altLang="zh-CN" b="0" dirty="0" smtClean="0"/>
              <a:t>[]) { </a:t>
            </a:r>
          </a:p>
          <a:p>
            <a:pPr marL="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b="0" dirty="0" smtClean="0"/>
              <a:t>           Circle </a:t>
            </a:r>
            <a:r>
              <a:rPr lang="en-US" altLang="zh-CN" b="0" dirty="0" smtClean="0">
                <a:solidFill>
                  <a:schemeClr val="tx2"/>
                </a:solidFill>
              </a:rPr>
              <a:t>c1</a:t>
            </a:r>
            <a:r>
              <a:rPr lang="en-US" altLang="zh-CN" b="0" dirty="0" smtClean="0"/>
              <a:t> = new Circle(); </a:t>
            </a:r>
          </a:p>
          <a:p>
            <a:pPr marL="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b="0" dirty="0" smtClean="0"/>
              <a:t>           c1.radius = 50; </a:t>
            </a:r>
          </a:p>
          <a:p>
            <a:pPr marL="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b="0" dirty="0" smtClean="0"/>
              <a:t>           Circle </a:t>
            </a:r>
            <a:r>
              <a:rPr lang="en-US" altLang="zh-CN" b="0" dirty="0" smtClean="0">
                <a:solidFill>
                  <a:schemeClr val="tx2"/>
                </a:solidFill>
              </a:rPr>
              <a:t>c2</a:t>
            </a:r>
            <a:r>
              <a:rPr lang="en-US" altLang="zh-CN" b="0" dirty="0" smtClean="0"/>
              <a:t> = new Circle(); </a:t>
            </a:r>
          </a:p>
          <a:p>
            <a:pPr marL="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b="0" dirty="0" smtClean="0"/>
              <a:t>           c2.radius = 10;         </a:t>
            </a:r>
          </a:p>
          <a:p>
            <a:pPr marL="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   double circum1 </a:t>
            </a:r>
            <a:r>
              <a:rPr lang="en-US" altLang="zh-CN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altLang="zh-CN" b="0" dirty="0" smtClean="0">
                <a:solidFill>
                  <a:srgbClr val="FF0000"/>
                </a:solidFill>
              </a:rPr>
              <a:t> c1.circumference()</a:t>
            </a:r>
            <a:r>
              <a:rPr lang="en-US" altLang="zh-CN" b="0" dirty="0" smtClean="0"/>
              <a:t>; </a:t>
            </a:r>
          </a:p>
          <a:p>
            <a:pPr marL="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b="0" dirty="0" smtClean="0"/>
              <a:t>           double circum2 = </a:t>
            </a:r>
            <a:r>
              <a:rPr lang="en-US" altLang="zh-CN" b="0" dirty="0" smtClean="0">
                <a:solidFill>
                  <a:srgbClr val="FF0000"/>
                </a:solidFill>
              </a:rPr>
              <a:t>c2.circumference()</a:t>
            </a:r>
            <a:r>
              <a:rPr lang="en-US" altLang="zh-CN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r>
              <a:rPr lang="en-US" altLang="zh-CN" b="0" dirty="0" smtClean="0">
                <a:solidFill>
                  <a:srgbClr val="FF0000"/>
                </a:solidFill>
              </a:rPr>
              <a:t> </a:t>
            </a:r>
          </a:p>
          <a:p>
            <a:pPr marL="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b="0" dirty="0" smtClean="0"/>
              <a:t>           </a:t>
            </a:r>
            <a:r>
              <a:rPr lang="en-US" altLang="zh-CN" b="0" dirty="0" err="1" smtClean="0"/>
              <a:t>System.out.println</a:t>
            </a:r>
            <a:r>
              <a:rPr lang="en-US" altLang="zh-CN" b="0" dirty="0" smtClean="0"/>
              <a:t>("Circle 1 has circumference " + circum1); </a:t>
            </a:r>
          </a:p>
          <a:p>
            <a:pPr marL="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b="0" dirty="0" smtClean="0"/>
              <a:t>           </a:t>
            </a:r>
            <a:r>
              <a:rPr lang="en-US" altLang="zh-CN" b="0" dirty="0" err="1" smtClean="0"/>
              <a:t>System.out.println</a:t>
            </a:r>
            <a:r>
              <a:rPr lang="en-US" altLang="zh-CN" b="0" dirty="0" smtClean="0"/>
              <a:t>("Circle 2 has circumference " + circum2); </a:t>
            </a:r>
          </a:p>
          <a:p>
            <a:pPr marL="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b="0" dirty="0" smtClean="0"/>
              <a:t>     } </a:t>
            </a:r>
          </a:p>
          <a:p>
            <a:pPr marL="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b="0" dirty="0" smtClean="0"/>
              <a:t> }</a:t>
            </a:r>
            <a:endParaRPr lang="zh-CN" altLang="en-US" b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6781800" cy="720725"/>
          </a:xfrm>
        </p:spPr>
        <p:txBody>
          <a:bodyPr/>
          <a:lstStyle/>
          <a:p>
            <a:pPr marL="342900" indent="-342900"/>
            <a: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运行结果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Circle 1 has circumference 314.159265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Circle 2 has circumference 62.831853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说明</a:t>
            </a: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在使用实例方法时，需要将其发送给一个实例对象（也称给对象发送一条消息），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radius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的值即是接收者对象的值</a:t>
            </a: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在执行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c1.circumference()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时，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radius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的值为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c1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radius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属性值；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在执行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c2.circumference()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时，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radius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的值为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c2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radius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属性值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6781800" cy="720725"/>
          </a:xfrm>
        </p:spPr>
        <p:txBody>
          <a:bodyPr/>
          <a:lstStyle/>
          <a:p>
            <a:pPr marL="342900" indent="-342900"/>
            <a: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面向对象程序设计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方法概述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250825" y="1052513"/>
            <a:ext cx="8642350" cy="5113337"/>
          </a:xfr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结构化程序设计</a:t>
            </a:r>
          </a:p>
          <a:p>
            <a:pPr marL="990600" lvl="1" indent="-533400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对应的典型计算机语言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en-US" altLang="zh-CN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90600" lvl="1" indent="-533400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面向操作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action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</a:p>
          <a:p>
            <a:pPr marL="990600" lvl="1" indent="-533400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是程序的基本单位</a:t>
            </a:r>
          </a:p>
          <a:p>
            <a:pPr marL="609600" indent="-609600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面向对象程序设计</a:t>
            </a:r>
          </a:p>
          <a:p>
            <a:pPr marL="990600" lvl="1" indent="-533400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对应的典型计算机语言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endParaRPr lang="en-US" altLang="zh-CN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90600" lvl="1" indent="-533400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面向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对象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</a:p>
          <a:p>
            <a:pPr marL="990600" lvl="1" indent="-533400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class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是程序的基本单位</a:t>
            </a:r>
          </a:p>
          <a:p>
            <a:pPr marL="1371600" lvl="2" indent="-457200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被封装在类中</a:t>
            </a:r>
          </a:p>
          <a:p>
            <a:pPr marL="1371600" lvl="2" indent="-457200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也常常被封装在类中</a:t>
            </a:r>
            <a:endParaRPr lang="zh-CN" altLang="en-US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83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50949" y="980331"/>
            <a:ext cx="8229600" cy="576262"/>
          </a:xfrm>
        </p:spPr>
        <p:txBody>
          <a:bodyPr/>
          <a:lstStyle/>
          <a:p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Circle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类及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Rectangle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类中声明计算面积的方法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area()</a:t>
            </a:r>
            <a:endParaRPr lang="zh-CN" altLang="en-US" sz="2400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endParaRPr lang="zh-CN" altLang="en-US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75779" name="Rectangle 3"/>
          <p:cNvSpPr txBox="1">
            <a:spLocks noChangeArrowheads="1"/>
          </p:cNvSpPr>
          <p:nvPr/>
        </p:nvSpPr>
        <p:spPr bwMode="auto">
          <a:xfrm>
            <a:off x="34925" y="1556593"/>
            <a:ext cx="4752975" cy="51847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90000"/>
              </a:lnSpc>
              <a:spcBef>
                <a:spcPct val="55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public class Circle { </a:t>
            </a:r>
          </a:p>
          <a:p>
            <a:pPr marL="0" lvl="1">
              <a:lnSpc>
                <a:spcPct val="90000"/>
              </a:lnSpc>
              <a:spcBef>
                <a:spcPct val="55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static double PI = 3.14159265; </a:t>
            </a:r>
          </a:p>
          <a:p>
            <a:pPr marL="0" lvl="1">
              <a:lnSpc>
                <a:spcPct val="90000"/>
              </a:lnSpc>
              <a:spcBef>
                <a:spcPct val="55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radius;     </a:t>
            </a:r>
          </a:p>
          <a:p>
            <a:pPr marL="0" lvl="1">
              <a:lnSpc>
                <a:spcPct val="90000"/>
              </a:lnSpc>
              <a:spcBef>
                <a:spcPct val="55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public double circumference() { </a:t>
            </a:r>
          </a:p>
          <a:p>
            <a:pPr marL="0" lvl="1">
              <a:lnSpc>
                <a:spcPct val="90000"/>
              </a:lnSpc>
              <a:spcBef>
                <a:spcPct val="55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return 2 * PI * radius; </a:t>
            </a:r>
          </a:p>
          <a:p>
            <a:pPr marL="0" lvl="1">
              <a:lnSpc>
                <a:spcPct val="90000"/>
              </a:lnSpc>
              <a:spcBef>
                <a:spcPct val="55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} </a:t>
            </a:r>
          </a:p>
          <a:p>
            <a:pPr marL="0" lvl="1">
              <a:lnSpc>
                <a:spcPct val="90000"/>
              </a:lnSpc>
              <a:spcBef>
                <a:spcPct val="55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public double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area()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 </a:t>
            </a:r>
          </a:p>
          <a:p>
            <a:pPr marL="0" lvl="1">
              <a:lnSpc>
                <a:spcPct val="90000"/>
              </a:lnSpc>
              <a:spcBef>
                <a:spcPct val="55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　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return PI * radius * radius; </a:t>
            </a:r>
          </a:p>
          <a:p>
            <a:pPr marL="0" lvl="1">
              <a:lnSpc>
                <a:spcPct val="90000"/>
              </a:lnSpc>
              <a:spcBef>
                <a:spcPct val="55000"/>
              </a:spcBef>
              <a:buClr>
                <a:schemeClr val="accent2"/>
              </a:buClr>
              <a:buSzPct val="70000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　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  <a:p>
            <a:pPr marL="0" lvl="1">
              <a:lnSpc>
                <a:spcPct val="90000"/>
              </a:lnSpc>
              <a:spcBef>
                <a:spcPct val="55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}</a:t>
            </a:r>
          </a:p>
        </p:txBody>
      </p:sp>
      <p:sp>
        <p:nvSpPr>
          <p:cNvPr id="75780" name="Rectangle 3"/>
          <p:cNvSpPr txBox="1">
            <a:spLocks noChangeArrowheads="1"/>
          </p:cNvSpPr>
          <p:nvPr/>
        </p:nvSpPr>
        <p:spPr bwMode="auto">
          <a:xfrm>
            <a:off x="4859338" y="1556593"/>
            <a:ext cx="4187825" cy="51847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90000"/>
              </a:lnSpc>
              <a:spcBef>
                <a:spcPct val="55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public class Rectangle { </a:t>
            </a:r>
          </a:p>
          <a:p>
            <a:pPr marL="0" lvl="1">
              <a:lnSpc>
                <a:spcPct val="90000"/>
              </a:lnSpc>
              <a:spcBef>
                <a:spcPct val="55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double width; </a:t>
            </a:r>
          </a:p>
          <a:p>
            <a:pPr marL="0" lvl="1">
              <a:lnSpc>
                <a:spcPct val="90000"/>
              </a:lnSpc>
              <a:spcBef>
                <a:spcPct val="55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double height;      </a:t>
            </a:r>
          </a:p>
          <a:p>
            <a:pPr marL="0" lvl="1">
              <a:lnSpc>
                <a:spcPct val="90000"/>
              </a:lnSpc>
              <a:spcBef>
                <a:spcPct val="55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public double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area()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 </a:t>
            </a:r>
          </a:p>
          <a:p>
            <a:pPr marL="0" lvl="1">
              <a:lnSpc>
                <a:spcPct val="90000"/>
              </a:lnSpc>
              <a:spcBef>
                <a:spcPct val="55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return width * height; </a:t>
            </a:r>
          </a:p>
          <a:p>
            <a:pPr marL="0" lvl="1">
              <a:lnSpc>
                <a:spcPct val="90000"/>
              </a:lnSpc>
              <a:spcBef>
                <a:spcPct val="55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} </a:t>
            </a:r>
          </a:p>
          <a:p>
            <a:pPr marL="0" lvl="1">
              <a:lnSpc>
                <a:spcPct val="90000"/>
              </a:lnSpc>
              <a:spcBef>
                <a:spcPct val="55000"/>
              </a:spcBef>
              <a:buClr>
                <a:schemeClr val="accent2"/>
              </a:buClr>
              <a:buSzPct val="70000"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}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4925" y="908720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6781800" cy="720725"/>
          </a:xfrm>
        </p:spPr>
        <p:txBody>
          <a:bodyPr/>
          <a:lstStyle/>
          <a:p>
            <a:pPr marL="342900" indent="-342900"/>
            <a: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内容占位符 2"/>
          <p:cNvSpPr>
            <a:spLocks noGrp="1"/>
          </p:cNvSpPr>
          <p:nvPr>
            <p:ph idx="1"/>
          </p:nvPr>
        </p:nvSpPr>
        <p:spPr>
          <a:xfrm>
            <a:off x="179388" y="188913"/>
            <a:ext cx="7777162" cy="1150937"/>
          </a:xfrm>
        </p:spPr>
        <p:txBody>
          <a:bodyPr/>
          <a:lstStyle/>
          <a:p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声明测试类</a:t>
            </a:r>
            <a:r>
              <a:rPr lang="en-US" altLang="zh-CN" sz="2400" b="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AreaTester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，对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Circle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类及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Rectangle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类的</a:t>
            </a:r>
            <a:r>
              <a:rPr lang="en-US" altLang="zh-CN" sz="2400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area()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方法进行测试 </a:t>
            </a:r>
          </a:p>
        </p:txBody>
      </p:sp>
      <p:sp>
        <p:nvSpPr>
          <p:cNvPr id="76803" name="Rectangle 3"/>
          <p:cNvSpPr txBox="1">
            <a:spLocks noChangeArrowheads="1"/>
          </p:cNvSpPr>
          <p:nvPr/>
        </p:nvSpPr>
        <p:spPr bwMode="auto">
          <a:xfrm>
            <a:off x="468313" y="1125538"/>
            <a:ext cx="7127875" cy="38163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-692150"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public class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AreaTester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{ </a:t>
            </a:r>
          </a:p>
          <a:p>
            <a:pPr lvl="1" indent="-6921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     public static void main(String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args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[]) { </a:t>
            </a:r>
          </a:p>
          <a:p>
            <a:pPr lvl="1" indent="-6921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         Circle c = new Circle(); </a:t>
            </a:r>
          </a:p>
          <a:p>
            <a:pPr lvl="1" indent="-6921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c.radius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= 50; </a:t>
            </a:r>
          </a:p>
          <a:p>
            <a:pPr lvl="1" indent="-6921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         Rectangle r = new Rectangle(); </a:t>
            </a:r>
          </a:p>
          <a:p>
            <a:pPr lvl="1" indent="-6921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r.width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= 20; </a:t>
            </a:r>
          </a:p>
          <a:p>
            <a:pPr lvl="1" indent="-6921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r.height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= 30;         </a:t>
            </a:r>
          </a:p>
          <a:p>
            <a:pPr lvl="1" indent="-6921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 		  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System.out.println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("Circle has area " +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c.area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()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); </a:t>
            </a:r>
          </a:p>
          <a:p>
            <a:pPr lvl="1" indent="-6921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System.out.println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("Rectangle has area " +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r.area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()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); </a:t>
            </a:r>
          </a:p>
          <a:p>
            <a:pPr lvl="1" indent="-6921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     } </a:t>
            </a:r>
          </a:p>
          <a:p>
            <a:pPr lvl="1" indent="-6921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 }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804" name="内容占位符 2"/>
          <p:cNvSpPr txBox="1">
            <a:spLocks/>
          </p:cNvSpPr>
          <p:nvPr/>
        </p:nvSpPr>
        <p:spPr bwMode="auto">
          <a:xfrm>
            <a:off x="250825" y="5157788"/>
            <a:ext cx="863282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说明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不同的类中可以声明相同方法名的方法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使用时，系统会根据接收者对象的类型找到相应类的方法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643438" y="4149725"/>
            <a:ext cx="4321175" cy="1439863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楷体_GB2312" pitchFamily="1" charset="-122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楷体_GB2312" pitchFamily="1" charset="-122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9pPr>
          </a:lstStyle>
          <a:p>
            <a:pPr>
              <a:defRPr/>
            </a:pPr>
            <a:r>
              <a:rPr lang="zh-CN" altLang="en-US" dirty="0" smtClean="0"/>
              <a:t>运行结果</a:t>
            </a:r>
          </a:p>
          <a:p>
            <a:pPr lvl="1">
              <a:buFontTx/>
              <a:buNone/>
              <a:defRPr/>
            </a:pPr>
            <a:r>
              <a:rPr lang="en-US" altLang="zh-CN" dirty="0" smtClean="0"/>
              <a:t>Circle has area 7853.981625</a:t>
            </a:r>
          </a:p>
          <a:p>
            <a:pPr lvl="1">
              <a:buFontTx/>
              <a:buNone/>
              <a:defRPr/>
            </a:pPr>
            <a:r>
              <a:rPr lang="en-US" altLang="zh-CN" dirty="0" smtClean="0"/>
              <a:t>Rectangle has area 600.0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内容占位符 2"/>
          <p:cNvSpPr>
            <a:spLocks noGrp="1"/>
          </p:cNvSpPr>
          <p:nvPr>
            <p:ph idx="1"/>
          </p:nvPr>
        </p:nvSpPr>
        <p:spPr>
          <a:xfrm>
            <a:off x="331753" y="955655"/>
            <a:ext cx="7777162" cy="1008063"/>
          </a:xfrm>
        </p:spPr>
        <p:txBody>
          <a:bodyPr/>
          <a:lstStyle/>
          <a:p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举例：在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Circle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类中增加方法改变圆的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半径。（带参数的方法）</a:t>
            </a:r>
            <a:endParaRPr lang="en-US" altLang="zh-CN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77827" name="Rectangle 3"/>
          <p:cNvSpPr txBox="1">
            <a:spLocks noChangeArrowheads="1"/>
          </p:cNvSpPr>
          <p:nvPr/>
        </p:nvSpPr>
        <p:spPr bwMode="auto">
          <a:xfrm>
            <a:off x="511934" y="1962150"/>
            <a:ext cx="7416800" cy="4895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spcBef>
                <a:spcPct val="80000"/>
              </a:spcBef>
              <a:buClr>
                <a:schemeClr val="accent2"/>
              </a:buClr>
              <a:buSzPct val="70000"/>
            </a:pP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public class Circle { 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    static double PI = 3.14159265; 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    int radius;     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   public double circumference() { 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         return 2 * PI * radius; 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    } 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    public double area() { 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   　  return PI * radius * radius; 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　 }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public </a:t>
            </a:r>
            <a:r>
              <a:rPr lang="en-US" altLang="zh-CN" sz="2000" b="1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void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enlarge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int factor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) { 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radius = radius * factor;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}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 }</a:t>
            </a:r>
            <a:endParaRPr lang="zh-CN" altLang="en-US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4925" y="908720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6781800" cy="720725"/>
          </a:xfrm>
        </p:spPr>
        <p:txBody>
          <a:bodyPr/>
          <a:lstStyle/>
          <a:p>
            <a:pPr marL="342900" indent="-342900"/>
            <a: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内容占位符 2"/>
          <p:cNvSpPr>
            <a:spLocks noGrp="1"/>
          </p:cNvSpPr>
          <p:nvPr>
            <p:ph idx="1"/>
          </p:nvPr>
        </p:nvSpPr>
        <p:spPr>
          <a:xfrm>
            <a:off x="250825" y="115888"/>
            <a:ext cx="8229600" cy="576262"/>
          </a:xfrm>
        </p:spPr>
        <p:txBody>
          <a:bodyPr/>
          <a:lstStyle/>
          <a:p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测试类</a:t>
            </a:r>
            <a:r>
              <a:rPr lang="en-US" altLang="zh-CN" b="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EnlargeTester</a:t>
            </a:r>
            <a:endParaRPr lang="zh-CN" altLang="en-US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78851" name="内容占位符 2"/>
          <p:cNvSpPr txBox="1">
            <a:spLocks/>
          </p:cNvSpPr>
          <p:nvPr/>
        </p:nvSpPr>
        <p:spPr bwMode="auto">
          <a:xfrm>
            <a:off x="376238" y="4941888"/>
            <a:ext cx="8443912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Century Schoolbook" panose="02040604050505020304" pitchFamily="18" charset="0"/>
                <a:ea typeface="黑体" panose="02010609060101010101" pitchFamily="49" charset="-122"/>
              </a:rPr>
              <a:t>运行结果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Circle 1 </a:t>
            </a:r>
            <a:r>
              <a:rPr lang="zh-CN" altLang="en-US" sz="2400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的周长: 314.159265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Circle 2 </a:t>
            </a:r>
            <a:r>
              <a:rPr lang="zh-CN" altLang="en-US" sz="2400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的周长: 62.831853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Circle 2 </a:t>
            </a:r>
            <a:r>
              <a:rPr lang="zh-CN" altLang="en-US" sz="2400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扩大后的周长: 251.327412</a:t>
            </a:r>
          </a:p>
        </p:txBody>
      </p:sp>
      <p:sp>
        <p:nvSpPr>
          <p:cNvPr id="78852" name="Rectangle 3"/>
          <p:cNvSpPr txBox="1">
            <a:spLocks noChangeArrowheads="1"/>
          </p:cNvSpPr>
          <p:nvPr/>
        </p:nvSpPr>
        <p:spPr bwMode="auto">
          <a:xfrm>
            <a:off x="376238" y="765175"/>
            <a:ext cx="8443912" cy="41767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90000"/>
              </a:lnSpc>
              <a:spcBef>
                <a:spcPct val="8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public class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EnlargeTester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{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public static void main(String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args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[]) {   	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	  Circle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c1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= new Circle(); 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	  c1.radius = 50; 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	  Circle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= new Circle(); 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	  c2.radius = 10; 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	 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System.out.println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("Circle 1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的周长: " +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c1.circumference()); 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	 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System.out.println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("Circle 2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的周长: " +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c2.circumference()); 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	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c2.enlarge(4); 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	 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_GB2312" pitchFamily="49" charset="-122"/>
              </a:rPr>
              <a:t>System.out.println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("Circle 2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扩大后的周长: " +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c2.circumference());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	 } 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内容占位符 2"/>
          <p:cNvSpPr>
            <a:spLocks noGrp="1"/>
          </p:cNvSpPr>
          <p:nvPr>
            <p:ph idx="1"/>
          </p:nvPr>
        </p:nvSpPr>
        <p:spPr>
          <a:xfrm>
            <a:off x="376238" y="188640"/>
            <a:ext cx="7580138" cy="1224880"/>
          </a:xfrm>
        </p:spPr>
        <p:txBody>
          <a:bodyPr/>
          <a:lstStyle/>
          <a:p>
            <a:pPr algn="just"/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举例：在</a:t>
            </a:r>
            <a:r>
              <a:rPr lang="en-US" altLang="zh-CN" sz="2400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Circle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类中增加</a:t>
            </a:r>
            <a:r>
              <a:rPr lang="en-US" altLang="zh-CN" sz="2400" b="0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fitsInside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方法判断一个圆是否在一个长方形内，需要以</a:t>
            </a:r>
            <a:r>
              <a:rPr lang="en-US" altLang="zh-CN" sz="2400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Rectangle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类的对象作为参数。（</a:t>
            </a:r>
            <a:r>
              <a:rPr lang="zh-CN" altLang="en-US" sz="2400" b="0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以对象作为参数的方法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875" name="Rectangle 3"/>
          <p:cNvSpPr txBox="1">
            <a:spLocks noChangeArrowheads="1"/>
          </p:cNvSpPr>
          <p:nvPr/>
        </p:nvSpPr>
        <p:spPr bwMode="auto">
          <a:xfrm>
            <a:off x="376238" y="1557338"/>
            <a:ext cx="8443912" cy="48244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80000"/>
              </a:lnSpc>
              <a:spcBef>
                <a:spcPct val="75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public class Circle {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static double PI = 3.14159265;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radius;    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public double circumference() {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     return 2 * PI * radius;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}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public void enlarge(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factor) {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     radius = radius * factor;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}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public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</a:rPr>
              <a:t>boolean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fitsInside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(Rectangle r) {    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return (2 * radius &lt;= </a:t>
            </a:r>
            <a:r>
              <a:rPr lang="en-US" altLang="zh-CN" sz="2400" dirty="0" err="1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r.width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) &amp;&amp; (2 * radius &lt;= </a:t>
            </a:r>
            <a:r>
              <a:rPr lang="en-US" altLang="zh-CN" sz="2400" dirty="0" err="1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r.height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);     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}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内容占位符 2"/>
          <p:cNvSpPr>
            <a:spLocks noGrp="1"/>
          </p:cNvSpPr>
          <p:nvPr>
            <p:ph idx="1"/>
          </p:nvPr>
        </p:nvSpPr>
        <p:spPr>
          <a:xfrm>
            <a:off x="323850" y="188913"/>
            <a:ext cx="7415213" cy="574675"/>
          </a:xfrm>
        </p:spPr>
        <p:txBody>
          <a:bodyPr/>
          <a:lstStyle/>
          <a:p>
            <a:r>
              <a:rPr lang="zh-CN" altLang="en-US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测试类</a:t>
            </a:r>
            <a:r>
              <a:rPr lang="en-US" altLang="zh-CN" b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InsideTester</a:t>
            </a:r>
            <a:endParaRPr lang="zh-CN" altLang="en-US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899" name="内容占位符 2"/>
          <p:cNvSpPr txBox="1">
            <a:spLocks/>
          </p:cNvSpPr>
          <p:nvPr/>
        </p:nvSpPr>
        <p:spPr bwMode="auto">
          <a:xfrm>
            <a:off x="309002" y="5515646"/>
            <a:ext cx="8351837" cy="133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Century Schoolbook" panose="02040604050505020304" pitchFamily="18" charset="0"/>
                <a:ea typeface="黑体" panose="02010609060101010101" pitchFamily="49" charset="-122"/>
              </a:rPr>
              <a:t>运行结果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Circle 1 fits inside Rectangle: true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</a:rPr>
              <a:t>Circle 2 fits inside Rectangle: false</a:t>
            </a:r>
          </a:p>
        </p:txBody>
      </p:sp>
      <p:sp>
        <p:nvSpPr>
          <p:cNvPr id="80900" name="Rectangle 3"/>
          <p:cNvSpPr txBox="1">
            <a:spLocks noChangeArrowheads="1"/>
          </p:cNvSpPr>
          <p:nvPr/>
        </p:nvSpPr>
        <p:spPr bwMode="auto">
          <a:xfrm>
            <a:off x="125412" y="763588"/>
            <a:ext cx="8893175" cy="475205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public class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InsideTester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{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public static void main(String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[]) {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Circle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c1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new Circle();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c1.radius = 8;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Circle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c2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new Circle();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c2.radius = 15;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Rectangle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new Rectangle();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r.width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20;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r.height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30;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Circle1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fits inside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Rect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:"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c1.fitsInside(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Circle2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fits inside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Rect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:"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c2.fitsInside(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}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003232" cy="45354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类方法</a:t>
            </a:r>
            <a:r>
              <a:rPr lang="en-US" altLang="zh-CN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——static</a:t>
            </a: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也称为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静态方法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，表示类中对象的共有行为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声明时，前面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需加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static</a:t>
            </a: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修饰符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不能被声明为抽象方法</a:t>
            </a:r>
          </a:p>
          <a:p>
            <a:pPr lvl="1">
              <a:lnSpc>
                <a:spcPct val="12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类方法可以在不建立对象的情况下用类名直接调用，也可用类实例调用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6781800" cy="720725"/>
          </a:xfrm>
        </p:spPr>
        <p:txBody>
          <a:bodyPr/>
          <a:lstStyle/>
          <a:p>
            <a:pPr marL="342900" indent="-342900"/>
            <a: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2"/>
          <p:cNvSpPr>
            <a:spLocks noGrp="1"/>
          </p:cNvSpPr>
          <p:nvPr>
            <p:ph idx="1"/>
          </p:nvPr>
        </p:nvSpPr>
        <p:spPr>
          <a:xfrm>
            <a:off x="250825" y="934379"/>
            <a:ext cx="8229600" cy="59039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举例：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将摄氏温度</a:t>
            </a:r>
            <a:r>
              <a:rPr lang="zh-CN" altLang="en-US" sz="18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0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centigrade</a:t>
            </a:r>
            <a:r>
              <a:rPr lang="en-US" altLang="zh-CN" sz="18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转换成华氏温度</a:t>
            </a:r>
            <a:r>
              <a:rPr lang="zh-CN" altLang="en-US" sz="18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000" b="0" dirty="0" err="1" smtClean="0">
                <a:latin typeface="Century Schoolbook" panose="02040604050505020304" pitchFamily="18" charset="0"/>
                <a:ea typeface="黑体" panose="02010609060101010101" pitchFamily="49" charset="-122"/>
              </a:rPr>
              <a:t>fahrenheit</a:t>
            </a:r>
            <a:r>
              <a:rPr lang="en-US" altLang="zh-CN" sz="18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转换公式为</a:t>
            </a: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b="0" dirty="0" err="1" smtClean="0">
                <a:solidFill>
                  <a:srgbClr val="0099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fahrenheit</a:t>
            </a:r>
            <a:r>
              <a:rPr lang="en-US" altLang="zh-CN" b="0" dirty="0" smtClean="0">
                <a:solidFill>
                  <a:srgbClr val="0099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= centigrade * 9 / 5 + 32</a:t>
            </a:r>
          </a:p>
          <a:p>
            <a:pPr lvl="1">
              <a:lnSpc>
                <a:spcPct val="11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除了摄氏温度值及公式中需要的常量值，此功能不依赖于具体的类实例的属性值，因此可声明为类方法。</a:t>
            </a:r>
            <a:endParaRPr lang="en-US" altLang="zh-CN" b="0" dirty="0" smtClean="0">
              <a:solidFill>
                <a:schemeClr val="tx2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转换方法</a:t>
            </a:r>
            <a:r>
              <a:rPr lang="en-US" altLang="zh-CN" b="0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centigradeToFahrenheit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放在类</a:t>
            </a:r>
            <a:r>
              <a:rPr lang="en-US" altLang="zh-CN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Converter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中</a:t>
            </a:r>
          </a:p>
          <a:p>
            <a:pPr lvl="2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楷体_GB2312" pitchFamily="49" charset="-122"/>
              </a:rPr>
              <a:t>public class </a:t>
            </a:r>
            <a:r>
              <a:rPr lang="en-US" altLang="zh-CN" dirty="0" smtClean="0">
                <a:solidFill>
                  <a:srgbClr val="C00000"/>
                </a:solidFill>
                <a:latin typeface="Century Schoolbook" panose="02040604050505020304" pitchFamily="18" charset="0"/>
                <a:ea typeface="楷体_GB2312" pitchFamily="49" charset="-122"/>
              </a:rPr>
              <a:t>Converter</a:t>
            </a:r>
            <a:r>
              <a:rPr lang="en-US" altLang="zh-CN" dirty="0" smtClean="0">
                <a:latin typeface="Century Schoolbook" panose="02040604050505020304" pitchFamily="18" charset="0"/>
                <a:ea typeface="楷体_GB2312" pitchFamily="49" charset="-122"/>
              </a:rPr>
              <a:t> { 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楷体_GB2312" pitchFamily="49" charset="-122"/>
              </a:rPr>
              <a:t>     public </a:t>
            </a:r>
            <a:r>
              <a:rPr lang="en-US" altLang="zh-CN" dirty="0" smtClean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</a:rPr>
              <a:t>static</a:t>
            </a:r>
            <a:r>
              <a:rPr lang="en-US" altLang="zh-CN" dirty="0" smtClean="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dirty="0" err="1" smtClean="0">
                <a:latin typeface="Century Schoolbook" panose="02040604050505020304" pitchFamily="18" charset="0"/>
                <a:ea typeface="楷体_GB2312" pitchFamily="49" charset="-122"/>
              </a:rPr>
              <a:t>int</a:t>
            </a:r>
            <a:r>
              <a:rPr lang="en-US" altLang="zh-CN" dirty="0" smtClean="0">
                <a:latin typeface="Century Schoolbook" panose="02040604050505020304" pitchFamily="18" charset="0"/>
                <a:ea typeface="楷体_GB2312" pitchFamily="49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</a:rPr>
              <a:t>centigradeToFahrenheit</a:t>
            </a:r>
            <a:r>
              <a:rPr lang="en-US" altLang="zh-CN" dirty="0" smtClean="0">
                <a:latin typeface="Century Schoolbook" panose="02040604050505020304" pitchFamily="18" charset="0"/>
                <a:ea typeface="楷体_GB2312" pitchFamily="49" charset="-122"/>
              </a:rPr>
              <a:t>(</a:t>
            </a:r>
            <a:r>
              <a:rPr lang="en-US" altLang="zh-CN" dirty="0" err="1" smtClean="0">
                <a:latin typeface="Century Schoolbook" panose="02040604050505020304" pitchFamily="18" charset="0"/>
                <a:ea typeface="楷体_GB2312" pitchFamily="49" charset="-122"/>
              </a:rPr>
              <a:t>int</a:t>
            </a:r>
            <a:r>
              <a:rPr lang="en-US" altLang="zh-CN" dirty="0" smtClean="0">
                <a:latin typeface="Century Schoolbook" panose="02040604050505020304" pitchFamily="18" charset="0"/>
                <a:ea typeface="楷体_GB2312" pitchFamily="49" charset="-122"/>
              </a:rPr>
              <a:t> cent)  {            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楷体_GB2312" pitchFamily="49" charset="-122"/>
              </a:rPr>
              <a:t>                 return (cent * 9 / 5 + 32);   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楷体_GB2312" pitchFamily="49" charset="-122"/>
              </a:rPr>
              <a:t>     }  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Century Schoolbook" panose="02040604050505020304" pitchFamily="18" charset="0"/>
                <a:ea typeface="楷体_GB2312" pitchFamily="49" charset="-122"/>
              </a:rPr>
              <a:t> }</a:t>
            </a:r>
            <a:endParaRPr lang="en-US" altLang="zh-CN" sz="2400" dirty="0" smtClean="0">
              <a:latin typeface="Century Schoolbook" panose="02040604050505020304" pitchFamily="18" charset="0"/>
              <a:ea typeface="楷体_GB2312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方法调用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 smtClean="0">
                <a:solidFill>
                  <a:srgbClr val="C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Converter</a:t>
            </a:r>
            <a:r>
              <a:rPr lang="en-US" altLang="zh-CN" sz="2400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.centigradeToFahrenheit</a:t>
            </a:r>
            <a:r>
              <a:rPr lang="en-US" altLang="zh-CN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(40);</a:t>
            </a:r>
            <a:endParaRPr lang="zh-CN" altLang="en-US" sz="2400" dirty="0" smtClean="0">
              <a:solidFill>
                <a:srgbClr val="0000FF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6781800" cy="720725"/>
          </a:xfrm>
        </p:spPr>
        <p:txBody>
          <a:bodyPr/>
          <a:lstStyle/>
          <a:p>
            <a:pPr marL="342900" indent="-342900"/>
            <a: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000" b="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.2.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GB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03709"/>
          </a:xfrm>
        </p:spPr>
        <p:txBody>
          <a:bodyPr/>
          <a:lstStyle/>
          <a:p>
            <a:r>
              <a:rPr lang="zh-CN" altLang="en-US" dirty="0" smtClean="0"/>
              <a:t>类的静态方法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259632" y="5865479"/>
            <a:ext cx="7543799" cy="6480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楷体_GB2312" pitchFamily="1" charset="-122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楷体_GB2312" pitchFamily="1" charset="-122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楷体_GB2312" pitchFamily="1" charset="-122"/>
              </a:defRPr>
            </a:lvl9pPr>
          </a:lstStyle>
          <a:p>
            <a:r>
              <a:rPr lang="zh-CN" altLang="en-US" sz="2400" b="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在访问本类的成员</a:t>
            </a:r>
            <a:r>
              <a:rPr lang="zh-CN" altLang="en-US" sz="2400" b="0" kern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时，静态</a:t>
            </a:r>
            <a:r>
              <a:rPr lang="zh-CN" altLang="en-US" sz="2400" b="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方法只能访问静态</a:t>
            </a:r>
            <a:r>
              <a:rPr lang="zh-CN" altLang="en-US" sz="2400" b="0" kern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成员！</a:t>
            </a:r>
            <a:endParaRPr lang="zh-CN" altLang="en-US" sz="2400" b="0" kern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56518" y="1557807"/>
            <a:ext cx="7830964" cy="410445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class 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Employee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    String 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name;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    long 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salary;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    short </a:t>
            </a:r>
            <a:r>
              <a:rPr lang="en-US" altLang="zh-CN" sz="2400" dirty="0" err="1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employee_id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static</a:t>
            </a:r>
            <a:r>
              <a:rPr lang="en-US" altLang="zh-CN" sz="2400" dirty="0" smtClean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total_employees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static</a:t>
            </a:r>
            <a:r>
              <a:rPr lang="en-US" altLang="zh-CN" sz="2400" dirty="0" smtClean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void clear(){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 err="1" smtClean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total_employees</a:t>
            </a:r>
            <a:r>
              <a:rPr lang="en-US" altLang="zh-CN" sz="2400" dirty="0" smtClean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=0</a:t>
            </a: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     }</a:t>
            </a:r>
            <a:endParaRPr lang="en-US" altLang="zh-CN" sz="2400" dirty="0">
              <a:latin typeface="Century Schoolbook" panose="020406040505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lvl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Century Schoolbook" panose="020406040505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Century Schoolbook" panose="020406040505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608" y="4005064"/>
            <a:ext cx="3744416" cy="129614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右箭头 8"/>
          <p:cNvSpPr/>
          <p:nvPr/>
        </p:nvSpPr>
        <p:spPr>
          <a:xfrm rot="5400000">
            <a:off x="4579712" y="4588839"/>
            <a:ext cx="1504967" cy="1048312"/>
          </a:xfrm>
          <a:prstGeom prst="ben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78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6858000" cy="719411"/>
          </a:xfrm>
        </p:spPr>
        <p:txBody>
          <a:bodyPr/>
          <a:lstStyle/>
          <a:p>
            <a:pPr marL="838200" indent="-838200" eaLnBrk="1" hangingPunct="1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类与对象 </a:t>
            </a:r>
            <a:endParaRPr lang="zh-CN" altLang="en-US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467600" cy="4365848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3.2.1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类的声明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3.2.2 </a:t>
            </a:r>
            <a:r>
              <a:rPr lang="zh-CN" alt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</a:t>
            </a:r>
            <a:r>
              <a:rPr lang="zh-CN" alt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的声明与</a:t>
            </a:r>
            <a:r>
              <a:rPr lang="zh-CN" alt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引用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3.2.3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数据成员 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3.2.4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3.2.5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成员重载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3.2.6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成员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方法参数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 面向对象程序设计方法概述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250825" y="1340768"/>
            <a:ext cx="8642350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面向对象程序设计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(Object-Oriented Programming)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与结构化程序设计方法相比，更符合人类认识现实世界的思维方式 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已成为程序设计</a:t>
            </a:r>
            <a:r>
              <a:rPr lang="en-US" altLang="zh-CN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软件分析与设计的主流方向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涉及的主要概念</a:t>
            </a:r>
            <a:endParaRPr lang="en-US" altLang="zh-CN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抽象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——abstract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封装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——encapsulation</a:t>
            </a: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继承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——inheritance</a:t>
            </a: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多态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 polymorphism </a:t>
            </a: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3.2.5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方法成员重载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285884" y="908050"/>
            <a:ext cx="7681540" cy="593737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latin typeface="Courier New" panose="02070309020205020404" pitchFamily="49" charset="0"/>
              </a:rPr>
              <a:t>import 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java.math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.*;</a:t>
            </a:r>
          </a:p>
          <a:p>
            <a:pPr eaLnBrk="1" hangingPunct="1"/>
            <a:r>
              <a:rPr lang="en-US" altLang="zh-CN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Circle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= 1.0;</a:t>
            </a:r>
          </a:p>
          <a:p>
            <a:pPr eaLnBrk="1" hangingPunct="1"/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Circle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Circle(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rads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radius = 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rads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getArea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radius * radius * 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Math.PI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3.2.5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方法成员重载</a:t>
            </a:r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6162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GB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方法重载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overloading</a:t>
            </a:r>
            <a:r>
              <a:rPr lang="zh-CN" altLang="en-US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）</a:t>
            </a:r>
            <a:endParaRPr lang="zh-CN" altLang="en-GB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一个类中</a:t>
            </a:r>
            <a:r>
              <a:rPr lang="zh-CN" altLang="en-GB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名字相同</a:t>
            </a:r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的多个方法</a:t>
            </a:r>
          </a:p>
          <a:p>
            <a:pPr lvl="1">
              <a:lnSpc>
                <a:spcPct val="150000"/>
              </a:lnSpc>
            </a:pPr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这些方法的</a:t>
            </a:r>
            <a:r>
              <a:rPr lang="zh-CN" altLang="en-GB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参数必须不同</a:t>
            </a:r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GB" altLang="zh-CN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可通过参数列表的不同来辨别重载的方法</a:t>
            </a:r>
          </a:p>
          <a:p>
            <a:pPr lvl="2">
              <a:lnSpc>
                <a:spcPct val="150000"/>
              </a:lnSpc>
            </a:pPr>
            <a:r>
              <a:rPr lang="zh-CN" altLang="en-GB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或者参数个数不同</a:t>
            </a:r>
          </a:p>
          <a:p>
            <a:pPr lvl="2">
              <a:lnSpc>
                <a:spcPct val="150000"/>
              </a:lnSpc>
            </a:pPr>
            <a:r>
              <a:rPr lang="zh-CN" altLang="en-GB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或者参数类型不同</a:t>
            </a:r>
          </a:p>
          <a:p>
            <a:pPr lvl="1">
              <a:lnSpc>
                <a:spcPct val="150000"/>
              </a:lnSpc>
            </a:pPr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返回值可以相同，也可以不同</a:t>
            </a:r>
          </a:p>
          <a:p>
            <a:pPr lvl="1">
              <a:lnSpc>
                <a:spcPct val="150000"/>
              </a:lnSpc>
            </a:pPr>
            <a:r>
              <a:rPr lang="zh-CN" altLang="en-GB" b="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重载的价值在于它允许通过使用一个方法名来访问多个方法</a:t>
            </a:r>
            <a:endParaRPr lang="zh-CN" altLang="en-US" b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131301"/>
            <a:ext cx="7543800" cy="668403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3.2.5 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方法成员重载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91139" name="Rectangle 3"/>
          <p:cNvSpPr txBox="1">
            <a:spLocks noChangeArrowheads="1"/>
          </p:cNvSpPr>
          <p:nvPr/>
        </p:nvSpPr>
        <p:spPr bwMode="auto">
          <a:xfrm>
            <a:off x="539750" y="1124745"/>
            <a:ext cx="8064500" cy="547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6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3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在编译时就能够被识别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针对：</a:t>
            </a:r>
            <a:r>
              <a:rPr lang="zh-CN" altLang="en-US" sz="280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同</a:t>
            </a:r>
            <a:r>
              <a:rPr lang="zh-CN" altLang="en-US" sz="28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一个类内的同名方法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例如</a:t>
            </a:r>
            <a:r>
              <a:rPr lang="en-US" altLang="zh-CN" sz="28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: </a:t>
            </a:r>
          </a:p>
          <a:p>
            <a:pPr lvl="2" eaLnBrk="1" hangingPunct="1">
              <a:lnSpc>
                <a:spcPct val="90000"/>
              </a:lnSpc>
              <a:buClr>
                <a:srgbClr val="330066"/>
              </a:buClr>
              <a:buSzPct val="70000"/>
            </a:pP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 </a:t>
            </a:r>
            <a:r>
              <a:rPr lang="en-US" altLang="zh-CN" sz="2000" dirty="0" err="1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rgbClr val="669999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square(</a:t>
            </a:r>
            <a:r>
              <a:rPr lang="en-US" altLang="zh-CN" sz="2000" dirty="0" err="1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solidFill>
                  <a:srgbClr val="669999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x)</a:t>
            </a:r>
          </a:p>
          <a:p>
            <a:pPr lvl="2" eaLnBrk="1" hangingPunct="1">
              <a:lnSpc>
                <a:spcPct val="90000"/>
              </a:lnSpc>
              <a:buClr>
                <a:srgbClr val="330066"/>
              </a:buClr>
              <a:buSzPct val="70000"/>
            </a:pPr>
            <a:r>
              <a:rPr lang="en-US" altLang="zh-CN" sz="200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{ </a:t>
            </a:r>
          </a:p>
          <a:p>
            <a:pPr lvl="2" eaLnBrk="1" hangingPunct="1">
              <a:lnSpc>
                <a:spcPct val="90000"/>
              </a:lnSpc>
              <a:buClr>
                <a:srgbClr val="330066"/>
              </a:buClr>
              <a:buSzPct val="70000"/>
            </a:pPr>
            <a:r>
              <a:rPr lang="en-US" altLang="zh-CN" sz="200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    return x * x; </a:t>
            </a:r>
          </a:p>
          <a:p>
            <a:pPr lvl="2" eaLnBrk="1" hangingPunct="1">
              <a:lnSpc>
                <a:spcPct val="90000"/>
              </a:lnSpc>
              <a:buClr>
                <a:srgbClr val="330066"/>
              </a:buClr>
              <a:buSzPct val="70000"/>
            </a:pPr>
            <a:r>
              <a:rPr lang="en-US" altLang="zh-CN" sz="200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}</a:t>
            </a:r>
          </a:p>
          <a:p>
            <a:pPr lvl="2" eaLnBrk="1" hangingPunct="1">
              <a:lnSpc>
                <a:spcPct val="90000"/>
              </a:lnSpc>
              <a:buClr>
                <a:srgbClr val="330066"/>
              </a:buClr>
              <a:buSzPct val="70000"/>
            </a:pP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public double</a:t>
            </a:r>
            <a:r>
              <a:rPr lang="en-US" altLang="zh-CN" sz="2000" dirty="0">
                <a:solidFill>
                  <a:srgbClr val="669999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square(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double</a:t>
            </a:r>
            <a:r>
              <a:rPr lang="en-US" altLang="zh-CN" sz="2000" dirty="0">
                <a:solidFill>
                  <a:srgbClr val="669999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x)</a:t>
            </a:r>
          </a:p>
          <a:p>
            <a:pPr lvl="2" eaLnBrk="1" hangingPunct="1">
              <a:lnSpc>
                <a:spcPct val="90000"/>
              </a:lnSpc>
              <a:buClr>
                <a:srgbClr val="330066"/>
              </a:buClr>
              <a:buSzPct val="70000"/>
            </a:pPr>
            <a:r>
              <a:rPr lang="en-US" altLang="zh-CN" sz="200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{</a:t>
            </a:r>
          </a:p>
          <a:p>
            <a:pPr lvl="2" eaLnBrk="1" hangingPunct="1">
              <a:lnSpc>
                <a:spcPct val="90000"/>
              </a:lnSpc>
              <a:buClr>
                <a:srgbClr val="330066"/>
              </a:buClr>
              <a:buSzPct val="70000"/>
            </a:pPr>
            <a:r>
              <a:rPr lang="en-US" altLang="zh-CN" sz="200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     return x * x;</a:t>
            </a:r>
          </a:p>
          <a:p>
            <a:pPr lvl="2" eaLnBrk="1" hangingPunct="1">
              <a:lnSpc>
                <a:spcPct val="90000"/>
              </a:lnSpc>
              <a:buClr>
                <a:srgbClr val="330066"/>
              </a:buClr>
              <a:buSzPct val="70000"/>
            </a:pPr>
            <a:r>
              <a:rPr lang="en-US" altLang="zh-CN" sz="200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识别标志</a:t>
            </a:r>
            <a:r>
              <a:rPr lang="en-US" altLang="zh-CN" sz="28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:</a:t>
            </a:r>
          </a:p>
          <a:p>
            <a:pPr lvl="1" eaLnBrk="1" hangingPunct="1">
              <a:spcBef>
                <a:spcPct val="20000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参数的个数、类型、数据类型的排列顺序</a:t>
            </a:r>
          </a:p>
          <a:p>
            <a:pPr lvl="1" eaLnBrk="1" hangingPunct="1">
              <a:spcBef>
                <a:spcPct val="20000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返回值不能做为识别的</a:t>
            </a:r>
            <a:r>
              <a:rPr lang="zh-CN" altLang="en-US" sz="24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标志 ？</a:t>
            </a:r>
            <a:endParaRPr lang="en-US" altLang="zh-CN" sz="2400" dirty="0">
              <a:solidFill>
                <a:srgbClr val="0000CC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ChangeArrowheads="1"/>
          </p:cNvSpPr>
          <p:nvPr/>
        </p:nvSpPr>
        <p:spPr bwMode="auto">
          <a:xfrm>
            <a:off x="144338" y="116632"/>
            <a:ext cx="8820150" cy="648146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OverloadTest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main(String[]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eaLnBrk="1" hangingPunct="1"/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("The maximum between %d and %d is %d\n",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1, 2, max(1, 2));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("The maximum between %f and %f is %f\n", 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1.0, 2.0, max(1.0, 2.0));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("The maximum between %f, %f, and %f is %f\n", 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1.0, 2.0, 3.0, max(1.0, 2.0, 3.0));    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altLang="zh-CN" sz="2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 ( </a:t>
            </a:r>
            <a:r>
              <a:rPr lang="en-US" altLang="zh-CN" sz="2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n1, </a:t>
            </a:r>
            <a:r>
              <a:rPr lang="en-US" altLang="zh-CN" sz="2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n2 ) {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(n1 &gt;= n2) 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n1; 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n2;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double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 ( 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n1, 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n2 ) {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(n1 &gt;= n2) ? n1 : n2;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double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max( 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n1, 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n2, 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n3 ) {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max(max(n1, n2), n3);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5774191" y="332656"/>
            <a:ext cx="3190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8000"/>
                </a:solidFill>
                <a:latin typeface="Century Schoolbook" panose="02040604050505020304" pitchFamily="18" charset="0"/>
              </a:rPr>
              <a:t>Demo: OverloadTest.java</a:t>
            </a:r>
            <a:endParaRPr lang="zh-CN" altLang="en-US" b="1" dirty="0">
              <a:solidFill>
                <a:srgbClr val="008000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3.2.5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方法成员重载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7543800" cy="51847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歧义调用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ambiguous invocation</a:t>
            </a:r>
            <a:r>
              <a:rPr lang="zh-CN" altLang="en-US" b="0" dirty="0">
                <a:latin typeface="Century Schoolbook" panose="02040604050505020304" pitchFamily="18" charset="0"/>
                <a:ea typeface="黑体" panose="02010609060101010101" pitchFamily="49" charset="-122"/>
              </a:rPr>
              <a:t>）</a:t>
            </a:r>
            <a:endParaRPr lang="zh-CN" altLang="en-US" dirty="0" smtClean="0">
              <a:solidFill>
                <a:srgbClr val="FF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有时一个方法调用会有两个或更多可能的匹配，编译器无法判断哪个更为合适。这称为歧义调用。</a:t>
            </a:r>
          </a:p>
          <a:p>
            <a:pPr lvl="1" eaLnBrk="1" hangingPunct="1"/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歧义调用会产生编译错误，考虑如下代码：</a:t>
            </a:r>
            <a:b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</a:b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/>
            </a:r>
            <a:b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</a:br>
            <a:r>
              <a:rPr lang="en-US" altLang="zh-CN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max(</a:t>
            </a:r>
            <a:r>
              <a:rPr lang="en-US" altLang="zh-CN" b="0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, double) { …… }</a:t>
            </a: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/>
            </a:r>
            <a:b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</a:b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/>
            </a:r>
            <a:b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</a:br>
            <a:r>
              <a:rPr lang="en-US" altLang="zh-CN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max(double,  </a:t>
            </a:r>
            <a:r>
              <a:rPr lang="en-US" altLang="zh-CN" b="0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b="0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) { …… }</a:t>
            </a:r>
            <a:r>
              <a:rPr lang="en-US" altLang="zh-CN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/>
            </a:r>
            <a:br>
              <a:rPr lang="en-US" altLang="zh-CN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</a:b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/>
            </a:r>
            <a:b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</a:b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都可能与</a:t>
            </a:r>
            <a:r>
              <a:rPr lang="en-US" altLang="zh-CN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max(1, 2)</a:t>
            </a: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匹配。由于两个方法谁也不比谁更合适，所以这个调用是有歧义的，导致编译错误。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4450"/>
            <a:ext cx="8362950" cy="504825"/>
          </a:xfrm>
        </p:spPr>
        <p:txBody>
          <a:bodyPr/>
          <a:lstStyle/>
          <a:p>
            <a:pPr lvl="1"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举例：歧义调用</a:t>
            </a:r>
          </a:p>
          <a:p>
            <a:pPr lvl="1" eaLnBrk="1" hangingPunct="1"/>
            <a:endParaRPr lang="zh-CN" altLang="en-US" dirty="0" smtClean="0">
              <a:ea typeface="楷体_GB2312" pitchFamily="49" charset="-122"/>
            </a:endParaRPr>
          </a:p>
          <a:p>
            <a:pPr lvl="1" eaLnBrk="1" hangingPunct="1"/>
            <a:endParaRPr lang="zh-CN" altLang="en-US" dirty="0" smtClean="0">
              <a:ea typeface="楷体_GB2312" pitchFamily="49" charset="-122"/>
            </a:endParaRPr>
          </a:p>
          <a:p>
            <a:pPr lvl="1" eaLnBrk="1" hangingPunct="1"/>
            <a:endParaRPr lang="zh-CN" altLang="en-US" dirty="0" smtClean="0">
              <a:ea typeface="楷体_GB2312" pitchFamily="49" charset="-122"/>
            </a:endParaRPr>
          </a:p>
          <a:p>
            <a:pPr lvl="1" eaLnBrk="1" hangingPunct="1"/>
            <a:endParaRPr lang="zh-CN" altLang="en-US" dirty="0" smtClean="0">
              <a:ea typeface="楷体_GB2312" pitchFamily="49" charset="-122"/>
            </a:endParaRPr>
          </a:p>
          <a:p>
            <a:pPr lvl="1" eaLnBrk="1" hangingPunct="1"/>
            <a:endParaRPr lang="zh-CN" altLang="en-US" dirty="0" smtClean="0">
              <a:ea typeface="楷体_GB2312" pitchFamily="49" charset="-122"/>
            </a:endParaRPr>
          </a:p>
          <a:p>
            <a:pPr lvl="1" eaLnBrk="1" hangingPunct="1"/>
            <a:endParaRPr lang="zh-CN" altLang="en-US" dirty="0" smtClean="0">
              <a:ea typeface="楷体_GB2312" pitchFamily="49" charset="-122"/>
            </a:endParaRPr>
          </a:p>
          <a:p>
            <a:pPr lvl="1" eaLnBrk="1" hangingPunct="1"/>
            <a:endParaRPr lang="zh-CN" altLang="en-US" dirty="0" smtClean="0">
              <a:ea typeface="楷体_GB2312" pitchFamily="49" charset="-122"/>
            </a:endParaRPr>
          </a:p>
          <a:p>
            <a:pPr lvl="1" eaLnBrk="1" hangingPunct="1"/>
            <a:endParaRPr lang="zh-CN" altLang="en-US" dirty="0" smtClean="0">
              <a:ea typeface="楷体_GB2312" pitchFamily="49" charset="-122"/>
            </a:endParaRPr>
          </a:p>
          <a:p>
            <a:pPr lvl="1" eaLnBrk="1" hangingPunct="1"/>
            <a:endParaRPr lang="zh-CN" altLang="en-US" dirty="0" smtClean="0">
              <a:ea typeface="楷体_GB2312" pitchFamily="49" charset="-122"/>
            </a:endParaRPr>
          </a:p>
          <a:p>
            <a:pPr lvl="1" eaLnBrk="1" hangingPunct="1"/>
            <a:r>
              <a:rPr lang="zh-CN" altLang="en-US" dirty="0" smtClean="0">
                <a:ea typeface="楷体" panose="02010609060101010101" pitchFamily="49" charset="-122"/>
              </a:rPr>
              <a:t>解决方法：</a:t>
            </a:r>
            <a:r>
              <a:rPr lang="zh-CN" altLang="en-US" dirty="0" smtClean="0">
                <a:ea typeface="楷体_GB2312" pitchFamily="49" charset="-122"/>
              </a:rPr>
              <a:t/>
            </a:r>
            <a:br>
              <a:rPr lang="zh-CN" altLang="en-US" dirty="0" smtClean="0">
                <a:ea typeface="楷体_GB2312" pitchFamily="49" charset="-122"/>
              </a:rPr>
            </a:br>
            <a:endParaRPr lang="en-US" altLang="zh-CN" dirty="0" smtClean="0">
              <a:ea typeface="楷体_GB2312" pitchFamily="49" charset="-122"/>
            </a:endParaRPr>
          </a:p>
          <a:p>
            <a:pPr lvl="1" eaLnBrk="1" hangingPunct="1"/>
            <a:endParaRPr lang="en-US" b="0" dirty="0" smtClean="0">
              <a:ea typeface="楷体_GB2312" pitchFamily="49" charset="-122"/>
            </a:endParaRPr>
          </a:p>
          <a:p>
            <a:pPr lvl="1" eaLnBrk="1" hangingPunct="1"/>
            <a:endParaRPr lang="en-US" altLang="zh-CN" b="0" dirty="0" smtClean="0">
              <a:ea typeface="楷体_GB2312" pitchFamily="49" charset="-122"/>
            </a:endParaRPr>
          </a:p>
        </p:txBody>
      </p:sp>
      <p:sp>
        <p:nvSpPr>
          <p:cNvPr id="94211" name="Rectangle 4"/>
          <p:cNvSpPr>
            <a:spLocks noChangeArrowheads="1"/>
          </p:cNvSpPr>
          <p:nvPr/>
        </p:nvSpPr>
        <p:spPr bwMode="auto">
          <a:xfrm>
            <a:off x="250825" y="549275"/>
            <a:ext cx="8497888" cy="5327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CC"/>
                </a:solidFill>
                <a:latin typeface="Century Schoolbook" panose="02040604050505020304" pitchFamily="18" charset="0"/>
              </a:rPr>
              <a:t>public class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AmbiguousOverloadTest</a:t>
            </a:r>
            <a:endParaRPr lang="en-US" altLang="zh-CN" sz="2000" b="1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</a:t>
            </a:r>
            <a:r>
              <a:rPr lang="en-US" altLang="zh-CN" sz="2000" b="1" dirty="0">
                <a:solidFill>
                  <a:srgbClr val="0000CC"/>
                </a:solidFill>
                <a:latin typeface="Century Schoolbook" panose="02040604050505020304" pitchFamily="18" charset="0"/>
              </a:rPr>
              <a:t>public static void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main(String[] </a:t>
            </a:r>
            <a:r>
              <a:rPr lang="en-US" altLang="zh-CN" sz="2000" b="1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{</a:t>
            </a:r>
          </a:p>
          <a:p>
            <a:pPr eaLnBrk="1" hangingPunct="1"/>
            <a:r>
              <a:rPr lang="en-US" altLang="zh-CN" sz="2000" b="1" dirty="0">
                <a:solidFill>
                  <a:srgbClr val="0000CC"/>
                </a:solidFill>
                <a:latin typeface="Century Schoolbook" panose="02040604050505020304" pitchFamily="18" charset="0"/>
              </a:rPr>
              <a:t>       </a:t>
            </a:r>
            <a:r>
              <a:rPr lang="en-US" altLang="zh-CN" sz="2000" b="1" dirty="0" smtClean="0">
                <a:solidFill>
                  <a:srgbClr val="0000CC"/>
                </a:solidFill>
                <a:latin typeface="Century Schoolbook" panose="02040604050505020304" pitchFamily="18" charset="0"/>
              </a:rPr>
              <a:t>     </a:t>
            </a:r>
            <a:r>
              <a:rPr lang="en-US" altLang="zh-CN" sz="2000" b="1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System.out.println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(max(1, 2));    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}</a:t>
            </a:r>
          </a:p>
          <a:p>
            <a:pPr eaLnBrk="1" hangingPunct="1"/>
            <a:r>
              <a:rPr lang="en-US" altLang="zh-CN" sz="2000" b="1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   </a:t>
            </a:r>
            <a:r>
              <a:rPr lang="en-US" altLang="zh-CN" sz="2000" b="1" dirty="0">
                <a:solidFill>
                  <a:srgbClr val="0000CC"/>
                </a:solidFill>
                <a:latin typeface="Century Schoolbook" panose="02040604050505020304" pitchFamily="18" charset="0"/>
              </a:rPr>
              <a:t>public static double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max ( </a:t>
            </a:r>
            <a:r>
              <a:rPr lang="en-US" altLang="zh-CN" sz="2000" b="1" dirty="0">
                <a:solidFill>
                  <a:srgbClr val="0000CC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n1, </a:t>
            </a:r>
            <a:r>
              <a:rPr lang="en-US" altLang="zh-CN" sz="2000" b="1" dirty="0" err="1">
                <a:solidFill>
                  <a:srgbClr val="0000CC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n2 )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{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</a:t>
            </a:r>
            <a:r>
              <a:rPr lang="en-US" altLang="zh-CN" sz="2000" b="1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if (n1 &gt;= n2) </a:t>
            </a:r>
            <a:r>
              <a:rPr lang="en-US" altLang="zh-CN" sz="2000" b="1" dirty="0">
                <a:solidFill>
                  <a:srgbClr val="0000CC"/>
                </a:solidFill>
                <a:latin typeface="Century Schoolbook" panose="02040604050505020304" pitchFamily="18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n1; 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</a:t>
            </a:r>
            <a:r>
              <a:rPr lang="en-US" altLang="zh-CN" sz="2000" b="1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else </a:t>
            </a:r>
            <a:r>
              <a:rPr lang="en-US" altLang="zh-CN" sz="2000" b="1" dirty="0">
                <a:solidFill>
                  <a:srgbClr val="0000CC"/>
                </a:solidFill>
                <a:latin typeface="Century Schoolbook" panose="02040604050505020304" pitchFamily="18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n2;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}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   </a:t>
            </a:r>
            <a:r>
              <a:rPr lang="en-US" altLang="zh-CN" sz="2000" b="1" dirty="0">
                <a:solidFill>
                  <a:srgbClr val="0000CC"/>
                </a:solidFill>
                <a:latin typeface="Century Schoolbook" panose="02040604050505020304" pitchFamily="18" charset="0"/>
              </a:rPr>
              <a:t>public static double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max ( </a:t>
            </a:r>
            <a:r>
              <a:rPr lang="en-US" altLang="zh-CN" sz="2000" b="1" dirty="0" err="1">
                <a:solidFill>
                  <a:srgbClr val="0000CC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n1, </a:t>
            </a:r>
            <a:r>
              <a:rPr lang="en-US" altLang="zh-CN" sz="2000" b="1" dirty="0">
                <a:solidFill>
                  <a:srgbClr val="0000CC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n2 )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{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	if (n1 &gt;= n2) </a:t>
            </a:r>
            <a:r>
              <a:rPr lang="en-US" altLang="zh-CN" sz="2000" b="1" dirty="0">
                <a:solidFill>
                  <a:srgbClr val="0000CC"/>
                </a:solidFill>
                <a:latin typeface="Century Schoolbook" panose="02040604050505020304" pitchFamily="18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n1;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	else </a:t>
            </a:r>
            <a:r>
              <a:rPr lang="en-US" altLang="zh-CN" sz="2000" b="1" dirty="0">
                <a:solidFill>
                  <a:srgbClr val="0000CC"/>
                </a:solidFill>
                <a:latin typeface="Century Schoolbook" panose="02040604050505020304" pitchFamily="18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n2;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}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94212" name="Line 5"/>
          <p:cNvSpPr>
            <a:spLocks noChangeShapeType="1"/>
          </p:cNvSpPr>
          <p:nvPr/>
        </p:nvSpPr>
        <p:spPr bwMode="auto">
          <a:xfrm>
            <a:off x="4139952" y="2726829"/>
            <a:ext cx="1296144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7338" y="5949950"/>
            <a:ext cx="8316912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692150" lvl="1" indent="-347663">
              <a:spcBef>
                <a:spcPct val="20000"/>
              </a:spcBef>
              <a:buClr>
                <a:srgbClr val="669999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400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System.out.println</a:t>
            </a:r>
            <a:r>
              <a:rPr lang="en-US" altLang="zh-CN" sz="2400" kern="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(max(1,  (</a:t>
            </a:r>
            <a:r>
              <a:rPr lang="en-US" altLang="zh-CN" sz="2400" kern="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double</a:t>
            </a:r>
            <a:r>
              <a:rPr lang="en-US" altLang="zh-CN" sz="2400" kern="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)2));   </a:t>
            </a:r>
            <a:r>
              <a:rPr lang="zh-CN" altLang="en-US" sz="2400" kern="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或</a:t>
            </a:r>
            <a:br>
              <a:rPr lang="zh-CN" altLang="en-US" sz="2400" kern="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</a:br>
            <a:r>
              <a:rPr lang="en-US" altLang="zh-CN" sz="2400" kern="0" dirty="0" err="1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System.out.println</a:t>
            </a:r>
            <a:r>
              <a:rPr lang="en-US" altLang="zh-CN" sz="2400" kern="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(max((</a:t>
            </a:r>
            <a:r>
              <a:rPr lang="en-US" altLang="zh-CN" sz="2400" kern="0" dirty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double</a:t>
            </a:r>
            <a:r>
              <a:rPr lang="en-US" altLang="zh-CN" sz="2400" kern="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)1,  2));</a:t>
            </a:r>
            <a:endParaRPr lang="zh-CN" altLang="en-US" sz="2400" kern="0" dirty="0">
              <a:solidFill>
                <a:srgbClr val="00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148064" y="4293096"/>
            <a:ext cx="1296144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4139952" y="4293096"/>
            <a:ext cx="864096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5580112" y="2726829"/>
            <a:ext cx="864096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303214"/>
            <a:ext cx="8229600" cy="703262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判断：哪些是重载方法？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342266" y="908050"/>
            <a:ext cx="8497887" cy="5949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OverloadExample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    public static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max (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n1,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n2 )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... ...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</a:rPr>
              <a:t>public static double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max (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n1,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n2 )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... ...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max (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a1,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a2 )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... ...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max( String s1,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short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s2)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... ...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    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95236" name="Picture 5" descr="delete_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298" y="2004219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6" descr="delete_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8" y="3266246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8" name="Text Box 7"/>
          <p:cNvSpPr txBox="1">
            <a:spLocks noChangeArrowheads="1"/>
          </p:cNvSpPr>
          <p:nvPr/>
        </p:nvSpPr>
        <p:spPr bwMode="auto">
          <a:xfrm>
            <a:off x="5363528" y="1857444"/>
            <a:ext cx="27399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参数表不变，只改变返回值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，不是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重载</a:t>
            </a:r>
          </a:p>
        </p:txBody>
      </p:sp>
      <p:sp>
        <p:nvSpPr>
          <p:cNvPr id="95239" name="Text Box 8"/>
          <p:cNvSpPr txBox="1">
            <a:spLocks noChangeArrowheads="1"/>
          </p:cNvSpPr>
          <p:nvPr/>
        </p:nvSpPr>
        <p:spPr bwMode="auto">
          <a:xfrm>
            <a:off x="5246578" y="3153603"/>
            <a:ext cx="35258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只改变了参数表中的形参的命名</a:t>
            </a:r>
            <a:r>
              <a:rPr lang="zh-CN" altLang="en-US" dirty="0" smtClean="0"/>
              <a:t>，类型</a:t>
            </a:r>
            <a:r>
              <a:rPr lang="zh-CN" altLang="en-US" dirty="0"/>
              <a:t>未变化，不是重载</a:t>
            </a:r>
          </a:p>
        </p:txBody>
      </p:sp>
      <p:pic>
        <p:nvPicPr>
          <p:cNvPr id="95240" name="Picture 9" descr="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438" y="4585106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6858000" cy="719411"/>
          </a:xfrm>
        </p:spPr>
        <p:txBody>
          <a:bodyPr/>
          <a:lstStyle/>
          <a:p>
            <a:pPr marL="838200" indent="-838200" eaLnBrk="1" hangingPunct="1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类与对象 </a:t>
            </a:r>
            <a:endParaRPr lang="zh-CN" altLang="en-US" b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467600" cy="4365848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3.2.1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类的声明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3.2.2 </a:t>
            </a:r>
            <a:r>
              <a:rPr lang="zh-CN" alt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</a:t>
            </a:r>
            <a:r>
              <a:rPr lang="zh-CN" alt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的声明与</a:t>
            </a:r>
            <a:r>
              <a:rPr lang="zh-CN" alt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引用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3.2.3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数据成员 </a:t>
            </a: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3.2.4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方法成员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3.2.5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成员重载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3.2.6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成员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方法参数</a:t>
            </a:r>
            <a:endParaRPr lang="zh-CN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6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188913"/>
            <a:ext cx="8229600" cy="649287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3.2.6 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成员方法参数</a:t>
            </a:r>
          </a:p>
        </p:txBody>
      </p:sp>
      <p:sp>
        <p:nvSpPr>
          <p:cNvPr id="46083" name="Rectangle 1027"/>
          <p:cNvSpPr>
            <a:spLocks noGrp="1" noChangeArrowheads="1"/>
          </p:cNvSpPr>
          <p:nvPr>
            <p:ph idx="1"/>
          </p:nvPr>
        </p:nvSpPr>
        <p:spPr>
          <a:xfrm>
            <a:off x="179388" y="908050"/>
            <a:ext cx="8736012" cy="58340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参数名</a:t>
            </a:r>
          </a:p>
          <a:p>
            <a:pPr lvl="1" eaLnBrk="1" hangingPunct="1">
              <a:defRPr/>
            </a:pPr>
            <a:r>
              <a:rPr lang="zh-CN" altLang="en-US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方法的参数名可以和类的成员变量同名</a:t>
            </a:r>
          </a:p>
          <a:p>
            <a:pPr lvl="1" eaLnBrk="1" hangingPunct="1">
              <a:defRPr/>
            </a:pP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class Circle</a:t>
            </a:r>
          </a:p>
          <a:p>
            <a:pPr marL="344487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    {    </a:t>
            </a:r>
            <a:r>
              <a:rPr lang="en-US" altLang="zh-CN" b="0" dirty="0" err="1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int</a:t>
            </a:r>
            <a:r>
              <a:rPr lang="en-US" altLang="zh-CN" b="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x, y, radius;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    public Circle (</a:t>
            </a:r>
            <a:r>
              <a:rPr lang="en-US" altLang="zh-CN" sz="2400" dirty="0" err="1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x, </a:t>
            </a:r>
            <a:r>
              <a:rPr lang="en-US" altLang="zh-CN" sz="2400" dirty="0" err="1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y, </a:t>
            </a:r>
            <a:r>
              <a:rPr lang="en-US" altLang="zh-CN" sz="2400" dirty="0" err="1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radius)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    {  </a:t>
            </a:r>
            <a:r>
              <a:rPr lang="en-US" altLang="zh-CN" sz="2400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this</a:t>
            </a:r>
            <a:r>
              <a:rPr lang="en-US" altLang="zh-CN" sz="2400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.x</a:t>
            </a:r>
            <a:r>
              <a:rPr lang="en-US" altLang="zh-CN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= x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	      </a:t>
            </a:r>
            <a:r>
              <a:rPr lang="en-US" altLang="zh-CN" sz="2400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this</a:t>
            </a:r>
            <a:r>
              <a:rPr lang="en-US" altLang="zh-CN" sz="2400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.y</a:t>
            </a:r>
            <a:r>
              <a:rPr lang="en-US" altLang="zh-CN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= y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this</a:t>
            </a:r>
            <a:r>
              <a:rPr lang="en-US" altLang="zh-CN" sz="2400" dirty="0" err="1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.radius</a:t>
            </a:r>
            <a:r>
              <a:rPr lang="en-US" altLang="zh-CN" sz="240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= radius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     }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Century Schoolbook" panose="02040604050505020304" pitchFamily="18" charset="0"/>
                <a:ea typeface="黑体" panose="02010609060101010101" pitchFamily="49" charset="-122"/>
                <a:cs typeface="Times New Roman" pitchFamily="18" charset="0"/>
              </a:rPr>
              <a:t>}</a:t>
            </a:r>
          </a:p>
          <a:p>
            <a:pPr eaLnBrk="1" hangingPunct="1">
              <a:defRPr/>
            </a:pPr>
            <a:r>
              <a:rPr lang="zh-CN" altLang="en-US" b="0" dirty="0" smtClean="0">
                <a:solidFill>
                  <a:srgbClr val="FF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参数类型 </a:t>
            </a:r>
          </a:p>
          <a:p>
            <a:pPr lvl="1" eaLnBrk="1" hangingPunct="1">
              <a:defRPr/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任何合法的数据类型传递到方法中</a:t>
            </a:r>
          </a:p>
          <a:p>
            <a:pPr lvl="1" eaLnBrk="1" hangingPunct="1">
              <a:defRPr/>
            </a:pPr>
            <a:r>
              <a:rPr lang="zh-CN" altLang="en-US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不能将一个方法作为参数传给另一个方法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01738"/>
            <a:ext cx="8686800" cy="4603526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传值与传地址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引用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在方法中，简单数据类型的参数是传值的，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而不是引用变量本身。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400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好处：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带来一定的安全性，使方法不能随意改变作用域外的变量。</a:t>
            </a:r>
            <a:endParaRPr lang="en-US" altLang="zh-CN" sz="2400" b="0" dirty="0" smtClean="0"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 sz="2400" b="0" dirty="0" smtClean="0">
                <a:solidFill>
                  <a:srgbClr val="0000FF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缺点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：有时需要改变一个或多个参数的值，用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return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也只能返回一个值。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对象的引用是对象在内存中的地址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，从而使方法中的局部变量与调用者中的变量指向了同一个内存位置。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188913"/>
            <a:ext cx="8229600" cy="649287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3.2.6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成员方法参数</a:t>
            </a:r>
            <a:endParaRPr lang="zh-CN" altLang="en-US" b="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GB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.1.1 抽象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68313" y="1124745"/>
            <a:ext cx="7488063" cy="37444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抽象（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abstract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忽略问题中与当前目标无关的方面，以便更充分地注意与当前目标有关的方面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计算机软件开发中所使用的抽象有</a:t>
            </a:r>
          </a:p>
          <a:p>
            <a:pPr lvl="2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过程抽象</a:t>
            </a:r>
          </a:p>
          <a:p>
            <a:pPr lvl="2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数据抽象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543800" cy="503237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举例：通过值传递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79512" y="691877"/>
            <a:ext cx="8785547" cy="616612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PassByValueExample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void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main(String[]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1;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2;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("Before invoke the swap method: x = %d, y = %d\n", x, y);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swap(x, y);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("After invoke the swap method: x= %d, y = %d\n", x, y);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 ( </a:t>
            </a:r>
            <a:r>
              <a:rPr lang="en-US" altLang="zh-CN" sz="2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n1, </a:t>
            </a:r>
            <a:r>
              <a:rPr lang="en-US" altLang="zh-CN" sz="2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n2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Inside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swap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\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n");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\t Before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swap: n1 = %d, n2 = %d\n", n1, n2);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 = n1;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n1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n2;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n2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temp;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\t After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swap: n1 = %d, n2 = %d\n", n1, n2);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5"/>
          <p:cNvSpPr txBox="1">
            <a:spLocks noChangeArrowheads="1"/>
          </p:cNvSpPr>
          <p:nvPr/>
        </p:nvSpPr>
        <p:spPr bwMode="auto">
          <a:xfrm>
            <a:off x="587247" y="2636912"/>
            <a:ext cx="82804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Before invoke the swap method: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x = 1, y = 2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Inside the swap method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Before swap: n1 = 1, n2 = 2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After swap: n1 = 2, n2 = 1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After invoke the swap method: 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x= 1, y = 2</a:t>
            </a:r>
            <a:endParaRPr lang="zh-CN" altLang="en-US" sz="2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99331" name="Text Box 6"/>
          <p:cNvSpPr txBox="1">
            <a:spLocks noChangeArrowheads="1"/>
          </p:cNvSpPr>
          <p:nvPr/>
        </p:nvSpPr>
        <p:spPr bwMode="auto">
          <a:xfrm>
            <a:off x="611560" y="1932804"/>
            <a:ext cx="19933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输出结果：</a:t>
            </a:r>
          </a:p>
        </p:txBody>
      </p:sp>
      <p:sp>
        <p:nvSpPr>
          <p:cNvPr id="99332" name="Rectangle 2"/>
          <p:cNvSpPr txBox="1">
            <a:spLocks noChangeArrowheads="1"/>
          </p:cNvSpPr>
          <p:nvPr/>
        </p:nvSpPr>
        <p:spPr bwMode="auto">
          <a:xfrm>
            <a:off x="412576" y="1125538"/>
            <a:ext cx="75438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值传递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188913"/>
            <a:ext cx="8229600" cy="649287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3.2.6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成员方法参数</a:t>
            </a:r>
            <a:endParaRPr lang="zh-CN" altLang="en-US" b="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27" y="1130299"/>
            <a:ext cx="8157095" cy="1797051"/>
          </a:xfrm>
        </p:spPr>
        <p:txBody>
          <a:bodyPr/>
          <a:lstStyle/>
          <a:p>
            <a:pPr>
              <a:defRPr/>
            </a:pP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可以看到，这次 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swap 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失败了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… x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y 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的值并没有被交换</a:t>
            </a:r>
          </a:p>
          <a:p>
            <a:pPr>
              <a:defRPr/>
            </a:pP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这是因为 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的方法调用是“</a:t>
            </a:r>
            <a:r>
              <a:rPr lang="zh-CN" altLang="en-US" sz="2400" b="0" dirty="0" smtClean="0">
                <a:solidFill>
                  <a:srgbClr val="0000CC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通过值传递参数的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”！</a:t>
            </a:r>
          </a:p>
          <a:p>
            <a:pPr>
              <a:defRPr/>
            </a:pP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在方法调用时，实参的值，被</a:t>
            </a:r>
            <a:r>
              <a:rPr lang="en-US" altLang="zh-CN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copy</a:t>
            </a:r>
            <a:r>
              <a:rPr lang="zh-CN" altLang="en-US" sz="2400" b="0" dirty="0" smtClean="0">
                <a:latin typeface="Century Schoolbook" panose="02040604050505020304" pitchFamily="18" charset="0"/>
                <a:ea typeface="黑体" panose="02010609060101010101" pitchFamily="49" charset="-122"/>
              </a:rPr>
              <a:t>给形参。在方法内部改变形参的值，并不会影响到实参的值。</a:t>
            </a:r>
          </a:p>
        </p:txBody>
      </p:sp>
      <p:sp>
        <p:nvSpPr>
          <p:cNvPr id="100355" name="Rectangle 4"/>
          <p:cNvSpPr>
            <a:spLocks noChangeArrowheads="1"/>
          </p:cNvSpPr>
          <p:nvPr/>
        </p:nvSpPr>
        <p:spPr bwMode="auto">
          <a:xfrm>
            <a:off x="277813" y="3429000"/>
            <a:ext cx="6326187" cy="20145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</a:rPr>
              <a:t>public static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 main (String[] args)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 x = 1;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y = 2;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    swap(x, y);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0356" name="Rectangle 5"/>
          <p:cNvSpPr>
            <a:spLocks noChangeArrowheads="1"/>
          </p:cNvSpPr>
          <p:nvPr/>
        </p:nvSpPr>
        <p:spPr bwMode="auto">
          <a:xfrm>
            <a:off x="2700338" y="4797425"/>
            <a:ext cx="6299200" cy="18716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</a:rPr>
              <a:t>public static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 swap(</a:t>
            </a:r>
            <a:r>
              <a:rPr lang="en-US" altLang="zh-CN" sz="20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 n1, </a:t>
            </a:r>
            <a:r>
              <a:rPr lang="en-US" altLang="zh-CN" sz="20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 n2)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 temp = n1;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    n1 = n2;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    n2 = temp;</a:t>
            </a:r>
          </a:p>
          <a:p>
            <a:pPr eaLnBrk="1" hangingPunct="1"/>
            <a:r>
              <a:rPr lang="en-US" altLang="zh-CN" sz="20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0357" name="Line 6"/>
          <p:cNvSpPr>
            <a:spLocks noChangeShapeType="1"/>
          </p:cNvSpPr>
          <p:nvPr/>
        </p:nvSpPr>
        <p:spPr bwMode="auto">
          <a:xfrm>
            <a:off x="1746250" y="5013325"/>
            <a:ext cx="6651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58" name="Line 7"/>
          <p:cNvSpPr>
            <a:spLocks noChangeShapeType="1"/>
          </p:cNvSpPr>
          <p:nvPr/>
        </p:nvSpPr>
        <p:spPr bwMode="auto">
          <a:xfrm>
            <a:off x="6440488" y="5149850"/>
            <a:ext cx="21637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59" name="Line 8"/>
          <p:cNvSpPr>
            <a:spLocks noChangeShapeType="1"/>
          </p:cNvSpPr>
          <p:nvPr/>
        </p:nvSpPr>
        <p:spPr bwMode="auto">
          <a:xfrm flipV="1">
            <a:off x="1487488" y="5070475"/>
            <a:ext cx="461962" cy="6619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0" name="Text Box 9"/>
          <p:cNvSpPr txBox="1">
            <a:spLocks noChangeArrowheads="1"/>
          </p:cNvSpPr>
          <p:nvPr/>
        </p:nvSpPr>
        <p:spPr bwMode="auto">
          <a:xfrm>
            <a:off x="941269" y="5732463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实参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361" name="Line 10"/>
          <p:cNvSpPr>
            <a:spLocks noChangeShapeType="1"/>
          </p:cNvSpPr>
          <p:nvPr/>
        </p:nvSpPr>
        <p:spPr bwMode="auto">
          <a:xfrm flipH="1">
            <a:off x="7600605" y="4192588"/>
            <a:ext cx="386108" cy="75961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2" name="Text Box 11"/>
          <p:cNvSpPr txBox="1">
            <a:spLocks noChangeArrowheads="1"/>
          </p:cNvSpPr>
          <p:nvPr/>
        </p:nvSpPr>
        <p:spPr bwMode="auto">
          <a:xfrm>
            <a:off x="7888169" y="3792538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形参</a:t>
            </a:r>
            <a:endParaRPr lang="zh-CN" alt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363" name="Arc 12"/>
          <p:cNvSpPr>
            <a:spLocks/>
          </p:cNvSpPr>
          <p:nvPr/>
        </p:nvSpPr>
        <p:spPr bwMode="auto">
          <a:xfrm rot="383382" flipV="1">
            <a:off x="2095500" y="4841875"/>
            <a:ext cx="5508625" cy="6159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4" name="Text Box 13"/>
          <p:cNvSpPr txBox="1">
            <a:spLocks noChangeArrowheads="1"/>
          </p:cNvSpPr>
          <p:nvPr/>
        </p:nvSpPr>
        <p:spPr bwMode="auto">
          <a:xfrm>
            <a:off x="6235700" y="5551488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copy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188913"/>
            <a:ext cx="8229600" cy="649287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3.2.6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成员方法参数</a:t>
            </a:r>
            <a:endParaRPr lang="zh-CN" altLang="en-US" b="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12690"/>
            <a:ext cx="8229600" cy="365647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给方法传递对象参数</a:t>
            </a:r>
            <a:endParaRPr lang="en-US" altLang="zh-CN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对象可以作为方法的参数，进行传递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使用“按值传递”的规则，进行传递</a:t>
            </a:r>
          </a:p>
          <a:p>
            <a:pPr lvl="2" eaLnBrk="1" hangingPunct="1">
              <a:spcBef>
                <a:spcPct val="50000"/>
              </a:spcBef>
            </a:pPr>
            <a:r>
              <a:rPr lang="zh-CN" altLang="en-US" sz="28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给基本类型值传值：（传值给参数）</a:t>
            </a:r>
            <a:endParaRPr lang="en-US" sz="2800" b="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spcBef>
                <a:spcPct val="50000"/>
              </a:spcBef>
            </a:pPr>
            <a:r>
              <a:rPr lang="zh-CN" altLang="en-US" sz="28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给引用类型（对象）值传值：（值是对象的引用）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0" y="908051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3.2.6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成员方法参数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ChangeArrowheads="1"/>
          </p:cNvSpPr>
          <p:nvPr/>
        </p:nvSpPr>
        <p:spPr bwMode="auto">
          <a:xfrm>
            <a:off x="395288" y="211138"/>
            <a:ext cx="8235950" cy="63134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</a:rPr>
              <a:t>public class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Circle</a:t>
            </a:r>
            <a:endParaRPr lang="en-US" altLang="zh-CN" sz="2000" b="1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marL="450850"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</a:rPr>
              <a:t>private double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radius;</a:t>
            </a:r>
          </a:p>
          <a:p>
            <a:pPr marL="450850"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Circle(</a:t>
            </a:r>
            <a:r>
              <a:rPr lang="en-US" altLang="zh-CN" sz="2000" b="1" dirty="0" smtClean="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zh-CN" sz="2000" b="1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newRadius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</a:p>
          <a:p>
            <a:pPr marL="450850"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{</a:t>
            </a:r>
          </a:p>
          <a:p>
            <a:pPr marL="1255713"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radius 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= </a:t>
            </a:r>
            <a:r>
              <a:rPr lang="en-US" altLang="zh-CN" sz="2000" b="1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newRadius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L="450850"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}</a:t>
            </a:r>
          </a:p>
          <a:p>
            <a:pPr marL="450850"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</a:rPr>
              <a:t>public double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getRadius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()</a:t>
            </a:r>
          </a:p>
          <a:p>
            <a:pPr marL="450850"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{</a:t>
            </a:r>
          </a:p>
          <a:p>
            <a:pPr marL="450850"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</a:t>
            </a:r>
            <a:r>
              <a:rPr lang="en-US" altLang="zh-CN" sz="2000" b="1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radius;</a:t>
            </a:r>
          </a:p>
          <a:p>
            <a:pPr marL="450850"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}</a:t>
            </a:r>
          </a:p>
          <a:p>
            <a:pPr marL="450850"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</a:rPr>
              <a:t>public void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setRadius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newRadius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</a:p>
          <a:p>
            <a:pPr marL="450850"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{</a:t>
            </a:r>
          </a:p>
          <a:p>
            <a:pPr marL="450850"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</a:t>
            </a:r>
            <a:r>
              <a:rPr lang="en-US" altLang="zh-CN" sz="2000" b="1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   radius 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= </a:t>
            </a:r>
            <a:r>
              <a:rPr lang="en-US" altLang="zh-CN" sz="2000" b="1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newRadius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L="450850"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}</a:t>
            </a:r>
          </a:p>
          <a:p>
            <a:pPr marL="450850"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Century Schoolbook" panose="02040604050505020304" pitchFamily="18" charset="0"/>
              </a:rPr>
              <a:t>public double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getArea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()</a:t>
            </a:r>
          </a:p>
          <a:p>
            <a:pPr marL="450850"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{</a:t>
            </a:r>
          </a:p>
          <a:p>
            <a:pPr marL="450850"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</a:t>
            </a:r>
            <a:r>
              <a:rPr lang="en-US" altLang="zh-CN" sz="2000" b="1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lang="en-US" altLang="zh-CN" sz="2000" b="1" dirty="0" smtClean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radius * radius * </a:t>
            </a:r>
            <a:r>
              <a:rPr lang="en-US" altLang="zh-CN" sz="2000" b="1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Math.PI</a:t>
            </a:r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L="450850"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}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ChangeArrowheads="1"/>
          </p:cNvSpPr>
          <p:nvPr/>
        </p:nvSpPr>
        <p:spPr bwMode="auto">
          <a:xfrm>
            <a:off x="203200" y="139700"/>
            <a:ext cx="8761288" cy="66024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public class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TestPassObject</a:t>
            </a:r>
            <a:endParaRPr lang="en-US" altLang="zh-CN" sz="2000" dirty="0">
              <a:solidFill>
                <a:srgbClr val="000000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public static void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main(String[] </a:t>
            </a:r>
            <a:r>
              <a:rPr lang="en-US" altLang="zh-CN" sz="2000" dirty="0" err="1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 {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Circle </a:t>
            </a:r>
            <a:r>
              <a:rPr lang="en-US" altLang="zh-CN" sz="2000" dirty="0" err="1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myCircle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Circle3(1);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n = 5;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printAreas</a:t>
            </a:r>
            <a:r>
              <a:rPr lang="en-US" altLang="zh-CN" sz="2000" dirty="0" smtClean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myCircle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, n);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("\n" + "Radius is "+ </a:t>
            </a:r>
            <a:r>
              <a:rPr lang="en-US" altLang="zh-CN" sz="2000" dirty="0" err="1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myCircle.getRadius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());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(", n is " + n);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public static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void </a:t>
            </a:r>
            <a:r>
              <a:rPr lang="en-US" altLang="zh-CN" sz="2000" dirty="0" err="1" smtClean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printAreas</a:t>
            </a:r>
            <a:r>
              <a:rPr lang="en-US" altLang="zh-CN" sz="2000" dirty="0" smtClean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Circle </a:t>
            </a:r>
            <a:r>
              <a:rPr lang="en-US" altLang="zh-CN" sz="2000" dirty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times)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 {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("Radius \t\</a:t>
            </a:r>
            <a:r>
              <a:rPr lang="en-US" altLang="zh-CN" sz="2000" dirty="0" err="1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tArea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");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(times &gt;= 1)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{</a:t>
            </a:r>
            <a:endParaRPr lang="en-US" altLang="zh-CN" sz="2000" dirty="0">
              <a:solidFill>
                <a:srgbClr val="000000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 smtClean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c.getRadius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()+ "\t\t" + </a:t>
            </a:r>
            <a:r>
              <a:rPr lang="en-US" altLang="zh-CN" sz="2000" dirty="0" err="1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c.getArea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());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dirty="0" smtClean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c.setRadius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c.getRadius</a:t>
            </a:r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() + 1);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dirty="0" smtClean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 times --;</a:t>
            </a:r>
            <a:endParaRPr lang="en-US" altLang="zh-CN" sz="2000" dirty="0">
              <a:solidFill>
                <a:srgbClr val="000000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}</a:t>
            </a:r>
            <a:endParaRPr lang="en-US" altLang="zh-CN" sz="2000" dirty="0">
              <a:solidFill>
                <a:srgbClr val="000000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80963"/>
            <a:ext cx="7543800" cy="719137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跟踪执行过程 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- 1 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02394" y="908050"/>
            <a:ext cx="5845968" cy="5949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TestPassObject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Circle(1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 = 5;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("\n" + "Radius is "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+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(", n is " + n);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void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(Circle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c,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times)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("Radius \t\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tArea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(times &gt;= 1)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+ "\t\t" +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c.getArea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c.setRadius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+ 1);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times--;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7956376" y="817035"/>
            <a:ext cx="1104900" cy="812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Circle对象</a:t>
            </a:r>
            <a:endParaRPr lang="zh-CN" altLang="en-US" sz="1600" dirty="0">
              <a:solidFill>
                <a:srgbClr val="00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algn="ctr" eaLnBrk="1" hangingPunct="1"/>
            <a:r>
              <a:rPr lang="zh-CN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radius=1</a:t>
            </a:r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>
            <a:off x="6008513" y="1264710"/>
            <a:ext cx="401638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4986163" y="1048810"/>
            <a:ext cx="1033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myCircle</a:t>
            </a: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1165622" y="1901517"/>
            <a:ext cx="4270474" cy="315912"/>
          </a:xfrm>
          <a:prstGeom prst="rect">
            <a:avLst/>
          </a:prstGeom>
          <a:solidFill>
            <a:srgbClr val="0080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6430788" y="1001185"/>
            <a:ext cx="1104900" cy="47307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对象引用</a:t>
            </a:r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>
            <a:off x="7535688" y="1237723"/>
            <a:ext cx="401638" cy="158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80963"/>
            <a:ext cx="7543800" cy="719137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跟踪执行过程 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- 2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02394" y="908050"/>
            <a:ext cx="5845968" cy="5949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TestPassObject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Circle(1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 = 5;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("\n" + "Radius is "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+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(", n is " + n);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void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(Circle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c,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times)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("Radius \t\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tArea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(times &gt;= 1)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+ "\t\t" +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c.getArea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c.setRadius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+ 1);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times--;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7956376" y="817035"/>
            <a:ext cx="1104900" cy="812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Circle对象</a:t>
            </a:r>
            <a:endParaRPr lang="zh-CN" altLang="en-US" sz="1600" dirty="0">
              <a:solidFill>
                <a:srgbClr val="00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algn="ctr" eaLnBrk="1" hangingPunct="1"/>
            <a:r>
              <a:rPr lang="zh-CN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radius=1</a:t>
            </a:r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>
            <a:off x="6008513" y="1264710"/>
            <a:ext cx="401638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4850224" y="1079967"/>
            <a:ext cx="12410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myCircle</a:t>
            </a: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1165622" y="2163336"/>
            <a:ext cx="4270474" cy="271200"/>
          </a:xfrm>
          <a:prstGeom prst="rect">
            <a:avLst/>
          </a:prstGeom>
          <a:solidFill>
            <a:srgbClr val="0080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6430788" y="1001185"/>
            <a:ext cx="1104900" cy="47307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对象引用</a:t>
            </a:r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>
            <a:off x="7535688" y="1237723"/>
            <a:ext cx="401638" cy="158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036865" y="2035053"/>
            <a:ext cx="401638" cy="158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014515" y="1820740"/>
            <a:ext cx="1003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n</a:t>
            </a:r>
            <a:endParaRPr lang="zh-CN" altLang="en-US" sz="20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9140" y="1771528"/>
            <a:ext cx="1104900" cy="474662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00"/>
                </a:solidFill>
                <a:latin typeface="Century Schoolbook" panose="020406040505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158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80963"/>
            <a:ext cx="7543800" cy="719137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跟踪执行过程 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- 3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02394" y="908050"/>
            <a:ext cx="5845968" cy="5949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TestPassObject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Circle(1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 = 5;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("\n" + "Radius is "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+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(", n is " + n);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void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(Circle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c,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times)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("Radius \t\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tArea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(times &gt;= 1)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+ "\t\t" +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c.getArea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c.setRadius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+ 1);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times--;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7956376" y="817035"/>
            <a:ext cx="1104900" cy="812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Circle对象</a:t>
            </a:r>
            <a:endParaRPr lang="zh-CN" altLang="en-US" sz="1600" dirty="0">
              <a:solidFill>
                <a:srgbClr val="00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algn="ctr" eaLnBrk="1" hangingPunct="1"/>
            <a:r>
              <a:rPr lang="zh-CN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radius=1</a:t>
            </a:r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>
            <a:off x="6008513" y="1264710"/>
            <a:ext cx="401638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4850224" y="1079967"/>
            <a:ext cx="12410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myCircle</a:t>
            </a: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1165622" y="2381704"/>
            <a:ext cx="4270474" cy="315912"/>
          </a:xfrm>
          <a:prstGeom prst="rect">
            <a:avLst/>
          </a:prstGeom>
          <a:solidFill>
            <a:srgbClr val="0080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6430788" y="1001185"/>
            <a:ext cx="1104900" cy="47307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对象引用</a:t>
            </a:r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>
            <a:off x="7535688" y="1237723"/>
            <a:ext cx="401638" cy="158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036865" y="2035053"/>
            <a:ext cx="401638" cy="158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014515" y="1820740"/>
            <a:ext cx="1003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n</a:t>
            </a:r>
            <a:endParaRPr lang="zh-CN" altLang="en-US" sz="20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9140" y="1771528"/>
            <a:ext cx="1104900" cy="474662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00"/>
                </a:solidFill>
                <a:latin typeface="Century Schoolbook" panose="020406040505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722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80963"/>
            <a:ext cx="7543800" cy="719137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跟踪执行过程 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- 4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02394" y="908050"/>
            <a:ext cx="5845968" cy="5949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TestPassObject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 void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Circle(1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 = 5;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("\n" + "Radius is "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+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myCircle.getRadius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(", n is " + n);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public static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void </a:t>
            </a:r>
            <a:r>
              <a:rPr lang="en-US" altLang="zh-CN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printAreas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(Circle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c,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16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times)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("Radius \t\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tArea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");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(times &gt;= 1)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+ "\t\t" +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c.getArea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c.setRadius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c.getRadius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 + 1);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times--;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36712"/>
            <a:ext cx="795637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75214" y="3629146"/>
            <a:ext cx="5062562" cy="528476"/>
          </a:xfrm>
          <a:prstGeom prst="rect">
            <a:avLst/>
          </a:prstGeom>
          <a:solidFill>
            <a:srgbClr val="008000">
              <a:alpha val="29803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028384" y="945863"/>
            <a:ext cx="1104900" cy="812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Circle对象</a:t>
            </a:r>
            <a:endParaRPr lang="zh-CN" altLang="en-US" sz="1600" dirty="0">
              <a:solidFill>
                <a:srgbClr val="000000"/>
              </a:solidFill>
              <a:latin typeface="Century Schoolbook" panose="02040604050505020304" pitchFamily="18" charset="0"/>
              <a:ea typeface="黑体" panose="02010609060101010101" pitchFamily="49" charset="-122"/>
            </a:endParaRPr>
          </a:p>
          <a:p>
            <a:pPr algn="ctr"/>
            <a:r>
              <a:rPr lang="zh-CN" altLang="en-US" sz="1600" dirty="0">
                <a:solidFill>
                  <a:srgbClr val="000000"/>
                </a:solidFill>
                <a:latin typeface="Century Schoolbook" panose="02040604050505020304" pitchFamily="18" charset="0"/>
                <a:ea typeface="黑体" panose="02010609060101010101" pitchFamily="49" charset="-122"/>
              </a:rPr>
              <a:t>radius=1</a:t>
            </a: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6111637" y="1658650"/>
            <a:ext cx="401638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5089287" y="1444338"/>
            <a:ext cx="99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i="1">
                <a:solidFill>
                  <a:srgbClr val="000000"/>
                </a:solidFill>
                <a:latin typeface="Century Schoolbook" panose="02040604050505020304" pitchFamily="18" charset="0"/>
              </a:rPr>
              <a:t>c</a:t>
            </a:r>
            <a:endParaRPr lang="zh-CN" altLang="en-US" sz="200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533912" y="1395125"/>
            <a:ext cx="1104900" cy="47466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对象引用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7638812" y="1633250"/>
            <a:ext cx="401638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6111637" y="2449225"/>
            <a:ext cx="401638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089287" y="2233325"/>
            <a:ext cx="1003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i="1" dirty="0">
                <a:solidFill>
                  <a:srgbClr val="808080"/>
                </a:solidFill>
                <a:latin typeface="Century Schoolbook" panose="02040604050505020304" pitchFamily="18" charset="0"/>
              </a:rPr>
              <a:t>n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6533912" y="2185700"/>
            <a:ext cx="1104900" cy="473075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808080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6111637" y="3211225"/>
            <a:ext cx="401638" cy="15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533912" y="2947700"/>
            <a:ext cx="1104900" cy="47466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Century Schoolbook" panose="02040604050505020304" pitchFamily="18" charset="0"/>
              </a:rPr>
              <a:t>5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089287" y="3038188"/>
            <a:ext cx="1003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times</a:t>
            </a:r>
            <a:endParaRPr lang="zh-CN" altLang="en-US" sz="20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6106875" y="1101438"/>
            <a:ext cx="40163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4926395" y="929988"/>
            <a:ext cx="11536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i="1" dirty="0">
                <a:solidFill>
                  <a:srgbClr val="808080"/>
                </a:solidFill>
                <a:latin typeface="Times New Roman" panose="02020603050405020304" pitchFamily="18" charset="0"/>
              </a:rPr>
              <a:t>myCircle</a:t>
            </a:r>
            <a:endParaRPr lang="zh-CN" altLang="en-US" sz="2000" dirty="0">
              <a:solidFill>
                <a:srgbClr val="808080"/>
              </a:solidFill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6527562" y="837913"/>
            <a:ext cx="1104900" cy="474662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对象引用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7634050" y="1074450"/>
            <a:ext cx="401637" cy="1588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4983</TotalTime>
  <Words>13259</Words>
  <Application>Microsoft Office PowerPoint</Application>
  <PresentationFormat>全屏显示(4:3)</PresentationFormat>
  <Paragraphs>2604</Paragraphs>
  <Slides>156</Slides>
  <Notes>11</Notes>
  <HiddenSlides>6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156</vt:i4>
      </vt:variant>
    </vt:vector>
  </HeadingPairs>
  <TitlesOfParts>
    <vt:vector size="169" baseType="lpstr">
      <vt:lpstr>黑体</vt:lpstr>
      <vt:lpstr>楷体</vt:lpstr>
      <vt:lpstr>楷体_GB2312</vt:lpstr>
      <vt:lpstr>宋体</vt:lpstr>
      <vt:lpstr>Arial</vt:lpstr>
      <vt:lpstr>Calibri</vt:lpstr>
      <vt:lpstr>Century Schoolbook</vt:lpstr>
      <vt:lpstr>Consolas</vt:lpstr>
      <vt:lpstr>Constantia</vt:lpstr>
      <vt:lpstr>Courier New</vt:lpstr>
      <vt:lpstr>Times New Roman</vt:lpstr>
      <vt:lpstr>Wingdings</vt:lpstr>
      <vt:lpstr>Network</vt:lpstr>
      <vt:lpstr>第三章  Java面向对象程序设计-1</vt:lpstr>
      <vt:lpstr>3.1 面向对象程序设计方法概述</vt:lpstr>
      <vt:lpstr>3.1 面向对象程序设计方法概述</vt:lpstr>
      <vt:lpstr>Demo</vt:lpstr>
      <vt:lpstr>PowerPoint 演示文稿</vt:lpstr>
      <vt:lpstr>PowerPoint 演示文稿</vt:lpstr>
      <vt:lpstr>3.1 面向对象程序设计方法概述</vt:lpstr>
      <vt:lpstr>3.1 面向对象程序设计方法概述</vt:lpstr>
      <vt:lpstr>3.1.1 抽象</vt:lpstr>
      <vt:lpstr>3.1.1 抽象</vt:lpstr>
      <vt:lpstr>3.1.1 抽象</vt:lpstr>
      <vt:lpstr>3.1.1 抽象</vt:lpstr>
      <vt:lpstr>3.1.1 抽象</vt:lpstr>
      <vt:lpstr>3.1.1 抽象</vt:lpstr>
      <vt:lpstr>3.1.2 封装</vt:lpstr>
      <vt:lpstr>3.1.2 封装</vt:lpstr>
      <vt:lpstr>3.1.2 封装</vt:lpstr>
      <vt:lpstr>3.1.3 继承</vt:lpstr>
      <vt:lpstr>3.1.3 继承</vt:lpstr>
      <vt:lpstr>3.1.3 继承</vt:lpstr>
      <vt:lpstr>3.1.3 继承</vt:lpstr>
      <vt:lpstr>3.1.4 多态</vt:lpstr>
      <vt:lpstr>第三章  Java面向对象程序设计-1</vt:lpstr>
      <vt:lpstr>3.2 类与对象</vt:lpstr>
      <vt:lpstr>3.2 类与对象 </vt:lpstr>
      <vt:lpstr>3.2.1 类的声明</vt:lpstr>
      <vt:lpstr>3.2.1 类的声明</vt:lpstr>
      <vt:lpstr>3.2.1 类的声明</vt:lpstr>
      <vt:lpstr>3.2.1 类的声明</vt:lpstr>
      <vt:lpstr>3.2.1 类的声明</vt:lpstr>
      <vt:lpstr>3.2 类与对象 </vt:lpstr>
      <vt:lpstr>3.2.2 对象的声明与引用</vt:lpstr>
      <vt:lpstr>3.2.2 对象的声明与引用</vt:lpstr>
      <vt:lpstr>3.2.2 对象的声明与引用</vt:lpstr>
      <vt:lpstr>PowerPoint 演示文稿</vt:lpstr>
      <vt:lpstr>3.2.2 对象的声明与引用</vt:lpstr>
      <vt:lpstr>3.2.2 对象的声明与引用</vt:lpstr>
      <vt:lpstr>3.2 类与对象 </vt:lpstr>
      <vt:lpstr>3.2.3 数据成员</vt:lpstr>
      <vt:lpstr>3.2.3 数据成员</vt:lpstr>
      <vt:lpstr>3.2.3 数据成员</vt:lpstr>
      <vt:lpstr>3.2.3 数据成员</vt:lpstr>
      <vt:lpstr>PowerPoint 演示文稿</vt:lpstr>
      <vt:lpstr>3.2.3 数据成员</vt:lpstr>
      <vt:lpstr>3.2.3 数据成员</vt:lpstr>
      <vt:lpstr>3.2.3 数据成员</vt:lpstr>
      <vt:lpstr>3.2.3 数据成员</vt:lpstr>
      <vt:lpstr>3.2.3 数据成员</vt:lpstr>
      <vt:lpstr>3.2.3 数据成员</vt:lpstr>
      <vt:lpstr>PowerPoint 演示文稿</vt:lpstr>
      <vt:lpstr>3.2.3 数据成员</vt:lpstr>
      <vt:lpstr>PowerPoint 演示文稿</vt:lpstr>
      <vt:lpstr>3.2.3 数据成员</vt:lpstr>
      <vt:lpstr>3.2.3 数据成员</vt:lpstr>
      <vt:lpstr>3.2.3 数据成员</vt:lpstr>
      <vt:lpstr>PowerPoint 演示文稿</vt:lpstr>
      <vt:lpstr>3.2.3 数据成员</vt:lpstr>
      <vt:lpstr>3.2 类与对象 </vt:lpstr>
      <vt:lpstr>3.2.4 方法成员</vt:lpstr>
      <vt:lpstr>3.2.4 方法成员</vt:lpstr>
      <vt:lpstr> 3.2.4 方法成员</vt:lpstr>
      <vt:lpstr> 3.2.4 方法成员</vt:lpstr>
      <vt:lpstr> 3.2.4 方法成员</vt:lpstr>
      <vt:lpstr> 3.2.4 方法成员</vt:lpstr>
      <vt:lpstr> 3.2.4 方法成员</vt:lpstr>
      <vt:lpstr>PowerPoint 演示文稿</vt:lpstr>
      <vt:lpstr> 3.2.4 方法成员</vt:lpstr>
      <vt:lpstr> 3.2.4 方法成员</vt:lpstr>
      <vt:lpstr> 3.2.4 方法成员</vt:lpstr>
      <vt:lpstr> 3.2.4 方法成员</vt:lpstr>
      <vt:lpstr>PowerPoint 演示文稿</vt:lpstr>
      <vt:lpstr> 3.2.4 方法成员</vt:lpstr>
      <vt:lpstr>PowerPoint 演示文稿</vt:lpstr>
      <vt:lpstr>PowerPoint 演示文稿</vt:lpstr>
      <vt:lpstr>PowerPoint 演示文稿</vt:lpstr>
      <vt:lpstr> 3.2.4 方法成员</vt:lpstr>
      <vt:lpstr> 3.2.4 方法成员</vt:lpstr>
      <vt:lpstr>3.2.4 方法成员</vt:lpstr>
      <vt:lpstr>3.2 类与对象 </vt:lpstr>
      <vt:lpstr>3.2.5 方法成员重载</vt:lpstr>
      <vt:lpstr>3.2.5 方法成员重载</vt:lpstr>
      <vt:lpstr>3.2.5 方法成员重载</vt:lpstr>
      <vt:lpstr>PowerPoint 演示文稿</vt:lpstr>
      <vt:lpstr>3.2.5 方法成员重载</vt:lpstr>
      <vt:lpstr>PowerPoint 演示文稿</vt:lpstr>
      <vt:lpstr>PowerPoint 演示文稿</vt:lpstr>
      <vt:lpstr>3.2 类与对象 </vt:lpstr>
      <vt:lpstr>3.2.6 成员方法参数</vt:lpstr>
      <vt:lpstr>3.2.6 成员方法参数</vt:lpstr>
      <vt:lpstr>举例：通过值传递</vt:lpstr>
      <vt:lpstr>3.2.6 成员方法参数</vt:lpstr>
      <vt:lpstr>3.2.6 成员方法参数</vt:lpstr>
      <vt:lpstr>3.2.6 成员方法参数</vt:lpstr>
      <vt:lpstr>PowerPoint 演示文稿</vt:lpstr>
      <vt:lpstr>PowerPoint 演示文稿</vt:lpstr>
      <vt:lpstr>跟踪执行过程 - 1 </vt:lpstr>
      <vt:lpstr>跟踪执行过程 - 2</vt:lpstr>
      <vt:lpstr>跟踪执行过程 - 3</vt:lpstr>
      <vt:lpstr>跟踪执行过程 - 4</vt:lpstr>
      <vt:lpstr>跟踪执行过程 - 5</vt:lpstr>
      <vt:lpstr>跟踪执行过程 - 6</vt:lpstr>
      <vt:lpstr>跟踪执行过程 - 7</vt:lpstr>
      <vt:lpstr>跟踪执行过程 - 8</vt:lpstr>
      <vt:lpstr>跟踪执行过程 - 9</vt:lpstr>
      <vt:lpstr>跟踪执行过程 - 10</vt:lpstr>
      <vt:lpstr>跟踪执行过程 - 11</vt:lpstr>
      <vt:lpstr>PowerPoint 演示文稿</vt:lpstr>
      <vt:lpstr>3.2.6 成员方法参数</vt:lpstr>
      <vt:lpstr>3.2.6 成员方法参数</vt:lpstr>
      <vt:lpstr>第三章  Java面向对象程序设计-1</vt:lpstr>
      <vt:lpstr>3.3 对象初始化和回收 </vt:lpstr>
      <vt:lpstr>3.3.1 构造方法</vt:lpstr>
      <vt:lpstr>3.3.1 构造方法</vt:lpstr>
      <vt:lpstr>3.3.1 构造方法</vt:lpstr>
      <vt:lpstr>3.3.1 构造方法</vt:lpstr>
      <vt:lpstr>3.3.1 构造方法</vt:lpstr>
      <vt:lpstr>PowerPoint 演示文稿</vt:lpstr>
      <vt:lpstr>PowerPoint 演示文稿</vt:lpstr>
      <vt:lpstr>3.3.1 构造方法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3.3.1 构造方法</vt:lpstr>
      <vt:lpstr>3.3.1 构造方法</vt:lpstr>
      <vt:lpstr>3.3.1 构造方法</vt:lpstr>
      <vt:lpstr>3.3.1 构造方法</vt:lpstr>
      <vt:lpstr>3.3.2 内存回收机制</vt:lpstr>
      <vt:lpstr>3.3.2 内存回收机制</vt:lpstr>
      <vt:lpstr>3.3.2 内存回收机制</vt:lpstr>
      <vt:lpstr>3.3.2 内存回收机制</vt:lpstr>
      <vt:lpstr>第三章  Java面向对象程序设计-1</vt:lpstr>
      <vt:lpstr>内容小结</vt:lpstr>
    </vt:vector>
  </TitlesOfParts>
  <Company>HHU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Java面向对象程序设计</dc:title>
  <dc:creator>Yingchi Mao</dc:creator>
  <cp:lastModifiedBy>Yingchi Mao</cp:lastModifiedBy>
  <cp:revision>260</cp:revision>
  <dcterms:created xsi:type="dcterms:W3CDTF">2012-10-29T00:47:36Z</dcterms:created>
  <dcterms:modified xsi:type="dcterms:W3CDTF">2015-04-08T08:03:46Z</dcterms:modified>
</cp:coreProperties>
</file>