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4"/>
  </p:notesMasterIdLst>
  <p:sldIdLst>
    <p:sldId id="257" r:id="rId2"/>
    <p:sldId id="294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96" r:id="rId13"/>
    <p:sldId id="269" r:id="rId14"/>
    <p:sldId id="270" r:id="rId15"/>
    <p:sldId id="271" r:id="rId16"/>
    <p:sldId id="272" r:id="rId17"/>
    <p:sldId id="378" r:id="rId18"/>
    <p:sldId id="273" r:id="rId19"/>
    <p:sldId id="274" r:id="rId20"/>
    <p:sldId id="366" r:id="rId21"/>
    <p:sldId id="275" r:id="rId22"/>
    <p:sldId id="276" r:id="rId23"/>
    <p:sldId id="277" r:id="rId24"/>
    <p:sldId id="295" r:id="rId25"/>
    <p:sldId id="40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408" r:id="rId36"/>
    <p:sldId id="287" r:id="rId37"/>
    <p:sldId id="288" r:id="rId38"/>
    <p:sldId id="289" r:id="rId39"/>
    <p:sldId id="290" r:id="rId40"/>
    <p:sldId id="291" r:id="rId41"/>
    <p:sldId id="409" r:id="rId42"/>
    <p:sldId id="292" r:id="rId43"/>
    <p:sldId id="293" r:id="rId44"/>
    <p:sldId id="297" r:id="rId45"/>
    <p:sldId id="298" r:id="rId46"/>
    <p:sldId id="299" r:id="rId47"/>
    <p:sldId id="379" r:id="rId48"/>
    <p:sldId id="364" r:id="rId49"/>
    <p:sldId id="380" r:id="rId50"/>
    <p:sldId id="410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411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65" r:id="rId68"/>
    <p:sldId id="412" r:id="rId69"/>
    <p:sldId id="312" r:id="rId70"/>
    <p:sldId id="383" r:id="rId71"/>
    <p:sldId id="381" r:id="rId72"/>
    <p:sldId id="385" r:id="rId73"/>
    <p:sldId id="314" r:id="rId74"/>
    <p:sldId id="387" r:id="rId75"/>
    <p:sldId id="386" r:id="rId76"/>
    <p:sldId id="389" r:id="rId77"/>
    <p:sldId id="391" r:id="rId78"/>
    <p:sldId id="390" r:id="rId79"/>
    <p:sldId id="400" r:id="rId80"/>
    <p:sldId id="401" r:id="rId81"/>
    <p:sldId id="406" r:id="rId82"/>
    <p:sldId id="404" r:id="rId83"/>
    <p:sldId id="405" r:id="rId84"/>
    <p:sldId id="326" r:id="rId85"/>
    <p:sldId id="327" r:id="rId86"/>
    <p:sldId id="336" r:id="rId87"/>
    <p:sldId id="337" r:id="rId88"/>
    <p:sldId id="338" r:id="rId89"/>
    <p:sldId id="339" r:id="rId90"/>
    <p:sldId id="340" r:id="rId91"/>
    <p:sldId id="348" r:id="rId92"/>
    <p:sldId id="375" r:id="rId9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008000"/>
    <a:srgbClr val="3333FF"/>
    <a:srgbClr val="33CC33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50" autoAdjust="0"/>
  </p:normalViewPr>
  <p:slideViewPr>
    <p:cSldViewPr showGuides="1">
      <p:cViewPr varScale="1">
        <p:scale>
          <a:sx n="72" d="100"/>
          <a:sy n="72" d="100"/>
        </p:scale>
        <p:origin x="10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C92F626-F8F0-404C-A84D-A0DA9398F1C9}" type="datetimeFigureOut">
              <a:rPr lang="zh-CN" altLang="en-US"/>
              <a:pPr>
                <a:defRPr/>
              </a:pPr>
              <a:t>2015/4/15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F27724B-4817-4221-ADF5-137120BBEB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822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9B7EE4-F2C5-4443-8A90-0CE4307D5E0B}" type="slidenum">
              <a:rPr lang="zh-CN" altLang="en-US">
                <a:latin typeface="Calibri" panose="020F0502020204030204" pitchFamily="34" charset="0"/>
              </a:rPr>
              <a:pPr eaLnBrk="1" hangingPunct="1"/>
              <a:t>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642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EA24FA-E059-44FE-B932-2A2CAD42D9EB}" type="slidenum">
              <a:rPr lang="zh-CN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61</a:t>
            </a:fld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692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9B7EE4-F2C5-4443-8A90-0CE4307D5E0B}" type="slidenum">
              <a:rPr lang="zh-CN" altLang="en-US">
                <a:latin typeface="Calibri" panose="020F0502020204030204" pitchFamily="34" charset="0"/>
              </a:rPr>
              <a:pPr eaLnBrk="1" hangingPunct="1"/>
              <a:t>68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17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7724B-4817-4221-ADF5-137120BBEBA4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694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7383EF-6D81-421B-8750-603C4A6E46E7}" type="slidenum">
              <a:rPr lang="zh-CN" altLang="en-US">
                <a:latin typeface="Calibri" panose="020F0502020204030204" pitchFamily="34" charset="0"/>
              </a:rPr>
              <a:pPr eaLnBrk="1" hangingPunct="1"/>
              <a:t>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624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D627C4A-113E-4261-9F07-57C914408E04}" type="slidenum">
              <a:rPr lang="zh-CN" altLang="en-US">
                <a:latin typeface="Calibri" panose="020F0502020204030204" pitchFamily="34" charset="0"/>
              </a:rPr>
              <a:pPr eaLnBrk="1" hangingPunct="1"/>
              <a:t>6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167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9B7EE4-F2C5-4443-8A90-0CE4307D5E0B}" type="slidenum">
              <a:rPr lang="zh-CN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936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9B7EE4-F2C5-4443-8A90-0CE4307D5E0B}" type="slidenum">
              <a:rPr lang="zh-CN" altLang="en-US">
                <a:latin typeface="Calibri" panose="020F0502020204030204" pitchFamily="34" charset="0"/>
              </a:rPr>
              <a:pPr eaLnBrk="1" hangingPunct="1"/>
              <a:t>35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517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59A153-6B70-4B1F-B4DE-AB3D72802D53}" type="slidenum">
              <a:rPr lang="zh-CN" altLang="en-US">
                <a:latin typeface="Calibri" panose="020F0502020204030204" pitchFamily="34" charset="0"/>
              </a:rPr>
              <a:pPr eaLnBrk="1" hangingPunct="1"/>
              <a:t>39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280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9B7EE4-F2C5-4443-8A90-0CE4307D5E0B}" type="slidenum">
              <a:rPr lang="zh-CN" altLang="en-US">
                <a:latin typeface="Calibri" panose="020F0502020204030204" pitchFamily="34" charset="0"/>
              </a:rPr>
              <a:pPr eaLnBrk="1" hangingPunct="1"/>
              <a:t>41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845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9B7EE4-F2C5-4443-8A90-0CE4307D5E0B}" type="slidenum">
              <a:rPr lang="zh-CN" altLang="en-US">
                <a:latin typeface="Calibri" panose="020F0502020204030204" pitchFamily="34" charset="0"/>
              </a:rPr>
              <a:pPr eaLnBrk="1" hangingPunct="1"/>
              <a:t>50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413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9B7EE4-F2C5-4443-8A90-0CE4307D5E0B}" type="slidenum">
              <a:rPr lang="zh-CN" altLang="en-US">
                <a:latin typeface="Calibri" panose="020F0502020204030204" pitchFamily="34" charset="0"/>
              </a:rPr>
              <a:pPr eaLnBrk="1" hangingPunct="1"/>
              <a:t>58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00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0" y="0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0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179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358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0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179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358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37" y="1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0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179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358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37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716" y="3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0" y="536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179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358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37" y="536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0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179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358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37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716" y="715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0" y="89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179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358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37" y="894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0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179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358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37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179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37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600"/>
            </a:lvl1pPr>
          </a:lstStyle>
          <a:p>
            <a:r>
              <a:rPr lang="en-GB" altLang="zh-CN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en-GB" altLang="zh-CN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b="0">
                <a:solidFill>
                  <a:srgbClr val="000000"/>
                </a:solidFill>
              </a:defRPr>
            </a:lvl1pPr>
          </a:lstStyle>
          <a:p>
            <a:fld id="{E6471FAF-6824-4B01-8F75-4C7F72C5912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597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D29B0-F707-4487-BB11-E71E7F5A30B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402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188913"/>
            <a:ext cx="2057400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6019800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E8E804-F3A2-41C9-8943-B97340212CA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1095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6019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81000" y="1066800"/>
            <a:ext cx="8382000" cy="54864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1181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6510D-7B0F-4503-9EB2-8C243EEECCA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127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D2738B-1EA3-435F-93CE-7973875935B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0650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D6BF43-7CDF-4E89-8808-2534C87D694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5391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4051F-B847-40E9-B6C2-E7C92B443C4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8393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44EF6-CB5A-44EB-A1DA-AC618D59467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4269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F5E09-F991-4975-9726-2A4B6DA2CD6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8239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D6AFB5-C65D-4D40-BD51-3E9FA1F8377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275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2AC2A4-4F07-4A51-96E8-1CCC8B200A1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6128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75438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1"/>
            <a:r>
              <a:rPr lang="en-GB" altLang="zh-CN" smtClean="0"/>
              <a:t>Second level</a:t>
            </a:r>
          </a:p>
          <a:p>
            <a:pPr lvl="2"/>
            <a:r>
              <a:rPr lang="en-GB" altLang="zh-CN" smtClean="0"/>
              <a:t>Third level</a:t>
            </a:r>
          </a:p>
          <a:p>
            <a:pPr lvl="3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62484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CC0000"/>
                </a:solidFill>
              </a:defRPr>
            </a:lvl1pPr>
          </a:lstStyle>
          <a:p>
            <a:fld id="{84FEFD90-DDE2-45C6-845F-B4984F1AF605}" type="slidenum">
              <a:rPr lang="en-GB" altLang="en-US"/>
              <a:pPr/>
              <a:t>‹#›</a:t>
            </a:fld>
            <a:endParaRPr lang="en-GB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0" y="0"/>
            <a:chExt cx="528" cy="864"/>
          </a:xfrm>
        </p:grpSpPr>
        <p:sp>
          <p:nvSpPr>
            <p:cNvPr id="1034" name="Oval 9"/>
            <p:cNvSpPr>
              <a:spLocks noChangeArrowheads="1"/>
            </p:cNvSpPr>
            <p:nvPr/>
          </p:nvSpPr>
          <p:spPr bwMode="auto">
            <a:xfrm>
              <a:off x="0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35" name="Oval 10"/>
            <p:cNvSpPr>
              <a:spLocks noChangeArrowheads="1"/>
            </p:cNvSpPr>
            <p:nvPr/>
          </p:nvSpPr>
          <p:spPr bwMode="auto">
            <a:xfrm>
              <a:off x="112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36" name="Oval 11"/>
            <p:cNvSpPr>
              <a:spLocks noChangeArrowheads="1"/>
            </p:cNvSpPr>
            <p:nvPr/>
          </p:nvSpPr>
          <p:spPr bwMode="auto">
            <a:xfrm>
              <a:off x="224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37" name="Oval 12"/>
            <p:cNvSpPr>
              <a:spLocks noChangeArrowheads="1"/>
            </p:cNvSpPr>
            <p:nvPr/>
          </p:nvSpPr>
          <p:spPr bwMode="auto">
            <a:xfrm>
              <a:off x="0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38" name="Oval 13"/>
            <p:cNvSpPr>
              <a:spLocks noChangeArrowheads="1"/>
            </p:cNvSpPr>
            <p:nvPr/>
          </p:nvSpPr>
          <p:spPr bwMode="auto">
            <a:xfrm>
              <a:off x="112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39" name="Oval 14"/>
            <p:cNvSpPr>
              <a:spLocks noChangeArrowheads="1"/>
            </p:cNvSpPr>
            <p:nvPr/>
          </p:nvSpPr>
          <p:spPr bwMode="auto">
            <a:xfrm>
              <a:off x="224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0" name="Oval 15"/>
            <p:cNvSpPr>
              <a:spLocks noChangeArrowheads="1"/>
            </p:cNvSpPr>
            <p:nvPr/>
          </p:nvSpPr>
          <p:spPr bwMode="auto">
            <a:xfrm>
              <a:off x="336" y="11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1" name="Oval 16"/>
            <p:cNvSpPr>
              <a:spLocks noChangeArrowheads="1"/>
            </p:cNvSpPr>
            <p:nvPr/>
          </p:nvSpPr>
          <p:spPr bwMode="auto">
            <a:xfrm>
              <a:off x="0" y="22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2" name="Oval 17"/>
            <p:cNvSpPr>
              <a:spLocks noChangeArrowheads="1"/>
            </p:cNvSpPr>
            <p:nvPr/>
          </p:nvSpPr>
          <p:spPr bwMode="auto">
            <a:xfrm>
              <a:off x="112" y="22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3" name="Oval 18"/>
            <p:cNvSpPr>
              <a:spLocks noChangeArrowheads="1"/>
            </p:cNvSpPr>
            <p:nvPr/>
          </p:nvSpPr>
          <p:spPr bwMode="auto">
            <a:xfrm>
              <a:off x="224" y="22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4" name="Oval 19"/>
            <p:cNvSpPr>
              <a:spLocks noChangeArrowheads="1"/>
            </p:cNvSpPr>
            <p:nvPr/>
          </p:nvSpPr>
          <p:spPr bwMode="auto">
            <a:xfrm>
              <a:off x="336" y="22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5" name="Oval 20"/>
            <p:cNvSpPr>
              <a:spLocks noChangeArrowheads="1"/>
            </p:cNvSpPr>
            <p:nvPr/>
          </p:nvSpPr>
          <p:spPr bwMode="auto">
            <a:xfrm>
              <a:off x="448" y="22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6" name="Oval 21"/>
            <p:cNvSpPr>
              <a:spLocks noChangeArrowheads="1"/>
            </p:cNvSpPr>
            <p:nvPr/>
          </p:nvSpPr>
          <p:spPr bwMode="auto">
            <a:xfrm>
              <a:off x="0" y="33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7" name="Oval 22"/>
            <p:cNvSpPr>
              <a:spLocks noChangeArrowheads="1"/>
            </p:cNvSpPr>
            <p:nvPr/>
          </p:nvSpPr>
          <p:spPr bwMode="auto">
            <a:xfrm>
              <a:off x="112" y="33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8" name="Oval 23"/>
            <p:cNvSpPr>
              <a:spLocks noChangeArrowheads="1"/>
            </p:cNvSpPr>
            <p:nvPr/>
          </p:nvSpPr>
          <p:spPr bwMode="auto">
            <a:xfrm>
              <a:off x="224" y="33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9" name="Oval 24"/>
            <p:cNvSpPr>
              <a:spLocks noChangeArrowheads="1"/>
            </p:cNvSpPr>
            <p:nvPr/>
          </p:nvSpPr>
          <p:spPr bwMode="auto">
            <a:xfrm>
              <a:off x="336" y="33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0" name="Oval 25"/>
            <p:cNvSpPr>
              <a:spLocks noChangeArrowheads="1"/>
            </p:cNvSpPr>
            <p:nvPr/>
          </p:nvSpPr>
          <p:spPr bwMode="auto">
            <a:xfrm>
              <a:off x="0" y="44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1" name="Oval 26"/>
            <p:cNvSpPr>
              <a:spLocks noChangeArrowheads="1"/>
            </p:cNvSpPr>
            <p:nvPr/>
          </p:nvSpPr>
          <p:spPr bwMode="auto">
            <a:xfrm>
              <a:off x="112" y="44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2" name="Oval 27"/>
            <p:cNvSpPr>
              <a:spLocks noChangeArrowheads="1"/>
            </p:cNvSpPr>
            <p:nvPr/>
          </p:nvSpPr>
          <p:spPr bwMode="auto">
            <a:xfrm>
              <a:off x="224" y="44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3" name="Oval 28"/>
            <p:cNvSpPr>
              <a:spLocks noChangeArrowheads="1"/>
            </p:cNvSpPr>
            <p:nvPr/>
          </p:nvSpPr>
          <p:spPr bwMode="auto">
            <a:xfrm>
              <a:off x="336" y="44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4" name="Oval 29"/>
            <p:cNvSpPr>
              <a:spLocks noChangeArrowheads="1"/>
            </p:cNvSpPr>
            <p:nvPr/>
          </p:nvSpPr>
          <p:spPr bwMode="auto">
            <a:xfrm>
              <a:off x="448" y="44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5" name="Oval 30"/>
            <p:cNvSpPr>
              <a:spLocks noChangeArrowheads="1"/>
            </p:cNvSpPr>
            <p:nvPr/>
          </p:nvSpPr>
          <p:spPr bwMode="auto">
            <a:xfrm>
              <a:off x="0" y="56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6" name="Oval 31"/>
            <p:cNvSpPr>
              <a:spLocks noChangeArrowheads="1"/>
            </p:cNvSpPr>
            <p:nvPr/>
          </p:nvSpPr>
          <p:spPr bwMode="auto">
            <a:xfrm>
              <a:off x="112" y="56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7" name="Oval 32"/>
            <p:cNvSpPr>
              <a:spLocks noChangeArrowheads="1"/>
            </p:cNvSpPr>
            <p:nvPr/>
          </p:nvSpPr>
          <p:spPr bwMode="auto">
            <a:xfrm>
              <a:off x="224" y="56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8" name="Oval 33"/>
            <p:cNvSpPr>
              <a:spLocks noChangeArrowheads="1"/>
            </p:cNvSpPr>
            <p:nvPr/>
          </p:nvSpPr>
          <p:spPr bwMode="auto">
            <a:xfrm>
              <a:off x="336" y="56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9" name="Oval 34"/>
            <p:cNvSpPr>
              <a:spLocks noChangeArrowheads="1"/>
            </p:cNvSpPr>
            <p:nvPr/>
          </p:nvSpPr>
          <p:spPr bwMode="auto">
            <a:xfrm>
              <a:off x="0" y="67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60" name="Oval 35"/>
            <p:cNvSpPr>
              <a:spLocks noChangeArrowheads="1"/>
            </p:cNvSpPr>
            <p:nvPr/>
          </p:nvSpPr>
          <p:spPr bwMode="auto">
            <a:xfrm>
              <a:off x="112" y="67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61" name="Oval 36"/>
            <p:cNvSpPr>
              <a:spLocks noChangeArrowheads="1"/>
            </p:cNvSpPr>
            <p:nvPr/>
          </p:nvSpPr>
          <p:spPr bwMode="auto">
            <a:xfrm>
              <a:off x="224" y="67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62" name="Oval 37"/>
            <p:cNvSpPr>
              <a:spLocks noChangeArrowheads="1"/>
            </p:cNvSpPr>
            <p:nvPr/>
          </p:nvSpPr>
          <p:spPr bwMode="auto">
            <a:xfrm>
              <a:off x="336" y="67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63" name="Oval 38"/>
            <p:cNvSpPr>
              <a:spLocks noChangeArrowheads="1"/>
            </p:cNvSpPr>
            <p:nvPr/>
          </p:nvSpPr>
          <p:spPr bwMode="auto">
            <a:xfrm>
              <a:off x="112" y="78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64" name="Oval 39"/>
            <p:cNvSpPr>
              <a:spLocks noChangeArrowheads="1"/>
            </p:cNvSpPr>
            <p:nvPr/>
          </p:nvSpPr>
          <p:spPr bwMode="auto">
            <a:xfrm>
              <a:off x="336" y="78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033" name="Text Box 40"/>
          <p:cNvSpPr txBox="1">
            <a:spLocks noChangeArrowheads="1"/>
          </p:cNvSpPr>
          <p:nvPr userDrawn="1"/>
        </p:nvSpPr>
        <p:spPr bwMode="auto">
          <a:xfrm>
            <a:off x="8532813" y="6308725"/>
            <a:ext cx="436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1277D1-A732-4941-BFB6-DAEA78971BBC}" type="slidenum">
              <a:rPr lang="en-GB" altLang="en-US" b="1">
                <a:solidFill>
                  <a:srgbClr val="CC0000"/>
                </a:solidFill>
              </a:rPr>
              <a:pPr eaLnBrk="1" hangingPunct="1"/>
              <a:t>‹#›</a:t>
            </a:fld>
            <a:endParaRPr lang="zh-CN" altLang="en-US" b="1">
              <a:solidFill>
                <a:srgbClr val="CC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Times New Roman" pitchFamily="18" charset="0"/>
          <a:ea typeface="楷体_GB2312" pitchFamily="1" charset="-122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楷体_GB2312" pitchFamily="1" charset="-122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楷体_GB2312" pitchFamily="1" charset="-122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楷体_GB2312" pitchFamily="1" charset="-122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楷体_GB2312" pitchFamily="1" charset="-122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楷体_GB2312" pitchFamily="1" charset="-122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楷体_GB2312" pitchFamily="1" charset="-122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楷体_GB2312" pitchFamily="1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2656"/>
            <a:ext cx="7435850" cy="533400"/>
          </a:xfrm>
        </p:spPr>
        <p:txBody>
          <a:bodyPr/>
          <a:lstStyle/>
          <a:p>
            <a:pPr marL="838200" indent="-838200" eaLnBrk="1" hangingPunct="1"/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 </a:t>
            </a:r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面向对象程序设计 </a:t>
            </a:r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2</a:t>
            </a:r>
            <a:endParaRPr lang="zh-CN" altLang="en-US" sz="3200" b="0" dirty="0" smtClean="0"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467600" cy="5257800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    </a:t>
            </a:r>
            <a:r>
              <a:rPr lang="zh-CN" altLang="en-US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类的继承</a:t>
            </a:r>
            <a:endParaRPr lang="en-US" altLang="zh-CN" dirty="0" smtClean="0">
              <a:solidFill>
                <a:srgbClr val="FF0000"/>
              </a:solidFill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3.6    Object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endParaRPr lang="en-US" altLang="zh-CN" dirty="0" smtClean="0"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3.7    final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类与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final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endParaRPr lang="en-US" altLang="zh-CN" dirty="0" smtClean="0"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3.8    abstract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endParaRPr lang="en-US" altLang="zh-CN" dirty="0" smtClean="0"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3.9    </a:t>
            </a:r>
            <a:r>
              <a:rPr lang="zh-CN" altLang="en-GB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类的组合</a:t>
            </a:r>
            <a:endParaRPr lang="en-US" altLang="zh-CN" dirty="0" smtClean="0"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3.10  </a:t>
            </a:r>
            <a:r>
              <a:rPr lang="zh-CN" altLang="en-GB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访问控制</a:t>
            </a:r>
            <a:endParaRPr lang="en-US" altLang="zh-CN" dirty="0" smtClean="0"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3.11  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468313" y="188913"/>
            <a:ext cx="8229600" cy="503237"/>
          </a:xfrm>
        </p:spPr>
        <p:txBody>
          <a:bodyPr/>
          <a:lstStyle/>
          <a:p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测试上例 </a:t>
            </a: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——InheritanceTest.java</a:t>
            </a:r>
            <a:endParaRPr lang="zh-CN" altLang="en-US" sz="2400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79" name="Rectangle 3"/>
          <p:cNvSpPr txBox="1">
            <a:spLocks noChangeArrowheads="1"/>
          </p:cNvSpPr>
          <p:nvPr/>
        </p:nvSpPr>
        <p:spPr bwMode="auto">
          <a:xfrm>
            <a:off x="107950" y="692150"/>
            <a:ext cx="8785225" cy="61658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public class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InheritanceTest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{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public static void main(String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args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[]){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</a:t>
            </a:r>
            <a:r>
              <a:rPr lang="en-US" altLang="zh-CN" sz="2000" dirty="0">
                <a:solidFill>
                  <a:srgbClr val="C00000"/>
                </a:solidFill>
                <a:latin typeface="Century Schoolbook" panose="02040604050505020304" pitchFamily="18" charset="0"/>
                <a:ea typeface="楷体_GB2312" pitchFamily="49" charset="-122"/>
              </a:rPr>
              <a:t>Employee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li = new Employee();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li.name = "Li Ming";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li.employeeNumber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= 123456;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System.out.println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li.getName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());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System.out.println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li.getEmployeeNumber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());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</a:t>
            </a:r>
            <a:r>
              <a:rPr lang="en-US" altLang="zh-CN" sz="2000" dirty="0">
                <a:solidFill>
                  <a:srgbClr val="FF33CC"/>
                </a:solidFill>
                <a:latin typeface="Century Schoolbook" panose="02040604050505020304" pitchFamily="18" charset="0"/>
                <a:ea typeface="楷体_GB2312" pitchFamily="49" charset="-122"/>
              </a:rPr>
              <a:t>Manager 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he = new Manager();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he.name = "He Xia";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he.employeeNumber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= 543469;          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he.responsibilities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= "Internet project";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System.out.println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he.getName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());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System.out.println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he.getEmployeeNumber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());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System.out.println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he.getResponsibilities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());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}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942012" y="2492896"/>
            <a:ext cx="2951163" cy="2879725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Century Schoolbook" panose="02040604050505020304" pitchFamily="18" charset="0"/>
                <a:ea typeface="黑体" panose="02010609060101010101" pitchFamily="49" charset="-122"/>
              </a:rPr>
              <a:t>运行结果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solidFill>
                  <a:srgbClr val="0D0D0D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Li Ming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solidFill>
                  <a:srgbClr val="0D0D0D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123456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solidFill>
                  <a:srgbClr val="0D0D0D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He Xia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solidFill>
                  <a:srgbClr val="0D0D0D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543469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solidFill>
                  <a:srgbClr val="0D0D0D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Internet project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endParaRPr lang="en-US" altLang="zh-CN" sz="2400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3.5.2 </a:t>
            </a:r>
            <a:r>
              <a:rPr lang="zh-CN" altLang="en-US" dirty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继承的语法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3816350" cy="5184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solidFill>
                  <a:srgbClr val="0D0D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子类不能直接访问从父类中继承的私有属性及方法，但可使用公有（及保护）方法进行访问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 txBox="1">
            <a:spLocks noChangeArrowheads="1"/>
          </p:cNvSpPr>
          <p:nvPr/>
        </p:nvSpPr>
        <p:spPr bwMode="auto">
          <a:xfrm>
            <a:off x="4190534" y="967281"/>
            <a:ext cx="4751387" cy="579363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public class B {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public </a:t>
            </a: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a = 10;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private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b 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= 20;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protected </a:t>
            </a: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c = 30;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public </a:t>
            </a:r>
            <a:r>
              <a:rPr lang="en-US" altLang="zh-CN" sz="2000" dirty="0" err="1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getB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()  { return b; }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} </a:t>
            </a:r>
            <a:endParaRPr lang="en-US" altLang="zh-CN" sz="200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endParaRPr lang="en-US" altLang="zh-CN" sz="2000" dirty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public class A extends B {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public </a:t>
            </a: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d;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public void </a:t>
            </a: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tryVariables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() {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2000" dirty="0" err="1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System.out.println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(a);         </a:t>
            </a:r>
            <a:r>
              <a:rPr lang="en-US" altLang="zh-CN" sz="200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允许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zh-CN" altLang="en-US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2000" dirty="0" err="1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System.out.println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(b);         </a:t>
            </a:r>
            <a:r>
              <a:rPr lang="en-US" altLang="zh-CN" sz="200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不允许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zh-CN" altLang="en-US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2000" dirty="0" err="1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System.out.println</a:t>
            </a:r>
            <a:r>
              <a:rPr lang="en-US" altLang="zh-CN" sz="2000" dirty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getB</a:t>
            </a:r>
            <a:r>
              <a:rPr lang="en-US" altLang="zh-CN" sz="2000" dirty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()); </a:t>
            </a:r>
            <a:r>
              <a:rPr lang="en-US" altLang="zh-CN" sz="2000" dirty="0" smtClean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允许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zh-CN" altLang="en-US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2000" dirty="0" err="1">
                <a:solidFill>
                  <a:srgbClr val="C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System.out.println</a:t>
            </a:r>
            <a:r>
              <a:rPr lang="en-US" altLang="zh-CN" sz="2000" dirty="0">
                <a:solidFill>
                  <a:srgbClr val="C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(c);          </a:t>
            </a:r>
            <a:r>
              <a:rPr lang="en-US" altLang="zh-CN" sz="2000" dirty="0" smtClean="0">
                <a:solidFill>
                  <a:srgbClr val="C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//</a:t>
            </a:r>
            <a:r>
              <a:rPr lang="zh-CN" altLang="en-US" sz="2000" dirty="0">
                <a:solidFill>
                  <a:srgbClr val="C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允许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zh-CN" altLang="en-US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}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}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类运算符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运算符</a:t>
            </a:r>
            <a:endParaRPr lang="en-US" altLang="zh-CN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instanceof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smtClean="0">
                <a:solidFill>
                  <a:srgbClr val="0000CC"/>
                </a:solidFill>
                <a:ea typeface="楷体_GB2312" pitchFamily="49" charset="-122"/>
                <a:cs typeface="Times New Roman" panose="02020603050405020304" pitchFamily="18" charset="0"/>
              </a:rPr>
              <a:t>if (p</a:t>
            </a:r>
            <a:r>
              <a:rPr lang="en-US" altLang="zh-CN" smtClean="0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instanceof</a:t>
            </a:r>
            <a:r>
              <a:rPr lang="en-US" altLang="zh-CN" smtClean="0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mtClean="0">
                <a:solidFill>
                  <a:srgbClr val="0000CC"/>
                </a:solidFill>
                <a:ea typeface="楷体_GB2312" pitchFamily="49" charset="-122"/>
                <a:cs typeface="Times New Roman" panose="02020603050405020304" pitchFamily="18" charset="0"/>
              </a:rPr>
              <a:t>Person)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mtClean="0">
                <a:ea typeface="楷体_GB2312" pitchFamily="49" charset="-122"/>
                <a:cs typeface="Times New Roman" panose="02020603050405020304" pitchFamily="18" charset="0"/>
              </a:rPr>
              <a:t>上面的条件为 </a:t>
            </a:r>
            <a:r>
              <a:rPr lang="en-US" altLang="zh-CN" smtClean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mtClean="0">
                <a:ea typeface="楷体_GB2312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mtClean="0"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mtClean="0">
                <a:ea typeface="楷体_GB2312" pitchFamily="49" charset="-122"/>
                <a:cs typeface="Times New Roman" panose="02020603050405020304" pitchFamily="18" charset="0"/>
              </a:rPr>
              <a:t>当且仅当引用</a:t>
            </a:r>
            <a:r>
              <a:rPr lang="en-US" altLang="zh-CN" smtClean="0">
                <a:solidFill>
                  <a:srgbClr val="0000CC"/>
                </a:solidFill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mtClean="0">
                <a:ea typeface="楷体_GB2312" pitchFamily="49" charset="-122"/>
                <a:cs typeface="Times New Roman" panose="02020603050405020304" pitchFamily="18" charset="0"/>
              </a:rPr>
              <a:t>所指向的对象是类</a:t>
            </a:r>
            <a:r>
              <a:rPr lang="en-US" altLang="zh-CN" smtClean="0">
                <a:solidFill>
                  <a:srgbClr val="0000CC"/>
                </a:solidFill>
                <a:ea typeface="楷体_GB2312" pitchFamily="49" charset="-122"/>
                <a:cs typeface="Times New Roman" panose="02020603050405020304" pitchFamily="18" charset="0"/>
              </a:rPr>
              <a:t>Person (</a:t>
            </a:r>
            <a:r>
              <a:rPr lang="zh-CN" altLang="en-US" smtClean="0">
                <a:solidFill>
                  <a:srgbClr val="0000CC"/>
                </a:solidFill>
                <a:ea typeface="楷体_GB2312" pitchFamily="49" charset="-122"/>
                <a:cs typeface="Times New Roman" panose="02020603050405020304" pitchFamily="18" charset="0"/>
              </a:rPr>
              <a:t>或其</a:t>
            </a:r>
            <a:r>
              <a:rPr lang="zh-CN" altLang="en-US" smtClean="0">
                <a:solidFill>
                  <a:srgbClr val="3333FF"/>
                </a:solidFill>
                <a:ea typeface="楷体_GB2312" pitchFamily="49" charset="-122"/>
                <a:cs typeface="Times New Roman" panose="02020603050405020304" pitchFamily="18" charset="0"/>
              </a:rPr>
              <a:t>子类</a:t>
            </a:r>
            <a:r>
              <a:rPr lang="en-US" altLang="zh-CN" smtClean="0">
                <a:solidFill>
                  <a:srgbClr val="0000CC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ea typeface="楷体_GB2312" pitchFamily="49" charset="-122"/>
                <a:cs typeface="Times New Roman" panose="02020603050405020304" pitchFamily="18" charset="0"/>
              </a:rPr>
              <a:t>的实例对象</a:t>
            </a:r>
            <a:endParaRPr lang="zh-CN" altLang="en-US" smtClean="0">
              <a:ea typeface="楷体_GB2312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481013" y="1052513"/>
            <a:ext cx="8229600" cy="4105275"/>
          </a:xfrm>
        </p:spPr>
        <p:txBody>
          <a:bodyPr/>
          <a:lstStyle/>
          <a:p>
            <a:r>
              <a:rPr lang="zh-CN" altLang="en-US" sz="2400" b="0" dirty="0" smtClean="0">
                <a:solidFill>
                  <a:srgbClr val="C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隐藏和覆盖</a:t>
            </a:r>
          </a:p>
          <a:p>
            <a:pPr lvl="1"/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子类对从父类</a:t>
            </a:r>
            <a:r>
              <a:rPr lang="zh-CN" altLang="en-US" b="0" dirty="0" smtClean="0">
                <a:solidFill>
                  <a:srgbClr val="C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继承来的属性变量及方法可以重新定义</a:t>
            </a:r>
          </a:p>
          <a:p>
            <a:r>
              <a:rPr lang="zh-CN" altLang="en-US" sz="2400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属性的隐藏</a:t>
            </a:r>
            <a:endParaRPr lang="en-US" altLang="zh-CN" sz="2400" b="0" dirty="0" smtClean="0">
              <a:solidFill>
                <a:srgbClr val="0000FF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子类中声明了与父类中相同的成员变量名，则从父类继承的变量将被隐藏</a:t>
            </a:r>
          </a:p>
          <a:p>
            <a:pPr lvl="1">
              <a:lnSpc>
                <a:spcPct val="9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子类拥有了两个相同名字的变量，一个继承自父类，另一个由自己声明</a:t>
            </a:r>
          </a:p>
          <a:p>
            <a:pPr lvl="1">
              <a:lnSpc>
                <a:spcPct val="9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当子类执行继承自父类的操作时，处理的是继承自父类的变量，而当子类执行它自己声明的方法时，所操作的就是它自己声明的变量</a:t>
            </a:r>
          </a:p>
        </p:txBody>
      </p:sp>
      <p:sp>
        <p:nvSpPr>
          <p:cNvPr id="27651" name="Rectangle 3"/>
          <p:cNvSpPr txBox="1">
            <a:spLocks noChangeArrowheads="1"/>
          </p:cNvSpPr>
          <p:nvPr/>
        </p:nvSpPr>
        <p:spPr bwMode="auto">
          <a:xfrm>
            <a:off x="481013" y="5169928"/>
            <a:ext cx="3730625" cy="11874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class Parent {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</a:t>
            </a:r>
            <a:r>
              <a:rPr lang="en-US" altLang="zh-CN" sz="2000" b="1" dirty="0" err="1">
                <a:latin typeface="Century Schoolbook" panose="02040604050505020304" pitchFamily="18" charset="0"/>
                <a:ea typeface="楷体_GB2312" pitchFamily="49" charset="-122"/>
              </a:rPr>
              <a:t>int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aNumber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;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27652" name="Rectangle 3"/>
          <p:cNvSpPr txBox="1">
            <a:spLocks noChangeArrowheads="1"/>
          </p:cNvSpPr>
          <p:nvPr/>
        </p:nvSpPr>
        <p:spPr bwMode="auto">
          <a:xfrm>
            <a:off x="4572000" y="5157788"/>
            <a:ext cx="3960440" cy="11874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class Child </a:t>
            </a:r>
            <a:r>
              <a:rPr lang="en-US" altLang="zh-CN" sz="2000" b="1" dirty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extends </a:t>
            </a:r>
            <a:r>
              <a:rPr lang="en-US" altLang="zh-CN" sz="2000" b="1" dirty="0">
                <a:solidFill>
                  <a:srgbClr val="008000"/>
                </a:solidFill>
                <a:latin typeface="Century Schoolbook" panose="02040604050505020304" pitchFamily="18" charset="0"/>
                <a:ea typeface="楷体_GB2312" pitchFamily="49" charset="-122"/>
              </a:rPr>
              <a:t>Parent</a:t>
            </a:r>
            <a:r>
              <a:rPr lang="en-US" altLang="zh-CN" sz="2000" b="1" dirty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 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{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Float </a:t>
            </a:r>
            <a:r>
              <a:rPr lang="en-US" altLang="zh-CN" sz="2000" b="1" dirty="0" err="1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aNumber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;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276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3.5.3 </a:t>
            </a:r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隐藏和覆盖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3.5.3 </a:t>
            </a:r>
            <a:r>
              <a:rPr lang="zh-CN" altLang="en-US" dirty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隐藏和覆盖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201587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如何访问被隐藏的父类属性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调用从父类继承的方法，则操作的是从父类继承的属性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使用</a:t>
            </a: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super</a:t>
            </a: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属性</a:t>
            </a:r>
          </a:p>
          <a:p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举例</a:t>
            </a:r>
          </a:p>
        </p:txBody>
      </p:sp>
      <p:sp>
        <p:nvSpPr>
          <p:cNvPr id="28676" name="Rectangle 3"/>
          <p:cNvSpPr txBox="1">
            <a:spLocks noChangeArrowheads="1"/>
          </p:cNvSpPr>
          <p:nvPr/>
        </p:nvSpPr>
        <p:spPr bwMode="auto">
          <a:xfrm>
            <a:off x="179388" y="3213100"/>
            <a:ext cx="4032250" cy="35290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class A1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{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</a:t>
            </a:r>
            <a:r>
              <a:rPr lang="en-US" altLang="zh-CN" sz="2000" b="1" dirty="0" err="1">
                <a:latin typeface="Century Schoolbook" panose="02040604050505020304" pitchFamily="18" charset="0"/>
                <a:ea typeface="楷体_GB2312" pitchFamily="49" charset="-122"/>
              </a:rPr>
              <a:t>int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x 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= 2;   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public void </a:t>
            </a:r>
            <a:r>
              <a:rPr lang="en-US" altLang="zh-CN" sz="2000" b="1" dirty="0" err="1">
                <a:latin typeface="Century Schoolbook" panose="02040604050505020304" pitchFamily="18" charset="0"/>
                <a:ea typeface="楷体_GB2312" pitchFamily="49" charset="-122"/>
              </a:rPr>
              <a:t>setx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2000" b="1" dirty="0" err="1">
                <a:latin typeface="Century Schoolbook" panose="02040604050505020304" pitchFamily="18" charset="0"/>
                <a:ea typeface="楷体_GB2312" pitchFamily="49" charset="-122"/>
              </a:rPr>
              <a:t>int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</a:t>
            </a:r>
            <a:r>
              <a:rPr lang="en-US" altLang="zh-CN" sz="2000" b="1" dirty="0" err="1">
                <a:latin typeface="Century Schoolbook" panose="02040604050505020304" pitchFamily="18" charset="0"/>
                <a:ea typeface="楷体_GB2312" pitchFamily="49" charset="-122"/>
              </a:rPr>
              <a:t>i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){   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      x = </a:t>
            </a:r>
            <a:r>
              <a:rPr lang="en-US" altLang="zh-CN" sz="2000" b="1" dirty="0" err="1">
                <a:latin typeface="Century Schoolbook" panose="02040604050505020304" pitchFamily="18" charset="0"/>
                <a:ea typeface="楷体_GB2312" pitchFamily="49" charset="-122"/>
              </a:rPr>
              <a:t>i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;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}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void </a:t>
            </a:r>
            <a:r>
              <a:rPr lang="en-US" altLang="zh-CN" sz="2000" b="1" dirty="0" err="1">
                <a:latin typeface="Century Schoolbook" panose="02040604050505020304" pitchFamily="18" charset="0"/>
                <a:ea typeface="楷体_GB2312" pitchFamily="49" charset="-122"/>
              </a:rPr>
              <a:t>printa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()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{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      </a:t>
            </a:r>
            <a:r>
              <a:rPr lang="en-US" altLang="zh-CN" sz="2000" b="1" dirty="0" err="1">
                <a:latin typeface="Century Schoolbook" panose="02040604050505020304" pitchFamily="18" charset="0"/>
                <a:ea typeface="楷体_GB2312" pitchFamily="49" charset="-122"/>
              </a:rPr>
              <a:t>System.out.println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(x);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} 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28677" name="Rectangle 3"/>
          <p:cNvSpPr txBox="1">
            <a:spLocks noChangeArrowheads="1"/>
          </p:cNvSpPr>
          <p:nvPr/>
        </p:nvSpPr>
        <p:spPr bwMode="auto">
          <a:xfrm>
            <a:off x="4572000" y="3213100"/>
            <a:ext cx="4032250" cy="35290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class B1 extends A1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{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</a:t>
            </a:r>
            <a:r>
              <a:rPr lang="en-US" altLang="zh-CN" sz="2000" b="1" dirty="0" err="1">
                <a:latin typeface="Century Schoolbook" panose="02040604050505020304" pitchFamily="18" charset="0"/>
                <a:ea typeface="楷体_GB2312" pitchFamily="49" charset="-122"/>
              </a:rPr>
              <a:t>int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=100;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void </a:t>
            </a:r>
            <a:r>
              <a:rPr lang="en-US" altLang="zh-CN" sz="2000" b="1" dirty="0" err="1">
                <a:latin typeface="Century Schoolbook" panose="02040604050505020304" pitchFamily="18" charset="0"/>
                <a:ea typeface="楷体_GB2312" pitchFamily="49" charset="-122"/>
              </a:rPr>
              <a:t>printb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()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{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    </a:t>
            </a:r>
            <a:r>
              <a:rPr lang="en-US" altLang="zh-CN" sz="2000" b="1" dirty="0" err="1">
                <a:solidFill>
                  <a:srgbClr val="0000FF"/>
                </a:solidFill>
                <a:latin typeface="Century Schoolbook" panose="02040604050505020304" pitchFamily="18" charset="0"/>
                <a:ea typeface="楷体_GB2312" pitchFamily="49" charset="-122"/>
              </a:rPr>
              <a:t>super.x</a:t>
            </a:r>
            <a:r>
              <a:rPr lang="en-US" altLang="zh-CN" sz="2000" b="1" dirty="0">
                <a:solidFill>
                  <a:srgbClr val="0000FF"/>
                </a:solidFill>
                <a:latin typeface="Century Schoolbook" panose="02040604050505020304" pitchFamily="18" charset="0"/>
                <a:ea typeface="楷体_GB2312" pitchFamily="49" charset="-122"/>
              </a:rPr>
              <a:t> = </a:t>
            </a:r>
            <a:r>
              <a:rPr lang="en-US" altLang="zh-CN" sz="2000" b="1" dirty="0" err="1">
                <a:solidFill>
                  <a:srgbClr val="0000FF"/>
                </a:solidFill>
                <a:latin typeface="Century Schoolbook" panose="02040604050505020304" pitchFamily="18" charset="0"/>
                <a:ea typeface="楷体_GB2312" pitchFamily="49" charset="-122"/>
              </a:rPr>
              <a:t>super.x</a:t>
            </a:r>
            <a:r>
              <a:rPr lang="en-US" altLang="zh-CN" sz="2000" b="1" dirty="0">
                <a:solidFill>
                  <a:srgbClr val="0000FF"/>
                </a:solidFill>
                <a:latin typeface="Century Schoolbook" panose="02040604050505020304" pitchFamily="18" charset="0"/>
                <a:ea typeface="楷体_GB2312" pitchFamily="49" charset="-122"/>
              </a:rPr>
              <a:t> +10 ;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    </a:t>
            </a:r>
            <a:r>
              <a:rPr lang="en-US" altLang="zh-CN" sz="2000" b="1" dirty="0" err="1">
                <a:latin typeface="Century Schoolbook" panose="02040604050505020304" pitchFamily="18" charset="0"/>
                <a:ea typeface="楷体_GB2312" pitchFamily="49" charset="-122"/>
              </a:rPr>
              <a:t>System.out.println</a:t>
            </a:r>
            <a:endParaRPr lang="en-US" altLang="zh-CN" sz="2000" b="1" dirty="0">
              <a:latin typeface="Century Schoolbook" panose="02040604050505020304" pitchFamily="18" charset="0"/>
              <a:ea typeface="楷体_GB2312" pitchFamily="49" charset="-122"/>
            </a:endParaRP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      ("</a:t>
            </a:r>
            <a:r>
              <a:rPr lang="en-US" altLang="zh-CN" sz="2000" b="1" dirty="0" err="1">
                <a:latin typeface="Century Schoolbook" panose="02040604050505020304" pitchFamily="18" charset="0"/>
                <a:ea typeface="楷体_GB2312" pitchFamily="49" charset="-122"/>
              </a:rPr>
              <a:t>super.x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= " + </a:t>
            </a:r>
            <a:r>
              <a:rPr lang="en-US" altLang="zh-CN" sz="2000" b="1" dirty="0" err="1">
                <a:latin typeface="Century Schoolbook" panose="02040604050505020304" pitchFamily="18" charset="0"/>
                <a:ea typeface="楷体_GB2312" pitchFamily="49" charset="-122"/>
              </a:rPr>
              <a:t>super.x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+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            "  x= " + x);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} 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}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 txBox="1">
            <a:spLocks noChangeArrowheads="1"/>
          </p:cNvSpPr>
          <p:nvPr/>
        </p:nvSpPr>
        <p:spPr bwMode="auto">
          <a:xfrm>
            <a:off x="358775" y="1016000"/>
            <a:ext cx="8426450" cy="55816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public class </a:t>
            </a:r>
            <a:r>
              <a:rPr lang="en-US" altLang="zh-CN" sz="2000" b="1" dirty="0" smtClean="0">
                <a:latin typeface="Century Schoolbook" panose="02040604050505020304" pitchFamily="18" charset="0"/>
                <a:ea typeface="楷体_GB2312" pitchFamily="49" charset="-122"/>
              </a:rPr>
              <a:t>SuperTest1 </a:t>
            </a:r>
            <a:endParaRPr lang="en-US" altLang="zh-CN" sz="2000" b="1" dirty="0">
              <a:latin typeface="Century Schoolbook" panose="02040604050505020304" pitchFamily="18" charset="0"/>
              <a:ea typeface="楷体_GB2312" pitchFamily="49" charset="-122"/>
            </a:endParaRP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{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public static void main(String[] </a:t>
            </a:r>
            <a:r>
              <a:rPr lang="en-US" altLang="zh-CN" sz="2000" b="1" dirty="0" err="1">
                <a:latin typeface="Century Schoolbook" panose="02040604050505020304" pitchFamily="18" charset="0"/>
                <a:ea typeface="楷体_GB2312" pitchFamily="49" charset="-122"/>
              </a:rPr>
              <a:t>args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)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{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  A1 </a:t>
            </a:r>
            <a:r>
              <a:rPr lang="en-US" altLang="zh-CN" sz="2000" b="1" dirty="0" err="1">
                <a:latin typeface="Century Schoolbook" panose="02040604050505020304" pitchFamily="18" charset="0"/>
                <a:ea typeface="楷体_GB2312" pitchFamily="49" charset="-122"/>
              </a:rPr>
              <a:t>a1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= new A1(); 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  a1.setx(4);  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  a1.printa();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endParaRPr lang="en-US" altLang="zh-CN" sz="2000" b="1" dirty="0">
              <a:latin typeface="Century Schoolbook" panose="02040604050505020304" pitchFamily="18" charset="0"/>
              <a:ea typeface="楷体_GB2312" pitchFamily="49" charset="-122"/>
            </a:endParaRP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  B1 </a:t>
            </a:r>
            <a:r>
              <a:rPr lang="en-US" altLang="zh-CN" sz="2000" b="1" dirty="0" err="1">
                <a:latin typeface="Century Schoolbook" panose="02040604050505020304" pitchFamily="18" charset="0"/>
                <a:ea typeface="楷体_GB2312" pitchFamily="49" charset="-122"/>
              </a:rPr>
              <a:t>b1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= new B1();    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  b1.printb();    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  b1.printa(); 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  b1.setx(6);  // </a:t>
            </a:r>
            <a:r>
              <a:rPr lang="zh-CN" altLang="en-US" sz="2000" b="1" dirty="0">
                <a:latin typeface="Century Schoolbook" panose="02040604050505020304" pitchFamily="18" charset="0"/>
                <a:ea typeface="楷体_GB2312" pitchFamily="49" charset="-122"/>
              </a:rPr>
              <a:t>将继承到的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zh-CN" altLang="en-US" sz="2000" b="1" dirty="0">
                <a:latin typeface="Century Schoolbook" panose="02040604050505020304" pitchFamily="18" charset="0"/>
                <a:ea typeface="楷体_GB2312" pitchFamily="49" charset="-122"/>
              </a:rPr>
              <a:t>值设置为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6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  b1.printb();    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  b1.printa();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  a1.printa();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} 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29701" name="Rectangle 3"/>
          <p:cNvSpPr txBox="1">
            <a:spLocks noChangeArrowheads="1"/>
          </p:cNvSpPr>
          <p:nvPr/>
        </p:nvSpPr>
        <p:spPr bwMode="auto">
          <a:xfrm>
            <a:off x="5545138" y="3429000"/>
            <a:ext cx="3240087" cy="316865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运行结果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zh-CN" altLang="en-US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4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super.x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= 12  x= 100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12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super.x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= 16  x= 100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16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4</a:t>
            </a:r>
            <a:endParaRPr lang="zh-CN" altLang="en-US" sz="2800" b="1" dirty="0"/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endParaRPr lang="zh-CN" altLang="en-US" sz="2800" b="1" dirty="0"/>
          </a:p>
        </p:txBody>
      </p:sp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5602221" y="1268760"/>
            <a:ext cx="2945080" cy="480553"/>
          </a:xfrm>
        </p:spPr>
        <p:txBody>
          <a:bodyPr/>
          <a:lstStyle/>
          <a:p>
            <a:pPr marL="342900" indent="-342900"/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SuperTest1 .java</a:t>
            </a:r>
            <a:endParaRPr lang="zh-CN" altLang="en-US" sz="2800" dirty="0" smtClean="0">
              <a:ea typeface="宋体" panose="02010600030101010101" pitchFamily="2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468313" y="188913"/>
            <a:ext cx="75438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altLang="zh-CN" kern="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3.5.3 </a:t>
            </a:r>
            <a:r>
              <a:rPr lang="zh-CN" altLang="en-US" kern="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隐藏和覆盖</a:t>
            </a:r>
            <a:endParaRPr lang="zh-CN" altLang="en-US" kern="0" dirty="0" smtClean="0"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467544" y="1052114"/>
            <a:ext cx="7427168" cy="1800201"/>
          </a:xfrm>
        </p:spPr>
        <p:txBody>
          <a:bodyPr/>
          <a:lstStyle/>
          <a:p>
            <a:r>
              <a:rPr lang="zh-CN" altLang="en-US" sz="2400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子类不能继承父类中的静态属性，但可以对父类中的静态属性进行操作。</a:t>
            </a:r>
            <a:endParaRPr lang="en-US" altLang="zh-CN" sz="2400" b="0" dirty="0" smtClean="0">
              <a:solidFill>
                <a:srgbClr val="FF0000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如在上面的例子中，将“</a:t>
            </a:r>
            <a:r>
              <a:rPr lang="en-US" altLang="zh-CN" sz="2400" b="0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x = 2;”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改为</a:t>
            </a:r>
            <a:endParaRPr lang="en-US" altLang="zh-CN" sz="2400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“</a:t>
            </a: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static </a:t>
            </a:r>
            <a:r>
              <a:rPr lang="en-US" altLang="zh-CN" sz="2400" b="0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x = 2;”，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再编译及运行程序</a:t>
            </a:r>
            <a:r>
              <a:rPr lang="zh-CN" altLang="en-US" sz="2400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。</a:t>
            </a:r>
            <a:endParaRPr lang="zh-CN" altLang="en-US" sz="2400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1408" y="2852315"/>
            <a:ext cx="4032250" cy="35290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class A1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{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static </a:t>
            </a:r>
            <a:r>
              <a:rPr lang="en-US" altLang="zh-CN" sz="2000" b="1" dirty="0" err="1" smtClean="0">
                <a:latin typeface="Century Schoolbook" panose="02040604050505020304" pitchFamily="18" charset="0"/>
                <a:ea typeface="楷体_GB2312" pitchFamily="49" charset="-122"/>
              </a:rPr>
              <a:t>int</a:t>
            </a:r>
            <a:r>
              <a:rPr lang="en-US" altLang="zh-CN" sz="2000" b="1" dirty="0" smtClean="0">
                <a:latin typeface="Century Schoolbook" panose="02040604050505020304" pitchFamily="18" charset="0"/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x 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= 2;   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public void </a:t>
            </a:r>
            <a:r>
              <a:rPr lang="en-US" altLang="zh-CN" sz="2000" b="1" dirty="0" err="1">
                <a:latin typeface="Century Schoolbook" panose="02040604050505020304" pitchFamily="18" charset="0"/>
                <a:ea typeface="楷体_GB2312" pitchFamily="49" charset="-122"/>
              </a:rPr>
              <a:t>setx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2000" b="1" dirty="0" err="1">
                <a:latin typeface="Century Schoolbook" panose="02040604050505020304" pitchFamily="18" charset="0"/>
                <a:ea typeface="楷体_GB2312" pitchFamily="49" charset="-122"/>
              </a:rPr>
              <a:t>int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</a:t>
            </a:r>
            <a:r>
              <a:rPr lang="en-US" altLang="zh-CN" sz="2000" b="1" dirty="0" err="1">
                <a:latin typeface="Century Schoolbook" panose="02040604050505020304" pitchFamily="18" charset="0"/>
                <a:ea typeface="楷体_GB2312" pitchFamily="49" charset="-122"/>
              </a:rPr>
              <a:t>i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){   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      x = </a:t>
            </a:r>
            <a:r>
              <a:rPr lang="en-US" altLang="zh-CN" sz="2000" b="1" dirty="0" err="1">
                <a:latin typeface="Century Schoolbook" panose="02040604050505020304" pitchFamily="18" charset="0"/>
                <a:ea typeface="楷体_GB2312" pitchFamily="49" charset="-122"/>
              </a:rPr>
              <a:t>i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;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}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void </a:t>
            </a:r>
            <a:r>
              <a:rPr lang="en-US" altLang="zh-CN" sz="2000" b="1" dirty="0" err="1">
                <a:latin typeface="Century Schoolbook" panose="02040604050505020304" pitchFamily="18" charset="0"/>
                <a:ea typeface="楷体_GB2312" pitchFamily="49" charset="-122"/>
              </a:rPr>
              <a:t>printa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()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{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      </a:t>
            </a:r>
            <a:r>
              <a:rPr lang="en-US" altLang="zh-CN" sz="2000" b="1" dirty="0" err="1">
                <a:latin typeface="Century Schoolbook" panose="02040604050505020304" pitchFamily="18" charset="0"/>
                <a:ea typeface="楷体_GB2312" pitchFamily="49" charset="-122"/>
              </a:rPr>
              <a:t>System.out.println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(x);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} 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30236" y="2852315"/>
            <a:ext cx="4032250" cy="35290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class B1 extends A1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{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</a:t>
            </a:r>
            <a:r>
              <a:rPr lang="en-US" altLang="zh-CN" sz="2000" b="1" dirty="0" err="1">
                <a:latin typeface="Century Schoolbook" panose="02040604050505020304" pitchFamily="18" charset="0"/>
                <a:ea typeface="楷体_GB2312" pitchFamily="49" charset="-122"/>
              </a:rPr>
              <a:t>int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=100;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void </a:t>
            </a:r>
            <a:r>
              <a:rPr lang="en-US" altLang="zh-CN" sz="2000" b="1" dirty="0" err="1">
                <a:latin typeface="Century Schoolbook" panose="02040604050505020304" pitchFamily="18" charset="0"/>
                <a:ea typeface="楷体_GB2312" pitchFamily="49" charset="-122"/>
              </a:rPr>
              <a:t>printb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()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{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    </a:t>
            </a:r>
            <a:r>
              <a:rPr lang="en-US" altLang="zh-CN" sz="2000" b="1" dirty="0" err="1">
                <a:solidFill>
                  <a:srgbClr val="0000FF"/>
                </a:solidFill>
                <a:latin typeface="Century Schoolbook" panose="02040604050505020304" pitchFamily="18" charset="0"/>
                <a:ea typeface="楷体_GB2312" pitchFamily="49" charset="-122"/>
              </a:rPr>
              <a:t>super.x</a:t>
            </a:r>
            <a:r>
              <a:rPr lang="en-US" altLang="zh-CN" sz="2000" b="1" dirty="0">
                <a:solidFill>
                  <a:srgbClr val="0000FF"/>
                </a:solidFill>
                <a:latin typeface="Century Schoolbook" panose="02040604050505020304" pitchFamily="18" charset="0"/>
                <a:ea typeface="楷体_GB2312" pitchFamily="49" charset="-122"/>
              </a:rPr>
              <a:t> = </a:t>
            </a:r>
            <a:r>
              <a:rPr lang="en-US" altLang="zh-CN" sz="2000" b="1" dirty="0" err="1">
                <a:solidFill>
                  <a:srgbClr val="0000FF"/>
                </a:solidFill>
                <a:latin typeface="Century Schoolbook" panose="02040604050505020304" pitchFamily="18" charset="0"/>
                <a:ea typeface="楷体_GB2312" pitchFamily="49" charset="-122"/>
              </a:rPr>
              <a:t>super.x</a:t>
            </a:r>
            <a:r>
              <a:rPr lang="en-US" altLang="zh-CN" sz="2000" b="1" dirty="0">
                <a:solidFill>
                  <a:srgbClr val="0000FF"/>
                </a:solidFill>
                <a:latin typeface="Century Schoolbook" panose="02040604050505020304" pitchFamily="18" charset="0"/>
                <a:ea typeface="楷体_GB2312" pitchFamily="49" charset="-122"/>
              </a:rPr>
              <a:t> +10 ;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    </a:t>
            </a:r>
            <a:r>
              <a:rPr lang="en-US" altLang="zh-CN" sz="2000" b="1" dirty="0" err="1">
                <a:latin typeface="Century Schoolbook" panose="02040604050505020304" pitchFamily="18" charset="0"/>
                <a:ea typeface="楷体_GB2312" pitchFamily="49" charset="-122"/>
              </a:rPr>
              <a:t>System.out.println</a:t>
            </a:r>
            <a:endParaRPr lang="en-US" altLang="zh-CN" sz="2000" b="1" dirty="0">
              <a:latin typeface="Century Schoolbook" panose="02040604050505020304" pitchFamily="18" charset="0"/>
              <a:ea typeface="楷体_GB2312" pitchFamily="49" charset="-122"/>
            </a:endParaRP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      ("</a:t>
            </a:r>
            <a:r>
              <a:rPr lang="en-US" altLang="zh-CN" sz="2000" b="1" dirty="0" err="1">
                <a:latin typeface="Century Schoolbook" panose="02040604050505020304" pitchFamily="18" charset="0"/>
                <a:ea typeface="楷体_GB2312" pitchFamily="49" charset="-122"/>
              </a:rPr>
              <a:t>super.x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= " + </a:t>
            </a:r>
            <a:r>
              <a:rPr lang="en-US" altLang="zh-CN" sz="2000" b="1" dirty="0" err="1">
                <a:latin typeface="Century Schoolbook" panose="02040604050505020304" pitchFamily="18" charset="0"/>
                <a:ea typeface="楷体_GB2312" pitchFamily="49" charset="-122"/>
              </a:rPr>
              <a:t>super.x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+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            "  x= " + x);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} 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468313" y="188913"/>
            <a:ext cx="75438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altLang="zh-CN" kern="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3.5.3 </a:t>
            </a:r>
            <a:r>
              <a:rPr lang="zh-CN" altLang="en-US" kern="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隐藏和覆盖</a:t>
            </a:r>
            <a:endParaRPr lang="zh-CN" altLang="en-US" kern="0" dirty="0" smtClean="0"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 txBox="1">
            <a:spLocks noChangeArrowheads="1"/>
          </p:cNvSpPr>
          <p:nvPr/>
        </p:nvSpPr>
        <p:spPr bwMode="auto">
          <a:xfrm>
            <a:off x="358775" y="1016000"/>
            <a:ext cx="8426450" cy="55816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public class </a:t>
            </a:r>
            <a:r>
              <a:rPr lang="en-US" altLang="zh-CN" sz="2000" b="1" dirty="0" smtClean="0">
                <a:latin typeface="Century Schoolbook" panose="02040604050505020304" pitchFamily="18" charset="0"/>
                <a:ea typeface="楷体_GB2312" pitchFamily="49" charset="-122"/>
              </a:rPr>
              <a:t>SuperTest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2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{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public static void main(String[] </a:t>
            </a:r>
            <a:r>
              <a:rPr lang="en-US" altLang="zh-CN" sz="2000" b="1" dirty="0" err="1">
                <a:latin typeface="Century Schoolbook" panose="02040604050505020304" pitchFamily="18" charset="0"/>
                <a:ea typeface="楷体_GB2312" pitchFamily="49" charset="-122"/>
              </a:rPr>
              <a:t>args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)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{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  A1 </a:t>
            </a:r>
            <a:r>
              <a:rPr lang="en-US" altLang="zh-CN" sz="2000" b="1" dirty="0" err="1">
                <a:latin typeface="Century Schoolbook" panose="02040604050505020304" pitchFamily="18" charset="0"/>
                <a:ea typeface="楷体_GB2312" pitchFamily="49" charset="-122"/>
              </a:rPr>
              <a:t>a1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= new A1(); 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  a1.setx(4);  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  a1.printa();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endParaRPr lang="en-US" altLang="zh-CN" sz="2000" b="1" dirty="0">
              <a:latin typeface="Century Schoolbook" panose="02040604050505020304" pitchFamily="18" charset="0"/>
              <a:ea typeface="楷体_GB2312" pitchFamily="49" charset="-122"/>
            </a:endParaRP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  B1 </a:t>
            </a:r>
            <a:r>
              <a:rPr lang="en-US" altLang="zh-CN" sz="2000" b="1" dirty="0" err="1">
                <a:latin typeface="Century Schoolbook" panose="02040604050505020304" pitchFamily="18" charset="0"/>
                <a:ea typeface="楷体_GB2312" pitchFamily="49" charset="-122"/>
              </a:rPr>
              <a:t>b1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= new B1();    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  b1.printb();    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  b1.printa(); 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  b1.setx(6);  // </a:t>
            </a:r>
            <a:r>
              <a:rPr lang="zh-CN" altLang="en-US" sz="2000" b="1" dirty="0">
                <a:latin typeface="Century Schoolbook" panose="02040604050505020304" pitchFamily="18" charset="0"/>
                <a:ea typeface="楷体_GB2312" pitchFamily="49" charset="-122"/>
              </a:rPr>
              <a:t>将继承到的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zh-CN" altLang="en-US" sz="2000" b="1" dirty="0">
                <a:latin typeface="Century Schoolbook" panose="02040604050505020304" pitchFamily="18" charset="0"/>
                <a:ea typeface="楷体_GB2312" pitchFamily="49" charset="-122"/>
              </a:rPr>
              <a:t>值设置为</a:t>
            </a: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6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  b1.printb();    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  b1.printa();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  a1.printa();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    } 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entury Schoolbook" panose="020406040505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29701" name="Rectangle 3"/>
          <p:cNvSpPr txBox="1">
            <a:spLocks noChangeArrowheads="1"/>
          </p:cNvSpPr>
          <p:nvPr/>
        </p:nvSpPr>
        <p:spPr bwMode="auto">
          <a:xfrm>
            <a:off x="5454717" y="2065207"/>
            <a:ext cx="3240087" cy="2727585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xtLst/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运行结果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4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super.x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= 14  x= 100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14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super.x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= 16  x= 100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16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16</a:t>
            </a:r>
            <a:endParaRPr lang="zh-CN" altLang="en-US" sz="2800" b="1" dirty="0"/>
          </a:p>
        </p:txBody>
      </p:sp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5602221" y="1268760"/>
            <a:ext cx="2945080" cy="480553"/>
          </a:xfrm>
        </p:spPr>
        <p:txBody>
          <a:bodyPr/>
          <a:lstStyle/>
          <a:p>
            <a:pPr marL="342900" indent="-342900"/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SuperTest2 .java</a:t>
            </a:r>
            <a:endParaRPr lang="zh-CN" altLang="en-US" sz="2800" dirty="0" smtClean="0">
              <a:ea typeface="宋体" panose="02010600030101010101" pitchFamily="2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468313" y="188913"/>
            <a:ext cx="75438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altLang="zh-CN" kern="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3.5.3 </a:t>
            </a:r>
            <a:r>
              <a:rPr lang="zh-CN" altLang="en-US" kern="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隐藏和覆盖</a:t>
            </a:r>
            <a:endParaRPr lang="zh-CN" altLang="en-US" kern="0" dirty="0" smtClean="0"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230352" y="5445224"/>
            <a:ext cx="5559477" cy="95202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在上面的结果中，第一行及最后一行都是</a:t>
            </a:r>
            <a:r>
              <a:rPr lang="zh-CN" altLang="en-US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”a1.printa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();”</a:t>
            </a:r>
            <a:r>
              <a:rPr lang="zh-CN" altLang="en-US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输出的结果</a:t>
            </a:r>
            <a:r>
              <a:rPr lang="zh-CN" altLang="en-US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，类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中的</a:t>
            </a: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printb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()</a:t>
            </a:r>
            <a:r>
              <a:rPr lang="zh-CN" altLang="en-US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方法修改的是类Ａ中的静态属性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x</a:t>
            </a:r>
            <a:endParaRPr lang="zh-CN" altLang="en-US" sz="2400" dirty="0"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46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3.5.3 </a:t>
            </a:r>
            <a:r>
              <a:rPr lang="zh-CN" altLang="en-US" dirty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隐藏和覆盖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323849" y="981075"/>
            <a:ext cx="7688263" cy="51847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方法覆盖</a:t>
            </a:r>
            <a:r>
              <a:rPr lang="en-US" altLang="zh-CN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——</a:t>
            </a:r>
            <a:r>
              <a:rPr lang="en-US" altLang="zh-CN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overriding</a:t>
            </a:r>
            <a:endParaRPr lang="zh-CN" altLang="en-US" dirty="0" smtClean="0">
              <a:solidFill>
                <a:srgbClr val="0000CC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如果子类不需使用从父类继承来的方法的功能，则可以声明自己的同名方法，称为</a:t>
            </a:r>
            <a:r>
              <a:rPr lang="zh-CN" altLang="en-US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方法覆盖</a:t>
            </a:r>
            <a:r>
              <a:rPr lang="en-US" altLang="zh-CN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重写</a:t>
            </a:r>
            <a:endParaRPr lang="en-US" altLang="zh-CN" dirty="0" smtClean="0">
              <a:solidFill>
                <a:srgbClr val="0000CC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覆盖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重写方法的</a:t>
            </a:r>
            <a:r>
              <a:rPr lang="zh-CN" altLang="en-US" dirty="0" smtClean="0">
                <a:solidFill>
                  <a:srgbClr val="C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返回类型，方法名称，参数的个数及类型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必须和被覆盖的方法</a:t>
            </a:r>
            <a:r>
              <a:rPr lang="zh-CN" altLang="en-US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一致</a:t>
            </a:r>
            <a:endParaRPr lang="en-US" altLang="zh-CN" dirty="0" smtClean="0">
              <a:solidFill>
                <a:srgbClr val="FF0000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只需在方法名前面</a:t>
            </a:r>
            <a:r>
              <a:rPr lang="zh-CN" altLang="en-US" dirty="0" smtClean="0">
                <a:solidFill>
                  <a:srgbClr val="C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使用不同的类名或不同类的对象名即可区分覆盖方法和被覆盖方法</a:t>
            </a:r>
            <a:endParaRPr lang="en-US" altLang="zh-CN" dirty="0" smtClean="0">
              <a:solidFill>
                <a:srgbClr val="C00000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覆盖方法的</a:t>
            </a:r>
            <a:r>
              <a:rPr lang="zh-CN" altLang="en-US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访问权限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可以比被覆盖的</a:t>
            </a:r>
            <a:r>
              <a:rPr lang="zh-CN" altLang="en-US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宽松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，但是不能更为严格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250825" y="934346"/>
            <a:ext cx="8642350" cy="5807022"/>
          </a:xfrm>
        </p:spPr>
        <p:txBody>
          <a:bodyPr/>
          <a:lstStyle/>
          <a:p>
            <a:r>
              <a:rPr lang="zh-CN" altLang="en-US" sz="2400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方法覆盖的应用场合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子类中实现与父类相同的功能，但采用不同的算法或公式 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在名字相同的方法中，要做比父类更多的事情 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在子类中需要取消从父类继承的方法</a:t>
            </a:r>
            <a:endParaRPr lang="en-US" altLang="zh-CN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r>
              <a:rPr lang="zh-CN" altLang="en-US" sz="2400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必须覆盖的方法</a:t>
            </a:r>
          </a:p>
          <a:p>
            <a:pPr lvl="1"/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派生类必须覆盖基类中的抽象的方法，否则派生类自身也成为抽象类.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不能覆盖的方法</a:t>
            </a:r>
          </a:p>
          <a:p>
            <a:pPr lvl="1"/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基类中声明为</a:t>
            </a: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final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的终结方法</a:t>
            </a:r>
          </a:p>
          <a:p>
            <a:pPr lvl="1"/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基类中声明为</a:t>
            </a: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static 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的静态方法</a:t>
            </a:r>
          </a:p>
          <a:p>
            <a:r>
              <a:rPr lang="zh-CN" altLang="en-US" sz="2400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调用被覆盖的方法</a:t>
            </a:r>
          </a:p>
          <a:p>
            <a:pPr lvl="1"/>
            <a:r>
              <a:rPr lang="en-US" altLang="zh-CN" b="0" dirty="0" err="1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super.</a:t>
            </a:r>
            <a:r>
              <a:rPr lang="en-US" altLang="zh-CN" b="0" dirty="0" err="1" smtClean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overriddenMethodName</a:t>
            </a:r>
            <a:r>
              <a:rPr lang="en-US" altLang="zh-CN" b="0" dirty="0" smtClean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();</a:t>
            </a:r>
            <a:endParaRPr lang="zh-CN" altLang="en-US" b="0" dirty="0" smtClean="0">
              <a:solidFill>
                <a:srgbClr val="008000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543800" cy="719137"/>
          </a:xfrm>
        </p:spPr>
        <p:txBody>
          <a:bodyPr/>
          <a:lstStyle/>
          <a:p>
            <a:r>
              <a:rPr lang="en-US" altLang="zh-CN" dirty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3.5.3 </a:t>
            </a:r>
            <a:r>
              <a:rPr lang="zh-CN" altLang="en-US" dirty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隐藏和覆盖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 </a:t>
            </a:r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类的继承 </a:t>
            </a:r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(Inheritance)</a:t>
            </a:r>
            <a:endParaRPr lang="zh-CN" altLang="en-US" sz="3200" dirty="0" smtClean="0"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250825" y="981075"/>
            <a:ext cx="8713663" cy="55442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类的继承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——</a:t>
            </a:r>
            <a:r>
              <a:rPr kumimoji="1"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软件重用的一种方法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一种由已有的类创建新类的机制，是面向对象程序设计的基石之一，也</a:t>
            </a:r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是面向对象技术的三大特性之一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通过继承，可以根据已有类来定义新类，新类拥有已有父类的所有功能</a:t>
            </a:r>
          </a:p>
          <a:p>
            <a:pPr lvl="1">
              <a:lnSpc>
                <a:spcPct val="150000"/>
              </a:lnSpc>
            </a:pP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只支持类的单继承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，每个子类只能有一个直接父类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父类是所有子类的公共属性及方法的集合，子类则是父类的特殊化。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继承机制可以提高程序的抽象程度，提高代码的可重用性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3.5.3 </a:t>
            </a:r>
            <a:r>
              <a:rPr lang="zh-CN" altLang="en-US" dirty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隐藏和覆盖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super</a:t>
            </a:r>
            <a:r>
              <a:rPr lang="zh-CN" altLang="en-US" sz="3200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：超类中的变量和方法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子类成员变量和方法  </a:t>
            </a:r>
            <a:endParaRPr lang="en-US" altLang="zh-CN" sz="2800" b="0" dirty="0" smtClean="0"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超类成员变量和方法</a:t>
            </a:r>
          </a:p>
          <a:p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6" name="矩形 1"/>
          <p:cNvSpPr>
            <a:spLocks noChangeArrowheads="1"/>
          </p:cNvSpPr>
          <p:nvPr/>
        </p:nvSpPr>
        <p:spPr bwMode="auto">
          <a:xfrm>
            <a:off x="4716463" y="2349500"/>
            <a:ext cx="307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同名，隐藏超类中</a:t>
            </a:r>
          </a:p>
        </p:txBody>
      </p:sp>
      <p:sp>
        <p:nvSpPr>
          <p:cNvPr id="33797" name="AutoShape 8"/>
          <p:cNvSpPr>
            <a:spLocks/>
          </p:cNvSpPr>
          <p:nvPr/>
        </p:nvSpPr>
        <p:spPr bwMode="auto">
          <a:xfrm>
            <a:off x="4222750" y="2133600"/>
            <a:ext cx="349250" cy="944563"/>
          </a:xfrm>
          <a:prstGeom prst="rightBrace">
            <a:avLst>
              <a:gd name="adj1" fmla="val 41545"/>
              <a:gd name="adj2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468313" y="116632"/>
            <a:ext cx="7543800" cy="719137"/>
          </a:xfrm>
        </p:spPr>
        <p:txBody>
          <a:bodyPr/>
          <a:lstStyle/>
          <a:p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3.5.4 </a:t>
            </a:r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有继承时的构造方法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7488063" cy="4896197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有继承时的构造方法遵循以下原则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子类</a:t>
            </a: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不能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从父类继承构造方法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好的程序设计方法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是在子类的构造方法中调用某一个父类构造方法，调用语句必须出现在子类构造方法的第一行，可使用</a:t>
            </a: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super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关键字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如子类构造方法的声明中没有明确调用父类构造方法，则系统在执行子类的构造方法时会自动调用父类的默认构造方法（即无参的构造方法）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236538" y="980728"/>
            <a:ext cx="8229600" cy="576263"/>
          </a:xfrm>
        </p:spPr>
        <p:txBody>
          <a:bodyPr/>
          <a:lstStyle/>
          <a:p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</a:p>
        </p:txBody>
      </p:sp>
      <p:sp>
        <p:nvSpPr>
          <p:cNvPr id="35843" name="Rectangle 3"/>
          <p:cNvSpPr txBox="1">
            <a:spLocks noChangeArrowheads="1"/>
          </p:cNvSpPr>
          <p:nvPr/>
        </p:nvSpPr>
        <p:spPr bwMode="auto">
          <a:xfrm>
            <a:off x="205233" y="1655427"/>
            <a:ext cx="8831263" cy="4537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public class 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Person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{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</a:t>
            </a:r>
            <a:r>
              <a:rPr lang="en-US" altLang="zh-CN" sz="2000" dirty="0">
                <a:solidFill>
                  <a:srgbClr val="008000"/>
                </a:solidFill>
                <a:latin typeface="Century Schoolbook" panose="02040604050505020304" pitchFamily="18" charset="0"/>
                <a:ea typeface="楷体_GB2312" pitchFamily="49" charset="-122"/>
              </a:rPr>
              <a:t>protected 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String name,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phoneNumber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, address;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public Person()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{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  this("", "", "");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}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  public Person(String </a:t>
            </a:r>
            <a:r>
              <a:rPr lang="en-US" altLang="zh-CN" sz="2000" dirty="0" err="1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aName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, String </a:t>
            </a:r>
            <a:r>
              <a:rPr lang="en-US" altLang="zh-CN" sz="2000" dirty="0" err="1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aPhoneNumber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, String </a:t>
            </a:r>
            <a:r>
              <a:rPr lang="en-US" altLang="zh-CN" sz="2000" dirty="0" err="1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anAddress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)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{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</a:t>
            </a:r>
            <a:r>
              <a:rPr lang="en-US" altLang="zh-CN" sz="2000" dirty="0" smtClean="0">
                <a:latin typeface="Century Schoolbook" panose="02040604050505020304" pitchFamily="18" charset="0"/>
                <a:ea typeface="楷体_GB2312" pitchFamily="49" charset="-122"/>
              </a:rPr>
              <a:t>   name=</a:t>
            </a:r>
            <a:r>
              <a:rPr lang="en-US" altLang="zh-CN" sz="2000" dirty="0" err="1" smtClean="0">
                <a:latin typeface="Century Schoolbook" panose="02040604050505020304" pitchFamily="18" charset="0"/>
                <a:ea typeface="楷体_GB2312" pitchFamily="49" charset="-122"/>
              </a:rPr>
              <a:t>aName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;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</a:t>
            </a:r>
            <a:r>
              <a:rPr lang="en-US" altLang="zh-CN" sz="2000" dirty="0" smtClean="0">
                <a:latin typeface="Century Schoolbook" panose="02040604050505020304" pitchFamily="18" charset="0"/>
                <a:ea typeface="楷体_GB2312" pitchFamily="49" charset="-122"/>
              </a:rPr>
              <a:t>   </a:t>
            </a:r>
            <a:r>
              <a:rPr lang="en-US" altLang="zh-CN" sz="2000" dirty="0" err="1" smtClean="0">
                <a:latin typeface="Century Schoolbook" panose="02040604050505020304" pitchFamily="18" charset="0"/>
                <a:ea typeface="楷体_GB2312" pitchFamily="49" charset="-122"/>
              </a:rPr>
              <a:t>phoneNumber</a:t>
            </a:r>
            <a:r>
              <a:rPr lang="en-US" altLang="zh-CN" sz="2000" dirty="0" smtClean="0">
                <a:latin typeface="Century Schoolbook" panose="02040604050505020304" pitchFamily="18" charset="0"/>
                <a:ea typeface="楷体_GB2312" pitchFamily="49" charset="-122"/>
              </a:rPr>
              <a:t>=</a:t>
            </a:r>
            <a:r>
              <a:rPr lang="en-US" altLang="zh-CN" sz="2000" dirty="0" err="1" smtClean="0">
                <a:latin typeface="Century Schoolbook" panose="02040604050505020304" pitchFamily="18" charset="0"/>
                <a:ea typeface="楷体_GB2312" pitchFamily="49" charset="-122"/>
              </a:rPr>
              <a:t>aPhoneNumber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; 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</a:t>
            </a:r>
            <a:r>
              <a:rPr lang="en-US" altLang="zh-CN" sz="2000" dirty="0" smtClean="0">
                <a:latin typeface="Century Schoolbook" panose="02040604050505020304" pitchFamily="18" charset="0"/>
                <a:ea typeface="楷体_GB2312" pitchFamily="49" charset="-122"/>
              </a:rPr>
              <a:t>   address=</a:t>
            </a:r>
            <a:r>
              <a:rPr lang="en-US" altLang="zh-CN" sz="2000" dirty="0" err="1" smtClean="0">
                <a:latin typeface="Century Schoolbook" panose="02040604050505020304" pitchFamily="18" charset="0"/>
                <a:ea typeface="楷体_GB2312" pitchFamily="49" charset="-122"/>
              </a:rPr>
              <a:t>anAddress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;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}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} </a:t>
            </a:r>
          </a:p>
        </p:txBody>
      </p:sp>
      <p:sp>
        <p:nvSpPr>
          <p:cNvPr id="3584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entury Schoolbook" panose="02040604050505020304" pitchFamily="18" charset="0"/>
                <a:ea typeface="黑体" panose="02010609060101010101" pitchFamily="49" charset="-122"/>
              </a:rPr>
              <a:t>3.5.4 </a:t>
            </a:r>
            <a:r>
              <a:rPr lang="zh-CN" altLang="en-US" dirty="0">
                <a:latin typeface="Century Schoolbook" panose="02040604050505020304" pitchFamily="18" charset="0"/>
                <a:ea typeface="黑体" panose="02010609060101010101" pitchFamily="49" charset="-122"/>
              </a:rPr>
              <a:t>有继承时的构造方法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 txBox="1">
            <a:spLocks noChangeArrowheads="1"/>
          </p:cNvSpPr>
          <p:nvPr/>
        </p:nvSpPr>
        <p:spPr bwMode="auto">
          <a:xfrm>
            <a:off x="250825" y="1051520"/>
            <a:ext cx="8656638" cy="5257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public class 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Employee 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extends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 Person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{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</a:t>
            </a:r>
            <a:r>
              <a:rPr lang="en-US" altLang="zh-CN" sz="2000" dirty="0" smtClean="0">
                <a:latin typeface="Century Schoolbook" panose="02040604050505020304" pitchFamily="18" charset="0"/>
                <a:ea typeface="楷体_GB2312" pitchFamily="49" charset="-122"/>
              </a:rPr>
              <a:t>  protected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int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employeeNumber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;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</a:t>
            </a:r>
            <a:r>
              <a:rPr lang="en-US" altLang="zh-CN" sz="2000" dirty="0" smtClean="0">
                <a:latin typeface="Century Schoolbook" panose="02040604050505020304" pitchFamily="18" charset="0"/>
                <a:ea typeface="楷体_GB2312" pitchFamily="49" charset="-122"/>
              </a:rPr>
              <a:t>  protected 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String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workPhoneNumber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; 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</a:t>
            </a:r>
            <a:r>
              <a:rPr lang="en-US" altLang="zh-CN" sz="2000" dirty="0" smtClean="0">
                <a:latin typeface="Century Schoolbook" panose="02040604050505020304" pitchFamily="18" charset="0"/>
                <a:ea typeface="楷体_GB2312" pitchFamily="49" charset="-12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public Employee()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{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 smtClean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           //</a:t>
            </a:r>
            <a:r>
              <a:rPr lang="zh-CN" altLang="en-US" sz="2000" dirty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此处隐含调用构造方法 </a:t>
            </a:r>
            <a:r>
              <a:rPr lang="en-US" altLang="zh-CN" sz="2000" dirty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Person() 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 smtClean="0">
                <a:solidFill>
                  <a:srgbClr val="0000FF"/>
                </a:solidFill>
                <a:latin typeface="Century Schoolbook" panose="02040604050505020304" pitchFamily="18" charset="0"/>
                <a:ea typeface="楷体_GB2312" pitchFamily="49" charset="-122"/>
              </a:rPr>
              <a:t>            </a:t>
            </a:r>
            <a:r>
              <a:rPr lang="en-US" altLang="zh-CN" sz="2000" b="1" dirty="0">
                <a:solidFill>
                  <a:srgbClr val="0000FF"/>
                </a:solidFill>
                <a:latin typeface="Century Schoolbook" panose="02040604050505020304" pitchFamily="18" charset="0"/>
                <a:ea typeface="楷体_GB2312" pitchFamily="49" charset="-122"/>
              </a:rPr>
              <a:t>this(0, </a:t>
            </a:r>
            <a:r>
              <a:rPr lang="en-US" altLang="zh-CN" sz="2000" b="1" dirty="0" smtClean="0">
                <a:solidFill>
                  <a:srgbClr val="0000FF"/>
                </a:solidFill>
                <a:latin typeface="Century Schoolbook" panose="02040604050505020304" pitchFamily="18" charset="0"/>
                <a:ea typeface="楷体_GB2312" pitchFamily="49" charset="-122"/>
              </a:rPr>
              <a:t>"");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solidFill>
                  <a:srgbClr val="0000FF"/>
                </a:solidFill>
                <a:latin typeface="Century Schoolbook" panose="02040604050505020304" pitchFamily="18" charset="0"/>
                <a:ea typeface="楷体_GB2312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Century Schoolbook" panose="02040604050505020304" pitchFamily="18" charset="0"/>
                <a:ea typeface="楷体_GB2312" pitchFamily="49" charset="-122"/>
              </a:rPr>
              <a:t>    </a:t>
            </a:r>
            <a:r>
              <a:rPr lang="en-US" altLang="zh-CN" sz="2000" dirty="0" smtClean="0">
                <a:latin typeface="Century Schoolbook" panose="02040604050505020304" pitchFamily="18" charset="0"/>
                <a:ea typeface="楷体_GB2312" pitchFamily="49" charset="-122"/>
              </a:rPr>
              <a:t>}   </a:t>
            </a:r>
            <a:endParaRPr lang="en-US" altLang="zh-CN" sz="2000" dirty="0">
              <a:latin typeface="Century Schoolbook" panose="02040604050505020304" pitchFamily="18" charset="0"/>
              <a:ea typeface="楷体_GB2312" pitchFamily="49" charset="-122"/>
            </a:endParaRP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</a:t>
            </a:r>
            <a:r>
              <a:rPr lang="en-US" altLang="zh-CN" sz="2000" dirty="0" smtClean="0">
                <a:latin typeface="Century Schoolbook" panose="02040604050505020304" pitchFamily="18" charset="0"/>
                <a:ea typeface="楷体_GB2312" pitchFamily="49" charset="-122"/>
              </a:rPr>
              <a:t>  </a:t>
            </a:r>
            <a:r>
              <a:rPr lang="en-US" altLang="zh-CN" sz="200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public Employee (</a:t>
            </a:r>
            <a:r>
              <a:rPr lang="en-US" altLang="zh-CN" sz="2000" dirty="0" err="1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aNumber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, String </a:t>
            </a:r>
            <a:r>
              <a:rPr lang="en-US" altLang="zh-CN" sz="2000" dirty="0" err="1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aPhoneNumber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)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{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 </a:t>
            </a:r>
            <a:r>
              <a:rPr lang="en-US" altLang="zh-CN" sz="2000" dirty="0" smtClean="0">
                <a:latin typeface="Century Schoolbook" panose="02040604050505020304" pitchFamily="18" charset="0"/>
                <a:ea typeface="楷体_GB2312" pitchFamily="49" charset="-122"/>
              </a:rPr>
              <a:t>  </a:t>
            </a:r>
            <a:r>
              <a:rPr lang="en-US" altLang="zh-CN" sz="2000" dirty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  //</a:t>
            </a:r>
            <a:r>
              <a:rPr lang="zh-CN" altLang="en-US" sz="2000" dirty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此处隐含调用构造方法 </a:t>
            </a:r>
            <a:r>
              <a:rPr lang="en-US" altLang="zh-CN" sz="2000" dirty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Person()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</a:t>
            </a:r>
            <a:r>
              <a:rPr lang="en-US" altLang="zh-CN" sz="2000" dirty="0" smtClean="0">
                <a:latin typeface="Century Schoolbook" panose="02040604050505020304" pitchFamily="18" charset="0"/>
                <a:ea typeface="楷体_GB2312" pitchFamily="49" charset="-122"/>
              </a:rPr>
              <a:t>     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employeeNumber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=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aNumber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;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</a:t>
            </a:r>
            <a:r>
              <a:rPr lang="en-US" altLang="zh-CN" sz="2000" dirty="0" smtClean="0">
                <a:latin typeface="Century Schoolbook" panose="02040604050505020304" pitchFamily="18" charset="0"/>
                <a:ea typeface="楷体_GB2312" pitchFamily="49" charset="-122"/>
              </a:rPr>
              <a:t>      </a:t>
            </a:r>
            <a:r>
              <a:rPr lang="en-US" altLang="zh-CN" sz="2000" dirty="0" err="1" smtClean="0">
                <a:latin typeface="Century Schoolbook" panose="02040604050505020304" pitchFamily="18" charset="0"/>
                <a:ea typeface="楷体_GB2312" pitchFamily="49" charset="-122"/>
              </a:rPr>
              <a:t>workPhoneNumber</a:t>
            </a:r>
            <a:r>
              <a:rPr lang="en-US" altLang="zh-CN" sz="2000" dirty="0" smtClean="0">
                <a:latin typeface="Century Schoolbook" panose="02040604050505020304" pitchFamily="18" charset="0"/>
                <a:ea typeface="楷体_GB2312" pitchFamily="49" charset="-122"/>
              </a:rPr>
              <a:t> 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=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aPhoneNumber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;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</a:t>
            </a:r>
            <a:r>
              <a:rPr lang="en-US" altLang="zh-CN" sz="2000" dirty="0" smtClean="0">
                <a:latin typeface="Century Schoolbook" panose="02040604050505020304" pitchFamily="18" charset="0"/>
                <a:ea typeface="楷体_GB2312" pitchFamily="49" charset="-122"/>
              </a:rPr>
              <a:t>    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}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} 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543800" cy="719137"/>
          </a:xfrm>
        </p:spPr>
        <p:txBody>
          <a:bodyPr/>
          <a:lstStyle/>
          <a:p>
            <a:r>
              <a:rPr lang="en-US" altLang="zh-CN" dirty="0">
                <a:latin typeface="Century Schoolbook" panose="02040604050505020304" pitchFamily="18" charset="0"/>
                <a:ea typeface="黑体" panose="02010609060101010101" pitchFamily="49" charset="-122"/>
              </a:rPr>
              <a:t>3.5.4 </a:t>
            </a:r>
            <a:r>
              <a:rPr lang="zh-CN" altLang="en-US" dirty="0">
                <a:latin typeface="Century Schoolbook" panose="02040604050505020304" pitchFamily="18" charset="0"/>
                <a:ea typeface="黑体" panose="02010609060101010101" pitchFamily="49" charset="-122"/>
              </a:rPr>
              <a:t>有继承时的构造方法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/>
          <p:cNvSpPr txBox="1">
            <a:spLocks noChangeArrowheads="1"/>
          </p:cNvSpPr>
          <p:nvPr/>
        </p:nvSpPr>
        <p:spPr bwMode="auto">
          <a:xfrm>
            <a:off x="107504" y="1196752"/>
            <a:ext cx="8900319" cy="511256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ts val="6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public class 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Professor 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extends 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Employee </a:t>
            </a:r>
          </a:p>
          <a:p>
            <a:pPr marL="0" lvl="1">
              <a:spcBef>
                <a:spcPts val="6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{ </a:t>
            </a:r>
          </a:p>
          <a:p>
            <a:pPr marL="0" lvl="1">
              <a:spcBef>
                <a:spcPts val="6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protected String research;      </a:t>
            </a:r>
          </a:p>
          <a:p>
            <a:pPr marL="0" lvl="1">
              <a:spcBef>
                <a:spcPts val="6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   public Professor()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{ </a:t>
            </a:r>
          </a:p>
          <a:p>
            <a:pPr marL="0" lvl="1">
              <a:spcBef>
                <a:spcPts val="6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solidFill>
                  <a:srgbClr val="0000FF"/>
                </a:solidFill>
                <a:latin typeface="Century Schoolbook" panose="02040604050505020304" pitchFamily="18" charset="0"/>
                <a:ea typeface="楷体_GB2312" pitchFamily="49" charset="-122"/>
              </a:rPr>
              <a:t>     </a:t>
            </a:r>
            <a:r>
              <a:rPr lang="en-US" altLang="zh-CN" sz="2000" b="1" dirty="0" smtClean="0">
                <a:solidFill>
                  <a:srgbClr val="0000FF"/>
                </a:solidFill>
                <a:latin typeface="Century Schoolbook" panose="02040604050505020304" pitchFamily="18" charset="0"/>
                <a:ea typeface="楷体_GB2312" pitchFamily="49" charset="-122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Century Schoolbook" panose="02040604050505020304" pitchFamily="18" charset="0"/>
                <a:ea typeface="楷体_GB2312" pitchFamily="49" charset="-122"/>
              </a:rPr>
              <a:t>super();  </a:t>
            </a:r>
          </a:p>
          <a:p>
            <a:pPr marL="0" lvl="1">
              <a:spcBef>
                <a:spcPts val="6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 </a:t>
            </a:r>
            <a:r>
              <a:rPr lang="en-US" altLang="zh-CN" sz="2000" dirty="0" smtClean="0">
                <a:latin typeface="Century Schoolbook" panose="02040604050505020304" pitchFamily="18" charset="0"/>
                <a:ea typeface="楷体_GB2312" pitchFamily="49" charset="-122"/>
              </a:rPr>
              <a:t>    research 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= "";       </a:t>
            </a:r>
          </a:p>
          <a:p>
            <a:pPr marL="0" lvl="1">
              <a:spcBef>
                <a:spcPts val="6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} </a:t>
            </a:r>
          </a:p>
          <a:p>
            <a:pPr marL="0" lvl="1">
              <a:spcBef>
                <a:spcPts val="6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public Professor(</a:t>
            </a:r>
            <a:r>
              <a:rPr lang="en-US" altLang="zh-CN" sz="2000" dirty="0" err="1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aNumber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, String </a:t>
            </a:r>
            <a:r>
              <a:rPr lang="en-US" altLang="zh-CN" sz="2000" dirty="0" err="1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aPhoneNumber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, String </a:t>
            </a:r>
            <a:r>
              <a:rPr lang="en-US" altLang="zh-CN" sz="2000" dirty="0" err="1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aResearch</a:t>
            </a:r>
            <a:r>
              <a:rPr lang="en-US" altLang="zh-CN" sz="200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)</a:t>
            </a:r>
          </a:p>
          <a:p>
            <a:pPr marL="0" lvl="1">
              <a:spcBef>
                <a:spcPts val="6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 </a:t>
            </a:r>
            <a:r>
              <a:rPr lang="en-US" altLang="zh-CN" sz="2000" dirty="0" smtClean="0">
                <a:latin typeface="Century Schoolbook" panose="02040604050505020304" pitchFamily="18" charset="0"/>
                <a:ea typeface="楷体_GB2312" pitchFamily="49" charset="-122"/>
              </a:rPr>
              <a:t> 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{ </a:t>
            </a:r>
          </a:p>
          <a:p>
            <a:pPr marL="0" lvl="1">
              <a:spcBef>
                <a:spcPts val="6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</a:t>
            </a:r>
            <a:r>
              <a:rPr lang="en-US" altLang="zh-CN" sz="2000" dirty="0" smtClean="0">
                <a:latin typeface="Century Schoolbook" panose="02040604050505020304" pitchFamily="18" charset="0"/>
                <a:ea typeface="楷体_GB2312" pitchFamily="49" charset="-122"/>
              </a:rPr>
              <a:t>     </a:t>
            </a:r>
            <a:r>
              <a:rPr lang="en-US" altLang="zh-CN" sz="2000" b="1" dirty="0">
                <a:solidFill>
                  <a:srgbClr val="0000FF"/>
                </a:solidFill>
                <a:latin typeface="Century Schoolbook" panose="02040604050505020304" pitchFamily="18" charset="0"/>
                <a:ea typeface="楷体_GB2312" pitchFamily="49" charset="-122"/>
              </a:rPr>
              <a:t>super(</a:t>
            </a:r>
            <a:r>
              <a:rPr lang="en-US" altLang="zh-CN" sz="2000" b="1" dirty="0" err="1">
                <a:solidFill>
                  <a:srgbClr val="0000FF"/>
                </a:solidFill>
                <a:latin typeface="Century Schoolbook" panose="02040604050505020304" pitchFamily="18" charset="0"/>
                <a:ea typeface="楷体_GB2312" pitchFamily="49" charset="-122"/>
              </a:rPr>
              <a:t>aNumber</a:t>
            </a:r>
            <a:r>
              <a:rPr lang="en-US" altLang="zh-CN" sz="2000" b="1" dirty="0">
                <a:solidFill>
                  <a:srgbClr val="0000FF"/>
                </a:solidFill>
                <a:latin typeface="Century Schoolbook" panose="02040604050505020304" pitchFamily="18" charset="0"/>
                <a:ea typeface="楷体_GB2312" pitchFamily="49" charset="-122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latin typeface="Century Schoolbook" panose="02040604050505020304" pitchFamily="18" charset="0"/>
                <a:ea typeface="楷体_GB2312" pitchFamily="49" charset="-122"/>
              </a:rPr>
              <a:t>aPhoneNumber</a:t>
            </a:r>
            <a:r>
              <a:rPr lang="en-US" altLang="zh-CN" sz="2000" b="1" dirty="0">
                <a:solidFill>
                  <a:srgbClr val="0000FF"/>
                </a:solidFill>
                <a:latin typeface="Century Schoolbook" panose="02040604050505020304" pitchFamily="18" charset="0"/>
                <a:ea typeface="楷体_GB2312" pitchFamily="49" charset="-122"/>
              </a:rPr>
              <a:t>); </a:t>
            </a:r>
          </a:p>
          <a:p>
            <a:pPr marL="0" lvl="1">
              <a:spcBef>
                <a:spcPts val="6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</a:t>
            </a:r>
            <a:r>
              <a:rPr lang="en-US" altLang="zh-CN" sz="2000" dirty="0" smtClean="0">
                <a:latin typeface="Century Schoolbook" panose="02040604050505020304" pitchFamily="18" charset="0"/>
                <a:ea typeface="楷体_GB2312" pitchFamily="49" charset="-122"/>
              </a:rPr>
              <a:t>     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research =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aResearch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; </a:t>
            </a:r>
          </a:p>
          <a:p>
            <a:pPr marL="0" lvl="1">
              <a:spcBef>
                <a:spcPts val="6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}</a:t>
            </a:r>
          </a:p>
          <a:p>
            <a:pPr marL="0" lvl="1">
              <a:spcBef>
                <a:spcPts val="6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543800" cy="719137"/>
          </a:xfrm>
        </p:spPr>
        <p:txBody>
          <a:bodyPr/>
          <a:lstStyle/>
          <a:p>
            <a:r>
              <a:rPr lang="en-US" altLang="zh-CN" dirty="0">
                <a:latin typeface="Century Schoolbook" panose="02040604050505020304" pitchFamily="18" charset="0"/>
                <a:ea typeface="黑体" panose="02010609060101010101" pitchFamily="49" charset="-122"/>
              </a:rPr>
              <a:t>3.5.4 </a:t>
            </a:r>
            <a:r>
              <a:rPr lang="zh-CN" altLang="en-US" dirty="0">
                <a:latin typeface="Century Schoolbook" panose="02040604050505020304" pitchFamily="18" charset="0"/>
                <a:ea typeface="黑体" panose="02010609060101010101" pitchFamily="49" charset="-122"/>
              </a:rPr>
              <a:t>有继承时的构造方法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2656"/>
            <a:ext cx="7435850" cy="533400"/>
          </a:xfrm>
        </p:spPr>
        <p:txBody>
          <a:bodyPr/>
          <a:lstStyle/>
          <a:p>
            <a:pPr marL="838200" indent="-838200" eaLnBrk="1" hangingPunct="1"/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 </a:t>
            </a:r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面向对象程序设计 </a:t>
            </a:r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2</a:t>
            </a:r>
            <a:endParaRPr lang="zh-CN" altLang="en-US" sz="3200" b="0" dirty="0" smtClean="0"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467600" cy="5257800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   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类的继承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3.6    Object</a:t>
            </a:r>
            <a:r>
              <a:rPr lang="zh-CN" altLang="en-US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endParaRPr lang="en-US" altLang="zh-CN" dirty="0" smtClean="0">
              <a:solidFill>
                <a:srgbClr val="FF0000"/>
              </a:solidFill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3.7    final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类与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final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endParaRPr lang="en-US" altLang="zh-CN" dirty="0" smtClean="0"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3.8    abstract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endParaRPr lang="en-US" altLang="zh-CN" dirty="0" smtClean="0"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3.9    </a:t>
            </a:r>
            <a:r>
              <a:rPr lang="zh-CN" altLang="en-GB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类的组合</a:t>
            </a:r>
            <a:endParaRPr lang="en-US" altLang="zh-CN" dirty="0" smtClean="0"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3.10  </a:t>
            </a:r>
            <a:r>
              <a:rPr lang="zh-CN" altLang="en-GB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访问控制</a:t>
            </a:r>
            <a:endParaRPr lang="en-US" altLang="zh-CN" dirty="0" smtClean="0"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3.11  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</a:t>
            </a:r>
          </a:p>
          <a:p>
            <a:pPr marL="609600" indent="-609600" eaLnBrk="1" hangingPunct="1">
              <a:buFontTx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22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543800" cy="719137"/>
          </a:xfrm>
        </p:spPr>
        <p:txBody>
          <a:bodyPr/>
          <a:lstStyle/>
          <a:p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3.6 Object </a:t>
            </a:r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7992119" cy="5184775"/>
          </a:xfrm>
        </p:spPr>
        <p:txBody>
          <a:bodyPr/>
          <a:lstStyle/>
          <a:p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Object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</a:t>
            </a:r>
          </a:p>
          <a:p>
            <a:pPr lvl="1"/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程序中所有类的直接或间接父类，类库中所有类的父类，</a:t>
            </a: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处在类层次最高点。</a:t>
            </a:r>
          </a:p>
          <a:p>
            <a:pPr lvl="1"/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包含了所有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类的公共属性，其构造方法是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Object( )</a:t>
            </a:r>
            <a:endParaRPr lang="zh-CN" altLang="en-US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39940" name="Picture 4" descr="Java5_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01963"/>
            <a:ext cx="5319713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543800" cy="646115"/>
          </a:xfrm>
        </p:spPr>
        <p:txBody>
          <a:bodyPr/>
          <a:lstStyle/>
          <a:p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3.6 Object 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类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7499176" cy="5733256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Object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类定义了所有对象必须具有的状态和行为，较主要的方法如下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public final Class </a:t>
            </a:r>
            <a:r>
              <a:rPr lang="en-US" altLang="zh-CN" sz="2000" b="0" dirty="0" err="1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getClass</a:t>
            </a:r>
            <a:r>
              <a:rPr lang="en-US" altLang="zh-CN" sz="2000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()</a:t>
            </a:r>
            <a:r>
              <a:rPr lang="en-US" altLang="zh-CN" sz="20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 </a:t>
            </a:r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获取当前对象所属的类信息，返回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Class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对象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public String </a:t>
            </a:r>
            <a:r>
              <a:rPr lang="en-US" altLang="zh-CN" sz="2000" b="0" dirty="0" err="1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toString</a:t>
            </a:r>
            <a:r>
              <a:rPr lang="en-US" altLang="zh-CN" sz="2000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() </a:t>
            </a:r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返回当前对象本身的有关信息，按字符串对象返回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public </a:t>
            </a:r>
            <a:r>
              <a:rPr lang="en-US" altLang="zh-CN" sz="2000" b="0" dirty="0" err="1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boolean</a:t>
            </a:r>
            <a:r>
              <a:rPr lang="en-US" altLang="zh-CN" sz="2000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equals(Object　</a:t>
            </a:r>
            <a:r>
              <a:rPr lang="en-US" altLang="zh-CN" sz="2000" b="0" dirty="0" err="1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obj</a:t>
            </a:r>
            <a:r>
              <a:rPr lang="en-US" altLang="zh-CN" sz="2000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)  </a:t>
            </a:r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比较两个对象是否是同一对象，是则返回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true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protected Object clone( )  </a:t>
            </a:r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生成当前对象的一个拷贝，并返回这个复制对象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public </a:t>
            </a:r>
            <a:r>
              <a:rPr lang="en-US" altLang="zh-CN" sz="2000" b="0" dirty="0" err="1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sz="2000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b="0" dirty="0" err="1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hashCode</a:t>
            </a:r>
            <a:r>
              <a:rPr lang="en-US" altLang="zh-CN" sz="2000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()   </a:t>
            </a:r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返回该对象的哈希代码值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protected void finalize() throws </a:t>
            </a:r>
            <a:r>
              <a:rPr lang="en-US" altLang="zh-CN" sz="2000" b="0" dirty="0" err="1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Throwable</a:t>
            </a:r>
            <a:r>
              <a:rPr lang="en-US" altLang="zh-CN" sz="2000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定义回收当前对象时所需完成的资源释放工作</a:t>
            </a:r>
            <a:endParaRPr lang="en-US" altLang="zh-CN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468313" y="115891"/>
            <a:ext cx="7543800" cy="719137"/>
          </a:xfrm>
        </p:spPr>
        <p:txBody>
          <a:bodyPr/>
          <a:lstStyle/>
          <a:p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3.6 Object 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类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7543800" cy="51847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相等和同一的概念</a:t>
            </a:r>
            <a:endParaRPr lang="en-US" altLang="zh-CN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两个对象具有相同的类型，及相同的属性值，则称二者相等</a:t>
            </a: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equal)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如果两个引用变量指向的是同一个对象，则称这两个变量(对象)同一 </a:t>
            </a: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identical)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两个对象同一，则肯定相等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两个对象相等，不一定同一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比较运算符“==” 判断的是这两个对象是否同一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xfrm>
            <a:off x="402431" y="932725"/>
            <a:ext cx="8229600" cy="611187"/>
          </a:xfrm>
        </p:spPr>
        <p:txBody>
          <a:bodyPr/>
          <a:lstStyle/>
          <a:p>
            <a:r>
              <a:rPr lang="zh-CN" altLang="en-US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判断两个对象是否同一</a:t>
            </a:r>
          </a:p>
          <a:p>
            <a:endParaRPr lang="zh-CN" altLang="en-US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1" name="Rectangle 3"/>
          <p:cNvSpPr txBox="1">
            <a:spLocks noChangeArrowheads="1"/>
          </p:cNvSpPr>
          <p:nvPr/>
        </p:nvSpPr>
        <p:spPr bwMode="auto">
          <a:xfrm>
            <a:off x="481013" y="1527550"/>
            <a:ext cx="8072437" cy="39243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public class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EqualTest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{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 public static void main(String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args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[]){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BankAccount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a = 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new </a:t>
            </a:r>
            <a:r>
              <a:rPr lang="en-US" altLang="zh-CN" sz="2000" dirty="0" err="1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BankAccount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("Bob", 123456, 100.00f)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;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BankAccount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b = 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new </a:t>
            </a:r>
            <a:r>
              <a:rPr lang="en-US" altLang="zh-CN" sz="2000" dirty="0" err="1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BankAccount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("Bob", 123456, 100.00f)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;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 if (a == b)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       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System.out.println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("YES");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 else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       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System.out.println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("NO");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}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43012" name="内容占位符 2"/>
          <p:cNvSpPr txBox="1">
            <a:spLocks/>
          </p:cNvSpPr>
          <p:nvPr/>
        </p:nvSpPr>
        <p:spPr bwMode="auto">
          <a:xfrm>
            <a:off x="323850" y="5445224"/>
            <a:ext cx="8229600" cy="125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4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BankAccount</a:t>
            </a:r>
            <a:r>
              <a:rPr lang="zh-CN" altLang="en-US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类已声明，此程序运行的结果为“</a:t>
            </a:r>
            <a:r>
              <a:rPr lang="en-US" altLang="zh-CN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NO”，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原因是使用等号“==”判断的是两个对象是否同一，显然</a:t>
            </a:r>
            <a:r>
              <a:rPr lang="en-US" altLang="zh-CN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是两个对象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68313" y="115891"/>
            <a:ext cx="7543800" cy="719137"/>
          </a:xfrm>
        </p:spPr>
        <p:txBody>
          <a:bodyPr/>
          <a:lstStyle/>
          <a:p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3.6 Object 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类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543800" cy="719137"/>
          </a:xfrm>
        </p:spPr>
        <p:txBody>
          <a:bodyPr/>
          <a:lstStyle/>
          <a:p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3.5.1 </a:t>
            </a:r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继承的概念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基类</a:t>
            </a:r>
            <a:r>
              <a:rPr lang="zh-CN" altLang="en-US" sz="240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base class)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也称超类(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superclass)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是被直接或间接继承的类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派生类(</a:t>
            </a:r>
            <a:r>
              <a:rPr lang="en-US" altLang="zh-CN" sz="240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derived-class)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也称子类 (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subclass)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继承其他类而得到的类</a:t>
            </a:r>
            <a:endParaRPr lang="en-US" altLang="zh-CN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继承所有祖先的状态和行为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派生类可以</a:t>
            </a:r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增加变量和方法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派生类也可以</a:t>
            </a:r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覆盖(</a:t>
            </a:r>
            <a:r>
              <a:rPr lang="en-US" altLang="zh-CN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override)</a:t>
            </a:r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继承的方法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323850" y="1085370"/>
            <a:ext cx="8229600" cy="503237"/>
          </a:xfrm>
        </p:spPr>
        <p:txBody>
          <a:bodyPr/>
          <a:lstStyle/>
          <a:p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修改上程序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4035" name="内容占位符 2"/>
          <p:cNvSpPr txBox="1">
            <a:spLocks/>
          </p:cNvSpPr>
          <p:nvPr/>
        </p:nvSpPr>
        <p:spPr bwMode="auto">
          <a:xfrm>
            <a:off x="230188" y="5949280"/>
            <a:ext cx="8590284" cy="749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将</a:t>
            </a:r>
            <a:r>
              <a:rPr lang="en-US" altLang="zh-CN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所指对象的引用赋给</a:t>
            </a:r>
            <a:r>
              <a:rPr lang="en-US" altLang="zh-CN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b，</a:t>
            </a:r>
            <a:r>
              <a:rPr lang="zh-CN" altLang="en-US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因此</a:t>
            </a:r>
            <a:r>
              <a:rPr lang="en-US" altLang="zh-CN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与</a:t>
            </a:r>
            <a:r>
              <a:rPr lang="en-US" altLang="zh-CN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指向的是同一个对象，</a:t>
            </a:r>
            <a:r>
              <a:rPr lang="en-US" altLang="zh-CN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与</a:t>
            </a:r>
            <a:r>
              <a:rPr lang="en-US" altLang="zh-CN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同一。输出结果为“</a:t>
            </a:r>
            <a:r>
              <a:rPr lang="en-US" altLang="zh-CN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YES”</a:t>
            </a:r>
            <a:endParaRPr lang="zh-CN" altLang="en-US" sz="2400" dirty="0"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sp>
        <p:nvSpPr>
          <p:cNvPr id="44036" name="Rectangle 3"/>
          <p:cNvSpPr txBox="1">
            <a:spLocks noChangeArrowheads="1"/>
          </p:cNvSpPr>
          <p:nvPr/>
        </p:nvSpPr>
        <p:spPr bwMode="auto">
          <a:xfrm>
            <a:off x="387350" y="1765925"/>
            <a:ext cx="8072438" cy="39258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public class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EqualTest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{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 public static void main(String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args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[]){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BankAccount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a = 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new </a:t>
            </a:r>
            <a:r>
              <a:rPr lang="en-US" altLang="zh-CN" sz="2000" dirty="0" err="1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BankAccount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("Bob", 123456, 100.00f)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;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BankAccount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33CC"/>
                </a:solidFill>
                <a:latin typeface="Century Schoolbook" panose="02040604050505020304" pitchFamily="18" charset="0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b = a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;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 if (a == b)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       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System.out.println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("YES");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 else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       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System.out.println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("NO");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}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}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68313" y="115891"/>
            <a:ext cx="7543800" cy="719137"/>
          </a:xfrm>
        </p:spPr>
        <p:txBody>
          <a:bodyPr/>
          <a:lstStyle/>
          <a:p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3.6 Object 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类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3.6 Object 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类</a:t>
            </a:r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——equals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方法 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7543800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zh-CN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equals </a:t>
            </a:r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方法</a:t>
            </a:r>
          </a:p>
          <a:p>
            <a:pPr lvl="1">
              <a:spcBef>
                <a:spcPct val="30000"/>
              </a:spcBef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由于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Object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是类层次结构中的树根节点，因此所有其他类都继承了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equals()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方法</a:t>
            </a:r>
            <a:endParaRPr lang="en-US" altLang="zh-CN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ct val="30000"/>
              </a:spcBef>
            </a:pP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Object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类中的 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equals() 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方法的定义如下：</a:t>
            </a:r>
            <a:endParaRPr lang="en-US" altLang="zh-CN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2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 sz="2400" dirty="0" smtClean="0">
              <a:solidFill>
                <a:srgbClr val="0D0D0D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2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D0D0D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public </a:t>
            </a:r>
            <a:r>
              <a:rPr lang="en-US" altLang="zh-CN" sz="2400" dirty="0" err="1" smtClean="0">
                <a:solidFill>
                  <a:srgbClr val="0D0D0D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boolean</a:t>
            </a:r>
            <a:r>
              <a:rPr lang="en-US" altLang="zh-CN" sz="2400" dirty="0" smtClean="0">
                <a:solidFill>
                  <a:srgbClr val="0D0D0D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equals</a:t>
            </a:r>
            <a:r>
              <a:rPr lang="en-US" altLang="zh-CN" sz="2400" dirty="0" smtClean="0">
                <a:solidFill>
                  <a:srgbClr val="0D0D0D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(Object x) { </a:t>
            </a:r>
          </a:p>
          <a:p>
            <a:pPr lvl="2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D0D0D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   return </a:t>
            </a:r>
            <a:r>
              <a:rPr lang="en-US" altLang="zh-CN" sz="240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this == x</a:t>
            </a:r>
            <a:r>
              <a:rPr lang="en-US" altLang="zh-CN" sz="2400" dirty="0" smtClean="0">
                <a:solidFill>
                  <a:srgbClr val="0D0D0D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; </a:t>
            </a:r>
          </a:p>
          <a:p>
            <a:pPr lvl="2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D0D0D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}</a:t>
            </a:r>
          </a:p>
          <a:p>
            <a:pPr lvl="2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 sz="2400" dirty="0" smtClean="0">
              <a:solidFill>
                <a:srgbClr val="0D0D0D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marL="638175" lvl="2" indent="-342900">
              <a:buFont typeface="Wingdings" panose="05000000000000000000" pitchFamily="2" charset="2"/>
              <a:buChar char="n"/>
            </a:pPr>
            <a:r>
              <a:rPr lang="zh-CN" altLang="en-US" sz="2400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可见，也是判断两个对象是否同一</a:t>
            </a:r>
            <a:endParaRPr lang="en-US" altLang="zh-CN" sz="2400" b="0" dirty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3.6 Object 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类</a:t>
            </a:r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——equals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方法 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647700"/>
          </a:xfrm>
        </p:spPr>
        <p:txBody>
          <a:bodyPr/>
          <a:lstStyle/>
          <a:p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Object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类中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equals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方法的使用举例</a:t>
            </a:r>
          </a:p>
        </p:txBody>
      </p:sp>
      <p:sp>
        <p:nvSpPr>
          <p:cNvPr id="46084" name="Rectangle 3"/>
          <p:cNvSpPr txBox="1">
            <a:spLocks noChangeArrowheads="1"/>
          </p:cNvSpPr>
          <p:nvPr/>
        </p:nvSpPr>
        <p:spPr bwMode="auto">
          <a:xfrm>
            <a:off x="387350" y="1628775"/>
            <a:ext cx="8072438" cy="39243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public class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EqualsTest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{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   public static void main(String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args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[]){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  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BankAccount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a = 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new </a:t>
            </a:r>
            <a:r>
              <a:rPr lang="en-US" altLang="zh-CN" sz="2000" dirty="0" err="1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BankAccount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("Bob", 123456, 100.00f)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;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  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BankAccount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b = 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new </a:t>
            </a:r>
            <a:r>
              <a:rPr lang="en-US" altLang="zh-CN" sz="2000" dirty="0" err="1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BankAccount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("Bob", 123456, 100.00f)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;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   if (</a:t>
            </a:r>
            <a:r>
              <a:rPr lang="en-US" altLang="zh-CN" sz="2000" dirty="0" err="1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a.equals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(b)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)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     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System.out.println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("YES");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   else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     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System.out.println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("NO");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}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46085" name="内容占位符 2"/>
          <p:cNvSpPr txBox="1">
            <a:spLocks/>
          </p:cNvSpPr>
          <p:nvPr/>
        </p:nvSpPr>
        <p:spPr bwMode="auto">
          <a:xfrm>
            <a:off x="593366" y="5876925"/>
            <a:ext cx="7293694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Century Schoolbook" panose="02040604050505020304" pitchFamily="18" charset="0"/>
                <a:ea typeface="黑体" panose="02010609060101010101" pitchFamily="49" charset="-122"/>
              </a:rPr>
              <a:t>由于不是同一对象，运行结果仍然是“</a:t>
            </a:r>
            <a:r>
              <a:rPr lang="en-US" altLang="zh-CN" sz="2400" b="1" dirty="0">
                <a:latin typeface="Century Schoolbook" panose="02040604050505020304" pitchFamily="18" charset="0"/>
                <a:ea typeface="黑体" panose="02010609060101010101" pitchFamily="49" charset="-122"/>
              </a:rPr>
              <a:t>NO”</a:t>
            </a:r>
            <a:endParaRPr lang="zh-CN" altLang="en-US" sz="2400" b="1" dirty="0"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3.6 Object 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类</a:t>
            </a:r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——equals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方法 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equlas</a:t>
            </a:r>
            <a:r>
              <a:rPr lang="zh-CN" altLang="en-US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方法重写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要判断两个对象各个属性域的值是否相同，则不能使用从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Object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类继承来的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equals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方法，而</a:t>
            </a: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需要在类声明中对</a:t>
            </a: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equals</a:t>
            </a: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方法进行重写</a:t>
            </a:r>
          </a:p>
          <a:p>
            <a:pPr lvl="1">
              <a:lnSpc>
                <a:spcPct val="150000"/>
              </a:lnSpc>
            </a:pP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String</a:t>
            </a: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类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中已经重写了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Object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类的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equals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方法，可以判别两个字符串是否内容相同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3.6 Object 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类</a:t>
            </a:r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——equals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方法 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>
          <a:xfrm>
            <a:off x="524050" y="1196752"/>
            <a:ext cx="7488063" cy="1080120"/>
          </a:xfrm>
        </p:spPr>
        <p:txBody>
          <a:bodyPr/>
          <a:lstStyle/>
          <a:p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Student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类中重写</a:t>
            </a: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equals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方法，方法定义头部必须与</a:t>
            </a: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Object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类中的</a:t>
            </a: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equals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方法完全相同</a:t>
            </a:r>
            <a:endParaRPr lang="zh-CN" altLang="en-US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sp>
        <p:nvSpPr>
          <p:cNvPr id="48132" name="Rectangle 3"/>
          <p:cNvSpPr txBox="1">
            <a:spLocks noChangeArrowheads="1"/>
          </p:cNvSpPr>
          <p:nvPr/>
        </p:nvSpPr>
        <p:spPr bwMode="auto">
          <a:xfrm>
            <a:off x="468313" y="2242590"/>
            <a:ext cx="8072437" cy="370827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public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boolean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equals(Object x) { </a:t>
            </a:r>
          </a:p>
          <a:p>
            <a:pPr marL="0" lvl="1"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if (</a:t>
            </a:r>
            <a:r>
              <a:rPr lang="en-US" altLang="zh-CN" sz="2000" dirty="0" err="1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this.getClass</a:t>
            </a:r>
            <a:r>
              <a:rPr lang="en-US" altLang="zh-CN" sz="200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( ) 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!= </a:t>
            </a:r>
            <a:r>
              <a:rPr lang="en-US" altLang="zh-CN" sz="2000" dirty="0" err="1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x.getClass</a:t>
            </a:r>
            <a:r>
              <a:rPr lang="en-US" altLang="zh-CN" sz="200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( )</a:t>
            </a:r>
            <a:r>
              <a:rPr lang="en-US" altLang="zh-CN" sz="2000" dirty="0" smtClean="0">
                <a:latin typeface="Century Schoolbook" panose="02040604050505020304" pitchFamily="18" charset="0"/>
                <a:ea typeface="楷体_GB2312" pitchFamily="49" charset="-122"/>
              </a:rPr>
              <a:t>) </a:t>
            </a:r>
            <a:endParaRPr lang="en-US" altLang="zh-CN" sz="2000" dirty="0">
              <a:latin typeface="Century Schoolbook" panose="02040604050505020304" pitchFamily="18" charset="0"/>
              <a:ea typeface="楷体_GB2312" pitchFamily="49" charset="-122"/>
            </a:endParaRPr>
          </a:p>
          <a:p>
            <a:pPr marL="0" lvl="1"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	return false;      </a:t>
            </a:r>
          </a:p>
          <a:p>
            <a:pPr marL="0" lvl="1"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</a:t>
            </a:r>
            <a:r>
              <a:rPr lang="en-US" altLang="zh-CN" sz="2000" dirty="0" smtClean="0">
                <a:latin typeface="Century Schoolbook" panose="02040604050505020304" pitchFamily="18" charset="0"/>
                <a:ea typeface="楷体_GB2312" pitchFamily="49" charset="-122"/>
              </a:rPr>
              <a:t>Student  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b = </a:t>
            </a:r>
            <a:r>
              <a:rPr lang="en-US" altLang="zh-CN" sz="2000" dirty="0" smtClean="0">
                <a:latin typeface="Century Schoolbook" panose="02040604050505020304" pitchFamily="18" charset="0"/>
                <a:ea typeface="楷体_GB2312" pitchFamily="49" charset="-122"/>
              </a:rPr>
              <a:t>(Student) 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x;     </a:t>
            </a:r>
          </a:p>
          <a:p>
            <a:pPr marL="0" lvl="1"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return </a:t>
            </a:r>
          </a:p>
          <a:p>
            <a:pPr marL="0" lvl="1"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  ((</a:t>
            </a:r>
            <a:r>
              <a:rPr lang="en-US" altLang="zh-CN" sz="2000" dirty="0" err="1" smtClean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this.getName</a:t>
            </a:r>
            <a:r>
              <a:rPr lang="en-US" altLang="zh-CN" sz="200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( ).equals(</a:t>
            </a:r>
            <a:r>
              <a:rPr lang="en-US" altLang="zh-CN" sz="2000" dirty="0" err="1" smtClean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b.getName</a:t>
            </a:r>
            <a:r>
              <a:rPr lang="en-US" altLang="zh-CN" sz="200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( )</a:t>
            </a:r>
            <a:r>
              <a:rPr lang="en-US" altLang="zh-CN" sz="2000" dirty="0" smtClean="0">
                <a:latin typeface="Century Schoolbook" panose="02040604050505020304" pitchFamily="18" charset="0"/>
                <a:ea typeface="楷体_GB2312" pitchFamily="49" charset="-122"/>
              </a:rPr>
              <a:t>)) </a:t>
            </a:r>
            <a:endParaRPr lang="en-US" altLang="zh-CN" sz="2000" dirty="0">
              <a:latin typeface="Century Schoolbook" panose="02040604050505020304" pitchFamily="18" charset="0"/>
              <a:ea typeface="楷体_GB2312" pitchFamily="49" charset="-122"/>
            </a:endParaRPr>
          </a:p>
          <a:p>
            <a:pPr marL="0" lvl="1"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  &amp;&amp;(</a:t>
            </a:r>
            <a:r>
              <a:rPr lang="en-US" altLang="zh-CN" sz="2000" dirty="0" err="1" smtClean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this.getStudentNumber</a:t>
            </a:r>
            <a:r>
              <a:rPr lang="en-US" altLang="zh-CN" sz="200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( ) 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== </a:t>
            </a:r>
            <a:r>
              <a:rPr lang="en-US" altLang="zh-CN" sz="2000" dirty="0" err="1" smtClean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b.getStudentNumber</a:t>
            </a:r>
            <a:r>
              <a:rPr lang="en-US" altLang="zh-CN" sz="200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( )</a:t>
            </a:r>
            <a:r>
              <a:rPr lang="en-US" altLang="zh-CN" sz="2000" dirty="0" smtClean="0">
                <a:latin typeface="Century Schoolbook" panose="02040604050505020304" pitchFamily="18" charset="0"/>
                <a:ea typeface="楷体_GB2312" pitchFamily="49" charset="-122"/>
              </a:rPr>
              <a:t>)); </a:t>
            </a:r>
            <a:endParaRPr lang="en-US" altLang="zh-CN" sz="2000" dirty="0">
              <a:latin typeface="Century Schoolbook" panose="02040604050505020304" pitchFamily="18" charset="0"/>
              <a:ea typeface="楷体_GB2312" pitchFamily="49" charset="-122"/>
            </a:endParaRPr>
          </a:p>
          <a:p>
            <a:pPr marL="0" lvl="1"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}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2656"/>
            <a:ext cx="7435850" cy="533400"/>
          </a:xfrm>
        </p:spPr>
        <p:txBody>
          <a:bodyPr/>
          <a:lstStyle/>
          <a:p>
            <a:pPr marL="838200" indent="-838200" eaLnBrk="1" hangingPunct="1"/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 </a:t>
            </a:r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面向对象程序设计 </a:t>
            </a:r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2</a:t>
            </a:r>
            <a:endParaRPr lang="zh-CN" altLang="en-US" sz="3200" b="0" dirty="0" smtClean="0"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467600" cy="5257800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   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类的继承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3.6    Object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3.7    final</a:t>
            </a:r>
            <a:r>
              <a:rPr lang="zh-CN" altLang="en-US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类与</a:t>
            </a: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final</a:t>
            </a:r>
            <a:r>
              <a:rPr lang="zh-CN" altLang="en-US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endParaRPr lang="en-US" altLang="zh-CN" dirty="0" smtClean="0">
              <a:solidFill>
                <a:srgbClr val="FF0000"/>
              </a:solidFill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3.8    abstract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endParaRPr lang="en-US" altLang="zh-CN" dirty="0" smtClean="0"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3.9    </a:t>
            </a:r>
            <a:r>
              <a:rPr lang="zh-CN" altLang="en-GB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类的组合</a:t>
            </a:r>
            <a:endParaRPr lang="en-US" altLang="zh-CN" dirty="0" smtClean="0"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3.10  </a:t>
            </a:r>
            <a:r>
              <a:rPr lang="zh-CN" altLang="en-GB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访问控制</a:t>
            </a:r>
            <a:endParaRPr lang="en-US" altLang="zh-CN" dirty="0" smtClean="0"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3.11  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</a:t>
            </a:r>
          </a:p>
          <a:p>
            <a:pPr marL="609600" indent="-609600" eaLnBrk="1" hangingPunct="1">
              <a:buFontTx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57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3.7 </a:t>
            </a:r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终结类与终结方法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终结类与终结方法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被</a:t>
            </a: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final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修饰符修饰的类和方法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终结（</a:t>
            </a:r>
            <a:r>
              <a:rPr lang="en-US" altLang="zh-CN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final</a:t>
            </a:r>
            <a:r>
              <a:rPr lang="zh-CN" altLang="en-US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）类不能被继承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终结</a:t>
            </a:r>
            <a:r>
              <a:rPr lang="zh-CN" altLang="en-US" dirty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final</a:t>
            </a:r>
            <a:r>
              <a:rPr lang="zh-CN" altLang="en-US" dirty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）</a:t>
            </a:r>
            <a:r>
              <a:rPr lang="zh-CN" altLang="en-US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方法不能被当前类的子类重写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3.7.1 </a:t>
            </a:r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终结类</a:t>
            </a:r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(final</a:t>
            </a:r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</a:t>
            </a:r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)</a:t>
            </a:r>
            <a:endParaRPr lang="zh-CN" altLang="en-US" sz="320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7488063" cy="45361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终结类的特点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不能有派生类</a:t>
            </a:r>
            <a:endParaRPr lang="en-US" altLang="zh-CN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终结类存在的理由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安全</a:t>
            </a: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黑客用来搅乱系统的一个手法是建立一个类的派生类，然后用他们的类代替原来的类</a:t>
            </a:r>
            <a:endParaRPr lang="en-US" altLang="zh-CN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设计</a:t>
            </a: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你认为你的类是最好的或从概念上你的类不应该有任何派生类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3.7.1 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终结类</a:t>
            </a:r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 (final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类</a:t>
            </a:r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)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675687" cy="5184775"/>
          </a:xfrm>
        </p:spPr>
        <p:txBody>
          <a:bodyPr/>
          <a:lstStyle/>
          <a:p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举例</a:t>
            </a:r>
            <a:endParaRPr lang="en-US" altLang="zh-CN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/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声明</a:t>
            </a:r>
            <a:r>
              <a:rPr lang="en-US" altLang="zh-CN" b="0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ChessAlgorithm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类为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final 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</a:t>
            </a:r>
          </a:p>
          <a:p>
            <a:pPr lvl="1"/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final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class </a:t>
            </a:r>
            <a:r>
              <a:rPr lang="en-US" altLang="zh-CN" b="0" dirty="0" err="1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ChessAlgorithm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{   . . .   }</a:t>
            </a:r>
          </a:p>
          <a:p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如果写下如下程序：</a:t>
            </a:r>
            <a:endParaRPr lang="en-US" altLang="zh-CN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/>
            <a:r>
              <a:rPr lang="en-US" altLang="zh-CN" b="0" dirty="0" smtClean="0">
                <a:solidFill>
                  <a:srgbClr val="0D0D0D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class </a:t>
            </a:r>
            <a:r>
              <a:rPr lang="en-US" altLang="zh-CN" b="0" dirty="0" err="1" smtClean="0">
                <a:solidFill>
                  <a:srgbClr val="0D0D0D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BetterChessAlgorithm</a:t>
            </a: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extends </a:t>
            </a:r>
            <a:r>
              <a:rPr lang="en-US" altLang="zh-CN" b="0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b="0" dirty="0" err="1" smtClean="0">
                <a:solidFill>
                  <a:srgbClr val="0D0D0D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hessAlgorithm</a:t>
            </a:r>
            <a:endParaRPr lang="en-US" altLang="zh-CN" b="0" dirty="0" smtClean="0">
              <a:solidFill>
                <a:srgbClr val="0D0D0D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marL="344487" lvl="1" indent="0">
              <a:buNone/>
            </a:pPr>
            <a:r>
              <a:rPr lang="en-US" altLang="zh-CN" b="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b="0" dirty="0" smtClean="0">
                <a:solidFill>
                  <a:srgbClr val="0D0D0D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{ … }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  <a:p>
            <a:pPr lvl="1"/>
            <a:endParaRPr lang="zh-CN" altLang="en-US" dirty="0" smtClean="0">
              <a:ea typeface="楷体_GB2312" pitchFamily="49" charset="-122"/>
            </a:endParaRPr>
          </a:p>
        </p:txBody>
      </p:sp>
      <p:sp>
        <p:nvSpPr>
          <p:cNvPr id="52228" name="Rectangle 3"/>
          <p:cNvSpPr txBox="1">
            <a:spLocks noChangeArrowheads="1"/>
          </p:cNvSpPr>
          <p:nvPr/>
        </p:nvSpPr>
        <p:spPr bwMode="auto">
          <a:xfrm>
            <a:off x="535781" y="3933056"/>
            <a:ext cx="8072437" cy="208848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zh-CN" altLang="en-US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编译器将显示一个错误</a:t>
            </a:r>
          </a:p>
          <a:p>
            <a:pPr marL="0" lvl="1"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Chess.java:6: Can't subclass final classes: class </a:t>
            </a: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ChessAlgorithm</a:t>
            </a:r>
            <a:endParaRPr lang="en-US" altLang="zh-CN" sz="2000" dirty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marL="0" lvl="1"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class </a:t>
            </a: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BetterChessAlgorithm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extends </a:t>
            </a: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ChessAlgorithm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{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   ^</a:t>
            </a:r>
          </a:p>
          <a:p>
            <a:pPr marL="0" lvl="1">
              <a:lnSpc>
                <a:spcPct val="5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1 error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3.7.2 </a:t>
            </a:r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终结方法 </a:t>
            </a:r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(final</a:t>
            </a:r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方法</a:t>
            </a:r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)</a:t>
            </a:r>
            <a:endParaRPr lang="zh-CN" altLang="en-US" sz="320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7920111" cy="51847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终结方法的特点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不能被派生类覆盖</a:t>
            </a: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重写</a:t>
            </a:r>
            <a:endParaRPr lang="en-US" altLang="zh-CN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终结方法存在的理由</a:t>
            </a:r>
            <a:endParaRPr lang="en-US" altLang="zh-CN" b="0" dirty="0" smtClean="0">
              <a:solidFill>
                <a:srgbClr val="0000FF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对于一些比较重要且不希望子类进行更改的方法，可以声明为终结方法。可防止子类对父类关键方法的错误重写，增加了代码的安全性和正确性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提高运行效率。通常，当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运行环境，如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解释器运行方法时，它将首先在当前类中查找该方法，接下来在其超类中查找，并一直沿类层次向上查找，直到找到该方法为止。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68313" y="116632"/>
            <a:ext cx="7543800" cy="719137"/>
          </a:xfrm>
        </p:spPr>
        <p:txBody>
          <a:bodyPr/>
          <a:lstStyle/>
          <a:p>
            <a:r>
              <a:rPr lang="en-US" altLang="zh-CN" dirty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3.5.1 </a:t>
            </a:r>
            <a:r>
              <a:rPr lang="zh-CN" altLang="en-US" dirty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继承的概念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7488063" cy="5184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is_a</a:t>
            </a:r>
            <a:r>
              <a:rPr lang="zh-CN" altLang="en-US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关系</a:t>
            </a:r>
            <a:endParaRPr lang="en-US" altLang="zh-CN" dirty="0" smtClean="0">
              <a:solidFill>
                <a:srgbClr val="0000FF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子类对象与父类对象存在“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IS A”(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或“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is kind of”)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的关系</a:t>
            </a:r>
            <a:endParaRPr lang="en-US" altLang="zh-CN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17412" name="Picture 4" descr="Java5_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88" y="2492896"/>
            <a:ext cx="4391025" cy="411162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2"/>
          <p:cNvSpPr>
            <a:spLocks noGrp="1"/>
          </p:cNvSpPr>
          <p:nvPr>
            <p:ph idx="1"/>
          </p:nvPr>
        </p:nvSpPr>
        <p:spPr>
          <a:xfrm>
            <a:off x="427038" y="980728"/>
            <a:ext cx="8229600" cy="503238"/>
          </a:xfrm>
        </p:spPr>
        <p:txBody>
          <a:bodyPr/>
          <a:lstStyle/>
          <a:p>
            <a:r>
              <a:rPr lang="en-US" altLang="zh-CN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final </a:t>
            </a:r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方法举例</a:t>
            </a:r>
          </a:p>
          <a:p>
            <a:endParaRPr lang="zh-CN" altLang="en-US" b="0" dirty="0" smtClean="0">
              <a:solidFill>
                <a:srgbClr val="0000FF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sp>
        <p:nvSpPr>
          <p:cNvPr id="54275" name="Rectangle 3"/>
          <p:cNvSpPr txBox="1">
            <a:spLocks noChangeArrowheads="1"/>
          </p:cNvSpPr>
          <p:nvPr/>
        </p:nvSpPr>
        <p:spPr bwMode="auto">
          <a:xfrm>
            <a:off x="520884" y="1628800"/>
            <a:ext cx="8072437" cy="16559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ts val="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class Parent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{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public Parent() {   } //</a:t>
            </a:r>
            <a:r>
              <a:rPr lang="zh-CN" altLang="en-US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构造方法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70000"/>
            </a:pPr>
            <a:r>
              <a:rPr lang="zh-CN" altLang="en-US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final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getPI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() 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{ return </a:t>
            </a: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Math.PI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; } //</a:t>
            </a:r>
            <a:r>
              <a:rPr lang="zh-CN" altLang="en-US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终结方法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54276" name="内容占位符 2"/>
          <p:cNvSpPr txBox="1">
            <a:spLocks/>
          </p:cNvSpPr>
          <p:nvPr/>
        </p:nvSpPr>
        <p:spPr bwMode="auto">
          <a:xfrm>
            <a:off x="427038" y="3592802"/>
            <a:ext cx="8229600" cy="2592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Century Schoolbook" panose="02040604050505020304" pitchFamily="18" charset="0"/>
                <a:ea typeface="黑体" panose="02010609060101010101" pitchFamily="49" charset="-122"/>
              </a:rPr>
              <a:t>说明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getPI</a:t>
            </a:r>
            <a:r>
              <a:rPr lang="en-US" altLang="zh-CN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()</a:t>
            </a:r>
            <a:r>
              <a:rPr lang="zh-CN" altLang="en-US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是用</a:t>
            </a:r>
            <a:r>
              <a:rPr lang="en-US" altLang="zh-CN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final</a:t>
            </a:r>
            <a:r>
              <a:rPr lang="zh-CN" altLang="en-US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修饰符声明的终结方法，不能在子类中对该方法进行</a:t>
            </a: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重载。如下</a:t>
            </a:r>
            <a:r>
              <a:rPr lang="zh-CN" altLang="en-US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声明是错的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endParaRPr lang="zh-CN" altLang="en-US" sz="28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4344" y="4844948"/>
            <a:ext cx="8072437" cy="16721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1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defRPr/>
            </a:pP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Class Child extends Parent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defRPr/>
            </a:pP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{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defRPr/>
            </a:pP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    public Child() {   }  //</a:t>
            </a:r>
            <a:r>
              <a:rPr lang="zh-CN" altLang="en-US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构造方法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defRPr/>
            </a:pPr>
            <a:r>
              <a:rPr lang="zh-CN" altLang="en-US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2000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 err="1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getPI</a:t>
            </a:r>
            <a:r>
              <a:rPr lang="en-US" altLang="zh-CN" sz="200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() </a:t>
            </a: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{ return 3.14; } //</a:t>
            </a:r>
            <a:r>
              <a:rPr lang="zh-CN" altLang="en-US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重写父类中的终结方法，不允许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defRPr/>
            </a:pP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}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543800" cy="719137"/>
          </a:xfrm>
        </p:spPr>
        <p:txBody>
          <a:bodyPr/>
          <a:lstStyle/>
          <a:p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3.7.2 </a:t>
            </a:r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终结方法 </a:t>
            </a:r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(final</a:t>
            </a:r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方法</a:t>
            </a:r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)</a:t>
            </a:r>
            <a:endParaRPr lang="zh-CN" altLang="en-US" sz="320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2656"/>
            <a:ext cx="7435850" cy="533400"/>
          </a:xfrm>
        </p:spPr>
        <p:txBody>
          <a:bodyPr/>
          <a:lstStyle/>
          <a:p>
            <a:pPr marL="838200" indent="-838200" eaLnBrk="1" hangingPunct="1"/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 </a:t>
            </a:r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面向对象程序设计 </a:t>
            </a:r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2</a:t>
            </a:r>
            <a:endParaRPr lang="zh-CN" altLang="en-US" sz="3200" b="0" dirty="0" smtClean="0"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467600" cy="5257800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   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类的继承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3.6    Object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3.7    final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类与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final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3.8    abstract</a:t>
            </a:r>
            <a:r>
              <a:rPr lang="zh-CN" altLang="en-US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endParaRPr lang="en-US" altLang="zh-CN" dirty="0" smtClean="0">
              <a:solidFill>
                <a:srgbClr val="FF0000"/>
              </a:solidFill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3.9    </a:t>
            </a:r>
            <a:r>
              <a:rPr lang="zh-CN" altLang="en-GB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类的组合</a:t>
            </a:r>
            <a:endParaRPr lang="en-US" altLang="zh-CN" dirty="0" smtClean="0"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3.10  </a:t>
            </a:r>
            <a:r>
              <a:rPr lang="zh-CN" altLang="en-GB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访问控制</a:t>
            </a:r>
            <a:endParaRPr lang="en-US" altLang="zh-CN" dirty="0" smtClean="0"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3.11  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</a:t>
            </a:r>
          </a:p>
          <a:p>
            <a:pPr marL="609600" indent="-609600" eaLnBrk="1" hangingPunct="1">
              <a:buFontTx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0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3.8 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抽象类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(abstract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)</a:t>
            </a:r>
            <a:endParaRPr lang="zh-CN" altLang="en-US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468312" y="981075"/>
            <a:ext cx="8280151" cy="5184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抽象类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代表一个抽象概念的类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没有具体实例对象的类，</a:t>
            </a: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不能使用</a:t>
            </a: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new</a:t>
            </a: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方法进行实例化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类前需加修饰符</a:t>
            </a: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abstract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可包含常规类能够包含的任何东西，例如构造方法，非抽象方法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也可包含抽象方法，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这种方法只有方法的声明，而没有方法的实现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3.8 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抽象类</a:t>
            </a:r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(abstract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类</a:t>
            </a:r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)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468313" y="1196752"/>
            <a:ext cx="8064127" cy="49690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存在意义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抽象类是类层次中较</a:t>
            </a:r>
            <a:r>
              <a:rPr lang="zh-CN" altLang="en-US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高层次的概括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，抽象类的作用是让其他类来继承它的抽象化的特征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抽象类中可以包括被它的所有子类共享的公共行为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抽象类可以包括被它的所有子类共享的公共属性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在用户生成实例时</a:t>
            </a:r>
            <a:r>
              <a:rPr lang="zh-CN" altLang="en-US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强迫用户生成更具体的实例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，保证代码的安全性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3.8 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抽象类</a:t>
            </a:r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(abstract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类</a:t>
            </a:r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)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011688" cy="5184775"/>
          </a:xfrm>
        </p:spPr>
        <p:txBody>
          <a:bodyPr/>
          <a:lstStyle/>
          <a:p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将所有图形的公共属性及方法抽象到抽象类</a:t>
            </a:r>
            <a:r>
              <a:rPr lang="en-US" altLang="zh-CN" sz="2400" b="0" dirty="0" smtClean="0">
                <a:solidFill>
                  <a:schemeClr val="tx2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Shape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。</a:t>
            </a:r>
            <a:endParaRPr lang="en-US" altLang="zh-CN" sz="2400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将2</a:t>
            </a: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及3</a:t>
            </a: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对象的特性分别抽取出来，形成两个抽象类</a:t>
            </a:r>
            <a:r>
              <a:rPr lang="en-US" altLang="zh-CN" sz="2400" b="0" dirty="0" err="1" smtClean="0">
                <a:solidFill>
                  <a:schemeClr val="tx2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TwoDimensionalShape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及</a:t>
            </a:r>
            <a:r>
              <a:rPr lang="en-US" altLang="zh-CN" sz="2400" b="0" dirty="0" err="1" smtClean="0">
                <a:solidFill>
                  <a:schemeClr val="tx2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ThreeDimensionalShape</a:t>
            </a:r>
            <a:endParaRPr lang="zh-CN" altLang="en-US" sz="2400" b="0" dirty="0" smtClean="0">
              <a:solidFill>
                <a:schemeClr val="tx2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/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图形包括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Circles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Triangles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Rectangles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Squares</a:t>
            </a:r>
            <a:endParaRPr lang="zh-CN" altLang="en-US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/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图形包括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Cube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Sphere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、或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Tetrahedron</a:t>
            </a:r>
            <a:endParaRPr lang="zh-CN" altLang="en-US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58372" name="Group 5"/>
          <p:cNvGrpSpPr>
            <a:grpSpLocks/>
          </p:cNvGrpSpPr>
          <p:nvPr/>
        </p:nvGrpSpPr>
        <p:grpSpPr bwMode="auto">
          <a:xfrm>
            <a:off x="663999" y="3527686"/>
            <a:ext cx="7816001" cy="2865177"/>
            <a:chOff x="2105" y="9355"/>
            <a:chExt cx="7696" cy="3818"/>
          </a:xfrm>
        </p:grpSpPr>
        <p:sp>
          <p:nvSpPr>
            <p:cNvPr id="58373" name="Line 6"/>
            <p:cNvSpPr>
              <a:spLocks noChangeShapeType="1"/>
            </p:cNvSpPr>
            <p:nvPr/>
          </p:nvSpPr>
          <p:spPr bwMode="auto">
            <a:xfrm>
              <a:off x="5130" y="12393"/>
              <a:ext cx="0" cy="33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8374" name="Group 7"/>
            <p:cNvGrpSpPr>
              <a:grpSpLocks/>
            </p:cNvGrpSpPr>
            <p:nvPr/>
          </p:nvGrpSpPr>
          <p:grpSpPr bwMode="auto">
            <a:xfrm>
              <a:off x="2105" y="9355"/>
              <a:ext cx="7696" cy="3818"/>
              <a:chOff x="2105" y="9355"/>
              <a:chExt cx="7696" cy="3818"/>
            </a:xfrm>
          </p:grpSpPr>
          <p:sp>
            <p:nvSpPr>
              <p:cNvPr id="58375" name="AutoShape 8"/>
              <p:cNvSpPr>
                <a:spLocks noChangeArrowheads="1"/>
              </p:cNvSpPr>
              <p:nvPr/>
            </p:nvSpPr>
            <p:spPr bwMode="auto">
              <a:xfrm>
                <a:off x="3720" y="11087"/>
                <a:ext cx="143" cy="143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5490A8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58376" name="Group 9"/>
              <p:cNvGrpSpPr>
                <a:grpSpLocks/>
              </p:cNvGrpSpPr>
              <p:nvPr/>
            </p:nvGrpSpPr>
            <p:grpSpPr bwMode="auto">
              <a:xfrm>
                <a:off x="2105" y="9355"/>
                <a:ext cx="7696" cy="3818"/>
                <a:chOff x="2115" y="9355"/>
                <a:chExt cx="7696" cy="3818"/>
              </a:xfrm>
            </p:grpSpPr>
            <p:sp>
              <p:nvSpPr>
                <p:cNvPr id="5837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5160" y="9355"/>
                  <a:ext cx="1335" cy="435"/>
                </a:xfrm>
                <a:prstGeom prst="rect">
                  <a:avLst/>
                </a:prstGeom>
                <a:solidFill>
                  <a:srgbClr val="92D05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  <a:extLst/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b="1" i="1" dirty="0">
                      <a:solidFill>
                        <a:srgbClr val="3333FF"/>
                      </a:solidFill>
                    </a:rPr>
                    <a:t>Shape</a:t>
                  </a:r>
                </a:p>
              </p:txBody>
            </p:sp>
            <p:sp>
              <p:nvSpPr>
                <p:cNvPr id="5837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115" y="11778"/>
                  <a:ext cx="855" cy="435"/>
                </a:xfrm>
                <a:prstGeom prst="rect">
                  <a:avLst/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 b="1"/>
                    <a:t>Circle</a:t>
                  </a:r>
                </a:p>
              </p:txBody>
            </p:sp>
            <p:sp>
              <p:nvSpPr>
                <p:cNvPr id="5837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195" y="11793"/>
                  <a:ext cx="1110" cy="435"/>
                </a:xfrm>
                <a:prstGeom prst="rect">
                  <a:avLst/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 b="1" dirty="0"/>
                    <a:t>Triangle</a:t>
                  </a:r>
                </a:p>
              </p:txBody>
            </p:sp>
            <p:sp>
              <p:nvSpPr>
                <p:cNvPr id="5838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560" y="11808"/>
                  <a:ext cx="1200" cy="435"/>
                </a:xfrm>
                <a:prstGeom prst="rect">
                  <a:avLst/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 b="1"/>
                    <a:t>Rectangle</a:t>
                  </a:r>
                </a:p>
              </p:txBody>
            </p:sp>
            <p:sp>
              <p:nvSpPr>
                <p:cNvPr id="5838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560" y="12738"/>
                  <a:ext cx="1245" cy="435"/>
                </a:xfrm>
                <a:prstGeom prst="rect">
                  <a:avLst/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 b="1"/>
                    <a:t>Square</a:t>
                  </a:r>
                </a:p>
              </p:txBody>
            </p:sp>
            <p:sp>
              <p:nvSpPr>
                <p:cNvPr id="58382" name="AutoShape 15"/>
                <p:cNvSpPr>
                  <a:spLocks noChangeArrowheads="1"/>
                </p:cNvSpPr>
                <p:nvPr/>
              </p:nvSpPr>
              <p:spPr bwMode="auto">
                <a:xfrm>
                  <a:off x="5760" y="9827"/>
                  <a:ext cx="143" cy="143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8383" name="AutoShape 16"/>
                <p:cNvSpPr>
                  <a:spLocks noChangeArrowheads="1"/>
                </p:cNvSpPr>
                <p:nvPr/>
              </p:nvSpPr>
              <p:spPr bwMode="auto">
                <a:xfrm>
                  <a:off x="5055" y="12243"/>
                  <a:ext cx="143" cy="143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8384" name="Line 17"/>
                <p:cNvSpPr>
                  <a:spLocks noChangeShapeType="1"/>
                </p:cNvSpPr>
                <p:nvPr/>
              </p:nvSpPr>
              <p:spPr bwMode="auto">
                <a:xfrm>
                  <a:off x="2580" y="11478"/>
                  <a:ext cx="0" cy="30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385" name="Line 18"/>
                <p:cNvSpPr>
                  <a:spLocks noChangeShapeType="1"/>
                </p:cNvSpPr>
                <p:nvPr/>
              </p:nvSpPr>
              <p:spPr bwMode="auto">
                <a:xfrm>
                  <a:off x="5115" y="11508"/>
                  <a:ext cx="0" cy="30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38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430" y="10637"/>
                  <a:ext cx="2640" cy="435"/>
                </a:xfrm>
                <a:prstGeom prst="rect">
                  <a:avLst/>
                </a:prstGeom>
                <a:ln>
                  <a:headEnd/>
                  <a:tailEnd/>
                </a:ln>
                <a:extLst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b="1" i="1" dirty="0" err="1">
                      <a:solidFill>
                        <a:schemeClr val="tx2"/>
                      </a:solidFill>
                    </a:rPr>
                    <a:t>TwoDimensionalShap</a:t>
                  </a:r>
                  <a:r>
                    <a:rPr lang="en-US" altLang="zh-CN" b="1" dirty="0" err="1">
                      <a:solidFill>
                        <a:schemeClr val="tx2"/>
                      </a:solidFill>
                    </a:rPr>
                    <a:t>e</a:t>
                  </a:r>
                  <a:endParaRPr lang="en-US" altLang="zh-CN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838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6330" y="10622"/>
                  <a:ext cx="2835" cy="435"/>
                </a:xfrm>
                <a:prstGeom prst="rect">
                  <a:avLst/>
                </a:prstGeom>
                <a:ln>
                  <a:headEnd/>
                  <a:tailEnd/>
                </a:ln>
                <a:extLst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b="1" i="1">
                      <a:solidFill>
                        <a:schemeClr val="tx2"/>
                      </a:solidFill>
                    </a:rPr>
                    <a:t>ThreeDimensionalShap</a:t>
                  </a:r>
                  <a:r>
                    <a:rPr lang="en-US" altLang="zh-CN" b="1">
                      <a:solidFill>
                        <a:schemeClr val="tx2"/>
                      </a:solidFill>
                    </a:rPr>
                    <a:t>e</a:t>
                  </a:r>
                </a:p>
              </p:txBody>
            </p:sp>
            <p:sp>
              <p:nvSpPr>
                <p:cNvPr id="58388" name="Line 21"/>
                <p:cNvSpPr>
                  <a:spLocks noChangeShapeType="1"/>
                </p:cNvSpPr>
                <p:nvPr/>
              </p:nvSpPr>
              <p:spPr bwMode="auto">
                <a:xfrm>
                  <a:off x="3780" y="11238"/>
                  <a:ext cx="0" cy="555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389" name="Line 22"/>
                <p:cNvSpPr>
                  <a:spLocks noChangeShapeType="1"/>
                </p:cNvSpPr>
                <p:nvPr/>
              </p:nvSpPr>
              <p:spPr bwMode="auto">
                <a:xfrm>
                  <a:off x="2565" y="11486"/>
                  <a:ext cx="2550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39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185" y="11815"/>
                  <a:ext cx="855" cy="435"/>
                </a:xfrm>
                <a:prstGeom prst="rect">
                  <a:avLst/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 b="1"/>
                    <a:t>Cube</a:t>
                  </a:r>
                </a:p>
              </p:txBody>
            </p:sp>
            <p:sp>
              <p:nvSpPr>
                <p:cNvPr id="5839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7254" y="11853"/>
                  <a:ext cx="1110" cy="435"/>
                </a:xfrm>
                <a:prstGeom prst="rect">
                  <a:avLst/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 b="1" dirty="0"/>
                    <a:t>Sphere</a:t>
                  </a:r>
                </a:p>
              </p:txBody>
            </p:sp>
            <p:sp>
              <p:nvSpPr>
                <p:cNvPr id="5839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8476" y="11850"/>
                  <a:ext cx="1335" cy="435"/>
                </a:xfrm>
                <a:prstGeom prst="rect">
                  <a:avLst/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 b="1" dirty="0"/>
                    <a:t>Tetrahedron</a:t>
                  </a:r>
                </a:p>
              </p:txBody>
            </p:sp>
            <p:sp>
              <p:nvSpPr>
                <p:cNvPr id="58393" name="Line 26"/>
                <p:cNvSpPr>
                  <a:spLocks noChangeShapeType="1"/>
                </p:cNvSpPr>
                <p:nvPr/>
              </p:nvSpPr>
              <p:spPr bwMode="auto">
                <a:xfrm>
                  <a:off x="6600" y="11484"/>
                  <a:ext cx="0" cy="30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394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9135" y="11478"/>
                  <a:ext cx="0" cy="39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395" name="AutoShape 28"/>
                <p:cNvSpPr>
                  <a:spLocks noChangeArrowheads="1"/>
                </p:cNvSpPr>
                <p:nvPr/>
              </p:nvSpPr>
              <p:spPr bwMode="auto">
                <a:xfrm>
                  <a:off x="7740" y="11057"/>
                  <a:ext cx="143" cy="143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8396" name="Line 29"/>
                <p:cNvSpPr>
                  <a:spLocks noChangeShapeType="1"/>
                </p:cNvSpPr>
                <p:nvPr/>
              </p:nvSpPr>
              <p:spPr bwMode="auto">
                <a:xfrm>
                  <a:off x="7800" y="11208"/>
                  <a:ext cx="0" cy="66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397" name="Line 30"/>
                <p:cNvSpPr>
                  <a:spLocks noChangeShapeType="1"/>
                </p:cNvSpPr>
                <p:nvPr/>
              </p:nvSpPr>
              <p:spPr bwMode="auto">
                <a:xfrm>
                  <a:off x="6585" y="11456"/>
                  <a:ext cx="2550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398" name="Line 31"/>
                <p:cNvSpPr>
                  <a:spLocks noChangeShapeType="1"/>
                </p:cNvSpPr>
                <p:nvPr/>
              </p:nvSpPr>
              <p:spPr bwMode="auto">
                <a:xfrm>
                  <a:off x="5835" y="9986"/>
                  <a:ext cx="0" cy="195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399" name="Line 32"/>
                <p:cNvSpPr>
                  <a:spLocks noChangeShapeType="1"/>
                </p:cNvSpPr>
                <p:nvPr/>
              </p:nvSpPr>
              <p:spPr bwMode="auto">
                <a:xfrm>
                  <a:off x="3750" y="10196"/>
                  <a:ext cx="4020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00" name="Line 33"/>
                <p:cNvSpPr>
                  <a:spLocks noChangeShapeType="1"/>
                </p:cNvSpPr>
                <p:nvPr/>
              </p:nvSpPr>
              <p:spPr bwMode="auto">
                <a:xfrm>
                  <a:off x="3750" y="10196"/>
                  <a:ext cx="0" cy="42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01" name="Line 34"/>
                <p:cNvSpPr>
                  <a:spLocks noChangeShapeType="1"/>
                </p:cNvSpPr>
                <p:nvPr/>
              </p:nvSpPr>
              <p:spPr bwMode="auto">
                <a:xfrm>
                  <a:off x="7770" y="10211"/>
                  <a:ext cx="0" cy="42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cxnSp>
        <p:nvCxnSpPr>
          <p:cNvPr id="34" name="直接连接符 3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3.8 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抽象类</a:t>
            </a:r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(abstract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类</a:t>
            </a:r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)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7848103" cy="5184775"/>
          </a:xfrm>
        </p:spPr>
        <p:txBody>
          <a:bodyPr/>
          <a:lstStyle/>
          <a:p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举例</a:t>
            </a:r>
            <a:endParaRPr lang="en-US" altLang="zh-CN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/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如果在应用系统中涉及到的人员只包括：</a:t>
            </a:r>
            <a:r>
              <a:rPr lang="en-US" altLang="zh-CN" b="0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Customers，Employees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及 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Managers。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则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Person 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类的子类对象覆盖了应用中的对象，可以将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Person 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类声明为抽象类</a:t>
            </a:r>
          </a:p>
        </p:txBody>
      </p:sp>
      <p:grpSp>
        <p:nvGrpSpPr>
          <p:cNvPr id="59396" name="Group 5"/>
          <p:cNvGrpSpPr>
            <a:grpSpLocks/>
          </p:cNvGrpSpPr>
          <p:nvPr/>
        </p:nvGrpSpPr>
        <p:grpSpPr bwMode="auto">
          <a:xfrm>
            <a:off x="2514600" y="3429000"/>
            <a:ext cx="4191000" cy="2743200"/>
            <a:chOff x="5790" y="3061"/>
            <a:chExt cx="3420" cy="2820"/>
          </a:xfrm>
        </p:grpSpPr>
        <p:sp>
          <p:nvSpPr>
            <p:cNvPr id="59397" name="Text Box 6"/>
            <p:cNvSpPr txBox="1">
              <a:spLocks noChangeArrowheads="1"/>
            </p:cNvSpPr>
            <p:nvPr/>
          </p:nvSpPr>
          <p:spPr bwMode="auto">
            <a:xfrm>
              <a:off x="6870" y="3061"/>
              <a:ext cx="1215" cy="465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 i="1">
                  <a:solidFill>
                    <a:srgbClr val="0000FF"/>
                  </a:solidFill>
                </a:rPr>
                <a:t>Person</a:t>
              </a:r>
            </a:p>
          </p:txBody>
        </p:sp>
        <p:sp>
          <p:nvSpPr>
            <p:cNvPr id="59398" name="Text Box 7"/>
            <p:cNvSpPr txBox="1">
              <a:spLocks noChangeArrowheads="1"/>
            </p:cNvSpPr>
            <p:nvPr/>
          </p:nvSpPr>
          <p:spPr bwMode="auto">
            <a:xfrm>
              <a:off x="5790" y="4291"/>
              <a:ext cx="1215" cy="465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/>
                <a:t>Employee</a:t>
              </a:r>
            </a:p>
          </p:txBody>
        </p:sp>
        <p:sp>
          <p:nvSpPr>
            <p:cNvPr id="59399" name="Text Box 8"/>
            <p:cNvSpPr txBox="1">
              <a:spLocks noChangeArrowheads="1"/>
            </p:cNvSpPr>
            <p:nvPr/>
          </p:nvSpPr>
          <p:spPr bwMode="auto">
            <a:xfrm>
              <a:off x="5820" y="5416"/>
              <a:ext cx="1215" cy="465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/>
                <a:t>Manager</a:t>
              </a:r>
            </a:p>
          </p:txBody>
        </p:sp>
        <p:sp>
          <p:nvSpPr>
            <p:cNvPr id="59400" name="AutoShape 9"/>
            <p:cNvSpPr>
              <a:spLocks noChangeArrowheads="1"/>
            </p:cNvSpPr>
            <p:nvPr/>
          </p:nvSpPr>
          <p:spPr bwMode="auto">
            <a:xfrm>
              <a:off x="7455" y="3541"/>
              <a:ext cx="143" cy="18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01" name="AutoShape 10"/>
            <p:cNvSpPr>
              <a:spLocks noChangeArrowheads="1"/>
            </p:cNvSpPr>
            <p:nvPr/>
          </p:nvSpPr>
          <p:spPr bwMode="auto">
            <a:xfrm>
              <a:off x="6360" y="4771"/>
              <a:ext cx="143" cy="18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02" name="Line 11"/>
            <p:cNvSpPr>
              <a:spLocks noChangeShapeType="1"/>
            </p:cNvSpPr>
            <p:nvPr/>
          </p:nvSpPr>
          <p:spPr bwMode="auto">
            <a:xfrm>
              <a:off x="6435" y="4966"/>
              <a:ext cx="0" cy="45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3" name="Text Box 12"/>
            <p:cNvSpPr txBox="1">
              <a:spLocks noChangeArrowheads="1"/>
            </p:cNvSpPr>
            <p:nvPr/>
          </p:nvSpPr>
          <p:spPr bwMode="auto">
            <a:xfrm>
              <a:off x="7995" y="4231"/>
              <a:ext cx="1215" cy="465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/>
                <a:t>Customer</a:t>
              </a:r>
            </a:p>
          </p:txBody>
        </p:sp>
        <p:sp>
          <p:nvSpPr>
            <p:cNvPr id="59404" name="Line 13"/>
            <p:cNvSpPr>
              <a:spLocks noChangeShapeType="1"/>
            </p:cNvSpPr>
            <p:nvPr/>
          </p:nvSpPr>
          <p:spPr bwMode="auto">
            <a:xfrm>
              <a:off x="7530" y="3735"/>
              <a:ext cx="0" cy="16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5" name="Line 14"/>
            <p:cNvSpPr>
              <a:spLocks noChangeShapeType="1"/>
            </p:cNvSpPr>
            <p:nvPr/>
          </p:nvSpPr>
          <p:spPr bwMode="auto">
            <a:xfrm>
              <a:off x="6420" y="3930"/>
              <a:ext cx="213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6" name="Line 15"/>
            <p:cNvSpPr>
              <a:spLocks noChangeShapeType="1"/>
            </p:cNvSpPr>
            <p:nvPr/>
          </p:nvSpPr>
          <p:spPr bwMode="auto">
            <a:xfrm>
              <a:off x="6390" y="3930"/>
              <a:ext cx="0" cy="37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7" name="Line 16"/>
            <p:cNvSpPr>
              <a:spLocks noChangeShapeType="1"/>
            </p:cNvSpPr>
            <p:nvPr/>
          </p:nvSpPr>
          <p:spPr bwMode="auto">
            <a:xfrm>
              <a:off x="8550" y="3930"/>
              <a:ext cx="0" cy="3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4464050"/>
          </a:xfrm>
        </p:spPr>
        <p:txBody>
          <a:bodyPr/>
          <a:lstStyle/>
          <a:p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抽象类声明</a:t>
            </a:r>
            <a:endParaRPr lang="en-US" altLang="zh-CN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语法形式为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    abstract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class Number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        . . 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    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  如果写： </a:t>
            </a:r>
            <a:r>
              <a:rPr lang="en-US" altLang="zh-CN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new Number();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  编译器将显示错误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6041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3.8.1 abstract</a:t>
            </a:r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类声明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3.8.2 abstract</a:t>
            </a:r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方法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34156" y="1052736"/>
            <a:ext cx="8675687" cy="561662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抽象方法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声明的语法形式为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public </a:t>
            </a: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abstract</a:t>
            </a:r>
            <a:r>
              <a:rPr lang="en-US" altLang="zh-CN" dirty="0" smtClean="0">
                <a:solidFill>
                  <a:srgbClr val="FFCC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returnType</a:t>
            </a:r>
            <a:r>
              <a:rPr lang="en-US" altLang="zh-CN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&gt;  &lt;</a:t>
            </a:r>
            <a:r>
              <a:rPr lang="en-US" altLang="zh-CN" dirty="0" err="1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methodName</a:t>
            </a:r>
            <a:r>
              <a:rPr lang="en-US" altLang="zh-CN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&gt;(...);</a:t>
            </a:r>
            <a:endParaRPr lang="zh-CN" altLang="en-US" dirty="0" smtClean="0">
              <a:solidFill>
                <a:srgbClr val="0000FF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仅有方法头，而没有方法体和操作实现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具体实现由当前类的不同子类在它们各自的类声明中完成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抽象类可以包含抽象方法</a:t>
            </a:r>
            <a:endParaRPr lang="en-US" altLang="zh-CN" b="0" dirty="0" smtClean="0">
              <a:solidFill>
                <a:srgbClr val="3333FF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需注意的问题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一个抽象类的子类如果不是抽象类，则它必须为父类中的所有抽象方法编写方法体，</a:t>
            </a: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即重写父类中的所有抽象方法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只有抽象类才能具有抽象方法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，即如果一个类中含有抽象方法，则必须将这个类声明为抽象类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除了抽象方法，</a:t>
            </a:r>
            <a:r>
              <a:rPr lang="zh-CN" altLang="en-US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抽象类中还可以包括非抽象方法 </a:t>
            </a:r>
            <a:endParaRPr lang="en-US" altLang="zh-CN" b="0" dirty="0" smtClean="0">
              <a:solidFill>
                <a:srgbClr val="3333FF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609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entury Schoolbook" panose="02040604050505020304" pitchFamily="18" charset="0"/>
                <a:ea typeface="黑体" panose="02010609060101010101" pitchFamily="49" charset="-122"/>
              </a:rPr>
              <a:t>3.8.2 abstract</a:t>
            </a:r>
            <a:r>
              <a:rPr lang="zh-CN" altLang="en-US" dirty="0">
                <a:latin typeface="Century Schoolbook" panose="02040604050505020304" pitchFamily="18" charset="0"/>
                <a:ea typeface="黑体" panose="02010609060101010101" pitchFamily="49" charset="-122"/>
              </a:rPr>
              <a:t>方法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7488063" cy="5184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抽象方法优点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隐藏具体的细节信息，所有的子类使用的都是相同的方法头，其中包含了调用该方法时需要了解的全部信息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强迫子类完成指定的行为，规定其子类需要用到的“标准”行为</a:t>
            </a:r>
            <a:endParaRPr lang="zh-CN" alt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79388" y="115888"/>
            <a:ext cx="7704980" cy="1441450"/>
          </a:xfrm>
        </p:spPr>
        <p:txBody>
          <a:bodyPr/>
          <a:lstStyle/>
          <a:p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绘图实例</a:t>
            </a:r>
            <a:endParaRPr lang="en-US" altLang="zh-CN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各种图形都需要实现绘图方法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可在它们的抽象父类中声明一个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draw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抽象方法</a:t>
            </a:r>
          </a:p>
        </p:txBody>
      </p:sp>
      <p:pic>
        <p:nvPicPr>
          <p:cNvPr id="5" name="Picture 5" descr="Java5_g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5760640" cy="159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198" y="3256067"/>
            <a:ext cx="5111881" cy="197313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abstract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class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GraphicObject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{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int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x, y;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void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moveTo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int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newX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,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int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newY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) { . . . }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abstract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void draw();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52289" y="5446878"/>
            <a:ext cx="568786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然后在每一个子类中重写</a:t>
            </a:r>
            <a:r>
              <a:rPr lang="en-US" altLang="zh-CN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draw</a:t>
            </a: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方法</a:t>
            </a:r>
            <a:endParaRPr lang="zh-CN" altLang="en-US" sz="2800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39952" y="4423677"/>
            <a:ext cx="4924425" cy="24495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1"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chemeClr val="accent2"/>
              </a:buClr>
              <a:buSzPct val="70000"/>
              <a:defRPr/>
            </a:pPr>
            <a:r>
              <a:rPr lang="en-US" altLang="zh-CN" sz="2000" dirty="0" smtClean="0">
                <a:latin typeface="Century Schoolbook" panose="02040604050505020304" pitchFamily="18" charset="0"/>
                <a:ea typeface="楷体_GB2312" pitchFamily="49" charset="-122"/>
              </a:rPr>
              <a:t>class Circle extends </a:t>
            </a:r>
            <a:r>
              <a:rPr lang="en-US" altLang="zh-CN" sz="2000" dirty="0" err="1" smtClean="0">
                <a:latin typeface="Century Schoolbook" panose="02040604050505020304" pitchFamily="18" charset="0"/>
                <a:ea typeface="楷体_GB2312" pitchFamily="49" charset="-122"/>
              </a:rPr>
              <a:t>GraphicObject</a:t>
            </a:r>
            <a:r>
              <a:rPr lang="en-US" altLang="zh-CN" sz="2000" dirty="0" smtClean="0">
                <a:latin typeface="Century Schoolbook" panose="02040604050505020304" pitchFamily="18" charset="0"/>
                <a:ea typeface="楷体_GB2312" pitchFamily="49" charset="-122"/>
              </a:rPr>
              <a:t> {</a:t>
            </a:r>
          </a:p>
          <a:p>
            <a:pPr marL="0" lvl="1"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chemeClr val="accent2"/>
              </a:buClr>
              <a:buSzPct val="70000"/>
              <a:defRPr/>
            </a:pPr>
            <a:r>
              <a:rPr lang="en-US" altLang="zh-CN" sz="2000" dirty="0" smtClean="0">
                <a:latin typeface="Century Schoolbook" panose="02040604050505020304" pitchFamily="18" charset="0"/>
                <a:ea typeface="楷体_GB2312" pitchFamily="49" charset="-122"/>
              </a:rPr>
              <a:t>    void draw() {  . . .  }</a:t>
            </a:r>
          </a:p>
          <a:p>
            <a:pPr marL="0" lvl="1"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chemeClr val="accent2"/>
              </a:buClr>
              <a:buSzPct val="70000"/>
              <a:defRPr/>
            </a:pPr>
            <a:r>
              <a:rPr lang="en-US" altLang="zh-CN" sz="2000" dirty="0" smtClean="0">
                <a:latin typeface="Century Schoolbook" panose="02040604050505020304" pitchFamily="18" charset="0"/>
                <a:ea typeface="楷体_GB2312" pitchFamily="49" charset="-122"/>
              </a:rPr>
              <a:t>}</a:t>
            </a:r>
          </a:p>
          <a:p>
            <a:pPr marL="0" lvl="1"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chemeClr val="accent2"/>
              </a:buClr>
              <a:buSzPct val="70000"/>
              <a:defRPr/>
            </a:pPr>
            <a:r>
              <a:rPr lang="en-US" altLang="zh-CN" sz="2000" dirty="0" smtClean="0">
                <a:latin typeface="Century Schoolbook" panose="02040604050505020304" pitchFamily="18" charset="0"/>
                <a:ea typeface="楷体_GB2312" pitchFamily="49" charset="-122"/>
              </a:rPr>
              <a:t>class Rectangle extends </a:t>
            </a:r>
            <a:r>
              <a:rPr lang="en-US" altLang="zh-CN" sz="2000" dirty="0" err="1" smtClean="0">
                <a:latin typeface="Century Schoolbook" panose="02040604050505020304" pitchFamily="18" charset="0"/>
                <a:ea typeface="楷体_GB2312" pitchFamily="49" charset="-122"/>
              </a:rPr>
              <a:t>GraphicObject</a:t>
            </a:r>
            <a:r>
              <a:rPr lang="en-US" altLang="zh-CN" sz="2000" dirty="0" smtClean="0">
                <a:latin typeface="Century Schoolbook" panose="02040604050505020304" pitchFamily="18" charset="0"/>
                <a:ea typeface="楷体_GB2312" pitchFamily="49" charset="-122"/>
              </a:rPr>
              <a:t> {</a:t>
            </a:r>
          </a:p>
          <a:p>
            <a:pPr marL="0" lvl="1"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chemeClr val="accent2"/>
              </a:buClr>
              <a:buSzPct val="70000"/>
              <a:defRPr/>
            </a:pPr>
            <a:r>
              <a:rPr lang="en-US" altLang="zh-CN" sz="2000" dirty="0" smtClean="0">
                <a:latin typeface="Century Schoolbook" panose="02040604050505020304" pitchFamily="18" charset="0"/>
                <a:ea typeface="楷体_GB2312" pitchFamily="49" charset="-122"/>
              </a:rPr>
              <a:t>    void draw() {  . . .  }</a:t>
            </a:r>
          </a:p>
          <a:p>
            <a:pPr marL="0" lvl="1"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chemeClr val="accent2"/>
              </a:buClr>
              <a:buSzPct val="70000"/>
              <a:defRPr/>
            </a:pPr>
            <a:r>
              <a:rPr lang="en-US" altLang="zh-CN" sz="2000" dirty="0" smtClean="0">
                <a:latin typeface="Century Schoolbook" panose="02040604050505020304" pitchFamily="18" charset="0"/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770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3.5.1 </a:t>
            </a:r>
            <a:r>
              <a:rPr lang="zh-CN" altLang="en-US" dirty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继承的概念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76263"/>
          </a:xfrm>
        </p:spPr>
        <p:txBody>
          <a:bodyPr/>
          <a:lstStyle/>
          <a:p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动物类层次举例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28775"/>
            <a:ext cx="763587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484313"/>
            <a:ext cx="69691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2656"/>
            <a:ext cx="7435850" cy="533400"/>
          </a:xfrm>
        </p:spPr>
        <p:txBody>
          <a:bodyPr/>
          <a:lstStyle/>
          <a:p>
            <a:pPr marL="838200" indent="-838200" eaLnBrk="1" hangingPunct="1"/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 </a:t>
            </a:r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面向对象程序设计 </a:t>
            </a:r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2</a:t>
            </a:r>
            <a:endParaRPr lang="zh-CN" altLang="en-US" sz="3200" b="0" dirty="0" smtClean="0"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467600" cy="5257800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   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类的继承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3.6    Object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3.7    final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类与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final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3.8    abstract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3.9    </a:t>
            </a:r>
            <a:r>
              <a:rPr lang="zh-CN" altLang="en-GB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类的组合</a:t>
            </a:r>
            <a:endParaRPr lang="en-US" altLang="zh-CN" dirty="0" smtClean="0">
              <a:solidFill>
                <a:srgbClr val="FF0000"/>
              </a:solidFill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3.10  </a:t>
            </a:r>
            <a:r>
              <a:rPr lang="zh-CN" altLang="en-GB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访问控制</a:t>
            </a:r>
            <a:endParaRPr lang="en-US" altLang="zh-CN" dirty="0" smtClean="0"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3.11  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</a:t>
            </a:r>
          </a:p>
          <a:p>
            <a:pPr marL="609600" indent="-609600" eaLnBrk="1" hangingPunct="1">
              <a:buFontTx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34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3.9 </a:t>
            </a:r>
            <a:r>
              <a:rPr lang="zh-CN" altLang="en-GB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类的组合</a:t>
            </a:r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(composition)</a:t>
            </a:r>
            <a:endParaRPr lang="zh-CN" altLang="en-US" sz="320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31680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类的组合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现实世界中，大多数对象由更小的对象组成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软件中的对象也常常是由更小的对象组成</a:t>
            </a:r>
          </a:p>
          <a:p>
            <a:pPr lvl="1">
              <a:lnSpc>
                <a:spcPct val="150000"/>
              </a:lnSpc>
            </a:pP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的类中可以有其他类的对象作为成员，这便是类的组合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3.9 </a:t>
            </a:r>
            <a:r>
              <a:rPr lang="zh-CN" altLang="en-GB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类的组合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136135" cy="3384029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GB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组合的语法</a:t>
            </a:r>
            <a:endParaRPr lang="en-US" altLang="zh-CN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组合的语法很简单，只要把已存在类的对象放到新类中即可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可以使用“</a:t>
            </a: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has a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语句来描述这种关系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例如，考虑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Kitchen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类提供烹饪和冷藏食品的功能， “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my kitchen </a:t>
            </a: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'has a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' cooker/refrigerator”。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所以，可简单地将</a:t>
            </a:r>
            <a:r>
              <a:rPr lang="zh-CN" altLang="en-US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对象</a:t>
            </a:r>
            <a:r>
              <a:rPr lang="en-US" altLang="zh-CN" b="0" dirty="0" err="1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myCooker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b="0" dirty="0" err="1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myRefrigerator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放在</a:t>
            </a: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类</a:t>
            </a: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Kitchen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中。格式如下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68612" name="Rectangle 3"/>
          <p:cNvSpPr txBox="1">
            <a:spLocks noChangeArrowheads="1"/>
          </p:cNvSpPr>
          <p:nvPr/>
        </p:nvSpPr>
        <p:spPr bwMode="auto">
          <a:xfrm>
            <a:off x="466725" y="4385253"/>
            <a:ext cx="8210550" cy="237561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class 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Cooker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{   // </a:t>
            </a:r>
            <a:r>
              <a:rPr lang="zh-CN" altLang="en-US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类的语句  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}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class 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Refrigerator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{   // </a:t>
            </a:r>
            <a:r>
              <a:rPr lang="zh-CN" altLang="en-US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类的语句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}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class 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Kitchen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{  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Cooker </a:t>
            </a:r>
            <a:r>
              <a:rPr lang="en-US" altLang="zh-CN" sz="2000" dirty="0" err="1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myCooker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;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   Refrigerator </a:t>
            </a:r>
            <a:r>
              <a:rPr lang="en-US" altLang="zh-CN" sz="2000" dirty="0" err="1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myRefrigerator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;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}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3.9 </a:t>
            </a:r>
            <a:r>
              <a:rPr lang="zh-CN" altLang="en-GB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类的组合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举例：一条线段包含两个端点</a:t>
            </a:r>
          </a:p>
        </p:txBody>
      </p:sp>
      <p:sp>
        <p:nvSpPr>
          <p:cNvPr id="69636" name="Rectangle 3"/>
          <p:cNvSpPr txBox="1">
            <a:spLocks noChangeArrowheads="1"/>
          </p:cNvSpPr>
          <p:nvPr/>
        </p:nvSpPr>
        <p:spPr bwMode="auto">
          <a:xfrm>
            <a:off x="468313" y="1628775"/>
            <a:ext cx="8210550" cy="2879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public class 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Point 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//</a:t>
            </a:r>
            <a:r>
              <a:rPr lang="zh-CN" altLang="en-US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点类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{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private </a:t>
            </a: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x, y;  //coordinate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  public 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Point(</a:t>
            </a:r>
            <a:r>
              <a:rPr lang="en-US" altLang="zh-CN" sz="2000" dirty="0" err="1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x, </a:t>
            </a:r>
            <a:r>
              <a:rPr lang="en-US" altLang="zh-CN" sz="2000" dirty="0" err="1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y)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{ </a:t>
            </a: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this.x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= x; </a:t>
            </a: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this.y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= y;}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  public </a:t>
            </a:r>
            <a:r>
              <a:rPr lang="en-US" altLang="zh-CN" sz="2000" dirty="0" err="1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GetX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()  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{  return x; }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  public </a:t>
            </a:r>
            <a:r>
              <a:rPr lang="en-US" altLang="zh-CN" sz="2000" dirty="0" err="1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GetY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()  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{  return y; }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}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 txBox="1">
            <a:spLocks noChangeArrowheads="1"/>
          </p:cNvSpPr>
          <p:nvPr/>
        </p:nvSpPr>
        <p:spPr bwMode="auto">
          <a:xfrm>
            <a:off x="466725" y="1063968"/>
            <a:ext cx="8210550" cy="553338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import </a:t>
            </a:r>
            <a:r>
              <a:rPr lang="en-US" altLang="zh-CN" sz="2000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java.math</a:t>
            </a: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.*;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public class 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Line   //</a:t>
            </a:r>
            <a:r>
              <a:rPr lang="zh-CN" altLang="en-US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线段类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{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private Point  p1,p2;     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// </a:t>
            </a:r>
            <a:r>
              <a:rPr lang="zh-CN" altLang="en-US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两端点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zh-CN" altLang="en-US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00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Line(Point a, Point b) 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{  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   p1 = new Point(</a:t>
            </a: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a.GetX</a:t>
            </a: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(), </a:t>
            </a:r>
            <a:r>
              <a:rPr lang="en-US" altLang="zh-CN" sz="2000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a.GetY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());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   p2 = new Point(</a:t>
            </a: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b.GetX</a:t>
            </a: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(), </a:t>
            </a:r>
            <a:r>
              <a:rPr lang="en-US" altLang="zh-CN" sz="2000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b.GetY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());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}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 public double </a:t>
            </a:r>
            <a:r>
              <a:rPr lang="en-US" altLang="zh-CN" sz="200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Length() 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{  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   return </a:t>
            </a: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Math.sqrt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Math.pow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(p2.GetX</a:t>
            </a: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() - p1.GetX(), 2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)  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                             + </a:t>
            </a: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Math.pow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(p2.GetY</a:t>
            </a: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() - p1.GetY(), 2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));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 }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}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543800" cy="719137"/>
          </a:xfrm>
        </p:spPr>
        <p:txBody>
          <a:bodyPr/>
          <a:lstStyle/>
          <a:p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3.9 </a:t>
            </a:r>
            <a:r>
              <a:rPr lang="zh-CN" altLang="en-GB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类的组合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内容占位符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622" cy="5041106"/>
          </a:xfrm>
        </p:spPr>
        <p:txBody>
          <a:bodyPr/>
          <a:lstStyle/>
          <a:p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组合与继承的比较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“包含”关系用组合来表达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如果想利用新类内部一个现有类的特性，而不想使用它的接口，通常应选择组合，我们需在新类里嵌入现有类的</a:t>
            </a: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private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如果想让类用户直接访问新类的组合成分，需要将成员对象的属性变为</a:t>
            </a: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public</a:t>
            </a:r>
            <a:endParaRPr lang="zh-CN" altLang="en-US" dirty="0" smtClean="0">
              <a:solidFill>
                <a:srgbClr val="FF0000"/>
              </a:solidFill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“属于”关系用继承来表达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取得一个现成的类，并制作它的一个特殊版本。通常，这意味着我们准备使用一个常规用途的类，并根据特定需求对其进行定制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543800" cy="719137"/>
          </a:xfrm>
        </p:spPr>
        <p:txBody>
          <a:bodyPr/>
          <a:lstStyle/>
          <a:p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3.9 </a:t>
            </a:r>
            <a:r>
              <a:rPr lang="zh-CN" altLang="en-GB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类的组合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3.9 </a:t>
            </a:r>
            <a:r>
              <a:rPr lang="zh-CN" altLang="en-GB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类的</a:t>
            </a:r>
            <a:r>
              <a:rPr lang="zh-CN" altLang="en-GB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组合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组合与继承的比较</a:t>
            </a:r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7543800" cy="1727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Car（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汽车）对象，由于汽车的装配是故障分析时需要考虑的一项因素，所以有助于客户程序员理解如何使用类，而且类创建者的编程复杂程度也会大幅度降低。</a:t>
            </a:r>
            <a:endParaRPr lang="en-US" altLang="zh-CN" sz="2400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72708" name="Rectangle 3"/>
          <p:cNvSpPr txBox="1">
            <a:spLocks noChangeArrowheads="1"/>
          </p:cNvSpPr>
          <p:nvPr/>
        </p:nvSpPr>
        <p:spPr bwMode="auto">
          <a:xfrm>
            <a:off x="468313" y="2603869"/>
            <a:ext cx="4169910" cy="2016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class 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Engine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{  //</a:t>
            </a:r>
            <a:r>
              <a:rPr lang="zh-CN" altLang="en-US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发动机类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zh-CN" altLang="en-US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public void start() </a:t>
            </a: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{ …… }</a:t>
            </a:r>
            <a:endParaRPr lang="en-US" altLang="zh-CN" sz="2000" dirty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 public void rev() </a:t>
            </a: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{ …… }</a:t>
            </a:r>
            <a:endParaRPr lang="en-US" altLang="zh-CN" sz="2000" dirty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 public void stop() </a:t>
            </a: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{ …… }</a:t>
            </a:r>
            <a:endParaRPr lang="en-US" altLang="zh-CN" sz="2000" dirty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72709" name="Rectangle 3"/>
          <p:cNvSpPr txBox="1">
            <a:spLocks noChangeArrowheads="1"/>
          </p:cNvSpPr>
          <p:nvPr/>
        </p:nvSpPr>
        <p:spPr bwMode="auto">
          <a:xfrm>
            <a:off x="4875221" y="2603869"/>
            <a:ext cx="3744913" cy="199070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class </a:t>
            </a:r>
            <a:r>
              <a:rPr lang="en-US" altLang="zh-CN" sz="200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Wheel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{ //</a:t>
            </a:r>
            <a:r>
              <a:rPr lang="zh-CN" altLang="en-US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车轮类 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zh-CN" altLang="en-US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public void inflate(</a:t>
            </a: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psi) </a:t>
            </a: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{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    …….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  }</a:t>
            </a:r>
            <a:endParaRPr lang="en-US" altLang="zh-CN" sz="2000" dirty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72710" name="Rectangle 3"/>
          <p:cNvSpPr txBox="1">
            <a:spLocks noChangeArrowheads="1"/>
          </p:cNvSpPr>
          <p:nvPr/>
        </p:nvSpPr>
        <p:spPr bwMode="auto">
          <a:xfrm>
            <a:off x="5364088" y="4715296"/>
            <a:ext cx="3743325" cy="15843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class </a:t>
            </a:r>
            <a:r>
              <a:rPr lang="en-US" altLang="zh-CN" sz="2000" dirty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Window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{ //</a:t>
            </a:r>
            <a:r>
              <a:rPr lang="zh-CN" altLang="en-US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车窗类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zh-CN" altLang="en-US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public void rollup() </a:t>
            </a: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{……}</a:t>
            </a:r>
            <a:endParaRPr lang="en-US" altLang="zh-CN" sz="2000" dirty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  public void </a:t>
            </a: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rolldown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() </a:t>
            </a: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{……}</a:t>
            </a:r>
            <a:endParaRPr lang="en-US" altLang="zh-CN" sz="2000" dirty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72711" name="Rectangle 3"/>
          <p:cNvSpPr txBox="1">
            <a:spLocks noChangeArrowheads="1"/>
          </p:cNvSpPr>
          <p:nvPr/>
        </p:nvSpPr>
        <p:spPr bwMode="auto">
          <a:xfrm>
            <a:off x="35496" y="4715296"/>
            <a:ext cx="5253594" cy="20177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class </a:t>
            </a:r>
            <a:r>
              <a:rPr lang="en-US" altLang="zh-CN" sz="2000" dirty="0">
                <a:solidFill>
                  <a:srgbClr val="FF33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Door 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{ //</a:t>
            </a:r>
            <a:r>
              <a:rPr lang="zh-CN" altLang="en-US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车门类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zh-CN" altLang="en-US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public Window </a:t>
            </a: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window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= new Window();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 public void open() </a:t>
            </a: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{ …… }</a:t>
            </a:r>
            <a:endParaRPr lang="en-US" altLang="zh-CN" sz="2000" dirty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 public void close() </a:t>
            </a: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{ …… }</a:t>
            </a:r>
            <a:endParaRPr lang="en-US" altLang="zh-CN" sz="2000" dirty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}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210550" cy="568863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ts val="6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public class Car {</a:t>
            </a:r>
          </a:p>
          <a:p>
            <a:pPr marL="0" lvl="1">
              <a:spcBef>
                <a:spcPts val="6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   public 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Engine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engine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= new Engine();</a:t>
            </a:r>
          </a:p>
          <a:p>
            <a:pPr marL="0" lvl="1">
              <a:spcBef>
                <a:spcPts val="6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00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public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Wheel[] 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wheel = new Wheel[4</a:t>
            </a: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];</a:t>
            </a:r>
          </a:p>
          <a:p>
            <a:pPr marL="0" lvl="1">
              <a:spcBef>
                <a:spcPts val="6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0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public</a:t>
            </a: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Window[] 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wheel = new </a:t>
            </a: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Window[4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];</a:t>
            </a: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 </a:t>
            </a:r>
            <a:endParaRPr lang="en-US" altLang="zh-CN" sz="2000" dirty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marL="0" lvl="1">
              <a:spcBef>
                <a:spcPts val="6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00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public </a:t>
            </a:r>
            <a:r>
              <a:rPr lang="en-US" altLang="zh-CN" sz="2000" dirty="0">
                <a:solidFill>
                  <a:srgbClr val="FF33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Door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left = new Door(),right = new Door(); </a:t>
            </a:r>
          </a:p>
          <a:p>
            <a:pPr marL="0" lvl="1">
              <a:spcBef>
                <a:spcPts val="6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 public Car() {</a:t>
            </a:r>
          </a:p>
          <a:p>
            <a:pPr marL="0" lvl="1">
              <a:spcBef>
                <a:spcPts val="6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	for(</a:t>
            </a: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= 0; </a:t>
            </a: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&lt; 4; </a:t>
            </a: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++)</a:t>
            </a:r>
          </a:p>
          <a:p>
            <a:pPr marL="0" lvl="1">
              <a:spcBef>
                <a:spcPts val="6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	     wheel[</a:t>
            </a: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] = new Wheel();</a:t>
            </a:r>
          </a:p>
          <a:p>
            <a:pPr marL="0" lvl="1">
              <a:spcBef>
                <a:spcPts val="6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  }</a:t>
            </a:r>
          </a:p>
          <a:p>
            <a:pPr marL="0" lvl="1">
              <a:spcBef>
                <a:spcPts val="6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 public static void main(String[] </a:t>
            </a: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args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) {</a:t>
            </a:r>
          </a:p>
          <a:p>
            <a:pPr marL="0" lvl="1">
              <a:spcBef>
                <a:spcPts val="6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	Car </a:t>
            </a: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car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= new Car();</a:t>
            </a:r>
          </a:p>
          <a:p>
            <a:pPr marL="0" lvl="1">
              <a:spcBef>
                <a:spcPts val="6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	</a:t>
            </a: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car.left.window.rollup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();</a:t>
            </a:r>
          </a:p>
          <a:p>
            <a:pPr marL="0" lvl="1">
              <a:spcBef>
                <a:spcPts val="6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	</a:t>
            </a:r>
            <a:r>
              <a:rPr lang="en-US" altLang="zh-CN" sz="2000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Car.wheel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[0].inflate(72);</a:t>
            </a:r>
          </a:p>
          <a:p>
            <a:pPr marL="0" lvl="1">
              <a:spcBef>
                <a:spcPts val="6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     }</a:t>
            </a:r>
          </a:p>
          <a:p>
            <a:pPr marL="0" lvl="1">
              <a:spcBef>
                <a:spcPts val="6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543800" cy="719137"/>
          </a:xfrm>
        </p:spPr>
        <p:txBody>
          <a:bodyPr/>
          <a:lstStyle/>
          <a:p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3.9 </a:t>
            </a:r>
            <a:r>
              <a:rPr lang="zh-CN" altLang="en-GB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类的</a:t>
            </a:r>
            <a:r>
              <a:rPr lang="zh-CN" altLang="en-GB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组合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组合与继承的比较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2656"/>
            <a:ext cx="7435850" cy="533400"/>
          </a:xfrm>
        </p:spPr>
        <p:txBody>
          <a:bodyPr/>
          <a:lstStyle/>
          <a:p>
            <a:pPr marL="838200" indent="-838200" eaLnBrk="1" hangingPunct="1"/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 </a:t>
            </a:r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面向对象程序设计 </a:t>
            </a:r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2</a:t>
            </a:r>
            <a:endParaRPr lang="zh-CN" altLang="en-US" sz="3200" b="0" dirty="0" smtClean="0"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467600" cy="5257800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   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类的继承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3.6    Object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3.7    final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类与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final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3.8    abstract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3.9    </a:t>
            </a:r>
            <a:r>
              <a:rPr lang="zh-CN" alt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类的组合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3.10  </a:t>
            </a:r>
            <a:r>
              <a:rPr lang="zh-CN" altLang="en-GB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访问控制</a:t>
            </a:r>
            <a:endParaRPr lang="en-US" altLang="zh-CN" dirty="0" smtClean="0">
              <a:solidFill>
                <a:srgbClr val="FF0000"/>
              </a:solidFill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3.11  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</a:t>
            </a:r>
          </a:p>
          <a:p>
            <a:pPr marL="609600" indent="-609600" eaLnBrk="1" hangingPunct="1">
              <a:buFontTx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13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>
          <a:xfrm>
            <a:off x="473587" y="247733"/>
            <a:ext cx="7543800" cy="575394"/>
          </a:xfrm>
        </p:spPr>
        <p:txBody>
          <a:bodyPr/>
          <a:lstStyle/>
          <a:p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3.10 </a:t>
            </a:r>
            <a:r>
              <a:rPr lang="zh-CN" altLang="en-GB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访问控制</a:t>
            </a:r>
            <a:endParaRPr lang="zh-CN" altLang="en-US" sz="320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GB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类</a:t>
            </a:r>
            <a:r>
              <a:rPr lang="zh-CN" altLang="en-GB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的访问控制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GB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类的访问控制只有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两种</a:t>
            </a:r>
            <a:endParaRPr lang="en-US" altLang="zh-CN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GB" altLang="zh-CN" sz="2400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public（</a:t>
            </a:r>
            <a:r>
              <a:rPr lang="zh-CN" altLang="en-GB" sz="2400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公共类）</a:t>
            </a:r>
            <a:endParaRPr lang="en-US" altLang="zh-CN" sz="2400" b="0" dirty="0" smtClean="0">
              <a:solidFill>
                <a:srgbClr val="0000CC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GB" sz="2400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无修饰符（缺省类）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GB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访问权限符与访问能力之间的关系如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下</a:t>
            </a:r>
            <a:r>
              <a:rPr lang="zh-CN" altLang="en-GB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表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6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167593"/>
              </p:ext>
            </p:extLst>
          </p:nvPr>
        </p:nvGraphicFramePr>
        <p:xfrm>
          <a:off x="1005385" y="4149726"/>
          <a:ext cx="6985000" cy="201612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216942"/>
                <a:gridCol w="2381370"/>
                <a:gridCol w="2386688"/>
              </a:tblGrid>
              <a:tr h="6023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</a:rPr>
                        <a:t>类型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4" marR="90004" marT="46789" marB="4678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</a:rPr>
                        <a:t>无修饰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4" marR="90004" marT="46789" marB="4678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</a:rPr>
                        <a:t>public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4" marR="90004" marT="46789" marB="46789" anchor="ctr" horzOverflow="overflow"/>
                </a:tc>
              </a:tr>
              <a:tr h="7224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</a:rPr>
                        <a:t>同一包中的类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entury Schoolbook" panose="020406040505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4" marR="90004" marT="46789" marB="4678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</a:rPr>
                        <a:t>yes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entury Schoolbook" panose="020406040505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4" marR="90004" marT="46789" marB="4678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</a:rPr>
                        <a:t>yes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entury Schoolbook" panose="020406040505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4" marR="90004" marT="46789" marB="46789" anchor="ctr" horzOverflow="overflow"/>
                </a:tc>
              </a:tr>
              <a:tr h="6912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</a:rPr>
                        <a:t>不同包中的类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entury Schoolbook" panose="02040604050505020304" pitchFamily="18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0004" marR="90004" marT="46789" marB="4678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</a:rPr>
                        <a:t>no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entury Schoolbook" panose="020406040505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4" marR="90004" marT="46789" marB="4678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</a:rPr>
                        <a:t>yes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entury Schoolbook" panose="020406040505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4" marR="90004" marT="46789" marB="46789" anchor="ctr" horzOverflow="overflow"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3.5.2 </a:t>
            </a:r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继承的语法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继承的语法</a:t>
            </a:r>
          </a:p>
          <a:p>
            <a:pPr lvl="1">
              <a:buFontTx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class </a:t>
            </a:r>
            <a:r>
              <a:rPr lang="en-US" altLang="zh-CN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childClass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extends </a:t>
            </a:r>
            <a:r>
              <a:rPr lang="en-US" altLang="zh-CN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parentClass</a:t>
            </a:r>
            <a:endParaRPr lang="en-US" altLang="zh-CN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>
              <a:buFontTx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{ </a:t>
            </a:r>
          </a:p>
          <a:p>
            <a:pPr lvl="1">
              <a:buFontTx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	//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类体</a:t>
            </a:r>
          </a:p>
          <a:p>
            <a:pPr lvl="1">
              <a:buFontTx/>
              <a:buNone/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}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>
          <a:xfrm>
            <a:off x="468313" y="187626"/>
            <a:ext cx="7543800" cy="647402"/>
          </a:xfrm>
        </p:spPr>
        <p:txBody>
          <a:bodyPr/>
          <a:lstStyle/>
          <a:p>
            <a:r>
              <a:rPr lang="en-US" altLang="zh-CN" dirty="0">
                <a:latin typeface="Century Schoolbook" panose="02040604050505020304" pitchFamily="18" charset="0"/>
                <a:ea typeface="黑体" panose="02010609060101010101" pitchFamily="49" charset="-122"/>
              </a:rPr>
              <a:t>3.10 </a:t>
            </a:r>
            <a:r>
              <a:rPr lang="zh-CN" altLang="en-GB" dirty="0">
                <a:latin typeface="Century Schoolbook" panose="02040604050505020304" pitchFamily="18" charset="0"/>
                <a:ea typeface="黑体" panose="02010609060101010101" pitchFamily="49" charset="-122"/>
              </a:rPr>
              <a:t>访问控制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768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类成员</a:t>
            </a:r>
            <a:r>
              <a:rPr lang="zh-CN" altLang="en-GB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的访问控制</a:t>
            </a:r>
            <a:endParaRPr lang="en-US" altLang="zh-CN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/>
            <a:r>
              <a:rPr lang="zh-CN" altLang="en-GB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公有(</a:t>
            </a:r>
            <a:r>
              <a:rPr lang="en-GB" altLang="zh-CN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public)</a:t>
            </a:r>
            <a:endParaRPr lang="zh-CN" altLang="en-GB" b="0" dirty="0" smtClean="0">
              <a:solidFill>
                <a:srgbClr val="0000FF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2"/>
            <a:r>
              <a:rPr lang="zh-CN" altLang="en-GB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可以被其他</a:t>
            </a:r>
            <a:r>
              <a:rPr lang="zh-CN" altLang="en-GB" sz="2400" dirty="0" smtClean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任何对象访问</a:t>
            </a:r>
            <a:r>
              <a:rPr lang="zh-CN" altLang="en-GB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(前提</a:t>
            </a: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：有</a:t>
            </a:r>
            <a:r>
              <a:rPr lang="zh-CN" altLang="en-GB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类成员所在的类有访问权限) </a:t>
            </a:r>
          </a:p>
          <a:p>
            <a:pPr lvl="1"/>
            <a:r>
              <a:rPr lang="zh-CN" altLang="en-GB" b="0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保护(</a:t>
            </a:r>
            <a:r>
              <a:rPr lang="en-GB" altLang="zh-CN" b="0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protected)</a:t>
            </a:r>
            <a:endParaRPr lang="zh-CN" altLang="en-GB" b="0" dirty="0">
              <a:solidFill>
                <a:srgbClr val="0000FF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2"/>
            <a:r>
              <a:rPr lang="zh-CN" altLang="en-GB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只可被</a:t>
            </a:r>
            <a:r>
              <a:rPr lang="zh-CN" altLang="en-GB" sz="2400" dirty="0" smtClean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同一类及其子类</a:t>
            </a:r>
            <a:r>
              <a:rPr lang="zh-CN" altLang="en-GB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的实例对象访问</a:t>
            </a:r>
          </a:p>
          <a:p>
            <a:pPr lvl="1"/>
            <a:r>
              <a:rPr lang="zh-CN" altLang="en-GB" b="0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私有(</a:t>
            </a:r>
            <a:r>
              <a:rPr lang="en-GB" altLang="zh-CN" b="0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private)</a:t>
            </a:r>
            <a:endParaRPr lang="zh-CN" altLang="en-GB" b="0" dirty="0">
              <a:solidFill>
                <a:srgbClr val="0000FF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2"/>
            <a:r>
              <a:rPr lang="zh-CN" altLang="en-GB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只能被这个</a:t>
            </a:r>
            <a:r>
              <a:rPr lang="zh-CN" altLang="en-GB" sz="2400" dirty="0" smtClean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类本身访问</a:t>
            </a:r>
            <a:r>
              <a:rPr lang="zh-CN" altLang="en-GB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，在类外不可见</a:t>
            </a:r>
          </a:p>
          <a:p>
            <a:pPr lvl="1"/>
            <a:r>
              <a:rPr lang="zh-CN" altLang="en-GB" b="0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默认(</a:t>
            </a:r>
            <a:r>
              <a:rPr lang="en-GB" altLang="zh-CN" b="0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default)</a:t>
            </a:r>
            <a:endParaRPr lang="zh-CN" altLang="en-GB" b="0" dirty="0">
              <a:solidFill>
                <a:srgbClr val="0000FF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2"/>
            <a:r>
              <a:rPr lang="zh-CN" altLang="en-GB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仅允许</a:t>
            </a:r>
            <a:r>
              <a:rPr lang="zh-CN" altLang="en-GB" sz="2400" dirty="0" smtClean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同一个包内的访问</a:t>
            </a:r>
            <a:r>
              <a:rPr lang="zh-CN" altLang="en-GB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；又被称为“包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(</a:t>
            </a:r>
            <a:r>
              <a:rPr lang="en-GB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package)</a:t>
            </a:r>
            <a:r>
              <a:rPr lang="zh-CN" altLang="en-GB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访问权限”</a:t>
            </a:r>
            <a:endParaRPr lang="en-GB" altLang="zh-CN" sz="240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entury Schoolbook" panose="02040604050505020304" pitchFamily="18" charset="0"/>
                <a:ea typeface="黑体" panose="02010609060101010101" pitchFamily="49" charset="-122"/>
              </a:rPr>
              <a:t>3.10 </a:t>
            </a:r>
            <a:r>
              <a:rPr lang="zh-CN" altLang="en-GB" dirty="0">
                <a:latin typeface="Century Schoolbook" panose="02040604050505020304" pitchFamily="18" charset="0"/>
                <a:ea typeface="黑体" panose="02010609060101010101" pitchFamily="49" charset="-122"/>
              </a:rPr>
              <a:t>访问控制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4" name="Group 11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703490"/>
              </p:ext>
            </p:extLst>
          </p:nvPr>
        </p:nvGraphicFramePr>
        <p:xfrm>
          <a:off x="341785" y="1844824"/>
          <a:ext cx="8178328" cy="440372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85999"/>
                <a:gridCol w="1370628"/>
                <a:gridCol w="1462652"/>
                <a:gridCol w="1572404"/>
                <a:gridCol w="1486645"/>
              </a:tblGrid>
              <a:tr h="682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</a:rPr>
                        <a:t>类型</a:t>
                      </a:r>
                      <a:endParaRPr kumimoji="0" lang="zh-CN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89991" marR="89991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</a:rPr>
                        <a:t>private</a:t>
                      </a:r>
                      <a:endParaRPr kumimoji="0" lang="en-US" altLang="zh-CN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entury Schoolbook" panose="020406040505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89991" marR="89991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</a:rPr>
                        <a:t>无修饰</a:t>
                      </a:r>
                      <a:endParaRPr kumimoji="0" lang="zh-CN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entury Schoolbook" panose="020406040505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89991" marR="89991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</a:rPr>
                        <a:t>protected</a:t>
                      </a:r>
                      <a:endParaRPr kumimoji="0" lang="en-US" altLang="zh-CN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entury Schoolbook" panose="020406040505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89991" marR="89991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</a:rPr>
                        <a:t>public</a:t>
                      </a:r>
                      <a:endParaRPr kumimoji="0" lang="en-US" altLang="zh-CN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entury Schoolbook" panose="020406040505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89991" marR="89991" marT="46800" marB="46800" anchor="ctr" horzOverflow="overflow"/>
                </a:tc>
              </a:tr>
              <a:tr h="64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</a:rPr>
                        <a:t>同一类</a:t>
                      </a:r>
                      <a:endParaRPr kumimoji="0" lang="zh-CN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89991" marR="89991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</a:rPr>
                        <a:t>yes</a:t>
                      </a:r>
                      <a:endParaRPr kumimoji="0" lang="en-US" altLang="zh-CN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entury Schoolbook" panose="020406040505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89991" marR="89991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</a:rPr>
                        <a:t>yes</a:t>
                      </a:r>
                      <a:endParaRPr kumimoji="0" lang="en-US" altLang="zh-CN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entury Schoolbook" panose="020406040505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89991" marR="89991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</a:rPr>
                        <a:t>yes</a:t>
                      </a:r>
                      <a:endParaRPr kumimoji="0" lang="en-US" altLang="zh-CN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entury Schoolbook" panose="020406040505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89991" marR="89991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</a:rPr>
                        <a:t>yes</a:t>
                      </a:r>
                      <a:endParaRPr kumimoji="0" lang="en-US" altLang="zh-CN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entury Schoolbook" panose="020406040505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89991" marR="89991" marT="46800" marB="46800" anchor="ctr" horzOverflow="overflow"/>
                </a:tc>
              </a:tr>
              <a:tr h="796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</a:rPr>
                        <a:t>同一包中的子类</a:t>
                      </a:r>
                      <a:endParaRPr kumimoji="0" lang="zh-CN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89991" marR="89991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</a:rPr>
                        <a:t>no</a:t>
                      </a:r>
                      <a:endParaRPr kumimoji="0" lang="en-US" altLang="zh-CN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entury Schoolbook" panose="020406040505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89991" marR="89991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  <a:cs typeface="+mn-cs"/>
                        </a:rPr>
                        <a:t>yes</a:t>
                      </a:r>
                    </a:p>
                  </a:txBody>
                  <a:tcPr marL="89991" marR="89991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  <a:cs typeface="+mn-cs"/>
                        </a:rPr>
                        <a:t>yes</a:t>
                      </a:r>
                    </a:p>
                  </a:txBody>
                  <a:tcPr marL="89991" marR="89991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  <a:cs typeface="+mn-cs"/>
                        </a:rPr>
                        <a:t>yes</a:t>
                      </a:r>
                    </a:p>
                  </a:txBody>
                  <a:tcPr marL="89991" marR="89991" marT="46800" marB="46800" anchor="ctr" horzOverflow="overflow"/>
                </a:tc>
              </a:tr>
              <a:tr h="761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</a:rPr>
                        <a:t>同一包中的非子类</a:t>
                      </a:r>
                      <a:endParaRPr kumimoji="0" lang="zh-CN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89991" marR="89991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  <a:cs typeface="+mn-cs"/>
                        </a:rPr>
                        <a:t>no</a:t>
                      </a:r>
                    </a:p>
                  </a:txBody>
                  <a:tcPr marL="89991" marR="89991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  <a:cs typeface="+mn-cs"/>
                        </a:rPr>
                        <a:t>yes</a:t>
                      </a:r>
                    </a:p>
                  </a:txBody>
                  <a:tcPr marL="89991" marR="89991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  <a:cs typeface="+mn-cs"/>
                        </a:rPr>
                        <a:t>yes</a:t>
                      </a:r>
                    </a:p>
                  </a:txBody>
                  <a:tcPr marL="89991" marR="89991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  <a:cs typeface="+mn-cs"/>
                        </a:rPr>
                        <a:t>yes</a:t>
                      </a:r>
                    </a:p>
                  </a:txBody>
                  <a:tcPr marL="89991" marR="89991" marT="46800" marB="46800" anchor="ctr" horzOverflow="overflow"/>
                </a:tc>
              </a:tr>
              <a:tr h="7579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</a:rPr>
                        <a:t>不同包中的子类</a:t>
                      </a:r>
                      <a:endParaRPr kumimoji="0" lang="zh-CN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89991" marR="89991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  <a:cs typeface="+mn-cs"/>
                        </a:rPr>
                        <a:t>no</a:t>
                      </a:r>
                    </a:p>
                  </a:txBody>
                  <a:tcPr marL="89991" marR="89991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  <a:cs typeface="+mn-cs"/>
                        </a:rPr>
                        <a:t>no</a:t>
                      </a:r>
                    </a:p>
                  </a:txBody>
                  <a:tcPr marL="89991" marR="89991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  <a:cs typeface="+mn-cs"/>
                        </a:rPr>
                        <a:t>yes</a:t>
                      </a:r>
                    </a:p>
                  </a:txBody>
                  <a:tcPr marL="89991" marR="89991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  <a:cs typeface="+mn-cs"/>
                        </a:rPr>
                        <a:t>yes</a:t>
                      </a:r>
                    </a:p>
                  </a:txBody>
                  <a:tcPr marL="89991" marR="89991" marT="46800" marB="46800" anchor="ctr" horzOverflow="overflow"/>
                </a:tc>
              </a:tr>
              <a:tr h="761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</a:rPr>
                        <a:t>不同包中的非子类</a:t>
                      </a:r>
                      <a:endParaRPr kumimoji="0" lang="zh-CN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89991" marR="89991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  <a:cs typeface="+mn-cs"/>
                        </a:rPr>
                        <a:t>no</a:t>
                      </a:r>
                    </a:p>
                  </a:txBody>
                  <a:tcPr marL="89991" marR="89991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  <a:cs typeface="+mn-cs"/>
                        </a:rPr>
                        <a:t>no</a:t>
                      </a:r>
                    </a:p>
                  </a:txBody>
                  <a:tcPr marL="89991" marR="89991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  <a:cs typeface="+mn-cs"/>
                        </a:rPr>
                        <a:t>no</a:t>
                      </a:r>
                    </a:p>
                  </a:txBody>
                  <a:tcPr marL="89991" marR="89991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entury Schoolbook" panose="02040604050505020304" pitchFamily="18" charset="0"/>
                          <a:ea typeface="黑体" panose="02010609060101010101" pitchFamily="49" charset="-122"/>
                          <a:cs typeface="+mn-cs"/>
                        </a:rPr>
                        <a:t>yes</a:t>
                      </a:r>
                    </a:p>
                  </a:txBody>
                  <a:tcPr marL="89991" marR="89991" marT="46800" marB="46800" anchor="ctr" horzOverflow="overflow"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41784" y="908050"/>
            <a:ext cx="7272808" cy="651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GB" sz="2800" dirty="0">
                <a:latin typeface="Century Schoolbook" panose="02040604050505020304" pitchFamily="18" charset="0"/>
                <a:ea typeface="黑体" panose="02010609060101010101" pitchFamily="49" charset="-122"/>
              </a:rPr>
              <a:t>访问权限符与访问能力之间的关系如</a:t>
            </a:r>
            <a:r>
              <a:rPr lang="zh-CN" altLang="en-US" sz="2800" dirty="0">
                <a:latin typeface="Century Schoolbook" panose="02040604050505020304" pitchFamily="18" charset="0"/>
                <a:ea typeface="黑体" panose="02010609060101010101" pitchFamily="49" charset="-122"/>
              </a:rPr>
              <a:t>下</a:t>
            </a:r>
            <a:r>
              <a:rPr lang="zh-CN" altLang="en-GB" sz="2800" dirty="0">
                <a:latin typeface="Century Schoolbook" panose="02040604050505020304" pitchFamily="18" charset="0"/>
                <a:ea typeface="黑体" panose="02010609060101010101" pitchFamily="49" charset="-122"/>
              </a:rPr>
              <a:t>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>
          <a:xfrm>
            <a:off x="468313" y="224138"/>
            <a:ext cx="7543800" cy="647402"/>
          </a:xfrm>
        </p:spPr>
        <p:txBody>
          <a:bodyPr/>
          <a:lstStyle/>
          <a:p>
            <a:r>
              <a:rPr lang="en-US" altLang="zh-CN" dirty="0">
                <a:latin typeface="Century Schoolbook" panose="02040604050505020304" pitchFamily="18" charset="0"/>
                <a:ea typeface="黑体" panose="02010609060101010101" pitchFamily="49" charset="-122"/>
              </a:rPr>
              <a:t>3.10 </a:t>
            </a:r>
            <a:r>
              <a:rPr lang="zh-CN" altLang="en-GB" dirty="0">
                <a:latin typeface="Century Schoolbook" panose="02040604050505020304" pitchFamily="18" charset="0"/>
                <a:ea typeface="黑体" panose="02010609060101010101" pitchFamily="49" charset="-122"/>
              </a:rPr>
              <a:t>访问控制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>
          <a:xfrm>
            <a:off x="234156" y="1214339"/>
            <a:ext cx="8675687" cy="1439813"/>
          </a:xfrm>
        </p:spPr>
        <p:txBody>
          <a:bodyPr/>
          <a:lstStyle/>
          <a:p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举例</a:t>
            </a:r>
            <a:endParaRPr lang="en-US" altLang="zh-CN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/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对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Circle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类声明进行修改，给实例变量加上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private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修饰符</a:t>
            </a:r>
          </a:p>
          <a:p>
            <a:pPr lvl="1"/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78852" name="Rectangle 3"/>
          <p:cNvSpPr txBox="1">
            <a:spLocks noChangeArrowheads="1"/>
          </p:cNvSpPr>
          <p:nvPr/>
        </p:nvSpPr>
        <p:spPr bwMode="auto">
          <a:xfrm>
            <a:off x="1115616" y="2654152"/>
            <a:ext cx="7200978" cy="29527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80000"/>
              </a:lnSpc>
              <a:spcBef>
                <a:spcPct val="50000"/>
              </a:spcBef>
              <a:buClr>
                <a:srgbClr val="669999"/>
              </a:buClr>
              <a:buSzPct val="70000"/>
            </a:pPr>
            <a:r>
              <a:rPr lang="en-US" altLang="zh-CN" sz="2000" b="1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public class Circle {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rgbClr val="669999"/>
              </a:buClr>
              <a:buSzPct val="70000"/>
            </a:pPr>
            <a:r>
              <a:rPr lang="en-US" altLang="zh-CN" sz="2000" b="1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        static double PI = 3.14159265;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rgbClr val="669999"/>
              </a:buClr>
              <a:buSzPct val="70000"/>
            </a:pPr>
            <a:r>
              <a:rPr lang="en-US" altLang="zh-CN" sz="2000" b="1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        </a:t>
            </a:r>
            <a:r>
              <a:rPr lang="en-US" altLang="zh-CN" sz="2000" b="1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private</a:t>
            </a:r>
            <a:r>
              <a:rPr lang="en-US" altLang="zh-CN" sz="2000" b="1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 int radius;    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rgbClr val="669999"/>
              </a:buClr>
              <a:buSzPct val="70000"/>
            </a:pPr>
            <a:r>
              <a:rPr lang="en-US" altLang="zh-CN" sz="2000" b="1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        public double circumference() {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rgbClr val="669999"/>
              </a:buClr>
              <a:buSzPct val="70000"/>
            </a:pPr>
            <a:r>
              <a:rPr lang="en-US" altLang="zh-CN" sz="2000" b="1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            return 2 * PI * radius;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rgbClr val="669999"/>
              </a:buClr>
              <a:buSzPct val="70000"/>
            </a:pPr>
            <a:r>
              <a:rPr lang="en-US" altLang="zh-CN" sz="2000" b="1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        }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rgbClr val="669999"/>
              </a:buClr>
              <a:buSzPct val="70000"/>
            </a:pPr>
            <a:r>
              <a:rPr lang="en-US" altLang="zh-CN" sz="2000" b="1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  }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>
          <a:xfrm>
            <a:off x="468313" y="187626"/>
            <a:ext cx="7543800" cy="647402"/>
          </a:xfrm>
        </p:spPr>
        <p:txBody>
          <a:bodyPr/>
          <a:lstStyle/>
          <a:p>
            <a:r>
              <a:rPr lang="en-US" altLang="zh-CN" dirty="0">
                <a:latin typeface="Century Schoolbook" panose="02040604050505020304" pitchFamily="18" charset="0"/>
                <a:ea typeface="黑体" panose="02010609060101010101" pitchFamily="49" charset="-122"/>
              </a:rPr>
              <a:t>3.10 </a:t>
            </a:r>
            <a:r>
              <a:rPr lang="zh-CN" altLang="en-GB" dirty="0">
                <a:latin typeface="Century Schoolbook" panose="02040604050505020304" pitchFamily="18" charset="0"/>
                <a:ea typeface="黑体" panose="02010609060101010101" pitchFamily="49" charset="-122"/>
              </a:rPr>
              <a:t>访问控制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74701"/>
          </a:xfrm>
        </p:spPr>
        <p:txBody>
          <a:bodyPr/>
          <a:lstStyle/>
          <a:p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测试程序 </a:t>
            </a:r>
            <a:r>
              <a:rPr lang="en-US" altLang="zh-CN" sz="2400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CircumferenceTester.java</a:t>
            </a:r>
          </a:p>
          <a:p>
            <a:endParaRPr lang="zh-CN" altLang="en-US" sz="2400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sp>
        <p:nvSpPr>
          <p:cNvPr id="79876" name="Rectangle 3"/>
          <p:cNvSpPr txBox="1">
            <a:spLocks noChangeArrowheads="1"/>
          </p:cNvSpPr>
          <p:nvPr/>
        </p:nvSpPr>
        <p:spPr bwMode="auto">
          <a:xfrm>
            <a:off x="359568" y="1628800"/>
            <a:ext cx="8424863" cy="48244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80000"/>
              </a:lnSpc>
              <a:spcBef>
                <a:spcPct val="50000"/>
              </a:spcBef>
              <a:buClr>
                <a:srgbClr val="669999"/>
              </a:buClr>
              <a:buSzPct val="70000"/>
            </a:pP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public class </a:t>
            </a:r>
            <a:r>
              <a:rPr lang="en-US" altLang="zh-CN" sz="2000" dirty="0" err="1">
                <a:solidFill>
                  <a:srgbClr val="C00000"/>
                </a:solidFill>
                <a:latin typeface="Century Schoolbook" panose="02040604050505020304" pitchFamily="18" charset="0"/>
                <a:ea typeface="楷体_GB2312" pitchFamily="49" charset="-122"/>
              </a:rPr>
              <a:t>CircumferenceTester</a:t>
            </a:r>
            <a:r>
              <a:rPr lang="en-US" altLang="zh-CN" sz="2000" dirty="0">
                <a:solidFill>
                  <a:srgbClr val="0000CC"/>
                </a:solidFill>
                <a:latin typeface="Century Schoolbook" panose="02040604050505020304" pitchFamily="18" charset="0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{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rgbClr val="669999"/>
              </a:buClr>
              <a:buSzPct val="70000"/>
            </a:pP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      public static void main(String </a:t>
            </a:r>
            <a:r>
              <a:rPr lang="en-US" altLang="zh-CN" sz="2000" dirty="0" err="1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args</a:t>
            </a: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[]) {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rgbClr val="669999"/>
              </a:buClr>
              <a:buSzPct val="70000"/>
            </a:pP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           Circle 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c1</a:t>
            </a: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 = new Circle();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rgbClr val="669999"/>
              </a:buClr>
              <a:buSzPct val="70000"/>
            </a:pPr>
            <a:r>
              <a:rPr lang="en-US" altLang="zh-CN" sz="2000" dirty="0">
                <a:solidFill>
                  <a:srgbClr val="0000CC"/>
                </a:solidFill>
                <a:latin typeface="Century Schoolbook" panose="02040604050505020304" pitchFamily="18" charset="0"/>
                <a:ea typeface="楷体_GB2312" pitchFamily="49" charset="-122"/>
              </a:rPr>
              <a:t>           c1.radius </a:t>
            </a: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= 50;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rgbClr val="669999"/>
              </a:buClr>
              <a:buSzPct val="70000"/>
            </a:pP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           Circle 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c2 </a:t>
            </a: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= new Circle();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rgbClr val="669999"/>
              </a:buClr>
              <a:buSzPct val="70000"/>
            </a:pP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           </a:t>
            </a:r>
            <a:r>
              <a:rPr lang="en-US" altLang="zh-CN" sz="2000" dirty="0">
                <a:solidFill>
                  <a:srgbClr val="0000CC"/>
                </a:solidFill>
                <a:latin typeface="Century Schoolbook" panose="02040604050505020304" pitchFamily="18" charset="0"/>
                <a:ea typeface="楷体_GB2312" pitchFamily="49" charset="-122"/>
              </a:rPr>
              <a:t>c2.radius </a:t>
            </a: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= 10;        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rgbClr val="669999"/>
              </a:buClr>
              <a:buSzPct val="70000"/>
            </a:pP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           double circum1 = c1.circumference();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rgbClr val="669999"/>
              </a:buClr>
              <a:buSzPct val="70000"/>
            </a:pP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           double circum2 = c2.circumference();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rgbClr val="669999"/>
              </a:buClr>
              <a:buSzPct val="70000"/>
            </a:pP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           </a:t>
            </a:r>
            <a:r>
              <a:rPr lang="en-US" altLang="zh-CN" sz="2000" dirty="0" err="1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System.out.println</a:t>
            </a: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("Circle 1 has circumference " + circum1);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rgbClr val="669999"/>
              </a:buClr>
              <a:buSzPct val="70000"/>
            </a:pP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           </a:t>
            </a:r>
            <a:r>
              <a:rPr lang="en-US" altLang="zh-CN" sz="2000" dirty="0" err="1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System.out.println</a:t>
            </a: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("Circle 2 has circumference " + circum2);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rgbClr val="669999"/>
              </a:buClr>
              <a:buSzPct val="70000"/>
            </a:pP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     }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rgbClr val="669999"/>
              </a:buClr>
              <a:buSzPct val="70000"/>
            </a:pP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 }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835622" y="5706292"/>
            <a:ext cx="6948809" cy="74692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楷体_GB2312" pitchFamily="1" charset="-122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楷体_GB2312" pitchFamily="1" charset="-122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9pPr>
          </a:lstStyle>
          <a:p>
            <a:pPr marL="0" lvl="1" indent="0">
              <a:lnSpc>
                <a:spcPct val="90000"/>
              </a:lnSpc>
              <a:buNone/>
            </a:pPr>
            <a:r>
              <a:rPr lang="zh-CN" altLang="en-US" sz="2000" b="0" kern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在编译语句“</a:t>
            </a:r>
            <a:r>
              <a:rPr lang="en-US" altLang="zh-CN" sz="2000" b="0" kern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c1.radius = 50;”</a:t>
            </a:r>
            <a:r>
              <a:rPr lang="zh-CN" altLang="en-US" sz="2000" b="0" kern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及“</a:t>
            </a:r>
            <a:r>
              <a:rPr lang="en-US" altLang="zh-CN" sz="2000" b="0" kern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c2.radius =10;”  </a:t>
            </a:r>
            <a:r>
              <a:rPr lang="zh-CN" altLang="en-US" sz="2000" b="0" kern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时会提示存在语法错误</a:t>
            </a:r>
            <a:r>
              <a:rPr lang="zh-CN" altLang="en-US" sz="2000" b="0" kern="0" dirty="0" smtClean="0">
                <a:solidFill>
                  <a:schemeClr val="tx2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“</a:t>
            </a:r>
            <a:r>
              <a:rPr lang="en-US" altLang="zh-CN" sz="2000" b="0" kern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radius has private access in Circle</a:t>
            </a:r>
            <a:r>
              <a:rPr lang="en-US" altLang="zh-CN" sz="2000" b="0" kern="0" dirty="0" smtClean="0">
                <a:solidFill>
                  <a:schemeClr val="tx2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”</a:t>
            </a:r>
            <a:endParaRPr lang="zh-CN" altLang="en-US" sz="2000" b="0" kern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entury Schoolbook" panose="02040604050505020304" pitchFamily="18" charset="0"/>
                <a:ea typeface="黑体" panose="02010609060101010101" pitchFamily="49" charset="-122"/>
              </a:rPr>
              <a:t>3.10 </a:t>
            </a:r>
            <a:r>
              <a:rPr lang="zh-CN" altLang="en-GB" dirty="0">
                <a:latin typeface="Century Schoolbook" panose="02040604050505020304" pitchFamily="18" charset="0"/>
                <a:ea typeface="黑体" panose="02010609060101010101" pitchFamily="49" charset="-122"/>
              </a:rPr>
              <a:t>访问控制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7992119" cy="37440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原因</a:t>
            </a:r>
            <a:endParaRPr lang="en-US" altLang="zh-CN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由于在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Circle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类声明中</a:t>
            </a:r>
            <a:r>
              <a:rPr lang="zh-CN" altLang="en-US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变量</a:t>
            </a:r>
            <a:r>
              <a:rPr lang="en-US" altLang="zh-CN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radius</a:t>
            </a:r>
            <a:r>
              <a:rPr lang="zh-CN" altLang="en-US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被声明为</a:t>
            </a:r>
            <a:r>
              <a:rPr lang="en-US" altLang="zh-CN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private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因此在其它类中不能直接对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radius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进行存取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如果要允许其它类访问</a:t>
            </a:r>
            <a:r>
              <a:rPr lang="en-US" altLang="zh-CN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radius</a:t>
            </a:r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的值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，就需要在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Circle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类中</a:t>
            </a:r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声明相应的公有方法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。通常有两类典型的方法用于访问属性值，</a:t>
            </a: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get</a:t>
            </a: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方法及</a:t>
            </a: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set</a:t>
            </a: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方法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。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entury Schoolbook" panose="02040604050505020304" pitchFamily="18" charset="0"/>
                <a:ea typeface="黑体" panose="02010609060101010101" pitchFamily="49" charset="-122"/>
              </a:rPr>
              <a:t>3.10 </a:t>
            </a:r>
            <a:r>
              <a:rPr lang="zh-CN" altLang="en-GB" dirty="0">
                <a:latin typeface="Century Schoolbook" panose="02040604050505020304" pitchFamily="18" charset="0"/>
                <a:ea typeface="黑体" panose="02010609060101010101" pitchFamily="49" charset="-122"/>
              </a:rPr>
              <a:t>访问控制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8192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68828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get</a:t>
            </a:r>
            <a:r>
              <a:rPr lang="zh-CN" altLang="en-US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方法</a:t>
            </a:r>
          </a:p>
          <a:p>
            <a:pPr lvl="1">
              <a:lnSpc>
                <a:spcPct val="9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功能：取得属性变量的值</a:t>
            </a:r>
          </a:p>
          <a:p>
            <a:pPr lvl="1">
              <a:lnSpc>
                <a:spcPct val="90000"/>
              </a:lnSpc>
            </a:pP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get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方法名以“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get”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开头，后面是实例变量的名字</a:t>
            </a:r>
            <a:endParaRPr lang="en-US" altLang="zh-CN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一般具有以下格式：</a:t>
            </a:r>
          </a:p>
          <a:p>
            <a:pPr lvl="2">
              <a:lnSpc>
                <a:spcPct val="90000"/>
              </a:lnSpc>
              <a:spcBef>
                <a:spcPct val="65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public</a:t>
            </a:r>
            <a:r>
              <a:rPr lang="en-US" altLang="zh-CN" sz="240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400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fieldType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&gt;  </a:t>
            </a:r>
            <a:r>
              <a:rPr lang="en-US" altLang="zh-CN" sz="240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get&lt;</a:t>
            </a:r>
            <a:r>
              <a:rPr lang="en-US" altLang="zh-CN" sz="2400" dirty="0" err="1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FieldName</a:t>
            </a:r>
            <a:r>
              <a:rPr lang="en-US" altLang="zh-CN" sz="240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&gt;() 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{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   return &lt;</a:t>
            </a:r>
            <a:r>
              <a:rPr lang="en-US" altLang="zh-CN" sz="2400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fieldName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&gt;;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}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对于实例变量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radius，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声明其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get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方法如下：</a:t>
            </a:r>
          </a:p>
          <a:p>
            <a:pPr lvl="2">
              <a:lnSpc>
                <a:spcPct val="9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public</a:t>
            </a:r>
            <a:r>
              <a:rPr lang="en-US" altLang="zh-CN" sz="240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getRadius</a:t>
            </a:r>
            <a:r>
              <a:rPr lang="en-US" altLang="zh-CN" sz="240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()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{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  return radius;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} 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内容占位符 2"/>
          <p:cNvSpPr>
            <a:spLocks noGrp="1"/>
          </p:cNvSpPr>
          <p:nvPr>
            <p:ph idx="1"/>
          </p:nvPr>
        </p:nvSpPr>
        <p:spPr>
          <a:xfrm>
            <a:off x="215106" y="1052737"/>
            <a:ext cx="8713788" cy="580526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set</a:t>
            </a:r>
            <a:r>
              <a:rPr lang="zh-CN" altLang="en-US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方法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功能：修改属性变量的值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set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方法名以“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set”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开头，后面是实例变量的名字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一般具有以下格式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public</a:t>
            </a: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void </a:t>
            </a: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set&lt;</a:t>
            </a:r>
            <a:r>
              <a:rPr lang="en-US" altLang="zh-CN" dirty="0" err="1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FieldName</a:t>
            </a: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&gt;(&lt;</a:t>
            </a:r>
            <a:r>
              <a:rPr lang="en-US" altLang="zh-CN" dirty="0" err="1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fieldType</a:t>
            </a: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&gt; &lt;</a:t>
            </a:r>
            <a:r>
              <a:rPr lang="en-US" altLang="zh-CN" dirty="0" err="1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paramName</a:t>
            </a: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&gt;) 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{ 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   &lt;</a:t>
            </a:r>
            <a:r>
              <a:rPr lang="en-US" altLang="zh-CN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fieldName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&gt; = &lt;</a:t>
            </a:r>
            <a:r>
              <a:rPr lang="en-US" altLang="zh-CN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paramName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&gt;; 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}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声明实例变量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radius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的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set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方法如下：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public 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void </a:t>
            </a:r>
            <a:r>
              <a:rPr lang="en-US" altLang="zh-CN" dirty="0" err="1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setRadius</a:t>
            </a: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r)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{   radius = r;  }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在上面的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set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方法中，如果形式参数为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radius，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则需要在成员变量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radius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之前加上关键字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this。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代码如下：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public void </a:t>
            </a:r>
            <a:r>
              <a:rPr lang="en-US" altLang="zh-CN" dirty="0" err="1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setRadius</a:t>
            </a: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radius)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{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this.radius</a:t>
            </a:r>
            <a:r>
              <a:rPr lang="en-US" altLang="zh-CN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= radius;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}</a:t>
            </a:r>
            <a:endParaRPr lang="en-US" altLang="zh-CN" sz="2400" dirty="0" smtClean="0">
              <a:solidFill>
                <a:srgbClr val="FF0000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543800" cy="719137"/>
          </a:xfrm>
        </p:spPr>
        <p:txBody>
          <a:bodyPr/>
          <a:lstStyle/>
          <a:p>
            <a:r>
              <a:rPr lang="en-US" altLang="zh-CN" dirty="0">
                <a:latin typeface="Century Schoolbook" panose="02040604050505020304" pitchFamily="18" charset="0"/>
                <a:ea typeface="黑体" panose="02010609060101010101" pitchFamily="49" charset="-122"/>
              </a:rPr>
              <a:t>3.10 </a:t>
            </a:r>
            <a:r>
              <a:rPr lang="zh-CN" altLang="en-GB" dirty="0">
                <a:latin typeface="Century Schoolbook" panose="02040604050505020304" pitchFamily="18" charset="0"/>
                <a:ea typeface="黑体" panose="02010609060101010101" pitchFamily="49" charset="-122"/>
              </a:rPr>
              <a:t>访问控制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entury Schoolbook" panose="02040604050505020304" pitchFamily="18" charset="0"/>
                <a:ea typeface="黑体" panose="02010609060101010101" pitchFamily="49" charset="-122"/>
              </a:rPr>
              <a:t>3.10 </a:t>
            </a:r>
            <a:r>
              <a:rPr lang="zh-CN" altLang="en-GB" dirty="0">
                <a:latin typeface="Century Schoolbook" panose="02040604050505020304" pitchFamily="18" charset="0"/>
                <a:ea typeface="黑体" panose="02010609060101010101" pitchFamily="49" charset="-122"/>
              </a:rPr>
              <a:t>访问控制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/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实际使用</a:t>
            </a:r>
            <a:endParaRPr lang="en-US" altLang="zh-CN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marL="800100" lvl="1"/>
            <a:r>
              <a:rPr lang="en-US" altLang="zh-CN" sz="2800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public</a:t>
            </a:r>
          </a:p>
          <a:p>
            <a:pPr marL="1285875" lvl="2" indent="-533400"/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少量</a:t>
            </a: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或者没有</a:t>
            </a: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sz="2400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public </a:t>
            </a:r>
            <a:r>
              <a:rPr lang="zh-CN" altLang="en-US" sz="2400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域（数据成员）</a:t>
            </a:r>
          </a:p>
          <a:p>
            <a:pPr marL="1285875" lvl="2" indent="-533400"/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部分 </a:t>
            </a:r>
            <a:r>
              <a:rPr lang="en-US" altLang="zh-CN" sz="2400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public</a:t>
            </a: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方法 </a:t>
            </a:r>
            <a:endParaRPr lang="zh-CN" altLang="en-US" sz="2400" b="0" dirty="0" smtClean="0">
              <a:solidFill>
                <a:srgbClr val="FF0000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marL="800100" lvl="1"/>
            <a:r>
              <a:rPr lang="en-US" altLang="zh-CN" sz="2800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private</a:t>
            </a:r>
          </a:p>
          <a:p>
            <a:pPr marL="1285875" lvl="2" indent="-533400"/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目的：隐藏具体的实现细节</a:t>
            </a:r>
          </a:p>
          <a:p>
            <a:pPr marL="1285875" lvl="2" indent="-533400"/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域常常是</a:t>
            </a:r>
            <a:r>
              <a:rPr lang="en-US" altLang="zh-CN" sz="2400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private </a:t>
            </a:r>
          </a:p>
          <a:p>
            <a:pPr marL="1665288" lvl="3" indent="-457200"/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采用 </a:t>
            </a:r>
            <a:r>
              <a:rPr lang="en-US" altLang="zh-CN" sz="240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public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“</a:t>
            </a:r>
            <a:r>
              <a:rPr lang="en-US" altLang="zh-CN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get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” </a:t>
            </a: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方法</a:t>
            </a: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读取数据</a:t>
            </a:r>
            <a:endParaRPr lang="zh-CN" altLang="en-US" sz="240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marL="1665288" lvl="3" indent="-457200"/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采用 </a:t>
            </a:r>
            <a:r>
              <a:rPr lang="en-US" altLang="zh-CN" sz="240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public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“</a:t>
            </a:r>
            <a:r>
              <a:rPr lang="en-US" altLang="zh-CN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set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方法</a:t>
            </a: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写数据</a:t>
            </a:r>
            <a:endParaRPr lang="zh-CN" altLang="en-US" sz="2400" dirty="0" smtClean="0">
              <a:solidFill>
                <a:srgbClr val="FF0000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marL="450850"/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2656"/>
            <a:ext cx="7435850" cy="533400"/>
          </a:xfrm>
        </p:spPr>
        <p:txBody>
          <a:bodyPr/>
          <a:lstStyle/>
          <a:p>
            <a:pPr marL="838200" indent="-838200" eaLnBrk="1" hangingPunct="1"/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 </a:t>
            </a:r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面向对象程序设计 </a:t>
            </a:r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2</a:t>
            </a:r>
            <a:endParaRPr lang="zh-CN" altLang="en-US" sz="3200" b="0" dirty="0" smtClean="0"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467600" cy="5257800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   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类的继承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3.6    Object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3.7    final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类与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final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3.8    abstract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3.9    </a:t>
            </a:r>
            <a:r>
              <a:rPr lang="zh-CN" alt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类的组合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3.10  </a:t>
            </a:r>
            <a:r>
              <a:rPr lang="zh-CN" alt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访问控制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3.11  </a:t>
            </a:r>
            <a:r>
              <a:rPr lang="zh-CN" altLang="en-US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</a:t>
            </a:r>
          </a:p>
          <a:p>
            <a:pPr marL="609600" indent="-609600" eaLnBrk="1" hangingPunct="1">
              <a:buFontTx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2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3.11 </a:t>
            </a:r>
            <a:r>
              <a:rPr lang="zh-CN" altLang="en-GB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包 </a:t>
            </a:r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(package)</a:t>
            </a:r>
            <a:endParaRPr lang="zh-CN" altLang="en-US" sz="320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424862" cy="568801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GB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包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GB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类的组织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GB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是一组</a:t>
            </a:r>
            <a:r>
              <a:rPr lang="zh-CN" altLang="en-US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松散的</a:t>
            </a:r>
            <a:r>
              <a:rPr lang="zh-CN" altLang="en-GB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类集合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GB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一个包可以包含若干个类文件，还可包含若干个包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GB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包的作用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GB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将相关的源代码文件组织在一起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GB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类名的空间管理，</a:t>
            </a:r>
            <a:r>
              <a:rPr lang="zh-CN" altLang="en-US" sz="240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解决类名冲突</a:t>
            </a:r>
            <a:endParaRPr lang="en-US" altLang="zh-CN" sz="2400" dirty="0" smtClean="0">
              <a:solidFill>
                <a:srgbClr val="FF0000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利用包来组织相关的类，并控制访问权限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利用包来管理类，可</a:t>
            </a:r>
            <a:r>
              <a:rPr lang="zh-CN" altLang="en-US" sz="240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实现类的共享与代码复用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3.5.2 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继承的语法</a:t>
            </a:r>
            <a:endParaRPr lang="zh-CN" altLang="en-US" sz="3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468313" y="1124744"/>
            <a:ext cx="7776095" cy="5184775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举例：</a:t>
            </a:r>
            <a:endParaRPr lang="en-US" altLang="zh-CN" sz="2400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在一个公司中，有普通员工（</a:t>
            </a: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Employees）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及管理人员（</a:t>
            </a:r>
            <a:r>
              <a:rPr lang="en-US" altLang="zh-CN" sz="2400" b="0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Magagers</a:t>
            </a: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两类人员</a:t>
            </a:r>
          </a:p>
          <a:p>
            <a:pPr>
              <a:lnSpc>
                <a:spcPct val="120000"/>
              </a:lnSpc>
            </a:pP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职员对象（</a:t>
            </a: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Employees）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可能有的属性信息包括</a:t>
            </a:r>
          </a:p>
          <a:p>
            <a:pPr lvl="1">
              <a:lnSpc>
                <a:spcPct val="120000"/>
              </a:lnSpc>
            </a:pPr>
            <a:r>
              <a:rPr lang="zh-CN" altLang="en-US" sz="2000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员工号（</a:t>
            </a:r>
            <a:r>
              <a:rPr lang="en-US" altLang="zh-CN" sz="2000" b="0" dirty="0" err="1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employeeNumber</a:t>
            </a:r>
            <a:r>
              <a:rPr lang="en-US" altLang="zh-CN" sz="2000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sz="2000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姓名（</a:t>
            </a:r>
            <a:r>
              <a:rPr lang="en-US" altLang="zh-CN" sz="2000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name）</a:t>
            </a:r>
          </a:p>
          <a:p>
            <a:pPr lvl="1">
              <a:lnSpc>
                <a:spcPct val="120000"/>
              </a:lnSpc>
            </a:pPr>
            <a:r>
              <a:rPr lang="zh-CN" altLang="en-US" sz="2000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地址（</a:t>
            </a:r>
            <a:r>
              <a:rPr lang="en-US" altLang="zh-CN" sz="2000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address）</a:t>
            </a:r>
          </a:p>
          <a:p>
            <a:pPr lvl="1">
              <a:lnSpc>
                <a:spcPct val="120000"/>
              </a:lnSpc>
            </a:pPr>
            <a:r>
              <a:rPr lang="zh-CN" altLang="en-US" sz="2000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电话号码（</a:t>
            </a:r>
            <a:r>
              <a:rPr lang="en-US" altLang="zh-CN" sz="2000" b="0" dirty="0" err="1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phoneNumber</a:t>
            </a:r>
            <a:r>
              <a:rPr lang="en-US" altLang="zh-CN" sz="2000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管理人员（</a:t>
            </a: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Managers）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除具有普通员工的属性外，还可能具有下面的属性</a:t>
            </a:r>
          </a:p>
          <a:p>
            <a:pPr lvl="1">
              <a:lnSpc>
                <a:spcPct val="120000"/>
              </a:lnSpc>
            </a:pPr>
            <a:r>
              <a:rPr lang="zh-CN" altLang="en-US" sz="2000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职责（</a:t>
            </a:r>
            <a:r>
              <a:rPr lang="en-US" altLang="zh-CN" sz="2000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responsibilities）</a:t>
            </a:r>
          </a:p>
          <a:p>
            <a:pPr lvl="1">
              <a:lnSpc>
                <a:spcPct val="120000"/>
              </a:lnSpc>
            </a:pPr>
            <a:r>
              <a:rPr lang="zh-CN" altLang="en-US" sz="2000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所管理的职员（</a:t>
            </a:r>
            <a:r>
              <a:rPr lang="en-US" altLang="zh-CN" sz="2000" b="0" dirty="0" err="1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listOfEmployees</a:t>
            </a:r>
            <a:r>
              <a:rPr lang="en-US" altLang="zh-CN" sz="2000" b="0" dirty="0" smtClean="0">
                <a:solidFill>
                  <a:srgbClr val="3333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）</a:t>
            </a:r>
            <a:endParaRPr lang="zh-CN" altLang="en-US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3.11.1 </a:t>
            </a:r>
            <a:r>
              <a:rPr lang="zh-CN" altLang="en-GB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包</a:t>
            </a:r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的使用</a:t>
            </a:r>
          </a:p>
        </p:txBody>
      </p:sp>
      <p:sp>
        <p:nvSpPr>
          <p:cNvPr id="90115" name="内容占位符 2"/>
          <p:cNvSpPr>
            <a:spLocks noGrp="1"/>
          </p:cNvSpPr>
          <p:nvPr>
            <p:ph idx="1"/>
          </p:nvPr>
        </p:nvSpPr>
        <p:spPr>
          <a:xfrm>
            <a:off x="468314" y="981075"/>
            <a:ext cx="7543800" cy="5544269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使用包 </a:t>
            </a:r>
          </a:p>
          <a:p>
            <a:pPr lvl="1"/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为了使用其它包中所提供的类，需要使用</a:t>
            </a: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import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语句引入所需要的类，如</a:t>
            </a:r>
            <a:r>
              <a:rPr lang="en-US" altLang="zh-CN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import </a:t>
            </a:r>
            <a:r>
              <a:rPr lang="en-US" altLang="zh-CN" b="0" dirty="0" err="1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javax.swing</a:t>
            </a:r>
            <a:r>
              <a:rPr lang="en-US" altLang="zh-CN" b="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.*;</a:t>
            </a:r>
          </a:p>
          <a:p>
            <a:pPr lvl="1"/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import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语句的格式</a:t>
            </a:r>
          </a:p>
          <a:p>
            <a:pPr lvl="1">
              <a:buFontTx/>
              <a:buNone/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import</a:t>
            </a:r>
            <a:r>
              <a:rPr lang="en-US" altLang="zh-CN" b="0" dirty="0" smtClean="0">
                <a:solidFill>
                  <a:schemeClr val="tx2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package1[.package2…]. (</a:t>
            </a:r>
            <a:r>
              <a:rPr lang="en-US" altLang="zh-CN" b="0" dirty="0" err="1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classname</a:t>
            </a:r>
            <a:r>
              <a:rPr lang="en-US" altLang="zh-CN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|*);</a:t>
            </a:r>
          </a:p>
          <a:p>
            <a:pPr lvl="2"/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其中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package1[.package2…]</a:t>
            </a: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表明包的层次，它对应于文件目录</a:t>
            </a:r>
          </a:p>
          <a:p>
            <a:pPr lvl="2"/>
            <a:r>
              <a:rPr lang="en-US" altLang="zh-CN" sz="2400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classname</a:t>
            </a: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则指明所要引入的类名</a:t>
            </a:r>
          </a:p>
          <a:p>
            <a:pPr lvl="2"/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如果要引入一个包中的所有类，则可以使用星号（*）来代替类名</a:t>
            </a:r>
            <a:endParaRPr lang="en-US" altLang="zh-CN" sz="240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/>
            <a:r>
              <a:rPr lang="en-US" altLang="zh-CN" b="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b="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编译器会将</a:t>
            </a:r>
            <a:r>
              <a:rPr lang="en-US" altLang="zh-CN" b="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import</a:t>
            </a:r>
            <a:r>
              <a:rPr lang="zh-CN" altLang="en-US" b="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语句引入的包字符串拼接到标识符前</a:t>
            </a:r>
            <a:r>
              <a:rPr lang="zh-CN" altLang="en-US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。</a:t>
            </a:r>
            <a:endParaRPr lang="en-US" altLang="zh-CN" b="0" dirty="0" smtClean="0">
              <a:solidFill>
                <a:srgbClr val="0000CC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/>
            <a:r>
              <a:rPr lang="en-US" altLang="zh-CN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编译器为所有程序</a:t>
            </a:r>
            <a:r>
              <a:rPr lang="zh-CN" altLang="en-US" b="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自动引入包</a:t>
            </a:r>
            <a:r>
              <a:rPr lang="en-US" altLang="zh-CN" b="0" dirty="0" err="1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java.lang</a:t>
            </a:r>
            <a:endParaRPr lang="zh-CN" altLang="en-US" b="0" dirty="0" smtClean="0">
              <a:solidFill>
                <a:srgbClr val="0000CC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94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3.11.1 </a:t>
            </a:r>
            <a:r>
              <a:rPr lang="zh-CN" altLang="en-GB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包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使用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在</a:t>
            </a:r>
            <a:r>
              <a:rPr lang="zh-CN" altLang="en-US" sz="2400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源文件中添加</a:t>
            </a:r>
            <a:r>
              <a:rPr lang="en-US" altLang="zh-CN" sz="2400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package</a:t>
            </a:r>
            <a:r>
              <a:rPr lang="zh-CN" altLang="en-US" sz="2400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语句可将类加入到指定包中。 </a:t>
            </a:r>
          </a:p>
          <a:p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请</a:t>
            </a:r>
            <a:r>
              <a:rPr lang="zh-CN" altLang="en-US" sz="2400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使用命令行运行示例：</a:t>
            </a:r>
            <a:r>
              <a:rPr lang="en-US" altLang="zh-CN" sz="2400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Hello.java 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955800"/>
            <a:ext cx="6448425" cy="421005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954212" y="623887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为何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生成的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.class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文件无法运行？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14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3.11.1 </a:t>
            </a:r>
            <a:r>
              <a:rPr lang="zh-CN" altLang="en-GB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包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使用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/>
              <a:t>修正</a:t>
            </a:r>
            <a:r>
              <a:rPr lang="en-US" altLang="zh-CN" b="0" dirty="0" smtClean="0"/>
              <a:t>Bug</a:t>
            </a:r>
          </a:p>
          <a:p>
            <a:pPr lvl="1"/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建立</a:t>
            </a:r>
            <a:r>
              <a:rPr lang="zh-CN" altLang="en-US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一个包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文件夹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Julie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将</a:t>
            </a:r>
            <a:r>
              <a:rPr lang="en-US" altLang="zh-CN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class</a:t>
            </a:r>
            <a:r>
              <a:rPr lang="zh-CN" altLang="en-US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文件移入此文件夹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下</a:t>
            </a:r>
            <a:endParaRPr lang="zh-CN" altLang="en-US" b="0" dirty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/>
            <a:endParaRPr lang="zh-CN" altLang="en-US" b="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954212" y="623887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运行一切正常</a:t>
            </a:r>
            <a:r>
              <a:rPr lang="zh-CN" altLang="en-US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！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31" y="1966933"/>
            <a:ext cx="8045682" cy="4178025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652231" y="5445224"/>
            <a:ext cx="2839649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52230" y="2204864"/>
            <a:ext cx="2335594" cy="0"/>
          </a:xfrm>
          <a:prstGeom prst="line">
            <a:avLst/>
          </a:prstGeom>
          <a:ln w="349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3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543800" cy="719138"/>
          </a:xfrm>
        </p:spPr>
        <p:txBody>
          <a:bodyPr/>
          <a:lstStyle/>
          <a:p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3.11.1 </a:t>
            </a:r>
            <a:r>
              <a:rPr lang="zh-CN" altLang="en-GB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包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使用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88067" name="内容占位符 2"/>
          <p:cNvSpPr>
            <a:spLocks noGrp="1"/>
          </p:cNvSpPr>
          <p:nvPr>
            <p:ph idx="1"/>
          </p:nvPr>
        </p:nvSpPr>
        <p:spPr>
          <a:xfrm>
            <a:off x="468313" y="836613"/>
            <a:ext cx="7488063" cy="5832475"/>
          </a:xfrm>
        </p:spPr>
        <p:txBody>
          <a:bodyPr/>
          <a:lstStyle/>
          <a:p>
            <a:r>
              <a:rPr lang="zh-CN" altLang="en-GB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编译单元与类空间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GB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一个</a:t>
            </a:r>
            <a:r>
              <a:rPr lang="en-GB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GB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源代码文件称为一个编译单元，由三部分组成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GB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所属包的声明（省略，则属于默认包）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GB" altLang="zh-CN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import （</a:t>
            </a:r>
            <a:r>
              <a:rPr lang="zh-CN" altLang="en-GB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引入）包的声明，用于导入外部的类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GB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类和接口的声明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GB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一个编译单元中只能有一个</a:t>
            </a:r>
            <a:r>
              <a:rPr lang="en-GB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public</a:t>
            </a:r>
            <a:r>
              <a:rPr lang="zh-CN" altLang="en-GB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类，</a:t>
            </a:r>
            <a:r>
              <a:rPr lang="zh-CN" altLang="en-GB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该类名与文件名相同，编译单元中的其他类往往是</a:t>
            </a:r>
            <a:r>
              <a:rPr lang="en-GB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public</a:t>
            </a:r>
            <a:r>
              <a:rPr lang="zh-CN" altLang="en-GB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类的辅助类，经过编译，每个类都会产一个</a:t>
            </a:r>
            <a:r>
              <a:rPr lang="en-GB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class</a:t>
            </a:r>
            <a:r>
              <a:rPr lang="zh-CN" altLang="en-GB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文件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GB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利用包来划分名字空间，便可以避免类名冲突</a:t>
            </a:r>
            <a:endParaRPr lang="zh-CN" altLang="en-US" sz="2800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788783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330066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3.11.2 </a:t>
            </a:r>
            <a:r>
              <a:rPr lang="zh-CN" altLang="en-US" sz="32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自定义</a:t>
            </a:r>
            <a:r>
              <a:rPr lang="zh-CN" altLang="en-US" sz="3200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包</a:t>
            </a:r>
          </a:p>
        </p:txBody>
      </p:sp>
      <p:sp>
        <p:nvSpPr>
          <p:cNvPr id="100355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7704087" cy="5184775"/>
          </a:xfrm>
        </p:spPr>
        <p:txBody>
          <a:bodyPr/>
          <a:lstStyle/>
          <a:p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自定义包</a:t>
            </a:r>
          </a:p>
          <a:p>
            <a:pPr lvl="1"/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同一包中的类在默认情况下可以互相访问，通常把需要在一起工作的类放在一个包里</a:t>
            </a:r>
          </a:p>
          <a:p>
            <a:pPr lvl="1"/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在实际使用中，用户可以将自己的类组织成包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0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>
          <a:xfrm>
            <a:off x="468313" y="81756"/>
            <a:ext cx="7543800" cy="719138"/>
          </a:xfrm>
        </p:spPr>
        <p:txBody>
          <a:bodyPr/>
          <a:lstStyle/>
          <a:p>
            <a:r>
              <a:rPr lang="en-US" altLang="zh-CN" sz="3200" dirty="0">
                <a:solidFill>
                  <a:srgbClr val="330066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3.11.2 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自定义包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88067" name="内容占位符 2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583247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GB" sz="2400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包</a:t>
            </a:r>
            <a:r>
              <a:rPr lang="zh-CN" altLang="en-GB" sz="2400" b="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的命名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GB" sz="2000" b="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每个包的名称必须是“独一无二”的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sz="2000" b="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中包名使用小写字母表示</a:t>
            </a:r>
            <a:endParaRPr lang="zh-CN" altLang="en-GB" sz="2000" b="0" dirty="0">
              <a:solidFill>
                <a:srgbClr val="FF0000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GB" sz="2000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命名方式建议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zh-CN" altLang="en-GB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将机构的</a:t>
            </a:r>
            <a:r>
              <a:rPr lang="en-GB" altLang="zh-CN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Internet</a:t>
            </a:r>
            <a:r>
              <a:rPr lang="zh-CN" altLang="en-GB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域名反序，作为包名的</a:t>
            </a:r>
            <a:r>
              <a:rPr lang="zh-CN" altLang="en-GB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前导</a:t>
            </a:r>
            <a:endParaRPr lang="en-US" altLang="zh-CN" dirty="0" smtClean="0">
              <a:solidFill>
                <a:srgbClr val="0000CC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例如：</a:t>
            </a:r>
            <a:r>
              <a:rPr lang="en-US" altLang="zh-CN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import </a:t>
            </a:r>
            <a:r>
              <a:rPr lang="en-US" altLang="zh-CN" dirty="0" err="1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java.util</a:t>
            </a:r>
            <a:r>
              <a:rPr lang="en-US" altLang="zh-CN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.*;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Century Schoolbook" panose="02040604050505020304" pitchFamily="18" charset="0"/>
                <a:ea typeface="楷体_GB2312" pitchFamily="49" charset="-122"/>
              </a:rPr>
              <a:t>cn.edu.hhu.computer.class11</a:t>
            </a:r>
            <a:endParaRPr lang="en-US" altLang="zh-CN" dirty="0" smtClean="0">
              <a:solidFill>
                <a:srgbClr val="0000FF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GB" sz="2400" b="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包的声明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GB" sz="2000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命名包（</a:t>
            </a:r>
            <a:r>
              <a:rPr lang="en-GB" altLang="zh-CN" sz="2000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Named Packages</a:t>
            </a:r>
            <a:r>
              <a:rPr lang="zh-CN" altLang="en-GB" sz="2000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）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GB" altLang="zh-CN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package </a:t>
            </a:r>
            <a:r>
              <a:rPr lang="en-GB" altLang="zh-CN" dirty="0" err="1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mypackage</a:t>
            </a:r>
            <a:r>
              <a:rPr lang="en-GB" altLang="zh-CN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;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zh-CN" altLang="en-US" dirty="0">
                <a:latin typeface="Century Schoolbook" panose="02040604050505020304" pitchFamily="18" charset="0"/>
                <a:ea typeface="黑体" panose="02010609060101010101" pitchFamily="49" charset="-122"/>
              </a:rPr>
              <a:t>说明当前文件中声明的所有类都属于包</a:t>
            </a:r>
            <a:r>
              <a:rPr lang="en-US" altLang="zh-CN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mypackage</a:t>
            </a:r>
            <a:r>
              <a:rPr lang="en-US" altLang="zh-CN" dirty="0"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zh-CN" altLang="en-US" dirty="0">
                <a:latin typeface="Century Schoolbook" panose="02040604050505020304" pitchFamily="18" charset="0"/>
                <a:ea typeface="黑体" panose="02010609060101010101" pitchFamily="49" charset="-122"/>
              </a:rPr>
              <a:t>此文件中的每一个类名前都有前缀</a:t>
            </a:r>
            <a:r>
              <a:rPr lang="en-US" altLang="zh-CN" dirty="0" err="1">
                <a:latin typeface="Century Schoolbook" panose="02040604050505020304" pitchFamily="18" charset="0"/>
                <a:ea typeface="黑体" panose="02010609060101010101" pitchFamily="49" charset="-122"/>
              </a:rPr>
              <a:t>mypackage</a:t>
            </a:r>
            <a:r>
              <a:rPr lang="en-US" altLang="zh-CN" dirty="0">
                <a:latin typeface="Century Schoolbook" panose="020406040505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dirty="0">
                <a:latin typeface="Century Schoolbook" panose="02040604050505020304" pitchFamily="18" charset="0"/>
                <a:ea typeface="黑体" panose="02010609060101010101" pitchFamily="49" charset="-122"/>
              </a:rPr>
              <a:t>即实际类名应该是</a:t>
            </a:r>
            <a:r>
              <a:rPr lang="en-US" altLang="zh-CN" dirty="0" err="1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mypackage.ClassName</a:t>
            </a:r>
            <a:r>
              <a:rPr lang="en-US" altLang="zh-CN" dirty="0">
                <a:latin typeface="Century Schoolbook" panose="020406040505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dirty="0">
                <a:latin typeface="Century Schoolbook" panose="02040604050505020304" pitchFamily="18" charset="0"/>
                <a:ea typeface="黑体" panose="02010609060101010101" pitchFamily="49" charset="-122"/>
              </a:rPr>
              <a:t>因此不同包中的相同类名不会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冲突</a:t>
            </a:r>
            <a:endParaRPr lang="en-GB" altLang="zh-CN" dirty="0">
              <a:solidFill>
                <a:srgbClr val="0000CC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GB" sz="2000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默认包（未命名的包）</a:t>
            </a:r>
            <a:endParaRPr lang="en-GB" altLang="zh-CN" sz="2000" b="0" dirty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zh-CN" altLang="en-GB" dirty="0">
                <a:latin typeface="Century Schoolbook" panose="02040604050505020304" pitchFamily="18" charset="0"/>
                <a:ea typeface="黑体" panose="02010609060101010101" pitchFamily="49" charset="-122"/>
              </a:rPr>
              <a:t>不含有包声明的编译单元是默认包的</a:t>
            </a:r>
            <a:r>
              <a:rPr lang="zh-CN" altLang="en-GB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一部分</a:t>
            </a:r>
            <a:endParaRPr lang="en-GB" altLang="zh-CN" dirty="0"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783704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0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330066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3.11.2 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自定义包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02403" name="内容占位符 2"/>
          <p:cNvSpPr>
            <a:spLocks noGrp="1"/>
          </p:cNvSpPr>
          <p:nvPr>
            <p:ph idx="1"/>
          </p:nvPr>
        </p:nvSpPr>
        <p:spPr>
          <a:xfrm>
            <a:off x="308026" y="908050"/>
            <a:ext cx="7864374" cy="51847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package</a:t>
            </a:r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语句</a:t>
            </a:r>
          </a:p>
          <a:p>
            <a:pPr lvl="1">
              <a:lnSpc>
                <a:spcPct val="110000"/>
              </a:lnSpc>
            </a:pP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源文件的第一条语句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， 前面只能有注释或空行</a:t>
            </a:r>
          </a:p>
          <a:p>
            <a:pPr lvl="1">
              <a:lnSpc>
                <a:spcPct val="11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一个文件中</a:t>
            </a: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最多只能有一条</a:t>
            </a:r>
          </a:p>
          <a:p>
            <a:pPr lvl="1">
              <a:lnSpc>
                <a:spcPct val="11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如果源文件中没有，则文件中声明的所有类属于一个默认的无名包</a:t>
            </a:r>
          </a:p>
          <a:p>
            <a:pPr lvl="1">
              <a:lnSpc>
                <a:spcPct val="11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包声明的语句的完整格式如下：</a:t>
            </a:r>
          </a:p>
          <a:p>
            <a:pPr lvl="2">
              <a:lnSpc>
                <a:spcPct val="110000"/>
              </a:lnSpc>
            </a:pPr>
            <a:r>
              <a:rPr lang="en-US" altLang="zh-CN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package pkg1[.pkg2[.pkg3…]];</a:t>
            </a:r>
          </a:p>
          <a:p>
            <a:pPr lvl="3">
              <a:lnSpc>
                <a:spcPct val="110000"/>
              </a:lnSpc>
            </a:pP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编译器把包对应于文件系统的目录结构</a:t>
            </a:r>
          </a:p>
          <a:p>
            <a:pPr lvl="3">
              <a:lnSpc>
                <a:spcPct val="110000"/>
              </a:lnSpc>
            </a:pP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用点来指明目录的层次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7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/>
          <p:cNvSpPr>
            <a:spLocks noGrp="1"/>
          </p:cNvSpPr>
          <p:nvPr>
            <p:ph type="title"/>
          </p:nvPr>
        </p:nvSpPr>
        <p:spPr>
          <a:xfrm>
            <a:off x="468313" y="188640"/>
            <a:ext cx="7543800" cy="647402"/>
          </a:xfrm>
        </p:spPr>
        <p:txBody>
          <a:bodyPr/>
          <a:lstStyle/>
          <a:p>
            <a:r>
              <a:rPr lang="en-US" altLang="zh-CN" sz="3200" dirty="0">
                <a:solidFill>
                  <a:srgbClr val="330066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3.11.2 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自定义包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04451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761038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包的使用</a:t>
            </a:r>
            <a:endParaRPr lang="en-US" altLang="zh-CN" b="0" dirty="0" smtClean="0">
              <a:solidFill>
                <a:srgbClr val="0000FF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假设已定义并生成了下面的包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package </a:t>
            </a:r>
            <a:r>
              <a:rPr lang="en-US" altLang="zh-CN" b="0" dirty="0" err="1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mypackage</a:t>
            </a:r>
            <a:r>
              <a:rPr lang="en-US" altLang="zh-CN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public class </a:t>
            </a:r>
            <a:r>
              <a:rPr lang="en-US" altLang="zh-CN" b="0" dirty="0" err="1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MyClass</a:t>
            </a:r>
            <a:r>
              <a:rPr lang="en-US" altLang="zh-CN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 // . . .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如果其他人想使用</a:t>
            </a:r>
            <a:r>
              <a:rPr lang="en-US" altLang="zh-CN" b="0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MyClass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</a:t>
            </a:r>
          </a:p>
          <a:p>
            <a:pPr lvl="2">
              <a:lnSpc>
                <a:spcPct val="90000"/>
              </a:lnSpc>
            </a:pP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使用</a:t>
            </a: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import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语句引入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import </a:t>
            </a:r>
            <a:r>
              <a:rPr lang="en-US" altLang="zh-CN" sz="2000" dirty="0" err="1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mypackage</a:t>
            </a:r>
            <a:r>
              <a:rPr lang="en-US" altLang="zh-CN" sz="20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.*;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// . . . 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MyClass</a:t>
            </a:r>
            <a:r>
              <a:rPr lang="en-US" altLang="zh-CN" sz="20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m = new </a:t>
            </a:r>
            <a:r>
              <a:rPr lang="en-US" altLang="zh-CN" sz="2000" dirty="0" err="1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MyClass</a:t>
            </a:r>
            <a:r>
              <a:rPr lang="en-US" altLang="zh-CN" sz="20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(); </a:t>
            </a:r>
            <a:endParaRPr lang="zh-CN" altLang="en-US" sz="2000" dirty="0" smtClean="0">
              <a:solidFill>
                <a:srgbClr val="0000CC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2">
              <a:lnSpc>
                <a:spcPct val="90000"/>
              </a:lnSpc>
            </a:pP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不使用</a:t>
            </a: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import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语句，则需要使用全名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mypackage.MyClass</a:t>
            </a:r>
            <a:r>
              <a:rPr lang="en-US" altLang="zh-CN" sz="20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m = new </a:t>
            </a:r>
            <a:r>
              <a:rPr lang="en-US" altLang="zh-CN" sz="2000" dirty="0" err="1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mypackage.MyClass</a:t>
            </a:r>
            <a:r>
              <a:rPr lang="en-US" altLang="zh-CN" sz="20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(); 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4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/>
          <p:cNvSpPr>
            <a:spLocks noGrp="1"/>
          </p:cNvSpPr>
          <p:nvPr>
            <p:ph type="title"/>
          </p:nvPr>
        </p:nvSpPr>
        <p:spPr>
          <a:xfrm>
            <a:off x="468313" y="260648"/>
            <a:ext cx="7543800" cy="575394"/>
          </a:xfrm>
        </p:spPr>
        <p:txBody>
          <a:bodyPr/>
          <a:lstStyle/>
          <a:p>
            <a:r>
              <a:rPr lang="en-US" altLang="zh-CN" sz="3200" dirty="0">
                <a:solidFill>
                  <a:srgbClr val="330066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3.11.2 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自定义包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03427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280796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编译和生成包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如果在程序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Test.java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中已声明了包</a:t>
            </a:r>
            <a:r>
              <a:rPr lang="en-US" altLang="zh-CN" b="0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mypackage</a:t>
            </a:r>
            <a:endParaRPr lang="zh-CN" altLang="en-US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marL="715963" lvl="2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编译时采用方式  </a:t>
            </a:r>
            <a:r>
              <a:rPr lang="en-US" altLang="zh-CN" sz="2400" dirty="0" err="1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javac</a:t>
            </a:r>
            <a:r>
              <a:rPr lang="en-US" altLang="zh-CN" sz="240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-d </a:t>
            </a:r>
            <a:r>
              <a:rPr lang="en-US" altLang="zh-CN" sz="2400" dirty="0" err="1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destpath</a:t>
            </a:r>
            <a:r>
              <a:rPr lang="en-US" altLang="zh-CN" sz="240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Test.java</a:t>
            </a:r>
          </a:p>
          <a:p>
            <a:pPr marL="715963" lvl="2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则编译器会自动在</a:t>
            </a:r>
            <a:r>
              <a:rPr lang="en-US" altLang="zh-CN" sz="2400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destpath</a:t>
            </a: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目录下建立子目录</a:t>
            </a:r>
            <a:r>
              <a:rPr lang="en-US" altLang="zh-CN" sz="2400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mypackage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并将生成的.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class</a:t>
            </a: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文件都放到</a:t>
            </a:r>
            <a:r>
              <a:rPr lang="en-US" altLang="zh-CN" sz="2400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destpath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/</a:t>
            </a:r>
            <a:r>
              <a:rPr lang="en-US" altLang="zh-CN" sz="2400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mypackage</a:t>
            </a: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下。</a:t>
            </a:r>
            <a:endParaRPr lang="zh-CN" altLang="en-US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8313" y="3776202"/>
            <a:ext cx="8352159" cy="3023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楷体_GB2312" pitchFamily="1" charset="-122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楷体_GB2312" pitchFamily="1" charset="-122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0" kern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举例：</a:t>
            </a:r>
            <a:r>
              <a:rPr lang="zh-CN" altLang="en-US" sz="2400" b="0" kern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手工编写并使用自定义的包</a:t>
            </a:r>
            <a:endParaRPr lang="en-US" altLang="zh-CN" sz="2400" b="0" kern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0" kern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演示步骤：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0" kern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反转一个字串（原型：</a:t>
            </a:r>
            <a:r>
              <a:rPr lang="en-US" altLang="zh-CN" b="0" kern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Test1.java</a:t>
            </a:r>
            <a:r>
              <a:rPr lang="zh-CN" altLang="en-US" b="0" kern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）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0" kern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将其移为一个函数</a:t>
            </a:r>
            <a:r>
              <a:rPr lang="en-US" altLang="zh-CN" b="0" kern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(Test2.java)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0" kern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创建类并将其移入一个包中（</a:t>
            </a:r>
            <a:r>
              <a:rPr lang="en-US" altLang="zh-CN" b="0" kern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MyPackageClass.java</a:t>
            </a:r>
            <a:r>
              <a:rPr lang="zh-CN" altLang="en-US" b="0" kern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）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0" kern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在其它项目中使用此包（</a:t>
            </a:r>
            <a:r>
              <a:rPr lang="en-US" altLang="zh-CN" b="0" kern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Test3.java</a:t>
            </a:r>
            <a:r>
              <a:rPr lang="zh-CN" altLang="en-US" b="0" kern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0768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3.11.3 </a:t>
            </a:r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JAR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053083"/>
            <a:ext cx="7776095" cy="453615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路径问题</a:t>
            </a:r>
            <a:endParaRPr lang="en-US" altLang="zh-CN" sz="2400" dirty="0" smtClean="0">
              <a:solidFill>
                <a:srgbClr val="0000FF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公有类必须放入同名的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源文件</a:t>
            </a:r>
            <a:r>
              <a:rPr lang="zh-CN" altLang="en-US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编译生成</a:t>
            </a:r>
            <a:r>
              <a:rPr lang="en-US" altLang="zh-CN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.class</a:t>
            </a:r>
            <a:r>
              <a:rPr lang="zh-CN" altLang="en-US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文件，如果使用</a:t>
            </a:r>
            <a:r>
              <a:rPr lang="en-US" altLang="zh-CN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package</a:t>
            </a:r>
            <a:r>
              <a:rPr lang="zh-CN" altLang="en-US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语句指定了类所属的包名，则</a:t>
            </a:r>
            <a:r>
              <a:rPr lang="en-US" altLang="zh-CN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.class</a:t>
            </a:r>
            <a:r>
              <a:rPr lang="zh-CN" altLang="en-US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文件应该放入包所对应的文件夹下。</a:t>
            </a:r>
          </a:p>
          <a:p>
            <a:pPr lvl="1">
              <a:lnSpc>
                <a:spcPct val="11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如果</a:t>
            </a:r>
            <a:r>
              <a:rPr lang="zh-CN" altLang="en-US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代码中使用了另外包中的类，必须保证此类的</a:t>
            </a:r>
            <a:r>
              <a:rPr lang="en-US" altLang="zh-CN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.class</a:t>
            </a:r>
            <a:r>
              <a:rPr lang="zh-CN" altLang="en-US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文件可以在与包名匹配的路径中找到</a:t>
            </a:r>
          </a:p>
          <a:p>
            <a:pPr lvl="1">
              <a:lnSpc>
                <a:spcPct val="11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可以</a:t>
            </a:r>
            <a:r>
              <a:rPr lang="zh-CN" altLang="en-US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使用</a:t>
            </a:r>
            <a:r>
              <a:rPr lang="en-US" altLang="zh-CN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CLASSPATH</a:t>
            </a:r>
            <a:r>
              <a:rPr lang="zh-CN" altLang="en-US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环境变量指明</a:t>
            </a:r>
            <a:r>
              <a:rPr lang="en-US" altLang="zh-CN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.class</a:t>
            </a:r>
            <a:r>
              <a:rPr lang="zh-CN" altLang="en-US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文件的查找路径。</a:t>
            </a:r>
          </a:p>
          <a:p>
            <a:pPr lvl="1">
              <a:lnSpc>
                <a:spcPct val="11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为</a:t>
            </a:r>
            <a:r>
              <a:rPr lang="zh-CN" altLang="en-US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降低复杂程度，可以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使用</a:t>
            </a: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JAR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将</a:t>
            </a:r>
            <a:r>
              <a:rPr lang="zh-CN" altLang="en-US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所有相关文件都打包到同一个压缩包中。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8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4"/>
          <p:cNvSpPr>
            <a:spLocks noGrp="1"/>
          </p:cNvSpPr>
          <p:nvPr>
            <p:ph idx="1"/>
          </p:nvPr>
        </p:nvSpPr>
        <p:spPr>
          <a:xfrm>
            <a:off x="495581" y="750006"/>
            <a:ext cx="8229600" cy="647700"/>
          </a:xfrm>
        </p:spPr>
        <p:txBody>
          <a:bodyPr/>
          <a:lstStyle/>
          <a:p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父类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Employee</a:t>
            </a:r>
            <a:endParaRPr lang="zh-CN" altLang="en-US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sp>
        <p:nvSpPr>
          <p:cNvPr id="22531" name="Rectangle 3"/>
          <p:cNvSpPr txBox="1">
            <a:spLocks noChangeArrowheads="1"/>
          </p:cNvSpPr>
          <p:nvPr/>
        </p:nvSpPr>
        <p:spPr bwMode="auto">
          <a:xfrm>
            <a:off x="495581" y="1339850"/>
            <a:ext cx="8037182" cy="20891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class 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Employee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{    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int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</a:t>
            </a:r>
            <a:r>
              <a:rPr lang="en-US" altLang="zh-CN" sz="2000" dirty="0" err="1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employeeNumbe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;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String  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name, address, </a:t>
            </a:r>
            <a:r>
              <a:rPr lang="en-US" altLang="zh-CN" sz="2000" dirty="0" err="1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phoneNumber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 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;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22532" name="内容占位符 4"/>
          <p:cNvSpPr txBox="1">
            <a:spLocks/>
          </p:cNvSpPr>
          <p:nvPr/>
        </p:nvSpPr>
        <p:spPr bwMode="auto">
          <a:xfrm>
            <a:off x="468313" y="3573016"/>
            <a:ext cx="82296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Century Schoolbook" panose="02040604050505020304" pitchFamily="18" charset="0"/>
                <a:ea typeface="黑体" panose="02010609060101010101" pitchFamily="49" charset="-122"/>
              </a:rPr>
              <a:t>子类</a:t>
            </a:r>
            <a:r>
              <a:rPr lang="en-US" altLang="zh-CN" sz="2800" dirty="0">
                <a:latin typeface="Century Schoolbook" panose="02040604050505020304" pitchFamily="18" charset="0"/>
                <a:ea typeface="黑体" panose="02010609060101010101" pitchFamily="49" charset="-122"/>
              </a:rPr>
              <a:t>Manager</a:t>
            </a:r>
            <a:endParaRPr lang="zh-CN" altLang="en-US" sz="2800" dirty="0"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468313" y="4149080"/>
            <a:ext cx="8064450" cy="22336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class  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Manager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33CC33"/>
                </a:solidFill>
                <a:latin typeface="Century Schoolbook" panose="02040604050505020304" pitchFamily="18" charset="0"/>
                <a:ea typeface="楷体_GB2312" pitchFamily="49" charset="-122"/>
              </a:rPr>
              <a:t>extends 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Employee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{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//</a:t>
            </a:r>
            <a:r>
              <a:rPr lang="zh-CN" altLang="en-US" sz="2000" dirty="0">
                <a:latin typeface="Century Schoolbook" panose="02040604050505020304" pitchFamily="18" charset="0"/>
                <a:ea typeface="楷体_GB2312" pitchFamily="49" charset="-122"/>
              </a:rPr>
              <a:t>子类增加的数据成员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zh-CN" altLang="en-US" sz="2000" dirty="0">
                <a:latin typeface="Century Schoolbook" panose="02040604050505020304" pitchFamily="18" charset="0"/>
                <a:ea typeface="楷体_GB2312" pitchFamily="49" charset="-122"/>
              </a:rPr>
              <a:t>    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String 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responsibilities, </a:t>
            </a:r>
            <a:r>
              <a:rPr lang="en-US" altLang="zh-CN" sz="2000" dirty="0" err="1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listOfEmployees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;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68313" y="44624"/>
            <a:ext cx="7543800" cy="719137"/>
          </a:xfrm>
        </p:spPr>
        <p:txBody>
          <a:bodyPr/>
          <a:lstStyle/>
          <a:p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3.5.2 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继承的语法</a:t>
            </a:r>
            <a:endParaRPr lang="zh-CN" altLang="en-US" sz="3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76376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3.11.3 </a:t>
            </a:r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JAR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053083"/>
            <a:ext cx="7776095" cy="453615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什么</a:t>
            </a:r>
            <a:r>
              <a:rPr lang="zh-CN" altLang="en-US" sz="24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4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JAR</a:t>
            </a:r>
          </a:p>
          <a:p>
            <a:pPr lvl="1">
              <a:lnSpc>
                <a:spcPct val="110000"/>
              </a:lnSpc>
            </a:pPr>
            <a:r>
              <a:rPr lang="en-US" altLang="zh-CN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JAR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文件是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 </a:t>
            </a:r>
            <a:r>
              <a:rPr lang="zh-CN" altLang="en-US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的一种文档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格式，其实</a:t>
            </a:r>
            <a:r>
              <a:rPr lang="zh-CN" altLang="en-US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是一个压缩包，兼容于常见的</a:t>
            </a:r>
            <a:r>
              <a:rPr lang="en-US" altLang="zh-CN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Zip</a:t>
            </a:r>
            <a:r>
              <a:rPr lang="zh-CN" altLang="en-US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压缩文件，可以使用</a:t>
            </a:r>
            <a:r>
              <a:rPr lang="en-US" altLang="zh-CN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WinRAR</a:t>
            </a:r>
            <a:r>
              <a:rPr lang="zh-CN" altLang="en-US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等软件打开。</a:t>
            </a:r>
          </a:p>
          <a:p>
            <a:pPr lvl="1">
              <a:lnSpc>
                <a:spcPct val="110000"/>
              </a:lnSpc>
            </a:pP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Jar</a:t>
            </a:r>
            <a:r>
              <a:rPr lang="zh-CN" altLang="en-US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文件中包容一个</a:t>
            </a:r>
            <a:r>
              <a:rPr lang="zh-CN" altLang="en-US" b="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清单（</a:t>
            </a:r>
            <a:r>
              <a:rPr lang="en-US" altLang="zh-CN" b="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manifest</a:t>
            </a:r>
            <a:r>
              <a:rPr lang="zh-CN" altLang="en-US" b="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）文件</a:t>
            </a:r>
            <a:r>
              <a:rPr lang="zh-CN" altLang="en-US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，包容一些</a:t>
            </a:r>
            <a:r>
              <a:rPr lang="zh-CN" altLang="en-US" b="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重要信息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。</a:t>
            </a:r>
            <a:endParaRPr lang="en-US" altLang="zh-CN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2">
              <a:lnSpc>
                <a:spcPct val="110000"/>
              </a:lnSpc>
            </a:pP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比如</a:t>
            </a:r>
            <a:r>
              <a:rPr lang="zh-CN" altLang="en-US" sz="2400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可以在</a:t>
            </a:r>
            <a:r>
              <a:rPr lang="en-US" altLang="zh-CN" sz="2400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windows</a:t>
            </a:r>
            <a:r>
              <a:rPr lang="zh-CN" altLang="en-US" sz="2400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资源管理器中“双击”执行的</a:t>
            </a:r>
            <a:r>
              <a:rPr lang="en-US" altLang="zh-CN" sz="2400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jar</a:t>
            </a:r>
            <a:r>
              <a:rPr lang="zh-CN" altLang="en-US" sz="2400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包，其清单文件必须指明包中哪个类是“主类（</a:t>
            </a:r>
            <a:r>
              <a:rPr lang="en-US" altLang="zh-CN" sz="2400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main class</a:t>
            </a:r>
            <a:r>
              <a:rPr lang="zh-CN" altLang="en-US" sz="2400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）”，从而让</a:t>
            </a:r>
            <a:r>
              <a:rPr lang="en-US" altLang="zh-CN" sz="2400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JVM</a:t>
            </a:r>
            <a:r>
              <a:rPr lang="zh-CN" altLang="en-US" sz="2400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知道应该从哪个类中的</a:t>
            </a:r>
            <a:r>
              <a:rPr lang="en-US" altLang="zh-CN" sz="2400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main</a:t>
            </a:r>
            <a:r>
              <a:rPr lang="zh-CN" altLang="en-US" sz="2400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方法开始执行。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14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entury Schoolbook" panose="02040604050505020304" pitchFamily="18" charset="0"/>
                <a:ea typeface="黑体" panose="02010609060101010101" pitchFamily="49" charset="-122"/>
              </a:rPr>
              <a:t>3.11.3 JAR</a:t>
            </a:r>
            <a:r>
              <a:rPr lang="zh-CN" altLang="en-US" dirty="0">
                <a:latin typeface="Century Schoolbook" panose="02040604050505020304" pitchFamily="18" charset="0"/>
                <a:ea typeface="黑体" panose="02010609060101010101" pitchFamily="49" charset="-122"/>
              </a:rPr>
              <a:t>文件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10595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7776095" cy="51847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JAR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工具</a:t>
            </a:r>
          </a:p>
          <a:p>
            <a:pPr lvl="1">
              <a:lnSpc>
                <a:spcPct val="11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为了用 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JAR 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文件执行基本的任务，要使用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JDK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提供的 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jar 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工具(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 Archive Tool)</a:t>
            </a:r>
            <a:endParaRPr lang="zh-CN" altLang="en-US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随 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JDK 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安装，在 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JDK 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安装目录下的 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bin 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目录中</a:t>
            </a:r>
          </a:p>
          <a:p>
            <a:pPr lvl="2">
              <a:lnSpc>
                <a:spcPct val="110000"/>
              </a:lnSpc>
            </a:pP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Windows </a:t>
            </a: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下文件名为 </a:t>
            </a:r>
            <a:r>
              <a:rPr lang="en-US" altLang="zh-CN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jar.exe</a:t>
            </a:r>
          </a:p>
          <a:p>
            <a:pPr lvl="2">
              <a:lnSpc>
                <a:spcPct val="110000"/>
              </a:lnSpc>
            </a:pP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Linux </a:t>
            </a: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下文件名为 </a:t>
            </a:r>
            <a:r>
              <a:rPr lang="en-US" altLang="zh-CN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jar</a:t>
            </a:r>
          </a:p>
          <a:p>
            <a:pPr lvl="1">
              <a:lnSpc>
                <a:spcPct val="11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它的运行需要用到 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JDK 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安装目录下 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lib 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目录中的 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tools.jar 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文件</a:t>
            </a:r>
          </a:p>
          <a:p>
            <a:pPr lvl="1">
              <a:lnSpc>
                <a:spcPct val="11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用 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jar 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命令调用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7130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75715"/>
          </a:xfrm>
        </p:spPr>
        <p:txBody>
          <a:bodyPr/>
          <a:lstStyle/>
          <a:p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了解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JAR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命令</a:t>
            </a:r>
            <a:endParaRPr lang="zh-CN" altLang="en-US" b="0" dirty="0"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38" y="1594722"/>
            <a:ext cx="7029524" cy="497205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543800" cy="719137"/>
          </a:xfrm>
        </p:spPr>
        <p:txBody>
          <a:bodyPr/>
          <a:lstStyle/>
          <a:p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3.11.3 </a:t>
            </a:r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JAR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文件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1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400253"/>
          </a:xfrm>
        </p:spPr>
        <p:txBody>
          <a:bodyPr/>
          <a:lstStyle/>
          <a:p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JAR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命令示例</a:t>
            </a:r>
            <a:endParaRPr lang="en-US" altLang="zh-CN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/>
            <a:r>
              <a:rPr lang="en-US" altLang="zh-CN" sz="2800" b="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jar </a:t>
            </a:r>
            <a:r>
              <a:rPr lang="en-US" altLang="zh-CN" sz="2800" b="0" dirty="0" err="1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cf</a:t>
            </a:r>
            <a:r>
              <a:rPr lang="en-US" altLang="zh-CN" sz="2800" b="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test.jar test</a:t>
            </a:r>
          </a:p>
          <a:p>
            <a:pPr lvl="2"/>
            <a:r>
              <a:rPr lang="zh-CN" altLang="en-US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将当前文件夹下</a:t>
            </a:r>
            <a:r>
              <a:rPr lang="en-US" altLang="zh-CN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test</a:t>
            </a:r>
            <a:r>
              <a:rPr lang="zh-CN" altLang="en-US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子文件夹的所有内容打包为</a:t>
            </a:r>
            <a:r>
              <a:rPr lang="en-US" altLang="zh-CN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test.jar</a:t>
            </a:r>
          </a:p>
          <a:p>
            <a:pPr lvl="1"/>
            <a:r>
              <a:rPr lang="en-US" altLang="zh-CN" sz="2800" b="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jar </a:t>
            </a:r>
            <a:r>
              <a:rPr lang="en-US" altLang="zh-CN" sz="2800" b="0" dirty="0" err="1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cvf</a:t>
            </a:r>
            <a:r>
              <a:rPr lang="en-US" altLang="zh-CN" sz="2800" b="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test.jar test</a:t>
            </a:r>
          </a:p>
          <a:p>
            <a:pPr lvl="2"/>
            <a:r>
              <a:rPr lang="zh-CN" altLang="en-US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同前，只不过显示压缩过程</a:t>
            </a:r>
          </a:p>
          <a:p>
            <a:pPr lvl="1"/>
            <a:r>
              <a:rPr lang="en-US" altLang="zh-CN" sz="2800" b="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jar </a:t>
            </a:r>
            <a:r>
              <a:rPr lang="en-US" altLang="zh-CN" sz="2800" b="0" dirty="0" err="1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tf</a:t>
            </a:r>
            <a:r>
              <a:rPr lang="en-US" altLang="zh-CN" sz="2800" b="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test.jar</a:t>
            </a:r>
          </a:p>
          <a:p>
            <a:pPr lvl="2"/>
            <a:r>
              <a:rPr lang="zh-CN" altLang="en-US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查看</a:t>
            </a:r>
            <a:r>
              <a:rPr lang="en-US" altLang="zh-CN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jar</a:t>
            </a:r>
            <a:r>
              <a:rPr lang="zh-CN" altLang="en-US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文件内容</a:t>
            </a:r>
          </a:p>
          <a:p>
            <a:pPr lvl="1"/>
            <a:r>
              <a:rPr lang="en-US" altLang="zh-CN" sz="2800" b="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jar </a:t>
            </a:r>
            <a:r>
              <a:rPr lang="en-US" altLang="zh-CN" sz="2800" b="0" dirty="0" err="1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xvf</a:t>
            </a:r>
            <a:r>
              <a:rPr lang="en-US" altLang="zh-CN" sz="2800" b="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test.jar</a:t>
            </a:r>
          </a:p>
          <a:p>
            <a:pPr lvl="2"/>
            <a:r>
              <a:rPr lang="zh-CN" altLang="en-US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解压缩</a:t>
            </a:r>
            <a:r>
              <a:rPr lang="en-US" altLang="zh-CN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jar</a:t>
            </a: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包</a:t>
            </a:r>
            <a:endParaRPr lang="zh-CN" altLang="en-US" sz="2400" b="0" dirty="0"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543800" cy="719137"/>
          </a:xfrm>
        </p:spPr>
        <p:txBody>
          <a:bodyPr/>
          <a:lstStyle/>
          <a:p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3.11.3 </a:t>
            </a:r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JAR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文件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5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3.11.4 Java </a:t>
            </a:r>
            <a:r>
              <a:rPr lang="zh-CN" altLang="en-US" sz="32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基础类库简介</a:t>
            </a:r>
          </a:p>
        </p:txBody>
      </p:sp>
      <p:sp>
        <p:nvSpPr>
          <p:cNvPr id="91139" name="内容占位符 2"/>
          <p:cNvSpPr>
            <a:spLocks noGrp="1"/>
          </p:cNvSpPr>
          <p:nvPr>
            <p:ph idx="1"/>
          </p:nvPr>
        </p:nvSpPr>
        <p:spPr>
          <a:xfrm>
            <a:off x="468312" y="981075"/>
            <a:ext cx="7848103" cy="51847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基础类库</a:t>
            </a: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提供了用于语言开发的类库，称为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基础类库(</a:t>
            </a:r>
            <a:r>
              <a:rPr lang="en-US" altLang="zh-CN" b="0" dirty="0" err="1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JFC，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en-US" altLang="zh-CN" sz="2000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Foundational Class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，也称应用程序编程接口(</a:t>
            </a:r>
            <a:r>
              <a:rPr lang="en-US" altLang="zh-CN" b="0" dirty="0" err="1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API，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Application</a:t>
            </a:r>
            <a:r>
              <a:rPr lang="en-US" altLang="zh-CN" sz="2000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Programming Interface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)，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分别放在不同的包中</a:t>
            </a: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提供的包主要有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java.lang，java.io，java.math，java.util</a:t>
            </a:r>
            <a:endParaRPr lang="en-US" altLang="zh-CN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java.applet，java.awt，java.awt.datatransfer</a:t>
            </a:r>
            <a:endParaRPr lang="en-US" altLang="zh-CN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java.awt.event，java.awt.image，java.beans</a:t>
            </a:r>
            <a:endParaRPr lang="en-US" altLang="zh-CN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java.net，java.rmi，java.security，java.sql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等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3.11.4 Java 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基础类库简介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921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语言包(</a:t>
            </a:r>
            <a:r>
              <a:rPr lang="en-US" altLang="zh-CN" b="0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java.lang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语言包提供了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语言最基础的类，包括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Object</a:t>
            </a:r>
            <a:r>
              <a:rPr lang="zh-CN" altLang="en-US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类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数据类型包裹类(</a:t>
            </a:r>
            <a:r>
              <a:rPr lang="en-US" altLang="zh-CN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the Data Type Wrapper)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字符串类(</a:t>
            </a:r>
            <a:r>
              <a:rPr lang="en-US" altLang="zh-CN" sz="2400" dirty="0" err="1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String、StringBuffer</a:t>
            </a:r>
            <a:r>
              <a:rPr lang="en-US" altLang="zh-CN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)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数学类(</a:t>
            </a:r>
            <a:r>
              <a:rPr lang="en-US" altLang="zh-CN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Math)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系统和运行时类(</a:t>
            </a:r>
            <a:r>
              <a:rPr lang="en-US" altLang="zh-CN" sz="2400" dirty="0" err="1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System、Runtime</a:t>
            </a:r>
            <a:r>
              <a:rPr lang="en-US" altLang="zh-CN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)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类操作类(</a:t>
            </a:r>
            <a:r>
              <a:rPr lang="en-US" altLang="zh-CN" sz="2400" dirty="0" err="1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Class，ClassLoader</a:t>
            </a:r>
            <a:r>
              <a:rPr lang="en-US" altLang="zh-CN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)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3.11.4 Java 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基础类库简介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93187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302625" cy="21415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数据包裹类</a:t>
            </a:r>
          </a:p>
          <a:p>
            <a:pPr lvl="1">
              <a:lnSpc>
                <a:spcPct val="9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对应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的每一个基本数据类型(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primitive data type)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都有一个数据包裹类</a:t>
            </a:r>
          </a:p>
          <a:p>
            <a:pPr lvl="1">
              <a:lnSpc>
                <a:spcPct val="9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每个包裹类都只有一个类型为对应的基本数据类型的属性域</a:t>
            </a:r>
          </a:p>
        </p:txBody>
      </p:sp>
      <p:grpSp>
        <p:nvGrpSpPr>
          <p:cNvPr id="93188" name="Group 62"/>
          <p:cNvGrpSpPr>
            <a:grpSpLocks/>
          </p:cNvGrpSpPr>
          <p:nvPr/>
        </p:nvGrpSpPr>
        <p:grpSpPr bwMode="auto">
          <a:xfrm>
            <a:off x="1400175" y="3122613"/>
            <a:ext cx="6292850" cy="3503613"/>
            <a:chOff x="-3" y="-3"/>
            <a:chExt cx="3116" cy="3201"/>
          </a:xfrm>
        </p:grpSpPr>
        <p:grpSp>
          <p:nvGrpSpPr>
            <p:cNvPr id="93189" name="Group 60"/>
            <p:cNvGrpSpPr>
              <a:grpSpLocks/>
            </p:cNvGrpSpPr>
            <p:nvPr/>
          </p:nvGrpSpPr>
          <p:grpSpPr bwMode="auto">
            <a:xfrm>
              <a:off x="0" y="0"/>
              <a:ext cx="3110" cy="3195"/>
              <a:chOff x="0" y="0"/>
              <a:chExt cx="3110" cy="3195"/>
            </a:xfrm>
          </p:grpSpPr>
          <p:grpSp>
            <p:nvGrpSpPr>
              <p:cNvPr id="93191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1390" cy="355"/>
                <a:chOff x="0" y="0"/>
                <a:chExt cx="1390" cy="355"/>
              </a:xfrm>
            </p:grpSpPr>
            <p:sp>
              <p:nvSpPr>
                <p:cNvPr id="93243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304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GB" sz="2000" dirty="0">
                      <a:solidFill>
                        <a:srgbClr val="0000C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基本数据类型</a:t>
                  </a:r>
                  <a:endParaRPr lang="zh-CN" altLang="en-GB" sz="36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 Unicode MS" panose="020B0604020202020204" pitchFamily="34" charset="-122"/>
                  </a:endParaRPr>
                </a:p>
                <a:p>
                  <a:endParaRPr lang="zh-CN" altLang="en-GB" sz="5400" b="1" dirty="0"/>
                </a:p>
              </p:txBody>
            </p:sp>
            <p:sp>
              <p:nvSpPr>
                <p:cNvPr id="93244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90" cy="355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3192" name="Group 27"/>
              <p:cNvGrpSpPr>
                <a:grpSpLocks/>
              </p:cNvGrpSpPr>
              <p:nvPr/>
            </p:nvGrpSpPr>
            <p:grpSpPr bwMode="auto">
              <a:xfrm>
                <a:off x="1390" y="0"/>
                <a:ext cx="1720" cy="355"/>
                <a:chOff x="1390" y="0"/>
                <a:chExt cx="1720" cy="355"/>
              </a:xfrm>
            </p:grpSpPr>
            <p:sp>
              <p:nvSpPr>
                <p:cNvPr id="93241" name="Rectangle 7"/>
                <p:cNvSpPr>
                  <a:spLocks noChangeArrowheads="1"/>
                </p:cNvSpPr>
                <p:nvPr/>
              </p:nvSpPr>
              <p:spPr bwMode="auto">
                <a:xfrm>
                  <a:off x="1433" y="0"/>
                  <a:ext cx="1634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GB" sz="2000" dirty="0">
                      <a:solidFill>
                        <a:srgbClr val="0000C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数据包裹类</a:t>
                  </a:r>
                </a:p>
                <a:p>
                  <a:endParaRPr lang="zh-CN" altLang="en-GB" sz="5400" b="1" dirty="0"/>
                </a:p>
              </p:txBody>
            </p:sp>
            <p:sp>
              <p:nvSpPr>
                <p:cNvPr id="93242" name="Rectangle 26"/>
                <p:cNvSpPr>
                  <a:spLocks noChangeArrowheads="1"/>
                </p:cNvSpPr>
                <p:nvPr/>
              </p:nvSpPr>
              <p:spPr bwMode="auto">
                <a:xfrm>
                  <a:off x="1390" y="0"/>
                  <a:ext cx="1720" cy="355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3193" name="Group 29"/>
              <p:cNvGrpSpPr>
                <a:grpSpLocks/>
              </p:cNvGrpSpPr>
              <p:nvPr/>
            </p:nvGrpSpPr>
            <p:grpSpPr bwMode="auto">
              <a:xfrm>
                <a:off x="0" y="355"/>
                <a:ext cx="1390" cy="355"/>
                <a:chOff x="0" y="355"/>
                <a:chExt cx="1390" cy="355"/>
              </a:xfrm>
            </p:grpSpPr>
            <p:sp>
              <p:nvSpPr>
                <p:cNvPr id="55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355"/>
                  <a:ext cx="1303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r>
                    <a:rPr lang="en-US" altLang="zh-CN" b="1" dirty="0" err="1">
                      <a:solidFill>
                        <a:srgbClr val="0000CC"/>
                      </a:solidFill>
                      <a:latin typeface="Century Schoolbook" panose="02040604050505020304" pitchFamily="18" charset="0"/>
                      <a:ea typeface="+mn-ea"/>
                      <a:cs typeface="Times New Roman" pitchFamily="18" charset="0"/>
                    </a:rPr>
                    <a:t>b</a:t>
                  </a:r>
                  <a:r>
                    <a:rPr lang="en-US" altLang="zh-CN" b="1" dirty="0" err="1">
                      <a:latin typeface="Century Schoolbook" panose="02040604050505020304" pitchFamily="18" charset="0"/>
                      <a:ea typeface="+mn-ea"/>
                      <a:cs typeface="Times New Roman" pitchFamily="18" charset="0"/>
                    </a:rPr>
                    <a:t>oolean</a:t>
                  </a:r>
                  <a:endParaRPr lang="en-GB" altLang="zh-CN" b="1" dirty="0">
                    <a:latin typeface="Century Schoolbook" panose="02040604050505020304" pitchFamily="18" charset="0"/>
                    <a:ea typeface="+mn-ea"/>
                    <a:cs typeface="Times New Roman" pitchFamily="18" charset="0"/>
                  </a:endParaRPr>
                </a:p>
                <a:p>
                  <a:pPr eaLnBrk="0" hangingPunct="0">
                    <a:defRPr/>
                  </a:pPr>
                  <a:endParaRPr lang="en-GB" altLang="zh-CN" sz="5400" b="1" dirty="0"/>
                </a:p>
              </p:txBody>
            </p:sp>
            <p:sp>
              <p:nvSpPr>
                <p:cNvPr id="93240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355"/>
                  <a:ext cx="1390" cy="355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3194" name="Group 31"/>
              <p:cNvGrpSpPr>
                <a:grpSpLocks/>
              </p:cNvGrpSpPr>
              <p:nvPr/>
            </p:nvGrpSpPr>
            <p:grpSpPr bwMode="auto">
              <a:xfrm>
                <a:off x="1390" y="355"/>
                <a:ext cx="1720" cy="355"/>
                <a:chOff x="1390" y="355"/>
                <a:chExt cx="1720" cy="355"/>
              </a:xfrm>
            </p:grpSpPr>
            <p:sp>
              <p:nvSpPr>
                <p:cNvPr id="53" name="Rectangle 9"/>
                <p:cNvSpPr>
                  <a:spLocks noChangeArrowheads="1"/>
                </p:cNvSpPr>
                <p:nvPr/>
              </p:nvSpPr>
              <p:spPr bwMode="auto">
                <a:xfrm>
                  <a:off x="1433" y="355"/>
                  <a:ext cx="1633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r>
                    <a:rPr lang="en-US" altLang="zh-CN" b="1" dirty="0">
                      <a:solidFill>
                        <a:srgbClr val="FF0000"/>
                      </a:solidFill>
                      <a:latin typeface="Century Schoolbook" panose="02040604050505020304" pitchFamily="18" charset="0"/>
                      <a:ea typeface="+mn-ea"/>
                      <a:cs typeface="Times New Roman" pitchFamily="18" charset="0"/>
                    </a:rPr>
                    <a:t>B</a:t>
                  </a:r>
                  <a:r>
                    <a:rPr lang="en-US" altLang="zh-CN" b="1" dirty="0">
                      <a:latin typeface="Century Schoolbook" panose="02040604050505020304" pitchFamily="18" charset="0"/>
                      <a:ea typeface="+mn-ea"/>
                      <a:cs typeface="Times New Roman" pitchFamily="18" charset="0"/>
                    </a:rPr>
                    <a:t>oolean</a:t>
                  </a:r>
                  <a:endParaRPr lang="en-GB" altLang="zh-CN" b="1" dirty="0">
                    <a:latin typeface="Century Schoolbook" panose="02040604050505020304" pitchFamily="18" charset="0"/>
                    <a:ea typeface="+mn-ea"/>
                    <a:cs typeface="Times New Roman" pitchFamily="18" charset="0"/>
                  </a:endParaRPr>
                </a:p>
                <a:p>
                  <a:pPr eaLnBrk="0" hangingPunct="0">
                    <a:defRPr/>
                  </a:pPr>
                  <a:endParaRPr lang="en-GB" altLang="zh-CN" sz="5400" b="1" dirty="0"/>
                </a:p>
              </p:txBody>
            </p:sp>
            <p:sp>
              <p:nvSpPr>
                <p:cNvPr id="93238" name="Rectangle 30"/>
                <p:cNvSpPr>
                  <a:spLocks noChangeArrowheads="1"/>
                </p:cNvSpPr>
                <p:nvPr/>
              </p:nvSpPr>
              <p:spPr bwMode="auto">
                <a:xfrm>
                  <a:off x="1390" y="355"/>
                  <a:ext cx="1720" cy="355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3195" name="Group 33"/>
              <p:cNvGrpSpPr>
                <a:grpSpLocks/>
              </p:cNvGrpSpPr>
              <p:nvPr/>
            </p:nvGrpSpPr>
            <p:grpSpPr bwMode="auto">
              <a:xfrm>
                <a:off x="0" y="710"/>
                <a:ext cx="1390" cy="355"/>
                <a:chOff x="0" y="710"/>
                <a:chExt cx="1390" cy="355"/>
              </a:xfrm>
            </p:grpSpPr>
            <p:sp>
              <p:nvSpPr>
                <p:cNvPr id="51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712"/>
                  <a:ext cx="1303" cy="3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r>
                    <a:rPr lang="en-US" altLang="zh-CN" b="1" dirty="0">
                      <a:solidFill>
                        <a:srgbClr val="0000CC"/>
                      </a:solidFill>
                      <a:latin typeface="Century Schoolbook" panose="02040604050505020304" pitchFamily="18" charset="0"/>
                      <a:ea typeface="+mn-ea"/>
                      <a:cs typeface="Times New Roman" pitchFamily="18" charset="0"/>
                    </a:rPr>
                    <a:t>b</a:t>
                  </a:r>
                  <a:r>
                    <a:rPr lang="en-US" altLang="zh-CN" b="1" dirty="0">
                      <a:latin typeface="Century Schoolbook" panose="02040604050505020304" pitchFamily="18" charset="0"/>
                      <a:ea typeface="+mn-ea"/>
                      <a:cs typeface="Times New Roman" pitchFamily="18" charset="0"/>
                    </a:rPr>
                    <a:t>yte</a:t>
                  </a:r>
                  <a:endParaRPr lang="en-GB" altLang="zh-CN" b="1" dirty="0">
                    <a:latin typeface="Century Schoolbook" panose="02040604050505020304" pitchFamily="18" charset="0"/>
                    <a:ea typeface="+mn-ea"/>
                    <a:cs typeface="Times New Roman" pitchFamily="18" charset="0"/>
                  </a:endParaRPr>
                </a:p>
                <a:p>
                  <a:pPr eaLnBrk="0" hangingPunct="0">
                    <a:defRPr/>
                  </a:pPr>
                  <a:endParaRPr lang="en-GB" altLang="zh-CN" sz="5400" b="1" dirty="0"/>
                </a:p>
              </p:txBody>
            </p:sp>
            <p:sp>
              <p:nvSpPr>
                <p:cNvPr id="93236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710"/>
                  <a:ext cx="1390" cy="355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3196" name="Group 35"/>
              <p:cNvGrpSpPr>
                <a:grpSpLocks/>
              </p:cNvGrpSpPr>
              <p:nvPr/>
            </p:nvGrpSpPr>
            <p:grpSpPr bwMode="auto">
              <a:xfrm>
                <a:off x="1390" y="710"/>
                <a:ext cx="1720" cy="355"/>
                <a:chOff x="1390" y="710"/>
                <a:chExt cx="1720" cy="355"/>
              </a:xfrm>
            </p:grpSpPr>
            <p:sp>
              <p:nvSpPr>
                <p:cNvPr id="49" name="Rectangle 11"/>
                <p:cNvSpPr>
                  <a:spLocks noChangeArrowheads="1"/>
                </p:cNvSpPr>
                <p:nvPr/>
              </p:nvSpPr>
              <p:spPr bwMode="auto">
                <a:xfrm>
                  <a:off x="1433" y="712"/>
                  <a:ext cx="1633" cy="3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r>
                    <a:rPr lang="en-US" altLang="zh-CN" b="1" dirty="0">
                      <a:solidFill>
                        <a:srgbClr val="FF0000"/>
                      </a:solidFill>
                      <a:latin typeface="Century Schoolbook" panose="02040604050505020304" pitchFamily="18" charset="0"/>
                      <a:ea typeface="+mn-ea"/>
                      <a:cs typeface="Times New Roman" pitchFamily="18" charset="0"/>
                    </a:rPr>
                    <a:t>B</a:t>
                  </a:r>
                  <a:r>
                    <a:rPr lang="en-US" altLang="zh-CN" b="1" dirty="0">
                      <a:latin typeface="Century Schoolbook" panose="02040604050505020304" pitchFamily="18" charset="0"/>
                      <a:ea typeface="+mn-ea"/>
                      <a:cs typeface="Times New Roman" pitchFamily="18" charset="0"/>
                    </a:rPr>
                    <a:t>yte</a:t>
                  </a:r>
                  <a:endParaRPr lang="en-GB" altLang="zh-CN" b="1" dirty="0">
                    <a:latin typeface="Century Schoolbook" panose="02040604050505020304" pitchFamily="18" charset="0"/>
                    <a:ea typeface="+mn-ea"/>
                    <a:cs typeface="Times New Roman" pitchFamily="18" charset="0"/>
                  </a:endParaRPr>
                </a:p>
                <a:p>
                  <a:pPr eaLnBrk="0" hangingPunct="0">
                    <a:defRPr/>
                  </a:pPr>
                  <a:endParaRPr lang="en-GB" altLang="zh-CN" sz="5400" b="1" dirty="0"/>
                </a:p>
              </p:txBody>
            </p:sp>
            <p:sp>
              <p:nvSpPr>
                <p:cNvPr id="93234" name="Rectangle 34"/>
                <p:cNvSpPr>
                  <a:spLocks noChangeArrowheads="1"/>
                </p:cNvSpPr>
                <p:nvPr/>
              </p:nvSpPr>
              <p:spPr bwMode="auto">
                <a:xfrm>
                  <a:off x="1390" y="710"/>
                  <a:ext cx="1720" cy="355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3197" name="Group 37"/>
              <p:cNvGrpSpPr>
                <a:grpSpLocks/>
              </p:cNvGrpSpPr>
              <p:nvPr/>
            </p:nvGrpSpPr>
            <p:grpSpPr bwMode="auto">
              <a:xfrm>
                <a:off x="0" y="1065"/>
                <a:ext cx="1390" cy="355"/>
                <a:chOff x="0" y="1065"/>
                <a:chExt cx="1390" cy="355"/>
              </a:xfrm>
            </p:grpSpPr>
            <p:sp>
              <p:nvSpPr>
                <p:cNvPr id="47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1063"/>
                  <a:ext cx="1303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r>
                    <a:rPr lang="en-US" altLang="zh-CN" b="1" dirty="0">
                      <a:solidFill>
                        <a:srgbClr val="0000CC"/>
                      </a:solidFill>
                      <a:latin typeface="Century Schoolbook" panose="02040604050505020304" pitchFamily="18" charset="0"/>
                      <a:ea typeface="+mn-ea"/>
                      <a:cs typeface="Times New Roman" pitchFamily="18" charset="0"/>
                    </a:rPr>
                    <a:t>c</a:t>
                  </a:r>
                  <a:r>
                    <a:rPr lang="en-US" altLang="zh-CN" b="1" dirty="0">
                      <a:latin typeface="Century Schoolbook" panose="02040604050505020304" pitchFamily="18" charset="0"/>
                      <a:ea typeface="+mn-ea"/>
                      <a:cs typeface="Times New Roman" pitchFamily="18" charset="0"/>
                    </a:rPr>
                    <a:t>har</a:t>
                  </a:r>
                  <a:endParaRPr lang="en-GB" altLang="zh-CN" b="1" dirty="0">
                    <a:latin typeface="Century Schoolbook" panose="02040604050505020304" pitchFamily="18" charset="0"/>
                    <a:ea typeface="+mn-ea"/>
                    <a:cs typeface="Times New Roman" pitchFamily="18" charset="0"/>
                  </a:endParaRPr>
                </a:p>
                <a:p>
                  <a:pPr eaLnBrk="0" hangingPunct="0">
                    <a:defRPr/>
                  </a:pPr>
                  <a:endParaRPr lang="en-GB" altLang="zh-CN" sz="5400" b="1" dirty="0"/>
                </a:p>
              </p:txBody>
            </p:sp>
            <p:sp>
              <p:nvSpPr>
                <p:cNvPr id="93232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1065"/>
                  <a:ext cx="1390" cy="355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3198" name="Group 39"/>
              <p:cNvGrpSpPr>
                <a:grpSpLocks/>
              </p:cNvGrpSpPr>
              <p:nvPr/>
            </p:nvGrpSpPr>
            <p:grpSpPr bwMode="auto">
              <a:xfrm>
                <a:off x="1390" y="1065"/>
                <a:ext cx="1720" cy="355"/>
                <a:chOff x="1390" y="1065"/>
                <a:chExt cx="1720" cy="355"/>
              </a:xfrm>
            </p:grpSpPr>
            <p:sp>
              <p:nvSpPr>
                <p:cNvPr id="45" name="Rectangle 13"/>
                <p:cNvSpPr>
                  <a:spLocks noChangeArrowheads="1"/>
                </p:cNvSpPr>
                <p:nvPr/>
              </p:nvSpPr>
              <p:spPr bwMode="auto">
                <a:xfrm>
                  <a:off x="1433" y="1063"/>
                  <a:ext cx="1633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r>
                    <a:rPr lang="en-US" altLang="zh-CN" b="1" dirty="0">
                      <a:solidFill>
                        <a:srgbClr val="FF0000"/>
                      </a:solidFill>
                      <a:latin typeface="Century Schoolbook" panose="02040604050505020304" pitchFamily="18" charset="0"/>
                      <a:ea typeface="+mn-ea"/>
                      <a:cs typeface="Times New Roman" pitchFamily="18" charset="0"/>
                    </a:rPr>
                    <a:t>C</a:t>
                  </a:r>
                  <a:r>
                    <a:rPr lang="en-US" altLang="zh-CN" b="1" dirty="0">
                      <a:latin typeface="Century Schoolbook" panose="02040604050505020304" pitchFamily="18" charset="0"/>
                      <a:ea typeface="+mn-ea"/>
                      <a:cs typeface="Times New Roman" pitchFamily="18" charset="0"/>
                    </a:rPr>
                    <a:t>haracter</a:t>
                  </a:r>
                  <a:endParaRPr lang="en-GB" altLang="zh-CN" b="1" dirty="0">
                    <a:latin typeface="Century Schoolbook" panose="02040604050505020304" pitchFamily="18" charset="0"/>
                    <a:ea typeface="+mn-ea"/>
                    <a:cs typeface="Times New Roman" pitchFamily="18" charset="0"/>
                  </a:endParaRPr>
                </a:p>
                <a:p>
                  <a:pPr eaLnBrk="0" hangingPunct="0">
                    <a:defRPr/>
                  </a:pPr>
                  <a:endParaRPr lang="en-GB" altLang="zh-CN" sz="5400" b="1" dirty="0"/>
                </a:p>
              </p:txBody>
            </p:sp>
            <p:sp>
              <p:nvSpPr>
                <p:cNvPr id="93230" name="Rectangle 38"/>
                <p:cNvSpPr>
                  <a:spLocks noChangeArrowheads="1"/>
                </p:cNvSpPr>
                <p:nvPr/>
              </p:nvSpPr>
              <p:spPr bwMode="auto">
                <a:xfrm>
                  <a:off x="1390" y="1065"/>
                  <a:ext cx="1720" cy="355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3199" name="Group 41"/>
              <p:cNvGrpSpPr>
                <a:grpSpLocks/>
              </p:cNvGrpSpPr>
              <p:nvPr/>
            </p:nvGrpSpPr>
            <p:grpSpPr bwMode="auto">
              <a:xfrm>
                <a:off x="0" y="1420"/>
                <a:ext cx="1390" cy="355"/>
                <a:chOff x="0" y="1420"/>
                <a:chExt cx="1390" cy="355"/>
              </a:xfrm>
            </p:grpSpPr>
            <p:sp>
              <p:nvSpPr>
                <p:cNvPr id="43" name="Rectangle 14"/>
                <p:cNvSpPr>
                  <a:spLocks noChangeArrowheads="1"/>
                </p:cNvSpPr>
                <p:nvPr/>
              </p:nvSpPr>
              <p:spPr bwMode="auto">
                <a:xfrm>
                  <a:off x="43" y="1420"/>
                  <a:ext cx="1303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r>
                    <a:rPr lang="en-US" altLang="zh-CN" b="1" dirty="0">
                      <a:solidFill>
                        <a:srgbClr val="0000CC"/>
                      </a:solidFill>
                      <a:latin typeface="Century Schoolbook" panose="02040604050505020304" pitchFamily="18" charset="0"/>
                      <a:ea typeface="+mn-ea"/>
                      <a:cs typeface="Times New Roman" pitchFamily="18" charset="0"/>
                    </a:rPr>
                    <a:t>s</a:t>
                  </a:r>
                  <a:r>
                    <a:rPr lang="en-US" altLang="zh-CN" b="1" dirty="0">
                      <a:latin typeface="Century Schoolbook" panose="02040604050505020304" pitchFamily="18" charset="0"/>
                      <a:ea typeface="+mn-ea"/>
                      <a:cs typeface="Times New Roman" pitchFamily="18" charset="0"/>
                    </a:rPr>
                    <a:t>hort</a:t>
                  </a:r>
                  <a:endParaRPr lang="en-GB" altLang="zh-CN" b="1" dirty="0">
                    <a:latin typeface="Century Schoolbook" panose="02040604050505020304" pitchFamily="18" charset="0"/>
                    <a:ea typeface="+mn-ea"/>
                    <a:cs typeface="Times New Roman" pitchFamily="18" charset="0"/>
                  </a:endParaRPr>
                </a:p>
                <a:p>
                  <a:pPr eaLnBrk="0" hangingPunct="0">
                    <a:defRPr/>
                  </a:pPr>
                  <a:endParaRPr lang="en-GB" altLang="zh-CN" b="1" dirty="0">
                    <a:latin typeface="+mn-ea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93228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1420"/>
                  <a:ext cx="1390" cy="355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3200" name="Group 43"/>
              <p:cNvGrpSpPr>
                <a:grpSpLocks/>
              </p:cNvGrpSpPr>
              <p:nvPr/>
            </p:nvGrpSpPr>
            <p:grpSpPr bwMode="auto">
              <a:xfrm>
                <a:off x="1390" y="1420"/>
                <a:ext cx="1720" cy="355"/>
                <a:chOff x="1390" y="1420"/>
                <a:chExt cx="1720" cy="355"/>
              </a:xfrm>
            </p:grpSpPr>
            <p:sp>
              <p:nvSpPr>
                <p:cNvPr id="41" name="Rectangle 15"/>
                <p:cNvSpPr>
                  <a:spLocks noChangeArrowheads="1"/>
                </p:cNvSpPr>
                <p:nvPr/>
              </p:nvSpPr>
              <p:spPr bwMode="auto">
                <a:xfrm>
                  <a:off x="1433" y="1420"/>
                  <a:ext cx="1633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r>
                    <a:rPr lang="en-US" altLang="zh-CN" b="1" dirty="0">
                      <a:solidFill>
                        <a:srgbClr val="FF0000"/>
                      </a:solidFill>
                      <a:latin typeface="Century Schoolbook" panose="02040604050505020304" pitchFamily="18" charset="0"/>
                      <a:ea typeface="+mn-ea"/>
                      <a:cs typeface="Times New Roman" pitchFamily="18" charset="0"/>
                    </a:rPr>
                    <a:t>S</a:t>
                  </a:r>
                  <a:r>
                    <a:rPr lang="en-US" altLang="zh-CN" b="1" dirty="0">
                      <a:latin typeface="Century Schoolbook" panose="02040604050505020304" pitchFamily="18" charset="0"/>
                      <a:ea typeface="+mn-ea"/>
                      <a:cs typeface="Times New Roman" pitchFamily="18" charset="0"/>
                    </a:rPr>
                    <a:t>hort</a:t>
                  </a:r>
                  <a:endParaRPr lang="en-GB" altLang="zh-CN" b="1" dirty="0">
                    <a:latin typeface="Century Schoolbook" panose="02040604050505020304" pitchFamily="18" charset="0"/>
                    <a:ea typeface="+mn-ea"/>
                    <a:cs typeface="Times New Roman" pitchFamily="18" charset="0"/>
                  </a:endParaRPr>
                </a:p>
                <a:p>
                  <a:pPr eaLnBrk="0" hangingPunct="0">
                    <a:defRPr/>
                  </a:pPr>
                  <a:endParaRPr lang="en-GB" altLang="zh-CN" sz="5400" b="1" dirty="0"/>
                </a:p>
              </p:txBody>
            </p:sp>
            <p:sp>
              <p:nvSpPr>
                <p:cNvPr id="93226" name="Rectangle 42"/>
                <p:cNvSpPr>
                  <a:spLocks noChangeArrowheads="1"/>
                </p:cNvSpPr>
                <p:nvPr/>
              </p:nvSpPr>
              <p:spPr bwMode="auto">
                <a:xfrm>
                  <a:off x="1390" y="1420"/>
                  <a:ext cx="1720" cy="355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3201" name="Group 45"/>
              <p:cNvGrpSpPr>
                <a:grpSpLocks/>
              </p:cNvGrpSpPr>
              <p:nvPr/>
            </p:nvGrpSpPr>
            <p:grpSpPr bwMode="auto">
              <a:xfrm>
                <a:off x="0" y="1775"/>
                <a:ext cx="1390" cy="355"/>
                <a:chOff x="0" y="1775"/>
                <a:chExt cx="1390" cy="355"/>
              </a:xfrm>
            </p:grpSpPr>
            <p:sp>
              <p:nvSpPr>
                <p:cNvPr id="39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1775"/>
                  <a:ext cx="1303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r>
                    <a:rPr lang="en-US" altLang="zh-CN" b="1" dirty="0" err="1">
                      <a:solidFill>
                        <a:srgbClr val="0000CC"/>
                      </a:solidFill>
                      <a:latin typeface="Century Schoolbook" panose="02040604050505020304" pitchFamily="18" charset="0"/>
                      <a:ea typeface="+mn-ea"/>
                      <a:cs typeface="Times New Roman" pitchFamily="18" charset="0"/>
                    </a:rPr>
                    <a:t>i</a:t>
                  </a:r>
                  <a:r>
                    <a:rPr lang="en-US" altLang="zh-CN" b="1" dirty="0" err="1">
                      <a:latin typeface="Century Schoolbook" panose="02040604050505020304" pitchFamily="18" charset="0"/>
                      <a:ea typeface="+mn-ea"/>
                      <a:cs typeface="Times New Roman" pitchFamily="18" charset="0"/>
                    </a:rPr>
                    <a:t>nt</a:t>
                  </a:r>
                  <a:endParaRPr lang="en-GB" altLang="zh-CN" b="1" dirty="0">
                    <a:latin typeface="Century Schoolbook" panose="02040604050505020304" pitchFamily="18" charset="0"/>
                    <a:ea typeface="+mn-ea"/>
                    <a:cs typeface="Times New Roman" pitchFamily="18" charset="0"/>
                  </a:endParaRPr>
                </a:p>
                <a:p>
                  <a:pPr eaLnBrk="0" hangingPunct="0">
                    <a:defRPr/>
                  </a:pPr>
                  <a:endParaRPr lang="en-GB" altLang="zh-CN" sz="5400" b="1" dirty="0"/>
                </a:p>
              </p:txBody>
            </p:sp>
            <p:sp>
              <p:nvSpPr>
                <p:cNvPr id="93224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1775"/>
                  <a:ext cx="1390" cy="355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3202" name="Group 47"/>
              <p:cNvGrpSpPr>
                <a:grpSpLocks/>
              </p:cNvGrpSpPr>
              <p:nvPr/>
            </p:nvGrpSpPr>
            <p:grpSpPr bwMode="auto">
              <a:xfrm>
                <a:off x="1390" y="1775"/>
                <a:ext cx="1720" cy="355"/>
                <a:chOff x="1390" y="1775"/>
                <a:chExt cx="1720" cy="355"/>
              </a:xfrm>
            </p:grpSpPr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433" y="1775"/>
                  <a:ext cx="1633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r>
                    <a:rPr lang="en-US" altLang="zh-CN" b="1" dirty="0">
                      <a:solidFill>
                        <a:srgbClr val="FF0000"/>
                      </a:solidFill>
                      <a:latin typeface="Century Schoolbook" panose="02040604050505020304" pitchFamily="18" charset="0"/>
                      <a:ea typeface="+mn-ea"/>
                      <a:cs typeface="Times New Roman" pitchFamily="18" charset="0"/>
                    </a:rPr>
                    <a:t>I</a:t>
                  </a:r>
                  <a:r>
                    <a:rPr lang="en-US" altLang="zh-CN" b="1" dirty="0">
                      <a:latin typeface="Century Schoolbook" panose="02040604050505020304" pitchFamily="18" charset="0"/>
                      <a:ea typeface="+mn-ea"/>
                      <a:cs typeface="Times New Roman" pitchFamily="18" charset="0"/>
                    </a:rPr>
                    <a:t>nteger</a:t>
                  </a:r>
                  <a:endParaRPr lang="en-GB" altLang="zh-CN" b="1" dirty="0">
                    <a:latin typeface="Century Schoolbook" panose="02040604050505020304" pitchFamily="18" charset="0"/>
                    <a:ea typeface="+mn-ea"/>
                    <a:cs typeface="Times New Roman" pitchFamily="18" charset="0"/>
                  </a:endParaRPr>
                </a:p>
                <a:p>
                  <a:pPr eaLnBrk="0" hangingPunct="0">
                    <a:defRPr/>
                  </a:pPr>
                  <a:endParaRPr lang="en-GB" altLang="zh-CN" sz="5400" b="1" dirty="0"/>
                </a:p>
              </p:txBody>
            </p:sp>
            <p:sp>
              <p:nvSpPr>
                <p:cNvPr id="93222" name="Rectangle 46"/>
                <p:cNvSpPr>
                  <a:spLocks noChangeArrowheads="1"/>
                </p:cNvSpPr>
                <p:nvPr/>
              </p:nvSpPr>
              <p:spPr bwMode="auto">
                <a:xfrm>
                  <a:off x="1390" y="1775"/>
                  <a:ext cx="1720" cy="355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3203" name="Group 49"/>
              <p:cNvGrpSpPr>
                <a:grpSpLocks/>
              </p:cNvGrpSpPr>
              <p:nvPr/>
            </p:nvGrpSpPr>
            <p:grpSpPr bwMode="auto">
              <a:xfrm>
                <a:off x="0" y="2130"/>
                <a:ext cx="1390" cy="355"/>
                <a:chOff x="0" y="2130"/>
                <a:chExt cx="1390" cy="355"/>
              </a:xfrm>
            </p:grpSpPr>
            <p:sp>
              <p:nvSpPr>
                <p:cNvPr id="35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2132"/>
                  <a:ext cx="1303" cy="3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r>
                    <a:rPr lang="en-US" altLang="zh-CN" b="1" dirty="0">
                      <a:solidFill>
                        <a:srgbClr val="0000CC"/>
                      </a:solidFill>
                      <a:latin typeface="Century Schoolbook" panose="02040604050505020304" pitchFamily="18" charset="0"/>
                      <a:ea typeface="+mn-ea"/>
                      <a:cs typeface="Times New Roman" pitchFamily="18" charset="0"/>
                    </a:rPr>
                    <a:t>l</a:t>
                  </a:r>
                  <a:r>
                    <a:rPr lang="en-US" altLang="zh-CN" b="1" dirty="0">
                      <a:latin typeface="Century Schoolbook" panose="02040604050505020304" pitchFamily="18" charset="0"/>
                      <a:ea typeface="+mn-ea"/>
                      <a:cs typeface="Times New Roman" pitchFamily="18" charset="0"/>
                    </a:rPr>
                    <a:t>ong</a:t>
                  </a:r>
                  <a:endParaRPr lang="en-GB" altLang="zh-CN" b="1" dirty="0">
                    <a:latin typeface="Century Schoolbook" panose="02040604050505020304" pitchFamily="18" charset="0"/>
                    <a:ea typeface="+mn-ea"/>
                    <a:cs typeface="Times New Roman" pitchFamily="18" charset="0"/>
                  </a:endParaRPr>
                </a:p>
                <a:p>
                  <a:pPr eaLnBrk="0" hangingPunct="0">
                    <a:defRPr/>
                  </a:pPr>
                  <a:endParaRPr lang="en-GB" altLang="zh-CN" sz="5400" b="1" dirty="0"/>
                </a:p>
              </p:txBody>
            </p:sp>
            <p:sp>
              <p:nvSpPr>
                <p:cNvPr id="93220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2130"/>
                  <a:ext cx="1390" cy="355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3204" name="Group 51"/>
              <p:cNvGrpSpPr>
                <a:grpSpLocks/>
              </p:cNvGrpSpPr>
              <p:nvPr/>
            </p:nvGrpSpPr>
            <p:grpSpPr bwMode="auto">
              <a:xfrm>
                <a:off x="1390" y="2130"/>
                <a:ext cx="1720" cy="355"/>
                <a:chOff x="1390" y="2130"/>
                <a:chExt cx="1720" cy="355"/>
              </a:xfrm>
            </p:grpSpPr>
            <p:sp>
              <p:nvSpPr>
                <p:cNvPr id="33" name="Rectangle 19"/>
                <p:cNvSpPr>
                  <a:spLocks noChangeArrowheads="1"/>
                </p:cNvSpPr>
                <p:nvPr/>
              </p:nvSpPr>
              <p:spPr bwMode="auto">
                <a:xfrm>
                  <a:off x="1433" y="2132"/>
                  <a:ext cx="1633" cy="3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r>
                    <a:rPr lang="en-US" altLang="zh-CN" b="1" dirty="0">
                      <a:solidFill>
                        <a:srgbClr val="FF0000"/>
                      </a:solidFill>
                      <a:latin typeface="Century Schoolbook" panose="02040604050505020304" pitchFamily="18" charset="0"/>
                      <a:ea typeface="+mn-ea"/>
                      <a:cs typeface="Times New Roman" pitchFamily="18" charset="0"/>
                    </a:rPr>
                    <a:t>L</a:t>
                  </a:r>
                  <a:r>
                    <a:rPr lang="en-US" altLang="zh-CN" b="1" dirty="0">
                      <a:latin typeface="Century Schoolbook" panose="02040604050505020304" pitchFamily="18" charset="0"/>
                      <a:ea typeface="+mn-ea"/>
                      <a:cs typeface="Times New Roman" pitchFamily="18" charset="0"/>
                    </a:rPr>
                    <a:t>ong</a:t>
                  </a:r>
                  <a:endParaRPr lang="en-GB" altLang="zh-CN" b="1" dirty="0">
                    <a:latin typeface="Century Schoolbook" panose="02040604050505020304" pitchFamily="18" charset="0"/>
                    <a:ea typeface="+mn-ea"/>
                    <a:cs typeface="Times New Roman" pitchFamily="18" charset="0"/>
                  </a:endParaRPr>
                </a:p>
                <a:p>
                  <a:pPr eaLnBrk="0" hangingPunct="0">
                    <a:defRPr/>
                  </a:pPr>
                  <a:endParaRPr lang="en-GB" altLang="zh-CN" b="1" dirty="0">
                    <a:solidFill>
                      <a:srgbClr val="FF0000"/>
                    </a:solidFill>
                    <a:latin typeface="+mn-ea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93218" name="Rectangle 50"/>
                <p:cNvSpPr>
                  <a:spLocks noChangeArrowheads="1"/>
                </p:cNvSpPr>
                <p:nvPr/>
              </p:nvSpPr>
              <p:spPr bwMode="auto">
                <a:xfrm>
                  <a:off x="1390" y="2130"/>
                  <a:ext cx="1720" cy="355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3205" name="Group 53"/>
              <p:cNvGrpSpPr>
                <a:grpSpLocks/>
              </p:cNvGrpSpPr>
              <p:nvPr/>
            </p:nvGrpSpPr>
            <p:grpSpPr bwMode="auto">
              <a:xfrm>
                <a:off x="0" y="2485"/>
                <a:ext cx="1390" cy="355"/>
                <a:chOff x="0" y="2485"/>
                <a:chExt cx="1390" cy="355"/>
              </a:xfrm>
            </p:grpSpPr>
            <p:sp>
              <p:nvSpPr>
                <p:cNvPr id="31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2483"/>
                  <a:ext cx="1303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r>
                    <a:rPr lang="en-US" altLang="zh-CN" b="1" dirty="0">
                      <a:solidFill>
                        <a:srgbClr val="0000CC"/>
                      </a:solidFill>
                      <a:latin typeface="Century Schoolbook" panose="02040604050505020304" pitchFamily="18" charset="0"/>
                      <a:ea typeface="+mn-ea"/>
                      <a:cs typeface="Times New Roman" pitchFamily="18" charset="0"/>
                    </a:rPr>
                    <a:t>f</a:t>
                  </a:r>
                  <a:r>
                    <a:rPr lang="en-US" altLang="zh-CN" b="1" dirty="0">
                      <a:latin typeface="Century Schoolbook" panose="02040604050505020304" pitchFamily="18" charset="0"/>
                      <a:ea typeface="+mn-ea"/>
                      <a:cs typeface="Times New Roman" pitchFamily="18" charset="0"/>
                    </a:rPr>
                    <a:t>loat</a:t>
                  </a:r>
                  <a:endParaRPr lang="en-GB" altLang="zh-CN" b="1" dirty="0">
                    <a:latin typeface="Century Schoolbook" panose="02040604050505020304" pitchFamily="18" charset="0"/>
                    <a:ea typeface="+mn-ea"/>
                    <a:cs typeface="Times New Roman" pitchFamily="18" charset="0"/>
                  </a:endParaRPr>
                </a:p>
                <a:p>
                  <a:pPr eaLnBrk="0" hangingPunct="0">
                    <a:defRPr/>
                  </a:pPr>
                  <a:endParaRPr lang="en-GB" altLang="zh-CN" sz="5400" b="1" dirty="0"/>
                </a:p>
              </p:txBody>
            </p:sp>
            <p:sp>
              <p:nvSpPr>
                <p:cNvPr id="93216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2485"/>
                  <a:ext cx="1390" cy="355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3206" name="Group 55"/>
              <p:cNvGrpSpPr>
                <a:grpSpLocks/>
              </p:cNvGrpSpPr>
              <p:nvPr/>
            </p:nvGrpSpPr>
            <p:grpSpPr bwMode="auto">
              <a:xfrm>
                <a:off x="1390" y="2485"/>
                <a:ext cx="1720" cy="355"/>
                <a:chOff x="1390" y="2485"/>
                <a:chExt cx="1720" cy="355"/>
              </a:xfrm>
            </p:grpSpPr>
            <p:sp>
              <p:nvSpPr>
                <p:cNvPr id="29" name="Rectangle 21"/>
                <p:cNvSpPr>
                  <a:spLocks noChangeArrowheads="1"/>
                </p:cNvSpPr>
                <p:nvPr/>
              </p:nvSpPr>
              <p:spPr bwMode="auto">
                <a:xfrm>
                  <a:off x="1433" y="2483"/>
                  <a:ext cx="1633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r>
                    <a:rPr lang="en-US" altLang="zh-CN" b="1" dirty="0">
                      <a:solidFill>
                        <a:srgbClr val="FF0000"/>
                      </a:solidFill>
                      <a:latin typeface="Century Schoolbook" panose="02040604050505020304" pitchFamily="18" charset="0"/>
                      <a:ea typeface="+mn-ea"/>
                      <a:cs typeface="Times New Roman" pitchFamily="18" charset="0"/>
                    </a:rPr>
                    <a:t>F</a:t>
                  </a:r>
                  <a:r>
                    <a:rPr lang="en-US" altLang="zh-CN" b="1" dirty="0">
                      <a:latin typeface="Century Schoolbook" panose="02040604050505020304" pitchFamily="18" charset="0"/>
                      <a:ea typeface="+mn-ea"/>
                      <a:cs typeface="Times New Roman" pitchFamily="18" charset="0"/>
                    </a:rPr>
                    <a:t>loat</a:t>
                  </a:r>
                  <a:endParaRPr lang="en-GB" altLang="zh-CN" b="1" dirty="0">
                    <a:latin typeface="Century Schoolbook" panose="02040604050505020304" pitchFamily="18" charset="0"/>
                    <a:ea typeface="+mn-ea"/>
                    <a:cs typeface="Times New Roman" pitchFamily="18" charset="0"/>
                  </a:endParaRPr>
                </a:p>
                <a:p>
                  <a:pPr eaLnBrk="0" hangingPunct="0">
                    <a:defRPr/>
                  </a:pPr>
                  <a:endParaRPr lang="en-GB" altLang="zh-CN" sz="5400" b="1" dirty="0"/>
                </a:p>
              </p:txBody>
            </p:sp>
            <p:sp>
              <p:nvSpPr>
                <p:cNvPr id="93214" name="Rectangle 54"/>
                <p:cNvSpPr>
                  <a:spLocks noChangeArrowheads="1"/>
                </p:cNvSpPr>
                <p:nvPr/>
              </p:nvSpPr>
              <p:spPr bwMode="auto">
                <a:xfrm>
                  <a:off x="1390" y="2485"/>
                  <a:ext cx="1720" cy="355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3207" name="Group 57"/>
              <p:cNvGrpSpPr>
                <a:grpSpLocks/>
              </p:cNvGrpSpPr>
              <p:nvPr/>
            </p:nvGrpSpPr>
            <p:grpSpPr bwMode="auto">
              <a:xfrm>
                <a:off x="0" y="2840"/>
                <a:ext cx="1390" cy="355"/>
                <a:chOff x="0" y="2840"/>
                <a:chExt cx="1390" cy="355"/>
              </a:xfrm>
            </p:grpSpPr>
            <p:sp>
              <p:nvSpPr>
                <p:cNvPr id="27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2840"/>
                  <a:ext cx="1303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r>
                    <a:rPr lang="en-US" altLang="zh-CN" b="1" dirty="0">
                      <a:solidFill>
                        <a:srgbClr val="0000CC"/>
                      </a:solidFill>
                      <a:latin typeface="Century Schoolbook" panose="02040604050505020304" pitchFamily="18" charset="0"/>
                      <a:ea typeface="+mn-ea"/>
                      <a:cs typeface="Times New Roman" pitchFamily="18" charset="0"/>
                    </a:rPr>
                    <a:t>d</a:t>
                  </a:r>
                  <a:r>
                    <a:rPr lang="en-US" altLang="zh-CN" b="1" dirty="0">
                      <a:latin typeface="Century Schoolbook" panose="02040604050505020304" pitchFamily="18" charset="0"/>
                      <a:ea typeface="+mn-ea"/>
                      <a:cs typeface="Times New Roman" pitchFamily="18" charset="0"/>
                    </a:rPr>
                    <a:t>ouble</a:t>
                  </a:r>
                  <a:endParaRPr lang="en-GB" altLang="zh-CN" b="1" dirty="0">
                    <a:latin typeface="Century Schoolbook" panose="02040604050505020304" pitchFamily="18" charset="0"/>
                    <a:ea typeface="+mn-ea"/>
                    <a:cs typeface="Times New Roman" pitchFamily="18" charset="0"/>
                  </a:endParaRPr>
                </a:p>
                <a:p>
                  <a:pPr eaLnBrk="0" hangingPunct="0">
                    <a:defRPr/>
                  </a:pPr>
                  <a:endParaRPr lang="en-GB" altLang="zh-CN" sz="5400" b="1" dirty="0"/>
                </a:p>
              </p:txBody>
            </p:sp>
            <p:sp>
              <p:nvSpPr>
                <p:cNvPr id="93212" name="Rectangle 56"/>
                <p:cNvSpPr>
                  <a:spLocks noChangeArrowheads="1"/>
                </p:cNvSpPr>
                <p:nvPr/>
              </p:nvSpPr>
              <p:spPr bwMode="auto">
                <a:xfrm>
                  <a:off x="0" y="2840"/>
                  <a:ext cx="1390" cy="355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3208" name="Group 59"/>
              <p:cNvGrpSpPr>
                <a:grpSpLocks/>
              </p:cNvGrpSpPr>
              <p:nvPr/>
            </p:nvGrpSpPr>
            <p:grpSpPr bwMode="auto">
              <a:xfrm>
                <a:off x="1390" y="2761"/>
                <a:ext cx="1720" cy="434"/>
                <a:chOff x="1390" y="2761"/>
                <a:chExt cx="1720" cy="434"/>
              </a:xfrm>
            </p:grpSpPr>
            <p:sp>
              <p:nvSpPr>
                <p:cNvPr id="25" name="Rectangle 23"/>
                <p:cNvSpPr>
                  <a:spLocks noChangeArrowheads="1"/>
                </p:cNvSpPr>
                <p:nvPr/>
              </p:nvSpPr>
              <p:spPr bwMode="auto">
                <a:xfrm>
                  <a:off x="1433" y="2761"/>
                  <a:ext cx="1633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r>
                    <a:rPr lang="en-US" altLang="zh-CN" b="1" dirty="0">
                      <a:solidFill>
                        <a:srgbClr val="FF0000"/>
                      </a:solidFill>
                      <a:latin typeface="Century Schoolbook" panose="02040604050505020304" pitchFamily="18" charset="0"/>
                      <a:ea typeface="+mn-ea"/>
                      <a:cs typeface="Times New Roman" pitchFamily="18" charset="0"/>
                    </a:rPr>
                    <a:t>D</a:t>
                  </a:r>
                  <a:r>
                    <a:rPr lang="en-US" altLang="zh-CN" b="1" dirty="0">
                      <a:latin typeface="Century Schoolbook" panose="02040604050505020304" pitchFamily="18" charset="0"/>
                      <a:ea typeface="+mn-ea"/>
                      <a:cs typeface="Times New Roman" pitchFamily="18" charset="0"/>
                    </a:rPr>
                    <a:t>ouble</a:t>
                  </a:r>
                  <a:endParaRPr lang="en-GB" altLang="zh-CN" sz="3200" b="1" dirty="0">
                    <a:latin typeface="Century Schoolbook" panose="02040604050505020304" pitchFamily="18" charset="0"/>
                    <a:ea typeface="+mn-ea"/>
                    <a:cs typeface="Times New Roman" pitchFamily="18" charset="0"/>
                  </a:endParaRPr>
                </a:p>
                <a:p>
                  <a:pPr eaLnBrk="0" hangingPunct="0">
                    <a:defRPr/>
                  </a:pPr>
                  <a:endParaRPr lang="en-GB" altLang="zh-CN" sz="5400" b="1" dirty="0"/>
                </a:p>
              </p:txBody>
            </p:sp>
            <p:sp>
              <p:nvSpPr>
                <p:cNvPr id="93210" name="Rectangle 58"/>
                <p:cNvSpPr>
                  <a:spLocks noChangeArrowheads="1"/>
                </p:cNvSpPr>
                <p:nvPr/>
              </p:nvSpPr>
              <p:spPr bwMode="auto">
                <a:xfrm>
                  <a:off x="1390" y="2840"/>
                  <a:ext cx="1720" cy="355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93190" name="Rectangle 61"/>
            <p:cNvSpPr>
              <a:spLocks noChangeArrowheads="1"/>
            </p:cNvSpPr>
            <p:nvPr/>
          </p:nvSpPr>
          <p:spPr bwMode="auto">
            <a:xfrm>
              <a:off x="-3" y="-3"/>
              <a:ext cx="3116" cy="3201"/>
            </a:xfrm>
            <a:prstGeom prst="rect">
              <a:avLst/>
            </a:prstGeom>
            <a:noFill/>
            <a:ln w="11112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61" name="直接连接符 60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3.11.4 Java 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基础类库简介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94211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713663" cy="5184775"/>
          </a:xfrm>
        </p:spPr>
        <p:txBody>
          <a:bodyPr/>
          <a:lstStyle/>
          <a:p>
            <a:pPr>
              <a:lnSpc>
                <a:spcPct val="123000"/>
              </a:lnSpc>
              <a:spcBef>
                <a:spcPts val="0"/>
              </a:spcBef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生成数据类型包裹类对象的方法</a:t>
            </a:r>
          </a:p>
          <a:p>
            <a:pPr lvl="1">
              <a:lnSpc>
                <a:spcPct val="123000"/>
              </a:lnSpc>
              <a:spcBef>
                <a:spcPts val="0"/>
              </a:spcBef>
            </a:pPr>
            <a:r>
              <a:rPr lang="zh-CN" altLang="en-US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从基本数据类型的变量或常量生成包裹类对象</a:t>
            </a:r>
          </a:p>
          <a:p>
            <a:pPr lvl="2">
              <a:lnSpc>
                <a:spcPct val="123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double x = 1.2;</a:t>
            </a:r>
          </a:p>
          <a:p>
            <a:pPr lvl="2">
              <a:lnSpc>
                <a:spcPct val="123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Double a = new Double(x);</a:t>
            </a:r>
          </a:p>
          <a:p>
            <a:pPr lvl="2">
              <a:lnSpc>
                <a:spcPct val="123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Double b = new Double(-5.25); </a:t>
            </a:r>
          </a:p>
          <a:p>
            <a:pPr lvl="1">
              <a:lnSpc>
                <a:spcPct val="123000"/>
              </a:lnSpc>
              <a:spcBef>
                <a:spcPts val="0"/>
              </a:spcBef>
            </a:pPr>
            <a:r>
              <a:rPr lang="zh-CN" altLang="en-US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从字符串生成包裹类对象</a:t>
            </a:r>
          </a:p>
          <a:p>
            <a:pPr lvl="2">
              <a:lnSpc>
                <a:spcPct val="123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Double c = new Double("-2.34");</a:t>
            </a:r>
          </a:p>
          <a:p>
            <a:pPr lvl="2">
              <a:lnSpc>
                <a:spcPct val="123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Integer </a:t>
            </a:r>
            <a:r>
              <a:rPr lang="en-US" altLang="zh-CN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= new Integer("1234"); </a:t>
            </a:r>
          </a:p>
          <a:p>
            <a:pPr lvl="1">
              <a:lnSpc>
                <a:spcPct val="123000"/>
              </a:lnSpc>
              <a:spcBef>
                <a:spcPts val="0"/>
              </a:spcBef>
            </a:pPr>
            <a:r>
              <a:rPr lang="zh-CN" altLang="en-US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已知字符串，可使用</a:t>
            </a:r>
            <a:r>
              <a:rPr lang="en-US" altLang="zh-CN" b="0" dirty="0" err="1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valueOf</a:t>
            </a: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方法</a:t>
            </a:r>
            <a:r>
              <a:rPr lang="zh-CN" altLang="en-US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将其转换成包裹类对象：</a:t>
            </a:r>
          </a:p>
          <a:p>
            <a:pPr lvl="2">
              <a:lnSpc>
                <a:spcPct val="123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Integer.valueOf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("125");</a:t>
            </a:r>
          </a:p>
          <a:p>
            <a:pPr lvl="2">
              <a:lnSpc>
                <a:spcPct val="123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Double.valueOf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("5.15");</a:t>
            </a:r>
            <a:endParaRPr lang="zh-CN" altLang="en-US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3.11.4 Java 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基础类库简介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952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得到基本数据类型数据的方法</a:t>
            </a:r>
          </a:p>
          <a:p>
            <a:pPr lvl="1">
              <a:lnSpc>
                <a:spcPct val="125000"/>
              </a:lnSpc>
            </a:pPr>
            <a:r>
              <a:rPr lang="zh-CN" altLang="en-US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每一个包裹类都提供相应的方法将包裹类对象转换回基本数据类型</a:t>
            </a:r>
          </a:p>
          <a:p>
            <a:pPr lvl="2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anIntegerObject.</a:t>
            </a:r>
            <a:r>
              <a:rPr lang="en-US" altLang="zh-CN" dirty="0" err="1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intValue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()   // 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返回 </a:t>
            </a:r>
            <a:r>
              <a:rPr lang="en-US" altLang="zh-CN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int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类型</a:t>
            </a:r>
          </a:p>
          <a:p>
            <a:pPr lvl="2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aCharacterObject.</a:t>
            </a:r>
            <a:r>
              <a:rPr lang="en-US" altLang="zh-CN" dirty="0" err="1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charValue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() // 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返回 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char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类型</a:t>
            </a:r>
          </a:p>
          <a:p>
            <a:pPr lvl="1">
              <a:lnSpc>
                <a:spcPct val="125000"/>
              </a:lnSpc>
            </a:pPr>
            <a:r>
              <a:rPr lang="en-US" altLang="zh-CN" b="0" dirty="0" err="1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Integer、Float、Double、Long、Byte</a:t>
            </a:r>
            <a:r>
              <a:rPr lang="en-US" altLang="zh-CN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及</a:t>
            </a:r>
            <a:r>
              <a:rPr lang="en-US" altLang="zh-CN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Short </a:t>
            </a:r>
            <a:r>
              <a:rPr lang="zh-CN" altLang="en-US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类提供了方法能够将字符串类型的对象直接转换成对应的</a:t>
            </a:r>
            <a:r>
              <a:rPr lang="en-US" altLang="zh-CN" b="0" dirty="0" err="1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int、float、double、long、byte</a:t>
            </a:r>
            <a:r>
              <a:rPr lang="zh-CN" altLang="en-US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或</a:t>
            </a:r>
            <a:r>
              <a:rPr lang="en-US" altLang="zh-CN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short</a:t>
            </a:r>
            <a:r>
              <a:rPr lang="zh-CN" altLang="en-US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类型的数据</a:t>
            </a:r>
          </a:p>
          <a:p>
            <a:pPr lvl="2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Integer.</a:t>
            </a:r>
            <a:r>
              <a:rPr lang="en-US" altLang="zh-CN" dirty="0" err="1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parseInt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(“234”)        // 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返回</a:t>
            </a:r>
            <a:r>
              <a:rPr lang="en-US" altLang="zh-CN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int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类型的数据</a:t>
            </a:r>
          </a:p>
          <a:p>
            <a:pPr lvl="2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Float.</a:t>
            </a:r>
            <a:r>
              <a:rPr lang="en-US" altLang="zh-CN" dirty="0" err="1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parseFloat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("234.78")     // 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返回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float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类型的数据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3.11.4 Java 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基础类库简介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96259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688013"/>
          </a:xfrm>
        </p:spPr>
        <p:txBody>
          <a:bodyPr/>
          <a:lstStyle/>
          <a:p>
            <a:r>
              <a:rPr lang="en-US" altLang="zh-CN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String</a:t>
            </a:r>
            <a:r>
              <a:rPr lang="zh-CN" altLang="en-US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类</a:t>
            </a:r>
          </a:p>
          <a:p>
            <a:pPr lvl="1"/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该类字符串对象的值和长度都不变化，为常量字符串</a:t>
            </a:r>
          </a:p>
          <a:p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生成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String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类对象的方法</a:t>
            </a:r>
          </a:p>
          <a:p>
            <a:pPr lvl="1"/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可以这样生成一个常量字符串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String </a:t>
            </a:r>
            <a:r>
              <a:rPr lang="en-US" altLang="zh-CN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aString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aString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= “This is a string” </a:t>
            </a:r>
          </a:p>
          <a:p>
            <a:pPr lvl="1"/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调用构造方法生成字符串对象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new String();          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new String(String value);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new String(char[] value);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new String(char[] value, </a:t>
            </a:r>
            <a:r>
              <a:rPr lang="en-US" altLang="zh-CN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offset, </a:t>
            </a:r>
            <a:r>
              <a:rPr lang="en-US" altLang="zh-CN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count);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new String(</a:t>
            </a:r>
            <a:r>
              <a:rPr lang="en-US" altLang="zh-CN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StringBuffer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buffer);</a:t>
            </a:r>
          </a:p>
          <a:p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后续章节详细介绍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276746" y="980728"/>
            <a:ext cx="8229600" cy="503237"/>
          </a:xfrm>
        </p:spPr>
        <p:txBody>
          <a:bodyPr/>
          <a:lstStyle/>
          <a:p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设有三个类：</a:t>
            </a: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Person, Employee, Manager。</a:t>
            </a:r>
            <a:endParaRPr lang="zh-CN" altLang="en-US" sz="2400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sp>
        <p:nvSpPr>
          <p:cNvPr id="23555" name="Rectangle 3"/>
          <p:cNvSpPr txBox="1">
            <a:spLocks noChangeArrowheads="1"/>
          </p:cNvSpPr>
          <p:nvPr/>
        </p:nvSpPr>
        <p:spPr bwMode="auto">
          <a:xfrm>
            <a:off x="16895" y="1628576"/>
            <a:ext cx="3671888" cy="23764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public class 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Person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{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public String 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name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;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public String </a:t>
            </a:r>
            <a:r>
              <a:rPr lang="en-US" altLang="zh-CN" sz="2000" dirty="0" err="1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getName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() 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{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      return name;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}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} </a:t>
            </a:r>
          </a:p>
        </p:txBody>
      </p:sp>
      <p:sp>
        <p:nvSpPr>
          <p:cNvPr id="23556" name="Rectangle 3"/>
          <p:cNvSpPr txBox="1">
            <a:spLocks noChangeArrowheads="1"/>
          </p:cNvSpPr>
          <p:nvPr/>
        </p:nvSpPr>
        <p:spPr bwMode="auto">
          <a:xfrm>
            <a:off x="4140200" y="1628576"/>
            <a:ext cx="5003800" cy="23764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public class </a:t>
            </a:r>
            <a:r>
              <a:rPr lang="en-US" altLang="zh-CN" sz="2000" dirty="0">
                <a:solidFill>
                  <a:srgbClr val="C00000"/>
                </a:solidFill>
                <a:latin typeface="Century Schoolbook" panose="02040604050505020304" pitchFamily="18" charset="0"/>
                <a:ea typeface="楷体_GB2312" pitchFamily="49" charset="-122"/>
              </a:rPr>
              <a:t>Employee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33CC33"/>
                </a:solidFill>
                <a:latin typeface="Century Schoolbook" panose="02040604050505020304" pitchFamily="18" charset="0"/>
                <a:ea typeface="楷体_GB2312" pitchFamily="49" charset="-122"/>
              </a:rPr>
              <a:t>extends 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Person 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{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public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int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employeeNumber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;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public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int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getEmployeeNumber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() 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{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      return </a:t>
            </a:r>
            <a:r>
              <a:rPr lang="en-US" altLang="zh-CN" sz="2000" dirty="0" err="1">
                <a:latin typeface="Century Schoolbook" panose="02040604050505020304" pitchFamily="18" charset="0"/>
                <a:ea typeface="楷体_GB2312" pitchFamily="49" charset="-122"/>
              </a:rPr>
              <a:t>employeeNumber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;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}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} </a:t>
            </a:r>
          </a:p>
        </p:txBody>
      </p:sp>
      <p:sp>
        <p:nvSpPr>
          <p:cNvPr id="23557" name="Rectangle 3"/>
          <p:cNvSpPr txBox="1">
            <a:spLocks noChangeArrowheads="1"/>
          </p:cNvSpPr>
          <p:nvPr/>
        </p:nvSpPr>
        <p:spPr bwMode="auto">
          <a:xfrm>
            <a:off x="1331640" y="4049713"/>
            <a:ext cx="6119813" cy="28082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public class </a:t>
            </a:r>
            <a:r>
              <a:rPr lang="en-US" altLang="zh-CN" sz="2000" dirty="0">
                <a:solidFill>
                  <a:srgbClr val="FF33CC"/>
                </a:solidFill>
                <a:latin typeface="Century Schoolbook" panose="02040604050505020304" pitchFamily="18" charset="0"/>
                <a:ea typeface="楷体_GB2312" pitchFamily="49" charset="-122"/>
              </a:rPr>
              <a:t>Manager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33CC33"/>
                </a:solidFill>
                <a:latin typeface="Century Schoolbook" panose="02040604050505020304" pitchFamily="18" charset="0"/>
                <a:ea typeface="楷体_GB2312" pitchFamily="49" charset="-122"/>
              </a:rPr>
              <a:t>extends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entury Schoolbook" panose="02040604050505020304" pitchFamily="18" charset="0"/>
                <a:ea typeface="楷体_GB2312" pitchFamily="49" charset="-122"/>
              </a:rPr>
              <a:t>Employee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{ </a:t>
            </a:r>
          </a:p>
          <a:p>
            <a:pPr marL="0" lvl="1"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 public String 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responsibilities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; </a:t>
            </a:r>
          </a:p>
          <a:p>
            <a:pPr marL="0" lvl="1"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 public String </a:t>
            </a:r>
            <a:r>
              <a:rPr lang="en-US" altLang="zh-CN" sz="2000" dirty="0" err="1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getResponsibilities</a:t>
            </a:r>
            <a:r>
              <a:rPr lang="en-US" altLang="zh-CN" sz="2000" dirty="0">
                <a:solidFill>
                  <a:srgbClr val="3333FF"/>
                </a:solidFill>
                <a:latin typeface="Century Schoolbook" panose="02040604050505020304" pitchFamily="18" charset="0"/>
                <a:ea typeface="楷体_GB2312" pitchFamily="49" charset="-122"/>
              </a:rPr>
              <a:t>() </a:t>
            </a: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{ </a:t>
            </a:r>
          </a:p>
          <a:p>
            <a:pPr marL="0" lvl="1"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        return responsibilities;</a:t>
            </a:r>
          </a:p>
          <a:p>
            <a:pPr marL="0" lvl="1"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    } </a:t>
            </a:r>
          </a:p>
          <a:p>
            <a:pPr marL="0" lvl="1"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entury Schoolbook" panose="020406040505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68313" y="44624"/>
            <a:ext cx="7543800" cy="719137"/>
          </a:xfrm>
        </p:spPr>
        <p:txBody>
          <a:bodyPr/>
          <a:lstStyle/>
          <a:p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3.5.2 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继承的语法</a:t>
            </a:r>
            <a:endParaRPr lang="zh-CN" altLang="en-US" sz="3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76376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3.11.4 Java 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基础类库简介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972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数学类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提供一组常量和数学函数，例如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E</a:t>
            </a:r>
            <a:r>
              <a:rPr lang="zh-CN" altLang="en-US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PI</a:t>
            </a:r>
            <a:r>
              <a:rPr lang="zh-CN" altLang="en-US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常数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求绝对值的</a:t>
            </a:r>
            <a:r>
              <a:rPr lang="en-US" altLang="zh-CN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abs</a:t>
            </a:r>
            <a:r>
              <a:rPr lang="zh-CN" altLang="en-US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方法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计算三角函数的</a:t>
            </a:r>
            <a:r>
              <a:rPr lang="en-US" altLang="zh-CN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sin</a:t>
            </a:r>
            <a:r>
              <a:rPr lang="zh-CN" altLang="en-US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方法和</a:t>
            </a:r>
            <a:r>
              <a:rPr lang="en-US" altLang="zh-CN" sz="2400" dirty="0" err="1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cos</a:t>
            </a:r>
            <a:r>
              <a:rPr lang="zh-CN" altLang="en-US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方法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求最小值、最大值的</a:t>
            </a:r>
            <a:r>
              <a:rPr lang="en-US" altLang="zh-CN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min</a:t>
            </a:r>
            <a:r>
              <a:rPr lang="zh-CN" altLang="en-US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方法和</a:t>
            </a:r>
            <a:r>
              <a:rPr lang="en-US" altLang="zh-CN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max</a:t>
            </a:r>
            <a:r>
              <a:rPr lang="zh-CN" altLang="en-US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方法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求随机数的</a:t>
            </a:r>
            <a:r>
              <a:rPr lang="en-US" altLang="zh-CN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random</a:t>
            </a:r>
            <a:r>
              <a:rPr lang="zh-CN" altLang="en-US" sz="240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方法等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其中所有的变量和方法都是静态的(</a:t>
            </a: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static)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是终结类(</a:t>
            </a: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final)，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不能从中派生其他的新类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3.11.4 Java </a:t>
            </a:r>
            <a:r>
              <a:rPr lang="zh-CN" altLang="en-US" sz="3200" dirty="0">
                <a:latin typeface="Century Schoolbook" panose="02040604050505020304" pitchFamily="18" charset="0"/>
                <a:ea typeface="黑体" panose="02010609060101010101" pitchFamily="49" charset="-122"/>
              </a:rPr>
              <a:t>基础类库简介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983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系统和运行时类</a:t>
            </a:r>
            <a:r>
              <a:rPr lang="en-US" altLang="zh-CN" sz="2400" b="0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System、Runtime</a:t>
            </a:r>
            <a:endParaRPr lang="en-US" altLang="zh-CN" sz="2400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System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</a:t>
            </a:r>
          </a:p>
          <a:p>
            <a:pPr lvl="1">
              <a:lnSpc>
                <a:spcPct val="9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访问系统资源</a:t>
            </a:r>
          </a:p>
          <a:p>
            <a:pPr lvl="2">
              <a:lnSpc>
                <a:spcPct val="90000"/>
              </a:lnSpc>
            </a:pPr>
            <a:r>
              <a:rPr lang="en-US" altLang="zh-CN" dirty="0" err="1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arraycopy</a:t>
            </a: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() 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            </a:t>
            </a:r>
            <a:r>
              <a:rPr lang="zh-CN" altLang="en-US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复制一个数组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exit()                         </a:t>
            </a:r>
            <a:r>
              <a:rPr lang="zh-CN" altLang="en-US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结束当前运行的程序</a:t>
            </a:r>
          </a:p>
          <a:p>
            <a:pPr lvl="2">
              <a:lnSpc>
                <a:spcPct val="90000"/>
              </a:lnSpc>
            </a:pPr>
            <a:r>
              <a:rPr lang="en-US" altLang="zh-CN" dirty="0" err="1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currentTimeMillis</a:t>
            </a: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() 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获得系统当前日期和时间等</a:t>
            </a:r>
          </a:p>
          <a:p>
            <a:pPr lvl="1">
              <a:lnSpc>
                <a:spcPct val="9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访问标准输入输出流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System.in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        </a:t>
            </a:r>
            <a:r>
              <a:rPr lang="zh-CN" altLang="en-US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标准输入，表示键盘</a:t>
            </a:r>
            <a:endParaRPr lang="en-US" altLang="zh-CN" dirty="0" smtClean="0">
              <a:solidFill>
                <a:srgbClr val="0000CC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 err="1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System.out</a:t>
            </a: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    </a:t>
            </a:r>
            <a:r>
              <a:rPr lang="zh-CN" altLang="en-US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标准输出，表示显示器</a:t>
            </a:r>
          </a:p>
          <a:p>
            <a:pPr>
              <a:lnSpc>
                <a:spcPct val="90000"/>
              </a:lnSpc>
            </a:pP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Runtime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</a:t>
            </a:r>
          </a:p>
          <a:p>
            <a:pPr lvl="1">
              <a:lnSpc>
                <a:spcPct val="9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可直接访问运行时资源</a:t>
            </a:r>
          </a:p>
          <a:p>
            <a:pPr lvl="2">
              <a:lnSpc>
                <a:spcPct val="90000"/>
              </a:lnSpc>
            </a:pPr>
            <a:r>
              <a:rPr lang="en-US" altLang="zh-CN" dirty="0" err="1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totalMemory</a:t>
            </a: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()</a:t>
            </a:r>
            <a:r>
              <a:rPr lang="zh-CN" altLang="en-US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返回系统内存总量</a:t>
            </a:r>
          </a:p>
          <a:p>
            <a:pPr lvl="2">
              <a:lnSpc>
                <a:spcPct val="90000"/>
              </a:lnSpc>
            </a:pPr>
            <a:r>
              <a:rPr lang="en-US" altLang="zh-CN" dirty="0" err="1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freeMemory</a:t>
            </a: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()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返回内存的剩余空间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内容小结</a:t>
            </a:r>
          </a:p>
        </p:txBody>
      </p:sp>
      <p:sp>
        <p:nvSpPr>
          <p:cNvPr id="1136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内容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介绍了</a:t>
            </a:r>
            <a:r>
              <a:rPr lang="en-US" altLang="zh-CN" sz="20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sz="20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语言类的重用机制，形式可以是组合或继承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Object</a:t>
            </a:r>
            <a:r>
              <a:rPr lang="zh-CN" altLang="en-US" sz="20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类的主要方法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终结类和终结方法的特点和语法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抽象类和抽象方法的特点和语法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sz="20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基础类库的一些重要的类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JAR</a:t>
            </a:r>
            <a:r>
              <a:rPr lang="zh-CN" altLang="en-US" sz="20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文件和</a:t>
            </a:r>
            <a:r>
              <a:rPr lang="en-US" altLang="zh-CN" sz="20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jar</a:t>
            </a:r>
            <a:r>
              <a:rPr lang="zh-CN" altLang="en-US" sz="20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命令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要求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理解组合和继承的区别，能够知道何时使用那种方法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了解终结类、终结方法、抽象类、抽象方法的概念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熟练掌握本章提到的</a:t>
            </a:r>
            <a:r>
              <a:rPr lang="en-US" altLang="zh-CN" sz="20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sz="20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基础类库中的一些常见类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初步了解</a:t>
            </a:r>
            <a:r>
              <a:rPr lang="en-US" altLang="zh-CN" sz="20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JAR</a:t>
            </a:r>
            <a:r>
              <a:rPr lang="zh-CN" altLang="en-US" sz="20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文件的概念，</a:t>
            </a:r>
            <a:r>
              <a:rPr lang="en-US" altLang="zh-CN" sz="20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jar</a:t>
            </a:r>
            <a:r>
              <a:rPr lang="zh-CN" altLang="en-US" sz="20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命令的格式</a:t>
            </a:r>
            <a:endParaRPr lang="zh-CN" altLang="en-US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</TotalTime>
  <Words>6691</Words>
  <Application>Microsoft Office PowerPoint</Application>
  <PresentationFormat>全屏显示(4:3)</PresentationFormat>
  <Paragraphs>1024</Paragraphs>
  <Slides>92</Slides>
  <Notes>12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04" baseType="lpstr">
      <vt:lpstr>Arial Unicode MS</vt:lpstr>
      <vt:lpstr>黑体</vt:lpstr>
      <vt:lpstr>华文新魏</vt:lpstr>
      <vt:lpstr>楷体_GB2312</vt:lpstr>
      <vt:lpstr>宋体</vt:lpstr>
      <vt:lpstr>Arial</vt:lpstr>
      <vt:lpstr>Calibri</vt:lpstr>
      <vt:lpstr>Century Schoolbook</vt:lpstr>
      <vt:lpstr>Courier New</vt:lpstr>
      <vt:lpstr>Times New Roman</vt:lpstr>
      <vt:lpstr>Wingdings</vt:lpstr>
      <vt:lpstr>Network</vt:lpstr>
      <vt:lpstr>第三章 Java面向对象程序设计 – 2</vt:lpstr>
      <vt:lpstr>3.5 类的继承 (Inheritance)</vt:lpstr>
      <vt:lpstr>3.5.1 继承的概念</vt:lpstr>
      <vt:lpstr>3.5.1 继承的概念</vt:lpstr>
      <vt:lpstr>3.5.1 继承的概念</vt:lpstr>
      <vt:lpstr>3.5.2 继承的语法</vt:lpstr>
      <vt:lpstr>3.5.2 继承的语法</vt:lpstr>
      <vt:lpstr>3.5.2 继承的语法</vt:lpstr>
      <vt:lpstr>3.5.2 继承的语法</vt:lpstr>
      <vt:lpstr>PowerPoint 演示文稿</vt:lpstr>
      <vt:lpstr>3.5.2 继承的语法</vt:lpstr>
      <vt:lpstr>类运算符</vt:lpstr>
      <vt:lpstr>3.5.3 隐藏和覆盖</vt:lpstr>
      <vt:lpstr>3.5.3 隐藏和覆盖</vt:lpstr>
      <vt:lpstr>SuperTest1 .java</vt:lpstr>
      <vt:lpstr>PowerPoint 演示文稿</vt:lpstr>
      <vt:lpstr>SuperTest2 .java</vt:lpstr>
      <vt:lpstr>3.5.3 隐藏和覆盖</vt:lpstr>
      <vt:lpstr>3.5.3 隐藏和覆盖</vt:lpstr>
      <vt:lpstr>3.5.3 隐藏和覆盖</vt:lpstr>
      <vt:lpstr>3.5.4 有继承时的构造方法</vt:lpstr>
      <vt:lpstr>3.5.4 有继承时的构造方法</vt:lpstr>
      <vt:lpstr>3.5.4 有继承时的构造方法</vt:lpstr>
      <vt:lpstr>3.5.4 有继承时的构造方法</vt:lpstr>
      <vt:lpstr>第三章 Java面向对象程序设计 – 2</vt:lpstr>
      <vt:lpstr>3.6 Object 类</vt:lpstr>
      <vt:lpstr>3.6 Object 类</vt:lpstr>
      <vt:lpstr>3.6 Object 类</vt:lpstr>
      <vt:lpstr>3.6 Object 类</vt:lpstr>
      <vt:lpstr>3.6 Object 类</vt:lpstr>
      <vt:lpstr>3.6 Object 类——equals方法 </vt:lpstr>
      <vt:lpstr>3.6 Object 类——equals方法 </vt:lpstr>
      <vt:lpstr>3.6 Object 类——equals方法 </vt:lpstr>
      <vt:lpstr>3.6 Object 类——equals方法 </vt:lpstr>
      <vt:lpstr>第三章 Java面向对象程序设计 – 2</vt:lpstr>
      <vt:lpstr>3.7 终结类与终结方法</vt:lpstr>
      <vt:lpstr>3.7.1 终结类 (final类)</vt:lpstr>
      <vt:lpstr>3.7.1 终结类 (final类)</vt:lpstr>
      <vt:lpstr>3.7.2 终结方法 (final方法)</vt:lpstr>
      <vt:lpstr>3.7.2 终结方法 (final方法)</vt:lpstr>
      <vt:lpstr>第三章 Java面向对象程序设计 – 2</vt:lpstr>
      <vt:lpstr>3.8 抽象类(abstract类)</vt:lpstr>
      <vt:lpstr>3.8 抽象类(abstract类)</vt:lpstr>
      <vt:lpstr>3.8 抽象类(abstract类)</vt:lpstr>
      <vt:lpstr>3.8 抽象类(abstract类)</vt:lpstr>
      <vt:lpstr>3.8.1 abstract类声明</vt:lpstr>
      <vt:lpstr>3.8.2 abstract方法</vt:lpstr>
      <vt:lpstr>3.8.2 abstract方法</vt:lpstr>
      <vt:lpstr>PowerPoint 演示文稿</vt:lpstr>
      <vt:lpstr>第三章 Java面向对象程序设计 – 2</vt:lpstr>
      <vt:lpstr>3.9 类的组合(composition)</vt:lpstr>
      <vt:lpstr>3.9 类的组合</vt:lpstr>
      <vt:lpstr>3.9 类的组合</vt:lpstr>
      <vt:lpstr>3.9 类的组合</vt:lpstr>
      <vt:lpstr>3.9 类的组合</vt:lpstr>
      <vt:lpstr>3.9 类的组合——组合与继承的比较</vt:lpstr>
      <vt:lpstr>3.9 类的组合——组合与继承的比较</vt:lpstr>
      <vt:lpstr>第三章 Java面向对象程序设计 – 2</vt:lpstr>
      <vt:lpstr>3.10 访问控制</vt:lpstr>
      <vt:lpstr>3.10 访问控制</vt:lpstr>
      <vt:lpstr>3.10 访问控制</vt:lpstr>
      <vt:lpstr>3.10 访问控制</vt:lpstr>
      <vt:lpstr>3.10 访问控制</vt:lpstr>
      <vt:lpstr>3.10 访问控制</vt:lpstr>
      <vt:lpstr>3.10 访问控制</vt:lpstr>
      <vt:lpstr>3.10 访问控制</vt:lpstr>
      <vt:lpstr>3.10 访问控制</vt:lpstr>
      <vt:lpstr>第三章 Java面向对象程序设计 – 2</vt:lpstr>
      <vt:lpstr>3.11 包 (package)</vt:lpstr>
      <vt:lpstr>3.11.1 包的使用</vt:lpstr>
      <vt:lpstr>3.11.1 包的使用</vt:lpstr>
      <vt:lpstr>3.11.1 包的使用</vt:lpstr>
      <vt:lpstr>3.11.1 包的使用</vt:lpstr>
      <vt:lpstr>3.11.2 自定义包</vt:lpstr>
      <vt:lpstr>3.11.2 自定义包</vt:lpstr>
      <vt:lpstr>3.11.2 自定义包</vt:lpstr>
      <vt:lpstr>3.11.2 自定义包</vt:lpstr>
      <vt:lpstr>3.11.2 自定义包</vt:lpstr>
      <vt:lpstr>3.11.3 JAR文件</vt:lpstr>
      <vt:lpstr>3.11.3 JAR文件</vt:lpstr>
      <vt:lpstr>3.11.3 JAR文件</vt:lpstr>
      <vt:lpstr>3.11.3 JAR文件</vt:lpstr>
      <vt:lpstr>3.11.3 JAR文件</vt:lpstr>
      <vt:lpstr>3.11.4 Java 基础类库简介</vt:lpstr>
      <vt:lpstr>3.11.4 Java 基础类库简介</vt:lpstr>
      <vt:lpstr>3.11.4 Java 基础类库简介</vt:lpstr>
      <vt:lpstr>3.11.4 Java 基础类库简介</vt:lpstr>
      <vt:lpstr>3.11.4 Java 基础类库简介</vt:lpstr>
      <vt:lpstr>3.11.4 Java 基础类库简介</vt:lpstr>
      <vt:lpstr>3.11.4 Java 基础类库简介</vt:lpstr>
      <vt:lpstr>3.11.4 Java 基础类库简介</vt:lpstr>
      <vt:lpstr>内容小结</vt:lpstr>
    </vt:vector>
  </TitlesOfParts>
  <Company>HHU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Java面向对象程序设计 – 2</dc:title>
  <dc:creator>Yingchi Mao</dc:creator>
  <cp:lastModifiedBy>Yingchi Mao</cp:lastModifiedBy>
  <cp:revision>150</cp:revision>
  <dcterms:created xsi:type="dcterms:W3CDTF">2012-11-06T00:57:33Z</dcterms:created>
  <dcterms:modified xsi:type="dcterms:W3CDTF">2015-04-15T05:42:05Z</dcterms:modified>
</cp:coreProperties>
</file>