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7" r:id="rId2"/>
    <p:sldId id="294" r:id="rId3"/>
    <p:sldId id="364" r:id="rId4"/>
    <p:sldId id="258" r:id="rId5"/>
    <p:sldId id="365" r:id="rId6"/>
    <p:sldId id="366" r:id="rId7"/>
    <p:sldId id="367" r:id="rId8"/>
    <p:sldId id="368" r:id="rId9"/>
    <p:sldId id="369" r:id="rId10"/>
    <p:sldId id="370" r:id="rId11"/>
    <p:sldId id="371" r:id="rId12"/>
    <p:sldId id="372" r:id="rId13"/>
    <p:sldId id="374" r:id="rId14"/>
    <p:sldId id="373" r:id="rId15"/>
    <p:sldId id="459" r:id="rId16"/>
    <p:sldId id="460" r:id="rId17"/>
    <p:sldId id="461" r:id="rId18"/>
    <p:sldId id="463" r:id="rId19"/>
    <p:sldId id="378" r:id="rId20"/>
    <p:sldId id="379" r:id="rId21"/>
    <p:sldId id="380" r:id="rId22"/>
    <p:sldId id="381" r:id="rId23"/>
    <p:sldId id="382" r:id="rId24"/>
    <p:sldId id="439" r:id="rId25"/>
    <p:sldId id="388" r:id="rId26"/>
    <p:sldId id="389" r:id="rId27"/>
    <p:sldId id="390" r:id="rId28"/>
    <p:sldId id="392" r:id="rId29"/>
    <p:sldId id="393" r:id="rId30"/>
    <p:sldId id="394" r:id="rId31"/>
    <p:sldId id="395" r:id="rId32"/>
    <p:sldId id="467" r:id="rId33"/>
    <p:sldId id="468" r:id="rId34"/>
    <p:sldId id="444" r:id="rId35"/>
    <p:sldId id="464" r:id="rId36"/>
    <p:sldId id="423" r:id="rId37"/>
    <p:sldId id="422" r:id="rId38"/>
    <p:sldId id="425" r:id="rId39"/>
    <p:sldId id="411" r:id="rId40"/>
    <p:sldId id="412" r:id="rId41"/>
    <p:sldId id="413" r:id="rId42"/>
    <p:sldId id="466" r:id="rId43"/>
    <p:sldId id="414" r:id="rId44"/>
    <p:sldId id="415" r:id="rId45"/>
    <p:sldId id="416" r:id="rId46"/>
    <p:sldId id="417" r:id="rId47"/>
    <p:sldId id="446" r:id="rId48"/>
    <p:sldId id="448" r:id="rId49"/>
    <p:sldId id="449" r:id="rId50"/>
    <p:sldId id="450" r:id="rId51"/>
    <p:sldId id="451" r:id="rId52"/>
    <p:sldId id="452" r:id="rId53"/>
    <p:sldId id="456" r:id="rId54"/>
    <p:sldId id="457" r:id="rId55"/>
    <p:sldId id="465" r:id="rId56"/>
    <p:sldId id="406" r:id="rId57"/>
    <p:sldId id="407" r:id="rId58"/>
    <p:sldId id="408" r:id="rId59"/>
    <p:sldId id="409" r:id="rId60"/>
    <p:sldId id="410" r:id="rId61"/>
    <p:sldId id="427" r:id="rId62"/>
    <p:sldId id="428" r:id="rId63"/>
    <p:sldId id="429" r:id="rId64"/>
    <p:sldId id="430" r:id="rId65"/>
    <p:sldId id="438" r:id="rId66"/>
    <p:sldId id="442" r:id="rId67"/>
    <p:sldId id="443" r:id="rId68"/>
    <p:sldId id="458" r:id="rId69"/>
    <p:sldId id="432" r:id="rId70"/>
    <p:sldId id="433"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33"/>
    <a:srgbClr val="009900"/>
    <a:srgbClr val="CC0099"/>
    <a:srgbClr val="008000"/>
    <a:srgbClr val="FF33CC"/>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906" y="60"/>
      </p:cViewPr>
      <p:guideLst>
        <p:guide orient="horz" pos="2160"/>
        <p:guide pos="2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76541B7-F924-444E-AC4C-1FB0F0834CDD}" type="datetimeFigureOut">
              <a:rPr lang="zh-CN" altLang="en-US"/>
              <a:pPr>
                <a:defRPr/>
              </a:pPr>
              <a:t>2015/4/22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8119D37-C7F5-43CB-BB7A-7775DE6CBEBE}" type="slidenum">
              <a:rPr lang="zh-CN" altLang="en-US"/>
              <a:pPr/>
              <a:t>‹#›</a:t>
            </a:fld>
            <a:endParaRPr lang="zh-CN" altLang="en-US"/>
          </a:p>
        </p:txBody>
      </p:sp>
    </p:spTree>
    <p:extLst>
      <p:ext uri="{BB962C8B-B14F-4D97-AF65-F5344CB8AC3E}">
        <p14:creationId xmlns:p14="http://schemas.microsoft.com/office/powerpoint/2010/main" val="1603326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13B4F4-05E7-40AB-8F07-5FB4B9D10008}"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211086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19D37-C7F5-43CB-BB7A-7775DE6CBEBE}" type="slidenum">
              <a:rPr lang="zh-CN" altLang="en-US" smtClean="0"/>
              <a:pPr/>
              <a:t>4</a:t>
            </a:fld>
            <a:endParaRPr lang="zh-CN" altLang="en-US"/>
          </a:p>
        </p:txBody>
      </p:sp>
    </p:spTree>
    <p:extLst>
      <p:ext uri="{BB962C8B-B14F-4D97-AF65-F5344CB8AC3E}">
        <p14:creationId xmlns:p14="http://schemas.microsoft.com/office/powerpoint/2010/main" val="166521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020D6A-8DB8-4A8A-9328-8DCDD82AFFC7}" type="slidenum">
              <a:rPr lang="zh-CN" altLang="en-US">
                <a:latin typeface="Calibri" panose="020F0502020204030204" pitchFamily="34" charset="0"/>
              </a:rPr>
              <a:pPr eaLnBrk="1" hangingPunct="1"/>
              <a:t>24</a:t>
            </a:fld>
            <a:endParaRPr lang="zh-CN" altLang="en-US">
              <a:latin typeface="Calibri" panose="020F0502020204030204" pitchFamily="34" charset="0"/>
            </a:endParaRPr>
          </a:p>
        </p:txBody>
      </p:sp>
    </p:spTree>
    <p:extLst>
      <p:ext uri="{BB962C8B-B14F-4D97-AF65-F5344CB8AC3E}">
        <p14:creationId xmlns:p14="http://schemas.microsoft.com/office/powerpoint/2010/main" val="33682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468A81-F3D1-48AA-BAD8-55D2F3EFCDB5}" type="slidenum">
              <a:rPr lang="zh-CN" altLang="en-US">
                <a:latin typeface="Calibri" panose="020F0502020204030204" pitchFamily="34" charset="0"/>
              </a:rPr>
              <a:pPr eaLnBrk="1" hangingPunct="1"/>
              <a:t>34</a:t>
            </a:fld>
            <a:endParaRPr lang="zh-CN" altLang="en-US">
              <a:latin typeface="Calibri" panose="020F0502020204030204" pitchFamily="34" charset="0"/>
            </a:endParaRPr>
          </a:p>
        </p:txBody>
      </p:sp>
    </p:spTree>
    <p:extLst>
      <p:ext uri="{BB962C8B-B14F-4D97-AF65-F5344CB8AC3E}">
        <p14:creationId xmlns:p14="http://schemas.microsoft.com/office/powerpoint/2010/main" val="392942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9A11B4-787D-4FA7-8554-86A109004CE2}" type="slidenum">
              <a:rPr lang="zh-CN" altLang="en-US">
                <a:latin typeface="Calibri" panose="020F0502020204030204" pitchFamily="34" charset="0"/>
              </a:rPr>
              <a:pPr eaLnBrk="1" hangingPunct="1"/>
              <a:t>35</a:t>
            </a:fld>
            <a:endParaRPr lang="zh-CN" altLang="en-US">
              <a:latin typeface="Calibri" panose="020F0502020204030204" pitchFamily="34" charset="0"/>
            </a:endParaRPr>
          </a:p>
        </p:txBody>
      </p:sp>
    </p:spTree>
    <p:extLst>
      <p:ext uri="{BB962C8B-B14F-4D97-AF65-F5344CB8AC3E}">
        <p14:creationId xmlns:p14="http://schemas.microsoft.com/office/powerpoint/2010/main" val="393367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9A11B4-787D-4FA7-8554-86A109004CE2}" type="slidenum">
              <a:rPr lang="zh-CN" altLang="en-US">
                <a:latin typeface="Calibri" panose="020F0502020204030204" pitchFamily="34" charset="0"/>
              </a:rPr>
              <a:pPr eaLnBrk="1" hangingPunct="1"/>
              <a:t>37</a:t>
            </a:fld>
            <a:endParaRPr lang="zh-CN" altLang="en-US">
              <a:latin typeface="Calibri" panose="020F0502020204030204" pitchFamily="34" charset="0"/>
            </a:endParaRPr>
          </a:p>
        </p:txBody>
      </p:sp>
    </p:spTree>
    <p:extLst>
      <p:ext uri="{BB962C8B-B14F-4D97-AF65-F5344CB8AC3E}">
        <p14:creationId xmlns:p14="http://schemas.microsoft.com/office/powerpoint/2010/main" val="344725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13B4F4-05E7-40AB-8F07-5FB4B9D10008}" type="slidenum">
              <a:rPr lang="zh-CN" altLang="en-US">
                <a:latin typeface="Calibri" panose="020F0502020204030204" pitchFamily="34" charset="0"/>
              </a:rPr>
              <a:pPr eaLnBrk="1" hangingPunct="1"/>
              <a:t>55</a:t>
            </a:fld>
            <a:endParaRPr lang="zh-CN" altLang="en-US">
              <a:latin typeface="Calibri" panose="020F0502020204030204" pitchFamily="34" charset="0"/>
            </a:endParaRPr>
          </a:p>
        </p:txBody>
      </p:sp>
    </p:spTree>
    <p:extLst>
      <p:ext uri="{BB962C8B-B14F-4D97-AF65-F5344CB8AC3E}">
        <p14:creationId xmlns:p14="http://schemas.microsoft.com/office/powerpoint/2010/main" val="250650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19D37-C7F5-43CB-BB7A-7775DE6CBEBE}" type="slidenum">
              <a:rPr lang="zh-CN" altLang="en-US" smtClean="0"/>
              <a:pPr/>
              <a:t>59</a:t>
            </a:fld>
            <a:endParaRPr lang="zh-CN" altLang="en-US"/>
          </a:p>
        </p:txBody>
      </p:sp>
    </p:spTree>
    <p:extLst>
      <p:ext uri="{BB962C8B-B14F-4D97-AF65-F5344CB8AC3E}">
        <p14:creationId xmlns:p14="http://schemas.microsoft.com/office/powerpoint/2010/main" val="236754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923FC1-31A7-46BC-A00E-45C532AF48B8}" type="slidenum">
              <a:rPr lang="zh-CN" altLang="en-US">
                <a:latin typeface="Calibri" panose="020F0502020204030204" pitchFamily="34" charset="0"/>
              </a:rPr>
              <a:pPr eaLnBrk="1" hangingPunct="1"/>
              <a:t>70</a:t>
            </a:fld>
            <a:endParaRPr lang="zh-CN" altLang="en-US">
              <a:latin typeface="Calibri" panose="020F0502020204030204" pitchFamily="34" charset="0"/>
            </a:endParaRPr>
          </a:p>
        </p:txBody>
      </p:sp>
    </p:spTree>
    <p:extLst>
      <p:ext uri="{BB962C8B-B14F-4D97-AF65-F5344CB8AC3E}">
        <p14:creationId xmlns:p14="http://schemas.microsoft.com/office/powerpoint/2010/main" val="368420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7" name="Oval 10"/>
            <p:cNvSpPr>
              <a:spLocks noChangeArrowheads="1"/>
            </p:cNvSpPr>
            <p:nvPr/>
          </p:nvSpPr>
          <p:spPr bwMode="auto">
            <a:xfrm>
              <a:off x="179"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8" name="Oval 11"/>
            <p:cNvSpPr>
              <a:spLocks noChangeArrowheads="1"/>
            </p:cNvSpPr>
            <p:nvPr/>
          </p:nvSpPr>
          <p:spPr bwMode="auto">
            <a:xfrm>
              <a:off x="358" y="0"/>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9" name="Oval 12"/>
            <p:cNvSpPr>
              <a:spLocks noChangeArrowheads="1"/>
            </p:cNvSpPr>
            <p:nvPr/>
          </p:nvSpPr>
          <p:spPr bwMode="auto">
            <a:xfrm>
              <a:off x="0"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 name="Oval 13"/>
            <p:cNvSpPr>
              <a:spLocks noChangeArrowheads="1"/>
            </p:cNvSpPr>
            <p:nvPr/>
          </p:nvSpPr>
          <p:spPr bwMode="auto">
            <a:xfrm>
              <a:off x="179"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1" name="Oval 14"/>
            <p:cNvSpPr>
              <a:spLocks noChangeArrowheads="1"/>
            </p:cNvSpPr>
            <p:nvPr/>
          </p:nvSpPr>
          <p:spPr bwMode="auto">
            <a:xfrm>
              <a:off x="358" y="179"/>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2" name="Oval 15"/>
            <p:cNvSpPr>
              <a:spLocks noChangeArrowheads="1"/>
            </p:cNvSpPr>
            <p:nvPr/>
          </p:nvSpPr>
          <p:spPr bwMode="auto">
            <a:xfrm>
              <a:off x="537" y="1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3" name="Oval 16"/>
            <p:cNvSpPr>
              <a:spLocks noChangeArrowheads="1"/>
            </p:cNvSpPr>
            <p:nvPr/>
          </p:nvSpPr>
          <p:spPr bwMode="auto">
            <a:xfrm>
              <a:off x="0"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4" name="Oval 17"/>
            <p:cNvSpPr>
              <a:spLocks noChangeArrowheads="1"/>
            </p:cNvSpPr>
            <p:nvPr/>
          </p:nvSpPr>
          <p:spPr bwMode="auto">
            <a:xfrm>
              <a:off x="179" y="358"/>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5" name="Oval 18"/>
            <p:cNvSpPr>
              <a:spLocks noChangeArrowheads="1"/>
            </p:cNvSpPr>
            <p:nvPr/>
          </p:nvSpPr>
          <p:spPr bwMode="auto">
            <a:xfrm>
              <a:off x="358"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6" name="Oval 19"/>
            <p:cNvSpPr>
              <a:spLocks noChangeArrowheads="1"/>
            </p:cNvSpPr>
            <p:nvPr/>
          </p:nvSpPr>
          <p:spPr bwMode="auto">
            <a:xfrm>
              <a:off x="537" y="35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7" name="Oval 20"/>
            <p:cNvSpPr>
              <a:spLocks noChangeArrowheads="1"/>
            </p:cNvSpPr>
            <p:nvPr/>
          </p:nvSpPr>
          <p:spPr bwMode="auto">
            <a:xfrm>
              <a:off x="716" y="3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8" name="Oval 21"/>
            <p:cNvSpPr>
              <a:spLocks noChangeArrowheads="1"/>
            </p:cNvSpPr>
            <p:nvPr/>
          </p:nvSpPr>
          <p:spPr bwMode="auto">
            <a:xfrm>
              <a:off x="0" y="536"/>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9" name="Oval 22"/>
            <p:cNvSpPr>
              <a:spLocks noChangeArrowheads="1"/>
            </p:cNvSpPr>
            <p:nvPr/>
          </p:nvSpPr>
          <p:spPr bwMode="auto">
            <a:xfrm>
              <a:off x="179"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0" name="Oval 23"/>
            <p:cNvSpPr>
              <a:spLocks noChangeArrowheads="1"/>
            </p:cNvSpPr>
            <p:nvPr/>
          </p:nvSpPr>
          <p:spPr bwMode="auto">
            <a:xfrm>
              <a:off x="358" y="536"/>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1" name="Oval 24"/>
            <p:cNvSpPr>
              <a:spLocks noChangeArrowheads="1"/>
            </p:cNvSpPr>
            <p:nvPr/>
          </p:nvSpPr>
          <p:spPr bwMode="auto">
            <a:xfrm>
              <a:off x="537" y="536"/>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2" name="Oval 25"/>
            <p:cNvSpPr>
              <a:spLocks noChangeArrowheads="1"/>
            </p:cNvSpPr>
            <p:nvPr/>
          </p:nvSpPr>
          <p:spPr bwMode="auto">
            <a:xfrm>
              <a:off x="0"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3" name="Oval 26"/>
            <p:cNvSpPr>
              <a:spLocks noChangeArrowheads="1"/>
            </p:cNvSpPr>
            <p:nvPr/>
          </p:nvSpPr>
          <p:spPr bwMode="auto">
            <a:xfrm>
              <a:off x="179" y="715"/>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4" name="Oval 27"/>
            <p:cNvSpPr>
              <a:spLocks noChangeArrowheads="1"/>
            </p:cNvSpPr>
            <p:nvPr/>
          </p:nvSpPr>
          <p:spPr bwMode="auto">
            <a:xfrm>
              <a:off x="358"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5" name="Oval 28"/>
            <p:cNvSpPr>
              <a:spLocks noChangeArrowheads="1"/>
            </p:cNvSpPr>
            <p:nvPr/>
          </p:nvSpPr>
          <p:spPr bwMode="auto">
            <a:xfrm>
              <a:off x="537" y="715"/>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6" name="Oval 29"/>
            <p:cNvSpPr>
              <a:spLocks noChangeArrowheads="1"/>
            </p:cNvSpPr>
            <p:nvPr/>
          </p:nvSpPr>
          <p:spPr bwMode="auto">
            <a:xfrm>
              <a:off x="716" y="715"/>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7" name="Oval 30"/>
            <p:cNvSpPr>
              <a:spLocks noChangeArrowheads="1"/>
            </p:cNvSpPr>
            <p:nvPr/>
          </p:nvSpPr>
          <p:spPr bwMode="auto">
            <a:xfrm>
              <a:off x="0" y="89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8" name="Oval 31"/>
            <p:cNvSpPr>
              <a:spLocks noChangeArrowheads="1"/>
            </p:cNvSpPr>
            <p:nvPr/>
          </p:nvSpPr>
          <p:spPr bwMode="auto">
            <a:xfrm>
              <a:off x="179"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29" name="Oval 32"/>
            <p:cNvSpPr>
              <a:spLocks noChangeArrowheads="1"/>
            </p:cNvSpPr>
            <p:nvPr/>
          </p:nvSpPr>
          <p:spPr bwMode="auto">
            <a:xfrm>
              <a:off x="358" y="894"/>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0" name="Oval 33"/>
            <p:cNvSpPr>
              <a:spLocks noChangeArrowheads="1"/>
            </p:cNvSpPr>
            <p:nvPr/>
          </p:nvSpPr>
          <p:spPr bwMode="auto">
            <a:xfrm>
              <a:off x="537" y="894"/>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1" name="Oval 34"/>
            <p:cNvSpPr>
              <a:spLocks noChangeArrowheads="1"/>
            </p:cNvSpPr>
            <p:nvPr/>
          </p:nvSpPr>
          <p:spPr bwMode="auto">
            <a:xfrm>
              <a:off x="0"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2" name="Oval 35"/>
            <p:cNvSpPr>
              <a:spLocks noChangeArrowheads="1"/>
            </p:cNvSpPr>
            <p:nvPr/>
          </p:nvSpPr>
          <p:spPr bwMode="auto">
            <a:xfrm>
              <a:off x="179" y="107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3" name="Oval 36"/>
            <p:cNvSpPr>
              <a:spLocks noChangeArrowheads="1"/>
            </p:cNvSpPr>
            <p:nvPr/>
          </p:nvSpPr>
          <p:spPr bwMode="auto">
            <a:xfrm>
              <a:off x="358"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4" name="Oval 37"/>
            <p:cNvSpPr>
              <a:spLocks noChangeArrowheads="1"/>
            </p:cNvSpPr>
            <p:nvPr/>
          </p:nvSpPr>
          <p:spPr bwMode="auto">
            <a:xfrm>
              <a:off x="537" y="1073"/>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5" name="Oval 38"/>
            <p:cNvSpPr>
              <a:spLocks noChangeArrowheads="1"/>
            </p:cNvSpPr>
            <p:nvPr/>
          </p:nvSpPr>
          <p:spPr bwMode="auto">
            <a:xfrm>
              <a:off x="179"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36" name="Oval 39"/>
            <p:cNvSpPr>
              <a:spLocks noChangeArrowheads="1"/>
            </p:cNvSpPr>
            <p:nvPr/>
          </p:nvSpPr>
          <p:spPr bwMode="auto">
            <a:xfrm>
              <a:off x="537" y="1252"/>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p:cNvSpPr>
            <a:spLocks noGrp="1" noChangeArrowheads="1"/>
          </p:cNvSpPr>
          <p:nvPr>
            <p:ph type="ctrTitle"/>
          </p:nvPr>
        </p:nvSpPr>
        <p:spPr>
          <a:xfrm>
            <a:off x="315913" y="466725"/>
            <a:ext cx="6781800" cy="2133600"/>
          </a:xfrm>
        </p:spPr>
        <p:txBody>
          <a:bodyPr/>
          <a:lstStyle>
            <a:lvl1pPr algn="r">
              <a:defRPr sz="4600"/>
            </a:lvl1pPr>
          </a:lstStyle>
          <a:p>
            <a:r>
              <a:rPr lang="en-GB" altLang="zh-CN"/>
              <a:t>Click to edit Master title style</a:t>
            </a:r>
          </a:p>
        </p:txBody>
      </p:sp>
      <p:sp>
        <p:nvSpPr>
          <p:cNvPr id="205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en-GB" altLang="zh-CN"/>
              <a:t>Click to edit Master subtitle style</a:t>
            </a:r>
          </a:p>
        </p:txBody>
      </p:sp>
      <p:sp>
        <p:nvSpPr>
          <p:cNvPr id="38" name="Rectangle 5"/>
          <p:cNvSpPr>
            <a:spLocks noGrp="1" noChangeArrowheads="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39" name="Rectangle 6"/>
          <p:cNvSpPr>
            <a:spLocks noGrp="1" noChangeArrowheads="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40" name="Rectangle 7"/>
          <p:cNvSpPr>
            <a:spLocks noGrp="1" noChangeArrowheads="1"/>
          </p:cNvSpPr>
          <p:nvPr>
            <p:ph type="sldNum" sz="quarter" idx="12"/>
          </p:nvPr>
        </p:nvSpPr>
        <p:spPr>
          <a:xfrm>
            <a:off x="6553200" y="6248400"/>
            <a:ext cx="2133600" cy="457200"/>
          </a:xfrm>
        </p:spPr>
        <p:txBody>
          <a:bodyPr/>
          <a:lstStyle>
            <a:lvl1pPr>
              <a:defRPr sz="1000" b="0">
                <a:solidFill>
                  <a:srgbClr val="000000"/>
                </a:solidFill>
              </a:defRPr>
            </a:lvl1pPr>
          </a:lstStyle>
          <a:p>
            <a:fld id="{6F1F4F55-4A70-40D5-BFF1-E3B79D445A77}" type="slidenum">
              <a:rPr lang="en-GB" altLang="en-US"/>
              <a:pPr/>
              <a:t>‹#›</a:t>
            </a:fld>
            <a:endParaRPr lang="en-GB" altLang="en-US"/>
          </a:p>
        </p:txBody>
      </p:sp>
    </p:spTree>
    <p:extLst>
      <p:ext uri="{BB962C8B-B14F-4D97-AF65-F5344CB8AC3E}">
        <p14:creationId xmlns:p14="http://schemas.microsoft.com/office/powerpoint/2010/main" val="337752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83499454-2348-4DD6-A533-EF8EA159E90E}" type="slidenum">
              <a:rPr lang="en-GB" altLang="en-US"/>
              <a:pPr/>
              <a:t>‹#›</a:t>
            </a:fld>
            <a:endParaRPr lang="en-GB" altLang="en-US"/>
          </a:p>
        </p:txBody>
      </p:sp>
    </p:spTree>
    <p:extLst>
      <p:ext uri="{BB962C8B-B14F-4D97-AF65-F5344CB8AC3E}">
        <p14:creationId xmlns:p14="http://schemas.microsoft.com/office/powerpoint/2010/main" val="300280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88913"/>
            <a:ext cx="20574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198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6B17DF72-44DA-4603-901B-73BF48DA2FA8}" type="slidenum">
              <a:rPr lang="en-GB" altLang="en-US"/>
              <a:pPr/>
              <a:t>‹#›</a:t>
            </a:fld>
            <a:endParaRPr lang="en-GB" altLang="en-US"/>
          </a:p>
        </p:txBody>
      </p:sp>
    </p:spTree>
    <p:extLst>
      <p:ext uri="{BB962C8B-B14F-4D97-AF65-F5344CB8AC3E}">
        <p14:creationId xmlns:p14="http://schemas.microsoft.com/office/powerpoint/2010/main" val="384223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019800" cy="6858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81000" y="1066800"/>
            <a:ext cx="8382000" cy="5486400"/>
          </a:xfrm>
        </p:spPr>
        <p:txBody>
          <a:bodyPr/>
          <a:lstStyle/>
          <a:p>
            <a:pPr lvl="0"/>
            <a:endParaRPr lang="zh-CN" altLang="en-US" noProof="0"/>
          </a:p>
        </p:txBody>
      </p:sp>
    </p:spTree>
    <p:extLst>
      <p:ext uri="{BB962C8B-B14F-4D97-AF65-F5344CB8AC3E}">
        <p14:creationId xmlns:p14="http://schemas.microsoft.com/office/powerpoint/2010/main" val="407906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FFEE61FA-0114-494D-8483-303CED7CBF06}" type="slidenum">
              <a:rPr lang="en-GB" altLang="en-US"/>
              <a:pPr/>
              <a:t>‹#›</a:t>
            </a:fld>
            <a:endParaRPr lang="en-GB" altLang="en-US"/>
          </a:p>
        </p:txBody>
      </p:sp>
    </p:spTree>
    <p:extLst>
      <p:ext uri="{BB962C8B-B14F-4D97-AF65-F5344CB8AC3E}">
        <p14:creationId xmlns:p14="http://schemas.microsoft.com/office/powerpoint/2010/main" val="386054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5" name="页脚占位符 4"/>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6" name="灯片编号占位符 5"/>
          <p:cNvSpPr>
            <a:spLocks noGrp="1"/>
          </p:cNvSpPr>
          <p:nvPr>
            <p:ph type="sldNum" sz="quarter" idx="12"/>
          </p:nvPr>
        </p:nvSpPr>
        <p:spPr/>
        <p:txBody>
          <a:bodyPr/>
          <a:lstStyle>
            <a:lvl1pPr>
              <a:defRPr/>
            </a:lvl1pPr>
          </a:lstStyle>
          <a:p>
            <a:fld id="{3C5D4C1C-967C-498B-BAA8-E5174591737E}" type="slidenum">
              <a:rPr lang="en-GB" altLang="en-US"/>
              <a:pPr/>
              <a:t>‹#›</a:t>
            </a:fld>
            <a:endParaRPr lang="en-GB" altLang="en-US"/>
          </a:p>
        </p:txBody>
      </p:sp>
    </p:spTree>
    <p:extLst>
      <p:ext uri="{BB962C8B-B14F-4D97-AF65-F5344CB8AC3E}">
        <p14:creationId xmlns:p14="http://schemas.microsoft.com/office/powerpoint/2010/main" val="245916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981075"/>
            <a:ext cx="40386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5CC68D08-B686-4171-88C3-AEE6CA7EC382}" type="slidenum">
              <a:rPr lang="en-GB" altLang="en-US"/>
              <a:pPr/>
              <a:t>‹#›</a:t>
            </a:fld>
            <a:endParaRPr lang="en-GB" altLang="en-US"/>
          </a:p>
        </p:txBody>
      </p:sp>
    </p:spTree>
    <p:extLst>
      <p:ext uri="{BB962C8B-B14F-4D97-AF65-F5344CB8AC3E}">
        <p14:creationId xmlns:p14="http://schemas.microsoft.com/office/powerpoint/2010/main" val="187140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8" name="页脚占位符 7"/>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9" name="灯片编号占位符 8"/>
          <p:cNvSpPr>
            <a:spLocks noGrp="1"/>
          </p:cNvSpPr>
          <p:nvPr>
            <p:ph type="sldNum" sz="quarter" idx="12"/>
          </p:nvPr>
        </p:nvSpPr>
        <p:spPr/>
        <p:txBody>
          <a:bodyPr/>
          <a:lstStyle>
            <a:lvl1pPr>
              <a:defRPr/>
            </a:lvl1pPr>
          </a:lstStyle>
          <a:p>
            <a:fld id="{1520D1B1-BE29-4339-8B3E-4358F4CE8277}" type="slidenum">
              <a:rPr lang="en-GB" altLang="en-US"/>
              <a:pPr/>
              <a:t>‹#›</a:t>
            </a:fld>
            <a:endParaRPr lang="en-GB" altLang="en-US"/>
          </a:p>
        </p:txBody>
      </p:sp>
    </p:spTree>
    <p:extLst>
      <p:ext uri="{BB962C8B-B14F-4D97-AF65-F5344CB8AC3E}">
        <p14:creationId xmlns:p14="http://schemas.microsoft.com/office/powerpoint/2010/main" val="336685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4" name="页脚占位符 3"/>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5" name="灯片编号占位符 4"/>
          <p:cNvSpPr>
            <a:spLocks noGrp="1"/>
          </p:cNvSpPr>
          <p:nvPr>
            <p:ph type="sldNum" sz="quarter" idx="12"/>
          </p:nvPr>
        </p:nvSpPr>
        <p:spPr/>
        <p:txBody>
          <a:bodyPr/>
          <a:lstStyle>
            <a:lvl1pPr>
              <a:defRPr/>
            </a:lvl1pPr>
          </a:lstStyle>
          <a:p>
            <a:fld id="{528EBC0B-27C6-4B71-BCE1-7DECA1B6783D}" type="slidenum">
              <a:rPr lang="en-GB" altLang="en-US"/>
              <a:pPr/>
              <a:t>‹#›</a:t>
            </a:fld>
            <a:endParaRPr lang="en-GB" altLang="en-US"/>
          </a:p>
        </p:txBody>
      </p:sp>
    </p:spTree>
    <p:extLst>
      <p:ext uri="{BB962C8B-B14F-4D97-AF65-F5344CB8AC3E}">
        <p14:creationId xmlns:p14="http://schemas.microsoft.com/office/powerpoint/2010/main" val="217568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3" name="页脚占位符 2"/>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4" name="灯片编号占位符 3"/>
          <p:cNvSpPr>
            <a:spLocks noGrp="1"/>
          </p:cNvSpPr>
          <p:nvPr>
            <p:ph type="sldNum" sz="quarter" idx="12"/>
          </p:nvPr>
        </p:nvSpPr>
        <p:spPr/>
        <p:txBody>
          <a:bodyPr/>
          <a:lstStyle>
            <a:lvl1pPr>
              <a:defRPr/>
            </a:lvl1pPr>
          </a:lstStyle>
          <a:p>
            <a:fld id="{3D45742E-2332-4146-BFD7-4E925EA2E8B8}" type="slidenum">
              <a:rPr lang="en-GB" altLang="en-US"/>
              <a:pPr/>
              <a:t>‹#›</a:t>
            </a:fld>
            <a:endParaRPr lang="en-GB" altLang="en-US"/>
          </a:p>
        </p:txBody>
      </p:sp>
    </p:spTree>
    <p:extLst>
      <p:ext uri="{BB962C8B-B14F-4D97-AF65-F5344CB8AC3E}">
        <p14:creationId xmlns:p14="http://schemas.microsoft.com/office/powerpoint/2010/main" val="210363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46F1D051-07D3-4D2E-B059-0E29FCF56C97}" type="slidenum">
              <a:rPr lang="en-GB" altLang="en-US"/>
              <a:pPr/>
              <a:t>‹#›</a:t>
            </a:fld>
            <a:endParaRPr lang="en-GB" altLang="en-US"/>
          </a:p>
        </p:txBody>
      </p:sp>
    </p:spTree>
    <p:extLst>
      <p:ext uri="{BB962C8B-B14F-4D97-AF65-F5344CB8AC3E}">
        <p14:creationId xmlns:p14="http://schemas.microsoft.com/office/powerpoint/2010/main" val="79564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lgn="r" fontAlgn="auto">
              <a:spcBef>
                <a:spcPts val="0"/>
              </a:spcBef>
              <a:spcAft>
                <a:spcPts val="0"/>
              </a:spcAft>
              <a:defRPr>
                <a:ea typeface="宋体" pitchFamily="2" charset="-122"/>
              </a:defRPr>
            </a:lvl1pPr>
          </a:lstStyle>
          <a:p>
            <a:pPr>
              <a:defRPr/>
            </a:pPr>
            <a:endParaRPr lang="en-GB" altLang="en-US"/>
          </a:p>
        </p:txBody>
      </p:sp>
      <p:sp>
        <p:nvSpPr>
          <p:cNvPr id="6" name="页脚占位符 5"/>
          <p:cNvSpPr>
            <a:spLocks noGrp="1"/>
          </p:cNvSpPr>
          <p:nvPr>
            <p:ph type="ftr" sz="quarter" idx="11"/>
          </p:nvPr>
        </p:nvSpPr>
        <p:spPr/>
        <p:txBody>
          <a:bodyPr/>
          <a:lstStyle>
            <a:lvl1pPr fontAlgn="auto">
              <a:spcBef>
                <a:spcPts val="0"/>
              </a:spcBef>
              <a:spcAft>
                <a:spcPts val="0"/>
              </a:spcAft>
              <a:defRPr>
                <a:ea typeface="宋体" pitchFamily="2" charset="-122"/>
              </a:defRPr>
            </a:lvl1pPr>
          </a:lstStyle>
          <a:p>
            <a:pPr>
              <a:defRPr/>
            </a:pPr>
            <a:endParaRPr lang="en-GB" altLang="en-US"/>
          </a:p>
        </p:txBody>
      </p:sp>
      <p:sp>
        <p:nvSpPr>
          <p:cNvPr id="7" name="灯片编号占位符 6"/>
          <p:cNvSpPr>
            <a:spLocks noGrp="1"/>
          </p:cNvSpPr>
          <p:nvPr>
            <p:ph type="sldNum" sz="quarter" idx="12"/>
          </p:nvPr>
        </p:nvSpPr>
        <p:spPr/>
        <p:txBody>
          <a:bodyPr/>
          <a:lstStyle>
            <a:lvl1pPr>
              <a:defRPr/>
            </a:lvl1pPr>
          </a:lstStyle>
          <a:p>
            <a:fld id="{795CD33B-FAC2-4CB7-A5DA-620A7FD15351}" type="slidenum">
              <a:rPr lang="en-GB" altLang="en-US"/>
              <a:pPr/>
              <a:t>‹#›</a:t>
            </a:fld>
            <a:endParaRPr lang="en-GB" altLang="en-US"/>
          </a:p>
        </p:txBody>
      </p:sp>
    </p:spTree>
    <p:extLst>
      <p:ext uri="{BB962C8B-B14F-4D97-AF65-F5344CB8AC3E}">
        <p14:creationId xmlns:p14="http://schemas.microsoft.com/office/powerpoint/2010/main" val="102800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68313" y="188913"/>
            <a:ext cx="7543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zh-CN" smtClean="0"/>
              <a:t>Click to edit Master title style</a:t>
            </a:r>
          </a:p>
        </p:txBody>
      </p:sp>
      <p:sp>
        <p:nvSpPr>
          <p:cNvPr id="1028" name="Rectangle 4"/>
          <p:cNvSpPr>
            <a:spLocks noGrp="1" noChangeArrowheads="1"/>
          </p:cNvSpPr>
          <p:nvPr>
            <p:ph type="body" idx="1"/>
          </p:nvPr>
        </p:nvSpPr>
        <p:spPr bwMode="auto">
          <a:xfrm>
            <a:off x="468313" y="981075"/>
            <a:ext cx="8229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latin typeface="+mn-lt"/>
                <a:ea typeface="+mn-ea"/>
              </a:defRPr>
            </a:lvl1pPr>
          </a:lstStyle>
          <a:p>
            <a:pPr>
              <a:defRPr/>
            </a:pPr>
            <a:endParaRPr lang="en-GB" altLang="en-US"/>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000000"/>
                </a:solidFill>
                <a:latin typeface="+mn-lt"/>
                <a:ea typeface="+mn-ea"/>
              </a:defRPr>
            </a:lvl1pPr>
          </a:lstStyle>
          <a:p>
            <a:pPr>
              <a:defRPr/>
            </a:pPr>
            <a:endParaRPr lang="en-GB" altLang="en-US"/>
          </a:p>
        </p:txBody>
      </p:sp>
      <p:sp>
        <p:nvSpPr>
          <p:cNvPr id="1031" name="Rectangle 7"/>
          <p:cNvSpPr>
            <a:spLocks noGrp="1" noChangeArrowheads="1"/>
          </p:cNvSpPr>
          <p:nvPr>
            <p:ph type="sldNum" sz="quarter" idx="4"/>
          </p:nvPr>
        </p:nvSpPr>
        <p:spPr bwMode="auto">
          <a:xfrm>
            <a:off x="7596188" y="6248400"/>
            <a:ext cx="10906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CC0000"/>
                </a:solidFill>
              </a:defRPr>
            </a:lvl1pPr>
          </a:lstStyle>
          <a:p>
            <a:fld id="{A785CD3B-7657-4EF1-8B5F-5F1DE8F463A7}" type="slidenum">
              <a:rPr lang="en-GB" altLang="en-US"/>
              <a:pPr/>
              <a:t>‹#›</a:t>
            </a:fld>
            <a:endParaRPr lang="en-GB" altLang="en-US"/>
          </a:p>
        </p:txBody>
      </p:sp>
      <p:grpSp>
        <p:nvGrpSpPr>
          <p:cNvPr id="1032" name="Group 8"/>
          <p:cNvGrpSpPr>
            <a:grpSpLocks/>
          </p:cNvGrpSpPr>
          <p:nvPr/>
        </p:nvGrpSpPr>
        <p:grpSpPr bwMode="auto">
          <a:xfrm>
            <a:off x="8153400" y="152400"/>
            <a:ext cx="792163" cy="1295400"/>
            <a:chOff x="0" y="0"/>
            <a:chExt cx="528" cy="864"/>
          </a:xfrm>
        </p:grpSpPr>
        <p:sp>
          <p:nvSpPr>
            <p:cNvPr id="1034" name="Oval 9"/>
            <p:cNvSpPr>
              <a:spLocks noChangeArrowheads="1"/>
            </p:cNvSpPr>
            <p:nvPr/>
          </p:nvSpPr>
          <p:spPr bwMode="auto">
            <a:xfrm>
              <a:off x="0"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5" name="Oval 10"/>
            <p:cNvSpPr>
              <a:spLocks noChangeArrowheads="1"/>
            </p:cNvSpPr>
            <p:nvPr/>
          </p:nvSpPr>
          <p:spPr bwMode="auto">
            <a:xfrm>
              <a:off x="112"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6" name="Oval 11"/>
            <p:cNvSpPr>
              <a:spLocks noChangeArrowheads="1"/>
            </p:cNvSpPr>
            <p:nvPr/>
          </p:nvSpPr>
          <p:spPr bwMode="auto">
            <a:xfrm>
              <a:off x="224" y="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7" name="Oval 12"/>
            <p:cNvSpPr>
              <a:spLocks noChangeArrowheads="1"/>
            </p:cNvSpPr>
            <p:nvPr/>
          </p:nvSpPr>
          <p:spPr bwMode="auto">
            <a:xfrm>
              <a:off x="0"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8" name="Oval 13"/>
            <p:cNvSpPr>
              <a:spLocks noChangeArrowheads="1"/>
            </p:cNvSpPr>
            <p:nvPr/>
          </p:nvSpPr>
          <p:spPr bwMode="auto">
            <a:xfrm>
              <a:off x="112"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39" name="Oval 14"/>
            <p:cNvSpPr>
              <a:spLocks noChangeArrowheads="1"/>
            </p:cNvSpPr>
            <p:nvPr/>
          </p:nvSpPr>
          <p:spPr bwMode="auto">
            <a:xfrm>
              <a:off x="224" y="11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0" name="Oval 15"/>
            <p:cNvSpPr>
              <a:spLocks noChangeArrowheads="1"/>
            </p:cNvSpPr>
            <p:nvPr/>
          </p:nvSpPr>
          <p:spPr bwMode="auto">
            <a:xfrm>
              <a:off x="336" y="11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1" name="Oval 16"/>
            <p:cNvSpPr>
              <a:spLocks noChangeArrowheads="1"/>
            </p:cNvSpPr>
            <p:nvPr/>
          </p:nvSpPr>
          <p:spPr bwMode="auto">
            <a:xfrm>
              <a:off x="0"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2" name="Oval 17"/>
            <p:cNvSpPr>
              <a:spLocks noChangeArrowheads="1"/>
            </p:cNvSpPr>
            <p:nvPr/>
          </p:nvSpPr>
          <p:spPr bwMode="auto">
            <a:xfrm>
              <a:off x="112" y="22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3" name="Oval 18"/>
            <p:cNvSpPr>
              <a:spLocks noChangeArrowheads="1"/>
            </p:cNvSpPr>
            <p:nvPr/>
          </p:nvSpPr>
          <p:spPr bwMode="auto">
            <a:xfrm>
              <a:off x="224"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4" name="Oval 19"/>
            <p:cNvSpPr>
              <a:spLocks noChangeArrowheads="1"/>
            </p:cNvSpPr>
            <p:nvPr/>
          </p:nvSpPr>
          <p:spPr bwMode="auto">
            <a:xfrm>
              <a:off x="336" y="22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5" name="Oval 20"/>
            <p:cNvSpPr>
              <a:spLocks noChangeArrowheads="1"/>
            </p:cNvSpPr>
            <p:nvPr/>
          </p:nvSpPr>
          <p:spPr bwMode="auto">
            <a:xfrm>
              <a:off x="448" y="22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6" name="Oval 21"/>
            <p:cNvSpPr>
              <a:spLocks noChangeArrowheads="1"/>
            </p:cNvSpPr>
            <p:nvPr/>
          </p:nvSpPr>
          <p:spPr bwMode="auto">
            <a:xfrm>
              <a:off x="0" y="33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7" name="Oval 22"/>
            <p:cNvSpPr>
              <a:spLocks noChangeArrowheads="1"/>
            </p:cNvSpPr>
            <p:nvPr/>
          </p:nvSpPr>
          <p:spPr bwMode="auto">
            <a:xfrm>
              <a:off x="112"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8" name="Oval 23"/>
            <p:cNvSpPr>
              <a:spLocks noChangeArrowheads="1"/>
            </p:cNvSpPr>
            <p:nvPr/>
          </p:nvSpPr>
          <p:spPr bwMode="auto">
            <a:xfrm>
              <a:off x="224" y="33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49" name="Oval 24"/>
            <p:cNvSpPr>
              <a:spLocks noChangeArrowheads="1"/>
            </p:cNvSpPr>
            <p:nvPr/>
          </p:nvSpPr>
          <p:spPr bwMode="auto">
            <a:xfrm>
              <a:off x="336" y="33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0" name="Oval 25"/>
            <p:cNvSpPr>
              <a:spLocks noChangeArrowheads="1"/>
            </p:cNvSpPr>
            <p:nvPr/>
          </p:nvSpPr>
          <p:spPr bwMode="auto">
            <a:xfrm>
              <a:off x="0"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1" name="Oval 26"/>
            <p:cNvSpPr>
              <a:spLocks noChangeArrowheads="1"/>
            </p:cNvSpPr>
            <p:nvPr/>
          </p:nvSpPr>
          <p:spPr bwMode="auto">
            <a:xfrm>
              <a:off x="112" y="44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2" name="Oval 27"/>
            <p:cNvSpPr>
              <a:spLocks noChangeArrowheads="1"/>
            </p:cNvSpPr>
            <p:nvPr/>
          </p:nvSpPr>
          <p:spPr bwMode="auto">
            <a:xfrm>
              <a:off x="224"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3" name="Oval 28"/>
            <p:cNvSpPr>
              <a:spLocks noChangeArrowheads="1"/>
            </p:cNvSpPr>
            <p:nvPr/>
          </p:nvSpPr>
          <p:spPr bwMode="auto">
            <a:xfrm>
              <a:off x="336" y="44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4" name="Oval 29"/>
            <p:cNvSpPr>
              <a:spLocks noChangeArrowheads="1"/>
            </p:cNvSpPr>
            <p:nvPr/>
          </p:nvSpPr>
          <p:spPr bwMode="auto">
            <a:xfrm>
              <a:off x="448" y="44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5" name="Oval 30"/>
            <p:cNvSpPr>
              <a:spLocks noChangeArrowheads="1"/>
            </p:cNvSpPr>
            <p:nvPr/>
          </p:nvSpPr>
          <p:spPr bwMode="auto">
            <a:xfrm>
              <a:off x="0" y="56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6" name="Oval 31"/>
            <p:cNvSpPr>
              <a:spLocks noChangeArrowheads="1"/>
            </p:cNvSpPr>
            <p:nvPr/>
          </p:nvSpPr>
          <p:spPr bwMode="auto">
            <a:xfrm>
              <a:off x="112"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7" name="Oval 32"/>
            <p:cNvSpPr>
              <a:spLocks noChangeArrowheads="1"/>
            </p:cNvSpPr>
            <p:nvPr/>
          </p:nvSpPr>
          <p:spPr bwMode="auto">
            <a:xfrm>
              <a:off x="224" y="56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8" name="Oval 33"/>
            <p:cNvSpPr>
              <a:spLocks noChangeArrowheads="1"/>
            </p:cNvSpPr>
            <p:nvPr/>
          </p:nvSpPr>
          <p:spPr bwMode="auto">
            <a:xfrm>
              <a:off x="336" y="56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59" name="Oval 34"/>
            <p:cNvSpPr>
              <a:spLocks noChangeArrowheads="1"/>
            </p:cNvSpPr>
            <p:nvPr/>
          </p:nvSpPr>
          <p:spPr bwMode="auto">
            <a:xfrm>
              <a:off x="0"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0" name="Oval 35"/>
            <p:cNvSpPr>
              <a:spLocks noChangeArrowheads="1"/>
            </p:cNvSpPr>
            <p:nvPr/>
          </p:nvSpPr>
          <p:spPr bwMode="auto">
            <a:xfrm>
              <a:off x="112" y="67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1" name="Oval 36"/>
            <p:cNvSpPr>
              <a:spLocks noChangeArrowheads="1"/>
            </p:cNvSpPr>
            <p:nvPr/>
          </p:nvSpPr>
          <p:spPr bwMode="auto">
            <a:xfrm>
              <a:off x="224"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2" name="Oval 37"/>
            <p:cNvSpPr>
              <a:spLocks noChangeArrowheads="1"/>
            </p:cNvSpPr>
            <p:nvPr/>
          </p:nvSpPr>
          <p:spPr bwMode="auto">
            <a:xfrm>
              <a:off x="336" y="67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3" name="Oval 38"/>
            <p:cNvSpPr>
              <a:spLocks noChangeArrowheads="1"/>
            </p:cNvSpPr>
            <p:nvPr/>
          </p:nvSpPr>
          <p:spPr bwMode="auto">
            <a:xfrm>
              <a:off x="112"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sp>
          <p:nvSpPr>
            <p:cNvPr id="1064" name="Oval 39"/>
            <p:cNvSpPr>
              <a:spLocks noChangeArrowheads="1"/>
            </p:cNvSpPr>
            <p:nvPr/>
          </p:nvSpPr>
          <p:spPr bwMode="auto">
            <a:xfrm>
              <a:off x="336" y="78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solidFill>
                  <a:srgbClr val="000000"/>
                </a:solidFill>
                <a:latin typeface="Courier New" panose="02070309020205020404" pitchFamily="49" charset="0"/>
              </a:endParaRPr>
            </a:p>
          </p:txBody>
        </p:sp>
      </p:grpSp>
      <p:sp>
        <p:nvSpPr>
          <p:cNvPr id="1033" name="Text Box 40"/>
          <p:cNvSpPr txBox="1">
            <a:spLocks noChangeArrowheads="1"/>
          </p:cNvSpPr>
          <p:nvPr userDrawn="1"/>
        </p:nvSpPr>
        <p:spPr bwMode="auto">
          <a:xfrm>
            <a:off x="8532813" y="6308725"/>
            <a:ext cx="436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8C3291-E9E6-4C7D-97FB-D81BE568E607}" type="slidenum">
              <a:rPr lang="en-GB" altLang="en-US" b="1">
                <a:solidFill>
                  <a:srgbClr val="CC0000"/>
                </a:solidFill>
              </a:rPr>
              <a:pPr eaLnBrk="1" hangingPunct="1"/>
              <a:t>‹#›</a:t>
            </a:fld>
            <a:endParaRPr lang="zh-CN" altLang="en-US" b="1">
              <a:solidFill>
                <a:srgbClr val="CC0000"/>
              </a:solidFill>
            </a:endParaRPr>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32656"/>
            <a:ext cx="7435850" cy="533400"/>
          </a:xfrm>
        </p:spPr>
        <p:txBody>
          <a:bodyPr/>
          <a:lstStyle/>
          <a:p>
            <a:pPr marL="838200" indent="-838200" eaLnBrk="1" hangingPunct="1"/>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第三章 </a:t>
            </a:r>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Java</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面向对象程序设计 </a:t>
            </a:r>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 3</a:t>
            </a:r>
            <a:endParaRPr lang="zh-CN" altLang="en-US" sz="3200" b="0" dirty="0" smtClean="0">
              <a:latin typeface="Century Schoolbook" panose="02040604050505020304" pitchFamily="18" charset="0"/>
              <a:ea typeface="黑体" panose="02010609060101010101" pitchFamily="49" charset="-122"/>
              <a:cs typeface="Times New Roman" panose="02020603050405020304" pitchFamily="18" charset="0"/>
            </a:endParaRPr>
          </a:p>
        </p:txBody>
      </p:sp>
      <p:sp>
        <p:nvSpPr>
          <p:cNvPr id="14339" name="Rectangle 3"/>
          <p:cNvSpPr>
            <a:spLocks noGrp="1" noChangeArrowheads="1"/>
          </p:cNvSpPr>
          <p:nvPr>
            <p:ph idx="1"/>
          </p:nvPr>
        </p:nvSpPr>
        <p:spPr>
          <a:xfrm>
            <a:off x="609600" y="1295400"/>
            <a:ext cx="7467600" cy="5257800"/>
          </a:xfrm>
        </p:spPr>
        <p:txBody>
          <a:bodyPr/>
          <a:lstStyle/>
          <a:p>
            <a:pPr marL="609600" indent="-609600" eaLnBrk="1" hangingPunct="1">
              <a:lnSpc>
                <a:spcPct val="150000"/>
              </a:lnSpc>
              <a:buFontTx/>
              <a:buNone/>
            </a:pP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3.12 </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接口</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Tx/>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3.13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塑型</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Tx/>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3.14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多态</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内部类</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buFontTx/>
              <a:buNone/>
            </a:pP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68313" y="214316"/>
            <a:ext cx="7543800" cy="620712"/>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实现接口</a:t>
            </a:r>
            <a:endParaRPr lang="zh-CN" altLang="en-US" sz="3200" dirty="0" smtClean="0">
              <a:ea typeface="宋体" panose="02010600030101010101" pitchFamily="2" charset="-122"/>
              <a:cs typeface="Times New Roman" panose="02020603050405020304" pitchFamily="18" charset="0"/>
            </a:endParaRPr>
          </a:p>
        </p:txBody>
      </p:sp>
      <p:sp>
        <p:nvSpPr>
          <p:cNvPr id="23555" name="内容占位符 2"/>
          <p:cNvSpPr>
            <a:spLocks noGrp="1"/>
          </p:cNvSpPr>
          <p:nvPr>
            <p:ph idx="1"/>
          </p:nvPr>
        </p:nvSpPr>
        <p:spPr>
          <a:xfrm>
            <a:off x="468312" y="981075"/>
            <a:ext cx="7776096" cy="1223789"/>
          </a:xfrm>
        </p:spPr>
        <p:txBody>
          <a:bodyPr/>
          <a:lstStyle/>
          <a:p>
            <a:pPr>
              <a:spcBef>
                <a:spcPts val="0"/>
              </a:spcBef>
            </a:pPr>
            <a:r>
              <a:rPr lang="zh-CN" altLang="en-US" sz="2400" b="0" dirty="0" smtClean="0">
                <a:latin typeface="Century Schoolbook" panose="02040604050505020304" pitchFamily="18" charset="0"/>
                <a:ea typeface="黑体" panose="02010609060101010101" pitchFamily="49" charset="-122"/>
              </a:rPr>
              <a:t>举例</a:t>
            </a:r>
            <a:endParaRPr lang="en-US" altLang="zh-CN" sz="2400" b="0" dirty="0" smtClean="0">
              <a:latin typeface="Century Schoolbook" panose="02040604050505020304" pitchFamily="18" charset="0"/>
              <a:ea typeface="黑体" panose="02010609060101010101" pitchFamily="49" charset="-122"/>
            </a:endParaRPr>
          </a:p>
          <a:p>
            <a:pPr lvl="1">
              <a:spcBef>
                <a:spcPts val="0"/>
              </a:spcBef>
            </a:pPr>
            <a:r>
              <a:rPr lang="zh-CN" altLang="en-US" b="0" dirty="0" smtClean="0">
                <a:latin typeface="Century Schoolbook" panose="02040604050505020304" pitchFamily="18" charset="0"/>
                <a:ea typeface="黑体" panose="02010609060101010101" pitchFamily="49" charset="-122"/>
              </a:rPr>
              <a:t>声明汽车类实现例子中的</a:t>
            </a:r>
            <a:r>
              <a:rPr lang="en-US" altLang="zh-CN" b="0" dirty="0" smtClean="0">
                <a:latin typeface="Century Schoolbook" panose="02040604050505020304" pitchFamily="18" charset="0"/>
                <a:ea typeface="黑体" panose="02010609060101010101" pitchFamily="49" charset="-122"/>
              </a:rPr>
              <a:t>Insurable</a:t>
            </a:r>
            <a:r>
              <a:rPr lang="zh-CN" altLang="en-US" b="0" dirty="0" smtClean="0">
                <a:latin typeface="Century Schoolbook" panose="02040604050505020304" pitchFamily="18" charset="0"/>
                <a:ea typeface="黑体" panose="02010609060101010101" pitchFamily="49" charset="-122"/>
              </a:rPr>
              <a:t>接口，实现接口中的所有抽象方法</a:t>
            </a:r>
          </a:p>
          <a:p>
            <a:endParaRPr lang="zh-CN" altLang="en-US" dirty="0" smtClean="0">
              <a:ea typeface="宋体" panose="02010600030101010101" pitchFamily="2" charset="-122"/>
            </a:endParaRPr>
          </a:p>
        </p:txBody>
      </p:sp>
      <p:sp>
        <p:nvSpPr>
          <p:cNvPr id="23556" name="Rectangle 3"/>
          <p:cNvSpPr txBox="1">
            <a:spLocks noChangeArrowheads="1"/>
          </p:cNvSpPr>
          <p:nvPr/>
        </p:nvSpPr>
        <p:spPr bwMode="auto">
          <a:xfrm>
            <a:off x="647700" y="2205147"/>
            <a:ext cx="7848600" cy="4392488"/>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public class Car </a:t>
            </a:r>
            <a:r>
              <a:rPr lang="en-US" altLang="zh-CN" sz="1600" b="1" dirty="0">
                <a:solidFill>
                  <a:srgbClr val="FF0000"/>
                </a:solidFill>
                <a:latin typeface="Century Schoolbook" panose="02040604050505020304" pitchFamily="18" charset="0"/>
                <a:ea typeface="黑体" panose="02010609060101010101" pitchFamily="49" charset="-122"/>
              </a:rPr>
              <a:t>implements</a:t>
            </a:r>
            <a:r>
              <a:rPr lang="en-US" altLang="zh-CN" sz="1600" b="1" dirty="0">
                <a:latin typeface="Century Schoolbook" panose="02040604050505020304" pitchFamily="18" charset="0"/>
                <a:ea typeface="黑体" panose="02010609060101010101" pitchFamily="49" charset="-122"/>
              </a:rPr>
              <a:t> Insurable { </a:t>
            </a:r>
          </a:p>
          <a:p>
            <a:pPr marL="0" lvl="1">
              <a:spcBef>
                <a:spcPts val="0"/>
              </a:spcBef>
              <a:buClr>
                <a:schemeClr val="accent2"/>
              </a:buClr>
              <a:buSzPct val="70000"/>
            </a:pPr>
            <a:r>
              <a:rPr lang="en-US" altLang="zh-CN" sz="1600" b="1" dirty="0">
                <a:solidFill>
                  <a:srgbClr val="0000CC"/>
                </a:solidFill>
                <a:latin typeface="Century Schoolbook" panose="02040604050505020304" pitchFamily="18" charset="0"/>
                <a:ea typeface="黑体" panose="02010609060101010101" pitchFamily="49" charset="-122"/>
              </a:rPr>
              <a:t>         public </a:t>
            </a:r>
            <a:r>
              <a:rPr lang="en-US" altLang="zh-CN" sz="1600" b="1" dirty="0" err="1">
                <a:solidFill>
                  <a:srgbClr val="0000CC"/>
                </a:solidFill>
                <a:latin typeface="Century Schoolbook" panose="02040604050505020304" pitchFamily="18" charset="0"/>
                <a:ea typeface="黑体" panose="02010609060101010101" pitchFamily="49" charset="-122"/>
              </a:rPr>
              <a:t>int</a:t>
            </a:r>
            <a:r>
              <a:rPr lang="en-US" altLang="zh-CN" sz="1600" b="1" dirty="0">
                <a:solidFill>
                  <a:srgbClr val="0000CC"/>
                </a:solidFill>
                <a:latin typeface="Century Schoolbook" panose="02040604050505020304" pitchFamily="18" charset="0"/>
                <a:ea typeface="黑体" panose="02010609060101010101" pitchFamily="49" charset="-122"/>
              </a:rPr>
              <a:t> </a:t>
            </a:r>
            <a:r>
              <a:rPr lang="en-US" altLang="zh-CN" sz="1600" b="1" dirty="0" err="1">
                <a:solidFill>
                  <a:srgbClr val="0000CC"/>
                </a:solidFill>
                <a:latin typeface="Century Schoolbook" panose="02040604050505020304" pitchFamily="18" charset="0"/>
                <a:ea typeface="黑体" panose="02010609060101010101" pitchFamily="49" charset="-122"/>
              </a:rPr>
              <a:t>getPolicyNumber</a:t>
            </a:r>
            <a:r>
              <a:rPr lang="en-US" altLang="zh-CN" sz="1600" b="1" dirty="0">
                <a:solidFill>
                  <a:srgbClr val="0000CC"/>
                </a:solidFill>
                <a:latin typeface="Century Schoolbook" panose="02040604050505020304" pitchFamily="18" charset="0"/>
                <a:ea typeface="黑体" panose="02010609060101010101" pitchFamily="49" charset="-122"/>
              </a:rPr>
              <a:t>() </a:t>
            </a:r>
            <a:r>
              <a:rPr lang="en-US" altLang="zh-CN" sz="1600" b="1"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write code here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a:t>
            </a:r>
          </a:p>
          <a:p>
            <a:pPr marL="0" lvl="1">
              <a:spcBef>
                <a:spcPts val="0"/>
              </a:spcBef>
              <a:buClr>
                <a:schemeClr val="accent2"/>
              </a:buClr>
              <a:buSzPct val="70000"/>
            </a:pPr>
            <a:r>
              <a:rPr lang="en-US" altLang="zh-CN" sz="1600" b="1" dirty="0">
                <a:solidFill>
                  <a:srgbClr val="0000CC"/>
                </a:solidFill>
                <a:latin typeface="Century Schoolbook" panose="02040604050505020304" pitchFamily="18" charset="0"/>
                <a:ea typeface="黑体" panose="02010609060101010101" pitchFamily="49" charset="-122"/>
              </a:rPr>
              <a:t>         public double </a:t>
            </a:r>
            <a:r>
              <a:rPr lang="en-US" altLang="zh-CN" sz="1600" b="1" dirty="0" err="1">
                <a:solidFill>
                  <a:srgbClr val="0000CC"/>
                </a:solidFill>
                <a:latin typeface="Century Schoolbook" panose="02040604050505020304" pitchFamily="18" charset="0"/>
                <a:ea typeface="黑体" panose="02010609060101010101" pitchFamily="49" charset="-122"/>
              </a:rPr>
              <a:t>calculatePremium</a:t>
            </a:r>
            <a:r>
              <a:rPr lang="en-US" altLang="zh-CN" sz="1600" b="1" dirty="0">
                <a:solidFill>
                  <a:srgbClr val="0000CC"/>
                </a:solidFill>
                <a:latin typeface="Century Schoolbook" panose="02040604050505020304" pitchFamily="18" charset="0"/>
                <a:ea typeface="黑体" panose="02010609060101010101" pitchFamily="49" charset="-122"/>
              </a:rPr>
              <a:t>()</a:t>
            </a:r>
            <a:r>
              <a:rPr lang="en-US" altLang="zh-CN" sz="1600" b="1" dirty="0">
                <a:solidFill>
                  <a:srgbClr val="009900"/>
                </a:solidFill>
                <a:latin typeface="Century Schoolbook" panose="02040604050505020304" pitchFamily="18" charset="0"/>
                <a:ea typeface="黑体" panose="02010609060101010101" pitchFamily="49" charset="-122"/>
              </a:rPr>
              <a:t> </a:t>
            </a:r>
            <a:r>
              <a:rPr lang="en-US" altLang="zh-CN" sz="1600" b="1"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write code here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a:t>
            </a:r>
          </a:p>
          <a:p>
            <a:pPr marL="0" lvl="1">
              <a:spcBef>
                <a:spcPts val="0"/>
              </a:spcBef>
              <a:buClr>
                <a:schemeClr val="accent2"/>
              </a:buClr>
              <a:buSzPct val="70000"/>
            </a:pPr>
            <a:r>
              <a:rPr lang="en-US" altLang="zh-CN" sz="1600" b="1" dirty="0">
                <a:solidFill>
                  <a:srgbClr val="0000CC"/>
                </a:solidFill>
                <a:latin typeface="Century Schoolbook" panose="02040604050505020304" pitchFamily="18" charset="0"/>
                <a:ea typeface="黑体" panose="02010609060101010101" pitchFamily="49" charset="-122"/>
              </a:rPr>
              <a:t>         public Date </a:t>
            </a:r>
            <a:r>
              <a:rPr lang="en-US" altLang="zh-CN" sz="1600" b="1" dirty="0" err="1">
                <a:solidFill>
                  <a:srgbClr val="0000CC"/>
                </a:solidFill>
                <a:latin typeface="Century Schoolbook" panose="02040604050505020304" pitchFamily="18" charset="0"/>
                <a:ea typeface="黑体" panose="02010609060101010101" pitchFamily="49" charset="-122"/>
              </a:rPr>
              <a:t>getExpiryDate</a:t>
            </a:r>
            <a:r>
              <a:rPr lang="en-US" altLang="zh-CN" sz="1600" b="1" dirty="0">
                <a:solidFill>
                  <a:srgbClr val="0000CC"/>
                </a:solidFill>
                <a:latin typeface="Century Schoolbook" panose="02040604050505020304" pitchFamily="18" charset="0"/>
                <a:ea typeface="黑体" panose="02010609060101010101" pitchFamily="49" charset="-122"/>
              </a:rPr>
              <a:t>() </a:t>
            </a:r>
            <a:r>
              <a:rPr lang="en-US" altLang="zh-CN" sz="1600" b="1"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write code here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a:t>
            </a:r>
          </a:p>
          <a:p>
            <a:pPr marL="0" lvl="1">
              <a:spcBef>
                <a:spcPts val="0"/>
              </a:spcBef>
              <a:buClr>
                <a:schemeClr val="accent2"/>
              </a:buClr>
              <a:buSzPct val="70000"/>
            </a:pPr>
            <a:r>
              <a:rPr lang="en-US" altLang="zh-CN" sz="1600" b="1" dirty="0">
                <a:solidFill>
                  <a:srgbClr val="0000CC"/>
                </a:solidFill>
                <a:latin typeface="Century Schoolbook" panose="02040604050505020304" pitchFamily="18" charset="0"/>
                <a:ea typeface="黑体" panose="02010609060101010101" pitchFamily="49" charset="-122"/>
              </a:rPr>
              <a:t>         public </a:t>
            </a:r>
            <a:r>
              <a:rPr lang="en-US" altLang="zh-CN" sz="1600" b="1" dirty="0" err="1">
                <a:solidFill>
                  <a:srgbClr val="0000CC"/>
                </a:solidFill>
                <a:latin typeface="Century Schoolbook" panose="02040604050505020304" pitchFamily="18" charset="0"/>
                <a:ea typeface="黑体" panose="02010609060101010101" pitchFamily="49" charset="-122"/>
              </a:rPr>
              <a:t>int</a:t>
            </a:r>
            <a:r>
              <a:rPr lang="en-US" altLang="zh-CN" sz="1600" b="1" dirty="0">
                <a:solidFill>
                  <a:srgbClr val="0000CC"/>
                </a:solidFill>
                <a:latin typeface="Century Schoolbook" panose="02040604050505020304" pitchFamily="18" charset="0"/>
                <a:ea typeface="黑体" panose="02010609060101010101" pitchFamily="49" charset="-122"/>
              </a:rPr>
              <a:t> </a:t>
            </a:r>
            <a:r>
              <a:rPr lang="en-US" altLang="zh-CN" sz="1600" b="1" dirty="0" err="1">
                <a:solidFill>
                  <a:srgbClr val="0000CC"/>
                </a:solidFill>
                <a:latin typeface="Century Schoolbook" panose="02040604050505020304" pitchFamily="18" charset="0"/>
                <a:ea typeface="黑体" panose="02010609060101010101" pitchFamily="49" charset="-122"/>
              </a:rPr>
              <a:t>getCoverageAmount</a:t>
            </a:r>
            <a:r>
              <a:rPr lang="en-US" altLang="zh-CN" sz="1600" b="1" dirty="0">
                <a:solidFill>
                  <a:srgbClr val="0000CC"/>
                </a:solidFill>
                <a:latin typeface="Century Schoolbook" panose="02040604050505020304" pitchFamily="18" charset="0"/>
                <a:ea typeface="黑体" panose="02010609060101010101" pitchFamily="49" charset="-122"/>
              </a:rPr>
              <a:t>() </a:t>
            </a:r>
            <a:r>
              <a:rPr lang="en-US" altLang="zh-CN" sz="1600" b="1"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 write code here </a:t>
            </a:r>
          </a:p>
          <a:p>
            <a:pPr marL="0" lvl="1">
              <a:spcBef>
                <a:spcPts val="0"/>
              </a:spcBef>
              <a:buClr>
                <a:schemeClr val="accent2"/>
              </a:buClr>
              <a:buSzPct val="70000"/>
            </a:pPr>
            <a:r>
              <a:rPr lang="en-US" altLang="zh-CN" sz="1600" b="1" dirty="0" smtClean="0">
                <a:latin typeface="Century Schoolbook" panose="02040604050505020304" pitchFamily="18" charset="0"/>
                <a:ea typeface="黑体" panose="02010609060101010101" pitchFamily="49" charset="-122"/>
              </a:rPr>
              <a:t>          } </a:t>
            </a:r>
          </a:p>
          <a:p>
            <a:pPr marL="0" lvl="1">
              <a:spcBef>
                <a:spcPts val="0"/>
              </a:spcBef>
              <a:buClr>
                <a:schemeClr val="accent2"/>
              </a:buClr>
              <a:buSzPct val="70000"/>
            </a:pPr>
            <a:r>
              <a:rPr lang="en-US" altLang="zh-CN" b="1" dirty="0" smtClean="0">
                <a:solidFill>
                  <a:srgbClr val="FF0000"/>
                </a:solidFill>
                <a:latin typeface="Century Schoolbook" panose="02040604050505020304" pitchFamily="18" charset="0"/>
                <a:ea typeface="黑体" panose="02010609060101010101" pitchFamily="49" charset="-122"/>
              </a:rPr>
              <a:t>         public </a:t>
            </a:r>
            <a:r>
              <a:rPr lang="en-US" altLang="zh-CN" b="1" dirty="0" err="1" smtClean="0">
                <a:solidFill>
                  <a:srgbClr val="FF0000"/>
                </a:solidFill>
                <a:latin typeface="Century Schoolbook" panose="02040604050505020304" pitchFamily="18" charset="0"/>
                <a:ea typeface="黑体" panose="02010609060101010101" pitchFamily="49" charset="-122"/>
              </a:rPr>
              <a:t>int</a:t>
            </a:r>
            <a:r>
              <a:rPr lang="en-US" altLang="zh-CN" b="1" dirty="0" smtClean="0">
                <a:solidFill>
                  <a:srgbClr val="FF0000"/>
                </a:solidFill>
                <a:latin typeface="Century Schoolbook" panose="02040604050505020304" pitchFamily="18" charset="0"/>
                <a:ea typeface="黑体" panose="02010609060101010101" pitchFamily="49" charset="-122"/>
              </a:rPr>
              <a:t> </a:t>
            </a:r>
            <a:r>
              <a:rPr lang="en-US" altLang="zh-CN" b="1" dirty="0" err="1" smtClean="0">
                <a:solidFill>
                  <a:srgbClr val="FF0000"/>
                </a:solidFill>
                <a:latin typeface="Century Schoolbook" panose="02040604050505020304" pitchFamily="18" charset="0"/>
                <a:ea typeface="黑体" panose="02010609060101010101" pitchFamily="49" charset="-122"/>
              </a:rPr>
              <a:t>getMileage</a:t>
            </a:r>
            <a:r>
              <a:rPr lang="en-US" altLang="zh-CN" b="1" dirty="0" smtClean="0">
                <a:solidFill>
                  <a:srgbClr val="FF0000"/>
                </a:solidFill>
                <a:latin typeface="Century Schoolbook" panose="02040604050505020304" pitchFamily="18" charset="0"/>
                <a:ea typeface="黑体" panose="02010609060101010101" pitchFamily="49" charset="-122"/>
              </a:rPr>
              <a:t>() </a:t>
            </a:r>
            <a:r>
              <a:rPr lang="en-US" altLang="zh-CN" b="1" dirty="0" smtClean="0">
                <a:latin typeface="Century Schoolbook" panose="02040604050505020304" pitchFamily="18" charset="0"/>
                <a:ea typeface="黑体" panose="02010609060101010101" pitchFamily="49" charset="-122"/>
              </a:rPr>
              <a:t>{</a:t>
            </a:r>
            <a:r>
              <a:rPr lang="en-US" altLang="zh-CN" dirty="0" smtClean="0">
                <a:solidFill>
                  <a:srgbClr val="0000FF"/>
                </a:solidFill>
                <a:latin typeface="Century Schoolbook" panose="02040604050505020304" pitchFamily="18" charset="0"/>
                <a:ea typeface="黑体" panose="02010609060101010101" pitchFamily="49" charset="-122"/>
              </a:rPr>
              <a:t>  //</a:t>
            </a:r>
            <a:r>
              <a:rPr lang="zh-CN" altLang="en-US" dirty="0" smtClean="0">
                <a:solidFill>
                  <a:srgbClr val="0000FF"/>
                </a:solidFill>
                <a:latin typeface="Century Schoolbook" panose="02040604050505020304" pitchFamily="18" charset="0"/>
                <a:ea typeface="黑体" panose="02010609060101010101" pitchFamily="49" charset="-122"/>
              </a:rPr>
              <a:t>新添加的方法</a:t>
            </a:r>
          </a:p>
          <a:p>
            <a:pPr marL="0" lvl="1">
              <a:spcBef>
                <a:spcPts val="0"/>
              </a:spcBef>
              <a:buClr>
                <a:schemeClr val="accent2"/>
              </a:buClr>
              <a:buSzPct val="70000"/>
            </a:pPr>
            <a:r>
              <a:rPr lang="zh-CN" altLang="en-US" b="1" dirty="0" smtClean="0">
                <a:latin typeface="Century Schoolbook" panose="02040604050505020304" pitchFamily="18" charset="0"/>
                <a:ea typeface="黑体" panose="02010609060101010101" pitchFamily="49" charset="-122"/>
              </a:rPr>
              <a:t>            </a:t>
            </a:r>
            <a:r>
              <a:rPr lang="en-US" altLang="zh-CN" b="1" dirty="0" smtClean="0">
                <a:latin typeface="Century Schoolbook" panose="02040604050505020304" pitchFamily="18" charset="0"/>
                <a:ea typeface="黑体" panose="02010609060101010101" pitchFamily="49" charset="-122"/>
              </a:rPr>
              <a:t>//write code here</a:t>
            </a:r>
          </a:p>
          <a:p>
            <a:pPr marL="0" lvl="1">
              <a:spcBef>
                <a:spcPts val="0"/>
              </a:spcBef>
              <a:buClr>
                <a:schemeClr val="accent2"/>
              </a:buClr>
              <a:buSzPct val="70000"/>
            </a:pPr>
            <a:r>
              <a:rPr lang="en-US" altLang="zh-CN" b="1" dirty="0" smtClean="0">
                <a:latin typeface="Century Schoolbook" panose="02040604050505020304" pitchFamily="18" charset="0"/>
                <a:ea typeface="黑体" panose="02010609060101010101" pitchFamily="49" charset="-122"/>
              </a:rPr>
              <a:t>         </a:t>
            </a:r>
            <a:r>
              <a:rPr lang="en-US" altLang="zh-CN" b="1" dirty="0">
                <a:latin typeface="Century Schoolbook" panose="02040604050505020304" pitchFamily="18" charset="0"/>
                <a:ea typeface="黑体" panose="02010609060101010101" pitchFamily="49" charset="-122"/>
              </a:rPr>
              <a:t>}</a:t>
            </a:r>
          </a:p>
          <a:p>
            <a:pPr marL="0" lvl="1">
              <a:spcBef>
                <a:spcPts val="0"/>
              </a:spcBef>
              <a:buClr>
                <a:schemeClr val="accent2"/>
              </a:buClr>
              <a:buSzPct val="70000"/>
            </a:pPr>
            <a:r>
              <a:rPr lang="en-US" altLang="zh-CN" sz="1600" b="1" dirty="0">
                <a:latin typeface="Century Schoolbook" panose="02040604050505020304" pitchFamily="18" charset="0"/>
                <a:ea typeface="黑体" panose="02010609060101010101" pitchFamily="49" charset="-122"/>
              </a:rPr>
              <a:t>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实现接口</a:t>
            </a:r>
            <a:endParaRPr lang="zh-CN" altLang="en-US" sz="3200" dirty="0" smtClean="0">
              <a:ea typeface="宋体" panose="02010600030101010101" pitchFamily="2" charset="-122"/>
              <a:cs typeface="Times New Roman" panose="02020603050405020304" pitchFamily="18" charset="0"/>
            </a:endParaRPr>
          </a:p>
        </p:txBody>
      </p:sp>
      <p:sp>
        <p:nvSpPr>
          <p:cNvPr id="24579" name="内容占位符 2"/>
          <p:cNvSpPr>
            <a:spLocks noGrp="1"/>
          </p:cNvSpPr>
          <p:nvPr>
            <p:ph idx="1"/>
          </p:nvPr>
        </p:nvSpPr>
        <p:spPr>
          <a:xfrm>
            <a:off x="179512" y="981075"/>
            <a:ext cx="8784976" cy="5184775"/>
          </a:xfrm>
        </p:spPr>
        <p:txBody>
          <a:bodyPr/>
          <a:lstStyle/>
          <a:p>
            <a:r>
              <a:rPr lang="zh-CN" altLang="en-US" b="0" dirty="0" smtClean="0">
                <a:solidFill>
                  <a:srgbClr val="0000CC"/>
                </a:solidFill>
                <a:latin typeface="Century Schoolbook" panose="02040604050505020304" pitchFamily="18" charset="0"/>
                <a:ea typeface="黑体" panose="02010609060101010101" pitchFamily="49" charset="-122"/>
              </a:rPr>
              <a:t>对象转型</a:t>
            </a:r>
            <a:endParaRPr lang="en-US" altLang="zh-CN" b="0" dirty="0" smtClean="0">
              <a:solidFill>
                <a:srgbClr val="0000CC"/>
              </a:solidFill>
              <a:latin typeface="Century Schoolbook" panose="02040604050505020304" pitchFamily="18" charset="0"/>
              <a:ea typeface="黑体" panose="02010609060101010101" pitchFamily="49" charset="-122"/>
            </a:endParaRPr>
          </a:p>
          <a:p>
            <a:pPr lvl="1"/>
            <a:r>
              <a:rPr lang="zh-CN" altLang="en-US" b="0" dirty="0" smtClean="0">
                <a:latin typeface="Century Schoolbook" panose="02040604050505020304" pitchFamily="18" charset="0"/>
                <a:ea typeface="黑体" panose="02010609060101010101" pitchFamily="49" charset="-122"/>
              </a:rPr>
              <a:t>对象可以被转型为其所属类实现的接口类型</a:t>
            </a:r>
          </a:p>
          <a:p>
            <a:pPr lvl="1"/>
            <a:endParaRPr lang="zh-CN" altLang="en-US" sz="2000" b="0" dirty="0" smtClean="0">
              <a:latin typeface="Century Schoolbook" panose="02040604050505020304" pitchFamily="18" charset="0"/>
              <a:ea typeface="黑体" panose="02010609060101010101" pitchFamily="49" charset="-122"/>
            </a:endParaRPr>
          </a:p>
          <a:p>
            <a:pPr lvl="1">
              <a:spcBef>
                <a:spcPct val="50000"/>
              </a:spcBef>
              <a:buFontTx/>
              <a:buNone/>
            </a:pPr>
            <a:r>
              <a:rPr lang="en-US" altLang="zh-CN" sz="2000" b="0" dirty="0" smtClean="0">
                <a:latin typeface="Century Schoolbook" panose="02040604050505020304" pitchFamily="18" charset="0"/>
                <a:ea typeface="黑体" panose="02010609060101010101" pitchFamily="49" charset="-122"/>
              </a:rPr>
              <a:t> Car  </a:t>
            </a:r>
            <a:r>
              <a:rPr lang="en-US" altLang="zh-CN" sz="2000" b="0" dirty="0" err="1" smtClean="0">
                <a:solidFill>
                  <a:srgbClr val="0000CC"/>
                </a:solidFill>
                <a:latin typeface="Century Schoolbook" panose="02040604050505020304" pitchFamily="18" charset="0"/>
                <a:ea typeface="黑体" panose="02010609060101010101" pitchFamily="49" charset="-122"/>
              </a:rPr>
              <a:t>jetta</a:t>
            </a:r>
            <a:r>
              <a:rPr lang="en-US" altLang="zh-CN" sz="2000" b="0" dirty="0" smtClean="0">
                <a:latin typeface="Century Schoolbook" panose="02040604050505020304" pitchFamily="18" charset="0"/>
                <a:ea typeface="黑体" panose="02010609060101010101" pitchFamily="49" charset="-122"/>
              </a:rPr>
              <a:t> = new Car(); </a:t>
            </a:r>
          </a:p>
          <a:p>
            <a:pPr lvl="1">
              <a:buFontTx/>
              <a:buNone/>
            </a:pPr>
            <a:r>
              <a:rPr lang="en-US" altLang="zh-CN" sz="2000" b="0" dirty="0" smtClean="0">
                <a:latin typeface="Century Schoolbook" panose="02040604050505020304" pitchFamily="18" charset="0"/>
                <a:ea typeface="黑体" panose="02010609060101010101" pitchFamily="49" charset="-122"/>
              </a:rPr>
              <a:t> Insurable </a:t>
            </a:r>
            <a:r>
              <a:rPr lang="en-US" altLang="zh-CN" sz="2000" b="0" dirty="0" smtClean="0">
                <a:solidFill>
                  <a:srgbClr val="0000CC"/>
                </a:solidFill>
                <a:latin typeface="Century Schoolbook" panose="02040604050505020304" pitchFamily="18" charset="0"/>
                <a:ea typeface="黑体" panose="02010609060101010101" pitchFamily="49" charset="-122"/>
              </a:rPr>
              <a:t> item </a:t>
            </a:r>
            <a:r>
              <a:rPr lang="en-US" altLang="zh-CN" sz="2000" b="0" dirty="0" smtClean="0">
                <a:latin typeface="Century Schoolbook" panose="02040604050505020304" pitchFamily="18" charset="0"/>
                <a:ea typeface="黑体" panose="02010609060101010101" pitchFamily="49" charset="-122"/>
              </a:rPr>
              <a:t>= </a:t>
            </a:r>
            <a:r>
              <a:rPr lang="en-US" altLang="zh-CN" sz="2000" dirty="0" smtClean="0">
                <a:solidFill>
                  <a:srgbClr val="009900"/>
                </a:solidFill>
                <a:latin typeface="Century Schoolbook" panose="02040604050505020304" pitchFamily="18" charset="0"/>
                <a:ea typeface="黑体" panose="02010609060101010101" pitchFamily="49" charset="-122"/>
              </a:rPr>
              <a:t>(Insurable)</a:t>
            </a:r>
            <a:r>
              <a:rPr lang="en-US" altLang="zh-CN" sz="2000" b="0" dirty="0" err="1" smtClean="0">
                <a:latin typeface="Century Schoolbook" panose="02040604050505020304" pitchFamily="18" charset="0"/>
                <a:ea typeface="黑体" panose="02010609060101010101" pitchFamily="49" charset="-122"/>
              </a:rPr>
              <a:t>jetta</a:t>
            </a:r>
            <a:r>
              <a:rPr lang="en-US" altLang="zh-CN" sz="2000" b="0" dirty="0" smtClean="0">
                <a:latin typeface="Century Schoolbook" panose="02040604050505020304" pitchFamily="18" charset="0"/>
                <a:ea typeface="黑体" panose="02010609060101010101" pitchFamily="49" charset="-122"/>
              </a:rPr>
              <a:t>;   //</a:t>
            </a:r>
            <a:r>
              <a:rPr lang="zh-CN" altLang="en-US" sz="2000" b="0" dirty="0" smtClean="0">
                <a:latin typeface="Century Schoolbook" panose="02040604050505020304" pitchFamily="18" charset="0"/>
                <a:ea typeface="黑体" panose="02010609060101010101" pitchFamily="49" charset="-122"/>
              </a:rPr>
              <a:t>对象转型为接口类型</a:t>
            </a:r>
            <a:r>
              <a:rPr lang="en-US" altLang="zh-CN" sz="2000" b="0" dirty="0" smtClean="0">
                <a:latin typeface="Century Schoolbook" panose="02040604050505020304" pitchFamily="18" charset="0"/>
                <a:ea typeface="黑体" panose="02010609060101010101" pitchFamily="49" charset="-122"/>
              </a:rPr>
              <a:t> </a:t>
            </a:r>
          </a:p>
          <a:p>
            <a:pPr lvl="1">
              <a:buFontTx/>
              <a:buNone/>
            </a:pPr>
            <a:r>
              <a:rPr lang="en-US" altLang="zh-CN" sz="2000" b="0" dirty="0" smtClean="0">
                <a:latin typeface="Century Schoolbook" panose="02040604050505020304" pitchFamily="18" charset="0"/>
                <a:ea typeface="黑体" panose="02010609060101010101" pitchFamily="49" charset="-122"/>
              </a:rPr>
              <a:t> </a:t>
            </a:r>
            <a:r>
              <a:rPr lang="en-US" altLang="zh-CN" sz="2000" b="0" dirty="0" err="1" smtClean="0">
                <a:latin typeface="Century Schoolbook" panose="02040604050505020304" pitchFamily="18" charset="0"/>
                <a:ea typeface="黑体" panose="02010609060101010101" pitchFamily="49" charset="-122"/>
              </a:rPr>
              <a:t>item.</a:t>
            </a:r>
            <a:r>
              <a:rPr lang="en-US" altLang="zh-CN" sz="2000" b="0" dirty="0" err="1" smtClean="0">
                <a:solidFill>
                  <a:srgbClr val="0000FF"/>
                </a:solidFill>
                <a:latin typeface="Century Schoolbook" panose="02040604050505020304" pitchFamily="18" charset="0"/>
                <a:ea typeface="黑体" panose="02010609060101010101" pitchFamily="49" charset="-122"/>
              </a:rPr>
              <a:t>getPolicyNumber</a:t>
            </a:r>
            <a:r>
              <a:rPr lang="en-US" altLang="zh-CN" sz="2000" b="0" dirty="0" smtClean="0">
                <a:solidFill>
                  <a:srgbClr val="0000FF"/>
                </a:solidFill>
                <a:latin typeface="Century Schoolbook" panose="02040604050505020304" pitchFamily="18" charset="0"/>
                <a:ea typeface="黑体" panose="02010609060101010101" pitchFamily="49" charset="-122"/>
              </a:rPr>
              <a:t>()</a:t>
            </a:r>
            <a:r>
              <a:rPr lang="en-US" altLang="zh-CN" sz="2000" b="0" dirty="0" smtClean="0">
                <a:latin typeface="Century Schoolbook" panose="02040604050505020304" pitchFamily="18" charset="0"/>
                <a:ea typeface="黑体" panose="02010609060101010101" pitchFamily="49" charset="-122"/>
              </a:rPr>
              <a:t>;</a:t>
            </a:r>
          </a:p>
          <a:p>
            <a:pPr lvl="1">
              <a:buFontTx/>
              <a:buNone/>
            </a:pPr>
            <a:r>
              <a:rPr lang="en-US" altLang="zh-CN" sz="2000" b="0" dirty="0" smtClean="0">
                <a:latin typeface="Century Schoolbook" panose="02040604050505020304" pitchFamily="18" charset="0"/>
                <a:ea typeface="黑体" panose="02010609060101010101" pitchFamily="49" charset="-122"/>
              </a:rPr>
              <a:t> </a:t>
            </a:r>
            <a:r>
              <a:rPr lang="en-US" altLang="zh-CN" sz="2000" b="0" dirty="0" err="1" smtClean="0">
                <a:latin typeface="Century Schoolbook" panose="02040604050505020304" pitchFamily="18" charset="0"/>
                <a:ea typeface="黑体" panose="02010609060101010101" pitchFamily="49" charset="-122"/>
              </a:rPr>
              <a:t>item.</a:t>
            </a:r>
            <a:r>
              <a:rPr lang="en-US" altLang="zh-CN" sz="2000" b="0" dirty="0" err="1" smtClean="0">
                <a:solidFill>
                  <a:srgbClr val="0000FF"/>
                </a:solidFill>
                <a:latin typeface="Century Schoolbook" panose="02040604050505020304" pitchFamily="18" charset="0"/>
                <a:ea typeface="黑体" panose="02010609060101010101" pitchFamily="49" charset="-122"/>
              </a:rPr>
              <a:t>calculatePremium</a:t>
            </a:r>
            <a:r>
              <a:rPr lang="en-US" altLang="zh-CN" sz="2000" b="0" dirty="0" smtClean="0">
                <a:solidFill>
                  <a:srgbClr val="0000FF"/>
                </a:solidFill>
                <a:latin typeface="Century Schoolbook" panose="02040604050505020304" pitchFamily="18" charset="0"/>
                <a:ea typeface="黑体" panose="02010609060101010101" pitchFamily="49" charset="-122"/>
              </a:rPr>
              <a:t>()</a:t>
            </a:r>
            <a:r>
              <a:rPr lang="en-US" altLang="zh-CN" sz="2000" b="0" dirty="0" smtClean="0">
                <a:latin typeface="Century Schoolbook" panose="02040604050505020304" pitchFamily="18" charset="0"/>
                <a:ea typeface="黑体" panose="02010609060101010101" pitchFamily="49" charset="-122"/>
              </a:rPr>
              <a:t>; </a:t>
            </a:r>
          </a:p>
          <a:p>
            <a:pPr lvl="1">
              <a:buFontTx/>
              <a:buNone/>
            </a:pPr>
            <a:r>
              <a:rPr lang="en-US" altLang="zh-CN" sz="2000" b="0" dirty="0" smtClean="0">
                <a:latin typeface="Century Schoolbook" panose="02040604050505020304" pitchFamily="18" charset="0"/>
                <a:ea typeface="黑体" panose="02010609060101010101" pitchFamily="49" charset="-122"/>
              </a:rPr>
              <a:t> </a:t>
            </a:r>
            <a:r>
              <a:rPr lang="en-US" altLang="zh-CN" sz="2000" b="0" dirty="0" err="1" smtClean="0">
                <a:latin typeface="Century Schoolbook" panose="02040604050505020304" pitchFamily="18" charset="0"/>
                <a:ea typeface="黑体" panose="02010609060101010101" pitchFamily="49" charset="-122"/>
              </a:rPr>
              <a:t>item.</a:t>
            </a:r>
            <a:r>
              <a:rPr lang="en-US" altLang="zh-CN" sz="2000" b="0" dirty="0" err="1" smtClean="0">
                <a:solidFill>
                  <a:srgbClr val="FF0000"/>
                </a:solidFill>
                <a:latin typeface="Century Schoolbook" panose="02040604050505020304" pitchFamily="18" charset="0"/>
                <a:ea typeface="黑体" panose="02010609060101010101" pitchFamily="49" charset="-122"/>
              </a:rPr>
              <a:t>getMileage</a:t>
            </a:r>
            <a:r>
              <a:rPr lang="en-US" altLang="zh-CN" sz="2000" b="0" dirty="0" smtClean="0">
                <a:solidFill>
                  <a:srgbClr val="FF0000"/>
                </a:solidFill>
                <a:latin typeface="Century Schoolbook" panose="02040604050505020304" pitchFamily="18" charset="0"/>
                <a:ea typeface="黑体" panose="02010609060101010101" pitchFamily="49" charset="-122"/>
              </a:rPr>
              <a:t>()</a:t>
            </a:r>
            <a:r>
              <a:rPr lang="en-US" altLang="zh-CN" sz="2000" b="0" dirty="0" smtClean="0">
                <a:latin typeface="Century Schoolbook" panose="02040604050505020304" pitchFamily="18" charset="0"/>
                <a:ea typeface="黑体" panose="02010609060101010101" pitchFamily="49" charset="-122"/>
              </a:rPr>
              <a:t>;           </a:t>
            </a:r>
            <a:r>
              <a:rPr lang="en-US" altLang="zh-CN" sz="2000" b="0" dirty="0" smtClean="0">
                <a:solidFill>
                  <a:srgbClr val="FF3300"/>
                </a:solidFill>
                <a:latin typeface="Century Schoolbook" panose="02040604050505020304" pitchFamily="18" charset="0"/>
                <a:ea typeface="黑体" panose="02010609060101010101" pitchFamily="49" charset="-122"/>
              </a:rPr>
              <a:t>// </a:t>
            </a:r>
            <a:r>
              <a:rPr lang="zh-CN" altLang="en-US" sz="2000" b="0" dirty="0" smtClean="0">
                <a:solidFill>
                  <a:srgbClr val="FF3300"/>
                </a:solidFill>
                <a:latin typeface="Century Schoolbook" panose="02040604050505020304" pitchFamily="18" charset="0"/>
                <a:ea typeface="黑体" panose="02010609060101010101" pitchFamily="49" charset="-122"/>
              </a:rPr>
              <a:t>接口中没有声明此方法，不可以</a:t>
            </a:r>
            <a:endParaRPr lang="en-US" altLang="zh-CN" sz="2000" b="0" dirty="0" smtClean="0">
              <a:solidFill>
                <a:srgbClr val="FF3300"/>
              </a:solidFill>
              <a:latin typeface="Century Schoolbook" panose="02040604050505020304" pitchFamily="18" charset="0"/>
              <a:ea typeface="黑体" panose="02010609060101010101" pitchFamily="49" charset="-122"/>
            </a:endParaRPr>
          </a:p>
          <a:p>
            <a:pPr lvl="1">
              <a:buFontTx/>
              <a:buNone/>
            </a:pPr>
            <a:r>
              <a:rPr lang="en-US" altLang="zh-CN" sz="2000" b="0" dirty="0" smtClean="0">
                <a:solidFill>
                  <a:srgbClr val="FF0000"/>
                </a:solidFill>
                <a:latin typeface="Century Schoolbook" panose="02040604050505020304" pitchFamily="18" charset="0"/>
                <a:ea typeface="黑体" panose="02010609060101010101" pitchFamily="49" charset="-122"/>
              </a:rPr>
              <a:t> </a:t>
            </a:r>
            <a:r>
              <a:rPr lang="en-US" altLang="zh-CN" sz="2000" b="0" dirty="0" err="1" smtClean="0">
                <a:solidFill>
                  <a:srgbClr val="0000CC"/>
                </a:solidFill>
                <a:latin typeface="Century Schoolbook" panose="02040604050505020304" pitchFamily="18" charset="0"/>
                <a:ea typeface="黑体" panose="02010609060101010101" pitchFamily="49" charset="-122"/>
              </a:rPr>
              <a:t>jetta.</a:t>
            </a:r>
            <a:r>
              <a:rPr lang="en-US" altLang="zh-CN" sz="2000" b="0" dirty="0" err="1" smtClean="0">
                <a:solidFill>
                  <a:srgbClr val="FF0000"/>
                </a:solidFill>
                <a:latin typeface="Century Schoolbook" panose="02040604050505020304" pitchFamily="18" charset="0"/>
                <a:ea typeface="黑体" panose="02010609060101010101" pitchFamily="49" charset="-122"/>
              </a:rPr>
              <a:t>getMileage</a:t>
            </a:r>
            <a:r>
              <a:rPr lang="en-US" altLang="zh-CN" sz="2000" b="0" dirty="0" smtClean="0">
                <a:solidFill>
                  <a:srgbClr val="FF0000"/>
                </a:solidFill>
                <a:latin typeface="Century Schoolbook" panose="02040604050505020304" pitchFamily="18" charset="0"/>
                <a:ea typeface="黑体" panose="02010609060101010101" pitchFamily="49" charset="-122"/>
              </a:rPr>
              <a:t>();  </a:t>
            </a:r>
            <a:r>
              <a:rPr lang="en-US" altLang="zh-CN" sz="2000" b="0" dirty="0" smtClean="0">
                <a:latin typeface="Century Schoolbook" panose="02040604050505020304" pitchFamily="18" charset="0"/>
                <a:ea typeface="黑体" panose="02010609060101010101" pitchFamily="49" charset="-122"/>
              </a:rPr>
              <a:t>         // </a:t>
            </a:r>
            <a:r>
              <a:rPr lang="zh-CN" altLang="en-US" sz="2000" b="0" dirty="0" smtClean="0">
                <a:latin typeface="Century Schoolbook" panose="02040604050505020304" pitchFamily="18" charset="0"/>
                <a:ea typeface="黑体" panose="02010609060101010101" pitchFamily="49" charset="-122"/>
              </a:rPr>
              <a:t>类中有此方法，可以</a:t>
            </a:r>
            <a:endParaRPr lang="en-US" altLang="zh-CN" sz="2000" b="0" dirty="0" smtClean="0">
              <a:latin typeface="Century Schoolbook" panose="02040604050505020304" pitchFamily="18" charset="0"/>
              <a:ea typeface="黑体" panose="02010609060101010101" pitchFamily="49" charset="-122"/>
            </a:endParaRPr>
          </a:p>
          <a:p>
            <a:pPr lvl="1">
              <a:buFontTx/>
              <a:buNone/>
            </a:pPr>
            <a:r>
              <a:rPr lang="en-US" altLang="zh-CN" sz="2000" b="0" dirty="0" smtClean="0">
                <a:latin typeface="Century Schoolbook" panose="02040604050505020304" pitchFamily="18" charset="0"/>
                <a:ea typeface="黑体" panose="02010609060101010101" pitchFamily="49" charset="-122"/>
              </a:rPr>
              <a:t>(</a:t>
            </a:r>
            <a:r>
              <a:rPr lang="en-US" altLang="zh-CN" sz="2000" dirty="0" smtClean="0">
                <a:solidFill>
                  <a:srgbClr val="008000"/>
                </a:solidFill>
                <a:latin typeface="Century Schoolbook" panose="02040604050505020304" pitchFamily="18" charset="0"/>
                <a:ea typeface="黑体" panose="02010609060101010101" pitchFamily="49" charset="-122"/>
              </a:rPr>
              <a:t>(Car)</a:t>
            </a:r>
            <a:r>
              <a:rPr lang="en-US" altLang="zh-CN" sz="2000" b="0" dirty="0" smtClean="0">
                <a:latin typeface="Century Schoolbook" panose="02040604050505020304" pitchFamily="18" charset="0"/>
                <a:ea typeface="黑体" panose="02010609060101010101" pitchFamily="49" charset="-122"/>
              </a:rPr>
              <a:t>item).</a:t>
            </a:r>
            <a:r>
              <a:rPr lang="en-US" altLang="zh-CN" sz="2000" b="0" dirty="0" err="1" smtClean="0">
                <a:solidFill>
                  <a:srgbClr val="FF0000"/>
                </a:solidFill>
                <a:latin typeface="Century Schoolbook" panose="02040604050505020304" pitchFamily="18" charset="0"/>
                <a:ea typeface="黑体" panose="02010609060101010101" pitchFamily="49" charset="-122"/>
              </a:rPr>
              <a:t>getMileage</a:t>
            </a:r>
            <a:r>
              <a:rPr lang="en-US" altLang="zh-CN" sz="2000" b="0" dirty="0" smtClean="0">
                <a:solidFill>
                  <a:srgbClr val="FF0000"/>
                </a:solidFill>
                <a:latin typeface="Century Schoolbook" panose="02040604050505020304" pitchFamily="18" charset="0"/>
                <a:ea typeface="黑体" panose="02010609060101010101" pitchFamily="49" charset="-122"/>
              </a:rPr>
              <a:t>()</a:t>
            </a:r>
            <a:r>
              <a:rPr lang="en-US" altLang="zh-CN" sz="2000" b="0" dirty="0" smtClean="0">
                <a:latin typeface="Century Schoolbook" panose="02040604050505020304" pitchFamily="18" charset="0"/>
                <a:ea typeface="黑体" panose="02010609060101010101" pitchFamily="49" charset="-122"/>
              </a:rPr>
              <a:t>; // </a:t>
            </a:r>
            <a:r>
              <a:rPr lang="zh-CN" altLang="en-US" sz="2000" b="0" dirty="0" smtClean="0">
                <a:latin typeface="Century Schoolbook" panose="02040604050505020304" pitchFamily="18" charset="0"/>
                <a:ea typeface="黑体" panose="02010609060101010101" pitchFamily="49" charset="-122"/>
              </a:rPr>
              <a:t>转型回原类，可调用此方法了</a:t>
            </a:r>
            <a:endParaRPr lang="en-US" altLang="zh-CN" sz="2000" b="0" dirty="0" smtClean="0">
              <a:latin typeface="Century Schoolbook" panose="02040604050505020304" pitchFamily="18" charset="0"/>
              <a:ea typeface="黑体" panose="02010609060101010101" pitchFamily="49" charset="-122"/>
            </a:endParaRPr>
          </a:p>
          <a:p>
            <a:pPr lvl="1">
              <a:buFontTx/>
              <a:buNone/>
            </a:pPr>
            <a:endParaRPr lang="en-US" altLang="zh-CN" sz="2000" dirty="0">
              <a:ea typeface="楷体_GB2312" pitchFamily="49" charset="-122"/>
            </a:endParaRPr>
          </a:p>
          <a:p>
            <a:pPr lvl="1"/>
            <a:r>
              <a:rPr lang="en-US" altLang="zh-CN" sz="2000" b="0" dirty="0" err="1">
                <a:solidFill>
                  <a:srgbClr val="0000FF"/>
                </a:solidFill>
                <a:latin typeface="Century Schoolbook" panose="02040604050505020304" pitchFamily="18" charset="0"/>
                <a:ea typeface="黑体" panose="02010609060101010101" pitchFamily="49" charset="-122"/>
              </a:rPr>
              <a:t>getPolicyNumber</a:t>
            </a:r>
            <a:r>
              <a:rPr lang="en-US" altLang="zh-CN" sz="2000" b="0" dirty="0" err="1">
                <a:latin typeface="Century Schoolbook" panose="02040604050505020304" pitchFamily="18" charset="0"/>
                <a:ea typeface="黑体" panose="02010609060101010101" pitchFamily="49" charset="-122"/>
              </a:rPr>
              <a:t>、</a:t>
            </a:r>
            <a:r>
              <a:rPr lang="en-US" altLang="zh-CN" sz="2000" b="0" dirty="0" err="1">
                <a:solidFill>
                  <a:srgbClr val="0000FF"/>
                </a:solidFill>
                <a:latin typeface="Century Schoolbook" panose="02040604050505020304" pitchFamily="18" charset="0"/>
                <a:ea typeface="黑体" panose="02010609060101010101" pitchFamily="49" charset="-122"/>
              </a:rPr>
              <a:t>calculatePremium</a:t>
            </a:r>
            <a:r>
              <a:rPr lang="zh-CN" altLang="en-US" sz="2000" b="0" dirty="0">
                <a:latin typeface="Century Schoolbook" panose="02040604050505020304" pitchFamily="18" charset="0"/>
                <a:ea typeface="黑体" panose="02010609060101010101" pitchFamily="49" charset="-122"/>
              </a:rPr>
              <a:t>是</a:t>
            </a:r>
            <a:r>
              <a:rPr lang="en-US" altLang="zh-CN" sz="2000" b="0" dirty="0">
                <a:latin typeface="Century Schoolbook" panose="02040604050505020304" pitchFamily="18" charset="0"/>
                <a:ea typeface="黑体" panose="02010609060101010101" pitchFamily="49" charset="-122"/>
              </a:rPr>
              <a:t>Insurable</a:t>
            </a:r>
            <a:r>
              <a:rPr lang="zh-CN" altLang="en-US" sz="2000" b="0" dirty="0">
                <a:latin typeface="Century Schoolbook" panose="02040604050505020304" pitchFamily="18" charset="0"/>
                <a:ea typeface="黑体" panose="02010609060101010101" pitchFamily="49" charset="-122"/>
              </a:rPr>
              <a:t>接口中声明的方法</a:t>
            </a:r>
          </a:p>
          <a:p>
            <a:pPr lvl="1"/>
            <a:r>
              <a:rPr lang="en-US" altLang="zh-CN" sz="2000" b="0" dirty="0" err="1">
                <a:solidFill>
                  <a:srgbClr val="FF0000"/>
                </a:solidFill>
                <a:latin typeface="Century Schoolbook" panose="02040604050505020304" pitchFamily="18" charset="0"/>
                <a:ea typeface="黑体" panose="02010609060101010101" pitchFamily="49" charset="-122"/>
              </a:rPr>
              <a:t>getMileage</a:t>
            </a:r>
            <a:r>
              <a:rPr lang="zh-CN" altLang="en-US" sz="2000" b="0" dirty="0">
                <a:latin typeface="Century Schoolbook" panose="02040604050505020304" pitchFamily="18" charset="0"/>
                <a:ea typeface="黑体" panose="02010609060101010101" pitchFamily="49" charset="-122"/>
              </a:rPr>
              <a:t>是</a:t>
            </a:r>
            <a:r>
              <a:rPr lang="en-US" altLang="zh-CN" sz="2000" b="0" dirty="0">
                <a:latin typeface="Century Schoolbook" panose="02040604050505020304" pitchFamily="18" charset="0"/>
                <a:ea typeface="黑体" panose="02010609060101010101" pitchFamily="49" charset="-122"/>
              </a:rPr>
              <a:t>Car</a:t>
            </a:r>
            <a:r>
              <a:rPr lang="zh-CN" altLang="en-US" sz="2000" b="0" dirty="0">
                <a:latin typeface="Century Schoolbook" panose="02040604050505020304" pitchFamily="18" charset="0"/>
                <a:ea typeface="黑体" panose="02010609060101010101" pitchFamily="49" charset="-122"/>
              </a:rPr>
              <a:t>类新添加的方法，</a:t>
            </a:r>
            <a:r>
              <a:rPr lang="en-US" altLang="zh-CN" sz="2000" b="0" dirty="0">
                <a:latin typeface="Century Schoolbook" panose="02040604050505020304" pitchFamily="18" charset="0"/>
                <a:ea typeface="黑体" panose="02010609060101010101" pitchFamily="49" charset="-122"/>
              </a:rPr>
              <a:t>Insurable</a:t>
            </a:r>
            <a:r>
              <a:rPr lang="zh-CN" altLang="en-US" sz="2000" b="0" dirty="0">
                <a:latin typeface="Century Schoolbook" panose="02040604050505020304" pitchFamily="18" charset="0"/>
                <a:ea typeface="黑体" panose="02010609060101010101" pitchFamily="49" charset="-122"/>
              </a:rPr>
              <a:t>接口中没有声明此</a:t>
            </a:r>
            <a:r>
              <a:rPr lang="zh-CN" altLang="en-US" sz="2000" b="0" dirty="0" smtClean="0">
                <a:latin typeface="Century Schoolbook" panose="02040604050505020304" pitchFamily="18" charset="0"/>
                <a:ea typeface="黑体" panose="02010609060101010101" pitchFamily="49" charset="-122"/>
              </a:rPr>
              <a:t>方法</a:t>
            </a:r>
            <a:endParaRPr lang="en-US" altLang="zh-CN" sz="2000" b="0" dirty="0">
              <a:latin typeface="Century Schoolbook" panose="02040604050505020304" pitchFamily="18" charset="0"/>
              <a:ea typeface="黑体" panose="02010609060101010101"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413" y="192088"/>
            <a:ext cx="7543800" cy="719137"/>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实现接口</a:t>
            </a:r>
            <a:endParaRPr lang="zh-CN" altLang="en-US" sz="3200" dirty="0" smtClean="0">
              <a:ea typeface="宋体" panose="02010600030101010101" pitchFamily="2" charset="-122"/>
              <a:cs typeface="Times New Roman" panose="02020603050405020304" pitchFamily="18" charset="0"/>
            </a:endParaRPr>
          </a:p>
        </p:txBody>
      </p:sp>
      <p:sp>
        <p:nvSpPr>
          <p:cNvPr id="25603" name="内容占位符 2"/>
          <p:cNvSpPr>
            <a:spLocks noGrp="1"/>
          </p:cNvSpPr>
          <p:nvPr>
            <p:ph idx="1"/>
          </p:nvPr>
        </p:nvSpPr>
        <p:spPr>
          <a:xfrm>
            <a:off x="468313" y="981075"/>
            <a:ext cx="8229600" cy="464025"/>
          </a:xfrm>
        </p:spPr>
        <p:txBody>
          <a:bodyPr/>
          <a:lstStyle/>
          <a:p>
            <a:r>
              <a:rPr lang="zh-CN" altLang="en-US" sz="2400" b="0" dirty="0" smtClean="0">
                <a:latin typeface="Century Schoolbook" panose="02040604050505020304" pitchFamily="18" charset="0"/>
                <a:ea typeface="黑体" panose="02010609060101010101" pitchFamily="49" charset="-122"/>
              </a:rPr>
              <a:t>声明</a:t>
            </a:r>
            <a:r>
              <a:rPr lang="en-US" altLang="zh-CN" sz="2400" b="0" dirty="0" smtClean="0">
                <a:latin typeface="Century Schoolbook" panose="02040604050505020304" pitchFamily="18" charset="0"/>
                <a:ea typeface="黑体" panose="02010609060101010101" pitchFamily="49" charset="-122"/>
              </a:rPr>
              <a:t>Circle</a:t>
            </a:r>
            <a:r>
              <a:rPr lang="zh-CN" altLang="en-US" sz="2400" b="0" dirty="0" smtClean="0">
                <a:latin typeface="Century Schoolbook" panose="02040604050505020304" pitchFamily="18" charset="0"/>
                <a:ea typeface="黑体" panose="02010609060101010101" pitchFamily="49" charset="-122"/>
              </a:rPr>
              <a:t>与</a:t>
            </a:r>
            <a:r>
              <a:rPr lang="en-US" altLang="zh-CN" sz="2400" b="0" dirty="0" smtClean="0">
                <a:latin typeface="Century Schoolbook" panose="02040604050505020304" pitchFamily="18" charset="0"/>
                <a:ea typeface="黑体" panose="02010609060101010101" pitchFamily="49" charset="-122"/>
              </a:rPr>
              <a:t>Rectangle</a:t>
            </a:r>
            <a:r>
              <a:rPr lang="zh-CN" altLang="en-US" sz="2400" b="0" dirty="0" smtClean="0">
                <a:latin typeface="Century Schoolbook" panose="02040604050505020304" pitchFamily="18" charset="0"/>
                <a:ea typeface="黑体" panose="02010609060101010101" pitchFamily="49" charset="-122"/>
              </a:rPr>
              <a:t>两个类实现</a:t>
            </a:r>
            <a:r>
              <a:rPr lang="en-US" altLang="zh-CN" sz="2400" b="0" dirty="0" smtClean="0">
                <a:latin typeface="Century Schoolbook" panose="02040604050505020304" pitchFamily="18" charset="0"/>
                <a:ea typeface="黑体" panose="02010609060101010101" pitchFamily="49" charset="-122"/>
              </a:rPr>
              <a:t>Shape2D</a:t>
            </a:r>
            <a:r>
              <a:rPr lang="zh-CN" altLang="en-US" sz="2400" b="0" dirty="0" smtClean="0">
                <a:latin typeface="Century Schoolbook" panose="02040604050505020304" pitchFamily="18" charset="0"/>
                <a:ea typeface="黑体" panose="02010609060101010101" pitchFamily="49" charset="-122"/>
              </a:rPr>
              <a:t>接口</a:t>
            </a:r>
          </a:p>
          <a:p>
            <a:endParaRPr lang="zh-CN" altLang="en-US" dirty="0" smtClean="0">
              <a:ea typeface="宋体" panose="02010600030101010101" pitchFamily="2" charset="-122"/>
            </a:endParaRPr>
          </a:p>
        </p:txBody>
      </p:sp>
      <p:sp>
        <p:nvSpPr>
          <p:cNvPr id="25604" name="Rectangle 3"/>
          <p:cNvSpPr txBox="1">
            <a:spLocks noChangeArrowheads="1"/>
          </p:cNvSpPr>
          <p:nvPr/>
        </p:nvSpPr>
        <p:spPr bwMode="auto">
          <a:xfrm>
            <a:off x="250130" y="2781300"/>
            <a:ext cx="4033838" cy="39735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latin typeface="Century Schoolbook" panose="02040604050505020304" pitchFamily="18" charset="0"/>
                <a:ea typeface="楷体_GB2312" pitchFamily="49" charset="-122"/>
              </a:rPr>
              <a:t>class Circle </a:t>
            </a:r>
            <a:r>
              <a:rPr lang="en-US" altLang="zh-CN" sz="2000" dirty="0">
                <a:solidFill>
                  <a:srgbClr val="FF0000"/>
                </a:solidFill>
                <a:latin typeface="Century Schoolbook" panose="02040604050505020304" pitchFamily="18" charset="0"/>
                <a:ea typeface="楷体_GB2312" pitchFamily="49" charset="-122"/>
              </a:rPr>
              <a:t>implements </a:t>
            </a:r>
            <a:r>
              <a:rPr lang="en-US" altLang="zh-CN" sz="2000" dirty="0">
                <a:latin typeface="Century Schoolbook" panose="02040604050505020304" pitchFamily="18" charset="0"/>
                <a:ea typeface="楷体_GB2312" pitchFamily="49" charset="-122"/>
              </a:rPr>
              <a:t>Shape2D</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double radius;</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Circle(double r)</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radius=r;</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double </a:t>
            </a:r>
            <a:r>
              <a:rPr lang="en-US" altLang="zh-CN" sz="2000" dirty="0">
                <a:solidFill>
                  <a:srgbClr val="0000FF"/>
                </a:solidFill>
                <a:latin typeface="Century Schoolbook" panose="02040604050505020304" pitchFamily="18" charset="0"/>
                <a:ea typeface="楷体_GB2312" pitchFamily="49" charset="-122"/>
              </a:rPr>
              <a:t>area()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return (</a:t>
            </a:r>
            <a:r>
              <a:rPr lang="en-US" altLang="zh-CN" sz="2000" dirty="0">
                <a:solidFill>
                  <a:srgbClr val="FF33CC"/>
                </a:solidFill>
                <a:latin typeface="Century Schoolbook" panose="02040604050505020304" pitchFamily="18" charset="0"/>
                <a:ea typeface="楷体_GB2312" pitchFamily="49" charset="-122"/>
              </a:rPr>
              <a:t>pi</a:t>
            </a:r>
            <a:r>
              <a:rPr lang="en-US" altLang="zh-CN" sz="2000" dirty="0">
                <a:latin typeface="Century Schoolbook" panose="02040604050505020304" pitchFamily="18" charset="0"/>
                <a:ea typeface="楷体_GB2312" pitchFamily="49" charset="-122"/>
              </a:rPr>
              <a:t> * radius * radius);</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p:txBody>
      </p:sp>
      <p:sp>
        <p:nvSpPr>
          <p:cNvPr id="25605" name="Rectangle 3"/>
          <p:cNvSpPr txBox="1">
            <a:spLocks noChangeArrowheads="1"/>
          </p:cNvSpPr>
          <p:nvPr/>
        </p:nvSpPr>
        <p:spPr bwMode="auto">
          <a:xfrm>
            <a:off x="4355976" y="2781300"/>
            <a:ext cx="4572000" cy="39735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latin typeface="Century Schoolbook" panose="02040604050505020304" pitchFamily="18" charset="0"/>
                <a:ea typeface="楷体_GB2312" pitchFamily="49" charset="-122"/>
              </a:rPr>
              <a:t>class Rectangle </a:t>
            </a:r>
            <a:r>
              <a:rPr lang="en-US" altLang="zh-CN" sz="2000" dirty="0">
                <a:solidFill>
                  <a:srgbClr val="FF0000"/>
                </a:solidFill>
                <a:latin typeface="Century Schoolbook" panose="02040604050505020304" pitchFamily="18" charset="0"/>
                <a:ea typeface="楷体_GB2312" pitchFamily="49" charset="-122"/>
              </a:rPr>
              <a:t>implements</a:t>
            </a:r>
            <a:r>
              <a:rPr lang="en-US" altLang="zh-CN" sz="2000" dirty="0">
                <a:latin typeface="Century Schoolbook" panose="02040604050505020304" pitchFamily="18" charset="0"/>
                <a:ea typeface="楷体_GB2312" pitchFamily="49" charset="-122"/>
              </a:rPr>
              <a:t> Shape2D</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width, height;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Rectangle(</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w, </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h)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width=w;</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height=h;</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double </a:t>
            </a:r>
            <a:r>
              <a:rPr lang="en-US" altLang="zh-CN" sz="2000" dirty="0">
                <a:solidFill>
                  <a:srgbClr val="0000FF"/>
                </a:solidFill>
                <a:latin typeface="Century Schoolbook" panose="02040604050505020304" pitchFamily="18" charset="0"/>
                <a:ea typeface="楷体_GB2312" pitchFamily="49" charset="-122"/>
              </a:rPr>
              <a:t>area()</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return (width * height);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smtClean="0">
                <a:latin typeface="Century Schoolbook" panose="02040604050505020304" pitchFamily="18" charset="0"/>
                <a:ea typeface="楷体_GB2312" pitchFamily="49" charset="-122"/>
              </a:rPr>
              <a:t>}</a:t>
            </a:r>
            <a:endParaRPr lang="en-US" altLang="zh-CN" sz="2000" dirty="0">
              <a:latin typeface="Century Schoolbook" panose="02040604050505020304" pitchFamily="18" charset="0"/>
              <a:ea typeface="楷体_GB2312" pitchFamily="49" charset="-122"/>
            </a:endParaRPr>
          </a:p>
        </p:txBody>
      </p:sp>
      <p:sp>
        <p:nvSpPr>
          <p:cNvPr id="5" name="Rectangle 3"/>
          <p:cNvSpPr txBox="1">
            <a:spLocks noChangeArrowheads="1"/>
          </p:cNvSpPr>
          <p:nvPr/>
        </p:nvSpPr>
        <p:spPr bwMode="auto">
          <a:xfrm>
            <a:off x="658813" y="1448273"/>
            <a:ext cx="7848600" cy="129651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110000"/>
              </a:lnSpc>
              <a:spcBef>
                <a:spcPts val="0"/>
              </a:spcBef>
              <a:buClr>
                <a:schemeClr val="accent2"/>
              </a:buClr>
              <a:buSzPct val="70000"/>
            </a:pPr>
            <a:r>
              <a:rPr lang="en-US" altLang="zh-CN" dirty="0">
                <a:solidFill>
                  <a:srgbClr val="FF0000"/>
                </a:solidFill>
                <a:latin typeface="Century Schoolbook" panose="02040604050505020304" pitchFamily="18" charset="0"/>
                <a:ea typeface="黑体" panose="02010609060101010101" pitchFamily="49" charset="-122"/>
              </a:rPr>
              <a:t>interface </a:t>
            </a:r>
            <a:r>
              <a:rPr lang="en-US" altLang="zh-CN" dirty="0">
                <a:latin typeface="Century Schoolbook" panose="02040604050505020304" pitchFamily="18" charset="0"/>
                <a:ea typeface="黑体" panose="02010609060101010101" pitchFamily="49" charset="-122"/>
              </a:rPr>
              <a:t>Shape2D{</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声明</a:t>
            </a:r>
            <a:r>
              <a:rPr lang="en-US" altLang="zh-CN" dirty="0">
                <a:latin typeface="Century Schoolbook" panose="02040604050505020304" pitchFamily="18" charset="0"/>
                <a:ea typeface="黑体" panose="02010609060101010101" pitchFamily="49" charset="-122"/>
              </a:rPr>
              <a:t>Shape2D</a:t>
            </a:r>
            <a:r>
              <a:rPr lang="zh-CN" altLang="en-US" dirty="0">
                <a:latin typeface="Century Schoolbook" panose="02040604050505020304" pitchFamily="18" charset="0"/>
                <a:ea typeface="黑体" panose="02010609060101010101" pitchFamily="49" charset="-122"/>
              </a:rPr>
              <a:t>接口</a:t>
            </a:r>
          </a:p>
          <a:p>
            <a:pPr marL="0" lvl="1">
              <a:lnSpc>
                <a:spcPct val="110000"/>
              </a:lnSpc>
              <a:spcBef>
                <a:spcPts val="0"/>
              </a:spcBef>
              <a:buClr>
                <a:schemeClr val="accent2"/>
              </a:buClr>
              <a:buSzPct val="70000"/>
            </a:pP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final  double pi=3.14;</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数据成员一定要初始化</a:t>
            </a:r>
          </a:p>
          <a:p>
            <a:pPr marL="0" lvl="1">
              <a:lnSpc>
                <a:spcPct val="110000"/>
              </a:lnSpc>
              <a:spcBef>
                <a:spcPts val="0"/>
              </a:spcBef>
              <a:buClr>
                <a:schemeClr val="accent2"/>
              </a:buClr>
              <a:buSzPct val="70000"/>
            </a:pP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public  abstract double area();</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抽象方法</a:t>
            </a:r>
          </a:p>
          <a:p>
            <a:pPr marL="0" lvl="1">
              <a:lnSpc>
                <a:spcPct val="110000"/>
              </a:lnSpc>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dirty="0">
                <a:latin typeface="Century Schoolbook" panose="02040604050505020304" pitchFamily="18" charset="0"/>
                <a:ea typeface="黑体" panose="02010609060101010101" pitchFamily="49" charset="-122"/>
                <a:cs typeface="Times New Roman" panose="02020603050405020304" pitchFamily="18" charset="0"/>
              </a:rPr>
              <a:t>实现接口</a:t>
            </a:r>
            <a:endParaRPr lang="zh-CN" altLang="en-US" dirty="0" smtClean="0">
              <a:ea typeface="宋体" panose="02010600030101010101" pitchFamily="2" charset="-122"/>
              <a:cs typeface="Times New Roman" panose="02020603050405020304" pitchFamily="18" charset="0"/>
            </a:endParaRPr>
          </a:p>
        </p:txBody>
      </p:sp>
      <p:sp>
        <p:nvSpPr>
          <p:cNvPr id="26627" name="内容占位符 2"/>
          <p:cNvSpPr>
            <a:spLocks noGrp="1"/>
          </p:cNvSpPr>
          <p:nvPr>
            <p:ph idx="1"/>
          </p:nvPr>
        </p:nvSpPr>
        <p:spPr>
          <a:xfrm>
            <a:off x="468313" y="981075"/>
            <a:ext cx="8229600" cy="647700"/>
          </a:xfrm>
        </p:spPr>
        <p:txBody>
          <a:bodyPr/>
          <a:lstStyle/>
          <a:p>
            <a:r>
              <a:rPr lang="zh-CN" altLang="en-US" b="0" dirty="0" smtClean="0">
                <a:latin typeface="黑体" panose="02010609060101010101" pitchFamily="49" charset="-122"/>
                <a:ea typeface="黑体" panose="02010609060101010101" pitchFamily="49" charset="-122"/>
              </a:rPr>
              <a:t>测试上例</a:t>
            </a:r>
          </a:p>
          <a:p>
            <a:endParaRPr lang="zh-CN" altLang="en-US" dirty="0" smtClean="0">
              <a:ea typeface="宋体" panose="02010600030101010101" pitchFamily="2" charset="-122"/>
            </a:endParaRPr>
          </a:p>
        </p:txBody>
      </p:sp>
      <p:sp>
        <p:nvSpPr>
          <p:cNvPr id="26628" name="Rectangle 3"/>
          <p:cNvSpPr txBox="1">
            <a:spLocks noChangeArrowheads="1"/>
          </p:cNvSpPr>
          <p:nvPr/>
        </p:nvSpPr>
        <p:spPr bwMode="auto">
          <a:xfrm>
            <a:off x="273050" y="1554289"/>
            <a:ext cx="8424863" cy="36004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public class </a:t>
            </a:r>
            <a:r>
              <a:rPr lang="en-US" altLang="zh-CN" sz="2000" dirty="0" err="1">
                <a:latin typeface="Century Schoolbook" panose="02040604050505020304" pitchFamily="18" charset="0"/>
                <a:ea typeface="楷体_GB2312" pitchFamily="49" charset="-122"/>
              </a:rPr>
              <a:t>InterfaceTester</a:t>
            </a:r>
            <a:r>
              <a:rPr lang="en-US" altLang="zh-CN" sz="2000"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public static void main(String  </a:t>
            </a:r>
            <a:r>
              <a:rPr lang="en-US" altLang="zh-CN" sz="2000" dirty="0" err="1">
                <a:latin typeface="Century Schoolbook" panose="02040604050505020304" pitchFamily="18" charset="0"/>
                <a:ea typeface="楷体_GB2312" pitchFamily="49" charset="-122"/>
              </a:rPr>
              <a:t>args</a:t>
            </a:r>
            <a:r>
              <a:rPr lang="en-US" altLang="zh-CN" sz="2000"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Rectangle </a:t>
            </a:r>
            <a:r>
              <a:rPr lang="en-US" altLang="zh-CN" sz="2000" dirty="0" err="1">
                <a:solidFill>
                  <a:srgbClr val="0000CC"/>
                </a:solidFill>
                <a:latin typeface="Century Schoolbook" panose="02040604050505020304" pitchFamily="18" charset="0"/>
                <a:ea typeface="楷体_GB2312" pitchFamily="49" charset="-122"/>
              </a:rPr>
              <a:t>rect</a:t>
            </a:r>
            <a:r>
              <a:rPr lang="en-US" altLang="zh-CN" sz="2000" dirty="0">
                <a:latin typeface="Century Schoolbook" panose="02040604050505020304" pitchFamily="18" charset="0"/>
                <a:ea typeface="楷体_GB2312" pitchFamily="49" charset="-122"/>
              </a:rPr>
              <a:t> = new Rectangle(5,6);</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err="1">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a:t>
            </a:r>
            <a:r>
              <a:rPr lang="en-US" altLang="zh-CN" sz="2000" dirty="0" err="1">
                <a:latin typeface="Century Schoolbook" panose="02040604050505020304" pitchFamily="18" charset="0"/>
                <a:ea typeface="楷体_GB2312" pitchFamily="49" charset="-122"/>
              </a:rPr>
              <a:t>rect</a:t>
            </a:r>
            <a:r>
              <a:rPr lang="en-US" altLang="zh-CN" sz="2000" dirty="0">
                <a:latin typeface="Century Schoolbook" panose="02040604050505020304" pitchFamily="18" charset="0"/>
                <a:ea typeface="楷体_GB2312" pitchFamily="49" charset="-122"/>
              </a:rPr>
              <a:t> = " + </a:t>
            </a:r>
            <a:r>
              <a:rPr lang="en-US" altLang="zh-CN" sz="2000" dirty="0" err="1">
                <a:solidFill>
                  <a:srgbClr val="0000CC"/>
                </a:solidFill>
                <a:latin typeface="Century Schoolbook" panose="02040604050505020304" pitchFamily="18" charset="0"/>
                <a:ea typeface="楷体_GB2312" pitchFamily="49" charset="-122"/>
              </a:rPr>
              <a:t>rect.area</a:t>
            </a:r>
            <a:r>
              <a:rPr lang="en-US" altLang="zh-CN" sz="2000" dirty="0">
                <a:solidFill>
                  <a:srgbClr val="0000CC"/>
                </a:solidFill>
                <a:latin typeface="Century Schoolbook" panose="02040604050505020304" pitchFamily="18" charset="0"/>
                <a:ea typeface="楷体_GB2312" pitchFamily="49" charset="-122"/>
              </a:rPr>
              <a:t>()</a:t>
            </a:r>
            <a:r>
              <a:rPr lang="en-US" altLang="zh-CN" sz="2000"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Circle </a:t>
            </a:r>
            <a:r>
              <a:rPr lang="en-US" altLang="zh-CN" sz="2000" dirty="0" err="1">
                <a:solidFill>
                  <a:srgbClr val="0000CC"/>
                </a:solidFill>
                <a:latin typeface="Century Schoolbook" panose="02040604050505020304" pitchFamily="18" charset="0"/>
                <a:ea typeface="楷体_GB2312" pitchFamily="49" charset="-122"/>
              </a:rPr>
              <a:t>cir</a:t>
            </a:r>
            <a:r>
              <a:rPr lang="en-US" altLang="zh-CN" sz="2000" dirty="0">
                <a:solidFill>
                  <a:srgbClr val="0000CC"/>
                </a:solidFill>
                <a:latin typeface="Century Schoolbook" panose="02040604050505020304" pitchFamily="18" charset="0"/>
                <a:ea typeface="楷体_GB2312" pitchFamily="49" charset="-122"/>
              </a:rPr>
              <a:t> </a:t>
            </a:r>
            <a:r>
              <a:rPr lang="en-US" altLang="zh-CN" sz="2000" dirty="0">
                <a:latin typeface="Century Schoolbook" panose="02040604050505020304" pitchFamily="18" charset="0"/>
                <a:ea typeface="楷体_GB2312" pitchFamily="49" charset="-122"/>
              </a:rPr>
              <a:t>= new Circle(2.0);</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err="1">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a:t>
            </a:r>
            <a:r>
              <a:rPr lang="en-US" altLang="zh-CN" sz="2000" dirty="0" smtClean="0">
                <a:latin typeface="Century Schoolbook" panose="02040604050505020304" pitchFamily="18" charset="0"/>
                <a:ea typeface="楷体_GB2312" pitchFamily="49" charset="-122"/>
              </a:rPr>
              <a:t>circle </a:t>
            </a:r>
            <a:r>
              <a:rPr lang="en-US" altLang="zh-CN" sz="2000" dirty="0">
                <a:latin typeface="Century Schoolbook" panose="02040604050505020304" pitchFamily="18" charset="0"/>
                <a:ea typeface="楷体_GB2312" pitchFamily="49" charset="-122"/>
              </a:rPr>
              <a:t>= " + </a:t>
            </a:r>
            <a:r>
              <a:rPr lang="en-US" altLang="zh-CN" sz="2000" dirty="0" err="1">
                <a:solidFill>
                  <a:srgbClr val="0000CC"/>
                </a:solidFill>
                <a:latin typeface="Century Schoolbook" panose="02040604050505020304" pitchFamily="18" charset="0"/>
                <a:ea typeface="楷体_GB2312" pitchFamily="49" charset="-122"/>
              </a:rPr>
              <a:t>cir.area</a:t>
            </a:r>
            <a:r>
              <a:rPr lang="en-US" altLang="zh-CN" sz="2000" dirty="0">
                <a:solidFill>
                  <a:srgbClr val="0000CC"/>
                </a:solidFill>
                <a:latin typeface="Century Schoolbook" panose="02040604050505020304" pitchFamily="18" charset="0"/>
                <a:ea typeface="楷体_GB2312" pitchFamily="49" charset="-122"/>
              </a:rPr>
              <a:t>()</a:t>
            </a:r>
            <a:r>
              <a:rPr lang="en-US" altLang="zh-CN" sz="2000"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dirty="0">
                <a:latin typeface="Century Schoolbook" panose="02040604050505020304" pitchFamily="18" charset="0"/>
                <a:ea typeface="楷体_GB2312" pitchFamily="49" charset="-122"/>
              </a:rPr>
              <a:t>}</a:t>
            </a:r>
          </a:p>
        </p:txBody>
      </p:sp>
      <p:sp>
        <p:nvSpPr>
          <p:cNvPr id="26629" name="内容占位符 2"/>
          <p:cNvSpPr txBox="1">
            <a:spLocks/>
          </p:cNvSpPr>
          <p:nvPr/>
        </p:nvSpPr>
        <p:spPr bwMode="auto">
          <a:xfrm>
            <a:off x="527050" y="5229200"/>
            <a:ext cx="8229600" cy="5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chemeClr val="tx2"/>
              </a:buClr>
              <a:buSzPct val="70000"/>
              <a:buFont typeface="Wingdings" panose="05000000000000000000" pitchFamily="2" charset="2"/>
              <a:buChar char="n"/>
              <a:defRPr sz="2800" b="0">
                <a:latin typeface="黑体" panose="02010609060101010101" pitchFamily="49" charset="-122"/>
                <a:ea typeface="黑体" panose="02010609060101010101" pitchFamily="49" charset="-122"/>
              </a:defRPr>
            </a:lvl1pPr>
            <a:lvl2pPr marL="692150" indent="-347663" eaLnBrk="0" hangingPunct="0">
              <a:spcBef>
                <a:spcPct val="20000"/>
              </a:spcBef>
              <a:buClr>
                <a:schemeClr val="accent2"/>
              </a:buClr>
              <a:buSzPct val="70000"/>
              <a:buFont typeface="Wingdings" panose="05000000000000000000" pitchFamily="2" charset="2"/>
              <a:buChar char="l"/>
              <a:defRPr sz="2400" b="1">
                <a:latin typeface="Times New Roman" pitchFamily="18" charset="0"/>
                <a:ea typeface="楷体_GB2312" pitchFamily="1" charset="-122"/>
              </a:defRPr>
            </a:lvl2pPr>
            <a:lvl3pPr marL="987425" indent="-293688" eaLnBrk="0" hangingPunct="0">
              <a:spcBef>
                <a:spcPct val="20000"/>
              </a:spcBef>
              <a:buClr>
                <a:schemeClr val="tx2"/>
              </a:buClr>
              <a:buSzPct val="70000"/>
              <a:buFont typeface="Wingdings" panose="05000000000000000000" pitchFamily="2" charset="2"/>
              <a:buChar char="Ø"/>
              <a:defRPr sz="2000">
                <a:latin typeface="+mn-lt"/>
                <a:ea typeface="楷体_GB2312" pitchFamily="1" charset="-122"/>
              </a:defRPr>
            </a:lvl3pPr>
            <a:lvl4pPr marL="1281113" indent="-292100" eaLnBrk="0" hangingPunct="0">
              <a:spcBef>
                <a:spcPct val="20000"/>
              </a:spcBef>
              <a:buClr>
                <a:schemeClr val="tx2"/>
              </a:buClr>
              <a:buSzPct val="75000"/>
              <a:buFont typeface="Wingdings" panose="05000000000000000000" pitchFamily="2" charset="2"/>
              <a:buChar char="§"/>
              <a:defRPr>
                <a:latin typeface="+mn-lt"/>
                <a:ea typeface="楷体_GB2312" pitchFamily="1" charset="-122"/>
              </a:defRPr>
            </a:lvl4pPr>
            <a:lvl5pPr marL="1598613" indent="-315913" eaLnBrk="0" hangingPunct="0">
              <a:spcBef>
                <a:spcPct val="20000"/>
              </a:spcBef>
              <a:buClr>
                <a:schemeClr val="folHlink"/>
              </a:buClr>
              <a:buSzPct val="80000"/>
              <a:buFont typeface="Wingdings" panose="05000000000000000000" pitchFamily="2" charset="2"/>
              <a:buChar char="§"/>
              <a:defRPr sz="1600">
                <a:latin typeface="+mn-lt"/>
                <a:ea typeface="楷体_GB2312" pitchFamily="1" charset="-122"/>
              </a:defRPr>
            </a:lvl5pPr>
            <a:lvl6pPr marL="20558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6pPr>
            <a:lvl7pPr marL="25130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7pPr>
            <a:lvl8pPr marL="29702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8pPr>
            <a:lvl9pPr marL="34274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9pPr>
          </a:lstStyle>
          <a:p>
            <a:r>
              <a:rPr lang="zh-CN" altLang="en-US" dirty="0"/>
              <a:t>运行结果</a:t>
            </a:r>
          </a:p>
          <a:p>
            <a:endParaRPr lang="zh-CN" altLang="en-US" dirty="0"/>
          </a:p>
        </p:txBody>
      </p:sp>
      <p:sp>
        <p:nvSpPr>
          <p:cNvPr id="26630" name="矩形 5"/>
          <p:cNvSpPr>
            <a:spLocks noChangeArrowheads="1"/>
          </p:cNvSpPr>
          <p:nvPr/>
        </p:nvSpPr>
        <p:spPr bwMode="auto">
          <a:xfrm>
            <a:off x="323850" y="5805488"/>
            <a:ext cx="84328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pPr>
            <a:r>
              <a:rPr lang="en-US" altLang="zh-CN" sz="2400" dirty="0">
                <a:latin typeface="Century Schoolbook" panose="02040604050505020304" pitchFamily="18" charset="0"/>
              </a:rPr>
              <a:t>Area of </a:t>
            </a:r>
            <a:r>
              <a:rPr lang="en-US" altLang="zh-CN" sz="2400" dirty="0" err="1">
                <a:latin typeface="Century Schoolbook" panose="02040604050505020304" pitchFamily="18" charset="0"/>
              </a:rPr>
              <a:t>rect</a:t>
            </a:r>
            <a:r>
              <a:rPr lang="en-US" altLang="zh-CN" sz="2400" dirty="0">
                <a:latin typeface="Century Schoolbook" panose="02040604050505020304" pitchFamily="18" charset="0"/>
              </a:rPr>
              <a:t> = 30.0</a:t>
            </a:r>
          </a:p>
          <a:p>
            <a:pPr lvl="1" eaLnBrk="1" hangingPunct="1">
              <a:lnSpc>
                <a:spcPct val="90000"/>
              </a:lnSpc>
            </a:pPr>
            <a:r>
              <a:rPr lang="en-US" altLang="zh-CN" sz="2400" dirty="0">
                <a:latin typeface="Century Schoolbook" panose="02040604050505020304" pitchFamily="18" charset="0"/>
              </a:rPr>
              <a:t>Area of </a:t>
            </a:r>
            <a:r>
              <a:rPr lang="en-US" altLang="zh-CN" sz="2400" dirty="0" smtClean="0">
                <a:latin typeface="Century Schoolbook" panose="02040604050505020304" pitchFamily="18" charset="0"/>
              </a:rPr>
              <a:t>circle </a:t>
            </a:r>
            <a:r>
              <a:rPr lang="en-US" altLang="zh-CN" sz="2400" dirty="0">
                <a:latin typeface="Century Schoolbook" panose="02040604050505020304" pitchFamily="18" charset="0"/>
              </a:rPr>
              <a:t>= 12.56</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dirty="0">
                <a:latin typeface="Century Schoolbook" panose="02040604050505020304" pitchFamily="18" charset="0"/>
                <a:ea typeface="黑体" panose="02010609060101010101" pitchFamily="49" charset="-122"/>
                <a:cs typeface="Times New Roman" panose="02020603050405020304" pitchFamily="18" charset="0"/>
              </a:rPr>
              <a:t>实现接口</a:t>
            </a:r>
            <a:endParaRPr lang="zh-CN" altLang="en-US" dirty="0" smtClean="0">
              <a:ea typeface="宋体" panose="02010600030101010101" pitchFamily="2" charset="-122"/>
              <a:cs typeface="Times New Roman" panose="02020603050405020304" pitchFamily="18" charset="0"/>
            </a:endParaRPr>
          </a:p>
        </p:txBody>
      </p:sp>
      <p:sp>
        <p:nvSpPr>
          <p:cNvPr id="27651" name="内容占位符 2"/>
          <p:cNvSpPr>
            <a:spLocks noGrp="1"/>
          </p:cNvSpPr>
          <p:nvPr>
            <p:ph idx="1"/>
          </p:nvPr>
        </p:nvSpPr>
        <p:spPr>
          <a:xfrm>
            <a:off x="468313" y="981075"/>
            <a:ext cx="8229600" cy="1799853"/>
          </a:xfrm>
        </p:spPr>
        <p:txBody>
          <a:bodyPr/>
          <a:lstStyle/>
          <a:p>
            <a:r>
              <a:rPr lang="zh-CN" altLang="en-US" b="0" dirty="0" smtClean="0">
                <a:latin typeface="黑体" panose="02010609060101010101" pitchFamily="49" charset="-122"/>
                <a:ea typeface="黑体" panose="02010609060101010101" pitchFamily="49" charset="-122"/>
              </a:rPr>
              <a:t>声明接口类型的变量，并用它来访问对象</a:t>
            </a:r>
          </a:p>
          <a:p>
            <a:endParaRPr lang="zh-CN" altLang="en-US" dirty="0" smtClean="0">
              <a:ea typeface="宋体" panose="02010600030101010101" pitchFamily="2" charset="-122"/>
            </a:endParaRPr>
          </a:p>
        </p:txBody>
      </p:sp>
      <p:sp>
        <p:nvSpPr>
          <p:cNvPr id="27652" name="Rectangle 3"/>
          <p:cNvSpPr txBox="1">
            <a:spLocks noChangeArrowheads="1"/>
          </p:cNvSpPr>
          <p:nvPr/>
        </p:nvSpPr>
        <p:spPr bwMode="auto">
          <a:xfrm>
            <a:off x="370681" y="1556544"/>
            <a:ext cx="8424863" cy="3599656"/>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public class </a:t>
            </a:r>
            <a:r>
              <a:rPr lang="en-US" altLang="zh-CN" sz="2000" dirty="0" err="1">
                <a:latin typeface="Century Schoolbook" panose="02040604050505020304" pitchFamily="18" charset="0"/>
                <a:ea typeface="楷体_GB2312" pitchFamily="49" charset="-122"/>
              </a:rPr>
              <a:t>VariableTester</a:t>
            </a: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public static void main(String []</a:t>
            </a:r>
            <a:r>
              <a:rPr lang="en-US" altLang="zh-CN" sz="2000" dirty="0" err="1">
                <a:latin typeface="Century Schoolbook" panose="02040604050505020304" pitchFamily="18" charset="0"/>
                <a:ea typeface="楷体_GB2312" pitchFamily="49" charset="-122"/>
              </a:rPr>
              <a:t>args</a:t>
            </a:r>
            <a:r>
              <a:rPr lang="en-US" altLang="zh-CN" sz="2000" dirty="0">
                <a:latin typeface="Century Schoolbook" panose="02040604050505020304" pitchFamily="18" charset="0"/>
                <a:ea typeface="楷体_GB2312" pitchFamily="49" charset="-122"/>
              </a:rPr>
              <a:t>)</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a:solidFill>
                  <a:srgbClr val="FF0000"/>
                </a:solidFill>
                <a:latin typeface="Century Schoolbook" panose="02040604050505020304" pitchFamily="18" charset="0"/>
                <a:ea typeface="楷体_GB2312" pitchFamily="49" charset="-122"/>
              </a:rPr>
              <a:t>         </a:t>
            </a:r>
            <a:r>
              <a:rPr lang="en-US" altLang="zh-CN" sz="2000" dirty="0" smtClean="0">
                <a:solidFill>
                  <a:srgbClr val="FF0000"/>
                </a:solidFill>
                <a:latin typeface="Century Schoolbook" panose="02040604050505020304" pitchFamily="18" charset="0"/>
                <a:ea typeface="楷体_GB2312" pitchFamily="49" charset="-122"/>
              </a:rPr>
              <a:t>   </a:t>
            </a:r>
            <a:r>
              <a:rPr lang="en-US" altLang="zh-CN" sz="2000" dirty="0">
                <a:solidFill>
                  <a:srgbClr val="FF0000"/>
                </a:solidFill>
                <a:latin typeface="Century Schoolbook" panose="02040604050505020304" pitchFamily="18" charset="0"/>
                <a:ea typeface="楷体_GB2312" pitchFamily="49" charset="-122"/>
              </a:rPr>
              <a:t>Shape2D var1,var2;	</a:t>
            </a: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smtClean="0">
                <a:solidFill>
                  <a:srgbClr val="0000CC"/>
                </a:solidFill>
                <a:latin typeface="Century Schoolbook" panose="02040604050505020304" pitchFamily="18" charset="0"/>
                <a:ea typeface="楷体_GB2312" pitchFamily="49" charset="-122"/>
              </a:rPr>
              <a:t>var1 </a:t>
            </a:r>
            <a:r>
              <a:rPr lang="en-US" altLang="zh-CN" sz="2000" dirty="0">
                <a:solidFill>
                  <a:srgbClr val="0000CC"/>
                </a:solidFill>
                <a:latin typeface="Century Schoolbook" panose="02040604050505020304" pitchFamily="18" charset="0"/>
                <a:ea typeface="楷体_GB2312" pitchFamily="49" charset="-122"/>
              </a:rPr>
              <a:t>= new  Rectangle(5,6</a:t>
            </a:r>
            <a:r>
              <a:rPr lang="en-US" altLang="zh-CN" sz="2000" dirty="0" smtClean="0">
                <a:solidFill>
                  <a:srgbClr val="0000CC"/>
                </a:solidFill>
                <a:latin typeface="Century Schoolbook" panose="02040604050505020304" pitchFamily="18" charset="0"/>
                <a:ea typeface="楷体_GB2312" pitchFamily="49" charset="-122"/>
              </a:rPr>
              <a:t>);  </a:t>
            </a:r>
            <a:r>
              <a:rPr lang="en-US" altLang="zh-CN" sz="2000" dirty="0" smtClean="0">
                <a:solidFill>
                  <a:srgbClr val="009900"/>
                </a:solidFill>
                <a:latin typeface="黑体" panose="02010609060101010101" pitchFamily="49" charset="-122"/>
                <a:ea typeface="黑体" panose="02010609060101010101" pitchFamily="49" charset="-122"/>
              </a:rPr>
              <a:t>//</a:t>
            </a:r>
            <a:r>
              <a:rPr lang="zh-CN" altLang="en-US" sz="2000" dirty="0" smtClean="0">
                <a:solidFill>
                  <a:srgbClr val="009900"/>
                </a:solidFill>
                <a:latin typeface="黑体" panose="02010609060101010101" pitchFamily="49" charset="-122"/>
                <a:ea typeface="黑体" panose="02010609060101010101" pitchFamily="49" charset="-122"/>
              </a:rPr>
              <a:t>对象塑型</a:t>
            </a:r>
            <a:endParaRPr lang="en-US" altLang="zh-CN" sz="2000" dirty="0">
              <a:solidFill>
                <a:srgbClr val="009900"/>
              </a:solidFill>
              <a:latin typeface="黑体" panose="02010609060101010101" pitchFamily="49" charset="-122"/>
              <a:ea typeface="黑体" panose="02010609060101010101" pitchFamily="49" charset="-122"/>
            </a:endParaRP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err="1" smtClean="0">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var1 = " + var1.area());</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smtClean="0">
                <a:solidFill>
                  <a:srgbClr val="0000CC"/>
                </a:solidFill>
                <a:latin typeface="Century Schoolbook" panose="02040604050505020304" pitchFamily="18" charset="0"/>
                <a:ea typeface="楷体_GB2312" pitchFamily="49" charset="-122"/>
              </a:rPr>
              <a:t>var2 </a:t>
            </a:r>
            <a:r>
              <a:rPr lang="en-US" altLang="zh-CN" sz="2000" dirty="0">
                <a:solidFill>
                  <a:srgbClr val="0000CC"/>
                </a:solidFill>
                <a:latin typeface="Century Schoolbook" panose="02040604050505020304" pitchFamily="18" charset="0"/>
                <a:ea typeface="楷体_GB2312" pitchFamily="49" charset="-122"/>
              </a:rPr>
              <a:t>= new Circle(2.0);	</a:t>
            </a:r>
            <a:r>
              <a:rPr lang="en-US" altLang="zh-CN" sz="2000" dirty="0" smtClean="0">
                <a:solidFill>
                  <a:srgbClr val="0000CC"/>
                </a:solidFill>
                <a:latin typeface="Century Schoolbook" panose="02040604050505020304" pitchFamily="18" charset="0"/>
                <a:ea typeface="楷体_GB2312" pitchFamily="49" charset="-122"/>
              </a:rPr>
              <a:t> </a:t>
            </a:r>
            <a:r>
              <a:rPr lang="en-US" altLang="zh-CN" sz="2000" dirty="0">
                <a:solidFill>
                  <a:srgbClr val="009900"/>
                </a:solidFill>
                <a:latin typeface="黑体" panose="02010609060101010101" pitchFamily="49" charset="-122"/>
                <a:ea typeface="黑体" panose="02010609060101010101" pitchFamily="49" charset="-122"/>
              </a:rPr>
              <a:t>//</a:t>
            </a:r>
            <a:r>
              <a:rPr lang="zh-CN" altLang="en-US" sz="2000" dirty="0">
                <a:solidFill>
                  <a:srgbClr val="009900"/>
                </a:solidFill>
                <a:latin typeface="黑体" panose="02010609060101010101" pitchFamily="49" charset="-122"/>
                <a:ea typeface="黑体" panose="02010609060101010101" pitchFamily="49" charset="-122"/>
              </a:rPr>
              <a:t>对象塑型</a:t>
            </a:r>
            <a:endParaRPr lang="en-US" altLang="zh-CN" sz="2000" dirty="0">
              <a:solidFill>
                <a:srgbClr val="009900"/>
              </a:solidFill>
              <a:latin typeface="黑体" panose="02010609060101010101" pitchFamily="49" charset="-122"/>
              <a:ea typeface="黑体" panose="02010609060101010101" pitchFamily="49" charset="-122"/>
            </a:endParaRP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err="1" smtClean="0">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var2 = " + var2.area());</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a:t>
            </a:r>
          </a:p>
        </p:txBody>
      </p:sp>
      <p:sp>
        <p:nvSpPr>
          <p:cNvPr id="27653" name="内容占位符 2"/>
          <p:cNvSpPr txBox="1">
            <a:spLocks/>
          </p:cNvSpPr>
          <p:nvPr/>
        </p:nvSpPr>
        <p:spPr bwMode="auto">
          <a:xfrm>
            <a:off x="446088" y="522922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chemeClr val="tx2"/>
              </a:buClr>
              <a:buSzPct val="70000"/>
              <a:buFont typeface="Wingdings" panose="05000000000000000000" pitchFamily="2" charset="2"/>
              <a:buChar char="n"/>
              <a:defRPr sz="2800" b="0">
                <a:latin typeface="黑体" panose="02010609060101010101" pitchFamily="49" charset="-122"/>
                <a:ea typeface="黑体" panose="02010609060101010101" pitchFamily="49" charset="-122"/>
              </a:defRPr>
            </a:lvl1pPr>
            <a:lvl2pPr marL="692150" indent="-347663" eaLnBrk="0" hangingPunct="0">
              <a:spcBef>
                <a:spcPct val="20000"/>
              </a:spcBef>
              <a:buClr>
                <a:schemeClr val="accent2"/>
              </a:buClr>
              <a:buSzPct val="70000"/>
              <a:buFont typeface="Wingdings" panose="05000000000000000000" pitchFamily="2" charset="2"/>
              <a:buChar char="l"/>
              <a:defRPr sz="2400" b="1">
                <a:latin typeface="Times New Roman" pitchFamily="18" charset="0"/>
                <a:ea typeface="楷体_GB2312" pitchFamily="1" charset="-122"/>
              </a:defRPr>
            </a:lvl2pPr>
            <a:lvl3pPr marL="987425" indent="-293688" eaLnBrk="0" hangingPunct="0">
              <a:spcBef>
                <a:spcPct val="20000"/>
              </a:spcBef>
              <a:buClr>
                <a:schemeClr val="tx2"/>
              </a:buClr>
              <a:buSzPct val="70000"/>
              <a:buFont typeface="Wingdings" panose="05000000000000000000" pitchFamily="2" charset="2"/>
              <a:buChar char="Ø"/>
              <a:defRPr sz="2000">
                <a:latin typeface="+mn-lt"/>
                <a:ea typeface="楷体_GB2312" pitchFamily="1" charset="-122"/>
              </a:defRPr>
            </a:lvl3pPr>
            <a:lvl4pPr marL="1281113" indent="-292100" eaLnBrk="0" hangingPunct="0">
              <a:spcBef>
                <a:spcPct val="20000"/>
              </a:spcBef>
              <a:buClr>
                <a:schemeClr val="tx2"/>
              </a:buClr>
              <a:buSzPct val="75000"/>
              <a:buFont typeface="Wingdings" panose="05000000000000000000" pitchFamily="2" charset="2"/>
              <a:buChar char="§"/>
              <a:defRPr>
                <a:latin typeface="+mn-lt"/>
                <a:ea typeface="楷体_GB2312" pitchFamily="1" charset="-122"/>
              </a:defRPr>
            </a:lvl4pPr>
            <a:lvl5pPr marL="1598613" indent="-315913" eaLnBrk="0" hangingPunct="0">
              <a:spcBef>
                <a:spcPct val="20000"/>
              </a:spcBef>
              <a:buClr>
                <a:schemeClr val="folHlink"/>
              </a:buClr>
              <a:buSzPct val="80000"/>
              <a:buFont typeface="Wingdings" panose="05000000000000000000" pitchFamily="2" charset="2"/>
              <a:buChar char="§"/>
              <a:defRPr sz="1600">
                <a:latin typeface="+mn-lt"/>
                <a:ea typeface="楷体_GB2312" pitchFamily="1" charset="-122"/>
              </a:defRPr>
            </a:lvl5pPr>
            <a:lvl6pPr marL="20558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6pPr>
            <a:lvl7pPr marL="25130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7pPr>
            <a:lvl8pPr marL="29702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8pPr>
            <a:lvl9pPr marL="34274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9pPr>
          </a:lstStyle>
          <a:p>
            <a:r>
              <a:rPr lang="zh-CN" altLang="en-US" dirty="0"/>
              <a:t>运行结果</a:t>
            </a:r>
          </a:p>
          <a:p>
            <a:endParaRPr lang="zh-CN" altLang="en-US" dirty="0"/>
          </a:p>
        </p:txBody>
      </p:sp>
      <p:sp>
        <p:nvSpPr>
          <p:cNvPr id="27654" name="矩形 6"/>
          <p:cNvSpPr>
            <a:spLocks noChangeArrowheads="1"/>
          </p:cNvSpPr>
          <p:nvPr/>
        </p:nvSpPr>
        <p:spPr bwMode="auto">
          <a:xfrm>
            <a:off x="323850" y="5805488"/>
            <a:ext cx="84328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pPr>
            <a:r>
              <a:rPr lang="en-US" altLang="zh-CN" sz="2400" dirty="0">
                <a:latin typeface="Century Schoolbook" panose="02040604050505020304" pitchFamily="18" charset="0"/>
              </a:rPr>
              <a:t>Area of </a:t>
            </a:r>
            <a:r>
              <a:rPr lang="en-US" altLang="zh-CN" sz="2400" dirty="0" smtClean="0">
                <a:latin typeface="Century Schoolbook" panose="02040604050505020304" pitchFamily="18" charset="0"/>
              </a:rPr>
              <a:t>var1 </a:t>
            </a:r>
            <a:r>
              <a:rPr lang="en-US" altLang="zh-CN" sz="2400" dirty="0">
                <a:latin typeface="Century Schoolbook" panose="02040604050505020304" pitchFamily="18" charset="0"/>
              </a:rPr>
              <a:t>= 30.0</a:t>
            </a:r>
          </a:p>
          <a:p>
            <a:pPr lvl="1" eaLnBrk="1" hangingPunct="1">
              <a:lnSpc>
                <a:spcPct val="90000"/>
              </a:lnSpc>
            </a:pPr>
            <a:r>
              <a:rPr lang="en-US" altLang="zh-CN" sz="2400" dirty="0">
                <a:latin typeface="Century Schoolbook" panose="02040604050505020304" pitchFamily="18" charset="0"/>
              </a:rPr>
              <a:t>Area of </a:t>
            </a:r>
            <a:r>
              <a:rPr lang="en-US" altLang="zh-CN" sz="2400" dirty="0" smtClean="0">
                <a:latin typeface="Century Schoolbook" panose="02040604050505020304" pitchFamily="18" charset="0"/>
              </a:rPr>
              <a:t>var2 </a:t>
            </a:r>
            <a:r>
              <a:rPr lang="en-US" altLang="zh-CN" sz="2400" dirty="0">
                <a:latin typeface="Century Schoolbook" panose="02040604050505020304" pitchFamily="18" charset="0"/>
              </a:rPr>
              <a:t>= 12.56</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68313" y="189310"/>
            <a:ext cx="7488063" cy="647402"/>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3.12.3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接口的扩展</a:t>
            </a:r>
          </a:p>
        </p:txBody>
      </p:sp>
      <p:sp>
        <p:nvSpPr>
          <p:cNvPr id="36867" name="内容占位符 2"/>
          <p:cNvSpPr>
            <a:spLocks noGrp="1"/>
          </p:cNvSpPr>
          <p:nvPr>
            <p:ph idx="1"/>
          </p:nvPr>
        </p:nvSpPr>
        <p:spPr>
          <a:xfrm>
            <a:off x="250825" y="981075"/>
            <a:ext cx="7921575" cy="5328245"/>
          </a:xfrm>
        </p:spPr>
        <p:txBody>
          <a:bodyPr/>
          <a:lstStyle/>
          <a:p>
            <a:pPr>
              <a:spcBef>
                <a:spcPts val="600"/>
              </a:spcBef>
            </a:pPr>
            <a:r>
              <a:rPr lang="zh-CN" altLang="en-US" sz="2400" b="0" dirty="0" smtClean="0">
                <a:latin typeface="Century Schoolbook" panose="02040604050505020304" pitchFamily="18" charset="0"/>
                <a:ea typeface="黑体" panose="02010609060101010101" pitchFamily="49" charset="-122"/>
              </a:rPr>
              <a:t>接口可通过扩展的技术派生出新的接口</a:t>
            </a:r>
          </a:p>
          <a:p>
            <a:pPr lvl="2">
              <a:spcBef>
                <a:spcPts val="600"/>
              </a:spcBef>
            </a:pPr>
            <a:r>
              <a:rPr lang="zh-CN" altLang="en-US" dirty="0" smtClean="0">
                <a:solidFill>
                  <a:srgbClr val="0000FF"/>
                </a:solidFill>
                <a:latin typeface="Century Schoolbook" panose="02040604050505020304" pitchFamily="18" charset="0"/>
                <a:ea typeface="黑体" panose="02010609060101010101" pitchFamily="49" charset="-122"/>
              </a:rPr>
              <a:t>原来的接口称为基本接口(</a:t>
            </a:r>
            <a:r>
              <a:rPr lang="en-US" altLang="zh-CN" dirty="0" smtClean="0">
                <a:solidFill>
                  <a:srgbClr val="0000FF"/>
                </a:solidFill>
                <a:latin typeface="Century Schoolbook" panose="02040604050505020304" pitchFamily="18" charset="0"/>
                <a:ea typeface="黑体" panose="02010609060101010101" pitchFamily="49" charset="-122"/>
              </a:rPr>
              <a:t>base interface)</a:t>
            </a:r>
            <a:r>
              <a:rPr lang="zh-CN" altLang="en-US" dirty="0" smtClean="0">
                <a:solidFill>
                  <a:srgbClr val="0000FF"/>
                </a:solidFill>
                <a:latin typeface="Century Schoolbook" panose="02040604050505020304" pitchFamily="18" charset="0"/>
                <a:ea typeface="黑体" panose="02010609060101010101" pitchFamily="49" charset="-122"/>
              </a:rPr>
              <a:t>或父接口(</a:t>
            </a:r>
            <a:r>
              <a:rPr lang="en-US" altLang="zh-CN" dirty="0" smtClean="0">
                <a:solidFill>
                  <a:srgbClr val="0000FF"/>
                </a:solidFill>
                <a:latin typeface="Century Schoolbook" panose="02040604050505020304" pitchFamily="18" charset="0"/>
                <a:ea typeface="黑体" panose="02010609060101010101" pitchFamily="49" charset="-122"/>
              </a:rPr>
              <a:t>super interface)</a:t>
            </a:r>
            <a:endParaRPr lang="en-US" altLang="zh-CN" sz="2400" dirty="0" smtClean="0">
              <a:solidFill>
                <a:srgbClr val="0000FF"/>
              </a:solidFill>
              <a:latin typeface="Century Schoolbook" panose="02040604050505020304" pitchFamily="18" charset="0"/>
              <a:ea typeface="黑体" panose="02010609060101010101" pitchFamily="49" charset="-122"/>
            </a:endParaRPr>
          </a:p>
          <a:p>
            <a:pPr lvl="2">
              <a:spcBef>
                <a:spcPts val="600"/>
              </a:spcBef>
            </a:pPr>
            <a:r>
              <a:rPr lang="zh-CN" altLang="en-US" dirty="0" smtClean="0">
                <a:solidFill>
                  <a:srgbClr val="0000FF"/>
                </a:solidFill>
                <a:latin typeface="Century Schoolbook" panose="02040604050505020304" pitchFamily="18" charset="0"/>
                <a:ea typeface="黑体" panose="02010609060101010101" pitchFamily="49" charset="-122"/>
              </a:rPr>
              <a:t>派生出的接口称为派生接口(</a:t>
            </a:r>
            <a:r>
              <a:rPr lang="en-US" altLang="zh-CN" dirty="0" smtClean="0">
                <a:solidFill>
                  <a:srgbClr val="0000FF"/>
                </a:solidFill>
                <a:latin typeface="Century Schoolbook" panose="02040604050505020304" pitchFamily="18" charset="0"/>
                <a:ea typeface="黑体" panose="02010609060101010101" pitchFamily="49" charset="-122"/>
              </a:rPr>
              <a:t>derived interface)</a:t>
            </a:r>
            <a:r>
              <a:rPr lang="zh-CN" altLang="en-US" dirty="0" smtClean="0">
                <a:solidFill>
                  <a:srgbClr val="0000FF"/>
                </a:solidFill>
                <a:latin typeface="Century Schoolbook" panose="02040604050505020304" pitchFamily="18" charset="0"/>
                <a:ea typeface="黑体" panose="02010609060101010101" pitchFamily="49" charset="-122"/>
              </a:rPr>
              <a:t>或子接口(</a:t>
            </a:r>
            <a:r>
              <a:rPr lang="en-US" altLang="zh-CN" dirty="0" smtClean="0">
                <a:solidFill>
                  <a:srgbClr val="0000FF"/>
                </a:solidFill>
                <a:latin typeface="Century Schoolbook" panose="02040604050505020304" pitchFamily="18" charset="0"/>
                <a:ea typeface="黑体" panose="02010609060101010101" pitchFamily="49" charset="-122"/>
              </a:rPr>
              <a:t>sub interface)</a:t>
            </a:r>
            <a:endParaRPr lang="en-US" altLang="zh-CN" sz="2400" dirty="0" smtClean="0">
              <a:solidFill>
                <a:srgbClr val="0000FF"/>
              </a:solidFill>
              <a:latin typeface="Century Schoolbook" panose="02040604050505020304" pitchFamily="18" charset="0"/>
              <a:ea typeface="黑体" panose="02010609060101010101" pitchFamily="49" charset="-122"/>
            </a:endParaRPr>
          </a:p>
          <a:p>
            <a:pPr lvl="1">
              <a:spcBef>
                <a:spcPts val="600"/>
              </a:spcBef>
            </a:pPr>
            <a:r>
              <a:rPr lang="zh-CN" altLang="en-US" sz="2000" b="0" dirty="0" smtClean="0">
                <a:latin typeface="Century Schoolbook" panose="02040604050505020304" pitchFamily="18" charset="0"/>
                <a:ea typeface="黑体" panose="02010609060101010101" pitchFamily="49" charset="-122"/>
              </a:rPr>
              <a:t>派生接口不仅可以保有父接口的成员，同时也可加入新成员以满足实际问题的需要</a:t>
            </a:r>
          </a:p>
          <a:p>
            <a:pPr lvl="1">
              <a:spcBef>
                <a:spcPts val="600"/>
              </a:spcBef>
            </a:pPr>
            <a:r>
              <a:rPr lang="zh-CN" altLang="en-US" sz="2000" b="0" dirty="0" smtClean="0">
                <a:solidFill>
                  <a:srgbClr val="FF0000"/>
                </a:solidFill>
                <a:latin typeface="Century Schoolbook" panose="02040604050505020304" pitchFamily="18" charset="0"/>
                <a:ea typeface="黑体" panose="02010609060101010101" pitchFamily="49" charset="-122"/>
              </a:rPr>
              <a:t>实现接口的类也必须实现此接口的父接口</a:t>
            </a:r>
          </a:p>
          <a:p>
            <a:pPr lvl="1">
              <a:spcBef>
                <a:spcPts val="600"/>
              </a:spcBef>
            </a:pPr>
            <a:r>
              <a:rPr lang="zh-CN" altLang="en-US" sz="2000" b="0" dirty="0" smtClean="0">
                <a:solidFill>
                  <a:srgbClr val="0000CC"/>
                </a:solidFill>
                <a:latin typeface="Century Schoolbook" panose="02040604050505020304" pitchFamily="18" charset="0"/>
                <a:ea typeface="黑体" panose="02010609060101010101" pitchFamily="49" charset="-122"/>
              </a:rPr>
              <a:t>接口扩展的语法</a:t>
            </a:r>
          </a:p>
          <a:p>
            <a:pPr lvl="2">
              <a:spcBef>
                <a:spcPts val="600"/>
              </a:spcBef>
              <a:buFont typeface="Wingdings" panose="05000000000000000000" pitchFamily="2" charset="2"/>
              <a:buNone/>
            </a:pPr>
            <a:r>
              <a:rPr lang="en-US" altLang="zh-CN" dirty="0" smtClean="0">
                <a:solidFill>
                  <a:srgbClr val="FF0000"/>
                </a:solidFill>
                <a:latin typeface="Century Schoolbook" panose="02040604050505020304" pitchFamily="18" charset="0"/>
                <a:ea typeface="黑体" panose="02010609060101010101" pitchFamily="49" charset="-122"/>
              </a:rPr>
              <a:t>interface</a:t>
            </a:r>
            <a:r>
              <a:rPr lang="en-US" altLang="zh-CN" dirty="0" smtClean="0">
                <a:latin typeface="Century Schoolbook" panose="02040604050505020304" pitchFamily="18" charset="0"/>
                <a:ea typeface="黑体" panose="02010609060101010101" pitchFamily="49" charset="-122"/>
              </a:rPr>
              <a:t> </a:t>
            </a:r>
            <a:r>
              <a:rPr lang="zh-CN" altLang="en-US" dirty="0" smtClean="0">
                <a:latin typeface="Century Schoolbook" panose="02040604050505020304" pitchFamily="18" charset="0"/>
                <a:ea typeface="黑体" panose="02010609060101010101" pitchFamily="49" charset="-122"/>
              </a:rPr>
              <a:t>子接口的名称  </a:t>
            </a:r>
            <a:r>
              <a:rPr lang="en-US" altLang="zh-CN" dirty="0" smtClean="0">
                <a:solidFill>
                  <a:srgbClr val="FF0000"/>
                </a:solidFill>
                <a:latin typeface="Century Schoolbook" panose="02040604050505020304" pitchFamily="18" charset="0"/>
                <a:ea typeface="黑体" panose="02010609060101010101" pitchFamily="49" charset="-122"/>
              </a:rPr>
              <a:t>extends </a:t>
            </a:r>
            <a:r>
              <a:rPr lang="zh-CN" altLang="en-US" dirty="0" smtClean="0">
                <a:latin typeface="Century Schoolbook" panose="02040604050505020304" pitchFamily="18" charset="0"/>
                <a:ea typeface="黑体" panose="02010609060101010101" pitchFamily="49" charset="-122"/>
              </a:rPr>
              <a:t>父接口1，父接口2，…</a:t>
            </a:r>
          </a:p>
          <a:p>
            <a:pPr lvl="2">
              <a:spcBef>
                <a:spcPts val="600"/>
              </a:spcBef>
              <a:buFont typeface="Wingdings" panose="05000000000000000000" pitchFamily="2" charset="2"/>
              <a:buNone/>
            </a:pPr>
            <a:r>
              <a:rPr lang="zh-CN" altLang="en-US" dirty="0" smtClean="0">
                <a:latin typeface="Century Schoolbook" panose="02040604050505020304" pitchFamily="18" charset="0"/>
                <a:ea typeface="黑体" panose="02010609060101010101" pitchFamily="49" charset="-122"/>
              </a:rPr>
              <a:t>{</a:t>
            </a:r>
          </a:p>
          <a:p>
            <a:pPr lvl="2">
              <a:spcBef>
                <a:spcPts val="600"/>
              </a:spcBef>
              <a:buFont typeface="Wingdings" panose="05000000000000000000" pitchFamily="2" charset="2"/>
              <a:buNone/>
            </a:pPr>
            <a:r>
              <a:rPr lang="zh-CN" altLang="en-US" dirty="0" smtClean="0">
                <a:latin typeface="Century Schoolbook" panose="02040604050505020304" pitchFamily="18" charset="0"/>
                <a:ea typeface="黑体" panose="02010609060101010101" pitchFamily="49" charset="-122"/>
              </a:rPr>
              <a:t>  … …</a:t>
            </a:r>
          </a:p>
          <a:p>
            <a:pPr lvl="2">
              <a:spcBef>
                <a:spcPts val="600"/>
              </a:spcBef>
              <a:buFont typeface="Wingdings" panose="05000000000000000000" pitchFamily="2" charset="2"/>
              <a:buNone/>
            </a:pPr>
            <a:r>
              <a:rPr lang="zh-CN" altLang="en-US" dirty="0" smtClean="0">
                <a:latin typeface="Century Schoolbook" panose="02040604050505020304" pitchFamily="18" charset="0"/>
                <a:ea typeface="黑体" panose="02010609060101010101" pitchFamily="49" charset="-122"/>
              </a:rPr>
              <a:t>}</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153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3.12.3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接口的扩展</a:t>
            </a:r>
            <a:endParaRPr lang="zh-CN" altLang="en-US" sz="3200" dirty="0" smtClean="0">
              <a:ea typeface="宋体" panose="02010600030101010101" pitchFamily="2" charset="-122"/>
              <a:cs typeface="Times New Roman" panose="02020603050405020304" pitchFamily="18" charset="0"/>
            </a:endParaRPr>
          </a:p>
        </p:txBody>
      </p:sp>
      <p:sp>
        <p:nvSpPr>
          <p:cNvPr id="37891" name="内容占位符 2"/>
          <p:cNvSpPr>
            <a:spLocks noGrp="1"/>
          </p:cNvSpPr>
          <p:nvPr>
            <p:ph idx="1"/>
          </p:nvPr>
        </p:nvSpPr>
        <p:spPr/>
        <p:txBody>
          <a:bodyPr/>
          <a:lstStyle/>
          <a:p>
            <a:r>
              <a:rPr lang="zh-CN" altLang="en-US" sz="2400" b="0" dirty="0" smtClean="0">
                <a:latin typeface="Century Schoolbook" panose="02040604050505020304" pitchFamily="18" charset="0"/>
                <a:ea typeface="黑体" panose="02010609060101010101" pitchFamily="49" charset="-122"/>
              </a:rPr>
              <a:t>举例</a:t>
            </a:r>
            <a:endParaRPr lang="en-US" altLang="zh-CN" sz="2400" b="0" dirty="0" smtClean="0">
              <a:latin typeface="Century Schoolbook" panose="02040604050505020304" pitchFamily="18" charset="0"/>
              <a:ea typeface="黑体" panose="02010609060101010101" pitchFamily="49" charset="-122"/>
            </a:endParaRPr>
          </a:p>
          <a:p>
            <a:r>
              <a:rPr lang="en-US" altLang="zh-CN" sz="2400" b="0" dirty="0" smtClean="0">
                <a:latin typeface="Century Schoolbook" panose="02040604050505020304" pitchFamily="18" charset="0"/>
                <a:ea typeface="黑体" panose="02010609060101010101" pitchFamily="49" charset="-122"/>
              </a:rPr>
              <a:t>Shape</a:t>
            </a:r>
            <a:r>
              <a:rPr lang="zh-CN" altLang="en-US" sz="2400" b="0" dirty="0" smtClean="0">
                <a:latin typeface="Century Schoolbook" panose="02040604050505020304" pitchFamily="18" charset="0"/>
                <a:ea typeface="黑体" panose="02010609060101010101" pitchFamily="49" charset="-122"/>
              </a:rPr>
              <a:t>是父接口，</a:t>
            </a:r>
            <a:r>
              <a:rPr lang="en-US" altLang="zh-CN" sz="2400" b="0" dirty="0" smtClean="0">
                <a:latin typeface="Century Schoolbook" panose="02040604050505020304" pitchFamily="18" charset="0"/>
                <a:ea typeface="黑体" panose="02010609060101010101" pitchFamily="49" charset="-122"/>
              </a:rPr>
              <a:t>Shape2D</a:t>
            </a:r>
            <a:r>
              <a:rPr lang="zh-CN" altLang="en-US" sz="2400" b="0" dirty="0" smtClean="0">
                <a:latin typeface="Century Schoolbook" panose="02040604050505020304" pitchFamily="18" charset="0"/>
                <a:ea typeface="黑体" panose="02010609060101010101" pitchFamily="49" charset="-122"/>
              </a:rPr>
              <a:t>与</a:t>
            </a:r>
            <a:r>
              <a:rPr lang="en-US" altLang="zh-CN" sz="2400" b="0" dirty="0" smtClean="0">
                <a:latin typeface="Century Schoolbook" panose="02040604050505020304" pitchFamily="18" charset="0"/>
                <a:ea typeface="黑体" panose="02010609060101010101" pitchFamily="49" charset="-122"/>
              </a:rPr>
              <a:t>Shape3D</a:t>
            </a:r>
            <a:r>
              <a:rPr lang="zh-CN" altLang="en-US" sz="2400" b="0" dirty="0" smtClean="0">
                <a:latin typeface="Century Schoolbook" panose="02040604050505020304" pitchFamily="18" charset="0"/>
                <a:ea typeface="黑体" panose="02010609060101010101" pitchFamily="49" charset="-122"/>
              </a:rPr>
              <a:t>是其子接口。</a:t>
            </a:r>
            <a:r>
              <a:rPr lang="en-US" altLang="zh-CN" sz="2400" b="0" dirty="0" smtClean="0">
                <a:latin typeface="Century Schoolbook" panose="02040604050505020304" pitchFamily="18" charset="0"/>
                <a:ea typeface="黑体" panose="02010609060101010101" pitchFamily="49" charset="-122"/>
              </a:rPr>
              <a:t>Circle</a:t>
            </a:r>
            <a:r>
              <a:rPr lang="zh-CN" altLang="en-US" sz="2400" b="0" dirty="0" smtClean="0">
                <a:latin typeface="Century Schoolbook" panose="02040604050505020304" pitchFamily="18" charset="0"/>
                <a:ea typeface="黑体" panose="02010609060101010101" pitchFamily="49" charset="-122"/>
              </a:rPr>
              <a:t>类及</a:t>
            </a:r>
            <a:r>
              <a:rPr lang="en-US" altLang="zh-CN" sz="2400" b="0" dirty="0" smtClean="0">
                <a:latin typeface="Century Schoolbook" panose="02040604050505020304" pitchFamily="18" charset="0"/>
                <a:ea typeface="黑体" panose="02010609060101010101" pitchFamily="49" charset="-122"/>
              </a:rPr>
              <a:t>Rectangle</a:t>
            </a:r>
            <a:r>
              <a:rPr lang="zh-CN" altLang="en-US" sz="2400" b="0" dirty="0" smtClean="0">
                <a:latin typeface="Century Schoolbook" panose="02040604050505020304" pitchFamily="18" charset="0"/>
                <a:ea typeface="黑体" panose="02010609060101010101" pitchFamily="49" charset="-122"/>
              </a:rPr>
              <a:t>类实现接口</a:t>
            </a:r>
            <a:r>
              <a:rPr lang="en-US" altLang="zh-CN" sz="2400" b="0" dirty="0" smtClean="0">
                <a:latin typeface="Century Schoolbook" panose="02040604050505020304" pitchFamily="18" charset="0"/>
                <a:ea typeface="黑体" panose="02010609060101010101" pitchFamily="49" charset="-122"/>
              </a:rPr>
              <a:t>Shape2D，</a:t>
            </a:r>
            <a:r>
              <a:rPr lang="zh-CN" altLang="en-US" sz="2400" b="0" dirty="0" smtClean="0">
                <a:latin typeface="Century Schoolbook" panose="02040604050505020304" pitchFamily="18" charset="0"/>
                <a:ea typeface="黑体" panose="02010609060101010101" pitchFamily="49" charset="-122"/>
              </a:rPr>
              <a:t>而</a:t>
            </a:r>
            <a:r>
              <a:rPr lang="en-US" altLang="zh-CN" sz="2400" b="0" dirty="0" smtClean="0">
                <a:latin typeface="Century Schoolbook" panose="02040604050505020304" pitchFamily="18" charset="0"/>
                <a:ea typeface="黑体" panose="02010609060101010101" pitchFamily="49" charset="-122"/>
              </a:rPr>
              <a:t>Box</a:t>
            </a:r>
            <a:r>
              <a:rPr lang="zh-CN" altLang="en-US" sz="2400" b="0" dirty="0" smtClean="0">
                <a:latin typeface="Century Schoolbook" panose="02040604050505020304" pitchFamily="18" charset="0"/>
                <a:ea typeface="黑体" panose="02010609060101010101" pitchFamily="49" charset="-122"/>
              </a:rPr>
              <a:t>类及</a:t>
            </a:r>
            <a:r>
              <a:rPr lang="en-US" altLang="zh-CN" sz="2400" b="0" dirty="0" smtClean="0">
                <a:latin typeface="Century Schoolbook" panose="02040604050505020304" pitchFamily="18" charset="0"/>
                <a:ea typeface="黑体" panose="02010609060101010101" pitchFamily="49" charset="-122"/>
              </a:rPr>
              <a:t>Sphere</a:t>
            </a:r>
            <a:r>
              <a:rPr lang="zh-CN" altLang="en-US" sz="2400" b="0" dirty="0" smtClean="0">
                <a:latin typeface="Century Schoolbook" panose="02040604050505020304" pitchFamily="18" charset="0"/>
                <a:ea typeface="黑体" panose="02010609060101010101" pitchFamily="49" charset="-122"/>
              </a:rPr>
              <a:t>类实现接口</a:t>
            </a:r>
            <a:r>
              <a:rPr lang="en-US" altLang="zh-CN" sz="2400" b="0" dirty="0" smtClean="0">
                <a:latin typeface="Century Schoolbook" panose="02040604050505020304" pitchFamily="18" charset="0"/>
                <a:ea typeface="黑体" panose="02010609060101010101" pitchFamily="49" charset="-122"/>
              </a:rPr>
              <a:t>Shape3D</a:t>
            </a:r>
            <a:endParaRPr lang="zh-CN" altLang="en-US" sz="2400" b="0" dirty="0" smtClean="0">
              <a:latin typeface="Century Schoolbook" panose="02040604050505020304" pitchFamily="18" charset="0"/>
              <a:ea typeface="黑体" panose="02010609060101010101" pitchFamily="49" charset="-122"/>
            </a:endParaRPr>
          </a:p>
          <a:p>
            <a:endParaRPr lang="zh-CN" altLang="en-US" dirty="0" smtClean="0">
              <a:ea typeface="宋体" panose="02010600030101010101" pitchFamily="2" charset="-122"/>
            </a:endParaRPr>
          </a:p>
        </p:txBody>
      </p:sp>
      <p:grpSp>
        <p:nvGrpSpPr>
          <p:cNvPr id="4" name="Group 5"/>
          <p:cNvGrpSpPr>
            <a:grpSpLocks/>
          </p:cNvGrpSpPr>
          <p:nvPr/>
        </p:nvGrpSpPr>
        <p:grpSpPr bwMode="auto">
          <a:xfrm>
            <a:off x="1115616" y="2855985"/>
            <a:ext cx="6652592" cy="3382888"/>
            <a:chOff x="2480" y="10352"/>
            <a:chExt cx="6555" cy="2963"/>
          </a:xfrm>
          <a:solidFill>
            <a:schemeClr val="accent6">
              <a:lumMod val="40000"/>
              <a:lumOff val="60000"/>
            </a:schemeClr>
          </a:solidFill>
        </p:grpSpPr>
        <p:sp>
          <p:nvSpPr>
            <p:cNvPr id="5" name="Rectangle 6"/>
            <p:cNvSpPr>
              <a:spLocks noChangeArrowheads="1"/>
            </p:cNvSpPr>
            <p:nvPr/>
          </p:nvSpPr>
          <p:spPr bwMode="auto">
            <a:xfrm>
              <a:off x="4685" y="10352"/>
              <a:ext cx="1800" cy="468"/>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Shape</a:t>
              </a:r>
              <a:r>
                <a:rPr lang="zh-CN" altLang="en-US" b="1" dirty="0">
                  <a:solidFill>
                    <a:schemeClr val="dk1"/>
                  </a:solidFill>
                  <a:latin typeface="Century Schoolbook" panose="02040604050505020304" pitchFamily="18" charset="0"/>
                  <a:ea typeface="黑体" panose="02010609060101010101" pitchFamily="49" charset="-122"/>
                </a:rPr>
                <a:t>接口</a:t>
              </a:r>
            </a:p>
          </p:txBody>
        </p:sp>
        <p:sp>
          <p:nvSpPr>
            <p:cNvPr id="6" name="Rectangle 7"/>
            <p:cNvSpPr>
              <a:spLocks noChangeArrowheads="1"/>
            </p:cNvSpPr>
            <p:nvPr/>
          </p:nvSpPr>
          <p:spPr bwMode="auto">
            <a:xfrm>
              <a:off x="3065" y="11596"/>
              <a:ext cx="1800" cy="468"/>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Shape2D</a:t>
              </a:r>
              <a:r>
                <a:rPr lang="zh-CN" altLang="en-US" b="1" dirty="0">
                  <a:solidFill>
                    <a:schemeClr val="dk1"/>
                  </a:solidFill>
                  <a:latin typeface="Century Schoolbook" panose="02040604050505020304" pitchFamily="18" charset="0"/>
                  <a:ea typeface="黑体" panose="02010609060101010101" pitchFamily="49" charset="-122"/>
                </a:rPr>
                <a:t>接口</a:t>
              </a:r>
            </a:p>
          </p:txBody>
        </p:sp>
        <p:sp>
          <p:nvSpPr>
            <p:cNvPr id="7" name="Rectangle 8"/>
            <p:cNvSpPr>
              <a:spLocks noChangeArrowheads="1"/>
            </p:cNvSpPr>
            <p:nvPr/>
          </p:nvSpPr>
          <p:spPr bwMode="auto">
            <a:xfrm>
              <a:off x="6305" y="11596"/>
              <a:ext cx="1800" cy="468"/>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wrap="none" anchor="ctr" anchorCtr="0"/>
            <a:lstStyle/>
            <a:p>
              <a:pPr algn="ctr" eaLnBrk="0" hangingPunct="0">
                <a:defRPr/>
              </a:pPr>
              <a:r>
                <a:rPr lang="en-US" altLang="zh-CN" b="1" dirty="0">
                  <a:latin typeface="Century Schoolbook" panose="02040604050505020304" pitchFamily="18" charset="0"/>
                  <a:ea typeface="黑体" panose="02010609060101010101" pitchFamily="49" charset="-122"/>
                </a:rPr>
                <a:t>Shape3D</a:t>
              </a:r>
              <a:r>
                <a:rPr lang="zh-CN" altLang="en-US" b="1" dirty="0">
                  <a:latin typeface="Century Schoolbook" panose="02040604050505020304" pitchFamily="18" charset="0"/>
                  <a:ea typeface="黑体" panose="02010609060101010101" pitchFamily="49" charset="-122"/>
                </a:rPr>
                <a:t>接口</a:t>
              </a:r>
            </a:p>
          </p:txBody>
        </p:sp>
        <p:sp>
          <p:nvSpPr>
            <p:cNvPr id="8" name="Rectangle 9"/>
            <p:cNvSpPr>
              <a:spLocks noChangeArrowheads="1"/>
            </p:cNvSpPr>
            <p:nvPr/>
          </p:nvSpPr>
          <p:spPr bwMode="auto">
            <a:xfrm>
              <a:off x="7415" y="12847"/>
              <a:ext cx="162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Sphere</a:t>
              </a:r>
              <a:r>
                <a:rPr lang="zh-CN" altLang="en-US" b="1" dirty="0">
                  <a:solidFill>
                    <a:schemeClr val="dk1"/>
                  </a:solidFill>
                  <a:latin typeface="Century Schoolbook" panose="02040604050505020304" pitchFamily="18" charset="0"/>
                  <a:ea typeface="黑体" panose="02010609060101010101" pitchFamily="49" charset="-122"/>
                </a:rPr>
                <a:t>类</a:t>
              </a:r>
            </a:p>
          </p:txBody>
        </p:sp>
        <p:sp>
          <p:nvSpPr>
            <p:cNvPr id="9" name="Rectangle 10"/>
            <p:cNvSpPr>
              <a:spLocks noChangeArrowheads="1"/>
            </p:cNvSpPr>
            <p:nvPr/>
          </p:nvSpPr>
          <p:spPr bwMode="auto">
            <a:xfrm>
              <a:off x="5975" y="12847"/>
              <a:ext cx="108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Box</a:t>
              </a:r>
              <a:r>
                <a:rPr lang="zh-CN" altLang="en-US" b="1" dirty="0">
                  <a:solidFill>
                    <a:schemeClr val="dk1"/>
                  </a:solidFill>
                  <a:latin typeface="Century Schoolbook" panose="02040604050505020304" pitchFamily="18" charset="0"/>
                  <a:ea typeface="黑体" panose="02010609060101010101" pitchFamily="49" charset="-122"/>
                </a:rPr>
                <a:t>类</a:t>
              </a:r>
            </a:p>
          </p:txBody>
        </p:sp>
        <p:sp>
          <p:nvSpPr>
            <p:cNvPr id="10" name="Rectangle 11"/>
            <p:cNvSpPr>
              <a:spLocks noChangeArrowheads="1"/>
            </p:cNvSpPr>
            <p:nvPr/>
          </p:nvSpPr>
          <p:spPr bwMode="auto">
            <a:xfrm>
              <a:off x="4100" y="12847"/>
              <a:ext cx="144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Rectangle</a:t>
              </a:r>
              <a:r>
                <a:rPr lang="zh-CN" altLang="en-US" b="1" dirty="0">
                  <a:solidFill>
                    <a:schemeClr val="dk1"/>
                  </a:solidFill>
                  <a:latin typeface="Century Schoolbook" panose="02040604050505020304" pitchFamily="18" charset="0"/>
                  <a:ea typeface="黑体" panose="02010609060101010101" pitchFamily="49" charset="-122"/>
                </a:rPr>
                <a:t>类</a:t>
              </a:r>
            </a:p>
          </p:txBody>
        </p:sp>
        <p:sp>
          <p:nvSpPr>
            <p:cNvPr id="11" name="Rectangle 12"/>
            <p:cNvSpPr>
              <a:spLocks noChangeArrowheads="1"/>
            </p:cNvSpPr>
            <p:nvPr/>
          </p:nvSpPr>
          <p:spPr bwMode="auto">
            <a:xfrm>
              <a:off x="2480" y="12847"/>
              <a:ext cx="108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nchorCtr="0"/>
            <a:lstStyle/>
            <a:p>
              <a:pPr algn="ctr" eaLnBrk="0" hangingPunct="0"/>
              <a:r>
                <a:rPr lang="en-US" altLang="zh-CN" b="1" dirty="0">
                  <a:solidFill>
                    <a:schemeClr val="dk1"/>
                  </a:solidFill>
                  <a:latin typeface="Century Schoolbook" panose="02040604050505020304" pitchFamily="18" charset="0"/>
                  <a:ea typeface="黑体" panose="02010609060101010101" pitchFamily="49" charset="-122"/>
                </a:rPr>
                <a:t>Circle</a:t>
              </a:r>
              <a:r>
                <a:rPr lang="zh-CN" altLang="en-US" b="1" dirty="0">
                  <a:solidFill>
                    <a:schemeClr val="dk1"/>
                  </a:solidFill>
                  <a:latin typeface="Century Schoolbook" panose="02040604050505020304" pitchFamily="18" charset="0"/>
                  <a:ea typeface="黑体" panose="02010609060101010101" pitchFamily="49" charset="-122"/>
                </a:rPr>
                <a:t>类</a:t>
              </a:r>
            </a:p>
          </p:txBody>
        </p:sp>
        <p:sp>
          <p:nvSpPr>
            <p:cNvPr id="12" name="Line 13"/>
            <p:cNvSpPr>
              <a:spLocks noChangeShapeType="1"/>
            </p:cNvSpPr>
            <p:nvPr/>
          </p:nvSpPr>
          <p:spPr bwMode="auto">
            <a:xfrm>
              <a:off x="3965" y="11287"/>
              <a:ext cx="3240" cy="0"/>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13" name="Line 14"/>
            <p:cNvSpPr>
              <a:spLocks noChangeShapeType="1"/>
            </p:cNvSpPr>
            <p:nvPr/>
          </p:nvSpPr>
          <p:spPr bwMode="auto">
            <a:xfrm>
              <a:off x="5585" y="10975"/>
              <a:ext cx="0" cy="308"/>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14" name="Line 15"/>
            <p:cNvSpPr>
              <a:spLocks noChangeShapeType="1"/>
            </p:cNvSpPr>
            <p:nvPr/>
          </p:nvSpPr>
          <p:spPr bwMode="auto">
            <a:xfrm>
              <a:off x="3020" y="12535"/>
              <a:ext cx="1800" cy="0"/>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15" name="Line 16"/>
            <p:cNvSpPr>
              <a:spLocks noChangeShapeType="1"/>
            </p:cNvSpPr>
            <p:nvPr/>
          </p:nvSpPr>
          <p:spPr bwMode="auto">
            <a:xfrm>
              <a:off x="6515" y="12535"/>
              <a:ext cx="1620" cy="0"/>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16" name="AutoShape 17"/>
            <p:cNvSpPr>
              <a:spLocks noChangeArrowheads="1"/>
            </p:cNvSpPr>
            <p:nvPr/>
          </p:nvSpPr>
          <p:spPr bwMode="auto">
            <a:xfrm>
              <a:off x="5495" y="10820"/>
              <a:ext cx="180" cy="156"/>
            </a:xfrm>
            <a:prstGeom prst="triangle">
              <a:avLst>
                <a:gd name="adj" fmla="val 50000"/>
              </a:avLst>
            </a:prstGeom>
            <a:grpFill/>
            <a:ln w="28575">
              <a:solidFill>
                <a:schemeClr val="accent2"/>
              </a:solidFill>
              <a:miter lim="800000"/>
              <a:headEnd/>
              <a:tailEnd/>
            </a:ln>
            <a:extLst/>
          </p:spPr>
          <p:txBody>
            <a:bodyPr wrap="none"/>
            <a:lstStyle/>
            <a:p>
              <a:pPr>
                <a:defRPr/>
              </a:pPr>
              <a:endParaRPr lang="zh-CN" altLang="en-US">
                <a:latin typeface="Arial" charset="0"/>
              </a:endParaRPr>
            </a:p>
          </p:txBody>
        </p:sp>
        <p:sp>
          <p:nvSpPr>
            <p:cNvPr id="17" name="Line 18"/>
            <p:cNvSpPr>
              <a:spLocks noChangeShapeType="1"/>
            </p:cNvSpPr>
            <p:nvPr/>
          </p:nvSpPr>
          <p:spPr bwMode="auto">
            <a:xfrm>
              <a:off x="3965" y="11287"/>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18" name="Line 19"/>
            <p:cNvSpPr>
              <a:spLocks noChangeShapeType="1"/>
            </p:cNvSpPr>
            <p:nvPr/>
          </p:nvSpPr>
          <p:spPr bwMode="auto">
            <a:xfrm>
              <a:off x="7205" y="11287"/>
              <a:ext cx="0" cy="312"/>
            </a:xfrm>
            <a:prstGeom prst="line">
              <a:avLst/>
            </a:prstGeom>
            <a:grpFill/>
            <a:ln w="28575">
              <a:solidFill>
                <a:srgbClr val="0000CC"/>
              </a:solidFill>
              <a:prstDash val="dash"/>
              <a:round/>
              <a:headEnd/>
              <a:tailEnd/>
            </a:ln>
            <a:extLst/>
          </p:spPr>
          <p:txBody>
            <a:bodyPr wrap="none"/>
            <a:lstStyle/>
            <a:p>
              <a:pPr>
                <a:defRPr/>
              </a:pPr>
              <a:endParaRPr lang="zh-CN" altLang="en-US">
                <a:latin typeface="Arial" charset="0"/>
              </a:endParaRPr>
            </a:p>
          </p:txBody>
        </p:sp>
        <p:sp>
          <p:nvSpPr>
            <p:cNvPr id="19" name="AutoShape 20"/>
            <p:cNvSpPr>
              <a:spLocks noChangeArrowheads="1"/>
            </p:cNvSpPr>
            <p:nvPr/>
          </p:nvSpPr>
          <p:spPr bwMode="auto">
            <a:xfrm>
              <a:off x="3875" y="12068"/>
              <a:ext cx="180" cy="156"/>
            </a:xfrm>
            <a:prstGeom prst="triangle">
              <a:avLst>
                <a:gd name="adj" fmla="val 50000"/>
              </a:avLst>
            </a:prstGeom>
            <a:grpFill/>
            <a:ln w="28575">
              <a:solidFill>
                <a:schemeClr val="accent6"/>
              </a:solidFill>
              <a:miter lim="800000"/>
              <a:headEnd/>
              <a:tailEnd/>
            </a:ln>
            <a:extLst/>
          </p:spPr>
          <p:txBody>
            <a:bodyPr wrap="none"/>
            <a:lstStyle/>
            <a:p>
              <a:pPr>
                <a:defRPr/>
              </a:pPr>
              <a:endParaRPr lang="zh-CN" altLang="en-US">
                <a:latin typeface="Arial" charset="0"/>
              </a:endParaRPr>
            </a:p>
          </p:txBody>
        </p:sp>
        <p:sp>
          <p:nvSpPr>
            <p:cNvPr id="20" name="AutoShape 21"/>
            <p:cNvSpPr>
              <a:spLocks noChangeArrowheads="1"/>
            </p:cNvSpPr>
            <p:nvPr/>
          </p:nvSpPr>
          <p:spPr bwMode="auto">
            <a:xfrm>
              <a:off x="7145" y="12068"/>
              <a:ext cx="180" cy="156"/>
            </a:xfrm>
            <a:prstGeom prst="triangle">
              <a:avLst>
                <a:gd name="adj" fmla="val 50000"/>
              </a:avLst>
            </a:prstGeom>
            <a:grpFill/>
            <a:ln w="28575">
              <a:solidFill>
                <a:schemeClr val="accent6"/>
              </a:solidFill>
              <a:miter lim="800000"/>
              <a:headEnd/>
              <a:tailEnd/>
            </a:ln>
            <a:extLst/>
          </p:spPr>
          <p:txBody>
            <a:bodyPr wrap="none"/>
            <a:lstStyle/>
            <a:p>
              <a:pPr>
                <a:defRPr/>
              </a:pPr>
              <a:endParaRPr lang="zh-CN" altLang="en-US">
                <a:latin typeface="Arial" charset="0"/>
              </a:endParaRPr>
            </a:p>
          </p:txBody>
        </p:sp>
        <p:sp>
          <p:nvSpPr>
            <p:cNvPr id="21" name="Line 22"/>
            <p:cNvSpPr>
              <a:spLocks noChangeShapeType="1"/>
            </p:cNvSpPr>
            <p:nvPr/>
          </p:nvSpPr>
          <p:spPr bwMode="auto">
            <a:xfrm>
              <a:off x="3965" y="12223"/>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22" name="Line 23"/>
            <p:cNvSpPr>
              <a:spLocks noChangeShapeType="1"/>
            </p:cNvSpPr>
            <p:nvPr/>
          </p:nvSpPr>
          <p:spPr bwMode="auto">
            <a:xfrm>
              <a:off x="7235" y="12223"/>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23" name="Line 24"/>
            <p:cNvSpPr>
              <a:spLocks noChangeShapeType="1"/>
            </p:cNvSpPr>
            <p:nvPr/>
          </p:nvSpPr>
          <p:spPr bwMode="auto">
            <a:xfrm>
              <a:off x="3020" y="12535"/>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24" name="Line 25"/>
            <p:cNvSpPr>
              <a:spLocks noChangeShapeType="1"/>
            </p:cNvSpPr>
            <p:nvPr/>
          </p:nvSpPr>
          <p:spPr bwMode="auto">
            <a:xfrm>
              <a:off x="4835" y="12535"/>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25" name="Line 26"/>
            <p:cNvSpPr>
              <a:spLocks noChangeShapeType="1"/>
            </p:cNvSpPr>
            <p:nvPr/>
          </p:nvSpPr>
          <p:spPr bwMode="auto">
            <a:xfrm>
              <a:off x="6500" y="12535"/>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sp>
          <p:nvSpPr>
            <p:cNvPr id="26" name="Line 27"/>
            <p:cNvSpPr>
              <a:spLocks noChangeShapeType="1"/>
            </p:cNvSpPr>
            <p:nvPr/>
          </p:nvSpPr>
          <p:spPr bwMode="auto">
            <a:xfrm>
              <a:off x="8120" y="12535"/>
              <a:ext cx="0" cy="312"/>
            </a:xfrm>
            <a:prstGeom prst="line">
              <a:avLst/>
            </a:prstGeom>
            <a:grpFill/>
            <a:ln w="28575">
              <a:solidFill>
                <a:schemeClr val="accent6"/>
              </a:solidFill>
              <a:prstDash val="dash"/>
              <a:round/>
              <a:headEnd/>
              <a:tailEnd/>
            </a:ln>
            <a:extLst/>
          </p:spPr>
          <p:txBody>
            <a:bodyPr wrap="none"/>
            <a:lstStyle/>
            <a:p>
              <a:pPr>
                <a:defRPr/>
              </a:pPr>
              <a:endParaRPr lang="zh-CN" altLang="en-US">
                <a:latin typeface="Arial" charset="0"/>
              </a:endParaRPr>
            </a:p>
          </p:txBody>
        </p:sp>
      </p:grpSp>
      <p:cxnSp>
        <p:nvCxnSpPr>
          <p:cNvPr id="27" name="直接连接符 2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96580" y="129687"/>
            <a:ext cx="7543800" cy="719137"/>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3.12.3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接口的扩展</a:t>
            </a:r>
            <a:endParaRPr lang="zh-CN" altLang="en-US" sz="3200" dirty="0" smtClean="0">
              <a:ea typeface="宋体" panose="02010600030101010101" pitchFamily="2" charset="-122"/>
              <a:cs typeface="Times New Roman" panose="02020603050405020304" pitchFamily="18" charset="0"/>
            </a:endParaRPr>
          </a:p>
        </p:txBody>
      </p:sp>
      <p:sp>
        <p:nvSpPr>
          <p:cNvPr id="38915" name="内容占位符 2"/>
          <p:cNvSpPr>
            <a:spLocks noGrp="1"/>
          </p:cNvSpPr>
          <p:nvPr>
            <p:ph idx="1"/>
          </p:nvPr>
        </p:nvSpPr>
        <p:spPr>
          <a:xfrm>
            <a:off x="395536" y="908720"/>
            <a:ext cx="8229600" cy="5184775"/>
          </a:xfrm>
        </p:spPr>
        <p:txBody>
          <a:bodyPr/>
          <a:lstStyle/>
          <a:p>
            <a:r>
              <a:rPr lang="zh-CN" altLang="en-US" sz="2400" b="0" dirty="0" smtClean="0">
                <a:latin typeface="黑体" panose="02010609060101010101" pitchFamily="49" charset="-122"/>
                <a:ea typeface="黑体" panose="02010609060101010101" pitchFamily="49" charset="-122"/>
              </a:rPr>
              <a:t>部分代码如下</a:t>
            </a:r>
          </a:p>
          <a:p>
            <a:endParaRPr lang="zh-CN" altLang="en-US" dirty="0" smtClean="0">
              <a:ea typeface="宋体" panose="02010600030101010101" pitchFamily="2" charset="-122"/>
            </a:endParaRPr>
          </a:p>
        </p:txBody>
      </p:sp>
      <p:sp>
        <p:nvSpPr>
          <p:cNvPr id="38916" name="Rectangle 3"/>
          <p:cNvSpPr txBox="1">
            <a:spLocks noChangeArrowheads="1"/>
          </p:cNvSpPr>
          <p:nvPr/>
        </p:nvSpPr>
        <p:spPr bwMode="auto">
          <a:xfrm>
            <a:off x="251520" y="1340769"/>
            <a:ext cx="4103687" cy="1800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dirty="0">
                <a:solidFill>
                  <a:srgbClr val="009900"/>
                </a:solidFill>
                <a:latin typeface="Century Schoolbook" panose="02040604050505020304" pitchFamily="18" charset="0"/>
                <a:ea typeface="黑体" panose="02010609060101010101" pitchFamily="49" charset="-122"/>
              </a:rPr>
              <a:t>// </a:t>
            </a:r>
            <a:r>
              <a:rPr lang="zh-CN" altLang="en-US" dirty="0">
                <a:solidFill>
                  <a:srgbClr val="009900"/>
                </a:solidFill>
                <a:latin typeface="Century Schoolbook" panose="02040604050505020304" pitchFamily="18" charset="0"/>
                <a:ea typeface="黑体" panose="02010609060101010101" pitchFamily="49" charset="-122"/>
              </a:rPr>
              <a:t>声明</a:t>
            </a:r>
            <a:r>
              <a:rPr lang="en-US" altLang="zh-CN" dirty="0">
                <a:solidFill>
                  <a:srgbClr val="009900"/>
                </a:solidFill>
                <a:latin typeface="Century Schoolbook" panose="02040604050505020304" pitchFamily="18" charset="0"/>
                <a:ea typeface="黑体" panose="02010609060101010101" pitchFamily="49" charset="-122"/>
              </a:rPr>
              <a:t>Shape</a:t>
            </a:r>
            <a:r>
              <a:rPr lang="zh-CN" altLang="en-US" dirty="0">
                <a:solidFill>
                  <a:srgbClr val="009900"/>
                </a:solidFill>
                <a:latin typeface="Century Schoolbook" panose="02040604050505020304" pitchFamily="18" charset="0"/>
                <a:ea typeface="黑体" panose="02010609060101010101" pitchFamily="49" charset="-122"/>
              </a:rPr>
              <a:t>接口</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interface </a:t>
            </a:r>
            <a:r>
              <a:rPr lang="en-US" altLang="zh-CN" dirty="0">
                <a:solidFill>
                  <a:srgbClr val="FF0000"/>
                </a:solidFill>
                <a:latin typeface="Century Schoolbook" panose="02040604050505020304" pitchFamily="18" charset="0"/>
                <a:ea typeface="黑体" panose="02010609060101010101" pitchFamily="49" charset="-122"/>
              </a:rPr>
              <a:t>Shape</a:t>
            </a:r>
            <a:r>
              <a:rPr lang="en-US" altLang="zh-CN" dirty="0">
                <a:latin typeface="Century Schoolbook" panose="02040604050505020304" pitchFamily="18" charset="0"/>
                <a:ea typeface="黑体" panose="02010609060101010101" pitchFamily="49" charset="-122"/>
              </a:rPr>
              <a:t>{             </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double pi=3.14;            </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void </a:t>
            </a:r>
            <a:r>
              <a:rPr lang="en-US" altLang="zh-CN" dirty="0" err="1">
                <a:latin typeface="Century Schoolbook" panose="02040604050505020304" pitchFamily="18" charset="0"/>
                <a:ea typeface="黑体" panose="02010609060101010101" pitchFamily="49" charset="-122"/>
              </a:rPr>
              <a:t>setColor</a:t>
            </a:r>
            <a:r>
              <a:rPr lang="en-US" altLang="zh-CN" dirty="0">
                <a:latin typeface="Century Schoolbook" panose="02040604050505020304" pitchFamily="18" charset="0"/>
                <a:ea typeface="黑体" panose="02010609060101010101" pitchFamily="49" charset="-122"/>
              </a:rPr>
              <a:t>(String </a:t>
            </a:r>
            <a:r>
              <a:rPr lang="en-US" altLang="zh-CN" dirty="0" err="1">
                <a:latin typeface="Century Schoolbook" panose="02040604050505020304" pitchFamily="18" charset="0"/>
                <a:ea typeface="黑体" panose="02010609060101010101" pitchFamily="49" charset="-122"/>
              </a:rPr>
              <a:t>str</a:t>
            </a:r>
            <a:r>
              <a:rPr lang="en-US" altLang="zh-CN" dirty="0">
                <a:latin typeface="Century Schoolbook" panose="02040604050505020304" pitchFamily="18" charset="0"/>
                <a:ea typeface="黑体" panose="02010609060101010101" pitchFamily="49" charset="-122"/>
              </a:rPr>
              <a:t>); </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a:t>
            </a:r>
          </a:p>
        </p:txBody>
      </p:sp>
      <p:sp>
        <p:nvSpPr>
          <p:cNvPr id="5" name="Rectangle 3"/>
          <p:cNvSpPr txBox="1">
            <a:spLocks noChangeArrowheads="1"/>
          </p:cNvSpPr>
          <p:nvPr/>
        </p:nvSpPr>
        <p:spPr bwMode="auto">
          <a:xfrm>
            <a:off x="4537237" y="1340770"/>
            <a:ext cx="4319711" cy="1800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lvl1pPr marL="342900" indent="-342900"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1">
              <a:spcBef>
                <a:spcPts val="600"/>
              </a:spcBef>
              <a:buClr>
                <a:schemeClr val="accent2"/>
              </a:buClr>
              <a:buSzPct val="70000"/>
              <a:defRPr/>
            </a:pPr>
            <a:r>
              <a:rPr lang="en-US" altLang="zh-CN" dirty="0" smtClean="0">
                <a:solidFill>
                  <a:srgbClr val="009900"/>
                </a:solidFill>
                <a:latin typeface="Century Schoolbook" panose="02040604050505020304" pitchFamily="18" charset="0"/>
                <a:ea typeface="黑体" panose="02010609060101010101" pitchFamily="49" charset="-122"/>
              </a:rPr>
              <a:t>//</a:t>
            </a:r>
            <a:r>
              <a:rPr lang="zh-CN" altLang="en-US" dirty="0" smtClean="0">
                <a:solidFill>
                  <a:srgbClr val="009900"/>
                </a:solidFill>
                <a:latin typeface="Century Schoolbook" panose="02040604050505020304" pitchFamily="18" charset="0"/>
                <a:ea typeface="黑体" panose="02010609060101010101" pitchFamily="49" charset="-122"/>
              </a:rPr>
              <a:t>声明</a:t>
            </a:r>
            <a:r>
              <a:rPr lang="en-US" altLang="zh-CN" dirty="0" smtClean="0">
                <a:solidFill>
                  <a:srgbClr val="009900"/>
                </a:solidFill>
                <a:latin typeface="Century Schoolbook" panose="02040604050505020304" pitchFamily="18" charset="0"/>
                <a:ea typeface="黑体" panose="02010609060101010101" pitchFamily="49" charset="-122"/>
              </a:rPr>
              <a:t>Shape2D</a:t>
            </a:r>
            <a:r>
              <a:rPr lang="zh-CN" altLang="en-US" dirty="0" smtClean="0">
                <a:solidFill>
                  <a:srgbClr val="009900"/>
                </a:solidFill>
                <a:latin typeface="Century Schoolbook" panose="02040604050505020304" pitchFamily="18" charset="0"/>
                <a:ea typeface="黑体" panose="02010609060101010101" pitchFamily="49" charset="-122"/>
              </a:rPr>
              <a:t>接口扩展</a:t>
            </a:r>
            <a:r>
              <a:rPr lang="en-US" altLang="zh-CN" dirty="0" smtClean="0">
                <a:solidFill>
                  <a:srgbClr val="009900"/>
                </a:solidFill>
                <a:latin typeface="Century Schoolbook" panose="02040604050505020304" pitchFamily="18" charset="0"/>
                <a:ea typeface="黑体" panose="02010609060101010101" pitchFamily="49" charset="-122"/>
              </a:rPr>
              <a:t>Shape</a:t>
            </a:r>
            <a:r>
              <a:rPr lang="zh-CN" altLang="en-US" dirty="0" smtClean="0">
                <a:solidFill>
                  <a:srgbClr val="009900"/>
                </a:solidFill>
                <a:latin typeface="Century Schoolbook" panose="02040604050505020304" pitchFamily="18" charset="0"/>
                <a:ea typeface="黑体" panose="02010609060101010101" pitchFamily="49" charset="-122"/>
              </a:rPr>
              <a:t>接口</a:t>
            </a:r>
          </a:p>
          <a:p>
            <a:pPr marL="0" lvl="1">
              <a:spcBef>
                <a:spcPts val="600"/>
              </a:spcBef>
              <a:buClr>
                <a:schemeClr val="accent2"/>
              </a:buClr>
              <a:buSzPct val="70000"/>
              <a:defRPr/>
            </a:pPr>
            <a:r>
              <a:rPr lang="en-US" altLang="zh-CN" dirty="0" smtClean="0">
                <a:solidFill>
                  <a:schemeClr val="tx1">
                    <a:lumMod val="95000"/>
                    <a:lumOff val="5000"/>
                  </a:schemeClr>
                </a:solidFill>
                <a:latin typeface="Century Schoolbook" panose="02040604050505020304" pitchFamily="18" charset="0"/>
                <a:ea typeface="黑体" panose="02010609060101010101" pitchFamily="49" charset="-122"/>
              </a:rPr>
              <a:t>interface </a:t>
            </a:r>
            <a:r>
              <a:rPr lang="en-US" altLang="zh-CN" dirty="0" smtClean="0">
                <a:solidFill>
                  <a:srgbClr val="FF0000"/>
                </a:solidFill>
                <a:latin typeface="Century Schoolbook" panose="02040604050505020304" pitchFamily="18" charset="0"/>
                <a:ea typeface="黑体" panose="02010609060101010101" pitchFamily="49" charset="-122"/>
              </a:rPr>
              <a:t>Shape2D</a:t>
            </a:r>
            <a:r>
              <a:rPr lang="en-US" altLang="zh-CN" dirty="0" smtClean="0">
                <a:solidFill>
                  <a:schemeClr val="tx1">
                    <a:lumMod val="95000"/>
                    <a:lumOff val="5000"/>
                  </a:schemeClr>
                </a:solidFill>
                <a:latin typeface="Century Schoolbook" panose="02040604050505020304" pitchFamily="18" charset="0"/>
                <a:ea typeface="黑体" panose="02010609060101010101" pitchFamily="49" charset="-122"/>
              </a:rPr>
              <a:t> </a:t>
            </a:r>
            <a:r>
              <a:rPr lang="en-US" altLang="zh-CN" dirty="0" smtClean="0">
                <a:solidFill>
                  <a:srgbClr val="0000FF"/>
                </a:solidFill>
                <a:latin typeface="Century Schoolbook" panose="02040604050505020304" pitchFamily="18" charset="0"/>
                <a:ea typeface="黑体" panose="02010609060101010101" pitchFamily="49" charset="-122"/>
              </a:rPr>
              <a:t>extends</a:t>
            </a:r>
            <a:r>
              <a:rPr lang="en-US" altLang="zh-CN" dirty="0" smtClean="0">
                <a:solidFill>
                  <a:schemeClr val="tx1">
                    <a:lumMod val="95000"/>
                    <a:lumOff val="5000"/>
                  </a:schemeClr>
                </a:solidFill>
                <a:latin typeface="Century Schoolbook" panose="02040604050505020304" pitchFamily="18" charset="0"/>
                <a:ea typeface="黑体" panose="02010609060101010101" pitchFamily="49" charset="-122"/>
              </a:rPr>
              <a:t> Shape {</a:t>
            </a:r>
          </a:p>
          <a:p>
            <a:pPr marL="0" lvl="1">
              <a:spcBef>
                <a:spcPts val="600"/>
              </a:spcBef>
              <a:buClr>
                <a:schemeClr val="accent2"/>
              </a:buClr>
              <a:buSzPct val="70000"/>
              <a:defRPr/>
            </a:pPr>
            <a:r>
              <a:rPr lang="en-US" altLang="zh-CN" dirty="0" smtClean="0">
                <a:solidFill>
                  <a:srgbClr val="009900"/>
                </a:solidFill>
                <a:latin typeface="Century Schoolbook" panose="02040604050505020304" pitchFamily="18" charset="0"/>
                <a:ea typeface="黑体" panose="02010609060101010101" pitchFamily="49" charset="-122"/>
              </a:rPr>
              <a:t>    </a:t>
            </a:r>
            <a:r>
              <a:rPr lang="en-US" altLang="zh-CN" dirty="0" smtClean="0">
                <a:latin typeface="Century Schoolbook" panose="02040604050505020304" pitchFamily="18" charset="0"/>
                <a:ea typeface="黑体" panose="02010609060101010101" pitchFamily="49" charset="-122"/>
              </a:rPr>
              <a:t>double area();</a:t>
            </a:r>
          </a:p>
          <a:p>
            <a:pPr marL="0" lvl="1">
              <a:spcBef>
                <a:spcPts val="600"/>
              </a:spcBef>
              <a:buClr>
                <a:schemeClr val="accent2"/>
              </a:buClr>
              <a:buSzPct val="70000"/>
              <a:defRPr/>
            </a:pPr>
            <a:r>
              <a:rPr lang="en-US" altLang="zh-CN" dirty="0" smtClean="0">
                <a:solidFill>
                  <a:schemeClr val="tx1">
                    <a:lumMod val="95000"/>
                    <a:lumOff val="5000"/>
                  </a:schemeClr>
                </a:solidFill>
                <a:latin typeface="Century Schoolbook" panose="02040604050505020304" pitchFamily="18" charset="0"/>
                <a:ea typeface="黑体" panose="02010609060101010101" pitchFamily="49" charset="-122"/>
              </a:rPr>
              <a:t>}</a:t>
            </a: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6512" y="3212976"/>
            <a:ext cx="4308946" cy="3429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class </a:t>
            </a:r>
            <a:r>
              <a:rPr lang="en-US" altLang="zh-CN" dirty="0">
                <a:solidFill>
                  <a:srgbClr val="CC0099"/>
                </a:solidFill>
                <a:latin typeface="Century Schoolbook" panose="02040604050505020304" pitchFamily="18" charset="0"/>
                <a:ea typeface="黑体" panose="02010609060101010101" pitchFamily="49" charset="-122"/>
              </a:rPr>
              <a:t>Circle</a:t>
            </a:r>
            <a:r>
              <a:rPr lang="en-US" altLang="zh-CN" dirty="0">
                <a:latin typeface="Century Schoolbook" panose="02040604050505020304" pitchFamily="18" charset="0"/>
                <a:ea typeface="黑体" panose="02010609060101010101" pitchFamily="49" charset="-122"/>
              </a:rPr>
              <a:t> </a:t>
            </a:r>
            <a:r>
              <a:rPr lang="en-US" altLang="zh-CN" dirty="0">
                <a:solidFill>
                  <a:srgbClr val="0000CC"/>
                </a:solidFill>
                <a:latin typeface="Century Schoolbook" panose="02040604050505020304" pitchFamily="18" charset="0"/>
                <a:ea typeface="黑体" panose="02010609060101010101" pitchFamily="49" charset="-122"/>
              </a:rPr>
              <a:t>implements</a:t>
            </a:r>
            <a:r>
              <a:rPr lang="en-US" altLang="zh-CN" dirty="0">
                <a:latin typeface="Century Schoolbook" panose="02040604050505020304" pitchFamily="18" charset="0"/>
                <a:ea typeface="黑体" panose="02010609060101010101" pitchFamily="49" charset="-122"/>
              </a:rPr>
              <a:t> Shape2D {</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double radius;</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String color;</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public Circle(double r) {   radius=r;  }</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public double </a:t>
            </a:r>
            <a:r>
              <a:rPr lang="en-US" altLang="zh-CN" dirty="0">
                <a:solidFill>
                  <a:srgbClr val="C00000"/>
                </a:solidFill>
                <a:latin typeface="Century Schoolbook" panose="02040604050505020304" pitchFamily="18" charset="0"/>
                <a:ea typeface="黑体" panose="02010609060101010101" pitchFamily="49" charset="-122"/>
              </a:rPr>
              <a:t>area() </a:t>
            </a:r>
            <a:r>
              <a:rPr lang="en-US" altLang="zh-CN" dirty="0">
                <a:latin typeface="Century Schoolbook" panose="02040604050505020304" pitchFamily="18" charset="0"/>
                <a:ea typeface="黑体" panose="02010609060101010101" pitchFamily="49" charset="-122"/>
              </a:rPr>
              <a:t>{</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return (pi*radius*radius);</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public void </a:t>
            </a:r>
            <a:r>
              <a:rPr lang="en-US" altLang="zh-CN" dirty="0" err="1">
                <a:solidFill>
                  <a:srgbClr val="C00000"/>
                </a:solidFill>
                <a:latin typeface="Century Schoolbook" panose="02040604050505020304" pitchFamily="18" charset="0"/>
                <a:ea typeface="黑体" panose="02010609060101010101" pitchFamily="49" charset="-122"/>
              </a:rPr>
              <a:t>setColor</a:t>
            </a:r>
            <a:r>
              <a:rPr lang="en-US" altLang="zh-CN" dirty="0">
                <a:solidFill>
                  <a:srgbClr val="C00000"/>
                </a:solidFill>
                <a:latin typeface="Century Schoolbook" panose="02040604050505020304" pitchFamily="18" charset="0"/>
                <a:ea typeface="黑体" panose="02010609060101010101" pitchFamily="49" charset="-122"/>
              </a:rPr>
              <a:t>(String </a:t>
            </a:r>
            <a:r>
              <a:rPr lang="en-US" altLang="zh-CN" dirty="0" err="1">
                <a:solidFill>
                  <a:srgbClr val="C00000"/>
                </a:solidFill>
                <a:latin typeface="Century Schoolbook" panose="02040604050505020304" pitchFamily="18" charset="0"/>
                <a:ea typeface="黑体" panose="02010609060101010101" pitchFamily="49" charset="-122"/>
              </a:rPr>
              <a:t>str</a:t>
            </a:r>
            <a:r>
              <a:rPr lang="en-US" altLang="zh-CN" dirty="0">
                <a:solidFill>
                  <a:srgbClr val="C00000"/>
                </a:solidFill>
                <a:latin typeface="Century Schoolbook" panose="02040604050505020304" pitchFamily="18" charset="0"/>
                <a:ea typeface="黑体" panose="02010609060101010101" pitchFamily="49" charset="-122"/>
              </a:rPr>
              <a:t>)</a:t>
            </a:r>
            <a:r>
              <a:rPr lang="en-US" altLang="zh-CN" dirty="0">
                <a:latin typeface="Century Schoolbook" panose="02040604050505020304" pitchFamily="18" charset="0"/>
                <a:ea typeface="黑体" panose="02010609060101010101" pitchFamily="49" charset="-122"/>
              </a:rPr>
              <a:t>{</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color=</a:t>
            </a:r>
            <a:r>
              <a:rPr lang="en-US" altLang="zh-CN" dirty="0" err="1">
                <a:latin typeface="Century Schoolbook" panose="02040604050505020304" pitchFamily="18" charset="0"/>
                <a:ea typeface="黑体" panose="02010609060101010101" pitchFamily="49" charset="-122"/>
              </a:rPr>
              <a:t>str</a:t>
            </a:r>
            <a:r>
              <a:rPr lang="en-US" altLang="zh-CN" dirty="0">
                <a:latin typeface="Century Schoolbook" panose="02040604050505020304" pitchFamily="18" charset="0"/>
                <a:ea typeface="黑体" panose="02010609060101010101" pitchFamily="49" charset="-122"/>
              </a:rPr>
              <a:t>;</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a:t>
            </a:r>
            <a:r>
              <a:rPr lang="en-US" altLang="zh-CN" dirty="0" err="1">
                <a:latin typeface="Century Schoolbook" panose="02040604050505020304" pitchFamily="18" charset="0"/>
                <a:ea typeface="黑体" panose="02010609060101010101" pitchFamily="49" charset="-122"/>
              </a:rPr>
              <a:t>System.out.println</a:t>
            </a:r>
            <a:r>
              <a:rPr lang="en-US" altLang="zh-CN" dirty="0" smtClean="0">
                <a:latin typeface="Century Schoolbook" panose="02040604050505020304" pitchFamily="18" charset="0"/>
                <a:ea typeface="黑体" panose="02010609060101010101" pitchFamily="49" charset="-122"/>
              </a:rPr>
              <a:t>(“Color</a:t>
            </a:r>
            <a:r>
              <a:rPr lang="en-US" altLang="zh-CN" dirty="0">
                <a:latin typeface="Century Schoolbook" panose="02040604050505020304" pitchFamily="18" charset="0"/>
                <a:ea typeface="黑体" panose="02010609060101010101" pitchFamily="49" charset="-122"/>
              </a:rPr>
              <a:t>="+color);</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    }</a:t>
            </a:r>
          </a:p>
          <a:p>
            <a:pPr marL="0" lvl="1">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a:t>
            </a:r>
          </a:p>
        </p:txBody>
      </p:sp>
      <p:sp>
        <p:nvSpPr>
          <p:cNvPr id="8" name="Rectangle 3"/>
          <p:cNvSpPr txBox="1">
            <a:spLocks noChangeArrowheads="1"/>
          </p:cNvSpPr>
          <p:nvPr/>
        </p:nvSpPr>
        <p:spPr bwMode="auto">
          <a:xfrm>
            <a:off x="4249205" y="3212976"/>
            <a:ext cx="4859299" cy="3429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测试</a:t>
            </a:r>
            <a:r>
              <a:rPr lang="zh-CN" altLang="en-US" dirty="0" smtClean="0">
                <a:latin typeface="Century Schoolbook" panose="02040604050505020304" pitchFamily="18" charset="0"/>
                <a:ea typeface="黑体" panose="02010609060101010101" pitchFamily="49" charset="-122"/>
              </a:rPr>
              <a:t>类</a:t>
            </a:r>
            <a:endParaRPr lang="en-US" altLang="zh-CN" dirty="0" smtClean="0">
              <a:latin typeface="Century Schoolbook" panose="02040604050505020304" pitchFamily="18" charset="0"/>
              <a:ea typeface="黑体" panose="02010609060101010101" pitchFamily="49" charset="-122"/>
            </a:endParaRPr>
          </a:p>
          <a:p>
            <a:pPr marL="0" lvl="1">
              <a:spcBef>
                <a:spcPts val="600"/>
              </a:spcBef>
              <a:buClr>
                <a:schemeClr val="accent2"/>
              </a:buClr>
              <a:buSzPct val="70000"/>
            </a:pPr>
            <a:r>
              <a:rPr lang="en-US" altLang="zh-CN" dirty="0" smtClean="0">
                <a:latin typeface="Century Schoolbook" panose="02040604050505020304" pitchFamily="18" charset="0"/>
                <a:ea typeface="黑体" panose="02010609060101010101" pitchFamily="49" charset="-122"/>
              </a:rPr>
              <a:t>public </a:t>
            </a:r>
            <a:r>
              <a:rPr lang="en-US" altLang="zh-CN" dirty="0">
                <a:latin typeface="Century Schoolbook" panose="02040604050505020304" pitchFamily="18" charset="0"/>
                <a:ea typeface="黑体" panose="02010609060101010101" pitchFamily="49" charset="-122"/>
              </a:rPr>
              <a:t>class </a:t>
            </a:r>
            <a:r>
              <a:rPr lang="en-US" altLang="zh-CN" dirty="0" err="1" smtClean="0">
                <a:latin typeface="Century Schoolbook" panose="02040604050505020304" pitchFamily="18" charset="0"/>
                <a:ea typeface="黑体" panose="02010609060101010101" pitchFamily="49" charset="-122"/>
              </a:rPr>
              <a:t>ExtendsInterfaceTester</a:t>
            </a:r>
            <a:r>
              <a:rPr lang="en-US" altLang="zh-CN" dirty="0" smtClean="0">
                <a:latin typeface="Century Schoolbook" panose="02040604050505020304" pitchFamily="18" charset="0"/>
                <a:ea typeface="黑体" panose="02010609060101010101" pitchFamily="49" charset="-122"/>
              </a:rPr>
              <a:t>{   </a:t>
            </a:r>
            <a:endParaRPr lang="zh-CN" altLang="en-US" dirty="0" smtClean="0">
              <a:latin typeface="Century Schoolbook" panose="02040604050505020304" pitchFamily="18" charset="0"/>
              <a:ea typeface="黑体" panose="02010609060101010101" pitchFamily="49" charset="-122"/>
            </a:endParaRPr>
          </a:p>
          <a:p>
            <a:pPr marL="0" lvl="1">
              <a:spcBef>
                <a:spcPts val="600"/>
              </a:spcBef>
              <a:buClr>
                <a:schemeClr val="accent2"/>
              </a:buClr>
              <a:buSzPct val="70000"/>
            </a:pPr>
            <a:r>
              <a:rPr lang="zh-CN" altLang="en-US" dirty="0" smtClean="0">
                <a:latin typeface="Century Schoolbook" panose="02040604050505020304" pitchFamily="18" charset="0"/>
                <a:ea typeface="黑体" panose="02010609060101010101" pitchFamily="49" charset="-122"/>
              </a:rPr>
              <a:t>  </a:t>
            </a:r>
            <a:r>
              <a:rPr lang="en-US" altLang="zh-CN" dirty="0" smtClean="0">
                <a:latin typeface="Century Schoolbook" panose="02040604050505020304" pitchFamily="18" charset="0"/>
                <a:ea typeface="黑体" panose="02010609060101010101" pitchFamily="49" charset="-122"/>
              </a:rPr>
              <a:t>public static void main(String []</a:t>
            </a:r>
            <a:r>
              <a:rPr lang="en-US" altLang="zh-CN" dirty="0" err="1" smtClean="0">
                <a:latin typeface="Century Schoolbook" panose="02040604050505020304" pitchFamily="18" charset="0"/>
                <a:ea typeface="黑体" panose="02010609060101010101" pitchFamily="49" charset="-122"/>
              </a:rPr>
              <a:t>args</a:t>
            </a:r>
            <a:r>
              <a:rPr lang="en-US" altLang="zh-CN" dirty="0" smtClean="0">
                <a:latin typeface="Century Schoolbook" panose="02040604050505020304" pitchFamily="18" charset="0"/>
                <a:ea typeface="黑体" panose="02010609060101010101" pitchFamily="49" charset="-122"/>
              </a:rPr>
              <a:t>) {</a:t>
            </a:r>
          </a:p>
          <a:p>
            <a:pPr marL="0" lvl="1">
              <a:spcBef>
                <a:spcPts val="600"/>
              </a:spcBef>
              <a:buClr>
                <a:schemeClr val="accent2"/>
              </a:buClr>
              <a:buSzPct val="70000"/>
            </a:pPr>
            <a:r>
              <a:rPr lang="en-US" altLang="zh-CN" dirty="0" smtClean="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Circle </a:t>
            </a:r>
            <a:r>
              <a:rPr lang="en-US" altLang="zh-CN" dirty="0" err="1">
                <a:latin typeface="Century Schoolbook" panose="02040604050505020304" pitchFamily="18" charset="0"/>
                <a:ea typeface="黑体" panose="02010609060101010101" pitchFamily="49" charset="-122"/>
              </a:rPr>
              <a:t>cir</a:t>
            </a:r>
            <a:r>
              <a:rPr lang="en-US" altLang="zh-CN" dirty="0">
                <a:latin typeface="Century Schoolbook" panose="02040604050505020304" pitchFamily="18" charset="0"/>
                <a:ea typeface="黑体" panose="02010609060101010101" pitchFamily="49" charset="-122"/>
              </a:rPr>
              <a:t>;</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a:t>
            </a:r>
            <a:r>
              <a:rPr lang="en-US" altLang="zh-CN" dirty="0" err="1">
                <a:latin typeface="Century Schoolbook" panose="02040604050505020304" pitchFamily="18" charset="0"/>
                <a:ea typeface="黑体" panose="02010609060101010101" pitchFamily="49" charset="-122"/>
              </a:rPr>
              <a:t>cir</a:t>
            </a:r>
            <a:r>
              <a:rPr lang="en-US" altLang="zh-CN" dirty="0">
                <a:latin typeface="Century Schoolbook" panose="02040604050505020304" pitchFamily="18" charset="0"/>
                <a:ea typeface="黑体" panose="02010609060101010101" pitchFamily="49" charset="-122"/>
              </a:rPr>
              <a:t>=new Circle(2.0);</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a:t>
            </a:r>
            <a:r>
              <a:rPr lang="en-US" altLang="zh-CN" dirty="0" err="1">
                <a:solidFill>
                  <a:srgbClr val="FF0000"/>
                </a:solidFill>
                <a:latin typeface="Century Schoolbook" panose="02040604050505020304" pitchFamily="18" charset="0"/>
                <a:ea typeface="黑体" panose="02010609060101010101" pitchFamily="49" charset="-122"/>
              </a:rPr>
              <a:t>cir.setColor</a:t>
            </a:r>
            <a:r>
              <a:rPr lang="en-US" altLang="zh-CN" dirty="0">
                <a:solidFill>
                  <a:srgbClr val="FF0000"/>
                </a:solidFill>
                <a:latin typeface="Century Schoolbook" panose="02040604050505020304" pitchFamily="18" charset="0"/>
                <a:ea typeface="黑体" panose="02010609060101010101" pitchFamily="49" charset="-122"/>
              </a:rPr>
              <a:t>("blue");</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a:t>
            </a:r>
            <a:r>
              <a:rPr lang="en-US" altLang="zh-CN" dirty="0" err="1">
                <a:latin typeface="Century Schoolbook" panose="02040604050505020304" pitchFamily="18" charset="0"/>
                <a:ea typeface="黑体" panose="02010609060101010101" pitchFamily="49" charset="-122"/>
              </a:rPr>
              <a:t>System.out.println</a:t>
            </a:r>
            <a:r>
              <a:rPr lang="en-US" altLang="zh-CN" dirty="0">
                <a:latin typeface="Century Schoolbook" panose="02040604050505020304" pitchFamily="18" charset="0"/>
                <a:ea typeface="黑体" panose="02010609060101010101" pitchFamily="49" charset="-122"/>
              </a:rPr>
              <a:t>("Area = " + </a:t>
            </a:r>
            <a:r>
              <a:rPr lang="en-US" altLang="zh-CN" dirty="0" err="1">
                <a:latin typeface="Century Schoolbook" panose="02040604050505020304" pitchFamily="18" charset="0"/>
                <a:ea typeface="黑体" panose="02010609060101010101" pitchFamily="49" charset="-122"/>
              </a:rPr>
              <a:t>cir.</a:t>
            </a:r>
            <a:r>
              <a:rPr lang="en-US" altLang="zh-CN" dirty="0" err="1">
                <a:solidFill>
                  <a:srgbClr val="FF0000"/>
                </a:solidFill>
                <a:latin typeface="Century Schoolbook" panose="02040604050505020304" pitchFamily="18" charset="0"/>
                <a:ea typeface="黑体" panose="02010609060101010101" pitchFamily="49" charset="-122"/>
              </a:rPr>
              <a:t>area</a:t>
            </a:r>
            <a:r>
              <a:rPr lang="en-US" altLang="zh-CN" dirty="0">
                <a:solidFill>
                  <a:srgbClr val="FF0000"/>
                </a:solidFill>
                <a:latin typeface="Century Schoolbook" panose="02040604050505020304" pitchFamily="18" charset="0"/>
                <a:ea typeface="黑体" panose="02010609060101010101" pitchFamily="49" charset="-122"/>
              </a:rPr>
              <a:t>()</a:t>
            </a:r>
            <a:r>
              <a:rPr lang="en-US" altLang="zh-CN" dirty="0">
                <a:latin typeface="Century Schoolbook" panose="02040604050505020304" pitchFamily="18" charset="0"/>
                <a:ea typeface="黑体" panose="02010609060101010101" pitchFamily="49" charset="-122"/>
              </a:rPr>
              <a:t>);</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  }</a:t>
            </a:r>
          </a:p>
          <a:p>
            <a:pPr marL="0" lvl="1">
              <a:spcBef>
                <a:spcPts val="600"/>
              </a:spcBef>
              <a:buClr>
                <a:schemeClr val="accent2"/>
              </a:buClr>
              <a:buSzPct val="70000"/>
            </a:pPr>
            <a:r>
              <a:rPr lang="en-US" altLang="zh-CN" dirty="0">
                <a:latin typeface="Century Schoolbook" panose="02040604050505020304" pitchFamily="18" charset="0"/>
                <a:ea typeface="黑体" panose="02010609060101010101" pitchFamily="49" charset="-122"/>
              </a:rPr>
              <a:t>}</a:t>
            </a:r>
          </a:p>
        </p:txBody>
      </p:sp>
    </p:spTree>
    <p:extLst>
      <p:ext uri="{BB962C8B-B14F-4D97-AF65-F5344CB8AC3E}">
        <p14:creationId xmlns:p14="http://schemas.microsoft.com/office/powerpoint/2010/main" val="28673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latin typeface="Century Schoolbook" panose="02040604050505020304" pitchFamily="18" charset="0"/>
                <a:ea typeface="黑体" panose="02010609060101010101" pitchFamily="49" charset="-122"/>
                <a:cs typeface="Times New Roman" panose="02020603050405020304" pitchFamily="18" charset="0"/>
              </a:rPr>
              <a:t>3.12.3 </a:t>
            </a:r>
            <a:r>
              <a:rPr lang="zh-CN" altLang="en-US" dirty="0">
                <a:latin typeface="Century Schoolbook" panose="02040604050505020304" pitchFamily="18" charset="0"/>
                <a:ea typeface="黑体" panose="02010609060101010101" pitchFamily="49" charset="-122"/>
                <a:cs typeface="Times New Roman" panose="02020603050405020304" pitchFamily="18" charset="0"/>
              </a:rPr>
              <a:t>接口的扩展</a:t>
            </a:r>
            <a:endParaRPr lang="zh-CN" altLang="en-US" dirty="0" smtClean="0">
              <a:ea typeface="宋体" panose="02010600030101010101" pitchFamily="2" charset="-122"/>
              <a:cs typeface="Times New Roman" panose="02020603050405020304" pitchFamily="18" charset="0"/>
            </a:endParaRPr>
          </a:p>
        </p:txBody>
      </p:sp>
      <p:sp>
        <p:nvSpPr>
          <p:cNvPr id="40963" name="内容占位符 2"/>
          <p:cNvSpPr>
            <a:spLocks noGrp="1"/>
          </p:cNvSpPr>
          <p:nvPr>
            <p:ph idx="1"/>
          </p:nvPr>
        </p:nvSpPr>
        <p:spPr/>
        <p:txBody>
          <a:bodyPr/>
          <a:lstStyle/>
          <a:p>
            <a:pPr>
              <a:lnSpc>
                <a:spcPct val="90000"/>
              </a:lnSpc>
            </a:pPr>
            <a:r>
              <a:rPr lang="zh-CN" altLang="en-US" b="0" dirty="0" smtClean="0">
                <a:solidFill>
                  <a:srgbClr val="0000CC"/>
                </a:solidFill>
                <a:latin typeface="Century Schoolbook" panose="02040604050505020304" pitchFamily="18" charset="0"/>
                <a:ea typeface="黑体" panose="02010609060101010101" pitchFamily="49" charset="-122"/>
              </a:rPr>
              <a:t>运行结果</a:t>
            </a:r>
          </a:p>
          <a:p>
            <a:pPr lvl="1">
              <a:lnSpc>
                <a:spcPct val="90000"/>
              </a:lnSpc>
              <a:buFontTx/>
              <a:buNone/>
            </a:pPr>
            <a:r>
              <a:rPr lang="en-US" altLang="zh-CN" b="0" dirty="0" smtClean="0">
                <a:latin typeface="Century Schoolbook" panose="02040604050505020304" pitchFamily="18" charset="0"/>
                <a:ea typeface="黑体" panose="02010609060101010101" pitchFamily="49" charset="-122"/>
              </a:rPr>
              <a:t>Color=blue</a:t>
            </a:r>
          </a:p>
          <a:p>
            <a:pPr lvl="1">
              <a:lnSpc>
                <a:spcPct val="90000"/>
              </a:lnSpc>
              <a:buFontTx/>
              <a:buNone/>
            </a:pPr>
            <a:r>
              <a:rPr lang="en-US" altLang="zh-CN" b="0" dirty="0" smtClean="0">
                <a:latin typeface="Century Schoolbook" panose="02040604050505020304" pitchFamily="18" charset="0"/>
                <a:ea typeface="黑体" panose="02010609060101010101" pitchFamily="49" charset="-122"/>
              </a:rPr>
              <a:t>Area = 12.56</a:t>
            </a:r>
          </a:p>
          <a:p>
            <a:pPr lvl="1">
              <a:lnSpc>
                <a:spcPct val="90000"/>
              </a:lnSpc>
              <a:buFontTx/>
              <a:buNone/>
            </a:pPr>
            <a:endParaRPr lang="en-US" altLang="zh-CN" b="0" dirty="0" smtClean="0">
              <a:latin typeface="Century Schoolbook" panose="02040604050505020304" pitchFamily="18" charset="0"/>
              <a:ea typeface="黑体" panose="02010609060101010101" pitchFamily="49" charset="-122"/>
            </a:endParaRPr>
          </a:p>
          <a:p>
            <a:pPr>
              <a:lnSpc>
                <a:spcPct val="90000"/>
              </a:lnSpc>
            </a:pPr>
            <a:r>
              <a:rPr lang="zh-CN" altLang="en-US" b="0" dirty="0" smtClean="0">
                <a:solidFill>
                  <a:srgbClr val="0000CC"/>
                </a:solidFill>
                <a:latin typeface="Century Schoolbook" panose="02040604050505020304" pitchFamily="18" charset="0"/>
                <a:ea typeface="黑体" panose="02010609060101010101" pitchFamily="49" charset="-122"/>
              </a:rPr>
              <a:t>说明</a:t>
            </a:r>
          </a:p>
          <a:p>
            <a:pPr lvl="1">
              <a:lnSpc>
                <a:spcPct val="90000"/>
              </a:lnSpc>
            </a:pPr>
            <a:r>
              <a:rPr lang="zh-CN" altLang="en-US" b="0" dirty="0" smtClean="0">
                <a:latin typeface="Century Schoolbook" panose="02040604050505020304" pitchFamily="18" charset="0"/>
                <a:ea typeface="黑体" panose="02010609060101010101" pitchFamily="49" charset="-122"/>
              </a:rPr>
              <a:t>首先声明了父接口</a:t>
            </a:r>
            <a:r>
              <a:rPr lang="en-US" altLang="zh-CN" b="0" dirty="0" smtClean="0">
                <a:latin typeface="Century Schoolbook" panose="02040604050505020304" pitchFamily="18" charset="0"/>
                <a:ea typeface="黑体" panose="02010609060101010101" pitchFamily="49" charset="-122"/>
              </a:rPr>
              <a:t>Shape，</a:t>
            </a:r>
            <a:r>
              <a:rPr lang="zh-CN" altLang="en-US" b="0" dirty="0" smtClean="0">
                <a:latin typeface="Century Schoolbook" panose="02040604050505020304" pitchFamily="18" charset="0"/>
                <a:ea typeface="黑体" panose="02010609060101010101" pitchFamily="49" charset="-122"/>
              </a:rPr>
              <a:t>然后声明其子接口</a:t>
            </a:r>
            <a:r>
              <a:rPr lang="en-US" altLang="zh-CN" b="0" dirty="0" smtClean="0">
                <a:latin typeface="Century Schoolbook" panose="02040604050505020304" pitchFamily="18" charset="0"/>
                <a:ea typeface="黑体" panose="02010609060101010101" pitchFamily="49" charset="-122"/>
              </a:rPr>
              <a:t>Shape2D</a:t>
            </a:r>
          </a:p>
          <a:p>
            <a:pPr lvl="1">
              <a:lnSpc>
                <a:spcPct val="90000"/>
              </a:lnSpc>
            </a:pPr>
            <a:endParaRPr lang="en-US" altLang="zh-CN" b="0" dirty="0" smtClean="0">
              <a:latin typeface="Century Schoolbook" panose="02040604050505020304" pitchFamily="18" charset="0"/>
              <a:ea typeface="黑体" panose="02010609060101010101" pitchFamily="49" charset="-122"/>
            </a:endParaRPr>
          </a:p>
          <a:p>
            <a:pPr lvl="1">
              <a:lnSpc>
                <a:spcPct val="90000"/>
              </a:lnSpc>
            </a:pPr>
            <a:r>
              <a:rPr lang="zh-CN" altLang="en-US" b="0" dirty="0" smtClean="0">
                <a:latin typeface="Century Schoolbook" panose="02040604050505020304" pitchFamily="18" charset="0"/>
                <a:ea typeface="黑体" panose="02010609060101010101" pitchFamily="49" charset="-122"/>
              </a:rPr>
              <a:t>之后声明类</a:t>
            </a:r>
            <a:r>
              <a:rPr lang="en-US" altLang="zh-CN" b="0" dirty="0" smtClean="0">
                <a:latin typeface="Century Schoolbook" panose="02040604050505020304" pitchFamily="18" charset="0"/>
                <a:ea typeface="黑体" panose="02010609060101010101" pitchFamily="49" charset="-122"/>
              </a:rPr>
              <a:t>Circle</a:t>
            </a:r>
            <a:r>
              <a:rPr lang="zh-CN" altLang="en-US" b="0" dirty="0" smtClean="0">
                <a:latin typeface="Century Schoolbook" panose="02040604050505020304" pitchFamily="18" charset="0"/>
                <a:ea typeface="黑体" panose="02010609060101010101" pitchFamily="49" charset="-122"/>
              </a:rPr>
              <a:t>实现</a:t>
            </a:r>
            <a:r>
              <a:rPr lang="en-US" altLang="zh-CN" b="0" dirty="0" smtClean="0">
                <a:latin typeface="Century Schoolbook" panose="02040604050505020304" pitchFamily="18" charset="0"/>
                <a:ea typeface="黑体" panose="02010609060101010101" pitchFamily="49" charset="-122"/>
              </a:rPr>
              <a:t>Shape2D</a:t>
            </a:r>
            <a:r>
              <a:rPr lang="zh-CN" altLang="en-US" b="0" dirty="0" smtClean="0">
                <a:latin typeface="Century Schoolbook" panose="02040604050505020304" pitchFamily="18" charset="0"/>
                <a:ea typeface="黑体" panose="02010609060101010101" pitchFamily="49" charset="-122"/>
              </a:rPr>
              <a:t>子接口，因而在此类内必须明确定义</a:t>
            </a:r>
            <a:r>
              <a:rPr lang="en-US" altLang="zh-CN" b="0" dirty="0" err="1" smtClean="0">
                <a:solidFill>
                  <a:srgbClr val="FF0000"/>
                </a:solidFill>
                <a:latin typeface="Century Schoolbook" panose="02040604050505020304" pitchFamily="18" charset="0"/>
                <a:ea typeface="黑体" panose="02010609060101010101" pitchFamily="49" charset="-122"/>
              </a:rPr>
              <a:t>setColor</a:t>
            </a:r>
            <a:r>
              <a:rPr lang="en-US" altLang="zh-CN" b="0" dirty="0" smtClean="0">
                <a:solidFill>
                  <a:srgbClr val="FF0000"/>
                </a:solidFill>
                <a:latin typeface="Century Schoolbook" panose="02040604050505020304" pitchFamily="18" charset="0"/>
                <a:ea typeface="黑体" panose="02010609060101010101" pitchFamily="49" charset="-122"/>
              </a:rPr>
              <a:t>(</a:t>
            </a:r>
            <a:r>
              <a:rPr lang="zh-CN" altLang="en-US" b="0" dirty="0">
                <a:solidFill>
                  <a:srgbClr val="FF0000"/>
                </a:solidFill>
                <a:latin typeface="Century Schoolbook" panose="02040604050505020304" pitchFamily="18" charset="0"/>
                <a:ea typeface="黑体" panose="02010609060101010101" pitchFamily="49" charset="-122"/>
              </a:rPr>
              <a:t> </a:t>
            </a:r>
            <a:r>
              <a:rPr lang="en-US" altLang="zh-CN" b="0" dirty="0" smtClean="0">
                <a:solidFill>
                  <a:srgbClr val="FF0000"/>
                </a:solidFill>
                <a:latin typeface="Century Schoolbook" panose="02040604050505020304" pitchFamily="18" charset="0"/>
                <a:ea typeface="黑体" panose="02010609060101010101" pitchFamily="49" charset="-122"/>
              </a:rPr>
              <a:t>)</a:t>
            </a:r>
            <a:r>
              <a:rPr lang="zh-CN" altLang="en-US" b="0" dirty="0" smtClean="0">
                <a:latin typeface="Century Schoolbook" panose="02040604050505020304" pitchFamily="18" charset="0"/>
                <a:ea typeface="黑体" panose="02010609060101010101" pitchFamily="49" charset="-122"/>
              </a:rPr>
              <a:t>与</a:t>
            </a:r>
            <a:r>
              <a:rPr lang="en-US" altLang="zh-CN" b="0" dirty="0" smtClean="0">
                <a:solidFill>
                  <a:srgbClr val="FF0000"/>
                </a:solidFill>
                <a:latin typeface="Century Schoolbook" panose="02040604050505020304" pitchFamily="18" charset="0"/>
                <a:ea typeface="黑体" panose="02010609060101010101" pitchFamily="49" charset="-122"/>
              </a:rPr>
              <a:t>area( )</a:t>
            </a:r>
            <a:r>
              <a:rPr lang="zh-CN" altLang="en-US" b="0" dirty="0" smtClean="0">
                <a:latin typeface="Century Schoolbook" panose="02040604050505020304" pitchFamily="18" charset="0"/>
                <a:ea typeface="黑体" panose="02010609060101010101" pitchFamily="49" charset="-122"/>
              </a:rPr>
              <a:t>方法的处理方式</a:t>
            </a:r>
            <a:endParaRPr lang="en-US" altLang="zh-CN" b="0" dirty="0" smtClean="0">
              <a:latin typeface="Century Schoolbook" panose="02040604050505020304" pitchFamily="18" charset="0"/>
              <a:ea typeface="黑体" panose="02010609060101010101" pitchFamily="49" charset="-122"/>
            </a:endParaRPr>
          </a:p>
          <a:p>
            <a:pPr lvl="1">
              <a:lnSpc>
                <a:spcPct val="90000"/>
              </a:lnSpc>
            </a:pPr>
            <a:endParaRPr lang="zh-CN" altLang="en-US" b="0" dirty="0" smtClean="0">
              <a:latin typeface="Century Schoolbook" panose="02040604050505020304" pitchFamily="18" charset="0"/>
              <a:ea typeface="黑体" panose="02010609060101010101" pitchFamily="49" charset="-122"/>
            </a:endParaRPr>
          </a:p>
          <a:p>
            <a:pPr lvl="1">
              <a:lnSpc>
                <a:spcPct val="90000"/>
              </a:lnSpc>
            </a:pPr>
            <a:r>
              <a:rPr lang="zh-CN" altLang="en-US" b="0" dirty="0" smtClean="0">
                <a:latin typeface="Century Schoolbook" panose="02040604050505020304" pitchFamily="18" charset="0"/>
                <a:ea typeface="黑体" panose="02010609060101010101" pitchFamily="49" charset="-122"/>
              </a:rPr>
              <a:t>最后在主类中我们声明了</a:t>
            </a:r>
            <a:r>
              <a:rPr lang="en-US" altLang="zh-CN" b="0" dirty="0" smtClean="0">
                <a:latin typeface="Century Schoolbook" panose="02040604050505020304" pitchFamily="18" charset="0"/>
                <a:ea typeface="黑体" panose="02010609060101010101" pitchFamily="49" charset="-122"/>
              </a:rPr>
              <a:t>Circle</a:t>
            </a:r>
            <a:r>
              <a:rPr lang="zh-CN" altLang="en-US" b="0" dirty="0" smtClean="0">
                <a:latin typeface="Century Schoolbook" panose="02040604050505020304" pitchFamily="18" charset="0"/>
                <a:ea typeface="黑体" panose="02010609060101010101" pitchFamily="49" charset="-122"/>
              </a:rPr>
              <a:t>类型的变量</a:t>
            </a:r>
            <a:r>
              <a:rPr lang="en-US" altLang="zh-CN" b="0" dirty="0" err="1" smtClean="0">
                <a:latin typeface="Century Schoolbook" panose="02040604050505020304" pitchFamily="18" charset="0"/>
                <a:ea typeface="黑体" panose="02010609060101010101" pitchFamily="49" charset="-122"/>
              </a:rPr>
              <a:t>cir</a:t>
            </a:r>
            <a:r>
              <a:rPr lang="zh-CN" altLang="en-US" b="0" dirty="0" smtClean="0">
                <a:latin typeface="Century Schoolbook" panose="02040604050505020304" pitchFamily="18" charset="0"/>
                <a:ea typeface="黑体" panose="02010609060101010101" pitchFamily="49" charset="-122"/>
              </a:rPr>
              <a:t>，并创建新对象，最后通过</a:t>
            </a:r>
            <a:r>
              <a:rPr lang="en-US" altLang="zh-CN" b="0" dirty="0" err="1" smtClean="0">
                <a:latin typeface="Century Schoolbook" panose="02040604050505020304" pitchFamily="18" charset="0"/>
                <a:ea typeface="黑体" panose="02010609060101010101" pitchFamily="49" charset="-122"/>
              </a:rPr>
              <a:t>cir</a:t>
            </a:r>
            <a:r>
              <a:rPr lang="zh-CN" altLang="en-US" b="0" dirty="0" smtClean="0">
                <a:latin typeface="Century Schoolbook" panose="02040604050505020304" pitchFamily="18" charset="0"/>
                <a:ea typeface="黑体" panose="02010609060101010101" pitchFamily="49" charset="-122"/>
              </a:rPr>
              <a:t>对象调用</a:t>
            </a:r>
            <a:r>
              <a:rPr lang="en-US" altLang="zh-CN" b="0" dirty="0" err="1" smtClean="0">
                <a:latin typeface="Century Schoolbook" panose="02040604050505020304" pitchFamily="18" charset="0"/>
                <a:ea typeface="黑体" panose="02010609060101010101" pitchFamily="49" charset="-122"/>
              </a:rPr>
              <a:t>setColor</a:t>
            </a:r>
            <a:r>
              <a:rPr lang="en-US" altLang="zh-CN" b="0" dirty="0" smtClean="0">
                <a:latin typeface="Century Schoolbook" panose="02040604050505020304" pitchFamily="18" charset="0"/>
                <a:ea typeface="黑体" panose="02010609060101010101" pitchFamily="49" charset="-122"/>
              </a:rPr>
              <a:t>( )</a:t>
            </a:r>
            <a:r>
              <a:rPr lang="zh-CN" altLang="en-US" b="0" dirty="0" smtClean="0">
                <a:latin typeface="Century Schoolbook" panose="02040604050505020304" pitchFamily="18" charset="0"/>
                <a:ea typeface="黑体" panose="02010609060101010101" pitchFamily="49" charset="-122"/>
              </a:rPr>
              <a:t>与</a:t>
            </a:r>
            <a:r>
              <a:rPr lang="en-US" altLang="zh-CN" b="0" dirty="0" smtClean="0">
                <a:latin typeface="Century Schoolbook" panose="02040604050505020304" pitchFamily="18" charset="0"/>
                <a:ea typeface="黑体" panose="02010609060101010101" pitchFamily="49" charset="-122"/>
              </a:rPr>
              <a:t>area( )</a:t>
            </a:r>
            <a:r>
              <a:rPr lang="zh-CN" altLang="en-US" b="0" dirty="0" smtClean="0">
                <a:latin typeface="Century Schoolbook" panose="02040604050505020304" pitchFamily="18" charset="0"/>
                <a:ea typeface="黑体" panose="02010609060101010101" pitchFamily="49" charset="-122"/>
              </a:rPr>
              <a:t>方法</a:t>
            </a: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145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51520" y="1196752"/>
            <a:ext cx="8317532" cy="5184775"/>
          </a:xfrm>
        </p:spPr>
        <p:txBody>
          <a:bodyPr/>
          <a:lstStyle/>
          <a:p>
            <a:r>
              <a:rPr lang="zh-CN" altLang="en-US" b="0" dirty="0" smtClean="0">
                <a:latin typeface="Century Schoolbook" panose="02040604050505020304" pitchFamily="18" charset="0"/>
                <a:ea typeface="黑体" panose="02010609060101010101" pitchFamily="49" charset="-122"/>
              </a:rPr>
              <a:t>多重继承</a:t>
            </a:r>
          </a:p>
          <a:p>
            <a:pPr lvl="1"/>
            <a:r>
              <a:rPr lang="en-US" altLang="zh-CN" b="0" dirty="0" smtClean="0">
                <a:latin typeface="Century Schoolbook" panose="02040604050505020304" pitchFamily="18" charset="0"/>
                <a:ea typeface="黑体" panose="02010609060101010101" pitchFamily="49" charset="-122"/>
              </a:rPr>
              <a:t>Java</a:t>
            </a:r>
            <a:r>
              <a:rPr lang="zh-CN" altLang="en-US" b="0" dirty="0" smtClean="0">
                <a:latin typeface="Century Schoolbook" panose="02040604050505020304" pitchFamily="18" charset="0"/>
                <a:ea typeface="黑体" panose="02010609060101010101" pitchFamily="49" charset="-122"/>
              </a:rPr>
              <a:t>的设计以简单实用为导向，不允许一个类有多个父类</a:t>
            </a:r>
          </a:p>
          <a:p>
            <a:pPr lvl="1"/>
            <a:r>
              <a:rPr lang="zh-CN" altLang="en-US" b="0" dirty="0" smtClean="0">
                <a:latin typeface="Century Schoolbook" panose="02040604050505020304" pitchFamily="18" charset="0"/>
                <a:ea typeface="黑体" panose="02010609060101010101" pitchFamily="49" charset="-122"/>
              </a:rPr>
              <a:t>但</a:t>
            </a:r>
            <a:r>
              <a:rPr lang="zh-CN" altLang="en-US" b="0" dirty="0" smtClean="0">
                <a:solidFill>
                  <a:srgbClr val="FF0000"/>
                </a:solidFill>
                <a:latin typeface="Century Schoolbook" panose="02040604050505020304" pitchFamily="18" charset="0"/>
                <a:ea typeface="黑体" panose="02010609060101010101" pitchFamily="49" charset="-122"/>
              </a:rPr>
              <a:t>允许一个类可以实现多个接口</a:t>
            </a:r>
            <a:r>
              <a:rPr lang="zh-CN" altLang="en-US" b="0" dirty="0" smtClean="0">
                <a:latin typeface="Century Schoolbook" panose="02040604050505020304" pitchFamily="18" charset="0"/>
                <a:ea typeface="黑体" panose="02010609060101010101" pitchFamily="49" charset="-122"/>
              </a:rPr>
              <a:t>，通过这种机制可实现多重继承</a:t>
            </a:r>
          </a:p>
          <a:p>
            <a:pPr lvl="1"/>
            <a:r>
              <a:rPr lang="zh-CN" altLang="en-US" b="0" dirty="0" smtClean="0">
                <a:latin typeface="Century Schoolbook" panose="02040604050505020304" pitchFamily="18" charset="0"/>
                <a:ea typeface="黑体" panose="02010609060101010101" pitchFamily="49" charset="-122"/>
              </a:rPr>
              <a:t>一个类实现多个接口的语法如下</a:t>
            </a:r>
          </a:p>
          <a:p>
            <a:pPr lvl="2">
              <a:spcBef>
                <a:spcPct val="45000"/>
              </a:spcBef>
              <a:buFont typeface="Wingdings" panose="05000000000000000000" pitchFamily="2" charset="2"/>
              <a:buNone/>
            </a:pPr>
            <a:r>
              <a:rPr lang="zh-CN" altLang="en-US" sz="2400" dirty="0" smtClean="0">
                <a:solidFill>
                  <a:srgbClr val="0000FF"/>
                </a:solidFill>
                <a:latin typeface="Century Schoolbook" panose="02040604050505020304" pitchFamily="18" charset="0"/>
                <a:ea typeface="黑体" panose="02010609060101010101" pitchFamily="49" charset="-122"/>
              </a:rPr>
              <a:t>[类修饰符] </a:t>
            </a:r>
            <a:r>
              <a:rPr lang="en-US" altLang="zh-CN" sz="2400" dirty="0" smtClean="0">
                <a:solidFill>
                  <a:srgbClr val="FF0000"/>
                </a:solidFill>
                <a:latin typeface="Century Schoolbook" panose="02040604050505020304" pitchFamily="18" charset="0"/>
                <a:ea typeface="黑体" panose="02010609060101010101" pitchFamily="49" charset="-122"/>
              </a:rPr>
              <a:t>class</a:t>
            </a:r>
            <a:r>
              <a:rPr lang="en-US" altLang="zh-CN" sz="2400" dirty="0" smtClean="0">
                <a:solidFill>
                  <a:srgbClr val="0000FF"/>
                </a:solidFill>
                <a:latin typeface="Century Schoolbook" panose="02040604050505020304" pitchFamily="18" charset="0"/>
                <a:ea typeface="黑体" panose="02010609060101010101" pitchFamily="49" charset="-122"/>
              </a:rPr>
              <a:t>  </a:t>
            </a:r>
            <a:r>
              <a:rPr lang="zh-CN" altLang="en-US" sz="2400" dirty="0" smtClean="0">
                <a:solidFill>
                  <a:srgbClr val="0000FF"/>
                </a:solidFill>
                <a:latin typeface="Century Schoolbook" panose="02040604050505020304" pitchFamily="18" charset="0"/>
                <a:ea typeface="黑体" panose="02010609060101010101" pitchFamily="49" charset="-122"/>
              </a:rPr>
              <a:t>类名称  </a:t>
            </a:r>
            <a:r>
              <a:rPr lang="en-US" altLang="zh-CN" sz="2400" dirty="0" smtClean="0">
                <a:solidFill>
                  <a:srgbClr val="FF0000"/>
                </a:solidFill>
                <a:latin typeface="Century Schoolbook" panose="02040604050505020304" pitchFamily="18" charset="0"/>
                <a:ea typeface="黑体" panose="02010609060101010101" pitchFamily="49" charset="-122"/>
              </a:rPr>
              <a:t>implements </a:t>
            </a:r>
            <a:r>
              <a:rPr lang="zh-CN" altLang="en-US" sz="2400" dirty="0" smtClean="0">
                <a:solidFill>
                  <a:srgbClr val="0000FF"/>
                </a:solidFill>
                <a:latin typeface="Century Schoolbook" panose="02040604050505020304" pitchFamily="18" charset="0"/>
                <a:ea typeface="黑体" panose="02010609060101010101" pitchFamily="49" charset="-122"/>
              </a:rPr>
              <a:t>接口1,接口2,  …</a:t>
            </a:r>
          </a:p>
          <a:p>
            <a:pPr lvl="2">
              <a:buFont typeface="Wingdings" panose="05000000000000000000" pitchFamily="2" charset="2"/>
              <a:buNone/>
            </a:pPr>
            <a:r>
              <a:rPr lang="zh-CN" altLang="en-US" sz="2400" dirty="0" smtClean="0">
                <a:solidFill>
                  <a:srgbClr val="0000FF"/>
                </a:solidFill>
                <a:latin typeface="Century Schoolbook" panose="02040604050505020304" pitchFamily="18" charset="0"/>
                <a:ea typeface="黑体" panose="02010609060101010101" pitchFamily="49" charset="-122"/>
              </a:rPr>
              <a:t>{</a:t>
            </a:r>
          </a:p>
          <a:p>
            <a:pPr lvl="2">
              <a:buFont typeface="Wingdings" panose="05000000000000000000" pitchFamily="2" charset="2"/>
              <a:buNone/>
            </a:pPr>
            <a:r>
              <a:rPr lang="zh-CN" altLang="en-US" sz="2400" dirty="0" smtClean="0">
                <a:solidFill>
                  <a:srgbClr val="0000FF"/>
                </a:solidFill>
                <a:latin typeface="Century Schoolbook" panose="02040604050505020304" pitchFamily="18" charset="0"/>
                <a:ea typeface="黑体" panose="02010609060101010101" pitchFamily="49" charset="-122"/>
              </a:rPr>
              <a:t>      … …</a:t>
            </a:r>
          </a:p>
          <a:p>
            <a:pPr lvl="2">
              <a:buFont typeface="Wingdings" panose="05000000000000000000" pitchFamily="2" charset="2"/>
              <a:buNone/>
            </a:pPr>
            <a:r>
              <a:rPr lang="zh-CN" altLang="en-US" sz="2400" dirty="0" smtClean="0">
                <a:solidFill>
                  <a:srgbClr val="0000FF"/>
                </a:solidFill>
                <a:latin typeface="Century Schoolbook" panose="02040604050505020304" pitchFamily="18" charset="0"/>
                <a:ea typeface="黑体" panose="02010609060101010101" pitchFamily="49" charset="-122"/>
              </a:rPr>
              <a:t>}</a:t>
            </a:r>
          </a:p>
          <a:p>
            <a:endParaRPr lang="zh-CN" altLang="en-US" dirty="0" smtClean="0">
              <a:ea typeface="宋体" panose="02010600030101010101" pitchFamily="2" charset="-122"/>
            </a:endParaRPr>
          </a:p>
        </p:txBody>
      </p:sp>
      <p:sp>
        <p:nvSpPr>
          <p:cNvPr id="31747" name="标题 1"/>
          <p:cNvSpPr>
            <a:spLocks noGrp="1"/>
          </p:cNvSpPr>
          <p:nvPr>
            <p:ph type="title"/>
          </p:nvPr>
        </p:nvSpPr>
        <p:spPr>
          <a:xfrm>
            <a:off x="412576" y="187626"/>
            <a:ext cx="7543800" cy="647402"/>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3.12.4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多重继承</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8313" y="188640"/>
            <a:ext cx="7543800" cy="647402"/>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3.12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接口</a:t>
            </a:r>
          </a:p>
        </p:txBody>
      </p:sp>
      <p:sp>
        <p:nvSpPr>
          <p:cNvPr id="15363" name="内容占位符 2"/>
          <p:cNvSpPr>
            <a:spLocks noGrp="1"/>
          </p:cNvSpPr>
          <p:nvPr>
            <p:ph idx="1"/>
          </p:nvPr>
        </p:nvSpPr>
        <p:spPr>
          <a:xfrm>
            <a:off x="468313" y="981075"/>
            <a:ext cx="7920111" cy="4176117"/>
          </a:xfrm>
        </p:spPr>
        <p:txBody>
          <a:bodyPr/>
          <a:lstStyle/>
          <a:p>
            <a:pPr>
              <a:lnSpc>
                <a:spcPct val="120000"/>
              </a:lnSpc>
            </a:pPr>
            <a:r>
              <a:rPr lang="zh-CN" altLang="en-US" b="0" dirty="0" smtClean="0">
                <a:solidFill>
                  <a:srgbClr val="0000CC"/>
                </a:solidFill>
                <a:latin typeface="Century Schoolbook" panose="02040604050505020304" pitchFamily="18" charset="0"/>
                <a:ea typeface="黑体" panose="02010609060101010101" pitchFamily="49" charset="-122"/>
              </a:rPr>
              <a:t>接口</a:t>
            </a:r>
            <a:r>
              <a:rPr lang="en-US" altLang="zh-CN" b="0" dirty="0" smtClean="0">
                <a:solidFill>
                  <a:srgbClr val="0000CC"/>
                </a:solidFill>
                <a:latin typeface="Century Schoolbook" panose="02040604050505020304" pitchFamily="18" charset="0"/>
                <a:ea typeface="黑体" panose="02010609060101010101" pitchFamily="49" charset="-122"/>
                <a:cs typeface="Times New Roman" panose="02020603050405020304" pitchFamily="18" charset="0"/>
              </a:rPr>
              <a:t>(interface)</a:t>
            </a:r>
            <a:endParaRPr lang="zh-CN" altLang="en-US" b="0" dirty="0" smtClean="0">
              <a:solidFill>
                <a:srgbClr val="0000CC"/>
              </a:solidFill>
              <a:latin typeface="Century Schoolbook" panose="02040604050505020304" pitchFamily="18" charset="0"/>
              <a:ea typeface="黑体" panose="02010609060101010101" pitchFamily="49" charset="-122"/>
            </a:endParaRPr>
          </a:p>
          <a:p>
            <a:pPr lvl="1">
              <a:lnSpc>
                <a:spcPct val="120000"/>
              </a:lnSpc>
            </a:pPr>
            <a:r>
              <a:rPr lang="zh-CN" altLang="en-US" b="0" dirty="0" smtClean="0">
                <a:latin typeface="Century Schoolbook" panose="02040604050505020304" pitchFamily="18" charset="0"/>
                <a:ea typeface="黑体" panose="02010609060101010101" pitchFamily="49" charset="-122"/>
              </a:rPr>
              <a:t>与抽象类一样</a:t>
            </a:r>
            <a:r>
              <a:rPr lang="zh-CN" altLang="en-US" b="0" dirty="0">
                <a:latin typeface="Century Schoolbook" panose="02040604050505020304" pitchFamily="18" charset="0"/>
                <a:ea typeface="黑体" panose="02010609060101010101" pitchFamily="49" charset="-122"/>
              </a:rPr>
              <a:t>，</a:t>
            </a:r>
            <a:r>
              <a:rPr lang="zh-CN" altLang="en-US" b="0" dirty="0" smtClean="0">
                <a:solidFill>
                  <a:srgbClr val="009900"/>
                </a:solidFill>
                <a:latin typeface="Century Schoolbook" panose="02040604050505020304" pitchFamily="18" charset="0"/>
                <a:ea typeface="黑体" panose="02010609060101010101" pitchFamily="49" charset="-122"/>
              </a:rPr>
              <a:t>定义多个类的共同属性</a:t>
            </a:r>
          </a:p>
          <a:p>
            <a:pPr lvl="1">
              <a:lnSpc>
                <a:spcPct val="120000"/>
              </a:lnSpc>
            </a:pPr>
            <a:r>
              <a:rPr lang="zh-CN" altLang="en-US" b="0" dirty="0" smtClean="0">
                <a:latin typeface="Century Schoolbook" panose="02040604050505020304" pitchFamily="18" charset="0"/>
                <a:ea typeface="黑体" panose="02010609060101010101" pitchFamily="49" charset="-122"/>
              </a:rPr>
              <a:t>使抽象的概念更深入了一层，是一个“</a:t>
            </a:r>
            <a:r>
              <a:rPr lang="zh-CN" altLang="en-US" b="0" dirty="0" smtClean="0">
                <a:solidFill>
                  <a:srgbClr val="FF0000"/>
                </a:solidFill>
                <a:latin typeface="Century Schoolbook" panose="02040604050505020304" pitchFamily="18" charset="0"/>
                <a:ea typeface="黑体" panose="02010609060101010101" pitchFamily="49" charset="-122"/>
              </a:rPr>
              <a:t>纯</a:t>
            </a:r>
            <a:r>
              <a:rPr lang="zh-CN" altLang="en-US" b="0" dirty="0" smtClean="0">
                <a:latin typeface="Century Schoolbook" panose="02040604050505020304" pitchFamily="18" charset="0"/>
                <a:ea typeface="黑体" panose="02010609060101010101" pitchFamily="49" charset="-122"/>
              </a:rPr>
              <a:t>”抽象类，它只提供一种形式，并不提供实现</a:t>
            </a:r>
          </a:p>
          <a:p>
            <a:pPr lvl="1">
              <a:lnSpc>
                <a:spcPct val="120000"/>
              </a:lnSpc>
            </a:pPr>
            <a:r>
              <a:rPr lang="zh-CN" altLang="en-US" b="0" dirty="0" smtClean="0">
                <a:latin typeface="Century Schoolbook" panose="02040604050505020304" pitchFamily="18" charset="0"/>
                <a:ea typeface="黑体" panose="02010609060101010101" pitchFamily="49" charset="-122"/>
              </a:rPr>
              <a:t>允许创建者规定</a:t>
            </a:r>
            <a:r>
              <a:rPr lang="zh-CN" altLang="en-US" b="0" dirty="0" smtClean="0">
                <a:solidFill>
                  <a:srgbClr val="FF0000"/>
                </a:solidFill>
                <a:latin typeface="Century Schoolbook" panose="02040604050505020304" pitchFamily="18" charset="0"/>
                <a:ea typeface="黑体" panose="02010609060101010101" pitchFamily="49" charset="-122"/>
              </a:rPr>
              <a:t>方法</a:t>
            </a:r>
            <a:r>
              <a:rPr lang="zh-CN" altLang="en-US" b="0" dirty="0" smtClean="0">
                <a:latin typeface="Century Schoolbook" panose="02040604050505020304" pitchFamily="18" charset="0"/>
                <a:ea typeface="黑体" panose="02010609060101010101" pitchFamily="49" charset="-122"/>
              </a:rPr>
              <a:t>的基本形式：</a:t>
            </a:r>
            <a:r>
              <a:rPr lang="zh-CN" altLang="en-US" b="0" dirty="0" smtClean="0">
                <a:solidFill>
                  <a:srgbClr val="0000FF"/>
                </a:solidFill>
                <a:latin typeface="Century Schoolbook" panose="02040604050505020304" pitchFamily="18" charset="0"/>
                <a:ea typeface="黑体" panose="02010609060101010101" pitchFamily="49" charset="-122"/>
              </a:rPr>
              <a:t>方法名</a:t>
            </a:r>
            <a:r>
              <a:rPr lang="zh-CN" altLang="en-US" b="0" dirty="0" smtClean="0">
                <a:latin typeface="Century Schoolbook" panose="02040604050505020304" pitchFamily="18" charset="0"/>
                <a:ea typeface="黑体" panose="02010609060101010101" pitchFamily="49" charset="-122"/>
              </a:rPr>
              <a:t>、</a:t>
            </a:r>
            <a:r>
              <a:rPr lang="zh-CN" altLang="en-US" b="0" dirty="0" smtClean="0">
                <a:solidFill>
                  <a:srgbClr val="0000FF"/>
                </a:solidFill>
                <a:latin typeface="Century Schoolbook" panose="02040604050505020304" pitchFamily="18" charset="0"/>
                <a:ea typeface="黑体" panose="02010609060101010101" pitchFamily="49" charset="-122"/>
              </a:rPr>
              <a:t>参数列表</a:t>
            </a:r>
            <a:r>
              <a:rPr lang="zh-CN" altLang="en-US" b="0" dirty="0" smtClean="0">
                <a:latin typeface="Century Schoolbook" panose="02040604050505020304" pitchFamily="18" charset="0"/>
                <a:ea typeface="黑体" panose="02010609060101010101" pitchFamily="49" charset="-122"/>
              </a:rPr>
              <a:t>以及</a:t>
            </a:r>
            <a:r>
              <a:rPr lang="zh-CN" altLang="en-US" b="0" dirty="0" smtClean="0">
                <a:solidFill>
                  <a:srgbClr val="0000FF"/>
                </a:solidFill>
                <a:latin typeface="Century Schoolbook" panose="02040604050505020304" pitchFamily="18" charset="0"/>
                <a:ea typeface="黑体" panose="02010609060101010101" pitchFamily="49" charset="-122"/>
              </a:rPr>
              <a:t>返回类型</a:t>
            </a:r>
            <a:r>
              <a:rPr lang="zh-CN" altLang="en-US" b="0" dirty="0" smtClean="0">
                <a:latin typeface="Century Schoolbook" panose="02040604050505020304" pitchFamily="18" charset="0"/>
                <a:ea typeface="黑体" panose="02010609060101010101" pitchFamily="49" charset="-122"/>
              </a:rPr>
              <a:t>，但不规定方法主体</a:t>
            </a:r>
          </a:p>
          <a:p>
            <a:pPr lvl="1">
              <a:lnSpc>
                <a:spcPct val="120000"/>
              </a:lnSpc>
            </a:pPr>
            <a:r>
              <a:rPr lang="zh-CN" altLang="en-US" b="0" dirty="0" smtClean="0">
                <a:latin typeface="Century Schoolbook" panose="02040604050505020304" pitchFamily="18" charset="0"/>
                <a:ea typeface="黑体" panose="02010609060101010101" pitchFamily="49" charset="-122"/>
              </a:rPr>
              <a:t>也可以包含基本数据类型的</a:t>
            </a:r>
            <a:r>
              <a:rPr lang="zh-CN" altLang="en-US" b="0" dirty="0" smtClean="0">
                <a:solidFill>
                  <a:srgbClr val="FF0000"/>
                </a:solidFill>
                <a:latin typeface="Century Schoolbook" panose="02040604050505020304" pitchFamily="18" charset="0"/>
                <a:ea typeface="黑体" panose="02010609060101010101" pitchFamily="49" charset="-122"/>
              </a:rPr>
              <a:t>数据成员</a:t>
            </a:r>
            <a:r>
              <a:rPr lang="zh-CN" altLang="en-US" b="0" dirty="0" smtClean="0">
                <a:latin typeface="Century Schoolbook" panose="02040604050505020304" pitchFamily="18" charset="0"/>
                <a:ea typeface="黑体" panose="02010609060101010101" pitchFamily="49" charset="-122"/>
              </a:rPr>
              <a:t>，但它们</a:t>
            </a:r>
            <a:r>
              <a:rPr lang="zh-CN" altLang="en-US" b="0" dirty="0" smtClean="0">
                <a:solidFill>
                  <a:srgbClr val="0000CC"/>
                </a:solidFill>
                <a:latin typeface="Century Schoolbook" panose="02040604050505020304" pitchFamily="18" charset="0"/>
                <a:ea typeface="黑体" panose="02010609060101010101" pitchFamily="49" charset="-122"/>
              </a:rPr>
              <a:t>都默认</a:t>
            </a:r>
            <a:r>
              <a:rPr lang="zh-CN" altLang="en-US" b="0" dirty="0" smtClean="0">
                <a:latin typeface="Century Schoolbook" panose="02040604050505020304" pitchFamily="18" charset="0"/>
                <a:ea typeface="黑体" panose="02010609060101010101" pitchFamily="49" charset="-122"/>
              </a:rPr>
              <a:t>为</a:t>
            </a:r>
            <a:r>
              <a:rPr lang="en-US" altLang="zh-CN" b="0" dirty="0" smtClean="0">
                <a:solidFill>
                  <a:srgbClr val="0000FF"/>
                </a:solidFill>
                <a:latin typeface="Century Schoolbook" panose="02040604050505020304" pitchFamily="18" charset="0"/>
                <a:ea typeface="黑体" panose="02010609060101010101" pitchFamily="49" charset="-122"/>
              </a:rPr>
              <a:t>static</a:t>
            </a:r>
            <a:r>
              <a:rPr lang="zh-CN" altLang="en-US" b="0" dirty="0" smtClean="0">
                <a:latin typeface="Century Schoolbook" panose="02040604050505020304" pitchFamily="18" charset="0"/>
                <a:ea typeface="黑体" panose="02010609060101010101" pitchFamily="49" charset="-122"/>
              </a:rPr>
              <a:t>和</a:t>
            </a:r>
            <a:r>
              <a:rPr lang="en-US" altLang="zh-CN" b="0" dirty="0" smtClean="0">
                <a:solidFill>
                  <a:srgbClr val="0000FF"/>
                </a:solidFill>
                <a:latin typeface="Century Schoolbook" panose="02040604050505020304" pitchFamily="18" charset="0"/>
                <a:ea typeface="黑体" panose="02010609060101010101" pitchFamily="49" charset="-122"/>
              </a:rPr>
              <a:t>final</a:t>
            </a:r>
            <a:endParaRPr lang="zh-CN" altLang="en-US" b="0" dirty="0" smtClean="0">
              <a:solidFill>
                <a:srgbClr val="0000FF"/>
              </a:solidFill>
              <a:latin typeface="Century Schoolbook" panose="02040604050505020304" pitchFamily="18" charset="0"/>
              <a:ea typeface="黑体" panose="02010609060101010101" pitchFamily="49" charset="-122"/>
            </a:endParaRPr>
          </a:p>
          <a:p>
            <a:pPr>
              <a:buFont typeface="Wingdings" panose="05000000000000000000" pitchFamily="2" charset="2"/>
              <a:buNone/>
            </a:pPr>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3.12.4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多重继承</a:t>
            </a:r>
            <a:endParaRPr lang="zh-CN" altLang="en-US" sz="3200" dirty="0" smtClean="0">
              <a:ea typeface="宋体" panose="02010600030101010101" pitchFamily="2" charset="-122"/>
              <a:cs typeface="Times New Roman" panose="02020603050405020304" pitchFamily="18" charset="0"/>
            </a:endParaRPr>
          </a:p>
        </p:txBody>
      </p:sp>
      <p:sp>
        <p:nvSpPr>
          <p:cNvPr id="32771" name="内容占位符 2"/>
          <p:cNvSpPr>
            <a:spLocks noGrp="1"/>
          </p:cNvSpPr>
          <p:nvPr>
            <p:ph idx="1"/>
          </p:nvPr>
        </p:nvSpPr>
        <p:spPr/>
        <p:txBody>
          <a:bodyPr/>
          <a:lstStyle/>
          <a:p>
            <a:pPr>
              <a:lnSpc>
                <a:spcPct val="90000"/>
              </a:lnSpc>
            </a:pPr>
            <a:r>
              <a:rPr lang="zh-CN" altLang="en-US" sz="2400" b="0" dirty="0" smtClean="0">
                <a:latin typeface="Century Schoolbook" panose="02040604050505020304" pitchFamily="18" charset="0"/>
                <a:ea typeface="黑体" panose="02010609060101010101" pitchFamily="49" charset="-122"/>
              </a:rPr>
              <a:t>举例</a:t>
            </a:r>
            <a:endParaRPr lang="en-US" altLang="zh-CN" sz="2400" b="0" dirty="0" smtClean="0">
              <a:latin typeface="Century Schoolbook" panose="02040604050505020304" pitchFamily="18" charset="0"/>
              <a:ea typeface="黑体" panose="02010609060101010101" pitchFamily="49" charset="-122"/>
            </a:endParaRPr>
          </a:p>
          <a:p>
            <a:pPr lvl="1">
              <a:lnSpc>
                <a:spcPct val="90000"/>
              </a:lnSpc>
            </a:pPr>
            <a:r>
              <a:rPr lang="en-US" altLang="zh-CN" sz="2000" b="0" dirty="0" smtClean="0">
                <a:latin typeface="Century Schoolbook" panose="02040604050505020304" pitchFamily="18" charset="0"/>
                <a:ea typeface="黑体" panose="02010609060101010101" pitchFamily="49" charset="-122"/>
              </a:rPr>
              <a:t>Car</a:t>
            </a:r>
            <a:r>
              <a:rPr lang="zh-CN" altLang="en-US" sz="2000" b="0" dirty="0" smtClean="0">
                <a:latin typeface="Century Schoolbook" panose="02040604050505020304" pitchFamily="18" charset="0"/>
                <a:ea typeface="黑体" panose="02010609060101010101" pitchFamily="49" charset="-122"/>
              </a:rPr>
              <a:t>类可以实现接口</a:t>
            </a:r>
            <a:r>
              <a:rPr lang="en-US" altLang="zh-CN" sz="2000" b="0" dirty="0" err="1" smtClean="0">
                <a:latin typeface="Century Schoolbook" panose="02040604050505020304" pitchFamily="18" charset="0"/>
                <a:ea typeface="黑体" panose="02010609060101010101" pitchFamily="49" charset="-122"/>
              </a:rPr>
              <a:t>Insurable，Drivable，Sellable</a:t>
            </a:r>
            <a:endParaRPr lang="en-US" altLang="zh-CN" sz="2000" b="0" dirty="0" smtClean="0">
              <a:latin typeface="Century Schoolbook" panose="02040604050505020304" pitchFamily="18" charset="0"/>
              <a:ea typeface="黑体" panose="02010609060101010101" pitchFamily="49" charset="-122"/>
            </a:endParaRPr>
          </a:p>
          <a:p>
            <a:pPr lvl="2">
              <a:lnSpc>
                <a:spcPct val="90000"/>
              </a:lnSpc>
              <a:buFontTx/>
              <a:buNone/>
            </a:pPr>
            <a:r>
              <a:rPr lang="en-US" altLang="zh-CN" dirty="0" smtClean="0">
                <a:latin typeface="Century Schoolbook" panose="02040604050505020304" pitchFamily="18" charset="0"/>
                <a:ea typeface="黑体" panose="02010609060101010101" pitchFamily="49" charset="-122"/>
              </a:rPr>
              <a:t>public class Car </a:t>
            </a:r>
            <a:r>
              <a:rPr lang="en-US" altLang="zh-CN" dirty="0" smtClean="0">
                <a:solidFill>
                  <a:srgbClr val="FF0000"/>
                </a:solidFill>
                <a:latin typeface="Century Schoolbook" panose="02040604050505020304" pitchFamily="18" charset="0"/>
                <a:ea typeface="黑体" panose="02010609060101010101" pitchFamily="49" charset="-122"/>
              </a:rPr>
              <a:t>implements</a:t>
            </a:r>
            <a:r>
              <a:rPr lang="en-US" altLang="zh-CN" dirty="0" smtClean="0">
                <a:latin typeface="Century Schoolbook" panose="02040604050505020304" pitchFamily="18" charset="0"/>
                <a:ea typeface="黑体" panose="02010609060101010101" pitchFamily="49" charset="-122"/>
              </a:rPr>
              <a:t> </a:t>
            </a:r>
            <a:r>
              <a:rPr lang="en-US" altLang="zh-CN" dirty="0" smtClean="0">
                <a:solidFill>
                  <a:srgbClr val="0000FF"/>
                </a:solidFill>
                <a:latin typeface="Century Schoolbook" panose="02040604050505020304" pitchFamily="18" charset="0"/>
                <a:ea typeface="黑体" panose="02010609060101010101" pitchFamily="49" charset="-122"/>
              </a:rPr>
              <a:t>Insurable, Drivable, Sellable</a:t>
            </a:r>
          </a:p>
          <a:p>
            <a:pPr lvl="2">
              <a:lnSpc>
                <a:spcPct val="90000"/>
              </a:lnSpc>
              <a:buFontTx/>
              <a:buNone/>
            </a:pPr>
            <a:r>
              <a:rPr lang="en-US" altLang="zh-CN" dirty="0" smtClean="0">
                <a:latin typeface="Century Schoolbook" panose="02040604050505020304" pitchFamily="18" charset="0"/>
                <a:ea typeface="黑体" panose="02010609060101010101" pitchFamily="49" charset="-122"/>
              </a:rPr>
              <a:t> { </a:t>
            </a:r>
            <a:br>
              <a:rPr lang="en-US" altLang="zh-CN" dirty="0" smtClean="0">
                <a:latin typeface="Century Schoolbook" panose="02040604050505020304" pitchFamily="18" charset="0"/>
                <a:ea typeface="黑体" panose="02010609060101010101" pitchFamily="49" charset="-122"/>
              </a:rPr>
            </a:br>
            <a:r>
              <a:rPr lang="en-US" altLang="zh-CN" dirty="0" smtClean="0">
                <a:latin typeface="Century Schoolbook" panose="02040604050505020304" pitchFamily="18" charset="0"/>
                <a:ea typeface="黑体" panose="02010609060101010101" pitchFamily="49" charset="-122"/>
              </a:rPr>
              <a:t>   .... </a:t>
            </a:r>
          </a:p>
          <a:p>
            <a:pPr lvl="2">
              <a:lnSpc>
                <a:spcPct val="90000"/>
              </a:lnSpc>
              <a:buFontTx/>
              <a:buNone/>
            </a:pPr>
            <a:r>
              <a:rPr lang="en-US" altLang="zh-CN" dirty="0" smtClean="0">
                <a:latin typeface="Century Schoolbook" panose="02040604050505020304" pitchFamily="18" charset="0"/>
                <a:ea typeface="黑体" panose="02010609060101010101" pitchFamily="49" charset="-122"/>
              </a:rPr>
              <a:t> }</a:t>
            </a:r>
          </a:p>
          <a:p>
            <a:endParaRPr lang="zh-CN" altLang="en-US" dirty="0" smtClean="0">
              <a:ea typeface="宋体" panose="02010600030101010101" pitchFamily="2" charset="-122"/>
            </a:endParaRPr>
          </a:p>
        </p:txBody>
      </p:sp>
      <p:pic>
        <p:nvPicPr>
          <p:cNvPr id="32772" name="Picture 5" descr="105_9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6761853" cy="3490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3.12.4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多重继承</a:t>
            </a:r>
            <a:endParaRPr lang="zh-CN" altLang="en-US" sz="3200" dirty="0" smtClean="0">
              <a:ea typeface="宋体" panose="02010600030101010101" pitchFamily="2" charset="-122"/>
              <a:cs typeface="Times New Roman" panose="02020603050405020304" pitchFamily="18" charset="0"/>
            </a:endParaRPr>
          </a:p>
        </p:txBody>
      </p:sp>
      <p:sp>
        <p:nvSpPr>
          <p:cNvPr id="33795" name="内容占位符 2"/>
          <p:cNvSpPr>
            <a:spLocks noGrp="1"/>
          </p:cNvSpPr>
          <p:nvPr>
            <p:ph idx="1"/>
          </p:nvPr>
        </p:nvSpPr>
        <p:spPr>
          <a:xfrm>
            <a:off x="468313" y="981075"/>
            <a:ext cx="8229600" cy="2447925"/>
          </a:xfrm>
        </p:spPr>
        <p:txBody>
          <a:bodyPr/>
          <a:lstStyle/>
          <a:p>
            <a:r>
              <a:rPr lang="zh-CN" altLang="en-US" sz="2400" b="0" dirty="0" smtClean="0">
                <a:latin typeface="Century Schoolbook" panose="02040604050505020304" pitchFamily="18" charset="0"/>
                <a:ea typeface="黑体" panose="02010609060101010101" pitchFamily="49" charset="-122"/>
              </a:rPr>
              <a:t>举例</a:t>
            </a:r>
            <a:endParaRPr lang="en-US" altLang="zh-CN" sz="2400" b="0" dirty="0" smtClean="0">
              <a:latin typeface="Century Schoolbook" panose="02040604050505020304" pitchFamily="18" charset="0"/>
              <a:ea typeface="黑体" panose="02010609060101010101" pitchFamily="49" charset="-122"/>
            </a:endParaRPr>
          </a:p>
          <a:p>
            <a:r>
              <a:rPr lang="zh-CN" altLang="en-US" sz="2000" b="0" dirty="0" smtClean="0">
                <a:latin typeface="Century Schoolbook" panose="02040604050505020304" pitchFamily="18" charset="0"/>
                <a:ea typeface="黑体" panose="02010609060101010101" pitchFamily="49" charset="-122"/>
              </a:rPr>
              <a:t>声明</a:t>
            </a:r>
            <a:r>
              <a:rPr lang="en-US" altLang="zh-CN" sz="2000" b="0" dirty="0" smtClean="0">
                <a:latin typeface="Century Schoolbook" panose="02040604050505020304" pitchFamily="18" charset="0"/>
                <a:ea typeface="黑体" panose="02010609060101010101" pitchFamily="49" charset="-122"/>
              </a:rPr>
              <a:t>Circle</a:t>
            </a:r>
            <a:r>
              <a:rPr lang="zh-CN" altLang="en-US" sz="2000" b="0" dirty="0" smtClean="0">
                <a:latin typeface="Century Schoolbook" panose="02040604050505020304" pitchFamily="18" charset="0"/>
                <a:ea typeface="黑体" panose="02010609060101010101" pitchFamily="49" charset="-122"/>
              </a:rPr>
              <a:t>类实现接口</a:t>
            </a:r>
            <a:r>
              <a:rPr lang="en-US" altLang="zh-CN" sz="2000" b="0" dirty="0" smtClean="0">
                <a:solidFill>
                  <a:srgbClr val="FF0000"/>
                </a:solidFill>
                <a:latin typeface="Century Schoolbook" panose="02040604050505020304" pitchFamily="18" charset="0"/>
                <a:ea typeface="黑体" panose="02010609060101010101" pitchFamily="49" charset="-122"/>
              </a:rPr>
              <a:t>Shape2D</a:t>
            </a:r>
            <a:r>
              <a:rPr lang="zh-CN" altLang="en-US" sz="2000" b="0" dirty="0" smtClean="0">
                <a:latin typeface="Century Schoolbook" panose="02040604050505020304" pitchFamily="18" charset="0"/>
                <a:ea typeface="黑体" panose="02010609060101010101" pitchFamily="49" charset="-122"/>
              </a:rPr>
              <a:t>和</a:t>
            </a:r>
            <a:r>
              <a:rPr lang="en-US" altLang="zh-CN" sz="2000" b="0" dirty="0" smtClean="0">
                <a:solidFill>
                  <a:srgbClr val="FF0000"/>
                </a:solidFill>
                <a:latin typeface="Century Schoolbook" panose="02040604050505020304" pitchFamily="18" charset="0"/>
                <a:ea typeface="黑体" panose="02010609060101010101" pitchFamily="49" charset="-122"/>
              </a:rPr>
              <a:t>Color</a:t>
            </a:r>
          </a:p>
          <a:p>
            <a:pPr lvl="1"/>
            <a:r>
              <a:rPr lang="en-US" altLang="zh-CN" sz="2000" b="0" dirty="0" smtClean="0">
                <a:solidFill>
                  <a:srgbClr val="FF0000"/>
                </a:solidFill>
                <a:latin typeface="Century Schoolbook" panose="02040604050505020304" pitchFamily="18" charset="0"/>
                <a:ea typeface="黑体" panose="02010609060101010101" pitchFamily="49" charset="-122"/>
              </a:rPr>
              <a:t>Shape2D</a:t>
            </a:r>
            <a:r>
              <a:rPr lang="zh-CN" altLang="en-US" sz="2000" b="0" dirty="0" smtClean="0">
                <a:latin typeface="Century Schoolbook" panose="02040604050505020304" pitchFamily="18" charset="0"/>
                <a:ea typeface="黑体" panose="02010609060101010101" pitchFamily="49" charset="-122"/>
              </a:rPr>
              <a:t>具有</a:t>
            </a:r>
            <a:r>
              <a:rPr lang="en-US" altLang="zh-CN" sz="2000" b="0" dirty="0" smtClean="0">
                <a:solidFill>
                  <a:srgbClr val="0000FF"/>
                </a:solidFill>
                <a:latin typeface="Century Schoolbook" panose="02040604050505020304" pitchFamily="18" charset="0"/>
                <a:ea typeface="黑体" panose="02010609060101010101" pitchFamily="49" charset="-122"/>
              </a:rPr>
              <a:t>pi</a:t>
            </a:r>
            <a:r>
              <a:rPr lang="zh-CN" altLang="en-US" sz="2000" b="0" dirty="0" smtClean="0">
                <a:solidFill>
                  <a:srgbClr val="0000FF"/>
                </a:solidFill>
                <a:latin typeface="Century Schoolbook" panose="02040604050505020304" pitchFamily="18" charset="0"/>
                <a:ea typeface="黑体" panose="02010609060101010101" pitchFamily="49" charset="-122"/>
              </a:rPr>
              <a:t>与</a:t>
            </a:r>
            <a:r>
              <a:rPr lang="en-US" altLang="zh-CN" sz="2000" b="0" dirty="0" smtClean="0">
                <a:solidFill>
                  <a:srgbClr val="0000FF"/>
                </a:solidFill>
                <a:latin typeface="Century Schoolbook" panose="02040604050505020304" pitchFamily="18" charset="0"/>
                <a:ea typeface="黑体" panose="02010609060101010101" pitchFamily="49" charset="-122"/>
              </a:rPr>
              <a:t>area()</a:t>
            </a:r>
            <a:r>
              <a:rPr lang="zh-CN" altLang="en-US" sz="2000" b="0" dirty="0" smtClean="0">
                <a:solidFill>
                  <a:srgbClr val="0000FF"/>
                </a:solidFill>
                <a:latin typeface="Century Schoolbook" panose="02040604050505020304" pitchFamily="18" charset="0"/>
                <a:ea typeface="黑体" panose="02010609060101010101" pitchFamily="49" charset="-122"/>
              </a:rPr>
              <a:t>方法</a:t>
            </a:r>
            <a:r>
              <a:rPr lang="zh-CN" altLang="en-US" sz="2000" b="0" dirty="0" smtClean="0">
                <a:latin typeface="Century Schoolbook" panose="02040604050505020304" pitchFamily="18" charset="0"/>
                <a:ea typeface="黑体" panose="02010609060101010101" pitchFamily="49" charset="-122"/>
              </a:rPr>
              <a:t>，用来计算面积</a:t>
            </a:r>
          </a:p>
          <a:p>
            <a:pPr lvl="1"/>
            <a:r>
              <a:rPr lang="en-US" altLang="zh-CN" sz="2000" b="0" dirty="0" smtClean="0">
                <a:solidFill>
                  <a:srgbClr val="FF0000"/>
                </a:solidFill>
                <a:latin typeface="Century Schoolbook" panose="02040604050505020304" pitchFamily="18" charset="0"/>
                <a:ea typeface="黑体" panose="02010609060101010101" pitchFamily="49" charset="-122"/>
              </a:rPr>
              <a:t>Color</a:t>
            </a:r>
            <a:r>
              <a:rPr lang="zh-CN" altLang="en-US" sz="2000" b="0" dirty="0" smtClean="0">
                <a:latin typeface="Century Schoolbook" panose="02040604050505020304" pitchFamily="18" charset="0"/>
                <a:ea typeface="黑体" panose="02010609060101010101" pitchFamily="49" charset="-122"/>
              </a:rPr>
              <a:t>则具有</a:t>
            </a:r>
            <a:r>
              <a:rPr lang="en-US" altLang="zh-CN" sz="2000" b="0" dirty="0" err="1" smtClean="0">
                <a:solidFill>
                  <a:srgbClr val="0000FF"/>
                </a:solidFill>
                <a:latin typeface="Century Schoolbook" panose="02040604050505020304" pitchFamily="18" charset="0"/>
                <a:ea typeface="黑体" panose="02010609060101010101" pitchFamily="49" charset="-122"/>
              </a:rPr>
              <a:t>setColor</a:t>
            </a:r>
            <a:r>
              <a:rPr lang="zh-CN" altLang="en-US" sz="2000" b="0" dirty="0" smtClean="0">
                <a:solidFill>
                  <a:srgbClr val="0000FF"/>
                </a:solidFill>
                <a:latin typeface="Century Schoolbook" panose="02040604050505020304" pitchFamily="18" charset="0"/>
                <a:ea typeface="黑体" panose="02010609060101010101" pitchFamily="49" charset="-122"/>
              </a:rPr>
              <a:t>方法</a:t>
            </a:r>
            <a:r>
              <a:rPr lang="zh-CN" altLang="en-US" sz="2000" b="0" dirty="0" smtClean="0">
                <a:latin typeface="Century Schoolbook" panose="02040604050505020304" pitchFamily="18" charset="0"/>
                <a:ea typeface="黑体" panose="02010609060101010101" pitchFamily="49" charset="-122"/>
              </a:rPr>
              <a:t>，可用来赋值颜色</a:t>
            </a:r>
          </a:p>
          <a:p>
            <a:pPr lvl="1"/>
            <a:r>
              <a:rPr lang="zh-CN" altLang="en-US" sz="2000" b="0" dirty="0" smtClean="0">
                <a:latin typeface="Century Schoolbook" panose="02040604050505020304" pitchFamily="18" charset="0"/>
                <a:ea typeface="黑体" panose="02010609060101010101" pitchFamily="49" charset="-122"/>
              </a:rPr>
              <a:t>通过实现这两个接口，</a:t>
            </a:r>
            <a:r>
              <a:rPr lang="en-US" altLang="zh-CN" sz="2000" b="0" dirty="0" smtClean="0">
                <a:latin typeface="Century Schoolbook" panose="02040604050505020304" pitchFamily="18" charset="0"/>
                <a:ea typeface="黑体" panose="02010609060101010101" pitchFamily="49" charset="-122"/>
              </a:rPr>
              <a:t>Circle</a:t>
            </a:r>
            <a:r>
              <a:rPr lang="zh-CN" altLang="en-US" sz="2000" b="0" dirty="0" smtClean="0">
                <a:latin typeface="Century Schoolbook" panose="02040604050505020304" pitchFamily="18" charset="0"/>
                <a:ea typeface="黑体" panose="02010609060101010101" pitchFamily="49" charset="-122"/>
              </a:rPr>
              <a:t>类得以同时拥有这两个接口的成员，达到了多重继承的目的</a:t>
            </a:r>
            <a:endParaRPr lang="zh-CN" altLang="en-US" dirty="0" smtClean="0">
              <a:ea typeface="宋体" panose="02010600030101010101" pitchFamily="2" charset="-122"/>
            </a:endParaRPr>
          </a:p>
        </p:txBody>
      </p:sp>
      <p:sp>
        <p:nvSpPr>
          <p:cNvPr id="33796" name="Rectangle 3"/>
          <p:cNvSpPr txBox="1">
            <a:spLocks noChangeArrowheads="1"/>
          </p:cNvSpPr>
          <p:nvPr/>
        </p:nvSpPr>
        <p:spPr bwMode="auto">
          <a:xfrm>
            <a:off x="669057" y="3429000"/>
            <a:ext cx="8028856" cy="2736626"/>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interface </a:t>
            </a:r>
            <a:r>
              <a:rPr lang="en-US" altLang="zh-CN" sz="2000" dirty="0">
                <a:solidFill>
                  <a:srgbClr val="FF0000"/>
                </a:solidFill>
                <a:latin typeface="Century Schoolbook" panose="02040604050505020304" pitchFamily="18" charset="0"/>
                <a:ea typeface="黑体" panose="02010609060101010101" pitchFamily="49" charset="-122"/>
              </a:rPr>
              <a:t>Shape2D</a:t>
            </a:r>
            <a:r>
              <a:rPr lang="en-US" altLang="zh-CN" sz="2000" dirty="0">
                <a:latin typeface="Century Schoolbook" panose="02040604050505020304" pitchFamily="18" charset="0"/>
                <a:ea typeface="黑体" panose="02010609060101010101" pitchFamily="49" charset="-122"/>
              </a:rPr>
              <a:t>{          </a:t>
            </a:r>
            <a:r>
              <a:rPr lang="en-US" altLang="zh-CN" sz="2000" dirty="0">
                <a:solidFill>
                  <a:srgbClr val="009900"/>
                </a:solidFill>
                <a:latin typeface="Century Schoolbook" panose="02040604050505020304" pitchFamily="18" charset="0"/>
                <a:ea typeface="黑体" panose="02010609060101010101" pitchFamily="49" charset="-122"/>
              </a:rPr>
              <a:t>//</a:t>
            </a:r>
            <a:r>
              <a:rPr lang="zh-CN" altLang="en-US" sz="2000" dirty="0">
                <a:solidFill>
                  <a:srgbClr val="009900"/>
                </a:solidFill>
                <a:latin typeface="Century Schoolbook" panose="02040604050505020304" pitchFamily="18" charset="0"/>
                <a:ea typeface="黑体" panose="02010609060101010101" pitchFamily="49" charset="-122"/>
              </a:rPr>
              <a:t>声明</a:t>
            </a:r>
            <a:r>
              <a:rPr lang="en-US" altLang="zh-CN" sz="2000" dirty="0">
                <a:solidFill>
                  <a:srgbClr val="009900"/>
                </a:solidFill>
                <a:latin typeface="Century Schoolbook" panose="02040604050505020304" pitchFamily="18" charset="0"/>
                <a:ea typeface="黑体" panose="02010609060101010101" pitchFamily="49" charset="-122"/>
              </a:rPr>
              <a:t>Shape2D</a:t>
            </a:r>
            <a:r>
              <a:rPr lang="zh-CN" altLang="en-US" sz="2000" dirty="0">
                <a:solidFill>
                  <a:srgbClr val="009900"/>
                </a:solidFill>
                <a:latin typeface="Century Schoolbook" panose="02040604050505020304" pitchFamily="18" charset="0"/>
                <a:ea typeface="黑体" panose="02010609060101010101" pitchFamily="49" charset="-122"/>
              </a:rPr>
              <a:t>接口</a:t>
            </a:r>
          </a:p>
          <a:p>
            <a:pPr marL="0" lvl="1">
              <a:spcBef>
                <a:spcPts val="600"/>
              </a:spcBef>
              <a:buClr>
                <a:schemeClr val="accent2"/>
              </a:buClr>
              <a:buSzPct val="70000"/>
            </a:pP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final double pi=3.14;    </a:t>
            </a:r>
            <a:r>
              <a:rPr lang="en-US" altLang="zh-CN" sz="2000" dirty="0">
                <a:solidFill>
                  <a:srgbClr val="009900"/>
                </a:solidFill>
                <a:latin typeface="Century Schoolbook" panose="02040604050505020304" pitchFamily="18" charset="0"/>
                <a:ea typeface="黑体" panose="02010609060101010101" pitchFamily="49" charset="-122"/>
              </a:rPr>
              <a:t> //</a:t>
            </a:r>
            <a:r>
              <a:rPr lang="zh-CN" altLang="en-US" sz="2000" dirty="0">
                <a:solidFill>
                  <a:srgbClr val="009900"/>
                </a:solidFill>
                <a:latin typeface="Century Schoolbook" panose="02040604050505020304" pitchFamily="18" charset="0"/>
                <a:ea typeface="黑体" panose="02010609060101010101" pitchFamily="49" charset="-122"/>
              </a:rPr>
              <a:t>数据成员一定要初始化</a:t>
            </a:r>
          </a:p>
          <a:p>
            <a:pPr marL="0" lvl="1">
              <a:spcBef>
                <a:spcPts val="600"/>
              </a:spcBef>
              <a:buClr>
                <a:schemeClr val="accent2"/>
              </a:buClr>
              <a:buSzPct val="70000"/>
            </a:pPr>
            <a:r>
              <a:rPr lang="zh-CN" altLang="en-US" sz="2000" dirty="0">
                <a:latin typeface="Century Schoolbook" panose="02040604050505020304" pitchFamily="18" charset="0"/>
                <a:ea typeface="黑体" panose="02010609060101010101" pitchFamily="49" charset="-122"/>
              </a:rPr>
              <a:t>     </a:t>
            </a:r>
            <a:r>
              <a:rPr lang="en-US" altLang="zh-CN" sz="2000" dirty="0">
                <a:solidFill>
                  <a:srgbClr val="0000CC"/>
                </a:solidFill>
                <a:latin typeface="Century Schoolbook" panose="02040604050505020304" pitchFamily="18" charset="0"/>
                <a:ea typeface="黑体" panose="02010609060101010101" pitchFamily="49" charset="-122"/>
              </a:rPr>
              <a:t>public abstract double area();    </a:t>
            </a:r>
            <a:r>
              <a:rPr lang="en-US" altLang="zh-CN" sz="2000" dirty="0">
                <a:solidFill>
                  <a:srgbClr val="009900"/>
                </a:solidFill>
                <a:latin typeface="Century Schoolbook" panose="02040604050505020304" pitchFamily="18" charset="0"/>
                <a:ea typeface="黑体" panose="02010609060101010101" pitchFamily="49" charset="-122"/>
              </a:rPr>
              <a:t>//</a:t>
            </a:r>
            <a:r>
              <a:rPr lang="zh-CN" altLang="en-US" sz="2000" dirty="0">
                <a:solidFill>
                  <a:srgbClr val="009900"/>
                </a:solidFill>
                <a:latin typeface="Century Schoolbook" panose="02040604050505020304" pitchFamily="18" charset="0"/>
                <a:ea typeface="黑体" panose="02010609060101010101" pitchFamily="49" charset="-122"/>
              </a:rPr>
              <a:t>抽象方法</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a:t>
            </a:r>
          </a:p>
          <a:p>
            <a:pPr marL="0" lvl="1">
              <a:spcBef>
                <a:spcPts val="600"/>
              </a:spcBef>
              <a:buClr>
                <a:schemeClr val="accent2"/>
              </a:buClr>
              <a:buSzPct val="70000"/>
            </a:pPr>
            <a:r>
              <a:rPr lang="en-US" altLang="zh-CN" sz="2000" dirty="0" smtClean="0">
                <a:latin typeface="Century Schoolbook" panose="02040604050505020304" pitchFamily="18" charset="0"/>
                <a:ea typeface="黑体" panose="02010609060101010101" pitchFamily="49" charset="-122"/>
              </a:rPr>
              <a:t>interface </a:t>
            </a:r>
            <a:r>
              <a:rPr lang="en-US" altLang="zh-CN" sz="2000" dirty="0">
                <a:solidFill>
                  <a:srgbClr val="FF0000"/>
                </a:solidFill>
                <a:latin typeface="Century Schoolbook" panose="02040604050505020304" pitchFamily="18" charset="0"/>
                <a:ea typeface="黑体" panose="02010609060101010101" pitchFamily="49" charset="-122"/>
              </a:rPr>
              <a:t>Color</a:t>
            </a:r>
            <a:r>
              <a:rPr lang="en-US" altLang="zh-CN" sz="2000" dirty="0">
                <a:latin typeface="Century Schoolbook" panose="02040604050505020304" pitchFamily="18" charset="0"/>
                <a:ea typeface="黑体" panose="02010609060101010101" pitchFamily="49" charset="-122"/>
              </a:rPr>
              <a:t>{</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    </a:t>
            </a:r>
            <a:r>
              <a:rPr lang="en-US" altLang="zh-CN" sz="2000" dirty="0">
                <a:solidFill>
                  <a:srgbClr val="0000CC"/>
                </a:solidFill>
                <a:latin typeface="Century Schoolbook" panose="02040604050505020304" pitchFamily="18" charset="0"/>
                <a:ea typeface="黑体" panose="02010609060101010101" pitchFamily="49" charset="-122"/>
              </a:rPr>
              <a:t>void </a:t>
            </a:r>
            <a:r>
              <a:rPr lang="en-US" altLang="zh-CN" sz="2000" dirty="0" err="1">
                <a:solidFill>
                  <a:srgbClr val="0000CC"/>
                </a:solidFill>
                <a:latin typeface="Century Schoolbook" panose="02040604050505020304" pitchFamily="18" charset="0"/>
                <a:ea typeface="黑体" panose="02010609060101010101" pitchFamily="49" charset="-122"/>
              </a:rPr>
              <a:t>setColor</a:t>
            </a:r>
            <a:r>
              <a:rPr lang="en-US" altLang="zh-CN" sz="2000" dirty="0">
                <a:solidFill>
                  <a:srgbClr val="0000CC"/>
                </a:solidFill>
                <a:latin typeface="Century Schoolbook" panose="02040604050505020304" pitchFamily="18" charset="0"/>
                <a:ea typeface="黑体" panose="02010609060101010101" pitchFamily="49" charset="-122"/>
              </a:rPr>
              <a:t>(String </a:t>
            </a:r>
            <a:r>
              <a:rPr lang="en-US" altLang="zh-CN" sz="2000" dirty="0" err="1">
                <a:solidFill>
                  <a:srgbClr val="0000CC"/>
                </a:solidFill>
                <a:latin typeface="Century Schoolbook" panose="02040604050505020304" pitchFamily="18" charset="0"/>
                <a:ea typeface="黑体" panose="02010609060101010101" pitchFamily="49" charset="-122"/>
              </a:rPr>
              <a:t>str</a:t>
            </a:r>
            <a:r>
              <a:rPr lang="en-US" altLang="zh-CN" sz="2000" dirty="0">
                <a:solidFill>
                  <a:srgbClr val="0000CC"/>
                </a:solidFill>
                <a:latin typeface="Century Schoolbook" panose="02040604050505020304" pitchFamily="18" charset="0"/>
                <a:ea typeface="黑体" panose="02010609060101010101" pitchFamily="49" charset="-122"/>
              </a:rPr>
              <a:t>);  </a:t>
            </a:r>
            <a:r>
              <a:rPr lang="en-US" altLang="zh-CN" sz="2000" dirty="0">
                <a:solidFill>
                  <a:srgbClr val="009900"/>
                </a:solidFill>
                <a:latin typeface="Century Schoolbook" panose="02040604050505020304" pitchFamily="18" charset="0"/>
                <a:ea typeface="黑体" panose="02010609060101010101" pitchFamily="49" charset="-122"/>
              </a:rPr>
              <a:t>//</a:t>
            </a:r>
            <a:r>
              <a:rPr lang="zh-CN" altLang="en-US" sz="2000" dirty="0">
                <a:solidFill>
                  <a:srgbClr val="009900"/>
                </a:solidFill>
                <a:latin typeface="Century Schoolbook" panose="02040604050505020304" pitchFamily="18" charset="0"/>
                <a:ea typeface="黑体" panose="02010609060101010101" pitchFamily="49" charset="-122"/>
              </a:rPr>
              <a:t>抽象方法</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3.12.4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多重继承</a:t>
            </a:r>
            <a:endParaRPr lang="zh-CN" altLang="en-US" sz="3200" dirty="0" smtClean="0">
              <a:ea typeface="宋体" panose="02010600030101010101" pitchFamily="2" charset="-122"/>
              <a:cs typeface="Times New Roman" panose="02020603050405020304" pitchFamily="18" charset="0"/>
            </a:endParaRPr>
          </a:p>
        </p:txBody>
      </p:sp>
      <p:sp>
        <p:nvSpPr>
          <p:cNvPr id="34820" name="Rectangle 3"/>
          <p:cNvSpPr txBox="1">
            <a:spLocks noChangeArrowheads="1"/>
          </p:cNvSpPr>
          <p:nvPr/>
        </p:nvSpPr>
        <p:spPr bwMode="auto">
          <a:xfrm>
            <a:off x="532762" y="1196752"/>
            <a:ext cx="7488063" cy="504021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class Circle </a:t>
            </a:r>
            <a:r>
              <a:rPr lang="en-US" altLang="zh-CN" b="1" dirty="0">
                <a:solidFill>
                  <a:srgbClr val="FF0000"/>
                </a:solidFill>
                <a:latin typeface="Century Schoolbook" panose="02040604050505020304" pitchFamily="18" charset="0"/>
                <a:ea typeface="黑体" panose="02010609060101010101" pitchFamily="49" charset="-122"/>
              </a:rPr>
              <a:t>implements</a:t>
            </a:r>
            <a:r>
              <a:rPr lang="en-US" altLang="zh-CN" b="1" dirty="0">
                <a:latin typeface="Century Schoolbook" panose="02040604050505020304" pitchFamily="18" charset="0"/>
                <a:ea typeface="黑体" panose="02010609060101010101" pitchFamily="49" charset="-122"/>
              </a:rPr>
              <a:t> </a:t>
            </a:r>
            <a:r>
              <a:rPr lang="en-US" altLang="zh-CN" b="1" dirty="0">
                <a:solidFill>
                  <a:srgbClr val="0000FF"/>
                </a:solidFill>
                <a:latin typeface="Century Schoolbook" panose="02040604050505020304" pitchFamily="18" charset="0"/>
                <a:ea typeface="黑体" panose="02010609060101010101" pitchFamily="49" charset="-122"/>
              </a:rPr>
              <a:t>Shape2D</a:t>
            </a:r>
            <a:r>
              <a:rPr lang="en-US" altLang="zh-CN" b="1" dirty="0" smtClean="0">
                <a:solidFill>
                  <a:srgbClr val="0000FF"/>
                </a:solidFill>
                <a:latin typeface="Century Schoolbook" panose="02040604050505020304" pitchFamily="18" charset="0"/>
                <a:ea typeface="黑体" panose="02010609060101010101" pitchFamily="49" charset="-122"/>
              </a:rPr>
              <a:t>, Color</a:t>
            </a:r>
            <a:r>
              <a:rPr lang="en-US" altLang="zh-CN" b="1" dirty="0" smtClean="0">
                <a:latin typeface="Century Schoolbook" panose="02040604050505020304" pitchFamily="18" charset="0"/>
                <a:ea typeface="黑体" panose="02010609060101010101" pitchFamily="49" charset="-122"/>
              </a:rPr>
              <a:t>   </a:t>
            </a:r>
            <a:r>
              <a:rPr lang="en-US" altLang="zh-CN" b="1" dirty="0">
                <a:solidFill>
                  <a:srgbClr val="009900"/>
                </a:solidFill>
                <a:latin typeface="Century Schoolbook" panose="02040604050505020304" pitchFamily="18" charset="0"/>
                <a:ea typeface="黑体" panose="02010609060101010101" pitchFamily="49" charset="-122"/>
              </a:rPr>
              <a:t>// </a:t>
            </a:r>
            <a:r>
              <a:rPr lang="zh-CN" altLang="en-US" b="1" dirty="0">
                <a:solidFill>
                  <a:srgbClr val="009900"/>
                </a:solidFill>
                <a:latin typeface="Century Schoolbook" panose="02040604050505020304" pitchFamily="18" charset="0"/>
                <a:ea typeface="黑体" panose="02010609060101010101" pitchFamily="49" charset="-122"/>
              </a:rPr>
              <a:t>实现</a:t>
            </a:r>
            <a:r>
              <a:rPr lang="en-US" altLang="zh-CN" b="1" dirty="0">
                <a:solidFill>
                  <a:srgbClr val="009900"/>
                </a:solidFill>
                <a:latin typeface="Century Schoolbook" panose="02040604050505020304" pitchFamily="18" charset="0"/>
                <a:ea typeface="黑体" panose="02010609060101010101" pitchFamily="49" charset="-122"/>
              </a:rPr>
              <a:t>Circle</a:t>
            </a:r>
            <a:r>
              <a:rPr lang="zh-CN" altLang="en-US" b="1" dirty="0">
                <a:solidFill>
                  <a:srgbClr val="009900"/>
                </a:solidFill>
                <a:latin typeface="Century Schoolbook" panose="02040604050505020304" pitchFamily="18" charset="0"/>
                <a:ea typeface="黑体" panose="02010609060101010101" pitchFamily="49" charset="-122"/>
              </a:rPr>
              <a:t>类 </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double radius;</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String color;</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public Circle(double r)             </a:t>
            </a:r>
            <a:r>
              <a:rPr lang="en-US" altLang="zh-CN" b="1" dirty="0">
                <a:solidFill>
                  <a:srgbClr val="009900"/>
                </a:solidFill>
                <a:latin typeface="Century Schoolbook" panose="02040604050505020304" pitchFamily="18" charset="0"/>
                <a:ea typeface="黑体" panose="02010609060101010101" pitchFamily="49" charset="-122"/>
              </a:rPr>
              <a:t>//</a:t>
            </a:r>
            <a:r>
              <a:rPr lang="zh-CN" altLang="en-US" b="1" dirty="0">
                <a:solidFill>
                  <a:srgbClr val="009900"/>
                </a:solidFill>
                <a:latin typeface="Century Schoolbook" panose="02040604050505020304" pitchFamily="18" charset="0"/>
                <a:ea typeface="黑体" panose="02010609060101010101" pitchFamily="49" charset="-122"/>
              </a:rPr>
              <a:t>构造方法</a:t>
            </a:r>
          </a:p>
          <a:p>
            <a:pPr marL="0" lvl="1">
              <a:lnSpc>
                <a:spcPct val="50000"/>
              </a:lnSpc>
              <a:spcBef>
                <a:spcPct val="50000"/>
              </a:spcBef>
              <a:buClr>
                <a:schemeClr val="accent2"/>
              </a:buClr>
              <a:buSzPct val="70000"/>
            </a:pPr>
            <a:r>
              <a:rPr lang="zh-CN" altLang="en-US" b="1" dirty="0">
                <a:latin typeface="Century Schoolbook" panose="02040604050505020304" pitchFamily="18" charset="0"/>
                <a:ea typeface="黑体" panose="02010609060101010101" pitchFamily="49" charset="-122"/>
              </a:rPr>
              <a:t>   </a:t>
            </a:r>
            <a:r>
              <a:rPr lang="en-US" altLang="zh-CN" b="1" dirty="0">
                <a:latin typeface="Century Schoolbook" panose="02040604050505020304" pitchFamily="18" charset="0"/>
                <a:ea typeface="黑体" panose="02010609060101010101" pitchFamily="49" charset="-122"/>
              </a:rPr>
              <a:t>{</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radius = r;</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public double</a:t>
            </a:r>
            <a:r>
              <a:rPr lang="en-US" altLang="zh-CN" b="1" dirty="0">
                <a:solidFill>
                  <a:srgbClr val="FF33CC"/>
                </a:solidFill>
                <a:latin typeface="Century Schoolbook" panose="02040604050505020304" pitchFamily="18" charset="0"/>
                <a:ea typeface="黑体" panose="02010609060101010101" pitchFamily="49" charset="-122"/>
              </a:rPr>
              <a:t> </a:t>
            </a:r>
            <a:r>
              <a:rPr lang="en-US" altLang="zh-CN" b="1" dirty="0">
                <a:solidFill>
                  <a:srgbClr val="0000CC"/>
                </a:solidFill>
                <a:latin typeface="Century Schoolbook" panose="02040604050505020304" pitchFamily="18" charset="0"/>
                <a:ea typeface="黑体" panose="02010609060101010101" pitchFamily="49" charset="-122"/>
              </a:rPr>
              <a:t>area()                </a:t>
            </a:r>
            <a:r>
              <a:rPr lang="en-US" altLang="zh-CN" b="1" dirty="0">
                <a:solidFill>
                  <a:srgbClr val="009900"/>
                </a:solidFill>
                <a:latin typeface="Century Schoolbook" panose="02040604050505020304" pitchFamily="18" charset="0"/>
                <a:ea typeface="黑体" panose="02010609060101010101" pitchFamily="49" charset="-122"/>
              </a:rPr>
              <a:t>//</a:t>
            </a:r>
            <a:r>
              <a:rPr lang="zh-CN" altLang="en-US" b="1" dirty="0">
                <a:solidFill>
                  <a:srgbClr val="009900"/>
                </a:solidFill>
                <a:latin typeface="Century Schoolbook" panose="02040604050505020304" pitchFamily="18" charset="0"/>
                <a:ea typeface="黑体" panose="02010609060101010101" pitchFamily="49" charset="-122"/>
              </a:rPr>
              <a:t>定义</a:t>
            </a:r>
            <a:r>
              <a:rPr lang="en-US" altLang="zh-CN" b="1" dirty="0">
                <a:solidFill>
                  <a:srgbClr val="009900"/>
                </a:solidFill>
                <a:latin typeface="Century Schoolbook" panose="02040604050505020304" pitchFamily="18" charset="0"/>
                <a:ea typeface="黑体" panose="02010609060101010101" pitchFamily="49" charset="-122"/>
              </a:rPr>
              <a:t>area()</a:t>
            </a:r>
            <a:r>
              <a:rPr lang="zh-CN" altLang="en-US" b="1" dirty="0">
                <a:solidFill>
                  <a:srgbClr val="009900"/>
                </a:solidFill>
                <a:latin typeface="Century Schoolbook" panose="02040604050505020304" pitchFamily="18" charset="0"/>
                <a:ea typeface="黑体" panose="02010609060101010101" pitchFamily="49" charset="-122"/>
              </a:rPr>
              <a:t>的处理方式</a:t>
            </a:r>
          </a:p>
          <a:p>
            <a:pPr marL="0" lvl="1">
              <a:lnSpc>
                <a:spcPct val="50000"/>
              </a:lnSpc>
              <a:spcBef>
                <a:spcPct val="50000"/>
              </a:spcBef>
              <a:buClr>
                <a:schemeClr val="accent2"/>
              </a:buClr>
              <a:buSzPct val="70000"/>
            </a:pPr>
            <a:r>
              <a:rPr lang="zh-CN" altLang="en-US" b="1" dirty="0">
                <a:latin typeface="Century Schoolbook" panose="02040604050505020304" pitchFamily="18" charset="0"/>
                <a:ea typeface="黑体" panose="02010609060101010101" pitchFamily="49" charset="-122"/>
              </a:rPr>
              <a:t>   </a:t>
            </a:r>
            <a:r>
              <a:rPr lang="en-US" altLang="zh-CN" b="1" dirty="0">
                <a:latin typeface="Century Schoolbook" panose="02040604050505020304" pitchFamily="18" charset="0"/>
                <a:ea typeface="黑体" panose="02010609060101010101" pitchFamily="49" charset="-122"/>
              </a:rPr>
              <a:t>{</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return (pi*radius*radius);</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public void </a:t>
            </a:r>
            <a:r>
              <a:rPr lang="en-US" altLang="zh-CN" b="1" dirty="0" err="1">
                <a:solidFill>
                  <a:srgbClr val="0000CC"/>
                </a:solidFill>
                <a:latin typeface="Century Schoolbook" panose="02040604050505020304" pitchFamily="18" charset="0"/>
                <a:ea typeface="黑体" panose="02010609060101010101" pitchFamily="49" charset="-122"/>
              </a:rPr>
              <a:t>setColor</a:t>
            </a:r>
            <a:r>
              <a:rPr lang="en-US" altLang="zh-CN" b="1" dirty="0">
                <a:solidFill>
                  <a:srgbClr val="0000CC"/>
                </a:solidFill>
                <a:latin typeface="Century Schoolbook" panose="02040604050505020304" pitchFamily="18" charset="0"/>
                <a:ea typeface="黑体" panose="02010609060101010101" pitchFamily="49" charset="-122"/>
              </a:rPr>
              <a:t>(String </a:t>
            </a:r>
            <a:r>
              <a:rPr lang="en-US" altLang="zh-CN" b="1" dirty="0" err="1">
                <a:solidFill>
                  <a:srgbClr val="0000CC"/>
                </a:solidFill>
                <a:latin typeface="Century Schoolbook" panose="02040604050505020304" pitchFamily="18" charset="0"/>
                <a:ea typeface="黑体" panose="02010609060101010101" pitchFamily="49" charset="-122"/>
              </a:rPr>
              <a:t>str</a:t>
            </a:r>
            <a:r>
              <a:rPr lang="en-US" altLang="zh-CN" b="1" dirty="0">
                <a:solidFill>
                  <a:srgbClr val="0000CC"/>
                </a:solidFill>
                <a:latin typeface="Century Schoolbook" panose="02040604050505020304" pitchFamily="18" charset="0"/>
                <a:ea typeface="黑体" panose="02010609060101010101" pitchFamily="49" charset="-122"/>
              </a:rPr>
              <a:t>)  </a:t>
            </a:r>
            <a:r>
              <a:rPr lang="en-US" altLang="zh-CN" b="1" dirty="0">
                <a:solidFill>
                  <a:srgbClr val="009900"/>
                </a:solidFill>
                <a:latin typeface="Century Schoolbook" panose="02040604050505020304" pitchFamily="18" charset="0"/>
                <a:ea typeface="黑体" panose="02010609060101010101" pitchFamily="49" charset="-122"/>
              </a:rPr>
              <a:t>//</a:t>
            </a:r>
            <a:r>
              <a:rPr lang="zh-CN" altLang="en-US" b="1" dirty="0">
                <a:solidFill>
                  <a:srgbClr val="009900"/>
                </a:solidFill>
                <a:latin typeface="Century Schoolbook" panose="02040604050505020304" pitchFamily="18" charset="0"/>
                <a:ea typeface="黑体" panose="02010609060101010101" pitchFamily="49" charset="-122"/>
              </a:rPr>
              <a:t>定义</a:t>
            </a:r>
            <a:r>
              <a:rPr lang="en-US" altLang="zh-CN" b="1" dirty="0" err="1">
                <a:solidFill>
                  <a:srgbClr val="009900"/>
                </a:solidFill>
                <a:latin typeface="Century Schoolbook" panose="02040604050505020304" pitchFamily="18" charset="0"/>
                <a:ea typeface="黑体" panose="02010609060101010101" pitchFamily="49" charset="-122"/>
              </a:rPr>
              <a:t>setColor</a:t>
            </a:r>
            <a:r>
              <a:rPr lang="en-US" altLang="zh-CN" b="1" dirty="0">
                <a:solidFill>
                  <a:srgbClr val="009900"/>
                </a:solidFill>
                <a:latin typeface="Century Schoolbook" panose="02040604050505020304" pitchFamily="18" charset="0"/>
                <a:ea typeface="黑体" panose="02010609060101010101" pitchFamily="49" charset="-122"/>
              </a:rPr>
              <a:t>()</a:t>
            </a:r>
            <a:r>
              <a:rPr lang="zh-CN" altLang="en-US" b="1" dirty="0">
                <a:solidFill>
                  <a:srgbClr val="009900"/>
                </a:solidFill>
                <a:latin typeface="Century Schoolbook" panose="02040604050505020304" pitchFamily="18" charset="0"/>
                <a:ea typeface="黑体" panose="02010609060101010101" pitchFamily="49" charset="-122"/>
              </a:rPr>
              <a:t>的处理方式</a:t>
            </a:r>
          </a:p>
          <a:p>
            <a:pPr marL="0" lvl="1">
              <a:lnSpc>
                <a:spcPct val="50000"/>
              </a:lnSpc>
              <a:spcBef>
                <a:spcPct val="50000"/>
              </a:spcBef>
              <a:buClr>
                <a:schemeClr val="accent2"/>
              </a:buClr>
              <a:buSzPct val="70000"/>
            </a:pPr>
            <a:r>
              <a:rPr lang="zh-CN" altLang="en-US" b="1" dirty="0">
                <a:latin typeface="Century Schoolbook" panose="02040604050505020304" pitchFamily="18" charset="0"/>
                <a:ea typeface="黑体" panose="02010609060101010101" pitchFamily="49" charset="-122"/>
              </a:rPr>
              <a:t>   </a:t>
            </a:r>
            <a:r>
              <a:rPr lang="en-US" altLang="zh-CN" b="1" dirty="0">
                <a:latin typeface="Century Schoolbook" panose="02040604050505020304" pitchFamily="18" charset="0"/>
                <a:ea typeface="黑体" panose="02010609060101010101" pitchFamily="49" charset="-122"/>
              </a:rPr>
              <a:t>{</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color = </a:t>
            </a:r>
            <a:r>
              <a:rPr lang="en-US" altLang="zh-CN" b="1" dirty="0" err="1">
                <a:latin typeface="Century Schoolbook" panose="02040604050505020304" pitchFamily="18" charset="0"/>
                <a:ea typeface="黑体" panose="02010609060101010101" pitchFamily="49" charset="-122"/>
              </a:rPr>
              <a:t>str</a:t>
            </a:r>
            <a:r>
              <a:rPr lang="en-US" altLang="zh-CN" b="1" dirty="0">
                <a:latin typeface="Century Schoolbook" panose="02040604050505020304" pitchFamily="18" charset="0"/>
                <a:ea typeface="黑体" panose="02010609060101010101" pitchFamily="49" charset="-122"/>
              </a:rPr>
              <a:t>;</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a:t>
            </a:r>
            <a:r>
              <a:rPr lang="en-US" altLang="zh-CN" b="1" dirty="0" err="1">
                <a:latin typeface="Century Schoolbook" panose="02040604050505020304" pitchFamily="18" charset="0"/>
                <a:ea typeface="黑体" panose="02010609060101010101" pitchFamily="49" charset="-122"/>
              </a:rPr>
              <a:t>System.out.println</a:t>
            </a:r>
            <a:r>
              <a:rPr lang="en-US" altLang="zh-CN" b="1" dirty="0" smtClean="0">
                <a:latin typeface="Century Schoolbook" panose="02040604050505020304" pitchFamily="18" charset="0"/>
                <a:ea typeface="黑体" panose="02010609060101010101" pitchFamily="49" charset="-122"/>
              </a:rPr>
              <a:t>(“Color</a:t>
            </a:r>
            <a:r>
              <a:rPr lang="en-US" altLang="zh-CN" b="1" dirty="0">
                <a:latin typeface="Century Schoolbook" panose="02040604050505020304" pitchFamily="18" charset="0"/>
                <a:ea typeface="黑体" panose="02010609060101010101" pitchFamily="49" charset="-122"/>
              </a:rPr>
              <a:t>="+color);      </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   }</a:t>
            </a:r>
          </a:p>
          <a:p>
            <a:pPr marL="0" lvl="1">
              <a:lnSpc>
                <a:spcPct val="50000"/>
              </a:lnSpc>
              <a:spcBef>
                <a:spcPct val="50000"/>
              </a:spcBef>
              <a:buClr>
                <a:schemeClr val="accent2"/>
              </a:buClr>
              <a:buSzPct val="70000"/>
            </a:pPr>
            <a:r>
              <a:rPr lang="en-US" altLang="zh-CN" b="1" dirty="0">
                <a:latin typeface="Century Schoolbook" panose="02040604050505020304" pitchFamily="18" charset="0"/>
                <a:ea typeface="黑体" panose="02010609060101010101"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3.12.4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多重继承</a:t>
            </a:r>
            <a:endParaRPr lang="zh-CN" altLang="en-US" sz="3200" dirty="0" smtClean="0">
              <a:ea typeface="宋体" panose="02010600030101010101" pitchFamily="2" charset="-122"/>
              <a:cs typeface="Times New Roman" panose="02020603050405020304" pitchFamily="18" charset="0"/>
            </a:endParaRPr>
          </a:p>
        </p:txBody>
      </p:sp>
      <p:sp>
        <p:nvSpPr>
          <p:cNvPr id="35843" name="内容占位符 2"/>
          <p:cNvSpPr>
            <a:spLocks noGrp="1"/>
          </p:cNvSpPr>
          <p:nvPr>
            <p:ph idx="1"/>
          </p:nvPr>
        </p:nvSpPr>
        <p:spPr>
          <a:xfrm>
            <a:off x="468313" y="981075"/>
            <a:ext cx="8229600" cy="647700"/>
          </a:xfrm>
        </p:spPr>
        <p:txBody>
          <a:bodyPr/>
          <a:lstStyle/>
          <a:p>
            <a:r>
              <a:rPr lang="zh-CN" altLang="en-US" b="0" dirty="0" smtClean="0">
                <a:solidFill>
                  <a:srgbClr val="0000CC"/>
                </a:solidFill>
                <a:latin typeface="黑体" panose="02010609060101010101" pitchFamily="49" charset="-122"/>
                <a:ea typeface="黑体" panose="02010609060101010101" pitchFamily="49" charset="-122"/>
              </a:rPr>
              <a:t>测试类</a:t>
            </a:r>
          </a:p>
          <a:p>
            <a:endParaRPr lang="zh-CN" altLang="en-US" dirty="0" smtClean="0">
              <a:ea typeface="宋体" panose="02010600030101010101" pitchFamily="2" charset="-122"/>
            </a:endParaRPr>
          </a:p>
        </p:txBody>
      </p:sp>
      <p:sp>
        <p:nvSpPr>
          <p:cNvPr id="35844" name="内容占位符 2"/>
          <p:cNvSpPr txBox="1">
            <a:spLocks/>
          </p:cNvSpPr>
          <p:nvPr/>
        </p:nvSpPr>
        <p:spPr bwMode="auto">
          <a:xfrm>
            <a:off x="518864" y="5445249"/>
            <a:ext cx="7900634" cy="50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tx2"/>
              </a:buClr>
              <a:buSzPct val="70000"/>
              <a:buFont typeface="Wingdings" panose="05000000000000000000" pitchFamily="2" charset="2"/>
              <a:buChar char="n"/>
            </a:pPr>
            <a:r>
              <a:rPr lang="zh-CN" altLang="en-US" sz="2800" dirty="0">
                <a:solidFill>
                  <a:srgbClr val="0000CC"/>
                </a:solidFill>
                <a:latin typeface="黑体" panose="02010609060101010101" pitchFamily="49" charset="-122"/>
                <a:ea typeface="黑体" panose="02010609060101010101" pitchFamily="49" charset="-122"/>
              </a:rPr>
              <a:t>输出结果</a:t>
            </a:r>
          </a:p>
        </p:txBody>
      </p:sp>
      <p:sp>
        <p:nvSpPr>
          <p:cNvPr id="35845" name="Rectangle 3"/>
          <p:cNvSpPr txBox="1">
            <a:spLocks noChangeArrowheads="1"/>
          </p:cNvSpPr>
          <p:nvPr/>
        </p:nvSpPr>
        <p:spPr bwMode="auto">
          <a:xfrm>
            <a:off x="499461" y="1628775"/>
            <a:ext cx="7920037" cy="36004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public class </a:t>
            </a:r>
            <a:r>
              <a:rPr lang="en-US" altLang="zh-CN" sz="2000" b="1" dirty="0" err="1">
                <a:latin typeface="Century Schoolbook" panose="02040604050505020304" pitchFamily="18" charset="0"/>
                <a:ea typeface="楷体_GB2312" pitchFamily="49" charset="-122"/>
              </a:rPr>
              <a:t>MultiInterfaceTester</a:t>
            </a:r>
            <a:r>
              <a:rPr lang="en-US" altLang="zh-CN" sz="2000" b="1"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public static void main(String </a:t>
            </a:r>
            <a:r>
              <a:rPr lang="en-US" altLang="zh-CN" sz="2000" b="1" dirty="0" err="1">
                <a:latin typeface="Century Schoolbook" panose="02040604050505020304" pitchFamily="18" charset="0"/>
                <a:ea typeface="楷体_GB2312" pitchFamily="49" charset="-122"/>
              </a:rPr>
              <a:t>args</a:t>
            </a:r>
            <a:r>
              <a:rPr lang="en-US" altLang="zh-CN" sz="2000" b="1"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Circle </a:t>
            </a:r>
            <a:r>
              <a:rPr lang="en-US" altLang="zh-CN" sz="2000" b="1" dirty="0" err="1">
                <a:latin typeface="Century Schoolbook" panose="02040604050505020304" pitchFamily="18" charset="0"/>
                <a:ea typeface="楷体_GB2312" pitchFamily="49" charset="-122"/>
              </a:rPr>
              <a:t>cir</a:t>
            </a:r>
            <a:r>
              <a:rPr lang="en-US" altLang="zh-CN" sz="2000" b="1"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a:t>
            </a:r>
            <a:r>
              <a:rPr lang="en-US" altLang="zh-CN" sz="2000" b="1" dirty="0" err="1">
                <a:latin typeface="Century Schoolbook" panose="02040604050505020304" pitchFamily="18" charset="0"/>
                <a:ea typeface="楷体_GB2312" pitchFamily="49" charset="-122"/>
              </a:rPr>
              <a:t>cir</a:t>
            </a:r>
            <a:r>
              <a:rPr lang="en-US" altLang="zh-CN" sz="2000" b="1" dirty="0">
                <a:latin typeface="Century Schoolbook" panose="02040604050505020304" pitchFamily="18" charset="0"/>
                <a:ea typeface="楷体_GB2312" pitchFamily="49" charset="-122"/>
              </a:rPr>
              <a:t>=new Circle(2.0);</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a:t>
            </a:r>
            <a:r>
              <a:rPr lang="en-US" altLang="zh-CN" sz="2000" b="1" dirty="0" err="1">
                <a:solidFill>
                  <a:srgbClr val="FF0000"/>
                </a:solidFill>
                <a:latin typeface="Century Schoolbook" panose="02040604050505020304" pitchFamily="18" charset="0"/>
                <a:ea typeface="楷体_GB2312" pitchFamily="49" charset="-122"/>
              </a:rPr>
              <a:t>cir.setColor</a:t>
            </a:r>
            <a:r>
              <a:rPr lang="en-US" altLang="zh-CN" sz="2000" b="1" dirty="0">
                <a:solidFill>
                  <a:srgbClr val="FF0000"/>
                </a:solidFill>
                <a:latin typeface="Century Schoolbook" panose="02040604050505020304" pitchFamily="18" charset="0"/>
                <a:ea typeface="楷体_GB2312" pitchFamily="49" charset="-122"/>
              </a:rPr>
              <a:t>("blue");</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a:t>
            </a:r>
            <a:r>
              <a:rPr lang="en-US" altLang="zh-CN" sz="2000" b="1" dirty="0" err="1">
                <a:latin typeface="Century Schoolbook" panose="02040604050505020304" pitchFamily="18" charset="0"/>
                <a:ea typeface="楷体_GB2312" pitchFamily="49" charset="-122"/>
              </a:rPr>
              <a:t>System.out.println</a:t>
            </a:r>
            <a:r>
              <a:rPr lang="en-US" altLang="zh-CN" sz="2000" b="1" dirty="0">
                <a:latin typeface="Century Schoolbook" panose="02040604050505020304" pitchFamily="18" charset="0"/>
                <a:ea typeface="楷体_GB2312" pitchFamily="49" charset="-122"/>
              </a:rPr>
              <a:t>("Area = " + </a:t>
            </a:r>
            <a:r>
              <a:rPr lang="en-US" altLang="zh-CN" sz="2000" b="1" dirty="0" err="1">
                <a:solidFill>
                  <a:srgbClr val="FF0000"/>
                </a:solidFill>
                <a:latin typeface="Century Schoolbook" panose="02040604050505020304" pitchFamily="18" charset="0"/>
                <a:ea typeface="楷体_GB2312" pitchFamily="49" charset="-122"/>
              </a:rPr>
              <a:t>cir.area</a:t>
            </a:r>
            <a:r>
              <a:rPr lang="en-US" altLang="zh-CN" sz="2000" b="1" dirty="0">
                <a:solidFill>
                  <a:srgbClr val="FF0000"/>
                </a:solidFill>
                <a:latin typeface="Century Schoolbook" panose="02040604050505020304" pitchFamily="18" charset="0"/>
                <a:ea typeface="楷体_GB2312" pitchFamily="49" charset="-122"/>
              </a:rPr>
              <a:t>()</a:t>
            </a:r>
            <a:r>
              <a:rPr lang="en-US" altLang="zh-CN" sz="2000" b="1" dirty="0">
                <a:latin typeface="Century Schoolbook" panose="02040604050505020304" pitchFamily="18" charset="0"/>
                <a:ea typeface="楷体_GB2312" pitchFamily="49" charset="-122"/>
              </a:rPr>
              <a:t>);</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a:t>
            </a:r>
          </a:p>
        </p:txBody>
      </p:sp>
      <p:sp>
        <p:nvSpPr>
          <p:cNvPr id="35846" name="矩形 5"/>
          <p:cNvSpPr>
            <a:spLocks noChangeArrowheads="1"/>
          </p:cNvSpPr>
          <p:nvPr/>
        </p:nvSpPr>
        <p:spPr bwMode="auto">
          <a:xfrm>
            <a:off x="611188" y="5986096"/>
            <a:ext cx="777716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80000"/>
              </a:lnSpc>
            </a:pPr>
            <a:r>
              <a:rPr lang="en-US" altLang="zh-CN" sz="2400" dirty="0" smtClean="0">
                <a:latin typeface="Century Schoolbook" panose="02040604050505020304" pitchFamily="18" charset="0"/>
                <a:ea typeface="黑体" panose="02010609060101010101" pitchFamily="49" charset="-122"/>
              </a:rPr>
              <a:t>Color </a:t>
            </a:r>
            <a:r>
              <a:rPr lang="en-US" altLang="zh-CN" sz="2400" dirty="0">
                <a:latin typeface="Century Schoolbook" panose="02040604050505020304" pitchFamily="18" charset="0"/>
                <a:ea typeface="黑体" panose="02010609060101010101" pitchFamily="49" charset="-122"/>
              </a:rPr>
              <a:t>= blue</a:t>
            </a:r>
          </a:p>
          <a:p>
            <a:pPr lvl="1" eaLnBrk="1" hangingPunct="1">
              <a:lnSpc>
                <a:spcPct val="80000"/>
              </a:lnSpc>
            </a:pPr>
            <a:r>
              <a:rPr lang="en-US" altLang="zh-CN" sz="2400" dirty="0">
                <a:latin typeface="Century Schoolbook" panose="02040604050505020304" pitchFamily="18" charset="0"/>
                <a:ea typeface="黑体" panose="02010609060101010101" pitchFamily="49" charset="-122"/>
              </a:rPr>
              <a:t>Area = 12.56</a:t>
            </a:r>
            <a:endParaRPr lang="zh-CN" altLang="en-US" sz="2400" dirty="0">
              <a:latin typeface="Century Schoolbook" panose="02040604050505020304" pitchFamily="18" charset="0"/>
              <a:ea typeface="黑体" panose="02010609060101010101" pitchFamily="49" charset="-122"/>
            </a:endParaRP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447675"/>
            <a:ext cx="7435850" cy="533400"/>
          </a:xfrm>
        </p:spPr>
        <p:txBody>
          <a:bodyPr/>
          <a:lstStyle/>
          <a:p>
            <a:pPr marL="838200" indent="-838200" eaLnBrk="1" hangingPunct="1"/>
            <a:r>
              <a:rPr lang="zh-CN" altLang="en-US" smtClean="0">
                <a:latin typeface="Times New Roman" panose="02020603050405020304" pitchFamily="18" charset="0"/>
                <a:ea typeface="宋体" panose="02010600030101010101" pitchFamily="2" charset="-122"/>
                <a:cs typeface="Times New Roman" panose="02020603050405020304" pitchFamily="18" charset="0"/>
              </a:rPr>
              <a:t>第三章 </a:t>
            </a:r>
            <a:r>
              <a:rPr lang="en-US" altLang="zh-CN"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面向对象程序设计 </a:t>
            </a:r>
            <a:r>
              <a:rPr lang="en-US" altLang="zh-CN" smtClean="0">
                <a:latin typeface="Times New Roman" panose="02020603050405020304" pitchFamily="18" charset="0"/>
                <a:ea typeface="宋体" panose="02010600030101010101" pitchFamily="2" charset="-122"/>
                <a:cs typeface="Times New Roman" panose="02020603050405020304" pitchFamily="18" charset="0"/>
              </a:rPr>
              <a:t>– 3</a:t>
            </a:r>
            <a:endParaRPr lang="zh-CN" altLang="en-US" b="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987" name="Rectangle 3"/>
          <p:cNvSpPr>
            <a:spLocks noGrp="1" noChangeArrowheads="1"/>
          </p:cNvSpPr>
          <p:nvPr>
            <p:ph idx="1"/>
          </p:nvPr>
        </p:nvSpPr>
        <p:spPr>
          <a:xfrm>
            <a:off x="609600" y="1295400"/>
            <a:ext cx="7467600" cy="5257800"/>
          </a:xfrm>
        </p:spPr>
        <p:txBody>
          <a:bodyPr/>
          <a:lstStyle/>
          <a:p>
            <a:pPr marL="609600" indent="-609600" eaLnBrk="1" hangingPunct="1">
              <a:lnSpc>
                <a:spcPct val="150000"/>
              </a:lnSpc>
              <a:buFontTx/>
              <a:buNone/>
            </a:pPr>
            <a:r>
              <a:rPr lang="en-US" altLang="zh-CN" smtClean="0">
                <a:latin typeface="Times New Roman" panose="02020603050405020304" pitchFamily="18" charset="0"/>
                <a:ea typeface="宋体" panose="02010600030101010101" pitchFamily="2" charset="-122"/>
                <a:cs typeface="Times New Roman" panose="02020603050405020304" pitchFamily="18" charset="0"/>
              </a:rPr>
              <a:t>3.12 </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接口</a:t>
            </a:r>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Tx/>
              <a:buNone/>
            </a:pPr>
            <a:r>
              <a:rPr lang="en-US" altLang="zh-CN"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3.13 </a:t>
            </a:r>
            <a:r>
              <a:rPr lang="zh-CN" altLang="en-US"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塑型</a:t>
            </a:r>
            <a:endParaRPr lang="en-US" altLang="zh-CN"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Tx/>
              <a:buNone/>
            </a:pPr>
            <a:r>
              <a:rPr lang="en-US" altLang="zh-CN" smtClean="0">
                <a:latin typeface="Times New Roman" panose="02020603050405020304" pitchFamily="18" charset="0"/>
                <a:ea typeface="宋体" panose="02010600030101010101" pitchFamily="2" charset="-122"/>
                <a:cs typeface="Times New Roman" panose="02020603050405020304" pitchFamily="18" charset="0"/>
              </a:rPr>
              <a:t>3.14 </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多态</a:t>
            </a:r>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 typeface="Wingdings" panose="05000000000000000000" pitchFamily="2" charset="2"/>
              <a:buNone/>
            </a:pPr>
            <a:r>
              <a:rPr lang="en-US" altLang="zh-CN" smtClean="0">
                <a:latin typeface="Times New Roman" panose="02020603050405020304" pitchFamily="18" charset="0"/>
                <a:ea typeface="宋体" panose="02010600030101010101" pitchFamily="2" charset="-122"/>
                <a:cs typeface="Times New Roman" panose="02020603050405020304" pitchFamily="18" charset="0"/>
              </a:rPr>
              <a:t>3.15 </a:t>
            </a:r>
            <a:r>
              <a:rPr lang="zh-CN" altLang="en-US" smtClean="0">
                <a:latin typeface="Times New Roman" panose="02020603050405020304" pitchFamily="18" charset="0"/>
                <a:ea typeface="宋体" panose="02010600030101010101" pitchFamily="2" charset="-122"/>
                <a:cs typeface="Times New Roman" panose="02020603050405020304" pitchFamily="18" charset="0"/>
              </a:rPr>
              <a:t>内部类</a:t>
            </a:r>
            <a:endParaRPr lang="en-US" altLang="zh-CN"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buFontTx/>
              <a:buNone/>
            </a:pPr>
            <a:endParaRPr lang="en-US" altLang="zh-CN" smtClean="0">
              <a:latin typeface="宋体" panose="02010600030101010101" pitchFamily="2" charset="-122"/>
              <a:ea typeface="宋体" panose="02010600030101010101" pitchFamily="2"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3.13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塑型</a:t>
            </a:r>
          </a:p>
        </p:txBody>
      </p:sp>
      <p:sp>
        <p:nvSpPr>
          <p:cNvPr id="43011" name="内容占位符 2"/>
          <p:cNvSpPr>
            <a:spLocks noGrp="1"/>
          </p:cNvSpPr>
          <p:nvPr>
            <p:ph idx="1"/>
          </p:nvPr>
        </p:nvSpPr>
        <p:spPr>
          <a:xfrm>
            <a:off x="468313" y="1052736"/>
            <a:ext cx="7488063" cy="5256584"/>
          </a:xfrm>
        </p:spPr>
        <p:txBody>
          <a:bodyPr/>
          <a:lstStyle/>
          <a:p>
            <a:pPr>
              <a:lnSpc>
                <a:spcPct val="120000"/>
              </a:lnSpc>
            </a:pPr>
            <a:r>
              <a:rPr lang="zh-CN" altLang="en-US" b="0" dirty="0" smtClean="0">
                <a:latin typeface="Century Schoolbook" panose="02040604050505020304" pitchFamily="18" charset="0"/>
                <a:ea typeface="黑体" panose="02010609060101010101" pitchFamily="49" charset="-122"/>
              </a:rPr>
              <a:t>塑型 (</a:t>
            </a:r>
            <a:r>
              <a:rPr lang="en-US" altLang="zh-CN" b="0" dirty="0" smtClean="0">
                <a:latin typeface="Century Schoolbook" panose="02040604050505020304" pitchFamily="18" charset="0"/>
                <a:ea typeface="黑体" panose="02010609060101010101" pitchFamily="49" charset="-122"/>
                <a:cs typeface="Times New Roman" panose="02020603050405020304" pitchFamily="18" charset="0"/>
              </a:rPr>
              <a:t>type-casting</a:t>
            </a:r>
            <a:r>
              <a:rPr lang="en-US" altLang="zh-CN" b="0" dirty="0" smtClean="0">
                <a:latin typeface="Century Schoolbook" panose="02040604050505020304" pitchFamily="18" charset="0"/>
                <a:ea typeface="黑体" panose="02010609060101010101" pitchFamily="49" charset="-122"/>
              </a:rPr>
              <a:t>)</a:t>
            </a:r>
            <a:endParaRPr lang="zh-CN" altLang="en-US" b="0" dirty="0" smtClean="0">
              <a:latin typeface="Century Schoolbook" panose="02040604050505020304" pitchFamily="18" charset="0"/>
              <a:ea typeface="黑体" panose="02010609060101010101" pitchFamily="49" charset="-122"/>
            </a:endParaRPr>
          </a:p>
          <a:p>
            <a:pPr lvl="1">
              <a:lnSpc>
                <a:spcPct val="120000"/>
              </a:lnSpc>
            </a:pPr>
            <a:r>
              <a:rPr lang="zh-CN" altLang="en-US" dirty="0" smtClean="0">
                <a:latin typeface="Century Schoolbook" panose="02040604050505020304" pitchFamily="18" charset="0"/>
                <a:ea typeface="黑体" panose="02010609060101010101" pitchFamily="49" charset="-122"/>
              </a:rPr>
              <a:t>又称为类型转换</a:t>
            </a:r>
            <a:endParaRPr lang="en-US" altLang="zh-CN" dirty="0" smtClean="0">
              <a:latin typeface="Century Schoolbook" panose="02040604050505020304" pitchFamily="18" charset="0"/>
              <a:ea typeface="黑体" panose="02010609060101010101" pitchFamily="49" charset="-122"/>
            </a:endParaRPr>
          </a:p>
          <a:p>
            <a:pPr lvl="1">
              <a:lnSpc>
                <a:spcPct val="120000"/>
              </a:lnSpc>
            </a:pPr>
            <a:r>
              <a:rPr lang="zh-CN" altLang="en-US" dirty="0" smtClean="0">
                <a:latin typeface="Century Schoolbook" panose="02040604050505020304" pitchFamily="18" charset="0"/>
                <a:ea typeface="黑体" panose="02010609060101010101" pitchFamily="49" charset="-122"/>
              </a:rPr>
              <a:t>方式</a:t>
            </a:r>
          </a:p>
          <a:p>
            <a:pPr lvl="2">
              <a:lnSpc>
                <a:spcPct val="120000"/>
              </a:lnSpc>
            </a:pPr>
            <a:r>
              <a:rPr lang="zh-CN" altLang="en-US" sz="2400" b="1" dirty="0" smtClean="0">
                <a:solidFill>
                  <a:srgbClr val="FF0000"/>
                </a:solidFill>
                <a:latin typeface="Century Schoolbook" panose="02040604050505020304" pitchFamily="18" charset="0"/>
                <a:ea typeface="黑体" panose="02010609060101010101" pitchFamily="49" charset="-122"/>
              </a:rPr>
              <a:t>隐式(自动)的类型转换</a:t>
            </a:r>
          </a:p>
          <a:p>
            <a:pPr lvl="2">
              <a:lnSpc>
                <a:spcPct val="120000"/>
              </a:lnSpc>
            </a:pPr>
            <a:r>
              <a:rPr lang="zh-CN" altLang="en-US" sz="2400" b="1" dirty="0" smtClean="0">
                <a:solidFill>
                  <a:srgbClr val="FF0000"/>
                </a:solidFill>
                <a:latin typeface="Century Schoolbook" panose="02040604050505020304" pitchFamily="18" charset="0"/>
                <a:ea typeface="黑体" panose="02010609060101010101" pitchFamily="49" charset="-122"/>
              </a:rPr>
              <a:t>显式(强制)的类型转换</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3.13.1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塑型的概念</a:t>
            </a:r>
          </a:p>
        </p:txBody>
      </p:sp>
      <p:sp>
        <p:nvSpPr>
          <p:cNvPr id="44035" name="内容占位符 2"/>
          <p:cNvSpPr>
            <a:spLocks noGrp="1"/>
          </p:cNvSpPr>
          <p:nvPr>
            <p:ph idx="1"/>
          </p:nvPr>
        </p:nvSpPr>
        <p:spPr>
          <a:xfrm>
            <a:off x="251520" y="1124545"/>
            <a:ext cx="8640960" cy="5184775"/>
          </a:xfrm>
        </p:spPr>
        <p:txBody>
          <a:bodyPr/>
          <a:lstStyle/>
          <a:p>
            <a:r>
              <a:rPr lang="zh-CN" altLang="en-US" dirty="0" smtClean="0">
                <a:latin typeface="黑体" panose="02010609060101010101" pitchFamily="49" charset="-122"/>
                <a:ea typeface="黑体" panose="02010609060101010101" pitchFamily="49" charset="-122"/>
              </a:rPr>
              <a:t>塑型的对象包括</a:t>
            </a:r>
          </a:p>
          <a:p>
            <a:pPr lvl="1"/>
            <a:r>
              <a:rPr lang="zh-CN" altLang="en-US" dirty="0" smtClean="0">
                <a:solidFill>
                  <a:srgbClr val="0000FF"/>
                </a:solidFill>
                <a:latin typeface="黑体" panose="02010609060101010101" pitchFamily="49" charset="-122"/>
                <a:ea typeface="黑体" panose="02010609060101010101" pitchFamily="49" charset="-122"/>
              </a:rPr>
              <a:t>基本数据类型</a:t>
            </a:r>
          </a:p>
          <a:p>
            <a:pPr lvl="2"/>
            <a:r>
              <a:rPr lang="zh-CN" altLang="en-US" sz="2400" dirty="0" smtClean="0">
                <a:latin typeface="黑体" panose="02010609060101010101" pitchFamily="49" charset="-122"/>
                <a:ea typeface="黑体" panose="02010609060101010101" pitchFamily="49" charset="-122"/>
              </a:rPr>
              <a:t>将值从一种形式转换成另一种形式</a:t>
            </a:r>
          </a:p>
          <a:p>
            <a:pPr lvl="1"/>
            <a:r>
              <a:rPr lang="zh-CN" altLang="en-US" dirty="0" smtClean="0">
                <a:solidFill>
                  <a:srgbClr val="0000FF"/>
                </a:solidFill>
                <a:latin typeface="黑体" panose="02010609060101010101" pitchFamily="49" charset="-122"/>
                <a:ea typeface="黑体" panose="02010609060101010101" pitchFamily="49" charset="-122"/>
              </a:rPr>
              <a:t>引用变量</a:t>
            </a:r>
          </a:p>
          <a:p>
            <a:pPr lvl="2"/>
            <a:r>
              <a:rPr lang="zh-CN" altLang="en-US" sz="2400" dirty="0" smtClean="0">
                <a:latin typeface="黑体" panose="02010609060101010101" pitchFamily="49" charset="-122"/>
                <a:ea typeface="黑体" panose="02010609060101010101" pitchFamily="49" charset="-122"/>
              </a:rPr>
              <a:t>将对象暂时当成更一般的对象来对待，并不改变其类型</a:t>
            </a:r>
          </a:p>
          <a:p>
            <a:pPr lvl="2"/>
            <a:r>
              <a:rPr lang="zh-CN" altLang="en-US" sz="2400" b="1" dirty="0" smtClean="0">
                <a:solidFill>
                  <a:srgbClr val="FF0000"/>
                </a:solidFill>
                <a:latin typeface="黑体" panose="02010609060101010101" pitchFamily="49" charset="-122"/>
                <a:ea typeface="黑体" panose="02010609060101010101" pitchFamily="49" charset="-122"/>
              </a:rPr>
              <a:t>只能被塑型为</a:t>
            </a:r>
          </a:p>
          <a:p>
            <a:pPr lvl="3">
              <a:lnSpc>
                <a:spcPct val="150000"/>
              </a:lnSpc>
            </a:pPr>
            <a:r>
              <a:rPr lang="zh-CN" altLang="en-US" sz="2400" b="1" dirty="0" smtClean="0">
                <a:solidFill>
                  <a:srgbClr val="009900"/>
                </a:solidFill>
                <a:latin typeface="黑体" panose="02010609060101010101" pitchFamily="49" charset="-122"/>
                <a:ea typeface="黑体" panose="02010609060101010101" pitchFamily="49" charset="-122"/>
              </a:rPr>
              <a:t>任何一个父类类型</a:t>
            </a:r>
          </a:p>
          <a:p>
            <a:pPr lvl="3">
              <a:lnSpc>
                <a:spcPct val="150000"/>
              </a:lnSpc>
            </a:pPr>
            <a:r>
              <a:rPr lang="zh-CN" altLang="en-US" sz="2400" b="1" dirty="0" smtClean="0">
                <a:solidFill>
                  <a:srgbClr val="009900"/>
                </a:solidFill>
                <a:latin typeface="黑体" panose="02010609060101010101" pitchFamily="49" charset="-122"/>
                <a:ea typeface="黑体" panose="02010609060101010101" pitchFamily="49" charset="-122"/>
              </a:rPr>
              <a:t>对象所属的类实现的一个接口</a:t>
            </a:r>
          </a:p>
          <a:p>
            <a:pPr lvl="3">
              <a:lnSpc>
                <a:spcPct val="150000"/>
              </a:lnSpc>
            </a:pPr>
            <a:r>
              <a:rPr lang="zh-CN" altLang="en-US" sz="2400" b="1" dirty="0" smtClean="0">
                <a:solidFill>
                  <a:srgbClr val="009900"/>
                </a:solidFill>
                <a:latin typeface="黑体" panose="02010609060101010101" pitchFamily="49" charset="-122"/>
                <a:ea typeface="黑体" panose="02010609060101010101" pitchFamily="49" charset="-122"/>
              </a:rPr>
              <a:t>被塑型为父类或接口后，再被塑型回其本身所在的类</a:t>
            </a:r>
            <a:endParaRPr lang="zh-CN" altLang="en-US" sz="2000" b="1" dirty="0" smtClean="0">
              <a:solidFill>
                <a:srgbClr val="009900"/>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68313" y="188640"/>
            <a:ext cx="7543800" cy="638094"/>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3.13.1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塑型的概念</a:t>
            </a:r>
            <a:endParaRPr lang="zh-CN" altLang="en-US" sz="3200" dirty="0" smtClean="0">
              <a:ea typeface="宋体" panose="02010600030101010101" pitchFamily="2" charset="-122"/>
              <a:cs typeface="Times New Roman" panose="02020603050405020304" pitchFamily="18" charset="0"/>
            </a:endParaRPr>
          </a:p>
        </p:txBody>
      </p:sp>
      <p:sp>
        <p:nvSpPr>
          <p:cNvPr id="45059" name="内容占位符 2"/>
          <p:cNvSpPr>
            <a:spLocks noGrp="1"/>
          </p:cNvSpPr>
          <p:nvPr>
            <p:ph idx="1"/>
          </p:nvPr>
        </p:nvSpPr>
        <p:spPr>
          <a:xfrm>
            <a:off x="468313" y="981075"/>
            <a:ext cx="8229600" cy="1468173"/>
          </a:xfrm>
        </p:spPr>
        <p:txBody>
          <a:bodyPr/>
          <a:lstStyle/>
          <a:p>
            <a:r>
              <a:rPr lang="en-US" altLang="zh-CN" sz="2400" dirty="0" smtClean="0">
                <a:latin typeface="Century Schoolbook" panose="02040604050505020304" pitchFamily="18" charset="0"/>
                <a:ea typeface="黑体" panose="02010609060101010101" pitchFamily="49" charset="-122"/>
              </a:rPr>
              <a:t>Manager</a:t>
            </a:r>
            <a:r>
              <a:rPr lang="zh-CN" altLang="en-US" sz="2400" dirty="0" smtClean="0">
                <a:latin typeface="Century Schoolbook" panose="02040604050505020304" pitchFamily="18" charset="0"/>
                <a:ea typeface="黑体" panose="02010609060101010101" pitchFamily="49" charset="-122"/>
              </a:rPr>
              <a:t>对象</a:t>
            </a:r>
          </a:p>
          <a:p>
            <a:pPr lvl="1"/>
            <a:r>
              <a:rPr lang="zh-CN" altLang="en-US" sz="2000" dirty="0" smtClean="0">
                <a:latin typeface="Century Schoolbook" panose="02040604050505020304" pitchFamily="18" charset="0"/>
                <a:ea typeface="黑体" panose="02010609060101010101" pitchFamily="49" charset="-122"/>
              </a:rPr>
              <a:t>可以被塑型为</a:t>
            </a:r>
            <a:r>
              <a:rPr lang="en-US" altLang="zh-CN" sz="2000" dirty="0" err="1" smtClean="0">
                <a:solidFill>
                  <a:srgbClr val="0000CC"/>
                </a:solidFill>
                <a:latin typeface="Century Schoolbook" panose="02040604050505020304" pitchFamily="18" charset="0"/>
                <a:ea typeface="黑体" panose="02010609060101010101" pitchFamily="49" charset="-122"/>
              </a:rPr>
              <a:t>Employee、Person、Object</a:t>
            </a:r>
            <a:r>
              <a:rPr lang="zh-CN" altLang="en-US" sz="2000" dirty="0" smtClean="0">
                <a:latin typeface="Century Schoolbook" panose="02040604050505020304" pitchFamily="18" charset="0"/>
                <a:ea typeface="黑体" panose="02010609060101010101" pitchFamily="49" charset="-122"/>
              </a:rPr>
              <a:t>或</a:t>
            </a:r>
            <a:r>
              <a:rPr lang="en-US" altLang="zh-CN" sz="2000" dirty="0" smtClean="0">
                <a:solidFill>
                  <a:srgbClr val="009900"/>
                </a:solidFill>
                <a:latin typeface="Century Schoolbook" panose="02040604050505020304" pitchFamily="18" charset="0"/>
                <a:ea typeface="黑体" panose="02010609060101010101" pitchFamily="49" charset="-122"/>
              </a:rPr>
              <a:t>Insurable</a:t>
            </a:r>
            <a:r>
              <a:rPr lang="en-US" altLang="zh-CN" sz="2000" dirty="0" smtClean="0">
                <a:latin typeface="Century Schoolbook" panose="02040604050505020304" pitchFamily="18" charset="0"/>
                <a:ea typeface="黑体" panose="02010609060101010101" pitchFamily="49" charset="-122"/>
              </a:rPr>
              <a:t>，</a:t>
            </a:r>
          </a:p>
          <a:p>
            <a:pPr lvl="1"/>
            <a:r>
              <a:rPr lang="zh-CN" altLang="en-US" sz="2000" dirty="0" smtClean="0">
                <a:latin typeface="Century Schoolbook" panose="02040604050505020304" pitchFamily="18" charset="0"/>
                <a:ea typeface="黑体" panose="02010609060101010101" pitchFamily="49" charset="-122"/>
              </a:rPr>
              <a:t>不能被塑型为</a:t>
            </a:r>
            <a:r>
              <a:rPr lang="en-US" altLang="zh-CN" sz="2000" dirty="0" err="1" smtClean="0">
                <a:solidFill>
                  <a:srgbClr val="FF0000"/>
                </a:solidFill>
                <a:latin typeface="Century Schoolbook" panose="02040604050505020304" pitchFamily="18" charset="0"/>
                <a:ea typeface="黑体" panose="02010609060101010101" pitchFamily="49" charset="-122"/>
              </a:rPr>
              <a:t>Customer、Company</a:t>
            </a:r>
            <a:r>
              <a:rPr lang="zh-CN" altLang="en-US" sz="2000" dirty="0" smtClean="0">
                <a:latin typeface="Century Schoolbook" panose="02040604050505020304" pitchFamily="18" charset="0"/>
                <a:ea typeface="黑体" panose="02010609060101010101" pitchFamily="49" charset="-122"/>
              </a:rPr>
              <a:t>或</a:t>
            </a:r>
            <a:r>
              <a:rPr lang="en-US" altLang="zh-CN" sz="2000" dirty="0" smtClean="0">
                <a:solidFill>
                  <a:srgbClr val="FF0000"/>
                </a:solidFill>
                <a:latin typeface="Century Schoolbook" panose="02040604050505020304" pitchFamily="18" charset="0"/>
                <a:ea typeface="黑体" panose="02010609060101010101" pitchFamily="49" charset="-122"/>
              </a:rPr>
              <a:t>Car</a:t>
            </a:r>
            <a:r>
              <a:rPr lang="en-US" altLang="zh-CN" dirty="0" smtClean="0">
                <a:solidFill>
                  <a:srgbClr val="FF0000"/>
                </a:solidFill>
                <a:latin typeface="Century Schoolbook" panose="02040604050505020304" pitchFamily="18" charset="0"/>
                <a:ea typeface="黑体" panose="02010609060101010101" pitchFamily="49" charset="-122"/>
              </a:rPr>
              <a:t> </a:t>
            </a:r>
            <a:endParaRPr lang="zh-CN" altLang="en-US" dirty="0" smtClean="0">
              <a:solidFill>
                <a:srgbClr val="FF0000"/>
              </a:solidFill>
              <a:latin typeface="Century Schoolbook" panose="02040604050505020304" pitchFamily="18" charset="0"/>
              <a:ea typeface="黑体" panose="02010609060101010101" pitchFamily="49" charset="-122"/>
            </a:endParaRPr>
          </a:p>
          <a:p>
            <a:endParaRPr lang="zh-CN" altLang="en-US" dirty="0" smtClean="0">
              <a:ea typeface="宋体" panose="02010600030101010101" pitchFamily="2" charset="-122"/>
            </a:endParaRPr>
          </a:p>
        </p:txBody>
      </p:sp>
      <p:grpSp>
        <p:nvGrpSpPr>
          <p:cNvPr id="45060" name="Group 4"/>
          <p:cNvGrpSpPr>
            <a:grpSpLocks/>
          </p:cNvGrpSpPr>
          <p:nvPr/>
        </p:nvGrpSpPr>
        <p:grpSpPr bwMode="auto">
          <a:xfrm>
            <a:off x="1187450" y="2565400"/>
            <a:ext cx="6203950" cy="3911600"/>
            <a:chOff x="3245" y="10973"/>
            <a:chExt cx="6300" cy="3435"/>
          </a:xfrm>
        </p:grpSpPr>
        <p:sp>
          <p:nvSpPr>
            <p:cNvPr id="45061" name="Text Box 5"/>
            <p:cNvSpPr txBox="1">
              <a:spLocks noChangeArrowheads="1"/>
            </p:cNvSpPr>
            <p:nvPr/>
          </p:nvSpPr>
          <p:spPr bwMode="auto">
            <a:xfrm>
              <a:off x="4325" y="10976"/>
              <a:ext cx="1260" cy="468"/>
            </a:xfrm>
            <a:prstGeom prst="rect">
              <a:avLst/>
            </a:prstGeom>
            <a:solidFill>
              <a:srgbClr val="FFFF66"/>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0000CC"/>
                  </a:solidFill>
                </a:rPr>
                <a:t>Object</a:t>
              </a:r>
            </a:p>
          </p:txBody>
        </p:sp>
        <p:sp>
          <p:nvSpPr>
            <p:cNvPr id="45062" name="Text Box 6"/>
            <p:cNvSpPr txBox="1">
              <a:spLocks noChangeArrowheads="1"/>
            </p:cNvSpPr>
            <p:nvPr/>
          </p:nvSpPr>
          <p:spPr bwMode="auto">
            <a:xfrm>
              <a:off x="4325" y="11912"/>
              <a:ext cx="1260" cy="468"/>
            </a:xfrm>
            <a:prstGeom prst="rect">
              <a:avLst/>
            </a:prstGeom>
            <a:solidFill>
              <a:srgbClr val="FFFF66"/>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0000CC"/>
                  </a:solidFill>
                </a:rPr>
                <a:t>Person</a:t>
              </a:r>
            </a:p>
          </p:txBody>
        </p:sp>
        <p:sp>
          <p:nvSpPr>
            <p:cNvPr id="45063" name="Text Box 7"/>
            <p:cNvSpPr txBox="1">
              <a:spLocks noChangeArrowheads="1"/>
            </p:cNvSpPr>
            <p:nvPr/>
          </p:nvSpPr>
          <p:spPr bwMode="auto">
            <a:xfrm>
              <a:off x="3245" y="13004"/>
              <a:ext cx="1260" cy="468"/>
            </a:xfrm>
            <a:prstGeom prst="rect">
              <a:avLst/>
            </a:prstGeom>
            <a:solidFill>
              <a:srgbClr val="FFFF66"/>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0000CC"/>
                  </a:solidFill>
                </a:rPr>
                <a:t>Employee</a:t>
              </a:r>
            </a:p>
          </p:txBody>
        </p:sp>
        <p:sp>
          <p:nvSpPr>
            <p:cNvPr id="45064" name="Text Box 8"/>
            <p:cNvSpPr txBox="1">
              <a:spLocks noChangeArrowheads="1"/>
            </p:cNvSpPr>
            <p:nvPr/>
          </p:nvSpPr>
          <p:spPr bwMode="auto">
            <a:xfrm>
              <a:off x="5405" y="13004"/>
              <a:ext cx="1260" cy="468"/>
            </a:xfrm>
            <a:prstGeom prst="rect">
              <a:avLst/>
            </a:prstGeom>
            <a:solidFill>
              <a:srgbClr val="FF3300"/>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0000CC"/>
                  </a:solidFill>
                </a:rPr>
                <a:t>Customer</a:t>
              </a:r>
            </a:p>
          </p:txBody>
        </p:sp>
        <p:sp>
          <p:nvSpPr>
            <p:cNvPr id="45065" name="Line 9"/>
            <p:cNvSpPr>
              <a:spLocks noChangeShapeType="1"/>
            </p:cNvSpPr>
            <p:nvPr/>
          </p:nvSpPr>
          <p:spPr bwMode="auto">
            <a:xfrm flipV="1">
              <a:off x="4985" y="11444"/>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66" name="Line 10"/>
            <p:cNvSpPr>
              <a:spLocks noChangeShapeType="1"/>
            </p:cNvSpPr>
            <p:nvPr/>
          </p:nvSpPr>
          <p:spPr bwMode="auto">
            <a:xfrm>
              <a:off x="3785" y="12692"/>
              <a:ext cx="23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67" name="Line 11"/>
            <p:cNvSpPr>
              <a:spLocks noChangeShapeType="1"/>
            </p:cNvSpPr>
            <p:nvPr/>
          </p:nvSpPr>
          <p:spPr bwMode="auto">
            <a:xfrm>
              <a:off x="3785" y="12692"/>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68" name="Line 12"/>
            <p:cNvSpPr>
              <a:spLocks noChangeShapeType="1"/>
            </p:cNvSpPr>
            <p:nvPr/>
          </p:nvSpPr>
          <p:spPr bwMode="auto">
            <a:xfrm>
              <a:off x="6125" y="12692"/>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69" name="Line 13"/>
            <p:cNvSpPr>
              <a:spLocks noChangeShapeType="1"/>
            </p:cNvSpPr>
            <p:nvPr/>
          </p:nvSpPr>
          <p:spPr bwMode="auto">
            <a:xfrm flipV="1">
              <a:off x="4985" y="12380"/>
              <a:ext cx="0" cy="3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0" name="Text Box 14"/>
            <p:cNvSpPr txBox="1">
              <a:spLocks noChangeArrowheads="1"/>
            </p:cNvSpPr>
            <p:nvPr/>
          </p:nvSpPr>
          <p:spPr bwMode="auto">
            <a:xfrm>
              <a:off x="3245" y="13940"/>
              <a:ext cx="1260" cy="468"/>
            </a:xfrm>
            <a:prstGeom prst="rect">
              <a:avLst/>
            </a:prstGeom>
            <a:solidFill>
              <a:srgbClr val="33CC33"/>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0000CC"/>
                  </a:solidFill>
                </a:rPr>
                <a:t>Manager</a:t>
              </a:r>
            </a:p>
          </p:txBody>
        </p:sp>
        <p:sp>
          <p:nvSpPr>
            <p:cNvPr id="45071" name="Line 15"/>
            <p:cNvSpPr>
              <a:spLocks noChangeShapeType="1"/>
            </p:cNvSpPr>
            <p:nvPr/>
          </p:nvSpPr>
          <p:spPr bwMode="auto">
            <a:xfrm flipV="1">
              <a:off x="3785" y="13472"/>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2" name="Text Box 16"/>
            <p:cNvSpPr txBox="1">
              <a:spLocks noChangeArrowheads="1"/>
            </p:cNvSpPr>
            <p:nvPr/>
          </p:nvSpPr>
          <p:spPr bwMode="auto">
            <a:xfrm>
              <a:off x="7025" y="13004"/>
              <a:ext cx="1260" cy="468"/>
            </a:xfrm>
            <a:prstGeom prst="rect">
              <a:avLst/>
            </a:prstGeom>
            <a:solidFill>
              <a:srgbClr val="FF3300"/>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0000CC"/>
                  </a:solidFill>
                </a:rPr>
                <a:t>Company</a:t>
              </a:r>
            </a:p>
          </p:txBody>
        </p:sp>
        <p:sp>
          <p:nvSpPr>
            <p:cNvPr id="45073" name="Text Box 17"/>
            <p:cNvSpPr txBox="1">
              <a:spLocks noChangeArrowheads="1"/>
            </p:cNvSpPr>
            <p:nvPr/>
          </p:nvSpPr>
          <p:spPr bwMode="auto">
            <a:xfrm>
              <a:off x="8645" y="13004"/>
              <a:ext cx="900" cy="468"/>
            </a:xfrm>
            <a:prstGeom prst="rect">
              <a:avLst/>
            </a:prstGeom>
            <a:solidFill>
              <a:srgbClr val="FF3300"/>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rgbClr val="0000CC"/>
                  </a:solidFill>
                </a:rPr>
                <a:t>Car</a:t>
              </a:r>
            </a:p>
          </p:txBody>
        </p:sp>
        <p:sp>
          <p:nvSpPr>
            <p:cNvPr id="45074" name="Text Box 18"/>
            <p:cNvSpPr txBox="1">
              <a:spLocks noChangeArrowheads="1"/>
            </p:cNvSpPr>
            <p:nvPr/>
          </p:nvSpPr>
          <p:spPr bwMode="auto">
            <a:xfrm>
              <a:off x="6845" y="10973"/>
              <a:ext cx="1620" cy="624"/>
            </a:xfrm>
            <a:prstGeom prst="rect">
              <a:avLst/>
            </a:prstGeom>
            <a:solidFill>
              <a:srgbClr val="CC66FF"/>
            </a:solidFill>
            <a:ln w="38100">
              <a:solidFill>
                <a:schemeClr val="tx1"/>
              </a:solidFill>
              <a:miter lim="800000"/>
              <a:headEnd/>
              <a:tailEnd/>
            </a:ln>
          </p:spPr>
          <p:txBody>
            <a:bodyPr wrap="none"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a:solidFill>
                    <a:srgbClr val="0000CC"/>
                  </a:solidFill>
                </a:rPr>
                <a:t>&lt;&lt;</a:t>
              </a:r>
              <a:r>
                <a:rPr lang="en-US" altLang="zh-CN" sz="1600" b="1">
                  <a:solidFill>
                    <a:srgbClr val="0000CC"/>
                  </a:solidFill>
                </a:rPr>
                <a:t>Interface&gt;&gt;</a:t>
              </a:r>
            </a:p>
            <a:p>
              <a:pPr algn="ctr"/>
              <a:r>
                <a:rPr lang="en-US" altLang="zh-CN" sz="1600" b="1">
                  <a:solidFill>
                    <a:srgbClr val="0000CC"/>
                  </a:solidFill>
                </a:rPr>
                <a:t>Insurable</a:t>
              </a:r>
              <a:endParaRPr lang="en-US" altLang="zh-CN" sz="900" b="1">
                <a:solidFill>
                  <a:srgbClr val="0000CC"/>
                </a:solidFill>
              </a:endParaRPr>
            </a:p>
          </p:txBody>
        </p:sp>
        <p:sp>
          <p:nvSpPr>
            <p:cNvPr id="45075" name="AutoShape 19"/>
            <p:cNvSpPr>
              <a:spLocks noChangeArrowheads="1"/>
            </p:cNvSpPr>
            <p:nvPr/>
          </p:nvSpPr>
          <p:spPr bwMode="auto">
            <a:xfrm>
              <a:off x="7565" y="11600"/>
              <a:ext cx="180" cy="156"/>
            </a:xfrm>
            <a:prstGeom prst="triangle">
              <a:avLst>
                <a:gd name="adj" fmla="val 50000"/>
              </a:avLst>
            </a:prstGeom>
            <a:solidFill>
              <a:srgbClr val="FFFFFF"/>
            </a:solidFill>
            <a:ln w="38100">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6" name="AutoShape 20"/>
            <p:cNvSpPr>
              <a:spLocks noChangeArrowheads="1"/>
            </p:cNvSpPr>
            <p:nvPr/>
          </p:nvSpPr>
          <p:spPr bwMode="auto">
            <a:xfrm>
              <a:off x="7925" y="11606"/>
              <a:ext cx="180" cy="156"/>
            </a:xfrm>
            <a:prstGeom prst="triangle">
              <a:avLst>
                <a:gd name="adj" fmla="val 50000"/>
              </a:avLst>
            </a:prstGeom>
            <a:solidFill>
              <a:srgbClr val="FFFFFF"/>
            </a:solidFill>
            <a:ln w="38100">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7" name="AutoShape 21"/>
            <p:cNvSpPr>
              <a:spLocks noChangeArrowheads="1"/>
            </p:cNvSpPr>
            <p:nvPr/>
          </p:nvSpPr>
          <p:spPr bwMode="auto">
            <a:xfrm>
              <a:off x="7115" y="11600"/>
              <a:ext cx="180" cy="156"/>
            </a:xfrm>
            <a:prstGeom prst="triangle">
              <a:avLst>
                <a:gd name="adj" fmla="val 50000"/>
              </a:avLst>
            </a:prstGeom>
            <a:solidFill>
              <a:srgbClr val="FFFFFF"/>
            </a:solidFill>
            <a:ln w="38100">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8" name="Line 22"/>
            <p:cNvSpPr>
              <a:spLocks noChangeShapeType="1"/>
            </p:cNvSpPr>
            <p:nvPr/>
          </p:nvSpPr>
          <p:spPr bwMode="auto">
            <a:xfrm flipV="1">
              <a:off x="7655" y="11756"/>
              <a:ext cx="0" cy="124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23"/>
            <p:cNvSpPr>
              <a:spLocks noChangeShapeType="1"/>
            </p:cNvSpPr>
            <p:nvPr/>
          </p:nvSpPr>
          <p:spPr bwMode="auto">
            <a:xfrm>
              <a:off x="5585" y="12119"/>
              <a:ext cx="162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Line 24"/>
            <p:cNvSpPr>
              <a:spLocks noChangeShapeType="1"/>
            </p:cNvSpPr>
            <p:nvPr/>
          </p:nvSpPr>
          <p:spPr bwMode="auto">
            <a:xfrm flipV="1">
              <a:off x="7205" y="11756"/>
              <a:ext cx="0" cy="3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1" name="Line 25"/>
            <p:cNvSpPr>
              <a:spLocks noChangeShapeType="1"/>
            </p:cNvSpPr>
            <p:nvPr/>
          </p:nvSpPr>
          <p:spPr bwMode="auto">
            <a:xfrm>
              <a:off x="8015" y="11756"/>
              <a:ext cx="0" cy="78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2" name="Line 26"/>
            <p:cNvSpPr>
              <a:spLocks noChangeShapeType="1"/>
            </p:cNvSpPr>
            <p:nvPr/>
          </p:nvSpPr>
          <p:spPr bwMode="auto">
            <a:xfrm>
              <a:off x="8015" y="12536"/>
              <a:ext cx="99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3" name="Line 27"/>
            <p:cNvSpPr>
              <a:spLocks noChangeShapeType="1"/>
            </p:cNvSpPr>
            <p:nvPr/>
          </p:nvSpPr>
          <p:spPr bwMode="auto">
            <a:xfrm>
              <a:off x="9005" y="12536"/>
              <a:ext cx="0" cy="46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28" name="直接连接符 27"/>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3.13.1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塑型的概念</a:t>
            </a:r>
            <a:endParaRPr lang="zh-CN" altLang="en-US" sz="3200" dirty="0" smtClean="0">
              <a:ea typeface="宋体" panose="02010600030101010101" pitchFamily="2" charset="-122"/>
              <a:cs typeface="Times New Roman" panose="02020603050405020304" pitchFamily="18" charset="0"/>
            </a:endParaRPr>
          </a:p>
        </p:txBody>
      </p:sp>
      <p:sp>
        <p:nvSpPr>
          <p:cNvPr id="46083" name="内容占位符 2"/>
          <p:cNvSpPr>
            <a:spLocks noGrp="1"/>
          </p:cNvSpPr>
          <p:nvPr>
            <p:ph idx="1"/>
          </p:nvPr>
        </p:nvSpPr>
        <p:spPr>
          <a:xfrm>
            <a:off x="251520" y="1053083"/>
            <a:ext cx="8496300" cy="5328245"/>
          </a:xfrm>
        </p:spPr>
        <p:txBody>
          <a:bodyPr/>
          <a:lstStyle/>
          <a:p>
            <a:r>
              <a:rPr lang="zh-CN" altLang="en-US" b="0" dirty="0" smtClean="0">
                <a:solidFill>
                  <a:srgbClr val="0000CC"/>
                </a:solidFill>
                <a:latin typeface="Century Schoolbook" panose="02040604050505020304" pitchFamily="18" charset="0"/>
                <a:ea typeface="黑体" panose="02010609060101010101" pitchFamily="49" charset="-122"/>
              </a:rPr>
              <a:t>隐式(自动)的类型转换</a:t>
            </a:r>
            <a:endParaRPr lang="en-US" altLang="zh-CN" b="0" dirty="0" smtClean="0">
              <a:solidFill>
                <a:srgbClr val="0000CC"/>
              </a:solidFill>
              <a:latin typeface="Century Schoolbook" panose="02040604050505020304" pitchFamily="18" charset="0"/>
              <a:ea typeface="黑体" panose="02010609060101010101" pitchFamily="49" charset="-122"/>
            </a:endParaRPr>
          </a:p>
          <a:p>
            <a:pPr>
              <a:lnSpc>
                <a:spcPct val="90000"/>
              </a:lnSpc>
            </a:pPr>
            <a:r>
              <a:rPr lang="zh-CN" altLang="en-US" b="0" dirty="0" smtClean="0">
                <a:latin typeface="Century Schoolbook" panose="02040604050505020304" pitchFamily="18" charset="0"/>
                <a:ea typeface="黑体" panose="02010609060101010101" pitchFamily="49" charset="-122"/>
              </a:rPr>
              <a:t>基本数据类型</a:t>
            </a:r>
          </a:p>
          <a:p>
            <a:pPr lvl="1">
              <a:lnSpc>
                <a:spcPct val="90000"/>
              </a:lnSpc>
            </a:pPr>
            <a:r>
              <a:rPr lang="zh-CN" altLang="en-US" b="0" dirty="0" smtClean="0">
                <a:latin typeface="Century Schoolbook" panose="02040604050505020304" pitchFamily="18" charset="0"/>
                <a:ea typeface="黑体" panose="02010609060101010101" pitchFamily="49" charset="-122"/>
              </a:rPr>
              <a:t>相容类型之间存储容量低的自动向存储容量高的类型转换</a:t>
            </a:r>
          </a:p>
          <a:p>
            <a:pPr>
              <a:lnSpc>
                <a:spcPct val="90000"/>
              </a:lnSpc>
            </a:pPr>
            <a:r>
              <a:rPr lang="zh-CN" altLang="en-US" b="0" dirty="0" smtClean="0">
                <a:latin typeface="Century Schoolbook" panose="02040604050505020304" pitchFamily="18" charset="0"/>
                <a:ea typeface="黑体" panose="02010609060101010101" pitchFamily="49" charset="-122"/>
              </a:rPr>
              <a:t>引用变量</a:t>
            </a:r>
          </a:p>
          <a:p>
            <a:pPr lvl="1">
              <a:lnSpc>
                <a:spcPct val="90000"/>
              </a:lnSpc>
            </a:pPr>
            <a:r>
              <a:rPr lang="zh-CN" altLang="en-US" b="0" dirty="0" smtClean="0">
                <a:latin typeface="Century Schoolbook" panose="02040604050505020304" pitchFamily="18" charset="0"/>
                <a:ea typeface="黑体" panose="02010609060101010101" pitchFamily="49" charset="-122"/>
              </a:rPr>
              <a:t>被塑型成更一般的类</a:t>
            </a:r>
          </a:p>
          <a:p>
            <a:pPr lvl="2">
              <a:lnSpc>
                <a:spcPct val="90000"/>
              </a:lnSpc>
              <a:buFont typeface="Wingdings" panose="05000000000000000000" pitchFamily="2" charset="2"/>
              <a:buNone/>
            </a:pPr>
            <a:r>
              <a:rPr lang="en-US" altLang="zh-CN" dirty="0" smtClean="0">
                <a:solidFill>
                  <a:srgbClr val="FF0000"/>
                </a:solidFill>
                <a:latin typeface="Century Schoolbook" panose="02040604050505020304" pitchFamily="18" charset="0"/>
                <a:ea typeface="黑体" panose="02010609060101010101" pitchFamily="49" charset="-122"/>
              </a:rPr>
              <a:t>Employee</a:t>
            </a:r>
            <a:r>
              <a:rPr lang="en-US" altLang="zh-CN" dirty="0" smtClean="0">
                <a:solidFill>
                  <a:srgbClr val="0000FF"/>
                </a:solidFill>
                <a:latin typeface="Century Schoolbook" panose="02040604050505020304" pitchFamily="18" charset="0"/>
                <a:ea typeface="黑体" panose="02010609060101010101" pitchFamily="49" charset="-122"/>
              </a:rPr>
              <a:t>  </a:t>
            </a:r>
            <a:r>
              <a:rPr lang="en-US" altLang="zh-CN" dirty="0" err="1" smtClean="0">
                <a:solidFill>
                  <a:srgbClr val="0000FF"/>
                </a:solidFill>
                <a:latin typeface="Century Schoolbook" panose="02040604050505020304" pitchFamily="18" charset="0"/>
                <a:ea typeface="黑体" panose="02010609060101010101" pitchFamily="49" charset="-122"/>
              </a:rPr>
              <a:t>emp</a:t>
            </a:r>
            <a:r>
              <a:rPr lang="en-US" altLang="zh-CN" dirty="0" smtClean="0">
                <a:solidFill>
                  <a:srgbClr val="0000FF"/>
                </a:solidFill>
                <a:latin typeface="Century Schoolbook" panose="02040604050505020304" pitchFamily="18" charset="0"/>
                <a:ea typeface="黑体" panose="02010609060101010101" pitchFamily="49" charset="-122"/>
              </a:rPr>
              <a:t>; </a:t>
            </a:r>
          </a:p>
          <a:p>
            <a:pPr lvl="2">
              <a:lnSpc>
                <a:spcPct val="90000"/>
              </a:lnSpc>
              <a:buFont typeface="Wingdings" panose="05000000000000000000" pitchFamily="2" charset="2"/>
              <a:buNone/>
            </a:pPr>
            <a:r>
              <a:rPr lang="en-US" altLang="zh-CN" dirty="0" err="1" smtClean="0">
                <a:solidFill>
                  <a:srgbClr val="0000FF"/>
                </a:solidFill>
                <a:latin typeface="Century Schoolbook" panose="02040604050505020304" pitchFamily="18" charset="0"/>
                <a:ea typeface="黑体" panose="02010609060101010101" pitchFamily="49" charset="-122"/>
              </a:rPr>
              <a:t>emp</a:t>
            </a:r>
            <a:r>
              <a:rPr lang="en-US" altLang="zh-CN" dirty="0" smtClean="0">
                <a:solidFill>
                  <a:srgbClr val="0000FF"/>
                </a:solidFill>
                <a:latin typeface="Century Schoolbook" panose="02040604050505020304" pitchFamily="18" charset="0"/>
                <a:ea typeface="黑体" panose="02010609060101010101" pitchFamily="49" charset="-122"/>
              </a:rPr>
              <a:t> = new </a:t>
            </a:r>
            <a:r>
              <a:rPr lang="en-US" altLang="zh-CN" dirty="0" smtClean="0">
                <a:solidFill>
                  <a:srgbClr val="FF0000"/>
                </a:solidFill>
                <a:latin typeface="Century Schoolbook" panose="02040604050505020304" pitchFamily="18" charset="0"/>
                <a:ea typeface="黑体" panose="02010609060101010101" pitchFamily="49" charset="-122"/>
              </a:rPr>
              <a:t>Manager( );  </a:t>
            </a:r>
            <a:r>
              <a:rPr lang="en-US" altLang="zh-CN" dirty="0" smtClean="0">
                <a:latin typeface="Century Schoolbook" panose="02040604050505020304" pitchFamily="18" charset="0"/>
                <a:ea typeface="黑体" panose="02010609060101010101" pitchFamily="49" charset="-122"/>
              </a:rPr>
              <a:t>//</a:t>
            </a:r>
            <a:r>
              <a:rPr lang="zh-CN" altLang="en-US" dirty="0" smtClean="0">
                <a:latin typeface="Century Schoolbook" panose="02040604050505020304" pitchFamily="18" charset="0"/>
                <a:ea typeface="黑体" panose="02010609060101010101" pitchFamily="49" charset="-122"/>
              </a:rPr>
              <a:t>将</a:t>
            </a:r>
            <a:r>
              <a:rPr lang="en-US" altLang="zh-CN" dirty="0" smtClean="0">
                <a:latin typeface="Century Schoolbook" panose="02040604050505020304" pitchFamily="18" charset="0"/>
                <a:ea typeface="黑体" panose="02010609060101010101" pitchFamily="49" charset="-122"/>
              </a:rPr>
              <a:t>Manager</a:t>
            </a:r>
            <a:r>
              <a:rPr lang="zh-CN" altLang="en-US" dirty="0" smtClean="0">
                <a:latin typeface="Century Schoolbook" panose="02040604050505020304" pitchFamily="18" charset="0"/>
                <a:ea typeface="黑体" panose="02010609060101010101" pitchFamily="49" charset="-122"/>
              </a:rPr>
              <a:t>类型的对象直接赋给</a:t>
            </a:r>
          </a:p>
          <a:p>
            <a:pPr lvl="2">
              <a:lnSpc>
                <a:spcPct val="90000"/>
              </a:lnSpc>
              <a:buFont typeface="Wingdings" panose="05000000000000000000" pitchFamily="2" charset="2"/>
              <a:buNone/>
            </a:pPr>
            <a:r>
              <a:rPr lang="en-US" altLang="zh-CN" dirty="0" smtClean="0">
                <a:latin typeface="Century Schoolbook" panose="02040604050505020304" pitchFamily="18" charset="0"/>
                <a:ea typeface="黑体" panose="02010609060101010101" pitchFamily="49" charset="-122"/>
              </a:rPr>
              <a:t>                                        //Employee</a:t>
            </a:r>
            <a:r>
              <a:rPr lang="zh-CN" altLang="en-US" dirty="0" smtClean="0">
                <a:latin typeface="Century Schoolbook" panose="02040604050505020304" pitchFamily="18" charset="0"/>
                <a:ea typeface="黑体" panose="02010609060101010101" pitchFamily="49" charset="-122"/>
              </a:rPr>
              <a:t>类的引用变量，系统会</a:t>
            </a:r>
          </a:p>
          <a:p>
            <a:pPr lvl="2">
              <a:lnSpc>
                <a:spcPct val="90000"/>
              </a:lnSpc>
              <a:buFont typeface="Wingdings" panose="05000000000000000000" pitchFamily="2" charset="2"/>
              <a:buNone/>
            </a:pPr>
            <a:r>
              <a:rPr lang="zh-CN" altLang="en-US" dirty="0" smtClean="0">
                <a:latin typeface="Century Schoolbook" panose="02040604050505020304" pitchFamily="18" charset="0"/>
                <a:ea typeface="黑体" panose="02010609060101010101" pitchFamily="49" charset="-122"/>
              </a:rPr>
              <a:t>                                        //</a:t>
            </a:r>
            <a:r>
              <a:rPr lang="zh-CN" altLang="en-US" sz="1800" dirty="0" smtClean="0">
                <a:solidFill>
                  <a:srgbClr val="FF0000"/>
                </a:solidFill>
                <a:latin typeface="Century Schoolbook" panose="02040604050505020304" pitchFamily="18" charset="0"/>
                <a:ea typeface="黑体" panose="02010609060101010101" pitchFamily="49" charset="-122"/>
              </a:rPr>
              <a:t>自动将</a:t>
            </a:r>
            <a:r>
              <a:rPr lang="en-US" altLang="zh-CN" sz="1800" dirty="0" smtClean="0">
                <a:solidFill>
                  <a:srgbClr val="FF0000"/>
                </a:solidFill>
                <a:latin typeface="Century Schoolbook" panose="02040604050505020304" pitchFamily="18" charset="0"/>
                <a:ea typeface="黑体" panose="02010609060101010101" pitchFamily="49" charset="-122"/>
              </a:rPr>
              <a:t>Manager</a:t>
            </a:r>
            <a:r>
              <a:rPr lang="zh-CN" altLang="en-US" sz="1800" dirty="0" smtClean="0">
                <a:solidFill>
                  <a:srgbClr val="FF0000"/>
                </a:solidFill>
                <a:latin typeface="Century Schoolbook" panose="02040604050505020304" pitchFamily="18" charset="0"/>
                <a:ea typeface="黑体" panose="02010609060101010101" pitchFamily="49" charset="-122"/>
              </a:rPr>
              <a:t>对象塑型为</a:t>
            </a:r>
            <a:r>
              <a:rPr lang="en-US" altLang="zh-CN" sz="1800" dirty="0" smtClean="0">
                <a:solidFill>
                  <a:srgbClr val="FF0000"/>
                </a:solidFill>
                <a:latin typeface="Century Schoolbook" panose="02040604050505020304" pitchFamily="18" charset="0"/>
                <a:ea typeface="黑体" panose="02010609060101010101" pitchFamily="49" charset="-122"/>
              </a:rPr>
              <a:t>Employee</a:t>
            </a:r>
            <a:r>
              <a:rPr lang="zh-CN" altLang="en-US" sz="1800" dirty="0" smtClean="0">
                <a:solidFill>
                  <a:srgbClr val="FF0000"/>
                </a:solidFill>
                <a:latin typeface="Century Schoolbook" panose="02040604050505020304" pitchFamily="18" charset="0"/>
                <a:ea typeface="黑体" panose="02010609060101010101" pitchFamily="49" charset="-122"/>
              </a:rPr>
              <a:t>类</a:t>
            </a:r>
          </a:p>
          <a:p>
            <a:pPr lvl="1">
              <a:lnSpc>
                <a:spcPct val="90000"/>
              </a:lnSpc>
            </a:pPr>
            <a:r>
              <a:rPr lang="zh-CN" altLang="en-US" b="0" dirty="0" smtClean="0">
                <a:latin typeface="Century Schoolbook" panose="02040604050505020304" pitchFamily="18" charset="0"/>
                <a:ea typeface="黑体" panose="02010609060101010101" pitchFamily="49" charset="-122"/>
              </a:rPr>
              <a:t>被塑型为对象所属类实现的接口类型</a:t>
            </a:r>
          </a:p>
          <a:p>
            <a:pPr lvl="2">
              <a:lnSpc>
                <a:spcPct val="90000"/>
              </a:lnSpc>
              <a:buFont typeface="Wingdings" panose="05000000000000000000" pitchFamily="2" charset="2"/>
              <a:buNone/>
            </a:pPr>
            <a:r>
              <a:rPr lang="en-US" altLang="zh-CN" dirty="0" smtClean="0">
                <a:solidFill>
                  <a:srgbClr val="0000FF"/>
                </a:solidFill>
                <a:latin typeface="Century Schoolbook" panose="02040604050505020304" pitchFamily="18" charset="0"/>
                <a:ea typeface="黑体" panose="02010609060101010101" pitchFamily="49" charset="-122"/>
              </a:rPr>
              <a:t>Car  </a:t>
            </a:r>
            <a:r>
              <a:rPr lang="en-US" altLang="zh-CN" dirty="0" err="1" smtClean="0">
                <a:solidFill>
                  <a:srgbClr val="0000FF"/>
                </a:solidFill>
                <a:latin typeface="Century Schoolbook" panose="02040604050505020304" pitchFamily="18" charset="0"/>
                <a:ea typeface="黑体" panose="02010609060101010101" pitchFamily="49" charset="-122"/>
              </a:rPr>
              <a:t>jetta</a:t>
            </a:r>
            <a:r>
              <a:rPr lang="en-US" altLang="zh-CN" dirty="0" smtClean="0">
                <a:solidFill>
                  <a:srgbClr val="0000FF"/>
                </a:solidFill>
                <a:latin typeface="Century Schoolbook" panose="02040604050505020304" pitchFamily="18" charset="0"/>
                <a:ea typeface="黑体" panose="02010609060101010101" pitchFamily="49" charset="-122"/>
              </a:rPr>
              <a:t> = new Car( ); </a:t>
            </a:r>
          </a:p>
          <a:p>
            <a:pPr lvl="2">
              <a:lnSpc>
                <a:spcPct val="90000"/>
              </a:lnSpc>
              <a:buFont typeface="Wingdings" panose="05000000000000000000" pitchFamily="2" charset="2"/>
              <a:buNone/>
            </a:pPr>
            <a:r>
              <a:rPr lang="en-US" altLang="zh-CN" dirty="0" smtClean="0">
                <a:solidFill>
                  <a:srgbClr val="0000FF"/>
                </a:solidFill>
                <a:latin typeface="Century Schoolbook" panose="02040604050505020304" pitchFamily="18" charset="0"/>
                <a:ea typeface="黑体" panose="02010609060101010101" pitchFamily="49" charset="-122"/>
              </a:rPr>
              <a:t>Insurable  item = </a:t>
            </a:r>
            <a:r>
              <a:rPr lang="en-US" altLang="zh-CN" dirty="0" err="1" smtClean="0">
                <a:solidFill>
                  <a:srgbClr val="0000FF"/>
                </a:solidFill>
                <a:latin typeface="Century Schoolbook" panose="02040604050505020304" pitchFamily="18" charset="0"/>
                <a:ea typeface="黑体" panose="02010609060101010101" pitchFamily="49" charset="-122"/>
              </a:rPr>
              <a:t>jetta</a:t>
            </a:r>
            <a:r>
              <a:rPr lang="en-US" altLang="zh-CN" dirty="0" smtClean="0">
                <a:solidFill>
                  <a:srgbClr val="0000FF"/>
                </a:solidFill>
                <a:latin typeface="Century Schoolbook" panose="02040604050505020304" pitchFamily="18" charset="0"/>
                <a:ea typeface="黑体" panose="02010609060101010101" pitchFamily="49" charset="-122"/>
              </a:rPr>
              <a:t>; </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68313" y="261318"/>
            <a:ext cx="7543800" cy="575394"/>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3.13.1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塑型的概念</a:t>
            </a:r>
            <a:endParaRPr lang="zh-CN" altLang="en-US" sz="3200" dirty="0" smtClean="0">
              <a:ea typeface="宋体" panose="02010600030101010101" pitchFamily="2" charset="-122"/>
              <a:cs typeface="Times New Roman" panose="02020603050405020304" pitchFamily="18" charset="0"/>
            </a:endParaRPr>
          </a:p>
        </p:txBody>
      </p:sp>
      <p:sp>
        <p:nvSpPr>
          <p:cNvPr id="47107" name="内容占位符 2"/>
          <p:cNvSpPr>
            <a:spLocks noGrp="1"/>
          </p:cNvSpPr>
          <p:nvPr>
            <p:ph idx="1"/>
          </p:nvPr>
        </p:nvSpPr>
        <p:spPr>
          <a:xfrm>
            <a:off x="468313" y="981075"/>
            <a:ext cx="8229600" cy="4680173"/>
          </a:xfrm>
        </p:spPr>
        <p:txBody>
          <a:bodyPr/>
          <a:lstStyle/>
          <a:p>
            <a:r>
              <a:rPr lang="zh-CN" altLang="en-US" sz="2400" b="0" dirty="0" smtClean="0">
                <a:solidFill>
                  <a:srgbClr val="FF0000"/>
                </a:solidFill>
                <a:latin typeface="Century Schoolbook" panose="02040604050505020304" pitchFamily="18" charset="0"/>
                <a:ea typeface="黑体" panose="02010609060101010101" pitchFamily="49" charset="-122"/>
              </a:rPr>
              <a:t>显式(强制)的类型转换</a:t>
            </a:r>
            <a:endParaRPr lang="en-US" altLang="zh-CN" sz="2400" b="0" dirty="0" smtClean="0">
              <a:solidFill>
                <a:srgbClr val="FF0000"/>
              </a:solidFill>
              <a:latin typeface="Century Schoolbook" panose="02040604050505020304" pitchFamily="18" charset="0"/>
              <a:ea typeface="黑体" panose="02010609060101010101" pitchFamily="49" charset="-122"/>
            </a:endParaRPr>
          </a:p>
          <a:p>
            <a:endParaRPr lang="en-US" altLang="zh-CN" sz="2400" b="0" dirty="0" smtClean="0">
              <a:solidFill>
                <a:srgbClr val="FF0000"/>
              </a:solidFill>
              <a:latin typeface="Century Schoolbook" panose="02040604050505020304" pitchFamily="18" charset="0"/>
              <a:ea typeface="黑体" panose="02010609060101010101" pitchFamily="49" charset="-122"/>
            </a:endParaRPr>
          </a:p>
          <a:p>
            <a:pPr>
              <a:lnSpc>
                <a:spcPct val="90000"/>
              </a:lnSpc>
            </a:pPr>
            <a:r>
              <a:rPr lang="zh-CN" altLang="en-US" sz="2400" b="0" dirty="0" smtClean="0">
                <a:latin typeface="Century Schoolbook" panose="02040604050505020304" pitchFamily="18" charset="0"/>
                <a:ea typeface="黑体" panose="02010609060101010101" pitchFamily="49" charset="-122"/>
              </a:rPr>
              <a:t>基本数据类型</a:t>
            </a:r>
          </a:p>
          <a:p>
            <a:pPr lvl="1">
              <a:lnSpc>
                <a:spcPct val="90000"/>
              </a:lnSpc>
              <a:buFontTx/>
              <a:buNone/>
            </a:pPr>
            <a:r>
              <a:rPr lang="zh-CN" altLang="en-US" sz="2000" b="0" dirty="0" smtClean="0">
                <a:solidFill>
                  <a:srgbClr val="0000FF"/>
                </a:solidFill>
                <a:latin typeface="Century Schoolbook" panose="02040604050505020304" pitchFamily="18" charset="0"/>
                <a:ea typeface="黑体" panose="02010609060101010101" pitchFamily="49" charset="-122"/>
              </a:rPr>
              <a:t>(</a:t>
            </a:r>
            <a:r>
              <a:rPr lang="en-US" altLang="zh-CN" sz="2000" b="0" dirty="0" err="1" smtClean="0">
                <a:solidFill>
                  <a:srgbClr val="0000FF"/>
                </a:solidFill>
                <a:latin typeface="Century Schoolbook" panose="02040604050505020304" pitchFamily="18" charset="0"/>
                <a:ea typeface="黑体" panose="02010609060101010101" pitchFamily="49" charset="-122"/>
              </a:rPr>
              <a:t>int</a:t>
            </a:r>
            <a:r>
              <a:rPr lang="en-US" altLang="zh-CN" sz="2000" b="0" dirty="0" smtClean="0">
                <a:solidFill>
                  <a:srgbClr val="0000FF"/>
                </a:solidFill>
                <a:latin typeface="Century Schoolbook" panose="02040604050505020304" pitchFamily="18" charset="0"/>
                <a:ea typeface="黑体" panose="02010609060101010101" pitchFamily="49" charset="-122"/>
              </a:rPr>
              <a:t>)871.34354;     // </a:t>
            </a:r>
            <a:r>
              <a:rPr lang="zh-CN" altLang="en-US" sz="2000" b="0" dirty="0" smtClean="0">
                <a:solidFill>
                  <a:srgbClr val="0000FF"/>
                </a:solidFill>
                <a:latin typeface="Century Schoolbook" panose="02040604050505020304" pitchFamily="18" charset="0"/>
                <a:ea typeface="黑体" panose="02010609060101010101" pitchFamily="49" charset="-122"/>
              </a:rPr>
              <a:t>结果为 871 </a:t>
            </a:r>
          </a:p>
          <a:p>
            <a:pPr lvl="1">
              <a:lnSpc>
                <a:spcPct val="90000"/>
              </a:lnSpc>
              <a:buFontTx/>
              <a:buNone/>
            </a:pPr>
            <a:r>
              <a:rPr lang="zh-CN" altLang="en-US" sz="2000" b="0" dirty="0" smtClean="0">
                <a:solidFill>
                  <a:srgbClr val="0000FF"/>
                </a:solidFill>
                <a:latin typeface="Century Schoolbook" panose="02040604050505020304" pitchFamily="18" charset="0"/>
                <a:ea typeface="黑体" panose="02010609060101010101" pitchFamily="49" charset="-122"/>
              </a:rPr>
              <a:t>(</a:t>
            </a:r>
            <a:r>
              <a:rPr lang="en-US" altLang="zh-CN" sz="2000" b="0" dirty="0" smtClean="0">
                <a:solidFill>
                  <a:srgbClr val="0000FF"/>
                </a:solidFill>
                <a:latin typeface="Century Schoolbook" panose="02040604050505020304" pitchFamily="18" charset="0"/>
                <a:ea typeface="黑体" panose="02010609060101010101" pitchFamily="49" charset="-122"/>
              </a:rPr>
              <a:t>char)65;              // </a:t>
            </a:r>
            <a:r>
              <a:rPr lang="zh-CN" altLang="en-US" sz="2000" b="0" dirty="0" smtClean="0">
                <a:solidFill>
                  <a:srgbClr val="0000FF"/>
                </a:solidFill>
                <a:latin typeface="Century Schoolbook" panose="02040604050505020304" pitchFamily="18" charset="0"/>
                <a:ea typeface="黑体" panose="02010609060101010101" pitchFamily="49" charset="-122"/>
              </a:rPr>
              <a:t>结果为‘</a:t>
            </a:r>
            <a:r>
              <a:rPr lang="en-US" altLang="zh-CN" sz="2000" b="0" dirty="0" smtClean="0">
                <a:solidFill>
                  <a:srgbClr val="0000FF"/>
                </a:solidFill>
                <a:latin typeface="Century Schoolbook" panose="02040604050505020304" pitchFamily="18" charset="0"/>
                <a:ea typeface="黑体" panose="02010609060101010101" pitchFamily="49" charset="-122"/>
              </a:rPr>
              <a:t>A’ </a:t>
            </a:r>
          </a:p>
          <a:p>
            <a:pPr lvl="1">
              <a:lnSpc>
                <a:spcPct val="90000"/>
              </a:lnSpc>
              <a:buFontTx/>
              <a:buNone/>
            </a:pPr>
            <a:r>
              <a:rPr lang="en-US" altLang="zh-CN" sz="2000" b="0" dirty="0" smtClean="0">
                <a:solidFill>
                  <a:srgbClr val="0000FF"/>
                </a:solidFill>
                <a:latin typeface="Century Schoolbook" panose="02040604050505020304" pitchFamily="18" charset="0"/>
                <a:ea typeface="黑体" panose="02010609060101010101" pitchFamily="49" charset="-122"/>
              </a:rPr>
              <a:t>(long)453;            // </a:t>
            </a:r>
            <a:r>
              <a:rPr lang="zh-CN" altLang="en-US" sz="2000" b="0" dirty="0" smtClean="0">
                <a:solidFill>
                  <a:srgbClr val="0000FF"/>
                </a:solidFill>
                <a:latin typeface="Century Schoolbook" panose="02040604050505020304" pitchFamily="18" charset="0"/>
                <a:ea typeface="黑体" panose="02010609060101010101" pitchFamily="49" charset="-122"/>
              </a:rPr>
              <a:t>结果为453</a:t>
            </a:r>
            <a:r>
              <a:rPr lang="en-US" altLang="zh-CN" sz="2000" b="0" dirty="0" smtClean="0">
                <a:solidFill>
                  <a:srgbClr val="0000FF"/>
                </a:solidFill>
                <a:latin typeface="Century Schoolbook" panose="02040604050505020304" pitchFamily="18" charset="0"/>
                <a:ea typeface="黑体" panose="02010609060101010101" pitchFamily="49" charset="-122"/>
              </a:rPr>
              <a:t>L</a:t>
            </a:r>
          </a:p>
          <a:p>
            <a:pPr lvl="1">
              <a:lnSpc>
                <a:spcPct val="90000"/>
              </a:lnSpc>
              <a:buFontTx/>
              <a:buNone/>
            </a:pPr>
            <a:endParaRPr lang="en-US" altLang="zh-CN" sz="2000" b="0" dirty="0" smtClean="0">
              <a:solidFill>
                <a:srgbClr val="0000FF"/>
              </a:solidFill>
              <a:latin typeface="Century Schoolbook" panose="02040604050505020304" pitchFamily="18" charset="0"/>
              <a:ea typeface="黑体" panose="02010609060101010101" pitchFamily="49" charset="-122"/>
            </a:endParaRPr>
          </a:p>
          <a:p>
            <a:pPr>
              <a:lnSpc>
                <a:spcPct val="90000"/>
              </a:lnSpc>
            </a:pPr>
            <a:r>
              <a:rPr lang="zh-CN" altLang="en-US" sz="2400" b="0" dirty="0" smtClean="0">
                <a:latin typeface="Century Schoolbook" panose="02040604050505020304" pitchFamily="18" charset="0"/>
                <a:ea typeface="黑体" panose="02010609060101010101" pitchFamily="49" charset="-122"/>
              </a:rPr>
              <a:t>引用变量：还原为本来的类型</a:t>
            </a:r>
          </a:p>
          <a:p>
            <a:pPr lvl="1">
              <a:lnSpc>
                <a:spcPct val="90000"/>
              </a:lnSpc>
              <a:buFontTx/>
              <a:buNone/>
            </a:pPr>
            <a:r>
              <a:rPr lang="en-US" altLang="zh-CN" sz="2000" b="0" dirty="0" smtClean="0">
                <a:solidFill>
                  <a:srgbClr val="0000FF"/>
                </a:solidFill>
                <a:latin typeface="Century Schoolbook" panose="02040604050505020304" pitchFamily="18" charset="0"/>
                <a:ea typeface="黑体" panose="02010609060101010101" pitchFamily="49" charset="-122"/>
              </a:rPr>
              <a:t>Employee  </a:t>
            </a:r>
            <a:r>
              <a:rPr lang="en-US" altLang="zh-CN" sz="2000" b="0" dirty="0" err="1" smtClean="0">
                <a:solidFill>
                  <a:srgbClr val="0000FF"/>
                </a:solidFill>
                <a:latin typeface="Century Schoolbook" panose="02040604050505020304" pitchFamily="18" charset="0"/>
                <a:ea typeface="黑体" panose="02010609060101010101" pitchFamily="49" charset="-122"/>
              </a:rPr>
              <a:t>emp</a:t>
            </a:r>
            <a:r>
              <a:rPr lang="en-US" altLang="zh-CN" sz="2000" b="0" dirty="0" smtClean="0">
                <a:solidFill>
                  <a:srgbClr val="0000FF"/>
                </a:solidFill>
                <a:latin typeface="Century Schoolbook" panose="02040604050505020304" pitchFamily="18" charset="0"/>
                <a:ea typeface="黑体" panose="02010609060101010101" pitchFamily="49" charset="-122"/>
              </a:rPr>
              <a:t>; </a:t>
            </a:r>
          </a:p>
          <a:p>
            <a:pPr lvl="1">
              <a:lnSpc>
                <a:spcPct val="90000"/>
              </a:lnSpc>
              <a:buFontTx/>
              <a:buNone/>
            </a:pPr>
            <a:r>
              <a:rPr lang="en-US" altLang="zh-CN" sz="2000" b="0" dirty="0" smtClean="0">
                <a:solidFill>
                  <a:srgbClr val="0000FF"/>
                </a:solidFill>
                <a:latin typeface="Century Schoolbook" panose="02040604050505020304" pitchFamily="18" charset="0"/>
                <a:ea typeface="黑体" panose="02010609060101010101" pitchFamily="49" charset="-122"/>
              </a:rPr>
              <a:t>Manager   man;</a:t>
            </a:r>
          </a:p>
          <a:p>
            <a:pPr lvl="1">
              <a:lnSpc>
                <a:spcPct val="90000"/>
              </a:lnSpc>
              <a:buFontTx/>
              <a:buNone/>
            </a:pPr>
            <a:r>
              <a:rPr lang="en-US" altLang="zh-CN" sz="2000" b="0" dirty="0" err="1" smtClean="0">
                <a:solidFill>
                  <a:srgbClr val="0000FF"/>
                </a:solidFill>
                <a:latin typeface="Century Schoolbook" panose="02040604050505020304" pitchFamily="18" charset="0"/>
                <a:ea typeface="黑体" panose="02010609060101010101" pitchFamily="49" charset="-122"/>
              </a:rPr>
              <a:t>emp</a:t>
            </a:r>
            <a:r>
              <a:rPr lang="en-US" altLang="zh-CN" sz="2000" b="0" dirty="0" smtClean="0">
                <a:solidFill>
                  <a:srgbClr val="0000FF"/>
                </a:solidFill>
                <a:latin typeface="Century Schoolbook" panose="02040604050505020304" pitchFamily="18" charset="0"/>
                <a:ea typeface="黑体" panose="02010609060101010101" pitchFamily="49" charset="-122"/>
              </a:rPr>
              <a:t> = new Manager();</a:t>
            </a:r>
          </a:p>
          <a:p>
            <a:pPr lvl="1">
              <a:lnSpc>
                <a:spcPct val="90000"/>
              </a:lnSpc>
              <a:buFontTx/>
              <a:buNone/>
            </a:pPr>
            <a:r>
              <a:rPr lang="en-US" altLang="zh-CN" sz="2000" b="0" dirty="0" smtClean="0">
                <a:solidFill>
                  <a:srgbClr val="0000FF"/>
                </a:solidFill>
                <a:latin typeface="Century Schoolbook" panose="02040604050505020304" pitchFamily="18" charset="0"/>
                <a:ea typeface="黑体" panose="02010609060101010101" pitchFamily="49" charset="-122"/>
              </a:rPr>
              <a:t>man = </a:t>
            </a:r>
            <a:r>
              <a:rPr lang="en-US" altLang="zh-CN" sz="2000" b="0" dirty="0" smtClean="0">
                <a:solidFill>
                  <a:srgbClr val="FF0000"/>
                </a:solidFill>
                <a:latin typeface="Century Schoolbook" panose="02040604050505020304" pitchFamily="18" charset="0"/>
                <a:ea typeface="黑体" panose="02010609060101010101" pitchFamily="49" charset="-122"/>
              </a:rPr>
              <a:t>(Manager) </a:t>
            </a:r>
            <a:r>
              <a:rPr lang="en-US" altLang="zh-CN" sz="2000" b="0" dirty="0" err="1" smtClean="0">
                <a:solidFill>
                  <a:srgbClr val="0000FF"/>
                </a:solidFill>
                <a:latin typeface="Century Schoolbook" panose="02040604050505020304" pitchFamily="18" charset="0"/>
                <a:ea typeface="黑体" panose="02010609060101010101" pitchFamily="49" charset="-122"/>
              </a:rPr>
              <a:t>emp</a:t>
            </a:r>
            <a:r>
              <a:rPr lang="en-US" altLang="zh-CN" sz="2000" b="0" dirty="0" smtClean="0">
                <a:solidFill>
                  <a:srgbClr val="0000FF"/>
                </a:solidFill>
                <a:latin typeface="Century Schoolbook" panose="02040604050505020304" pitchFamily="18" charset="0"/>
                <a:ea typeface="黑体" panose="02010609060101010101" pitchFamily="49" charset="-122"/>
              </a:rPr>
              <a:t>; //</a:t>
            </a:r>
            <a:r>
              <a:rPr lang="zh-CN" altLang="en-US" sz="2000" b="0" dirty="0" smtClean="0">
                <a:solidFill>
                  <a:srgbClr val="0000FF"/>
                </a:solidFill>
                <a:latin typeface="Century Schoolbook" panose="02040604050505020304" pitchFamily="18" charset="0"/>
                <a:ea typeface="黑体" panose="02010609060101010101" pitchFamily="49" charset="-122"/>
              </a:rPr>
              <a:t>将</a:t>
            </a:r>
            <a:r>
              <a:rPr lang="en-US" altLang="zh-CN" sz="2000" b="0" dirty="0" err="1" smtClean="0">
                <a:solidFill>
                  <a:srgbClr val="0000FF"/>
                </a:solidFill>
                <a:latin typeface="Century Schoolbook" panose="02040604050505020304" pitchFamily="18" charset="0"/>
                <a:ea typeface="黑体" panose="02010609060101010101" pitchFamily="49" charset="-122"/>
              </a:rPr>
              <a:t>emp</a:t>
            </a:r>
            <a:r>
              <a:rPr lang="zh-CN" altLang="en-US" sz="2000" b="0" dirty="0" smtClean="0">
                <a:solidFill>
                  <a:srgbClr val="0000FF"/>
                </a:solidFill>
                <a:latin typeface="Century Schoolbook" panose="02040604050505020304" pitchFamily="18" charset="0"/>
                <a:ea typeface="黑体" panose="02010609060101010101" pitchFamily="49" charset="-122"/>
              </a:rPr>
              <a:t>强制塑型为本来的类型</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a:t>
            </a:r>
            <a:endParaRPr lang="zh-CN" altLang="en-US" dirty="0" smtClean="0">
              <a:ea typeface="宋体" panose="02010600030101010101" pitchFamily="2" charset="-122"/>
              <a:cs typeface="Times New Roman" panose="02020603050405020304" pitchFamily="18" charset="0"/>
            </a:endParaRPr>
          </a:p>
        </p:txBody>
      </p:sp>
      <p:sp>
        <p:nvSpPr>
          <p:cNvPr id="17411" name="内容占位符 2"/>
          <p:cNvSpPr>
            <a:spLocks noGrp="1"/>
          </p:cNvSpPr>
          <p:nvPr>
            <p:ph idx="1"/>
          </p:nvPr>
        </p:nvSpPr>
        <p:spPr/>
        <p:txBody>
          <a:bodyPr/>
          <a:lstStyle/>
          <a:p>
            <a:pPr>
              <a:lnSpc>
                <a:spcPct val="130000"/>
              </a:lnSpc>
              <a:spcBef>
                <a:spcPts val="0"/>
              </a:spcBef>
            </a:pPr>
            <a:r>
              <a:rPr lang="zh-CN" altLang="en-US" b="0" dirty="0">
                <a:solidFill>
                  <a:srgbClr val="0000CC"/>
                </a:solidFill>
                <a:latin typeface="Century Schoolbook" panose="02040604050505020304" pitchFamily="18" charset="0"/>
                <a:ea typeface="黑体" panose="02010609060101010101" pitchFamily="49" charset="-122"/>
              </a:rPr>
              <a:t>与抽象类的差异</a:t>
            </a:r>
            <a:endParaRPr lang="en-US" altLang="zh-CN" b="0" dirty="0">
              <a:solidFill>
                <a:srgbClr val="0000CC"/>
              </a:solidFill>
              <a:latin typeface="Century Schoolbook" panose="02040604050505020304" pitchFamily="18" charset="0"/>
              <a:ea typeface="黑体" panose="02010609060101010101" pitchFamily="49" charset="-122"/>
            </a:endParaRPr>
          </a:p>
          <a:p>
            <a:pPr lvl="1"/>
            <a:r>
              <a:rPr lang="zh-CN" altLang="en-US" dirty="0" smtClean="0">
                <a:solidFill>
                  <a:schemeClr val="tx1">
                    <a:lumMod val="95000"/>
                    <a:lumOff val="5000"/>
                  </a:schemeClr>
                </a:solidFill>
                <a:latin typeface="Century Schoolbook" panose="02040604050505020304" pitchFamily="18" charset="0"/>
                <a:ea typeface="黑体" panose="02010609060101010101" pitchFamily="49" charset="-122"/>
              </a:rPr>
              <a:t>接口允许我们在看起来不相干的对象之间定义共同行为</a:t>
            </a:r>
          </a:p>
          <a:p>
            <a:pPr lvl="1"/>
            <a:endParaRPr lang="zh-CN" altLang="en-US" dirty="0" smtClean="0">
              <a:ea typeface="楷体_GB2312" pitchFamily="49" charset="-122"/>
            </a:endParaRPr>
          </a:p>
        </p:txBody>
      </p:sp>
      <p:pic>
        <p:nvPicPr>
          <p:cNvPr id="17412" name="Picture 1026" descr="105_9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7" y="2060848"/>
            <a:ext cx="826452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68313" y="188640"/>
            <a:ext cx="7543800" cy="647402"/>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3.13.1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塑型的概念</a:t>
            </a:r>
            <a:endParaRPr lang="zh-CN" altLang="en-US" sz="3200" dirty="0" smtClean="0">
              <a:ea typeface="宋体" panose="02010600030101010101" pitchFamily="2" charset="-122"/>
              <a:cs typeface="Times New Roman" panose="02020603050405020304" pitchFamily="18" charset="0"/>
            </a:endParaRPr>
          </a:p>
        </p:txBody>
      </p:sp>
      <p:sp>
        <p:nvSpPr>
          <p:cNvPr id="48131" name="内容占位符 2"/>
          <p:cNvSpPr>
            <a:spLocks noGrp="1"/>
          </p:cNvSpPr>
          <p:nvPr>
            <p:ph idx="1"/>
          </p:nvPr>
        </p:nvSpPr>
        <p:spPr>
          <a:xfrm>
            <a:off x="395536" y="981075"/>
            <a:ext cx="8229600" cy="5184229"/>
          </a:xfrm>
        </p:spPr>
        <p:txBody>
          <a:bodyPr/>
          <a:lstStyle/>
          <a:p>
            <a:pPr algn="just"/>
            <a:r>
              <a:rPr lang="zh-CN" altLang="en-US" b="0" dirty="0" smtClean="0">
                <a:latin typeface="Century Schoolbook" panose="02040604050505020304" pitchFamily="18" charset="0"/>
                <a:ea typeface="黑体" panose="02010609060101010101" pitchFamily="49" charset="-122"/>
              </a:rPr>
              <a:t>塑型应用的场合</a:t>
            </a:r>
            <a:endParaRPr lang="en-US" altLang="zh-CN" b="0" dirty="0" smtClean="0">
              <a:latin typeface="Century Schoolbook" panose="02040604050505020304" pitchFamily="18" charset="0"/>
              <a:ea typeface="黑体" panose="02010609060101010101" pitchFamily="49" charset="-122"/>
            </a:endParaRPr>
          </a:p>
          <a:p>
            <a:pPr lvl="1" algn="just"/>
            <a:r>
              <a:rPr lang="zh-CN" altLang="en-US" b="0" dirty="0" smtClean="0">
                <a:solidFill>
                  <a:srgbClr val="FF0000"/>
                </a:solidFill>
                <a:latin typeface="Century Schoolbook" panose="02040604050505020304" pitchFamily="18" charset="0"/>
                <a:ea typeface="黑体" panose="02010609060101010101" pitchFamily="49" charset="-122"/>
              </a:rPr>
              <a:t>赋值转换</a:t>
            </a:r>
          </a:p>
          <a:p>
            <a:pPr lvl="2" algn="just"/>
            <a:r>
              <a:rPr lang="zh-CN" altLang="en-US" sz="2400" dirty="0" smtClean="0">
                <a:latin typeface="Century Schoolbook" panose="02040604050505020304" pitchFamily="18" charset="0"/>
                <a:ea typeface="黑体" panose="02010609060101010101" pitchFamily="49" charset="-122"/>
              </a:rPr>
              <a:t>赋值号右边的表达式类型或对象转换为左边的类型</a:t>
            </a:r>
            <a:endParaRPr lang="zh-CN" altLang="en-US" sz="2400" dirty="0" smtClean="0">
              <a:latin typeface="Century Schoolbook" panose="02040604050505020304" pitchFamily="18" charset="0"/>
              <a:ea typeface="黑体" panose="02010609060101010101" pitchFamily="49" charset="-122"/>
              <a:cs typeface="Times New Roman" panose="02020603050405020304" pitchFamily="18" charset="0"/>
            </a:endParaRPr>
          </a:p>
          <a:p>
            <a:pPr lvl="1" algn="just"/>
            <a:r>
              <a:rPr lang="zh-CN" altLang="en-US" b="0" dirty="0" smtClean="0">
                <a:solidFill>
                  <a:srgbClr val="FF0000"/>
                </a:solidFill>
                <a:latin typeface="Century Schoolbook" panose="02040604050505020304" pitchFamily="18" charset="0"/>
                <a:ea typeface="黑体" panose="02010609060101010101" pitchFamily="49" charset="-122"/>
              </a:rPr>
              <a:t>方法调用转换</a:t>
            </a:r>
          </a:p>
          <a:p>
            <a:pPr lvl="2" algn="just"/>
            <a:r>
              <a:rPr lang="zh-CN" altLang="en-US" sz="2400" dirty="0" smtClean="0">
                <a:latin typeface="Century Schoolbook" panose="02040604050505020304" pitchFamily="18" charset="0"/>
                <a:ea typeface="黑体" panose="02010609060101010101" pitchFamily="49" charset="-122"/>
              </a:rPr>
              <a:t>实参的类型转换为形参的类型</a:t>
            </a:r>
            <a:endParaRPr lang="zh-CN" altLang="en-US" sz="2400" dirty="0" smtClean="0">
              <a:latin typeface="Century Schoolbook" panose="02040604050505020304" pitchFamily="18" charset="0"/>
              <a:ea typeface="黑体" panose="02010609060101010101" pitchFamily="49" charset="-122"/>
              <a:cs typeface="Times New Roman" panose="02020603050405020304" pitchFamily="18" charset="0"/>
            </a:endParaRPr>
          </a:p>
          <a:p>
            <a:pPr lvl="1" algn="just"/>
            <a:r>
              <a:rPr lang="zh-CN" altLang="en-US" b="0" dirty="0" smtClean="0">
                <a:solidFill>
                  <a:srgbClr val="FF0000"/>
                </a:solidFill>
                <a:latin typeface="Century Schoolbook" panose="02040604050505020304" pitchFamily="18" charset="0"/>
                <a:ea typeface="黑体" panose="02010609060101010101" pitchFamily="49" charset="-122"/>
              </a:rPr>
              <a:t>算数表达式转换</a:t>
            </a:r>
          </a:p>
          <a:p>
            <a:pPr lvl="2" algn="just"/>
            <a:r>
              <a:rPr lang="zh-CN" altLang="en-US" sz="2400" dirty="0" smtClean="0">
                <a:latin typeface="Century Schoolbook" panose="02040604050505020304" pitchFamily="18" charset="0"/>
                <a:ea typeface="黑体" panose="02010609060101010101" pitchFamily="49" charset="-122"/>
              </a:rPr>
              <a:t>算数混合运算时，不同类型的项转换为相同的类型再进行运算</a:t>
            </a:r>
          </a:p>
          <a:p>
            <a:pPr lvl="1" algn="just"/>
            <a:r>
              <a:rPr lang="zh-CN" altLang="en-US" b="0" dirty="0" smtClean="0">
                <a:solidFill>
                  <a:srgbClr val="FF0000"/>
                </a:solidFill>
                <a:latin typeface="Century Schoolbook" panose="02040604050505020304" pitchFamily="18" charset="0"/>
                <a:ea typeface="黑体" panose="02010609060101010101" pitchFamily="49" charset="-122"/>
              </a:rPr>
              <a:t>字符串转换</a:t>
            </a:r>
          </a:p>
          <a:p>
            <a:pPr lvl="2" algn="just"/>
            <a:r>
              <a:rPr lang="zh-CN" altLang="en-US" sz="2400" dirty="0" smtClean="0">
                <a:latin typeface="Century Schoolbook" panose="02040604050505020304" pitchFamily="18" charset="0"/>
                <a:ea typeface="黑体" panose="02010609060101010101" pitchFamily="49" charset="-122"/>
              </a:rPr>
              <a:t>字符串连接运算时，如果一个操作数为字符串，一个操作数为数值型，则会自动将数值型转换为字符串 </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68313" y="188640"/>
            <a:ext cx="7543800" cy="647129"/>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3.13.2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的应用</a:t>
            </a:r>
            <a:endParaRPr lang="zh-CN" altLang="en-US" sz="3200" dirty="0" smtClean="0">
              <a:ea typeface="宋体" panose="02010600030101010101" pitchFamily="2" charset="-122"/>
              <a:cs typeface="Times New Roman" panose="02020603050405020304" pitchFamily="18" charset="0"/>
            </a:endParaRPr>
          </a:p>
        </p:txBody>
      </p:sp>
      <p:sp>
        <p:nvSpPr>
          <p:cNvPr id="49155" name="内容占位符 2"/>
          <p:cNvSpPr>
            <a:spLocks noGrp="1"/>
          </p:cNvSpPr>
          <p:nvPr>
            <p:ph idx="1"/>
          </p:nvPr>
        </p:nvSpPr>
        <p:spPr/>
        <p:txBody>
          <a:bodyPr/>
          <a:lstStyle/>
          <a:p>
            <a:pPr>
              <a:lnSpc>
                <a:spcPct val="150000"/>
              </a:lnSpc>
            </a:pPr>
            <a:r>
              <a:rPr lang="zh-CN" altLang="en-US" sz="2400" b="0" dirty="0" smtClean="0">
                <a:latin typeface="Century Schoolbook" panose="02040604050505020304" pitchFamily="18" charset="0"/>
                <a:ea typeface="黑体" panose="02010609060101010101" pitchFamily="49" charset="-122"/>
              </a:rPr>
              <a:t>当一个类对象被塑型为其父类后，它提供的方法会减少</a:t>
            </a:r>
          </a:p>
          <a:p>
            <a:pPr lvl="1">
              <a:lnSpc>
                <a:spcPct val="150000"/>
              </a:lnSpc>
            </a:pPr>
            <a:r>
              <a:rPr lang="zh-CN" altLang="en-US" sz="2000" b="0" dirty="0" smtClean="0">
                <a:solidFill>
                  <a:srgbClr val="0000CC"/>
                </a:solidFill>
                <a:latin typeface="Century Schoolbook" panose="02040604050505020304" pitchFamily="18" charset="0"/>
                <a:ea typeface="黑体" panose="02010609060101010101" pitchFamily="49" charset="-122"/>
              </a:rPr>
              <a:t>当</a:t>
            </a:r>
            <a:r>
              <a:rPr lang="en-US" altLang="zh-CN" sz="2000" b="0" dirty="0" smtClean="0">
                <a:solidFill>
                  <a:srgbClr val="0000CC"/>
                </a:solidFill>
                <a:latin typeface="Century Schoolbook" panose="02040604050505020304" pitchFamily="18" charset="0"/>
                <a:ea typeface="黑体" panose="02010609060101010101" pitchFamily="49" charset="-122"/>
              </a:rPr>
              <a:t>Manager</a:t>
            </a:r>
            <a:r>
              <a:rPr lang="zh-CN" altLang="en-US" sz="2000" b="0" dirty="0" smtClean="0">
                <a:solidFill>
                  <a:srgbClr val="0000CC"/>
                </a:solidFill>
                <a:latin typeface="Century Schoolbook" panose="02040604050505020304" pitchFamily="18" charset="0"/>
                <a:ea typeface="黑体" panose="02010609060101010101" pitchFamily="49" charset="-122"/>
              </a:rPr>
              <a:t>对象被塑型为</a:t>
            </a:r>
            <a:r>
              <a:rPr lang="en-US" altLang="zh-CN" sz="2000" b="0" dirty="0" smtClean="0">
                <a:solidFill>
                  <a:srgbClr val="0000CC"/>
                </a:solidFill>
                <a:latin typeface="Century Schoolbook" panose="02040604050505020304" pitchFamily="18" charset="0"/>
                <a:ea typeface="黑体" panose="02010609060101010101" pitchFamily="49" charset="-122"/>
              </a:rPr>
              <a:t>Employee</a:t>
            </a:r>
            <a:r>
              <a:rPr lang="zh-CN" altLang="en-US" sz="2000" b="0" dirty="0" smtClean="0">
                <a:solidFill>
                  <a:srgbClr val="0000CC"/>
                </a:solidFill>
                <a:latin typeface="Century Schoolbook" panose="02040604050505020304" pitchFamily="18" charset="0"/>
                <a:ea typeface="黑体" panose="02010609060101010101" pitchFamily="49" charset="-122"/>
              </a:rPr>
              <a:t>之后，它只能接收</a:t>
            </a:r>
            <a:r>
              <a:rPr lang="en-US" altLang="zh-CN" sz="2000" b="0" dirty="0" err="1" smtClean="0">
                <a:solidFill>
                  <a:srgbClr val="0000CC"/>
                </a:solidFill>
                <a:latin typeface="Century Schoolbook" panose="02040604050505020304" pitchFamily="18" charset="0"/>
                <a:ea typeface="黑体" panose="02010609060101010101" pitchFamily="49" charset="-122"/>
              </a:rPr>
              <a:t>getName</a:t>
            </a:r>
            <a:r>
              <a:rPr lang="en-US" altLang="zh-CN" sz="2000" b="0" dirty="0" smtClean="0">
                <a:solidFill>
                  <a:srgbClr val="0000CC"/>
                </a:solidFill>
                <a:latin typeface="Century Schoolbook" panose="02040604050505020304" pitchFamily="18" charset="0"/>
                <a:ea typeface="黑体" panose="02010609060101010101" pitchFamily="49" charset="-122"/>
              </a:rPr>
              <a:t>()</a:t>
            </a:r>
            <a:r>
              <a:rPr lang="zh-CN" altLang="en-US" sz="2000" b="0" dirty="0" smtClean="0">
                <a:solidFill>
                  <a:srgbClr val="0000CC"/>
                </a:solidFill>
                <a:latin typeface="Century Schoolbook" panose="02040604050505020304" pitchFamily="18" charset="0"/>
                <a:ea typeface="黑体" panose="02010609060101010101" pitchFamily="49" charset="-122"/>
              </a:rPr>
              <a:t>及</a:t>
            </a:r>
            <a:r>
              <a:rPr lang="en-US" altLang="zh-CN" sz="2000" b="0" dirty="0" err="1" smtClean="0">
                <a:solidFill>
                  <a:srgbClr val="0000CC"/>
                </a:solidFill>
                <a:latin typeface="Century Schoolbook" panose="02040604050505020304" pitchFamily="18" charset="0"/>
                <a:ea typeface="黑体" panose="02010609060101010101" pitchFamily="49" charset="-122"/>
              </a:rPr>
              <a:t>getEmployeeNumber</a:t>
            </a:r>
            <a:r>
              <a:rPr lang="en-US" altLang="zh-CN" sz="2000" b="0" dirty="0" smtClean="0">
                <a:solidFill>
                  <a:srgbClr val="0000CC"/>
                </a:solidFill>
                <a:latin typeface="Century Schoolbook" panose="02040604050505020304" pitchFamily="18" charset="0"/>
                <a:ea typeface="黑体" panose="02010609060101010101" pitchFamily="49" charset="-122"/>
              </a:rPr>
              <a:t>()</a:t>
            </a:r>
            <a:r>
              <a:rPr lang="zh-CN" altLang="en-US" sz="2000" b="0" dirty="0" smtClean="0">
                <a:solidFill>
                  <a:srgbClr val="0000CC"/>
                </a:solidFill>
                <a:latin typeface="Century Schoolbook" panose="02040604050505020304" pitchFamily="18" charset="0"/>
                <a:ea typeface="黑体" panose="02010609060101010101" pitchFamily="49" charset="-122"/>
              </a:rPr>
              <a:t>方法，不能接收</a:t>
            </a:r>
            <a:r>
              <a:rPr lang="en-US" altLang="zh-CN" sz="2000" b="0" dirty="0" err="1" smtClean="0">
                <a:solidFill>
                  <a:srgbClr val="0000CC"/>
                </a:solidFill>
                <a:latin typeface="Century Schoolbook" panose="02040604050505020304" pitchFamily="18" charset="0"/>
                <a:ea typeface="黑体" panose="02010609060101010101" pitchFamily="49" charset="-122"/>
              </a:rPr>
              <a:t>getSalary</a:t>
            </a:r>
            <a:r>
              <a:rPr lang="en-US" altLang="zh-CN" sz="2000" b="0" dirty="0" smtClean="0">
                <a:solidFill>
                  <a:srgbClr val="0000CC"/>
                </a:solidFill>
                <a:latin typeface="Century Schoolbook" panose="02040604050505020304" pitchFamily="18" charset="0"/>
                <a:ea typeface="黑体" panose="02010609060101010101" pitchFamily="49" charset="-122"/>
              </a:rPr>
              <a:t>()</a:t>
            </a:r>
            <a:r>
              <a:rPr lang="zh-CN" altLang="en-US" sz="2000" b="0" dirty="0" smtClean="0">
                <a:solidFill>
                  <a:srgbClr val="0000CC"/>
                </a:solidFill>
                <a:latin typeface="Century Schoolbook" panose="02040604050505020304" pitchFamily="18" charset="0"/>
                <a:ea typeface="黑体" panose="02010609060101010101" pitchFamily="49" charset="-122"/>
              </a:rPr>
              <a:t>方法</a:t>
            </a:r>
          </a:p>
          <a:p>
            <a:pPr lvl="1">
              <a:lnSpc>
                <a:spcPct val="150000"/>
              </a:lnSpc>
            </a:pPr>
            <a:r>
              <a:rPr lang="zh-CN" altLang="en-US" sz="2000" b="0" dirty="0" smtClean="0">
                <a:solidFill>
                  <a:srgbClr val="0000CC"/>
                </a:solidFill>
                <a:latin typeface="Century Schoolbook" panose="02040604050505020304" pitchFamily="18" charset="0"/>
                <a:ea typeface="黑体" panose="02010609060101010101" pitchFamily="49" charset="-122"/>
              </a:rPr>
              <a:t>将其塑型为本来的类型后，又能接收</a:t>
            </a:r>
            <a:r>
              <a:rPr lang="en-US" altLang="zh-CN" sz="2000" b="0" dirty="0" err="1" smtClean="0">
                <a:solidFill>
                  <a:srgbClr val="0000CC"/>
                </a:solidFill>
                <a:latin typeface="Century Schoolbook" panose="02040604050505020304" pitchFamily="18" charset="0"/>
                <a:ea typeface="黑体" panose="02010609060101010101" pitchFamily="49" charset="-122"/>
              </a:rPr>
              <a:t>getSalary</a:t>
            </a:r>
            <a:r>
              <a:rPr lang="en-US" altLang="zh-CN" sz="2000" b="0" dirty="0" smtClean="0">
                <a:solidFill>
                  <a:srgbClr val="0000CC"/>
                </a:solidFill>
                <a:latin typeface="Century Schoolbook" panose="02040604050505020304" pitchFamily="18" charset="0"/>
                <a:ea typeface="黑体" panose="02010609060101010101" pitchFamily="49" charset="-122"/>
              </a:rPr>
              <a:t>()</a:t>
            </a:r>
            <a:r>
              <a:rPr lang="zh-CN" altLang="en-US" sz="2000" b="0" dirty="0" smtClean="0">
                <a:solidFill>
                  <a:srgbClr val="0000CC"/>
                </a:solidFill>
                <a:latin typeface="Century Schoolbook" panose="02040604050505020304" pitchFamily="18" charset="0"/>
                <a:ea typeface="黑体" panose="02010609060101010101" pitchFamily="49" charset="-122"/>
              </a:rPr>
              <a:t>方法了</a:t>
            </a:r>
            <a:endParaRPr lang="zh-CN" altLang="en-US" b="0" dirty="0" smtClean="0">
              <a:solidFill>
                <a:srgbClr val="0000CC"/>
              </a:solidFill>
              <a:latin typeface="Century Schoolbook" panose="02040604050505020304" pitchFamily="18" charset="0"/>
              <a:ea typeface="黑体" panose="02010609060101010101" pitchFamily="49" charset="-122"/>
            </a:endParaRPr>
          </a:p>
        </p:txBody>
      </p:sp>
      <p:pic>
        <p:nvPicPr>
          <p:cNvPr id="49156" name="Picture 4" descr="casti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11500"/>
            <a:ext cx="5691187"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6413" y="192088"/>
            <a:ext cx="7543800" cy="719137"/>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3.13.2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塑</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型的应用</a:t>
            </a:r>
            <a:endParaRPr lang="zh-CN" altLang="en-US" sz="3200" dirty="0" smtClean="0">
              <a:ea typeface="宋体" panose="02010600030101010101" pitchFamily="2" charset="-122"/>
              <a:cs typeface="Times New Roman" panose="02020603050405020304" pitchFamily="18" charset="0"/>
            </a:endParaRPr>
          </a:p>
        </p:txBody>
      </p:sp>
      <p:sp>
        <p:nvSpPr>
          <p:cNvPr id="25603" name="内容占位符 2"/>
          <p:cNvSpPr>
            <a:spLocks noGrp="1"/>
          </p:cNvSpPr>
          <p:nvPr>
            <p:ph idx="1"/>
          </p:nvPr>
        </p:nvSpPr>
        <p:spPr>
          <a:xfrm>
            <a:off x="468313" y="981075"/>
            <a:ext cx="8229600" cy="464025"/>
          </a:xfrm>
        </p:spPr>
        <p:txBody>
          <a:bodyPr/>
          <a:lstStyle/>
          <a:p>
            <a:r>
              <a:rPr lang="zh-CN" altLang="en-US" sz="2400" b="0" dirty="0" smtClean="0">
                <a:latin typeface="Century Schoolbook" panose="02040604050505020304" pitchFamily="18" charset="0"/>
                <a:ea typeface="黑体" panose="02010609060101010101" pitchFamily="49" charset="-122"/>
              </a:rPr>
              <a:t>声明</a:t>
            </a:r>
            <a:r>
              <a:rPr lang="en-US" altLang="zh-CN" sz="2400" b="0" dirty="0" smtClean="0">
                <a:latin typeface="Century Schoolbook" panose="02040604050505020304" pitchFamily="18" charset="0"/>
                <a:ea typeface="黑体" panose="02010609060101010101" pitchFamily="49" charset="-122"/>
              </a:rPr>
              <a:t>Circle</a:t>
            </a:r>
            <a:r>
              <a:rPr lang="zh-CN" altLang="en-US" sz="2400" b="0" dirty="0" smtClean="0">
                <a:latin typeface="Century Schoolbook" panose="02040604050505020304" pitchFamily="18" charset="0"/>
                <a:ea typeface="黑体" panose="02010609060101010101" pitchFamily="49" charset="-122"/>
              </a:rPr>
              <a:t>与</a:t>
            </a:r>
            <a:r>
              <a:rPr lang="en-US" altLang="zh-CN" sz="2400" b="0" dirty="0" smtClean="0">
                <a:latin typeface="Century Schoolbook" panose="02040604050505020304" pitchFamily="18" charset="0"/>
                <a:ea typeface="黑体" panose="02010609060101010101" pitchFamily="49" charset="-122"/>
              </a:rPr>
              <a:t>Rectangle</a:t>
            </a:r>
            <a:r>
              <a:rPr lang="zh-CN" altLang="en-US" sz="2400" b="0" dirty="0" smtClean="0">
                <a:latin typeface="Century Schoolbook" panose="02040604050505020304" pitchFamily="18" charset="0"/>
                <a:ea typeface="黑体" panose="02010609060101010101" pitchFamily="49" charset="-122"/>
              </a:rPr>
              <a:t>两个类实现</a:t>
            </a:r>
            <a:r>
              <a:rPr lang="en-US" altLang="zh-CN" sz="2400" b="0" dirty="0" smtClean="0">
                <a:latin typeface="Century Schoolbook" panose="02040604050505020304" pitchFamily="18" charset="0"/>
                <a:ea typeface="黑体" panose="02010609060101010101" pitchFamily="49" charset="-122"/>
              </a:rPr>
              <a:t>Shape2D</a:t>
            </a:r>
            <a:r>
              <a:rPr lang="zh-CN" altLang="en-US" sz="2400" b="0" dirty="0" smtClean="0">
                <a:latin typeface="Century Schoolbook" panose="02040604050505020304" pitchFamily="18" charset="0"/>
                <a:ea typeface="黑体" panose="02010609060101010101" pitchFamily="49" charset="-122"/>
              </a:rPr>
              <a:t>接口</a:t>
            </a:r>
          </a:p>
          <a:p>
            <a:endParaRPr lang="zh-CN" altLang="en-US" dirty="0" smtClean="0">
              <a:ea typeface="宋体" panose="02010600030101010101" pitchFamily="2" charset="-122"/>
            </a:endParaRPr>
          </a:p>
        </p:txBody>
      </p:sp>
      <p:sp>
        <p:nvSpPr>
          <p:cNvPr id="25604" name="Rectangle 3"/>
          <p:cNvSpPr txBox="1">
            <a:spLocks noChangeArrowheads="1"/>
          </p:cNvSpPr>
          <p:nvPr/>
        </p:nvSpPr>
        <p:spPr bwMode="auto">
          <a:xfrm>
            <a:off x="250130" y="2781300"/>
            <a:ext cx="4033838" cy="39735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latin typeface="Century Schoolbook" panose="02040604050505020304" pitchFamily="18" charset="0"/>
                <a:ea typeface="楷体_GB2312" pitchFamily="49" charset="-122"/>
              </a:rPr>
              <a:t>class Circle </a:t>
            </a:r>
            <a:r>
              <a:rPr lang="en-US" altLang="zh-CN" sz="2000" dirty="0">
                <a:solidFill>
                  <a:srgbClr val="FF0000"/>
                </a:solidFill>
                <a:latin typeface="Century Schoolbook" panose="02040604050505020304" pitchFamily="18" charset="0"/>
                <a:ea typeface="楷体_GB2312" pitchFamily="49" charset="-122"/>
              </a:rPr>
              <a:t>implements </a:t>
            </a:r>
            <a:r>
              <a:rPr lang="en-US" altLang="zh-CN" sz="2000" dirty="0">
                <a:latin typeface="Century Schoolbook" panose="02040604050505020304" pitchFamily="18" charset="0"/>
                <a:ea typeface="楷体_GB2312" pitchFamily="49" charset="-122"/>
              </a:rPr>
              <a:t>Shape2D</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double radius;</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Circle(double r)</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radius=r;</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double </a:t>
            </a:r>
            <a:r>
              <a:rPr lang="en-US" altLang="zh-CN" sz="2000" dirty="0">
                <a:solidFill>
                  <a:srgbClr val="0000FF"/>
                </a:solidFill>
                <a:latin typeface="Century Schoolbook" panose="02040604050505020304" pitchFamily="18" charset="0"/>
                <a:ea typeface="楷体_GB2312" pitchFamily="49" charset="-122"/>
              </a:rPr>
              <a:t>area()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return (</a:t>
            </a:r>
            <a:r>
              <a:rPr lang="en-US" altLang="zh-CN" sz="2000" dirty="0">
                <a:solidFill>
                  <a:srgbClr val="FF33CC"/>
                </a:solidFill>
                <a:latin typeface="Century Schoolbook" panose="02040604050505020304" pitchFamily="18" charset="0"/>
                <a:ea typeface="楷体_GB2312" pitchFamily="49" charset="-122"/>
              </a:rPr>
              <a:t>pi</a:t>
            </a:r>
            <a:r>
              <a:rPr lang="en-US" altLang="zh-CN" sz="2000" dirty="0">
                <a:latin typeface="Century Schoolbook" panose="02040604050505020304" pitchFamily="18" charset="0"/>
                <a:ea typeface="楷体_GB2312" pitchFamily="49" charset="-122"/>
              </a:rPr>
              <a:t> * radius * radius);</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p:txBody>
      </p:sp>
      <p:sp>
        <p:nvSpPr>
          <p:cNvPr id="25605" name="Rectangle 3"/>
          <p:cNvSpPr txBox="1">
            <a:spLocks noChangeArrowheads="1"/>
          </p:cNvSpPr>
          <p:nvPr/>
        </p:nvSpPr>
        <p:spPr bwMode="auto">
          <a:xfrm>
            <a:off x="4355976" y="2781300"/>
            <a:ext cx="4572000" cy="397351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latin typeface="Century Schoolbook" panose="02040604050505020304" pitchFamily="18" charset="0"/>
                <a:ea typeface="楷体_GB2312" pitchFamily="49" charset="-122"/>
              </a:rPr>
              <a:t>class Rectangle </a:t>
            </a:r>
            <a:r>
              <a:rPr lang="en-US" altLang="zh-CN" sz="2000" dirty="0">
                <a:solidFill>
                  <a:srgbClr val="FF0000"/>
                </a:solidFill>
                <a:latin typeface="Century Schoolbook" panose="02040604050505020304" pitchFamily="18" charset="0"/>
                <a:ea typeface="楷体_GB2312" pitchFamily="49" charset="-122"/>
              </a:rPr>
              <a:t>implements</a:t>
            </a:r>
            <a:r>
              <a:rPr lang="en-US" altLang="zh-CN" sz="2000" dirty="0">
                <a:latin typeface="Century Schoolbook" panose="02040604050505020304" pitchFamily="18" charset="0"/>
                <a:ea typeface="楷体_GB2312" pitchFamily="49" charset="-122"/>
              </a:rPr>
              <a:t> Shape2D</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width, height;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Rectangle(</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w, </a:t>
            </a:r>
            <a:r>
              <a:rPr lang="en-US" altLang="zh-CN" sz="2000" dirty="0" err="1">
                <a:latin typeface="Century Schoolbook" panose="02040604050505020304" pitchFamily="18" charset="0"/>
                <a:ea typeface="楷体_GB2312" pitchFamily="49" charset="-122"/>
              </a:rPr>
              <a:t>int</a:t>
            </a:r>
            <a:r>
              <a:rPr lang="en-US" altLang="zh-CN" sz="2000" dirty="0">
                <a:latin typeface="Century Schoolbook" panose="02040604050505020304" pitchFamily="18" charset="0"/>
                <a:ea typeface="楷体_GB2312" pitchFamily="49" charset="-122"/>
              </a:rPr>
              <a:t> h)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width=w;</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height=h;</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public double </a:t>
            </a:r>
            <a:r>
              <a:rPr lang="en-US" altLang="zh-CN" sz="2000" dirty="0">
                <a:solidFill>
                  <a:srgbClr val="0000FF"/>
                </a:solidFill>
                <a:latin typeface="Century Schoolbook" panose="02040604050505020304" pitchFamily="18" charset="0"/>
                <a:ea typeface="楷体_GB2312" pitchFamily="49" charset="-122"/>
              </a:rPr>
              <a:t>area()</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return (width * height);</a:t>
            </a:r>
          </a:p>
          <a:p>
            <a:pPr marL="0" lvl="1">
              <a:lnSpc>
                <a:spcPct val="70000"/>
              </a:lnSpc>
              <a:spcBef>
                <a:spcPts val="60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70000"/>
              </a:lnSpc>
              <a:spcBef>
                <a:spcPts val="600"/>
              </a:spcBef>
              <a:buClr>
                <a:schemeClr val="accent2"/>
              </a:buClr>
              <a:buSzPct val="70000"/>
            </a:pPr>
            <a:r>
              <a:rPr lang="en-US" altLang="zh-CN" sz="2000" dirty="0" smtClean="0">
                <a:latin typeface="Century Schoolbook" panose="02040604050505020304" pitchFamily="18" charset="0"/>
                <a:ea typeface="楷体_GB2312" pitchFamily="49" charset="-122"/>
              </a:rPr>
              <a:t>}</a:t>
            </a:r>
            <a:endParaRPr lang="en-US" altLang="zh-CN" sz="2000" dirty="0">
              <a:latin typeface="Century Schoolbook" panose="02040604050505020304" pitchFamily="18" charset="0"/>
              <a:ea typeface="楷体_GB2312" pitchFamily="49" charset="-122"/>
            </a:endParaRPr>
          </a:p>
        </p:txBody>
      </p:sp>
      <p:sp>
        <p:nvSpPr>
          <p:cNvPr id="5" name="Rectangle 3"/>
          <p:cNvSpPr txBox="1">
            <a:spLocks noChangeArrowheads="1"/>
          </p:cNvSpPr>
          <p:nvPr/>
        </p:nvSpPr>
        <p:spPr bwMode="auto">
          <a:xfrm>
            <a:off x="658813" y="1448273"/>
            <a:ext cx="7848600" cy="129651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110000"/>
              </a:lnSpc>
              <a:spcBef>
                <a:spcPts val="0"/>
              </a:spcBef>
              <a:buClr>
                <a:schemeClr val="accent2"/>
              </a:buClr>
              <a:buSzPct val="70000"/>
            </a:pPr>
            <a:r>
              <a:rPr lang="en-US" altLang="zh-CN" dirty="0">
                <a:solidFill>
                  <a:srgbClr val="FF0000"/>
                </a:solidFill>
                <a:latin typeface="Century Schoolbook" panose="02040604050505020304" pitchFamily="18" charset="0"/>
                <a:ea typeface="黑体" panose="02010609060101010101" pitchFamily="49" charset="-122"/>
              </a:rPr>
              <a:t>interface </a:t>
            </a:r>
            <a:r>
              <a:rPr lang="en-US" altLang="zh-CN" dirty="0">
                <a:latin typeface="Century Schoolbook" panose="02040604050505020304" pitchFamily="18" charset="0"/>
                <a:ea typeface="黑体" panose="02010609060101010101" pitchFamily="49" charset="-122"/>
              </a:rPr>
              <a:t>Shape2D{</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声明</a:t>
            </a:r>
            <a:r>
              <a:rPr lang="en-US" altLang="zh-CN" dirty="0">
                <a:latin typeface="Century Schoolbook" panose="02040604050505020304" pitchFamily="18" charset="0"/>
                <a:ea typeface="黑体" panose="02010609060101010101" pitchFamily="49" charset="-122"/>
              </a:rPr>
              <a:t>Shape2D</a:t>
            </a:r>
            <a:r>
              <a:rPr lang="zh-CN" altLang="en-US" dirty="0">
                <a:latin typeface="Century Schoolbook" panose="02040604050505020304" pitchFamily="18" charset="0"/>
                <a:ea typeface="黑体" panose="02010609060101010101" pitchFamily="49" charset="-122"/>
              </a:rPr>
              <a:t>接口</a:t>
            </a:r>
          </a:p>
          <a:p>
            <a:pPr marL="0" lvl="1">
              <a:lnSpc>
                <a:spcPct val="110000"/>
              </a:lnSpc>
              <a:spcBef>
                <a:spcPts val="0"/>
              </a:spcBef>
              <a:buClr>
                <a:schemeClr val="accent2"/>
              </a:buClr>
              <a:buSzPct val="70000"/>
            </a:pP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final  double pi=3.14;</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数据成员一定要初始化</a:t>
            </a:r>
          </a:p>
          <a:p>
            <a:pPr marL="0" lvl="1">
              <a:lnSpc>
                <a:spcPct val="110000"/>
              </a:lnSpc>
              <a:spcBef>
                <a:spcPts val="0"/>
              </a:spcBef>
              <a:buClr>
                <a:schemeClr val="accent2"/>
              </a:buClr>
              <a:buSzPct val="70000"/>
            </a:pP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public  abstract double area();</a:t>
            </a:r>
            <a:r>
              <a:rPr lang="zh-CN" altLang="en-US" dirty="0">
                <a:latin typeface="Century Schoolbook" panose="02040604050505020304" pitchFamily="18" charset="0"/>
                <a:ea typeface="黑体" panose="02010609060101010101" pitchFamily="49" charset="-122"/>
              </a:rPr>
              <a:t>　</a:t>
            </a:r>
            <a:r>
              <a:rPr lang="en-US" altLang="zh-CN" dirty="0">
                <a:latin typeface="Century Schoolbook" panose="02040604050505020304" pitchFamily="18" charset="0"/>
                <a:ea typeface="黑体" panose="02010609060101010101" pitchFamily="49" charset="-122"/>
              </a:rPr>
              <a:t>//</a:t>
            </a:r>
            <a:r>
              <a:rPr lang="zh-CN" altLang="en-US" dirty="0">
                <a:latin typeface="Century Schoolbook" panose="02040604050505020304" pitchFamily="18" charset="0"/>
                <a:ea typeface="黑体" panose="02010609060101010101" pitchFamily="49" charset="-122"/>
              </a:rPr>
              <a:t>抽象方法</a:t>
            </a:r>
          </a:p>
          <a:p>
            <a:pPr marL="0" lvl="1">
              <a:lnSpc>
                <a:spcPct val="110000"/>
              </a:lnSpc>
              <a:spcBef>
                <a:spcPts val="0"/>
              </a:spcBef>
              <a:buClr>
                <a:schemeClr val="accent2"/>
              </a:buClr>
              <a:buSzPct val="70000"/>
            </a:pPr>
            <a:r>
              <a:rPr lang="en-US" altLang="zh-CN" dirty="0">
                <a:latin typeface="Century Schoolbook" panose="02040604050505020304" pitchFamily="18" charset="0"/>
                <a:ea typeface="黑体" panose="02010609060101010101" pitchFamily="49" charset="-122"/>
              </a:rPr>
              <a:t>}</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6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3.13.2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塑型的应用</a:t>
            </a:r>
            <a:endParaRPr lang="zh-CN" altLang="en-US" sz="3200" dirty="0" smtClean="0">
              <a:ea typeface="宋体" panose="02010600030101010101" pitchFamily="2" charset="-122"/>
              <a:cs typeface="Times New Roman" panose="02020603050405020304" pitchFamily="18" charset="0"/>
            </a:endParaRPr>
          </a:p>
        </p:txBody>
      </p:sp>
      <p:sp>
        <p:nvSpPr>
          <p:cNvPr id="27651" name="内容占位符 2"/>
          <p:cNvSpPr>
            <a:spLocks noGrp="1"/>
          </p:cNvSpPr>
          <p:nvPr>
            <p:ph idx="1"/>
          </p:nvPr>
        </p:nvSpPr>
        <p:spPr>
          <a:xfrm>
            <a:off x="468313" y="981075"/>
            <a:ext cx="8229600" cy="1799853"/>
          </a:xfrm>
        </p:spPr>
        <p:txBody>
          <a:bodyPr/>
          <a:lstStyle/>
          <a:p>
            <a:r>
              <a:rPr lang="zh-CN" altLang="en-US" b="0" dirty="0" smtClean="0">
                <a:latin typeface="黑体" panose="02010609060101010101" pitchFamily="49" charset="-122"/>
                <a:ea typeface="黑体" panose="02010609060101010101" pitchFamily="49" charset="-122"/>
              </a:rPr>
              <a:t>声明接口类型的变量，并用它来访问对象</a:t>
            </a:r>
          </a:p>
          <a:p>
            <a:endParaRPr lang="zh-CN" altLang="en-US" dirty="0" smtClean="0">
              <a:ea typeface="宋体" panose="02010600030101010101" pitchFamily="2" charset="-122"/>
            </a:endParaRPr>
          </a:p>
        </p:txBody>
      </p:sp>
      <p:sp>
        <p:nvSpPr>
          <p:cNvPr id="27652" name="Rectangle 3"/>
          <p:cNvSpPr txBox="1">
            <a:spLocks noChangeArrowheads="1"/>
          </p:cNvSpPr>
          <p:nvPr/>
        </p:nvSpPr>
        <p:spPr bwMode="auto">
          <a:xfrm>
            <a:off x="370681" y="1556544"/>
            <a:ext cx="8424863" cy="3599656"/>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public class </a:t>
            </a:r>
            <a:r>
              <a:rPr lang="en-US" altLang="zh-CN" sz="2000" dirty="0" err="1">
                <a:latin typeface="Century Schoolbook" panose="02040604050505020304" pitchFamily="18" charset="0"/>
                <a:ea typeface="楷体_GB2312" pitchFamily="49" charset="-122"/>
              </a:rPr>
              <a:t>VariableTester</a:t>
            </a: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public static void main(String []</a:t>
            </a:r>
            <a:r>
              <a:rPr lang="en-US" altLang="zh-CN" sz="2000" dirty="0" err="1">
                <a:latin typeface="Century Schoolbook" panose="02040604050505020304" pitchFamily="18" charset="0"/>
                <a:ea typeface="楷体_GB2312" pitchFamily="49" charset="-122"/>
              </a:rPr>
              <a:t>args</a:t>
            </a:r>
            <a:r>
              <a:rPr lang="en-US" altLang="zh-CN" sz="2000" dirty="0">
                <a:latin typeface="Century Schoolbook" panose="02040604050505020304" pitchFamily="18" charset="0"/>
                <a:ea typeface="楷体_GB2312" pitchFamily="49" charset="-122"/>
              </a:rPr>
              <a:t>)</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a:solidFill>
                  <a:srgbClr val="FF0000"/>
                </a:solidFill>
                <a:latin typeface="Century Schoolbook" panose="02040604050505020304" pitchFamily="18" charset="0"/>
                <a:ea typeface="楷体_GB2312" pitchFamily="49" charset="-122"/>
              </a:rPr>
              <a:t>         </a:t>
            </a:r>
            <a:r>
              <a:rPr lang="en-US" altLang="zh-CN" sz="2000" dirty="0" smtClean="0">
                <a:solidFill>
                  <a:srgbClr val="FF0000"/>
                </a:solidFill>
                <a:latin typeface="Century Schoolbook" panose="02040604050505020304" pitchFamily="18" charset="0"/>
                <a:ea typeface="楷体_GB2312" pitchFamily="49" charset="-122"/>
              </a:rPr>
              <a:t>   </a:t>
            </a:r>
            <a:r>
              <a:rPr lang="en-US" altLang="zh-CN" sz="2000" dirty="0">
                <a:solidFill>
                  <a:srgbClr val="FF0000"/>
                </a:solidFill>
                <a:latin typeface="Century Schoolbook" panose="02040604050505020304" pitchFamily="18" charset="0"/>
                <a:ea typeface="楷体_GB2312" pitchFamily="49" charset="-122"/>
              </a:rPr>
              <a:t>Shape2D var1,var2;	</a:t>
            </a: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smtClean="0">
                <a:solidFill>
                  <a:srgbClr val="0000CC"/>
                </a:solidFill>
                <a:latin typeface="Century Schoolbook" panose="02040604050505020304" pitchFamily="18" charset="0"/>
                <a:ea typeface="楷体_GB2312" pitchFamily="49" charset="-122"/>
              </a:rPr>
              <a:t>var1 </a:t>
            </a:r>
            <a:r>
              <a:rPr lang="en-US" altLang="zh-CN" sz="2000" dirty="0">
                <a:solidFill>
                  <a:srgbClr val="0000CC"/>
                </a:solidFill>
                <a:latin typeface="Century Schoolbook" panose="02040604050505020304" pitchFamily="18" charset="0"/>
                <a:ea typeface="楷体_GB2312" pitchFamily="49" charset="-122"/>
              </a:rPr>
              <a:t>= new  Rectangle(5,6</a:t>
            </a:r>
            <a:r>
              <a:rPr lang="en-US" altLang="zh-CN" sz="2000" dirty="0" smtClean="0">
                <a:solidFill>
                  <a:srgbClr val="0000CC"/>
                </a:solidFill>
                <a:latin typeface="Century Schoolbook" panose="02040604050505020304" pitchFamily="18" charset="0"/>
                <a:ea typeface="楷体_GB2312" pitchFamily="49" charset="-122"/>
              </a:rPr>
              <a:t>);  </a:t>
            </a:r>
            <a:r>
              <a:rPr lang="en-US" altLang="zh-CN" sz="2000" dirty="0" smtClean="0">
                <a:solidFill>
                  <a:srgbClr val="009900"/>
                </a:solidFill>
                <a:latin typeface="黑体" panose="02010609060101010101" pitchFamily="49" charset="-122"/>
                <a:ea typeface="黑体" panose="02010609060101010101" pitchFamily="49" charset="-122"/>
              </a:rPr>
              <a:t>//</a:t>
            </a:r>
            <a:r>
              <a:rPr lang="zh-CN" altLang="en-US" sz="2000" dirty="0" smtClean="0">
                <a:solidFill>
                  <a:srgbClr val="009900"/>
                </a:solidFill>
                <a:latin typeface="黑体" panose="02010609060101010101" pitchFamily="49" charset="-122"/>
                <a:ea typeface="黑体" panose="02010609060101010101" pitchFamily="49" charset="-122"/>
              </a:rPr>
              <a:t>对象塑型</a:t>
            </a:r>
            <a:endParaRPr lang="en-US" altLang="zh-CN" sz="2000" dirty="0">
              <a:solidFill>
                <a:srgbClr val="009900"/>
              </a:solidFill>
              <a:latin typeface="黑体" panose="02010609060101010101" pitchFamily="49" charset="-122"/>
              <a:ea typeface="黑体" panose="02010609060101010101" pitchFamily="49" charset="-122"/>
            </a:endParaRP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err="1" smtClean="0">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var1 = " + var1.area());</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smtClean="0">
                <a:solidFill>
                  <a:srgbClr val="0000CC"/>
                </a:solidFill>
                <a:latin typeface="Century Schoolbook" panose="02040604050505020304" pitchFamily="18" charset="0"/>
                <a:ea typeface="楷体_GB2312" pitchFamily="49" charset="-122"/>
              </a:rPr>
              <a:t>var2 </a:t>
            </a:r>
            <a:r>
              <a:rPr lang="en-US" altLang="zh-CN" sz="2000" dirty="0">
                <a:solidFill>
                  <a:srgbClr val="0000CC"/>
                </a:solidFill>
                <a:latin typeface="Century Schoolbook" panose="02040604050505020304" pitchFamily="18" charset="0"/>
                <a:ea typeface="楷体_GB2312" pitchFamily="49" charset="-122"/>
              </a:rPr>
              <a:t>= new Circle(2.0);	</a:t>
            </a:r>
            <a:r>
              <a:rPr lang="en-US" altLang="zh-CN" sz="2000" dirty="0" smtClean="0">
                <a:solidFill>
                  <a:srgbClr val="0000CC"/>
                </a:solidFill>
                <a:latin typeface="Century Schoolbook" panose="02040604050505020304" pitchFamily="18" charset="0"/>
                <a:ea typeface="楷体_GB2312" pitchFamily="49" charset="-122"/>
              </a:rPr>
              <a:t> </a:t>
            </a:r>
            <a:r>
              <a:rPr lang="en-US" altLang="zh-CN" sz="2000" dirty="0">
                <a:solidFill>
                  <a:srgbClr val="009900"/>
                </a:solidFill>
                <a:latin typeface="黑体" panose="02010609060101010101" pitchFamily="49" charset="-122"/>
                <a:ea typeface="黑体" panose="02010609060101010101" pitchFamily="49" charset="-122"/>
              </a:rPr>
              <a:t>//</a:t>
            </a:r>
            <a:r>
              <a:rPr lang="zh-CN" altLang="en-US" sz="2000" dirty="0">
                <a:solidFill>
                  <a:srgbClr val="009900"/>
                </a:solidFill>
                <a:latin typeface="黑体" panose="02010609060101010101" pitchFamily="49" charset="-122"/>
                <a:ea typeface="黑体" panose="02010609060101010101" pitchFamily="49" charset="-122"/>
              </a:rPr>
              <a:t>对象塑型</a:t>
            </a:r>
            <a:endParaRPr lang="en-US" altLang="zh-CN" sz="2000" dirty="0">
              <a:solidFill>
                <a:srgbClr val="009900"/>
              </a:solidFill>
              <a:latin typeface="黑体" panose="02010609060101010101" pitchFamily="49" charset="-122"/>
              <a:ea typeface="黑体" panose="02010609060101010101" pitchFamily="49" charset="-122"/>
            </a:endParaRP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r>
              <a:rPr lang="en-US" altLang="zh-CN" sz="2000" dirty="0" smtClean="0">
                <a:latin typeface="Century Schoolbook" panose="02040604050505020304" pitchFamily="18" charset="0"/>
                <a:ea typeface="楷体_GB2312" pitchFamily="49" charset="-122"/>
              </a:rPr>
              <a:t>           </a:t>
            </a:r>
            <a:r>
              <a:rPr lang="en-US" altLang="zh-CN" sz="2000" dirty="0" err="1" smtClean="0">
                <a:latin typeface="Century Schoolbook" panose="02040604050505020304" pitchFamily="18" charset="0"/>
                <a:ea typeface="楷体_GB2312" pitchFamily="49" charset="-122"/>
              </a:rPr>
              <a:t>System.out.println</a:t>
            </a:r>
            <a:r>
              <a:rPr lang="en-US" altLang="zh-CN" sz="2000" dirty="0">
                <a:latin typeface="Century Schoolbook" panose="02040604050505020304" pitchFamily="18" charset="0"/>
                <a:ea typeface="楷体_GB2312" pitchFamily="49" charset="-122"/>
              </a:rPr>
              <a:t>("Area of var2 = " + var2.area());</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	}</a:t>
            </a:r>
          </a:p>
          <a:p>
            <a:pPr marL="0" lvl="1">
              <a:lnSpc>
                <a:spcPct val="110000"/>
              </a:lnSpc>
              <a:spcBef>
                <a:spcPts val="0"/>
              </a:spcBef>
              <a:buClr>
                <a:schemeClr val="accent2"/>
              </a:buClr>
              <a:buSzPct val="70000"/>
            </a:pPr>
            <a:r>
              <a:rPr lang="en-US" altLang="zh-CN" sz="2000" dirty="0">
                <a:latin typeface="Century Schoolbook" panose="02040604050505020304" pitchFamily="18" charset="0"/>
                <a:ea typeface="楷体_GB2312" pitchFamily="49" charset="-122"/>
              </a:rPr>
              <a:t>}</a:t>
            </a:r>
          </a:p>
        </p:txBody>
      </p:sp>
      <p:sp>
        <p:nvSpPr>
          <p:cNvPr id="27653" name="内容占位符 2"/>
          <p:cNvSpPr txBox="1">
            <a:spLocks/>
          </p:cNvSpPr>
          <p:nvPr/>
        </p:nvSpPr>
        <p:spPr bwMode="auto">
          <a:xfrm>
            <a:off x="446088" y="522922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chemeClr val="tx2"/>
              </a:buClr>
              <a:buSzPct val="70000"/>
              <a:buFont typeface="Wingdings" panose="05000000000000000000" pitchFamily="2" charset="2"/>
              <a:buChar char="n"/>
              <a:defRPr sz="2800" b="0">
                <a:latin typeface="黑体" panose="02010609060101010101" pitchFamily="49" charset="-122"/>
                <a:ea typeface="黑体" panose="02010609060101010101" pitchFamily="49" charset="-122"/>
              </a:defRPr>
            </a:lvl1pPr>
            <a:lvl2pPr marL="692150" indent="-347663" eaLnBrk="0" hangingPunct="0">
              <a:spcBef>
                <a:spcPct val="20000"/>
              </a:spcBef>
              <a:buClr>
                <a:schemeClr val="accent2"/>
              </a:buClr>
              <a:buSzPct val="70000"/>
              <a:buFont typeface="Wingdings" panose="05000000000000000000" pitchFamily="2" charset="2"/>
              <a:buChar char="l"/>
              <a:defRPr sz="2400" b="1">
                <a:latin typeface="Times New Roman" pitchFamily="18" charset="0"/>
                <a:ea typeface="楷体_GB2312" pitchFamily="1" charset="-122"/>
              </a:defRPr>
            </a:lvl2pPr>
            <a:lvl3pPr marL="987425" indent="-293688" eaLnBrk="0" hangingPunct="0">
              <a:spcBef>
                <a:spcPct val="20000"/>
              </a:spcBef>
              <a:buClr>
                <a:schemeClr val="tx2"/>
              </a:buClr>
              <a:buSzPct val="70000"/>
              <a:buFont typeface="Wingdings" panose="05000000000000000000" pitchFamily="2" charset="2"/>
              <a:buChar char="Ø"/>
              <a:defRPr sz="2000">
                <a:latin typeface="+mn-lt"/>
                <a:ea typeface="楷体_GB2312" pitchFamily="1" charset="-122"/>
              </a:defRPr>
            </a:lvl3pPr>
            <a:lvl4pPr marL="1281113" indent="-292100" eaLnBrk="0" hangingPunct="0">
              <a:spcBef>
                <a:spcPct val="20000"/>
              </a:spcBef>
              <a:buClr>
                <a:schemeClr val="tx2"/>
              </a:buClr>
              <a:buSzPct val="75000"/>
              <a:buFont typeface="Wingdings" panose="05000000000000000000" pitchFamily="2" charset="2"/>
              <a:buChar char="§"/>
              <a:defRPr>
                <a:latin typeface="+mn-lt"/>
                <a:ea typeface="楷体_GB2312" pitchFamily="1" charset="-122"/>
              </a:defRPr>
            </a:lvl4pPr>
            <a:lvl5pPr marL="1598613" indent="-315913" eaLnBrk="0" hangingPunct="0">
              <a:spcBef>
                <a:spcPct val="20000"/>
              </a:spcBef>
              <a:buClr>
                <a:schemeClr val="folHlink"/>
              </a:buClr>
              <a:buSzPct val="80000"/>
              <a:buFont typeface="Wingdings" panose="05000000000000000000" pitchFamily="2" charset="2"/>
              <a:buChar char="§"/>
              <a:defRPr sz="1600">
                <a:latin typeface="+mn-lt"/>
                <a:ea typeface="楷体_GB2312" pitchFamily="1" charset="-122"/>
              </a:defRPr>
            </a:lvl5pPr>
            <a:lvl6pPr marL="20558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6pPr>
            <a:lvl7pPr marL="25130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7pPr>
            <a:lvl8pPr marL="29702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8pPr>
            <a:lvl9pPr marL="3427413" indent="-315913" fontAlgn="base">
              <a:spcBef>
                <a:spcPct val="20000"/>
              </a:spcBef>
              <a:spcAft>
                <a:spcPct val="0"/>
              </a:spcAft>
              <a:buClr>
                <a:schemeClr val="folHlink"/>
              </a:buClr>
              <a:buSzPct val="80000"/>
              <a:buFont typeface="Wingdings" pitchFamily="2" charset="2"/>
              <a:buChar char="§"/>
              <a:defRPr sz="1600">
                <a:latin typeface="+mn-lt"/>
                <a:ea typeface="楷体_GB2312" pitchFamily="1" charset="-122"/>
              </a:defRPr>
            </a:lvl9pPr>
          </a:lstStyle>
          <a:p>
            <a:r>
              <a:rPr lang="zh-CN" altLang="en-US" dirty="0"/>
              <a:t>运行结果</a:t>
            </a:r>
          </a:p>
          <a:p>
            <a:endParaRPr lang="zh-CN" altLang="en-US" dirty="0"/>
          </a:p>
        </p:txBody>
      </p:sp>
      <p:sp>
        <p:nvSpPr>
          <p:cNvPr id="27654" name="矩形 6"/>
          <p:cNvSpPr>
            <a:spLocks noChangeArrowheads="1"/>
          </p:cNvSpPr>
          <p:nvPr/>
        </p:nvSpPr>
        <p:spPr bwMode="auto">
          <a:xfrm>
            <a:off x="323850" y="5805488"/>
            <a:ext cx="84328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pPr>
            <a:r>
              <a:rPr lang="en-US" altLang="zh-CN" sz="2400" dirty="0">
                <a:latin typeface="Century Schoolbook" panose="02040604050505020304" pitchFamily="18" charset="0"/>
              </a:rPr>
              <a:t>Area of </a:t>
            </a:r>
            <a:r>
              <a:rPr lang="en-US" altLang="zh-CN" sz="2400" dirty="0" smtClean="0">
                <a:latin typeface="Century Schoolbook" panose="02040604050505020304" pitchFamily="18" charset="0"/>
              </a:rPr>
              <a:t>var1 </a:t>
            </a:r>
            <a:r>
              <a:rPr lang="en-US" altLang="zh-CN" sz="2400" dirty="0">
                <a:latin typeface="Century Schoolbook" panose="02040604050505020304" pitchFamily="18" charset="0"/>
              </a:rPr>
              <a:t>= 30.0</a:t>
            </a:r>
          </a:p>
          <a:p>
            <a:pPr lvl="1" eaLnBrk="1" hangingPunct="1">
              <a:lnSpc>
                <a:spcPct val="90000"/>
              </a:lnSpc>
            </a:pPr>
            <a:r>
              <a:rPr lang="en-US" altLang="zh-CN" sz="2400" dirty="0">
                <a:latin typeface="Century Schoolbook" panose="02040604050505020304" pitchFamily="18" charset="0"/>
              </a:rPr>
              <a:t>Area of </a:t>
            </a:r>
            <a:r>
              <a:rPr lang="en-US" altLang="zh-CN" sz="2400" dirty="0" smtClean="0">
                <a:latin typeface="Century Schoolbook" panose="02040604050505020304" pitchFamily="18" charset="0"/>
              </a:rPr>
              <a:t>var2 </a:t>
            </a:r>
            <a:r>
              <a:rPr lang="en-US" altLang="zh-CN" sz="2400" dirty="0">
                <a:latin typeface="Century Schoolbook" panose="02040604050505020304" pitchFamily="18" charset="0"/>
              </a:rPr>
              <a:t>= 12.56</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843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536" y="188640"/>
            <a:ext cx="7435850" cy="646386"/>
          </a:xfrm>
        </p:spPr>
        <p:txBody>
          <a:bodyPr/>
          <a:lstStyle/>
          <a:p>
            <a:pPr marL="838200" indent="-838200" eaLnBrk="1" hangingPunct="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第三章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面向对象程序设计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3</a:t>
            </a:r>
            <a:endParaRPr lang="zh-CN" altLang="en-US" b="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1" name="Rectangle 3"/>
          <p:cNvSpPr>
            <a:spLocks noGrp="1" noChangeArrowheads="1"/>
          </p:cNvSpPr>
          <p:nvPr>
            <p:ph idx="1"/>
          </p:nvPr>
        </p:nvSpPr>
        <p:spPr>
          <a:xfrm>
            <a:off x="609600" y="1295400"/>
            <a:ext cx="7467600" cy="4869904"/>
          </a:xfrm>
        </p:spPr>
        <p:txBody>
          <a:bodyPr/>
          <a:lstStyle/>
          <a:p>
            <a:pPr marL="609600" indent="-609600" eaLnBrk="1" hangingPunct="1">
              <a:lnSpc>
                <a:spcPct val="150000"/>
              </a:lnSpc>
              <a:buFontTx/>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3.12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接口</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Tx/>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3.13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塑型</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Tx/>
              <a:buNone/>
            </a:pP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3.14 </a:t>
            </a:r>
            <a:r>
              <a:rPr lang="zh-CN" altLang="en-US"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多态</a:t>
            </a:r>
            <a:endPar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lnSpc>
                <a:spcPct val="150000"/>
              </a:lnSpc>
              <a:buFont typeface="Wingdings" panose="05000000000000000000"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3.15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内部类</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609600" indent="-609600" eaLnBrk="1" hangingPunct="1">
              <a:buFontTx/>
              <a:buNone/>
            </a:pP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68313" y="188640"/>
            <a:ext cx="7543800" cy="647402"/>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3.14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多态</a:t>
            </a:r>
          </a:p>
        </p:txBody>
      </p:sp>
      <p:sp>
        <p:nvSpPr>
          <p:cNvPr id="54275" name="内容占位符 2"/>
          <p:cNvSpPr>
            <a:spLocks noGrp="1"/>
          </p:cNvSpPr>
          <p:nvPr>
            <p:ph idx="1"/>
          </p:nvPr>
        </p:nvSpPr>
        <p:spPr>
          <a:xfrm>
            <a:off x="468313" y="981075"/>
            <a:ext cx="7992119" cy="5184775"/>
          </a:xfrm>
        </p:spPr>
        <p:txBody>
          <a:bodyPr/>
          <a:lstStyle/>
          <a:p>
            <a:pPr>
              <a:lnSpc>
                <a:spcPct val="150000"/>
              </a:lnSpc>
            </a:pPr>
            <a:r>
              <a:rPr lang="zh-CN" altLang="en-US" b="0" dirty="0" smtClean="0">
                <a:solidFill>
                  <a:srgbClr val="0000CC"/>
                </a:solidFill>
                <a:latin typeface="Century Schoolbook" panose="02040604050505020304" pitchFamily="18" charset="0"/>
                <a:ea typeface="黑体" panose="02010609060101010101" pitchFamily="49" charset="-122"/>
              </a:rPr>
              <a:t>多态 </a:t>
            </a:r>
            <a:r>
              <a:rPr lang="en-US" altLang="zh-CN" b="0" dirty="0" smtClean="0">
                <a:solidFill>
                  <a:srgbClr val="0000CC"/>
                </a:solidFill>
                <a:latin typeface="Century Schoolbook" panose="02040604050505020304" pitchFamily="18" charset="0"/>
                <a:ea typeface="黑体" panose="02010609060101010101" pitchFamily="49" charset="-122"/>
                <a:cs typeface="Times New Roman" panose="02020603050405020304" pitchFamily="18" charset="0"/>
              </a:rPr>
              <a:t>(</a:t>
            </a:r>
            <a:r>
              <a:rPr lang="en-US" altLang="zh-CN" b="0" dirty="0">
                <a:solidFill>
                  <a:srgbClr val="0000CC"/>
                </a:solidFill>
                <a:latin typeface="Century Schoolbook" panose="02040604050505020304" pitchFamily="18" charset="0"/>
                <a:ea typeface="黑体" panose="02010609060101010101" pitchFamily="49" charset="-122"/>
                <a:cs typeface="Times New Roman" panose="02020603050405020304" pitchFamily="18" charset="0"/>
              </a:rPr>
              <a:t>polymorphism</a:t>
            </a:r>
            <a:r>
              <a:rPr lang="en-US" altLang="zh-CN" b="0" dirty="0" smtClean="0">
                <a:solidFill>
                  <a:srgbClr val="0000CC"/>
                </a:solidFill>
                <a:latin typeface="Century Schoolbook" panose="02040604050505020304" pitchFamily="18" charset="0"/>
                <a:ea typeface="黑体" panose="02010609060101010101" pitchFamily="49" charset="-122"/>
                <a:cs typeface="Times New Roman" panose="02020603050405020304" pitchFamily="18" charset="0"/>
              </a:rPr>
              <a:t>)</a:t>
            </a:r>
          </a:p>
          <a:p>
            <a:pPr lvl="1">
              <a:lnSpc>
                <a:spcPct val="150000"/>
              </a:lnSpc>
            </a:pPr>
            <a:r>
              <a:rPr lang="zh-CN" altLang="en-US" b="0" dirty="0" smtClean="0">
                <a:latin typeface="Century Schoolbook" panose="02040604050505020304" pitchFamily="18" charset="0"/>
                <a:ea typeface="黑体" panose="02010609060101010101" pitchFamily="49" charset="-122"/>
              </a:rPr>
              <a:t>“多态性”</a:t>
            </a:r>
            <a:r>
              <a:rPr lang="zh-CN" altLang="en-US" b="0" dirty="0">
                <a:latin typeface="Century Schoolbook" panose="02040604050505020304" pitchFamily="18" charset="0"/>
                <a:ea typeface="黑体" panose="02010609060101010101" pitchFamily="49" charset="-122"/>
              </a:rPr>
              <a:t>一词最早用于生物学，指同一种族的生物体具有相同的特性。 </a:t>
            </a:r>
          </a:p>
          <a:p>
            <a:pPr lvl="1">
              <a:lnSpc>
                <a:spcPct val="150000"/>
              </a:lnSpc>
            </a:pPr>
            <a:r>
              <a:rPr lang="zh-CN" altLang="en-US" b="0" dirty="0" smtClean="0">
                <a:latin typeface="Century Schoolbook" panose="02040604050505020304" pitchFamily="18" charset="0"/>
                <a:ea typeface="黑体" panose="02010609060101010101" pitchFamily="49" charset="-122"/>
              </a:rPr>
              <a:t>在</a:t>
            </a:r>
            <a:r>
              <a:rPr lang="zh-CN" altLang="en-US" b="0" dirty="0">
                <a:latin typeface="Century Schoolbook" panose="02040604050505020304" pitchFamily="18" charset="0"/>
                <a:ea typeface="黑体" panose="02010609060101010101" pitchFamily="49" charset="-122"/>
              </a:rPr>
              <a:t>面向对象理论中，多态性的定义是：同一操作用于不同的类的实例，不同的类将进行不同的解释，最后产生不同的结果。 </a:t>
            </a:r>
          </a:p>
          <a:p>
            <a:pPr lvl="1">
              <a:lnSpc>
                <a:spcPct val="150000"/>
              </a:lnSpc>
            </a:pPr>
            <a:r>
              <a:rPr lang="zh-CN" altLang="en-US" b="0" dirty="0" smtClean="0">
                <a:latin typeface="Century Schoolbook" panose="02040604050505020304" pitchFamily="18" charset="0"/>
                <a:ea typeface="黑体" panose="02010609060101010101" pitchFamily="49" charset="-122"/>
              </a:rPr>
              <a:t>简单</a:t>
            </a:r>
            <a:r>
              <a:rPr lang="zh-CN" altLang="en-US" b="0" dirty="0">
                <a:latin typeface="Century Schoolbook" panose="02040604050505020304" pitchFamily="18" charset="0"/>
                <a:ea typeface="黑体" panose="02010609060101010101" pitchFamily="49" charset="-122"/>
              </a:rPr>
              <a:t>地说</a:t>
            </a:r>
            <a:r>
              <a:rPr lang="zh-CN" altLang="en-US" b="0" dirty="0" smtClean="0">
                <a:latin typeface="Century Schoolbook" panose="02040604050505020304" pitchFamily="18" charset="0"/>
                <a:ea typeface="黑体" panose="02010609060101010101" pitchFamily="49" charset="-122"/>
              </a:rPr>
              <a:t>：</a:t>
            </a:r>
            <a:r>
              <a:rPr lang="zh-CN" altLang="en-US" b="0" dirty="0">
                <a:solidFill>
                  <a:srgbClr val="C00000"/>
                </a:solidFill>
                <a:latin typeface="Century Schoolbook" panose="02040604050505020304" pitchFamily="18" charset="0"/>
                <a:ea typeface="黑体" panose="02010609060101010101" pitchFamily="49" charset="-122"/>
              </a:rPr>
              <a:t>同样一条语句，在不同的情况下可能产生不同的运行结果。</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68313" y="188640"/>
            <a:ext cx="7488063" cy="647402"/>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3.14.1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多态的概念</a:t>
            </a:r>
          </a:p>
        </p:txBody>
      </p:sp>
      <p:sp>
        <p:nvSpPr>
          <p:cNvPr id="55299" name="内容占位符 2"/>
          <p:cNvSpPr>
            <a:spLocks noGrp="1"/>
          </p:cNvSpPr>
          <p:nvPr>
            <p:ph idx="1"/>
          </p:nvPr>
        </p:nvSpPr>
        <p:spPr>
          <a:xfrm>
            <a:off x="468313" y="981075"/>
            <a:ext cx="8229600" cy="2992139"/>
          </a:xfrm>
        </p:spPr>
        <p:txBody>
          <a:bodyPr/>
          <a:lstStyle/>
          <a:p>
            <a:r>
              <a:rPr lang="zh-CN" altLang="en-US" sz="2400" b="0" dirty="0" smtClean="0">
                <a:latin typeface="Century Schoolbook" panose="02040604050505020304" pitchFamily="18" charset="0"/>
                <a:ea typeface="黑体" panose="02010609060101010101" pitchFamily="49" charset="-122"/>
              </a:rPr>
              <a:t>例子：绘图</a:t>
            </a:r>
            <a:r>
              <a:rPr lang="en-US" altLang="zh-CN" sz="2400" b="0" dirty="0" smtClean="0">
                <a:latin typeface="Century Schoolbook" panose="02040604050505020304" pitchFamily="18" charset="0"/>
                <a:ea typeface="黑体" panose="02010609060101010101" pitchFamily="49" charset="-122"/>
              </a:rPr>
              <a:t>——</a:t>
            </a:r>
            <a:r>
              <a:rPr lang="zh-CN" altLang="en-GB" sz="2400" b="0" dirty="0" smtClean="0">
                <a:latin typeface="Century Schoolbook" panose="02040604050505020304" pitchFamily="18" charset="0"/>
                <a:ea typeface="黑体" panose="02010609060101010101" pitchFamily="49" charset="-122"/>
              </a:rPr>
              <a:t>更好的方式</a:t>
            </a:r>
          </a:p>
          <a:p>
            <a:pPr lvl="1">
              <a:lnSpc>
                <a:spcPct val="80000"/>
              </a:lnSpc>
            </a:pPr>
            <a:r>
              <a:rPr lang="zh-CN" altLang="en-GB" b="0" dirty="0" smtClean="0">
                <a:latin typeface="Century Schoolbook" panose="02040604050505020304" pitchFamily="18" charset="0"/>
                <a:ea typeface="黑体" panose="02010609060101010101" pitchFamily="49" charset="-122"/>
              </a:rPr>
              <a:t>在每个子类中都声明同名的</a:t>
            </a:r>
            <a:r>
              <a:rPr lang="en-GB" altLang="zh-CN" b="0" dirty="0" smtClean="0">
                <a:latin typeface="Century Schoolbook" panose="02040604050505020304" pitchFamily="18" charset="0"/>
                <a:ea typeface="黑体" panose="02010609060101010101" pitchFamily="49" charset="-122"/>
              </a:rPr>
              <a:t>draw()</a:t>
            </a:r>
            <a:r>
              <a:rPr lang="zh-CN" altLang="en-GB" b="0" dirty="0" smtClean="0">
                <a:latin typeface="Century Schoolbook" panose="02040604050505020304" pitchFamily="18" charset="0"/>
                <a:ea typeface="黑体" panose="02010609060101010101" pitchFamily="49" charset="-122"/>
              </a:rPr>
              <a:t>方法</a:t>
            </a:r>
          </a:p>
          <a:p>
            <a:pPr lvl="1">
              <a:lnSpc>
                <a:spcPct val="80000"/>
              </a:lnSpc>
            </a:pPr>
            <a:r>
              <a:rPr lang="zh-CN" altLang="en-GB" b="0" dirty="0" smtClean="0">
                <a:latin typeface="Century Schoolbook" panose="02040604050505020304" pitchFamily="18" charset="0"/>
                <a:ea typeface="黑体" panose="02010609060101010101" pitchFamily="49" charset="-122"/>
              </a:rPr>
              <a:t>以后绘图可如下进行</a:t>
            </a:r>
          </a:p>
          <a:p>
            <a:pPr lvl="3">
              <a:lnSpc>
                <a:spcPct val="80000"/>
              </a:lnSpc>
              <a:spcBef>
                <a:spcPct val="45000"/>
              </a:spcBef>
              <a:buFontTx/>
              <a:buNone/>
            </a:pPr>
            <a:r>
              <a:rPr lang="en-GB" altLang="zh-CN" sz="2000" dirty="0" smtClean="0">
                <a:solidFill>
                  <a:srgbClr val="FF0000"/>
                </a:solidFill>
                <a:latin typeface="Century Schoolbook" panose="02040604050505020304" pitchFamily="18" charset="0"/>
                <a:ea typeface="黑体" panose="02010609060101010101" pitchFamily="49" charset="-122"/>
              </a:rPr>
              <a:t>Shape s = new Circle(); </a:t>
            </a:r>
          </a:p>
          <a:p>
            <a:pPr lvl="3">
              <a:lnSpc>
                <a:spcPct val="80000"/>
              </a:lnSpc>
              <a:buFontTx/>
              <a:buNone/>
            </a:pPr>
            <a:r>
              <a:rPr lang="en-GB" altLang="zh-CN" sz="2000" dirty="0" err="1" smtClean="0">
                <a:solidFill>
                  <a:srgbClr val="FF0000"/>
                </a:solidFill>
                <a:latin typeface="Century Schoolbook" panose="02040604050505020304" pitchFamily="18" charset="0"/>
                <a:ea typeface="黑体" panose="02010609060101010101" pitchFamily="49" charset="-122"/>
              </a:rPr>
              <a:t>s.draw</a:t>
            </a:r>
            <a:r>
              <a:rPr lang="en-GB" altLang="zh-CN" sz="2000" dirty="0" smtClean="0">
                <a:solidFill>
                  <a:srgbClr val="FF0000"/>
                </a:solidFill>
                <a:latin typeface="Century Schoolbook" panose="02040604050505020304" pitchFamily="18" charset="0"/>
                <a:ea typeface="黑体" panose="02010609060101010101" pitchFamily="49" charset="-122"/>
              </a:rPr>
              <a:t>(); </a:t>
            </a:r>
          </a:p>
          <a:p>
            <a:pPr lvl="2">
              <a:lnSpc>
                <a:spcPct val="80000"/>
              </a:lnSpc>
              <a:spcBef>
                <a:spcPct val="40000"/>
              </a:spcBef>
            </a:pPr>
            <a:r>
              <a:rPr lang="en-GB" altLang="zh-CN" dirty="0" smtClean="0">
                <a:latin typeface="Century Schoolbook" panose="02040604050505020304" pitchFamily="18" charset="0"/>
                <a:ea typeface="黑体" panose="02010609060101010101" pitchFamily="49" charset="-122"/>
              </a:rPr>
              <a:t>Circle</a:t>
            </a:r>
            <a:r>
              <a:rPr lang="zh-CN" altLang="en-GB" dirty="0" smtClean="0">
                <a:latin typeface="Century Schoolbook" panose="02040604050505020304" pitchFamily="18" charset="0"/>
                <a:ea typeface="黑体" panose="02010609060101010101" pitchFamily="49" charset="-122"/>
              </a:rPr>
              <a:t>属于</a:t>
            </a:r>
            <a:r>
              <a:rPr lang="en-GB" altLang="zh-CN" dirty="0" smtClean="0">
                <a:latin typeface="Century Schoolbook" panose="02040604050505020304" pitchFamily="18" charset="0"/>
                <a:ea typeface="黑体" panose="02010609060101010101" pitchFamily="49" charset="-122"/>
              </a:rPr>
              <a:t>Shape</a:t>
            </a:r>
            <a:r>
              <a:rPr lang="zh-CN" altLang="en-GB" dirty="0" smtClean="0">
                <a:latin typeface="Century Schoolbook" panose="02040604050505020304" pitchFamily="18" charset="0"/>
                <a:ea typeface="黑体" panose="02010609060101010101" pitchFamily="49" charset="-122"/>
              </a:rPr>
              <a:t>的一种，系统会执行自动塑型</a:t>
            </a:r>
          </a:p>
          <a:p>
            <a:pPr lvl="2">
              <a:lnSpc>
                <a:spcPct val="80000"/>
              </a:lnSpc>
            </a:pPr>
            <a:r>
              <a:rPr lang="zh-CN" altLang="en-GB" dirty="0" smtClean="0">
                <a:latin typeface="Century Schoolbook" panose="02040604050505020304" pitchFamily="18" charset="0"/>
                <a:ea typeface="黑体" panose="02010609060101010101" pitchFamily="49" charset="-122"/>
              </a:rPr>
              <a:t>当调用方法</a:t>
            </a:r>
            <a:r>
              <a:rPr lang="en-GB" altLang="zh-CN" dirty="0" smtClean="0">
                <a:latin typeface="Century Schoolbook" panose="02040604050505020304" pitchFamily="18" charset="0"/>
                <a:ea typeface="黑体" panose="02010609060101010101" pitchFamily="49" charset="-122"/>
              </a:rPr>
              <a:t>draw</a:t>
            </a:r>
            <a:r>
              <a:rPr lang="zh-CN" altLang="en-GB" dirty="0" smtClean="0">
                <a:latin typeface="Century Schoolbook" panose="02040604050505020304" pitchFamily="18" charset="0"/>
                <a:ea typeface="黑体" panose="02010609060101010101" pitchFamily="49" charset="-122"/>
              </a:rPr>
              <a:t>时，实际调用的是</a:t>
            </a:r>
            <a:r>
              <a:rPr lang="en-GB" altLang="zh-CN" dirty="0" err="1" smtClean="0">
                <a:latin typeface="Century Schoolbook" panose="02040604050505020304" pitchFamily="18" charset="0"/>
                <a:ea typeface="黑体" panose="02010609060101010101" pitchFamily="49" charset="-122"/>
              </a:rPr>
              <a:t>Circle.draw</a:t>
            </a:r>
            <a:r>
              <a:rPr lang="en-GB" altLang="zh-CN" dirty="0" smtClean="0">
                <a:latin typeface="Century Schoolbook" panose="02040604050505020304" pitchFamily="18" charset="0"/>
                <a:ea typeface="黑体" panose="02010609060101010101" pitchFamily="49" charset="-122"/>
              </a:rPr>
              <a:t>( )</a:t>
            </a:r>
          </a:p>
          <a:p>
            <a:pPr lvl="2">
              <a:lnSpc>
                <a:spcPct val="80000"/>
              </a:lnSpc>
            </a:pPr>
            <a:r>
              <a:rPr lang="zh-CN" altLang="en-GB" dirty="0" smtClean="0">
                <a:latin typeface="Century Schoolbook" panose="02040604050505020304" pitchFamily="18" charset="0"/>
                <a:ea typeface="黑体" panose="02010609060101010101" pitchFamily="49" charset="-122"/>
              </a:rPr>
              <a:t>在程序运行时才进行绑定，接下来介绍绑定的概念</a:t>
            </a:r>
            <a:endParaRPr lang="zh-CN" altLang="en-US" dirty="0" smtClean="0">
              <a:latin typeface="Century Schoolbook" panose="02040604050505020304" pitchFamily="18" charset="0"/>
              <a:ea typeface="黑体" panose="02010609060101010101" pitchFamily="49" charset="-122"/>
            </a:endParaRPr>
          </a:p>
        </p:txBody>
      </p:sp>
      <p:pic>
        <p:nvPicPr>
          <p:cNvPr id="55300" name="Picture 1028" descr="TIJ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75" y="4023648"/>
            <a:ext cx="6459538"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3.14.1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多态的概念</a:t>
            </a:r>
            <a:endParaRPr lang="zh-CN" altLang="en-US" sz="3200" dirty="0" smtClean="0">
              <a:ea typeface="宋体" panose="02010600030101010101" pitchFamily="2" charset="-122"/>
              <a:cs typeface="Times New Roman" panose="02020603050405020304" pitchFamily="18" charset="0"/>
            </a:endParaRPr>
          </a:p>
        </p:txBody>
      </p:sp>
      <p:sp>
        <p:nvSpPr>
          <p:cNvPr id="54275" name="内容占位符 2"/>
          <p:cNvSpPr>
            <a:spLocks noGrp="1"/>
          </p:cNvSpPr>
          <p:nvPr>
            <p:ph idx="1"/>
          </p:nvPr>
        </p:nvSpPr>
        <p:spPr>
          <a:xfrm>
            <a:off x="468313" y="981075"/>
            <a:ext cx="8229600" cy="5616277"/>
          </a:xfrm>
        </p:spPr>
        <p:txBody>
          <a:bodyPr/>
          <a:lstStyle/>
          <a:p>
            <a:r>
              <a:rPr lang="zh-CN" altLang="en-US"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多态</a:t>
            </a:r>
            <a:endParaRPr lang="en-US" altLang="zh-CN"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是指不同类型的对象可以响应相同的消息</a:t>
            </a:r>
          </a:p>
          <a:p>
            <a:pPr lvl="1"/>
            <a:r>
              <a:rPr lang="zh-CN" altLang="en-US" b="0" dirty="0" smtClean="0">
                <a:ea typeface="黑体" panose="02010609060101010101" pitchFamily="49" charset="-122"/>
                <a:cs typeface="Times New Roman" panose="02020603050405020304" pitchFamily="18" charset="0"/>
              </a:rPr>
              <a:t>从相同的基类派生出来的多个类型可被当作同一种类型对待，这些</a:t>
            </a:r>
            <a:r>
              <a:rPr lang="zh-CN" altLang="en-US" b="0" dirty="0" smtClean="0">
                <a:solidFill>
                  <a:srgbClr val="FF0000"/>
                </a:solidFill>
                <a:ea typeface="黑体" panose="02010609060101010101" pitchFamily="49" charset="-122"/>
                <a:cs typeface="Times New Roman" panose="02020603050405020304" pitchFamily="18" charset="0"/>
              </a:rPr>
              <a:t>不同派生类对象</a:t>
            </a:r>
            <a:r>
              <a:rPr lang="zh-CN" altLang="en-US" b="0" dirty="0" smtClean="0">
                <a:ea typeface="黑体" panose="02010609060101010101" pitchFamily="49" charset="-122"/>
                <a:cs typeface="Times New Roman" panose="02020603050405020304" pitchFamily="18" charset="0"/>
              </a:rPr>
              <a:t>响应同一方法时的行为是有所差别的 </a:t>
            </a:r>
          </a:p>
          <a:p>
            <a:pPr lvl="1"/>
            <a:r>
              <a:rPr lang="zh-CN" altLang="en-US" b="0" dirty="0" smtClean="0">
                <a:ea typeface="黑体" panose="02010609060101010101" pitchFamily="49" charset="-122"/>
                <a:cs typeface="Times New Roman" panose="02020603050405020304" pitchFamily="18" charset="0"/>
              </a:rPr>
              <a:t>例如</a:t>
            </a:r>
          </a:p>
          <a:p>
            <a:pPr lvl="2"/>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所有的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Object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类的对象都响应</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toString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方法</a:t>
            </a:r>
          </a:p>
          <a:p>
            <a:pPr lvl="2"/>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所有的</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BankAccount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类的对象都响应</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deposit()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方法</a:t>
            </a:r>
          </a:p>
          <a:p>
            <a:r>
              <a:rPr lang="zh-CN" altLang="en-US"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多态的目的</a:t>
            </a:r>
          </a:p>
          <a:p>
            <a:pPr lvl="1"/>
            <a:r>
              <a:rPr lang="zh-CN" altLang="en-US" b="0" dirty="0" smtClean="0">
                <a:ea typeface="黑体" panose="02010609060101010101" pitchFamily="49" charset="-122"/>
                <a:cs typeface="Times New Roman" panose="02020603050405020304" pitchFamily="18" charset="0"/>
              </a:rPr>
              <a:t>所有的对象都可被塑型为相同的类型，响应相同的消息</a:t>
            </a:r>
          </a:p>
          <a:p>
            <a:pPr lvl="1"/>
            <a:r>
              <a:rPr lang="zh-CN" altLang="en-US" b="0" dirty="0" smtClean="0">
                <a:ea typeface="黑体" panose="02010609060101010101" pitchFamily="49" charset="-122"/>
                <a:cs typeface="Times New Roman" panose="02020603050405020304" pitchFamily="18" charset="0"/>
              </a:rPr>
              <a:t>使代码变得简单且容易理解</a:t>
            </a:r>
          </a:p>
          <a:p>
            <a:pPr lvl="1"/>
            <a:r>
              <a:rPr lang="zh-CN" altLang="en-US" b="0" dirty="0" smtClean="0">
                <a:ea typeface="黑体" panose="02010609060101010101" pitchFamily="49" charset="-122"/>
                <a:cs typeface="Times New Roman" panose="02020603050405020304" pitchFamily="18" charset="0"/>
              </a:rPr>
              <a:t>使程序具有很好的“扩展性”</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3.14.2 </a:t>
            </a:r>
            <a:r>
              <a:rPr lang="zh-CN" altLang="en-GB" sz="3200" dirty="0">
                <a:latin typeface="Times New Roman" panose="02020603050405020304" pitchFamily="18" charset="0"/>
                <a:ea typeface="黑体" panose="02010609060101010101" pitchFamily="49" charset="-122"/>
                <a:cs typeface="Times New Roman" panose="02020603050405020304" pitchFamily="18" charset="0"/>
              </a:rPr>
              <a:t>绑定的概念</a:t>
            </a:r>
            <a:endParaRPr lang="zh-CN" altLang="en-US" sz="3200" dirty="0" smtClean="0">
              <a:ea typeface="宋体" panose="02010600030101010101" pitchFamily="2" charset="-122"/>
              <a:cs typeface="Times New Roman" panose="02020603050405020304" pitchFamily="18" charset="0"/>
            </a:endParaRPr>
          </a:p>
        </p:txBody>
      </p:sp>
      <p:sp>
        <p:nvSpPr>
          <p:cNvPr id="57347" name="内容占位符 2"/>
          <p:cNvSpPr>
            <a:spLocks noGrp="1"/>
          </p:cNvSpPr>
          <p:nvPr>
            <p:ph idx="1"/>
          </p:nvPr>
        </p:nvSpPr>
        <p:spPr/>
        <p:txBody>
          <a:bodyPr/>
          <a:lstStyle/>
          <a:p>
            <a:pPr>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仍以绘图为例，所有类都放在</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binding</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包中</a:t>
            </a:r>
          </a:p>
          <a:p>
            <a:pPr lvl="1">
              <a:lnSpc>
                <a:spcPct val="90000"/>
              </a:lnSpc>
            </a:pPr>
            <a:r>
              <a:rPr lang="zh-CN" altLang="en-US" b="0" dirty="0" smtClean="0">
                <a:solidFill>
                  <a:srgbClr val="0000CC"/>
                </a:solidFill>
                <a:ea typeface="黑体" panose="02010609060101010101" pitchFamily="49" charset="-122"/>
                <a:cs typeface="Times New Roman" panose="02020603050405020304" pitchFamily="18" charset="0"/>
              </a:rPr>
              <a:t>基类</a:t>
            </a:r>
            <a:r>
              <a:rPr lang="en-US" altLang="zh-CN" b="0" dirty="0" smtClean="0">
                <a:solidFill>
                  <a:srgbClr val="0000CC"/>
                </a:solidFill>
                <a:ea typeface="黑体" panose="02010609060101010101" pitchFamily="49" charset="-122"/>
                <a:cs typeface="Times New Roman" panose="02020603050405020304" pitchFamily="18" charset="0"/>
              </a:rPr>
              <a:t>Shape</a:t>
            </a:r>
            <a:endParaRPr lang="zh-CN" altLang="en-US" b="0" dirty="0" smtClean="0">
              <a:solidFill>
                <a:srgbClr val="0000CC"/>
              </a:solidFill>
              <a:ea typeface="黑体" panose="02010609060101010101" pitchFamily="49" charset="-122"/>
              <a:cs typeface="Times New Roman" panose="02020603050405020304" pitchFamily="18" charset="0"/>
            </a:endParaRPr>
          </a:p>
          <a:p>
            <a:pPr lvl="2">
              <a:lnSpc>
                <a:spcPct val="90000"/>
              </a:lnSpc>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class </a:t>
            </a:r>
            <a:r>
              <a:rPr lang="en-US" altLang="zh-CN"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Shape</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 </a:t>
            </a:r>
          </a:p>
          <a:p>
            <a:pPr lvl="2">
              <a:lnSpc>
                <a:spcPct val="90000"/>
              </a:lnSpc>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void draw()    { } </a:t>
            </a:r>
          </a:p>
          <a:p>
            <a:pPr lvl="2">
              <a:lnSpc>
                <a:spcPct val="90000"/>
              </a:lnSpc>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void erase()   { } </a:t>
            </a:r>
          </a:p>
          <a:p>
            <a:pPr lvl="2">
              <a:lnSpc>
                <a:spcPct val="90000"/>
              </a:lnSpc>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p>
          <a:p>
            <a:pPr lvl="1">
              <a:lnSpc>
                <a:spcPct val="90000"/>
              </a:lnSpc>
            </a:pPr>
            <a:r>
              <a:rPr lang="zh-CN" altLang="en-US" b="0" dirty="0" smtClean="0">
                <a:solidFill>
                  <a:srgbClr val="0000CC"/>
                </a:solidFill>
                <a:ea typeface="黑体" panose="02010609060101010101" pitchFamily="49" charset="-122"/>
                <a:cs typeface="Times New Roman" panose="02020603050405020304" pitchFamily="18" charset="0"/>
              </a:rPr>
              <a:t>派生类覆盖了</a:t>
            </a:r>
            <a:r>
              <a:rPr lang="en-US" altLang="zh-CN" b="0" dirty="0" smtClean="0">
                <a:solidFill>
                  <a:srgbClr val="0000CC"/>
                </a:solidFill>
                <a:ea typeface="黑体" panose="02010609060101010101" pitchFamily="49" charset="-122"/>
                <a:cs typeface="Times New Roman" panose="02020603050405020304" pitchFamily="18" charset="0"/>
              </a:rPr>
              <a:t>draw</a:t>
            </a:r>
            <a:r>
              <a:rPr lang="zh-CN" altLang="en-US" b="0" dirty="0" smtClean="0">
                <a:solidFill>
                  <a:srgbClr val="0000CC"/>
                </a:solidFill>
                <a:ea typeface="黑体" panose="02010609060101010101" pitchFamily="49" charset="-122"/>
                <a:cs typeface="Times New Roman" panose="02020603050405020304" pitchFamily="18" charset="0"/>
              </a:rPr>
              <a:t>方法，为每种特殊的几何形状都提供独一无二的行为</a:t>
            </a:r>
          </a:p>
        </p:txBody>
      </p:sp>
      <p:sp>
        <p:nvSpPr>
          <p:cNvPr id="57348" name="Rectangle 3"/>
          <p:cNvSpPr txBox="1">
            <a:spLocks noChangeArrowheads="1"/>
          </p:cNvSpPr>
          <p:nvPr/>
        </p:nvSpPr>
        <p:spPr bwMode="auto">
          <a:xfrm>
            <a:off x="596900" y="4011613"/>
            <a:ext cx="8064500" cy="222726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class </a:t>
            </a:r>
            <a:r>
              <a:rPr lang="en-US" altLang="zh-CN" sz="2000" b="1" dirty="0">
                <a:solidFill>
                  <a:srgbClr val="FF0000"/>
                </a:solidFill>
                <a:latin typeface="Times New Roman" panose="02020603050405020304" pitchFamily="18" charset="0"/>
                <a:ea typeface="楷体_GB2312" pitchFamily="49" charset="-122"/>
              </a:rPr>
              <a:t>Circle</a:t>
            </a:r>
            <a:r>
              <a:rPr lang="en-US" altLang="zh-CN" sz="2000" b="1" dirty="0">
                <a:latin typeface="Times New Roman" panose="02020603050405020304" pitchFamily="18" charset="0"/>
                <a:ea typeface="楷体_GB2312" pitchFamily="49" charset="-122"/>
              </a:rPr>
              <a:t> extends </a:t>
            </a:r>
            <a:r>
              <a:rPr lang="en-US" altLang="zh-CN" sz="2000" b="1" dirty="0">
                <a:solidFill>
                  <a:srgbClr val="0000CC"/>
                </a:solidFill>
                <a:latin typeface="Times New Roman" panose="02020603050405020304" pitchFamily="18" charset="0"/>
                <a:ea typeface="楷体_GB2312" pitchFamily="49" charset="-122"/>
              </a:rPr>
              <a:t>Shape </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void draw()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r>
              <a:rPr lang="en-US" altLang="zh-CN" sz="2000" b="1" dirty="0" err="1">
                <a:latin typeface="Times New Roman" panose="02020603050405020304" pitchFamily="18" charset="0"/>
                <a:ea typeface="楷体_GB2312" pitchFamily="49" charset="-122"/>
              </a:rPr>
              <a:t>System.out.println</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Circle.draw</a:t>
            </a:r>
            <a:r>
              <a:rPr lang="en-US" altLang="zh-CN" sz="2000" b="1" dirty="0">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void erase()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r>
              <a:rPr lang="en-US" altLang="zh-CN" sz="2000" b="1" dirty="0" err="1">
                <a:latin typeface="Times New Roman" panose="02020603050405020304" pitchFamily="18" charset="0"/>
                <a:ea typeface="楷体_GB2312" pitchFamily="49" charset="-122"/>
              </a:rPr>
              <a:t>System.out.println</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Circle.erase</a:t>
            </a:r>
            <a:r>
              <a:rPr lang="en-US" altLang="zh-CN" sz="2000" b="1" dirty="0">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58372" name="Rectangle 3"/>
          <p:cNvSpPr txBox="1">
            <a:spLocks noChangeArrowheads="1"/>
          </p:cNvSpPr>
          <p:nvPr/>
        </p:nvSpPr>
        <p:spPr bwMode="auto">
          <a:xfrm>
            <a:off x="468313" y="981075"/>
            <a:ext cx="8207375" cy="23034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class </a:t>
            </a:r>
            <a:r>
              <a:rPr lang="en-US" altLang="zh-CN" sz="2000" b="1">
                <a:solidFill>
                  <a:srgbClr val="FF0000"/>
                </a:solidFill>
                <a:latin typeface="Times New Roman" panose="02020603050405020304" pitchFamily="18" charset="0"/>
                <a:ea typeface="楷体_GB2312" pitchFamily="49" charset="-122"/>
              </a:rPr>
              <a:t>Square</a:t>
            </a:r>
            <a:r>
              <a:rPr lang="en-US" altLang="zh-CN" sz="2000" b="1">
                <a:latin typeface="Times New Roman" panose="02020603050405020304" pitchFamily="18" charset="0"/>
                <a:ea typeface="楷体_GB2312" pitchFamily="49" charset="-122"/>
              </a:rPr>
              <a:t> extends </a:t>
            </a:r>
            <a:r>
              <a:rPr lang="en-US" altLang="zh-CN" sz="2000" b="1">
                <a:solidFill>
                  <a:srgbClr val="0000CC"/>
                </a:solidFill>
                <a:latin typeface="Times New Roman" panose="02020603050405020304" pitchFamily="18" charset="0"/>
                <a:ea typeface="楷体_GB2312" pitchFamily="49" charset="-122"/>
              </a:rPr>
              <a:t>Shape</a:t>
            </a:r>
            <a:r>
              <a:rPr lang="en-US" altLang="zh-CN" sz="2000" b="1">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void draw()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System.out.println("Square.draw()");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void erase()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System.out.println("Square.erase()"); }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p:txBody>
      </p:sp>
      <p:sp>
        <p:nvSpPr>
          <p:cNvPr id="58373" name="Rectangle 3"/>
          <p:cNvSpPr txBox="1">
            <a:spLocks noChangeArrowheads="1"/>
          </p:cNvSpPr>
          <p:nvPr/>
        </p:nvSpPr>
        <p:spPr bwMode="auto">
          <a:xfrm>
            <a:off x="468313" y="3573463"/>
            <a:ext cx="8207375" cy="237648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class </a:t>
            </a:r>
            <a:r>
              <a:rPr lang="en-US" altLang="zh-CN" sz="2000" b="1">
                <a:solidFill>
                  <a:srgbClr val="FF0000"/>
                </a:solidFill>
                <a:latin typeface="Times New Roman" panose="02020603050405020304" pitchFamily="18" charset="0"/>
                <a:ea typeface="楷体_GB2312" pitchFamily="49" charset="-122"/>
              </a:rPr>
              <a:t>Triangle</a:t>
            </a:r>
            <a:r>
              <a:rPr lang="en-US" altLang="zh-CN" sz="2000" b="1">
                <a:latin typeface="Times New Roman" panose="02020603050405020304" pitchFamily="18" charset="0"/>
                <a:ea typeface="楷体_GB2312" pitchFamily="49" charset="-122"/>
              </a:rPr>
              <a:t> extends </a:t>
            </a:r>
            <a:r>
              <a:rPr lang="en-US" altLang="zh-CN" sz="2000" b="1">
                <a:solidFill>
                  <a:srgbClr val="0000CC"/>
                </a:solidFill>
                <a:latin typeface="Times New Roman" panose="02020603050405020304" pitchFamily="18" charset="0"/>
                <a:ea typeface="楷体_GB2312" pitchFamily="49" charset="-122"/>
              </a:rPr>
              <a:t>Shape</a:t>
            </a:r>
            <a:r>
              <a:rPr lang="en-US" altLang="zh-CN" sz="2000" b="1">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void draw()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System.out.println("Triangle.draw()"); }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void erase()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System.out.println("Triangle.erase()"); }</a:t>
            </a:r>
          </a:p>
          <a:p>
            <a:pPr marL="0" lvl="1">
              <a:lnSpc>
                <a:spcPct val="7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a:t>
            </a: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标题 1"/>
          <p:cNvSpPr>
            <a:spLocks noGrp="1"/>
          </p:cNvSpPr>
          <p:nvPr>
            <p:ph type="title"/>
          </p:nvPr>
        </p:nvSpPr>
        <p:spPr>
          <a:xfrm>
            <a:off x="468313" y="188913"/>
            <a:ext cx="7543800" cy="719137"/>
          </a:xfrm>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3.14.2 </a:t>
            </a:r>
            <a:r>
              <a:rPr lang="zh-CN" altLang="en-GB" sz="3200" dirty="0">
                <a:latin typeface="Times New Roman" panose="02020603050405020304" pitchFamily="18" charset="0"/>
                <a:ea typeface="黑体" panose="02010609060101010101" pitchFamily="49" charset="-122"/>
                <a:cs typeface="Times New Roman" panose="02020603050405020304" pitchFamily="18" charset="0"/>
              </a:rPr>
              <a:t>绑定的概念</a:t>
            </a:r>
            <a:endParaRPr lang="zh-CN" altLang="en-US" sz="32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80972" y="259237"/>
            <a:ext cx="7543800" cy="575791"/>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a:t>
            </a:r>
            <a:endParaRPr lang="zh-CN" altLang="en-US" sz="3200" dirty="0" smtClean="0">
              <a:ea typeface="宋体" panose="02010600030101010101" pitchFamily="2" charset="-122"/>
              <a:cs typeface="Times New Roman" panose="02020603050405020304" pitchFamily="18" charset="0"/>
            </a:endParaRPr>
          </a:p>
        </p:txBody>
      </p:sp>
      <p:sp>
        <p:nvSpPr>
          <p:cNvPr id="16387" name="内容占位符 2"/>
          <p:cNvSpPr>
            <a:spLocks noGrp="1"/>
          </p:cNvSpPr>
          <p:nvPr>
            <p:ph idx="1"/>
          </p:nvPr>
        </p:nvSpPr>
        <p:spPr>
          <a:xfrm>
            <a:off x="468313" y="981075"/>
            <a:ext cx="7920111" cy="5184775"/>
          </a:xfrm>
        </p:spPr>
        <p:txBody>
          <a:bodyPr/>
          <a:lstStyle/>
          <a:p>
            <a:pPr>
              <a:lnSpc>
                <a:spcPct val="130000"/>
              </a:lnSpc>
              <a:spcBef>
                <a:spcPts val="0"/>
              </a:spcBef>
            </a:pPr>
            <a:r>
              <a:rPr lang="zh-CN" altLang="en-US" b="0" dirty="0" smtClean="0">
                <a:solidFill>
                  <a:srgbClr val="0000CC"/>
                </a:solidFill>
                <a:latin typeface="Century Schoolbook" panose="02040604050505020304" pitchFamily="18" charset="0"/>
                <a:ea typeface="黑体" panose="02010609060101010101" pitchFamily="49" charset="-122"/>
              </a:rPr>
              <a:t>与抽象类的差异</a:t>
            </a:r>
            <a:endParaRPr lang="en-US" altLang="zh-CN" b="0" dirty="0" smtClean="0">
              <a:solidFill>
                <a:srgbClr val="0000CC"/>
              </a:solidFill>
              <a:latin typeface="Century Schoolbook" panose="02040604050505020304" pitchFamily="18" charset="0"/>
              <a:ea typeface="黑体" panose="02010609060101010101" pitchFamily="49" charset="-122"/>
            </a:endParaRPr>
          </a:p>
          <a:p>
            <a:pPr lvl="1">
              <a:lnSpc>
                <a:spcPct val="130000"/>
              </a:lnSpc>
              <a:spcBef>
                <a:spcPts val="0"/>
              </a:spcBef>
            </a:pPr>
            <a:r>
              <a:rPr lang="zh-CN" altLang="en-US" b="0" dirty="0" smtClean="0">
                <a:latin typeface="Century Schoolbook" panose="02040604050505020304" pitchFamily="18" charset="0"/>
                <a:ea typeface="黑体" panose="02010609060101010101" pitchFamily="49" charset="-122"/>
              </a:rPr>
              <a:t>实现多继承，同时免除</a:t>
            </a:r>
            <a:r>
              <a:rPr lang="en-US" altLang="zh-CN" b="0" dirty="0" smtClean="0">
                <a:latin typeface="Century Schoolbook" panose="02040604050505020304" pitchFamily="18" charset="0"/>
                <a:ea typeface="黑体" panose="02010609060101010101" pitchFamily="49" charset="-122"/>
              </a:rPr>
              <a:t>C++</a:t>
            </a:r>
            <a:r>
              <a:rPr lang="zh-CN" altLang="en-US" b="0" dirty="0" smtClean="0">
                <a:latin typeface="Century Schoolbook" panose="02040604050505020304" pitchFamily="18" charset="0"/>
                <a:ea typeface="黑体" panose="02010609060101010101" pitchFamily="49" charset="-122"/>
              </a:rPr>
              <a:t>中的多继承那样的复杂性</a:t>
            </a:r>
          </a:p>
          <a:p>
            <a:pPr lvl="1">
              <a:lnSpc>
                <a:spcPct val="130000"/>
              </a:lnSpc>
              <a:spcBef>
                <a:spcPts val="0"/>
              </a:spcBef>
            </a:pPr>
            <a:r>
              <a:rPr lang="zh-CN" altLang="en-US" b="0" dirty="0" smtClean="0">
                <a:latin typeface="Century Schoolbook" panose="02040604050505020304" pitchFamily="18" charset="0"/>
                <a:ea typeface="黑体" panose="02010609060101010101" pitchFamily="49" charset="-122"/>
              </a:rPr>
              <a:t>建立类和类之间的“</a:t>
            </a:r>
            <a:r>
              <a:rPr lang="zh-CN" altLang="en-US" b="0" dirty="0" smtClean="0">
                <a:solidFill>
                  <a:srgbClr val="FF0000"/>
                </a:solidFill>
                <a:latin typeface="Century Schoolbook" panose="02040604050505020304" pitchFamily="18" charset="0"/>
                <a:ea typeface="黑体" panose="02010609060101010101" pitchFamily="49" charset="-122"/>
              </a:rPr>
              <a:t>协议</a:t>
            </a:r>
            <a:r>
              <a:rPr lang="zh-CN" altLang="en-US" b="0" dirty="0" smtClean="0">
                <a:latin typeface="Century Schoolbook" panose="02040604050505020304" pitchFamily="18" charset="0"/>
                <a:ea typeface="黑体" panose="02010609060101010101" pitchFamily="49" charset="-122"/>
              </a:rPr>
              <a:t>”</a:t>
            </a:r>
          </a:p>
          <a:p>
            <a:pPr lvl="2">
              <a:lnSpc>
                <a:spcPct val="130000"/>
              </a:lnSpc>
              <a:spcBef>
                <a:spcPts val="0"/>
              </a:spcBef>
            </a:pPr>
            <a:r>
              <a:rPr lang="zh-CN" altLang="en-US" sz="2400" dirty="0" smtClean="0">
                <a:solidFill>
                  <a:srgbClr val="009900"/>
                </a:solidFill>
                <a:latin typeface="Century Schoolbook" panose="02040604050505020304" pitchFamily="18" charset="0"/>
                <a:ea typeface="黑体" panose="02010609060101010101" pitchFamily="49" charset="-122"/>
              </a:rPr>
              <a:t>把类根据其实现的功能来分别代表，而不必顾虑它所在的类继承层次；</a:t>
            </a:r>
            <a:endParaRPr lang="en-US" altLang="zh-CN" sz="2400" dirty="0" smtClean="0">
              <a:solidFill>
                <a:srgbClr val="009900"/>
              </a:solidFill>
              <a:latin typeface="Century Schoolbook" panose="02040604050505020304" pitchFamily="18" charset="0"/>
              <a:ea typeface="黑体" panose="02010609060101010101" pitchFamily="49" charset="-122"/>
            </a:endParaRPr>
          </a:p>
          <a:p>
            <a:pPr lvl="2">
              <a:lnSpc>
                <a:spcPct val="130000"/>
              </a:lnSpc>
              <a:spcBef>
                <a:spcPts val="0"/>
              </a:spcBef>
            </a:pPr>
            <a:r>
              <a:rPr lang="zh-CN" altLang="en-US" sz="2400" dirty="0" smtClean="0">
                <a:solidFill>
                  <a:srgbClr val="009900"/>
                </a:solidFill>
                <a:latin typeface="Century Schoolbook" panose="02040604050505020304" pitchFamily="18" charset="0"/>
                <a:ea typeface="黑体" panose="02010609060101010101" pitchFamily="49" charset="-122"/>
              </a:rPr>
              <a:t>这样可以最大限度地利用动态绑定，隐藏实现细节</a:t>
            </a:r>
          </a:p>
          <a:p>
            <a:pPr lvl="2">
              <a:lnSpc>
                <a:spcPct val="130000"/>
              </a:lnSpc>
              <a:spcBef>
                <a:spcPts val="0"/>
              </a:spcBef>
            </a:pPr>
            <a:r>
              <a:rPr lang="zh-CN" altLang="en-US" sz="2400" dirty="0" smtClean="0">
                <a:solidFill>
                  <a:srgbClr val="009900"/>
                </a:solidFill>
                <a:latin typeface="Century Schoolbook" panose="02040604050505020304" pitchFamily="18" charset="0"/>
                <a:ea typeface="黑体" panose="02010609060101010101" pitchFamily="49" charset="-122"/>
              </a:rPr>
              <a:t>实现不同类之间的常量共享</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179512" y="1412776"/>
            <a:ext cx="2880320" cy="1224136"/>
          </a:xfrm>
        </p:spPr>
        <p:txBody>
          <a:bodyPr/>
          <a:lstStyle/>
          <a:p>
            <a:r>
              <a:rPr lang="zh-CN" altLang="en-US" b="0" dirty="0" smtClean="0">
                <a:latin typeface="黑体" panose="02010609060101010101" pitchFamily="49" charset="-122"/>
                <a:ea typeface="黑体" panose="02010609060101010101" pitchFamily="49" charset="-122"/>
              </a:rPr>
              <a:t>对动态绑定进行测试如下</a:t>
            </a:r>
          </a:p>
        </p:txBody>
      </p:sp>
      <p:sp>
        <p:nvSpPr>
          <p:cNvPr id="59395" name="Rectangle 3"/>
          <p:cNvSpPr txBox="1">
            <a:spLocks noChangeArrowheads="1"/>
          </p:cNvSpPr>
          <p:nvPr/>
        </p:nvSpPr>
        <p:spPr bwMode="auto">
          <a:xfrm>
            <a:off x="3059832" y="1196752"/>
            <a:ext cx="5615855" cy="5472559"/>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public class BindingTester{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static void main(String[] args) {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Shape[] s = new Shape[9];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int n;</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for(int i = 0; i &lt; s.length; i++) {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n = (int)(Math.random() * 3);</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switch(n) {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case 0: s[i] =  </a:t>
            </a:r>
            <a:r>
              <a:rPr lang="en-US" altLang="zh-CN" sz="2000" b="1">
                <a:solidFill>
                  <a:srgbClr val="FF0000"/>
                </a:solidFill>
                <a:latin typeface="Times New Roman" panose="02020603050405020304" pitchFamily="18" charset="0"/>
                <a:ea typeface="楷体_GB2312" pitchFamily="49" charset="-122"/>
              </a:rPr>
              <a:t>new Circle(); </a:t>
            </a:r>
            <a:r>
              <a:rPr lang="en-US" altLang="zh-CN" sz="2000" b="1">
                <a:latin typeface="Times New Roman" panose="02020603050405020304" pitchFamily="18" charset="0"/>
                <a:ea typeface="楷体_GB2312" pitchFamily="49" charset="-122"/>
              </a:rPr>
              <a:t>break;</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case 1: s[i] =  </a:t>
            </a:r>
            <a:r>
              <a:rPr lang="en-US" altLang="zh-CN" sz="2000" b="1">
                <a:solidFill>
                  <a:srgbClr val="FF0000"/>
                </a:solidFill>
                <a:latin typeface="Times New Roman" panose="02020603050405020304" pitchFamily="18" charset="0"/>
                <a:ea typeface="楷体_GB2312" pitchFamily="49" charset="-122"/>
              </a:rPr>
              <a:t>new Square(); </a:t>
            </a:r>
            <a:r>
              <a:rPr lang="en-US" altLang="zh-CN" sz="2000" b="1">
                <a:latin typeface="Times New Roman" panose="02020603050405020304" pitchFamily="18" charset="0"/>
                <a:ea typeface="楷体_GB2312" pitchFamily="49" charset="-122"/>
              </a:rPr>
              <a:t>break;</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case 2: s[i] =  </a:t>
            </a:r>
            <a:r>
              <a:rPr lang="en-US" altLang="zh-CN" sz="2000" b="1">
                <a:solidFill>
                  <a:srgbClr val="FF0000"/>
                </a:solidFill>
                <a:latin typeface="Times New Roman" panose="02020603050405020304" pitchFamily="18" charset="0"/>
                <a:ea typeface="楷体_GB2312" pitchFamily="49" charset="-122"/>
              </a:rPr>
              <a:t>new Triangle();</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for(int i = 0; i &lt; s.length; i++)   </a:t>
            </a:r>
          </a:p>
          <a:p>
            <a:pPr marL="0" lvl="1">
              <a:lnSpc>
                <a:spcPct val="60000"/>
              </a:lnSpc>
              <a:spcBef>
                <a:spcPct val="50000"/>
              </a:spcBef>
              <a:buClr>
                <a:schemeClr val="accent2"/>
              </a:buClr>
              <a:buSzPct val="70000"/>
            </a:pPr>
            <a:r>
              <a:rPr lang="en-US" altLang="zh-CN" sz="2000" b="1">
                <a:solidFill>
                  <a:srgbClr val="0000CC"/>
                </a:solidFill>
                <a:latin typeface="Times New Roman" panose="02020603050405020304" pitchFamily="18" charset="0"/>
                <a:ea typeface="楷体_GB2312" pitchFamily="49" charset="-122"/>
              </a:rPr>
              <a:t>                 s[i].draw();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68313" y="188913"/>
            <a:ext cx="7543800" cy="719137"/>
          </a:xfrm>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3.14.2 </a:t>
            </a:r>
            <a:r>
              <a:rPr lang="zh-CN" altLang="en-GB" sz="3200" dirty="0">
                <a:latin typeface="Times New Roman" panose="02020603050405020304" pitchFamily="18" charset="0"/>
                <a:ea typeface="黑体" panose="02010609060101010101" pitchFamily="49" charset="-122"/>
                <a:cs typeface="Times New Roman" panose="02020603050405020304" pitchFamily="18" charset="0"/>
              </a:rPr>
              <a:t>绑定的概念</a:t>
            </a:r>
            <a:endParaRPr lang="zh-CN" altLang="en-US" sz="3200" dirty="0" smtClean="0">
              <a:ea typeface="宋体" panose="02010600030101010101" pitchFamily="2" charset="-122"/>
              <a:cs typeface="Times New Roman" panose="02020603050405020304" pitchFamily="18" charset="0"/>
            </a:endParaRPr>
          </a:p>
        </p:txBody>
      </p:sp>
      <p:sp>
        <p:nvSpPr>
          <p:cNvPr id="6" name="内容占位符 2"/>
          <p:cNvSpPr txBox="1">
            <a:spLocks/>
          </p:cNvSpPr>
          <p:nvPr/>
        </p:nvSpPr>
        <p:spPr bwMode="auto">
          <a:xfrm>
            <a:off x="197696" y="2813883"/>
            <a:ext cx="8229600"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n"/>
              <a:defRPr sz="28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400" b="1">
                <a:solidFill>
                  <a:schemeClr val="tx1"/>
                </a:solidFill>
                <a:latin typeface="Times New Roman" pitchFamily="18" charset="0"/>
                <a:ea typeface="楷体_GB2312" pitchFamily="1" charset="-122"/>
              </a:defRPr>
            </a:lvl2pPr>
            <a:lvl3pPr marL="987425" indent="-293688" algn="l" rtl="0" eaLnBrk="0" fontAlgn="base" hangingPunct="0">
              <a:spcBef>
                <a:spcPct val="20000"/>
              </a:spcBef>
              <a:spcAft>
                <a:spcPct val="0"/>
              </a:spcAft>
              <a:buClr>
                <a:schemeClr val="tx2"/>
              </a:buClr>
              <a:buSzPct val="70000"/>
              <a:buFont typeface="Wingdings" panose="05000000000000000000" pitchFamily="2" charset="2"/>
              <a:buChar char="Ø"/>
              <a:defRPr sz="2000">
                <a:solidFill>
                  <a:schemeClr val="tx1"/>
                </a:solidFill>
                <a:latin typeface="+mn-lt"/>
                <a:ea typeface="楷体_GB2312" pitchFamily="1"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a:solidFill>
                  <a:schemeClr val="tx1"/>
                </a:solidFill>
                <a:latin typeface="+mn-lt"/>
                <a:ea typeface="楷体_GB2312" pitchFamily="1"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1600">
                <a:solidFill>
                  <a:schemeClr val="tx1"/>
                </a:solidFill>
                <a:latin typeface="+mn-lt"/>
                <a:ea typeface="楷体_GB2312" pitchFamily="1" charset="-122"/>
              </a:defRPr>
            </a:lvl5pPr>
            <a:lvl6pPr marL="20558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6pPr>
            <a:lvl7pPr marL="25130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7pPr>
            <a:lvl8pPr marL="29702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8pPr>
            <a:lvl9pPr marL="34274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ea typeface="楷体_GB2312" pitchFamily="1" charset="-122"/>
              </a:defRPr>
            </a:lvl9pPr>
          </a:lstStyle>
          <a:p>
            <a:pPr>
              <a:lnSpc>
                <a:spcPct val="70000"/>
              </a:lnSpc>
            </a:pPr>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运行结果</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Square.draw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Triangle.draw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Circle.draw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Triangle.draw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Triangle.draw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Circle.draw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Square.draw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Circle.draw</a:t>
            </a:r>
            <a:r>
              <a:rPr lang="en-US" altLang="zh-CN" sz="2000" kern="0" dirty="0" smtClean="0">
                <a:ea typeface="黑体" panose="02010609060101010101" pitchFamily="49" charset="-122"/>
                <a:cs typeface="Times New Roman" panose="02020603050405020304" pitchFamily="18" charset="0"/>
              </a:rPr>
              <a:t>()</a:t>
            </a:r>
          </a:p>
          <a:p>
            <a:pPr lvl="1">
              <a:spcBef>
                <a:spcPts val="0"/>
              </a:spcBef>
              <a:buFontTx/>
              <a:buNone/>
            </a:pPr>
            <a:r>
              <a:rPr lang="en-US" altLang="zh-CN" sz="2000" kern="0" dirty="0" err="1" smtClean="0">
                <a:ea typeface="黑体" panose="02010609060101010101" pitchFamily="49" charset="-122"/>
                <a:cs typeface="Times New Roman" panose="02020603050405020304" pitchFamily="18" charset="0"/>
              </a:rPr>
              <a:t>Triangle.draw</a:t>
            </a:r>
            <a:r>
              <a:rPr lang="en-US" altLang="zh-CN" sz="2000" kern="0" dirty="0" smtClean="0">
                <a:ea typeface="黑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a:xfrm>
            <a:off x="468313" y="981075"/>
            <a:ext cx="7488063" cy="5184775"/>
          </a:xfrm>
        </p:spPr>
        <p:txBody>
          <a:bodyPr/>
          <a:lstStyle/>
          <a:p>
            <a:pPr lvl="1">
              <a:spcBef>
                <a:spcPts val="600"/>
              </a:spcBef>
              <a:buFontTx/>
              <a:buNone/>
            </a:pPr>
            <a:endParaRPr lang="en-US" altLang="zh-CN" sz="2000" dirty="0" smtClean="0">
              <a:ea typeface="黑体" panose="02010609060101010101" pitchFamily="49" charset="-122"/>
              <a:cs typeface="Times New Roman" panose="02020603050405020304" pitchFamily="18" charset="0"/>
            </a:endParaRPr>
          </a:p>
          <a:p>
            <a:pPr>
              <a:spcBef>
                <a:spcPts val="600"/>
              </a:spcBef>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spcBef>
                <a:spcPts val="600"/>
              </a:spcBef>
            </a:pPr>
            <a:r>
              <a:rPr lang="zh-CN" altLang="en-US" b="0" dirty="0" smtClean="0">
                <a:ea typeface="黑体" panose="02010609060101010101" pitchFamily="49" charset="-122"/>
                <a:cs typeface="Times New Roman" panose="02020603050405020304" pitchFamily="18" charset="0"/>
              </a:rPr>
              <a:t>编译时无法知道</a:t>
            </a:r>
            <a:r>
              <a:rPr lang="en-US" altLang="zh-CN" b="0" dirty="0" smtClean="0">
                <a:ea typeface="黑体" panose="02010609060101010101" pitchFamily="49" charset="-122"/>
                <a:cs typeface="Times New Roman" panose="02020603050405020304" pitchFamily="18" charset="0"/>
              </a:rPr>
              <a:t>s</a:t>
            </a:r>
            <a:r>
              <a:rPr lang="zh-CN" altLang="en-US" b="0" dirty="0" smtClean="0">
                <a:ea typeface="黑体" panose="02010609060101010101" pitchFamily="49" charset="-122"/>
                <a:cs typeface="Times New Roman" panose="02020603050405020304" pitchFamily="18" charset="0"/>
              </a:rPr>
              <a:t>数组元素的具体类型，运行时才能确定类型，所以是</a:t>
            </a:r>
            <a:r>
              <a:rPr lang="zh-CN" altLang="en-US" b="0" dirty="0" smtClean="0">
                <a:solidFill>
                  <a:srgbClr val="FF0000"/>
                </a:solidFill>
                <a:ea typeface="黑体" panose="02010609060101010101" pitchFamily="49" charset="-122"/>
                <a:cs typeface="Times New Roman" panose="02020603050405020304" pitchFamily="18" charset="0"/>
              </a:rPr>
              <a:t>动态绑定</a:t>
            </a:r>
          </a:p>
          <a:p>
            <a:pPr lvl="1">
              <a:spcBef>
                <a:spcPts val="600"/>
              </a:spcBef>
            </a:pPr>
            <a:r>
              <a:rPr lang="zh-CN" altLang="en-US" b="0" dirty="0" smtClean="0">
                <a:solidFill>
                  <a:srgbClr val="0000CC"/>
                </a:solidFill>
                <a:ea typeface="黑体" panose="02010609060101010101" pitchFamily="49" charset="-122"/>
                <a:cs typeface="Times New Roman" panose="02020603050405020304" pitchFamily="18" charset="0"/>
              </a:rPr>
              <a:t>在主方法的循环体中，每次随机生成指向一个</a:t>
            </a:r>
            <a:r>
              <a:rPr lang="en-US" altLang="zh-CN" b="0" dirty="0" err="1" smtClean="0">
                <a:solidFill>
                  <a:srgbClr val="0000CC"/>
                </a:solidFill>
                <a:ea typeface="黑体" panose="02010609060101010101" pitchFamily="49" charset="-122"/>
                <a:cs typeface="Times New Roman" panose="02020603050405020304" pitchFamily="18" charset="0"/>
              </a:rPr>
              <a:t>Circle、Square</a:t>
            </a:r>
            <a:r>
              <a:rPr lang="zh-CN" altLang="en-US" b="0" dirty="0" smtClean="0">
                <a:solidFill>
                  <a:srgbClr val="0000CC"/>
                </a:solidFill>
                <a:ea typeface="黑体" panose="02010609060101010101" pitchFamily="49" charset="-122"/>
                <a:cs typeface="Times New Roman" panose="02020603050405020304" pitchFamily="18" charset="0"/>
              </a:rPr>
              <a:t>或者</a:t>
            </a:r>
            <a:r>
              <a:rPr lang="en-US" altLang="zh-CN" b="0" dirty="0" smtClean="0">
                <a:solidFill>
                  <a:srgbClr val="0000CC"/>
                </a:solidFill>
                <a:ea typeface="黑体" panose="02010609060101010101" pitchFamily="49" charset="-122"/>
                <a:cs typeface="Times New Roman" panose="02020603050405020304" pitchFamily="18" charset="0"/>
              </a:rPr>
              <a:t>Triangle</a:t>
            </a:r>
            <a:r>
              <a:rPr lang="zh-CN" altLang="en-US" b="0" dirty="0" smtClean="0">
                <a:solidFill>
                  <a:srgbClr val="0000CC"/>
                </a:solidFill>
                <a:ea typeface="黑体" panose="02010609060101010101" pitchFamily="49" charset="-122"/>
                <a:cs typeface="Times New Roman" panose="02020603050405020304" pitchFamily="18" charset="0"/>
              </a:rPr>
              <a:t>的引用</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68313" y="188913"/>
            <a:ext cx="7543800" cy="719137"/>
          </a:xfrm>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3.14.2 </a:t>
            </a:r>
            <a:r>
              <a:rPr lang="zh-CN" altLang="en-GB" sz="3200" dirty="0">
                <a:latin typeface="Times New Roman" panose="02020603050405020304" pitchFamily="18" charset="0"/>
                <a:ea typeface="黑体" panose="02010609060101010101" pitchFamily="49" charset="-122"/>
                <a:cs typeface="Times New Roman" panose="02020603050405020304" pitchFamily="18" charset="0"/>
              </a:rPr>
              <a:t>绑定的概念</a:t>
            </a:r>
            <a:endParaRPr lang="zh-CN" altLang="en-US" sz="3200" dirty="0" smtClean="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3.14.2 </a:t>
            </a:r>
            <a:r>
              <a:rPr lang="zh-CN" altLang="en-GB" sz="3200" dirty="0" smtClean="0">
                <a:latin typeface="Times New Roman" panose="02020603050405020304" pitchFamily="18" charset="0"/>
                <a:ea typeface="黑体" panose="02010609060101010101" pitchFamily="49" charset="-122"/>
                <a:cs typeface="Times New Roman" panose="02020603050405020304" pitchFamily="18" charset="0"/>
              </a:rPr>
              <a:t>绑定的概念</a:t>
            </a:r>
            <a:endPar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323" name="内容占位符 2"/>
          <p:cNvSpPr>
            <a:spLocks noGrp="1"/>
          </p:cNvSpPr>
          <p:nvPr>
            <p:ph idx="1"/>
          </p:nvPr>
        </p:nvSpPr>
        <p:spPr/>
        <p:txBody>
          <a:bodyPr/>
          <a:lstStyle/>
          <a:p>
            <a:r>
              <a:rPr lang="zh-CN" altLang="en-GB" b="0" dirty="0" smtClean="0">
                <a:latin typeface="Times New Roman" panose="02020603050405020304" pitchFamily="18" charset="0"/>
                <a:ea typeface="黑体" panose="02010609060101010101" pitchFamily="49" charset="-122"/>
                <a:cs typeface="Times New Roman" panose="02020603050405020304" pitchFamily="18" charset="0"/>
              </a:rPr>
              <a:t>绑定</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(binding)</a:t>
            </a:r>
            <a:endParaRPr lang="zh-CN" altLang="en-GB"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ea typeface="黑体" panose="02010609060101010101" pitchFamily="49" charset="-122"/>
                <a:cs typeface="Times New Roman" panose="02020603050405020304" pitchFamily="18" charset="0"/>
              </a:rPr>
              <a:t>指将一个方法调用同一个方法主体连接到一起</a:t>
            </a:r>
          </a:p>
          <a:p>
            <a:pPr lvl="1"/>
            <a:r>
              <a:rPr lang="zh-CN" altLang="en-US" b="0" dirty="0" smtClean="0">
                <a:ea typeface="黑体" panose="02010609060101010101" pitchFamily="49" charset="-122"/>
                <a:cs typeface="Times New Roman" panose="02020603050405020304" pitchFamily="18" charset="0"/>
              </a:rPr>
              <a:t>根据绑定时期的不同，可分为</a:t>
            </a:r>
          </a:p>
          <a:p>
            <a:pPr lvl="2"/>
            <a:r>
              <a:rPr lang="zh-CN" altLang="en-GB"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早期绑定</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（静态绑定）</a:t>
            </a:r>
            <a:endParaRPr lang="en-GB"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GB" sz="2400" dirty="0" smtClean="0">
                <a:latin typeface="Times New Roman" panose="02020603050405020304" pitchFamily="18" charset="0"/>
                <a:ea typeface="黑体" panose="02010609060101010101" pitchFamily="49" charset="-122"/>
                <a:cs typeface="Times New Roman" panose="02020603050405020304" pitchFamily="18" charset="0"/>
              </a:rPr>
              <a:t>程序运行之前执行绑定</a:t>
            </a:r>
            <a:endPar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GB"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晚期绑定</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（动态绑定）</a:t>
            </a:r>
            <a:endParaRPr lang="en-GB"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也叫作“动态绑定”或“运行期绑定</a:t>
            </a:r>
            <a:endParaRPr lang="zh-CN" altLang="en-GB"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GB" sz="2400" dirty="0" smtClean="0">
                <a:latin typeface="Times New Roman" panose="02020603050405020304" pitchFamily="18" charset="0"/>
                <a:ea typeface="黑体" panose="02010609060101010101" pitchFamily="49" charset="-122"/>
                <a:cs typeface="Times New Roman" panose="02020603050405020304" pitchFamily="18" charset="0"/>
              </a:rPr>
              <a:t>基于对象的类别，在程序运行时执行绑定</a:t>
            </a:r>
            <a:endParaRPr lang="en-GB"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03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3.14.3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多态的应用</a:t>
            </a:r>
          </a:p>
        </p:txBody>
      </p:sp>
      <p:sp>
        <p:nvSpPr>
          <p:cNvPr id="61443" name="内容占位符 2"/>
          <p:cNvSpPr>
            <a:spLocks noGrp="1"/>
          </p:cNvSpPr>
          <p:nvPr>
            <p:ph idx="1"/>
          </p:nvPr>
        </p:nvSpPr>
        <p:spPr>
          <a:xfrm>
            <a:off x="468313" y="981075"/>
            <a:ext cx="7543800" cy="5184775"/>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多态的应用</a:t>
            </a:r>
          </a:p>
          <a:p>
            <a:pPr lvl="1"/>
            <a:r>
              <a:rPr lang="zh-CN" altLang="en-US" b="0" dirty="0" smtClean="0">
                <a:solidFill>
                  <a:srgbClr val="0000CC"/>
                </a:solidFill>
                <a:ea typeface="黑体" panose="02010609060101010101" pitchFamily="49" charset="-122"/>
                <a:cs typeface="Times New Roman" panose="02020603050405020304" pitchFamily="18" charset="0"/>
              </a:rPr>
              <a:t>技术基础</a:t>
            </a:r>
          </a:p>
          <a:p>
            <a:pPr lvl="2">
              <a:spcBef>
                <a:spcPts val="1200"/>
              </a:spcBef>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向上塑型技术：</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一个父类的引用变量可以指向不同的子类对象</a:t>
            </a:r>
          </a:p>
          <a:p>
            <a:pPr lvl="2">
              <a:spcBef>
                <a:spcPts val="1200"/>
              </a:spcBef>
            </a:pP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动态绑定技术：</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运行时根据父类引用变量所指对象的实际类型执行相应的子类方法，从而实现多态性</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3.14.3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多态的应用</a:t>
            </a:r>
            <a:endParaRPr lang="zh-CN" altLang="en-US" sz="3200" dirty="0" smtClean="0">
              <a:ea typeface="宋体" panose="02010600030101010101" pitchFamily="2" charset="-122"/>
              <a:cs typeface="Times New Roman" panose="02020603050405020304" pitchFamily="18" charset="0"/>
            </a:endParaRPr>
          </a:p>
        </p:txBody>
      </p:sp>
      <p:sp>
        <p:nvSpPr>
          <p:cNvPr id="62467" name="内容占位符 2"/>
          <p:cNvSpPr>
            <a:spLocks noGrp="1"/>
          </p:cNvSpPr>
          <p:nvPr>
            <p:ph idx="1"/>
          </p:nvPr>
        </p:nvSpPr>
        <p:spPr>
          <a:xfrm>
            <a:off x="468313" y="981075"/>
            <a:ext cx="7488064" cy="2159893"/>
          </a:xfrm>
        </p:spPr>
        <p:txBody>
          <a:bodyPr/>
          <a:lstStyle/>
          <a:p>
            <a:r>
              <a:rPr lang="zh-CN" altLang="en-US" b="0" dirty="0" smtClean="0">
                <a:latin typeface="黑体" panose="02010609060101010101" pitchFamily="49" charset="-122"/>
                <a:ea typeface="黑体" panose="02010609060101010101" pitchFamily="49" charset="-122"/>
              </a:rPr>
              <a:t>例子</a:t>
            </a:r>
            <a:endParaRPr lang="en-US" altLang="zh-CN" b="0" dirty="0" smtClean="0">
              <a:latin typeface="黑体" panose="02010609060101010101" pitchFamily="49" charset="-122"/>
              <a:ea typeface="黑体" panose="02010609060101010101" pitchFamily="49" charset="-122"/>
            </a:endParaRPr>
          </a:p>
          <a:p>
            <a:pPr lvl="1">
              <a:lnSpc>
                <a:spcPct val="90000"/>
              </a:lnSpc>
            </a:pPr>
            <a:r>
              <a:rPr lang="zh-CN" altLang="en-US" b="0" dirty="0" smtClean="0">
                <a:ea typeface="黑体" panose="02010609060101010101" pitchFamily="49" charset="-122"/>
                <a:cs typeface="Times New Roman" panose="02020603050405020304" pitchFamily="18" charset="0"/>
              </a:rPr>
              <a:t>声明一个</a:t>
            </a:r>
            <a:r>
              <a:rPr lang="zh-CN" altLang="en-US" b="0" dirty="0" smtClean="0">
                <a:solidFill>
                  <a:srgbClr val="FF0000"/>
                </a:solidFill>
                <a:ea typeface="黑体" panose="02010609060101010101" pitchFamily="49" charset="-122"/>
                <a:cs typeface="Times New Roman" panose="02020603050405020304" pitchFamily="18" charset="0"/>
              </a:rPr>
              <a:t>抽象类</a:t>
            </a:r>
            <a:r>
              <a:rPr lang="en-US" altLang="zh-CN" b="0" dirty="0" smtClean="0">
                <a:solidFill>
                  <a:srgbClr val="FF0000"/>
                </a:solidFill>
                <a:ea typeface="黑体" panose="02010609060101010101" pitchFamily="49" charset="-122"/>
                <a:cs typeface="Times New Roman" panose="02020603050405020304" pitchFamily="18" charset="0"/>
              </a:rPr>
              <a:t>Driver</a:t>
            </a:r>
            <a:r>
              <a:rPr lang="zh-CN" altLang="en-US" b="0" dirty="0" smtClean="0">
                <a:ea typeface="黑体" panose="02010609060101010101" pitchFamily="49" charset="-122"/>
                <a:cs typeface="Times New Roman" panose="02020603050405020304" pitchFamily="18" charset="0"/>
              </a:rPr>
              <a:t>及两个</a:t>
            </a:r>
            <a:r>
              <a:rPr lang="zh-CN" altLang="en-US" b="0" dirty="0" smtClean="0">
                <a:solidFill>
                  <a:srgbClr val="0000CC"/>
                </a:solidFill>
                <a:ea typeface="黑体" panose="02010609060101010101" pitchFamily="49" charset="-122"/>
                <a:cs typeface="Times New Roman" panose="02020603050405020304" pitchFamily="18" charset="0"/>
              </a:rPr>
              <a:t>子类</a:t>
            </a:r>
            <a:r>
              <a:rPr lang="en-US" altLang="zh-CN" b="0" dirty="0" err="1" smtClean="0">
                <a:solidFill>
                  <a:srgbClr val="0000CC"/>
                </a:solidFill>
                <a:ea typeface="黑体" panose="02010609060101010101" pitchFamily="49" charset="-122"/>
                <a:cs typeface="Times New Roman" panose="02020603050405020304" pitchFamily="18" charset="0"/>
              </a:rPr>
              <a:t>FemaleDriver</a:t>
            </a:r>
            <a:r>
              <a:rPr lang="zh-CN" altLang="en-US" b="0" dirty="0" smtClean="0">
                <a:ea typeface="黑体" panose="02010609060101010101" pitchFamily="49" charset="-122"/>
                <a:cs typeface="Times New Roman" panose="02020603050405020304" pitchFamily="18" charset="0"/>
              </a:rPr>
              <a:t>及</a:t>
            </a:r>
            <a:r>
              <a:rPr lang="en-US" altLang="zh-CN" b="0" dirty="0" err="1" smtClean="0">
                <a:solidFill>
                  <a:srgbClr val="0000CC"/>
                </a:solidFill>
                <a:ea typeface="黑体" panose="02010609060101010101" pitchFamily="49" charset="-122"/>
                <a:cs typeface="Times New Roman" panose="02020603050405020304" pitchFamily="18" charset="0"/>
              </a:rPr>
              <a:t>MaleDriver</a:t>
            </a:r>
            <a:endParaRPr lang="en-US" altLang="zh-CN" b="0" dirty="0" smtClean="0">
              <a:solidFill>
                <a:srgbClr val="0000CC"/>
              </a:solidFill>
              <a:ea typeface="黑体" panose="02010609060101010101" pitchFamily="49" charset="-122"/>
              <a:cs typeface="Times New Roman" panose="02020603050405020304" pitchFamily="18" charset="0"/>
            </a:endParaRPr>
          </a:p>
          <a:p>
            <a:pPr lvl="1">
              <a:lnSpc>
                <a:spcPct val="90000"/>
              </a:lnSpc>
            </a:pPr>
            <a:r>
              <a:rPr lang="zh-CN" altLang="en-US" b="0" dirty="0" smtClean="0">
                <a:ea typeface="黑体" panose="02010609060101010101" pitchFamily="49" charset="-122"/>
                <a:cs typeface="Times New Roman" panose="02020603050405020304" pitchFamily="18" charset="0"/>
              </a:rPr>
              <a:t>在</a:t>
            </a:r>
            <a:r>
              <a:rPr lang="en-US" altLang="zh-CN" b="0" dirty="0" smtClean="0">
                <a:ea typeface="黑体" panose="02010609060101010101" pitchFamily="49" charset="-122"/>
                <a:cs typeface="Times New Roman" panose="02020603050405020304" pitchFamily="18" charset="0"/>
              </a:rPr>
              <a:t>Diver</a:t>
            </a:r>
            <a:r>
              <a:rPr lang="zh-CN" altLang="en-US" b="0" dirty="0" smtClean="0">
                <a:ea typeface="黑体" panose="02010609060101010101" pitchFamily="49" charset="-122"/>
                <a:cs typeface="Times New Roman" panose="02020603050405020304" pitchFamily="18" charset="0"/>
              </a:rPr>
              <a:t>类中声明了抽象方法</a:t>
            </a:r>
            <a:r>
              <a:rPr lang="en-US" altLang="zh-CN" b="0" dirty="0" smtClean="0">
                <a:ea typeface="黑体" panose="02010609060101010101" pitchFamily="49" charset="-122"/>
                <a:cs typeface="Times New Roman" panose="02020603050405020304" pitchFamily="18" charset="0"/>
              </a:rPr>
              <a:t>drives，</a:t>
            </a:r>
            <a:r>
              <a:rPr lang="zh-CN" altLang="en-US" b="0" dirty="0" smtClean="0">
                <a:ea typeface="黑体" panose="02010609060101010101" pitchFamily="49" charset="-122"/>
                <a:cs typeface="Times New Roman" panose="02020603050405020304" pitchFamily="18" charset="0"/>
              </a:rPr>
              <a:t>在两个子类中对这个方法进行了重写</a:t>
            </a:r>
          </a:p>
          <a:p>
            <a:endParaRPr lang="zh-CN" altLang="en-US" dirty="0" smtClean="0">
              <a:ea typeface="宋体" panose="02010600030101010101" pitchFamily="2" charset="-122"/>
            </a:endParaRPr>
          </a:p>
        </p:txBody>
      </p:sp>
      <p:sp>
        <p:nvSpPr>
          <p:cNvPr id="62468" name="Rectangle 3"/>
          <p:cNvSpPr txBox="1">
            <a:spLocks noChangeArrowheads="1"/>
          </p:cNvSpPr>
          <p:nvPr/>
        </p:nvSpPr>
        <p:spPr bwMode="auto">
          <a:xfrm>
            <a:off x="611560" y="3110172"/>
            <a:ext cx="8207375" cy="237648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public </a:t>
            </a:r>
            <a:r>
              <a:rPr lang="en-US" altLang="zh-CN" sz="2000" b="1">
                <a:solidFill>
                  <a:srgbClr val="FF0000"/>
                </a:solidFill>
                <a:latin typeface="Times New Roman" panose="02020603050405020304" pitchFamily="18" charset="0"/>
                <a:ea typeface="楷体_GB2312" pitchFamily="49" charset="-122"/>
              </a:rPr>
              <a:t>abstract </a:t>
            </a:r>
            <a:r>
              <a:rPr lang="en-US" altLang="zh-CN" sz="2000" b="1">
                <a:latin typeface="Times New Roman" panose="02020603050405020304" pitchFamily="18" charset="0"/>
                <a:ea typeface="楷体_GB2312" pitchFamily="49" charset="-122"/>
              </a:rPr>
              <a:t>class Driver</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public Driver( ) {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public </a:t>
            </a:r>
            <a:r>
              <a:rPr lang="en-US" altLang="zh-CN" sz="2000" b="1">
                <a:solidFill>
                  <a:srgbClr val="FF0000"/>
                </a:solidFill>
                <a:latin typeface="Times New Roman" panose="02020603050405020304" pitchFamily="18" charset="0"/>
                <a:ea typeface="楷体_GB2312" pitchFamily="49" charset="-122"/>
              </a:rPr>
              <a:t>abstract</a:t>
            </a:r>
            <a:r>
              <a:rPr lang="en-US" altLang="zh-CN" sz="2000" b="1">
                <a:latin typeface="Times New Roman" panose="02020603050405020304" pitchFamily="18" charset="0"/>
                <a:ea typeface="楷体_GB2312" pitchFamily="49" charset="-122"/>
              </a:rPr>
              <a:t> void drives(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3.14.3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多态的应用</a:t>
            </a:r>
            <a:endParaRPr lang="zh-CN" altLang="en-US" sz="3200" dirty="0" smtClean="0">
              <a:ea typeface="宋体" panose="02010600030101010101" pitchFamily="2" charset="-122"/>
              <a:cs typeface="Times New Roman" panose="02020603050405020304" pitchFamily="18" charset="0"/>
            </a:endParaRPr>
          </a:p>
        </p:txBody>
      </p:sp>
      <p:sp>
        <p:nvSpPr>
          <p:cNvPr id="63491"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63492" name="Rectangle 3"/>
          <p:cNvSpPr txBox="1">
            <a:spLocks noChangeArrowheads="1"/>
          </p:cNvSpPr>
          <p:nvPr/>
        </p:nvSpPr>
        <p:spPr bwMode="auto">
          <a:xfrm>
            <a:off x="452438" y="1052513"/>
            <a:ext cx="8208962" cy="27368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public class </a:t>
            </a:r>
            <a:r>
              <a:rPr lang="en-US" altLang="zh-CN" sz="2000" b="1">
                <a:solidFill>
                  <a:srgbClr val="0000CC"/>
                </a:solidFill>
                <a:latin typeface="Times New Roman" panose="02020603050405020304" pitchFamily="18" charset="0"/>
                <a:ea typeface="楷体_GB2312" pitchFamily="49" charset="-122"/>
              </a:rPr>
              <a:t>FemaleDriver</a:t>
            </a:r>
            <a:r>
              <a:rPr lang="en-US" altLang="zh-CN" sz="2000" b="1">
                <a:latin typeface="Times New Roman" panose="02020603050405020304" pitchFamily="18" charset="0"/>
                <a:ea typeface="楷体_GB2312" pitchFamily="49" charset="-122"/>
              </a:rPr>
              <a:t> extends Driver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public FemaleDriver( ) {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public void drives( ) {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System.out.println("A Female driver drives a vehicle.");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sp>
        <p:nvSpPr>
          <p:cNvPr id="63493" name="Rectangle 3"/>
          <p:cNvSpPr txBox="1">
            <a:spLocks noChangeArrowheads="1"/>
          </p:cNvSpPr>
          <p:nvPr/>
        </p:nvSpPr>
        <p:spPr bwMode="auto">
          <a:xfrm>
            <a:off x="468313" y="3933825"/>
            <a:ext cx="8207375" cy="273526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a:t>
            </a:r>
            <a:r>
              <a:rPr lang="en-US" altLang="zh-CN" sz="2000" b="1" dirty="0" err="1">
                <a:solidFill>
                  <a:srgbClr val="0000CC"/>
                </a:solidFill>
                <a:latin typeface="Times New Roman" panose="02020603050405020304" pitchFamily="18" charset="0"/>
                <a:ea typeface="楷体_GB2312" pitchFamily="49" charset="-122"/>
              </a:rPr>
              <a:t>MaleDriver</a:t>
            </a:r>
            <a:r>
              <a:rPr lang="en-US" altLang="zh-CN" sz="2000" b="1" dirty="0">
                <a:latin typeface="Times New Roman" panose="02020603050405020304" pitchFamily="18" charset="0"/>
                <a:ea typeface="楷体_GB2312" pitchFamily="49" charset="-122"/>
              </a:rPr>
              <a:t> extends Driver {</a:t>
            </a:r>
          </a:p>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a:latin typeface="Times New Roman" panose="02020603050405020304" pitchFamily="18" charset="0"/>
                <a:ea typeface="楷体_GB2312" pitchFamily="49" charset="-122"/>
              </a:rPr>
              <a:t>MaleDriver</a:t>
            </a:r>
            <a:r>
              <a:rPr lang="en-US" altLang="zh-CN" sz="2000" b="1" dirty="0">
                <a:latin typeface="Times New Roman" panose="02020603050405020304" pitchFamily="18" charset="0"/>
                <a:ea typeface="楷体_GB2312" pitchFamily="49" charset="-122"/>
              </a:rPr>
              <a:t>( ) { }</a:t>
            </a:r>
          </a:p>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void drives( ) { </a:t>
            </a:r>
          </a:p>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System.out.println</a:t>
            </a:r>
            <a:r>
              <a:rPr lang="en-US" altLang="zh-CN" sz="2000" b="1" dirty="0">
                <a:latin typeface="Times New Roman" panose="02020603050405020304" pitchFamily="18" charset="0"/>
                <a:ea typeface="楷体_GB2312" pitchFamily="49" charset="-122"/>
              </a:rPr>
              <a:t>("A male driver drives a vehicle."); </a:t>
            </a:r>
          </a:p>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3.14.3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多态的</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应用</a:t>
            </a:r>
            <a:endParaRPr lang="zh-CN" altLang="en-US" dirty="0" smtClean="0">
              <a:ea typeface="宋体" panose="02010600030101010101" pitchFamily="2" charset="-122"/>
              <a:cs typeface="Times New Roman" panose="02020603050405020304" pitchFamily="18" charset="0"/>
            </a:endParaRPr>
          </a:p>
        </p:txBody>
      </p:sp>
      <p:sp>
        <p:nvSpPr>
          <p:cNvPr id="64515" name="内容占位符 2"/>
          <p:cNvSpPr>
            <a:spLocks noGrp="1"/>
          </p:cNvSpPr>
          <p:nvPr>
            <p:ph idx="1"/>
          </p:nvPr>
        </p:nvSpPr>
        <p:spPr>
          <a:xfrm>
            <a:off x="522569" y="5301208"/>
            <a:ext cx="8229600" cy="1296144"/>
          </a:xfrm>
        </p:spPr>
        <p:txBody>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运行结果</a:t>
            </a:r>
          </a:p>
          <a:p>
            <a:pPr lvl="1">
              <a:buFontTx/>
              <a:buNone/>
            </a:pPr>
            <a:r>
              <a:rPr lang="en-US" altLang="zh-CN" sz="2000" dirty="0" smtClean="0">
                <a:ea typeface="黑体" panose="02010609060101010101" pitchFamily="49" charset="-122"/>
                <a:cs typeface="Times New Roman" panose="02020603050405020304" pitchFamily="18" charset="0"/>
              </a:rPr>
              <a:t>A Female driver drives a vehicle.</a:t>
            </a:r>
          </a:p>
          <a:p>
            <a:pPr lvl="1">
              <a:buFontTx/>
              <a:buNone/>
            </a:pPr>
            <a:r>
              <a:rPr lang="en-US" altLang="zh-CN" sz="2000" dirty="0" smtClean="0">
                <a:ea typeface="黑体" panose="02010609060101010101" pitchFamily="49" charset="-122"/>
                <a:cs typeface="Times New Roman" panose="02020603050405020304" pitchFamily="18" charset="0"/>
              </a:rPr>
              <a:t>A male driver drives a vehicle.</a:t>
            </a:r>
            <a:endParaRPr lang="zh-CN" altLang="en-US" dirty="0" smtClean="0">
              <a:ea typeface="黑体" panose="02010609060101010101" pitchFamily="49" charset="-122"/>
              <a:cs typeface="Times New Roman" panose="02020603050405020304" pitchFamily="18" charset="0"/>
            </a:endParaRPr>
          </a:p>
        </p:txBody>
      </p:sp>
      <p:sp>
        <p:nvSpPr>
          <p:cNvPr id="64516" name="Rectangle 3"/>
          <p:cNvSpPr txBox="1">
            <a:spLocks noChangeArrowheads="1"/>
          </p:cNvSpPr>
          <p:nvPr/>
        </p:nvSpPr>
        <p:spPr bwMode="auto">
          <a:xfrm>
            <a:off x="468313" y="1412776"/>
            <a:ext cx="8207375" cy="388843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a:t>
            </a:r>
            <a:r>
              <a:rPr lang="en-US" altLang="zh-CN" sz="2000" b="1" dirty="0" err="1" smtClean="0">
                <a:latin typeface="Times New Roman" panose="02020603050405020304" pitchFamily="18" charset="0"/>
                <a:ea typeface="楷体_GB2312" pitchFamily="49" charset="-122"/>
              </a:rPr>
              <a:t>PolymorphismTester</a:t>
            </a:r>
            <a:endParaRPr lang="en-US" altLang="zh-CN" sz="2000" b="1" dirty="0">
              <a:latin typeface="Times New Roman" panose="02020603050405020304" pitchFamily="18" charset="0"/>
              <a:ea typeface="楷体_GB2312" pitchFamily="49" charset="-122"/>
            </a:endParaRP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static public void </a:t>
            </a:r>
            <a:r>
              <a:rPr lang="en-US" altLang="zh-CN" sz="2000" b="1" dirty="0" smtClean="0">
                <a:latin typeface="Times New Roman" panose="02020603050405020304" pitchFamily="18" charset="0"/>
                <a:ea typeface="楷体_GB2312" pitchFamily="49" charset="-122"/>
              </a:rPr>
              <a:t>main(String[ </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Driver a = new </a:t>
            </a:r>
            <a:r>
              <a:rPr lang="en-US" altLang="zh-CN" sz="2000" b="1" dirty="0" err="1">
                <a:latin typeface="Times New Roman" panose="02020603050405020304" pitchFamily="18" charset="0"/>
                <a:ea typeface="楷体_GB2312" pitchFamily="49" charset="-122"/>
              </a:rPr>
              <a:t>FemaleDriver</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Driver b = new </a:t>
            </a:r>
            <a:r>
              <a:rPr lang="en-US" altLang="zh-CN" sz="2000" b="1" dirty="0" err="1">
                <a:latin typeface="Times New Roman" panose="02020603050405020304" pitchFamily="18" charset="0"/>
                <a:ea typeface="楷体_GB2312" pitchFamily="49" charset="-122"/>
              </a:rPr>
              <a:t>MaleDriver</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a.drives</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b.drives</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3.14.4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构造方法与多态</a:t>
            </a:r>
          </a:p>
        </p:txBody>
      </p:sp>
      <p:sp>
        <p:nvSpPr>
          <p:cNvPr id="71683" name="内容占位符 2"/>
          <p:cNvSpPr>
            <a:spLocks noGrp="1"/>
          </p:cNvSpPr>
          <p:nvPr>
            <p:ph idx="1"/>
          </p:nvPr>
        </p:nvSpPr>
        <p:spPr>
          <a:xfrm>
            <a:off x="468313" y="1072555"/>
            <a:ext cx="7848103" cy="5164757"/>
          </a:xfrm>
        </p:spPr>
        <p:txBody>
          <a:bodyPr/>
          <a:lstStyle/>
          <a:p>
            <a:pPr eaLnBrk="1" hangingPunct="1">
              <a:lnSpc>
                <a:spcPct val="12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构造方法与多态</a:t>
            </a:r>
          </a:p>
          <a:p>
            <a:pPr lvl="1" eaLnBrk="1" hangingPunct="1">
              <a:lnSpc>
                <a:spcPct val="120000"/>
              </a:lnSpc>
            </a:pPr>
            <a:r>
              <a:rPr lang="zh-CN" altLang="en-US" b="0" dirty="0" smtClean="0">
                <a:ea typeface="黑体" panose="02010609060101010101" pitchFamily="49" charset="-122"/>
                <a:cs typeface="Times New Roman" panose="02020603050405020304" pitchFamily="18" charset="0"/>
              </a:rPr>
              <a:t>构造方法与其他方法是有区别的</a:t>
            </a:r>
          </a:p>
          <a:p>
            <a:pPr lvl="1" eaLnBrk="1" hangingPunct="1">
              <a:lnSpc>
                <a:spcPct val="120000"/>
              </a:lnSpc>
            </a:pPr>
            <a:r>
              <a:rPr lang="zh-CN" altLang="en-US" b="0" dirty="0" smtClean="0">
                <a:solidFill>
                  <a:srgbClr val="FF0000"/>
                </a:solidFill>
                <a:ea typeface="黑体" panose="02010609060101010101" pitchFamily="49" charset="-122"/>
                <a:cs typeface="Times New Roman" panose="02020603050405020304" pitchFamily="18" charset="0"/>
              </a:rPr>
              <a:t>构造方法并不具有多态性</a:t>
            </a:r>
            <a:r>
              <a:rPr lang="zh-CN" altLang="en-US" b="0" dirty="0" smtClean="0">
                <a:ea typeface="黑体" panose="02010609060101010101" pitchFamily="49" charset="-122"/>
                <a:cs typeface="Times New Roman" panose="02020603050405020304" pitchFamily="18" charset="0"/>
              </a:rPr>
              <a:t>，但仍然非常有必要理解构造方法如何在复杂的分级结构中随同多态性一同使用的情况</a:t>
            </a:r>
            <a:endParaRPr lang="en-US" altLang="zh-CN" b="0" dirty="0" smtClean="0">
              <a:ea typeface="黑体" panose="02010609060101010101" pitchFamily="49" charset="-122"/>
              <a:cs typeface="Times New Roman" panose="02020603050405020304" pitchFamily="18" charset="0"/>
            </a:endParaRPr>
          </a:p>
          <a:p>
            <a:pPr eaLnBrk="1" hangingPunct="1"/>
            <a:r>
              <a:rPr lang="zh-CN" altLang="en-US"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构造方法的调用顺序</a:t>
            </a:r>
          </a:p>
          <a:p>
            <a:pPr lvl="1" eaLnBrk="1" hangingPunct="1"/>
            <a:r>
              <a:rPr lang="zh-CN" altLang="en-US" b="0" dirty="0">
                <a:ea typeface="黑体" panose="02010609060101010101" pitchFamily="49" charset="-122"/>
                <a:cs typeface="Times New Roman" panose="02020603050405020304" pitchFamily="18" charset="0"/>
              </a:rPr>
              <a:t>调用基类的构造方法</a:t>
            </a:r>
            <a:r>
              <a:rPr lang="zh-CN" altLang="en-US" b="0" dirty="0" smtClean="0">
                <a:ea typeface="黑体" panose="02010609060101010101" pitchFamily="49" charset="-122"/>
                <a:cs typeface="Times New Roman" panose="02020603050405020304" pitchFamily="18" charset="0"/>
              </a:rPr>
              <a:t>。</a:t>
            </a:r>
            <a:endParaRPr lang="en-US" altLang="zh-CN" b="0" dirty="0" smtClean="0">
              <a:ea typeface="黑体" panose="02010609060101010101" pitchFamily="49" charset="-122"/>
              <a:cs typeface="Times New Roman" panose="02020603050405020304" pitchFamily="18" charset="0"/>
            </a:endParaRPr>
          </a:p>
          <a:p>
            <a:pPr lvl="2" eaLnBrk="1" hangingPunct="1"/>
            <a:r>
              <a:rPr lang="zh-CN" altLang="en-US" b="0" dirty="0" smtClean="0">
                <a:ea typeface="黑体" panose="02010609060101010101" pitchFamily="49" charset="-122"/>
                <a:cs typeface="Times New Roman" panose="02020603050405020304" pitchFamily="18" charset="0"/>
              </a:rPr>
              <a:t>这个</a:t>
            </a:r>
            <a:r>
              <a:rPr lang="zh-CN" altLang="en-US" b="0" dirty="0">
                <a:ea typeface="黑体" panose="02010609060101010101" pitchFamily="49" charset="-122"/>
                <a:cs typeface="Times New Roman" panose="02020603050405020304" pitchFamily="18" charset="0"/>
              </a:rPr>
              <a:t>步骤会不断重复下去，首先得到构建的是分级结构的根部，然后是下一个派生类</a:t>
            </a:r>
            <a:r>
              <a:rPr lang="zh-CN" altLang="en-US" b="0" dirty="0" smtClean="0">
                <a:ea typeface="黑体" panose="02010609060101010101" pitchFamily="49" charset="-122"/>
                <a:cs typeface="Times New Roman" panose="02020603050405020304" pitchFamily="18" charset="0"/>
              </a:rPr>
              <a:t>，直到</a:t>
            </a:r>
            <a:r>
              <a:rPr lang="zh-CN" altLang="en-US" b="0" dirty="0">
                <a:ea typeface="黑体" panose="02010609060101010101" pitchFamily="49" charset="-122"/>
                <a:cs typeface="Times New Roman" panose="02020603050405020304" pitchFamily="18" charset="0"/>
              </a:rPr>
              <a:t>抵达最深一层的派生</a:t>
            </a:r>
            <a:r>
              <a:rPr lang="zh-CN" altLang="en-US" b="0" dirty="0" smtClean="0">
                <a:ea typeface="黑体" panose="02010609060101010101" pitchFamily="49" charset="-122"/>
                <a:cs typeface="Times New Roman" panose="02020603050405020304" pitchFamily="18" charset="0"/>
              </a:rPr>
              <a:t>类。</a:t>
            </a:r>
            <a:endParaRPr lang="zh-CN" altLang="en-US" b="0" dirty="0">
              <a:ea typeface="黑体" panose="02010609060101010101" pitchFamily="49" charset="-122"/>
              <a:cs typeface="Times New Roman" panose="02020603050405020304" pitchFamily="18" charset="0"/>
            </a:endParaRPr>
          </a:p>
          <a:p>
            <a:pPr lvl="1" eaLnBrk="1" hangingPunct="1"/>
            <a:r>
              <a:rPr lang="zh-CN" altLang="en-US" b="0" dirty="0">
                <a:ea typeface="黑体" panose="02010609060101010101" pitchFamily="49" charset="-122"/>
                <a:cs typeface="Times New Roman" panose="02020603050405020304" pitchFamily="18" charset="0"/>
              </a:rPr>
              <a:t>按声明顺序调用成员初始化</a:t>
            </a:r>
            <a:r>
              <a:rPr lang="zh-CN" altLang="en-US" b="0" dirty="0" smtClean="0">
                <a:ea typeface="黑体" panose="02010609060101010101" pitchFamily="49" charset="-122"/>
                <a:cs typeface="Times New Roman" panose="02020603050405020304" pitchFamily="18" charset="0"/>
              </a:rPr>
              <a:t>模块。</a:t>
            </a:r>
            <a:endParaRPr lang="zh-CN" altLang="en-US" b="0" dirty="0">
              <a:ea typeface="黑体" panose="02010609060101010101" pitchFamily="49" charset="-122"/>
              <a:cs typeface="Times New Roman" panose="02020603050405020304" pitchFamily="18" charset="0"/>
            </a:endParaRPr>
          </a:p>
          <a:p>
            <a:pPr lvl="1" eaLnBrk="1" hangingPunct="1"/>
            <a:r>
              <a:rPr lang="zh-CN" altLang="en-US" b="0" dirty="0">
                <a:ea typeface="黑体" panose="02010609060101010101" pitchFamily="49" charset="-122"/>
                <a:cs typeface="Times New Roman" panose="02020603050405020304" pitchFamily="18" charset="0"/>
              </a:rPr>
              <a:t>调用派生构造</a:t>
            </a:r>
            <a:r>
              <a:rPr lang="zh-CN" altLang="en-US" b="0" dirty="0" smtClean="0">
                <a:ea typeface="黑体" panose="02010609060101010101" pitchFamily="49" charset="-122"/>
                <a:cs typeface="Times New Roman" panose="02020603050405020304" pitchFamily="18" charset="0"/>
              </a:rPr>
              <a:t>方法。</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3.14.4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构造方法与多态</a:t>
            </a:r>
            <a:endParaRPr lang="zh-CN" altLang="en-US" dirty="0" smtClean="0">
              <a:ea typeface="宋体" panose="02010600030101010101" pitchFamily="2" charset="-122"/>
            </a:endParaRPr>
          </a:p>
        </p:txBody>
      </p:sp>
      <p:sp>
        <p:nvSpPr>
          <p:cNvPr id="73731" name="内容占位符 2"/>
          <p:cNvSpPr>
            <a:spLocks noGrp="1"/>
          </p:cNvSpPr>
          <p:nvPr>
            <p:ph idx="1"/>
          </p:nvPr>
        </p:nvSpPr>
        <p:spPr>
          <a:xfrm>
            <a:off x="468313" y="981076"/>
            <a:ext cx="8229600" cy="935036"/>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构建一个点类</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Point，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一个球类</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Ball，</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一个运动的球类</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MovingBall</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继承自</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Ball</a:t>
            </a:r>
          </a:p>
          <a:p>
            <a:endParaRPr lang="zh-CN" altLang="en-US" dirty="0" smtClean="0">
              <a:ea typeface="宋体" panose="02010600030101010101" pitchFamily="2" charset="-122"/>
            </a:endParaRPr>
          </a:p>
        </p:txBody>
      </p:sp>
      <p:sp>
        <p:nvSpPr>
          <p:cNvPr id="73732" name="Rectangle 3"/>
          <p:cNvSpPr txBox="1">
            <a:spLocks noChangeArrowheads="1"/>
          </p:cNvSpPr>
          <p:nvPr/>
        </p:nvSpPr>
        <p:spPr bwMode="auto">
          <a:xfrm>
            <a:off x="468313" y="1916113"/>
            <a:ext cx="8351837" cy="482600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public class </a:t>
            </a:r>
            <a:r>
              <a:rPr lang="en-US" altLang="zh-CN" sz="2000" b="1">
                <a:solidFill>
                  <a:srgbClr val="FF0000"/>
                </a:solidFill>
                <a:latin typeface="Times New Roman" panose="02020603050405020304" pitchFamily="18" charset="0"/>
                <a:ea typeface="楷体_GB2312" pitchFamily="49" charset="-122"/>
              </a:rPr>
              <a:t>Point</a:t>
            </a:r>
            <a:r>
              <a:rPr lang="en-US" altLang="zh-CN" sz="2000" b="1">
                <a:latin typeface="Times New Roman" panose="02020603050405020304" pitchFamily="18" charset="0"/>
                <a:ea typeface="楷体_GB2312" pitchFamily="49" charset="-122"/>
              </a:rPr>
              <a:t>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private double xCoordinate;</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private double yCoordinate;</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a:t>
            </a:r>
            <a:r>
              <a:rPr lang="en-US" altLang="zh-CN" sz="2000" b="1">
                <a:solidFill>
                  <a:srgbClr val="009900"/>
                </a:solidFill>
                <a:latin typeface="Times New Roman" panose="02020603050405020304" pitchFamily="18" charset="0"/>
                <a:ea typeface="楷体_GB2312" pitchFamily="49" charset="-122"/>
              </a:rPr>
              <a:t>Point ( ) </a:t>
            </a:r>
            <a:r>
              <a:rPr lang="en-US" altLang="zh-CN" sz="2000" b="1">
                <a:latin typeface="Times New Roman" panose="02020603050405020304" pitchFamily="18" charset="0"/>
                <a:ea typeface="楷体_GB2312" pitchFamily="49" charset="-122"/>
              </a:rPr>
              <a:t>{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a:t>
            </a:r>
            <a:r>
              <a:rPr lang="en-US" altLang="zh-CN" sz="2000" b="1">
                <a:solidFill>
                  <a:srgbClr val="009900"/>
                </a:solidFill>
                <a:latin typeface="Times New Roman" panose="02020603050405020304" pitchFamily="18" charset="0"/>
                <a:ea typeface="楷体_GB2312" pitchFamily="49" charset="-122"/>
              </a:rPr>
              <a:t>Point(double x, double y) </a:t>
            </a:r>
            <a:r>
              <a:rPr lang="en-US" altLang="zh-CN" sz="2000" b="1">
                <a:latin typeface="Times New Roman" panose="02020603050405020304" pitchFamily="18" charset="0"/>
                <a:ea typeface="楷体_GB2312" pitchFamily="49" charset="-122"/>
              </a:rPr>
              <a:t>{</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xCoordinate = x;   yCoordinate = y;</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String </a:t>
            </a:r>
            <a:r>
              <a:rPr lang="en-US" altLang="zh-CN" sz="2000" b="1">
                <a:solidFill>
                  <a:srgbClr val="0000CC"/>
                </a:solidFill>
                <a:latin typeface="Times New Roman" panose="02020603050405020304" pitchFamily="18" charset="0"/>
                <a:ea typeface="楷体_GB2312" pitchFamily="49" charset="-122"/>
              </a:rPr>
              <a:t>toString( )</a:t>
            </a:r>
            <a:r>
              <a:rPr lang="en-US" altLang="zh-CN" sz="2000" b="1">
                <a:latin typeface="Times New Roman" panose="02020603050405020304" pitchFamily="18" charset="0"/>
                <a:ea typeface="楷体_GB2312" pitchFamily="49" charset="-122"/>
              </a:rPr>
              <a:t>{</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return "(" + Double.toString(xCoordinate) + ",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Double.toString(yCoordinate) +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smtClean="0">
              <a:ea typeface="宋体" panose="02010600030101010101" pitchFamily="2" charset="-122"/>
            </a:endParaRPr>
          </a:p>
        </p:txBody>
      </p:sp>
      <p:sp>
        <p:nvSpPr>
          <p:cNvPr id="74755"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74756" name="Rectangle 3"/>
          <p:cNvSpPr txBox="1">
            <a:spLocks noChangeArrowheads="1"/>
          </p:cNvSpPr>
          <p:nvPr/>
        </p:nvSpPr>
        <p:spPr bwMode="auto">
          <a:xfrm>
            <a:off x="323850" y="115888"/>
            <a:ext cx="8496300" cy="662622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a:t>
            </a:r>
            <a:r>
              <a:rPr lang="en-US" altLang="zh-CN" sz="2000" b="1" dirty="0">
                <a:solidFill>
                  <a:srgbClr val="FF0000"/>
                </a:solidFill>
                <a:latin typeface="Times New Roman" panose="02020603050405020304" pitchFamily="18" charset="0"/>
                <a:ea typeface="楷体_GB2312" pitchFamily="49" charset="-122"/>
              </a:rPr>
              <a:t>Ball</a:t>
            </a:r>
            <a:r>
              <a:rPr lang="en-US" altLang="zh-CN" sz="2000" b="1" dirty="0">
                <a:latin typeface="Times New Roman" panose="02020603050405020304" pitchFamily="18" charset="0"/>
                <a:ea typeface="楷体_GB2312" pitchFamily="49" charset="-122"/>
              </a:rPr>
              <a:t> </a:t>
            </a:r>
            <a:r>
              <a:rPr lang="en-US" altLang="zh-CN" sz="2000" b="1" dirty="0" smtClean="0">
                <a:latin typeface="Times New Roman" panose="02020603050405020304" pitchFamily="18" charset="0"/>
                <a:ea typeface="楷体_GB2312" pitchFamily="49" charset="-122"/>
              </a:rPr>
              <a:t>{</a:t>
            </a:r>
            <a:endParaRPr lang="en-US" altLang="zh-CN" sz="2000" b="1" dirty="0">
              <a:latin typeface="Times New Roman" panose="02020603050405020304" pitchFamily="18" charset="0"/>
              <a:ea typeface="楷体_GB2312" pitchFamily="49" charset="-122"/>
            </a:endParaRP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Point center;     //</a:t>
            </a:r>
            <a:r>
              <a:rPr lang="zh-CN" altLang="en-US" sz="2000" b="1" dirty="0">
                <a:latin typeface="Times New Roman" panose="02020603050405020304" pitchFamily="18" charset="0"/>
                <a:ea typeface="楷体_GB2312" pitchFamily="49" charset="-122"/>
              </a:rPr>
              <a:t>中心点</a:t>
            </a:r>
          </a:p>
          <a:p>
            <a:pPr marL="0" lvl="1">
              <a:lnSpc>
                <a:spcPct val="7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private double radius;    //</a:t>
            </a:r>
            <a:r>
              <a:rPr lang="zh-CN" altLang="en-US" sz="2000" b="1" dirty="0">
                <a:latin typeface="Times New Roman" panose="02020603050405020304" pitchFamily="18" charset="0"/>
                <a:ea typeface="楷体_GB2312" pitchFamily="49" charset="-122"/>
              </a:rPr>
              <a:t>半径</a:t>
            </a:r>
          </a:p>
          <a:p>
            <a:pPr marL="0" lvl="1">
              <a:lnSpc>
                <a:spcPct val="7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private String </a:t>
            </a:r>
            <a:r>
              <a:rPr lang="en-US" altLang="zh-CN" sz="2000" b="1" dirty="0" err="1">
                <a:latin typeface="Times New Roman" panose="02020603050405020304" pitchFamily="18" charset="0"/>
                <a:ea typeface="楷体_GB2312" pitchFamily="49" charset="-122"/>
              </a:rPr>
              <a:t>colour</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颜色</a:t>
            </a:r>
          </a:p>
          <a:p>
            <a:pPr marL="0" lvl="1">
              <a:lnSpc>
                <a:spcPct val="7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public </a:t>
            </a:r>
            <a:r>
              <a:rPr lang="en-US" altLang="zh-CN" sz="2000" b="1" dirty="0">
                <a:solidFill>
                  <a:srgbClr val="009900"/>
                </a:solidFill>
                <a:latin typeface="Times New Roman" panose="02020603050405020304" pitchFamily="18" charset="0"/>
                <a:ea typeface="楷体_GB2312" pitchFamily="49" charset="-122"/>
              </a:rPr>
              <a:t>Ball( ) </a:t>
            </a:r>
            <a:r>
              <a:rPr lang="en-US" altLang="zh-CN" sz="2000" b="1" dirty="0">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a:solidFill>
                  <a:srgbClr val="009900"/>
                </a:solidFill>
                <a:latin typeface="Times New Roman" panose="02020603050405020304" pitchFamily="18" charset="0"/>
                <a:ea typeface="楷体_GB2312" pitchFamily="49" charset="-122"/>
              </a:rPr>
              <a:t>Ball(double </a:t>
            </a:r>
            <a:r>
              <a:rPr lang="en-US" altLang="zh-CN" sz="2000" b="1" dirty="0" err="1">
                <a:solidFill>
                  <a:srgbClr val="009900"/>
                </a:solidFill>
                <a:latin typeface="Times New Roman" panose="02020603050405020304" pitchFamily="18" charset="0"/>
                <a:ea typeface="楷体_GB2312" pitchFamily="49" charset="-122"/>
              </a:rPr>
              <a:t>xValue</a:t>
            </a:r>
            <a:r>
              <a:rPr lang="en-US" altLang="zh-CN" sz="2000" b="1" dirty="0">
                <a:solidFill>
                  <a:srgbClr val="009900"/>
                </a:solidFill>
                <a:latin typeface="Times New Roman" panose="02020603050405020304" pitchFamily="18" charset="0"/>
                <a:ea typeface="楷体_GB2312" pitchFamily="49" charset="-122"/>
              </a:rPr>
              <a:t>, double </a:t>
            </a:r>
            <a:r>
              <a:rPr lang="en-US" altLang="zh-CN" sz="2000" b="1" dirty="0" err="1">
                <a:solidFill>
                  <a:srgbClr val="009900"/>
                </a:solidFill>
                <a:latin typeface="Times New Roman" panose="02020603050405020304" pitchFamily="18" charset="0"/>
                <a:ea typeface="楷体_GB2312" pitchFamily="49" charset="-122"/>
              </a:rPr>
              <a:t>yValue</a:t>
            </a:r>
            <a:r>
              <a:rPr lang="en-US" altLang="zh-CN" sz="2000" b="1" dirty="0">
                <a:solidFill>
                  <a:srgbClr val="009900"/>
                </a:solidFill>
                <a:latin typeface="Times New Roman" panose="02020603050405020304" pitchFamily="18" charset="0"/>
                <a:ea typeface="楷体_GB2312" pitchFamily="49" charset="-122"/>
              </a:rPr>
              <a:t>, double r) </a:t>
            </a:r>
            <a:r>
              <a:rPr lang="en-US" altLang="zh-CN" sz="2000" b="1" dirty="0">
                <a:latin typeface="Times New Roman" panose="02020603050405020304" pitchFamily="18" charset="0"/>
                <a:ea typeface="楷体_GB2312" pitchFamily="49" charset="-122"/>
              </a:rPr>
              <a:t>{</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center = new Point(</a:t>
            </a:r>
            <a:r>
              <a:rPr lang="en-US" altLang="zh-CN" sz="2000" b="1" dirty="0" err="1">
                <a:latin typeface="Times New Roman" panose="02020603050405020304" pitchFamily="18" charset="0"/>
                <a:ea typeface="楷体_GB2312" pitchFamily="49" charset="-122"/>
              </a:rPr>
              <a:t>xValue</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yValue</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调用</a:t>
            </a:r>
            <a:r>
              <a:rPr lang="en-US" altLang="zh-CN" sz="2000" b="1" dirty="0">
                <a:latin typeface="Times New Roman" panose="02020603050405020304" pitchFamily="18" charset="0"/>
                <a:ea typeface="楷体_GB2312" pitchFamily="49" charset="-122"/>
              </a:rPr>
              <a:t>Point</a:t>
            </a:r>
            <a:r>
              <a:rPr lang="zh-CN" altLang="en-US" sz="2000" b="1" dirty="0">
                <a:latin typeface="Times New Roman" panose="02020603050405020304" pitchFamily="18" charset="0"/>
                <a:ea typeface="楷体_GB2312" pitchFamily="49" charset="-122"/>
              </a:rPr>
              <a:t>中的构造方法</a:t>
            </a:r>
          </a:p>
          <a:p>
            <a:pPr marL="0" lvl="1">
              <a:lnSpc>
                <a:spcPct val="7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radius = r;</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a:solidFill>
                  <a:srgbClr val="009900"/>
                </a:solidFill>
                <a:latin typeface="Times New Roman" panose="02020603050405020304" pitchFamily="18" charset="0"/>
                <a:ea typeface="楷体_GB2312" pitchFamily="49" charset="-122"/>
              </a:rPr>
              <a:t>Ball(double </a:t>
            </a:r>
            <a:r>
              <a:rPr lang="en-US" altLang="zh-CN" sz="2000" b="1" dirty="0" err="1">
                <a:solidFill>
                  <a:srgbClr val="009900"/>
                </a:solidFill>
                <a:latin typeface="Times New Roman" panose="02020603050405020304" pitchFamily="18" charset="0"/>
                <a:ea typeface="楷体_GB2312" pitchFamily="49" charset="-122"/>
              </a:rPr>
              <a:t>xValue</a:t>
            </a:r>
            <a:r>
              <a:rPr lang="en-US" altLang="zh-CN" sz="2000" b="1" dirty="0">
                <a:solidFill>
                  <a:srgbClr val="009900"/>
                </a:solidFill>
                <a:latin typeface="Times New Roman" panose="02020603050405020304" pitchFamily="18" charset="0"/>
                <a:ea typeface="楷体_GB2312" pitchFamily="49" charset="-122"/>
              </a:rPr>
              <a:t>, double  </a:t>
            </a:r>
            <a:r>
              <a:rPr lang="en-US" altLang="zh-CN" sz="2000" b="1" dirty="0" err="1">
                <a:solidFill>
                  <a:srgbClr val="009900"/>
                </a:solidFill>
                <a:latin typeface="Times New Roman" panose="02020603050405020304" pitchFamily="18" charset="0"/>
                <a:ea typeface="楷体_GB2312" pitchFamily="49" charset="-122"/>
              </a:rPr>
              <a:t>yValue</a:t>
            </a:r>
            <a:r>
              <a:rPr lang="en-US" altLang="zh-CN" sz="2000" b="1" dirty="0">
                <a:solidFill>
                  <a:srgbClr val="009900"/>
                </a:solidFill>
                <a:latin typeface="Times New Roman" panose="02020603050405020304" pitchFamily="18" charset="0"/>
                <a:ea typeface="楷体_GB2312" pitchFamily="49" charset="-122"/>
              </a:rPr>
              <a:t>, double r, String c)</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this(</a:t>
            </a:r>
            <a:r>
              <a:rPr lang="en-US" altLang="zh-CN" sz="2000" b="1" dirty="0" err="1">
                <a:latin typeface="Times New Roman" panose="02020603050405020304" pitchFamily="18" charset="0"/>
                <a:ea typeface="楷体_GB2312" pitchFamily="49" charset="-122"/>
              </a:rPr>
              <a:t>xValue</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yValue</a:t>
            </a:r>
            <a:r>
              <a:rPr lang="en-US" altLang="zh-CN" sz="2000" b="1" dirty="0">
                <a:latin typeface="Times New Roman" panose="02020603050405020304" pitchFamily="18" charset="0"/>
                <a:ea typeface="楷体_GB2312" pitchFamily="49" charset="-122"/>
              </a:rPr>
              <a:t>, r); // </a:t>
            </a:r>
            <a:r>
              <a:rPr lang="zh-CN" altLang="en-US" sz="2000" b="1" dirty="0">
                <a:latin typeface="Times New Roman" panose="02020603050405020304" pitchFamily="18" charset="0"/>
                <a:ea typeface="楷体_GB2312" pitchFamily="49" charset="-122"/>
              </a:rPr>
              <a:t>调用三个参数的构造方法</a:t>
            </a:r>
          </a:p>
          <a:p>
            <a:pPr marL="0" lvl="1">
              <a:lnSpc>
                <a:spcPct val="7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colour</a:t>
            </a:r>
            <a:r>
              <a:rPr lang="en-US" altLang="zh-CN" sz="2000" b="1" dirty="0">
                <a:latin typeface="Times New Roman" panose="02020603050405020304" pitchFamily="18" charset="0"/>
                <a:ea typeface="楷体_GB2312" pitchFamily="49" charset="-122"/>
              </a:rPr>
              <a:t> = c;</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String </a:t>
            </a:r>
            <a:r>
              <a:rPr lang="en-US" altLang="zh-CN" sz="2000" b="1" dirty="0" err="1">
                <a:solidFill>
                  <a:srgbClr val="0000CC"/>
                </a:solidFill>
                <a:latin typeface="Times New Roman" panose="02020603050405020304" pitchFamily="18" charset="0"/>
                <a:ea typeface="楷体_GB2312" pitchFamily="49" charset="-122"/>
              </a:rPr>
              <a:t>toString</a:t>
            </a:r>
            <a:r>
              <a:rPr lang="en-US" altLang="zh-CN" sz="2000" b="1" dirty="0">
                <a:solidFill>
                  <a:srgbClr val="0000CC"/>
                </a:solidFill>
                <a:latin typeface="Times New Roman" panose="02020603050405020304" pitchFamily="18" charset="0"/>
                <a:ea typeface="楷体_GB2312" pitchFamily="49" charset="-122"/>
              </a:rPr>
              <a:t>( ) </a:t>
            </a:r>
            <a:r>
              <a:rPr lang="en-US" altLang="zh-CN" sz="2000" b="1" dirty="0">
                <a:latin typeface="Times New Roman" panose="02020603050405020304" pitchFamily="18" charset="0"/>
                <a:ea typeface="楷体_GB2312" pitchFamily="49" charset="-122"/>
              </a:rPr>
              <a:t>{</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return "A ball with center " + </a:t>
            </a:r>
            <a:r>
              <a:rPr lang="en-US" altLang="zh-CN" sz="2000" b="1" dirty="0" err="1">
                <a:latin typeface="Times New Roman" panose="02020603050405020304" pitchFamily="18" charset="0"/>
                <a:ea typeface="楷体_GB2312" pitchFamily="49" charset="-122"/>
              </a:rPr>
              <a:t>center.toString</a:t>
            </a:r>
            <a:r>
              <a:rPr lang="en-US" altLang="zh-CN" sz="2000" b="1" dirty="0">
                <a:latin typeface="Times New Roman" panose="02020603050405020304" pitchFamily="18" charset="0"/>
                <a:ea typeface="楷体_GB2312" pitchFamily="49" charset="-122"/>
              </a:rPr>
              <a:t>( ) + ", radius "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r>
              <a:rPr lang="en-US" altLang="zh-CN" sz="2000" b="1" dirty="0" err="1">
                <a:latin typeface="Times New Roman" panose="02020603050405020304" pitchFamily="18" charset="0"/>
                <a:ea typeface="楷体_GB2312" pitchFamily="49" charset="-122"/>
              </a:rPr>
              <a:t>Double.toString</a:t>
            </a:r>
            <a:r>
              <a:rPr lang="en-US" altLang="zh-CN" sz="2000" b="1" dirty="0">
                <a:latin typeface="Times New Roman" panose="02020603050405020304" pitchFamily="18" charset="0"/>
                <a:ea typeface="楷体_GB2312" pitchFamily="49" charset="-122"/>
              </a:rPr>
              <a:t>(radius) + ", </a:t>
            </a:r>
            <a:r>
              <a:rPr lang="en-US" altLang="zh-CN" sz="2000" b="1" dirty="0" err="1">
                <a:latin typeface="Times New Roman" panose="02020603050405020304" pitchFamily="18" charset="0"/>
                <a:ea typeface="楷体_GB2312" pitchFamily="49" charset="-122"/>
              </a:rPr>
              <a:t>colour</a:t>
            </a:r>
            <a:r>
              <a:rPr lang="en-US" altLang="zh-CN" sz="2000" b="1" dirty="0">
                <a:latin typeface="Times New Roman" panose="02020603050405020304" pitchFamily="18" charset="0"/>
                <a:ea typeface="楷体_GB2312" pitchFamily="49" charset="-122"/>
              </a:rPr>
              <a:t> " + </a:t>
            </a:r>
            <a:r>
              <a:rPr lang="en-US" altLang="zh-CN" sz="2000" b="1" dirty="0" err="1">
                <a:latin typeface="Times New Roman" panose="02020603050405020304" pitchFamily="18" charset="0"/>
                <a:ea typeface="楷体_GB2312" pitchFamily="49" charset="-122"/>
              </a:rPr>
              <a:t>colour</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68313" y="188640"/>
            <a:ext cx="7543800" cy="638175"/>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3.12.1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接口的语法</a:t>
            </a:r>
          </a:p>
        </p:txBody>
      </p:sp>
      <p:sp>
        <p:nvSpPr>
          <p:cNvPr id="18435" name="内容占位符 2"/>
          <p:cNvSpPr>
            <a:spLocks noGrp="1"/>
          </p:cNvSpPr>
          <p:nvPr>
            <p:ph idx="1"/>
          </p:nvPr>
        </p:nvSpPr>
        <p:spPr>
          <a:xfrm>
            <a:off x="468313" y="981075"/>
            <a:ext cx="7704087" cy="5184775"/>
          </a:xfrm>
        </p:spPr>
        <p:txBody>
          <a:bodyPr/>
          <a:lstStyle/>
          <a:p>
            <a:r>
              <a:rPr lang="zh-CN" altLang="en-US" sz="2400" b="0" dirty="0" smtClean="0">
                <a:latin typeface="Century Schoolbook" panose="02040604050505020304" pitchFamily="18" charset="0"/>
                <a:ea typeface="黑体" panose="02010609060101010101" pitchFamily="49" charset="-122"/>
              </a:rPr>
              <a:t>举例</a:t>
            </a:r>
            <a:endParaRPr lang="en-US" altLang="zh-CN" sz="2400" b="0" dirty="0" smtClean="0">
              <a:latin typeface="Century Schoolbook" panose="02040604050505020304" pitchFamily="18" charset="0"/>
              <a:ea typeface="黑体" panose="02010609060101010101" pitchFamily="49" charset="-122"/>
            </a:endParaRPr>
          </a:p>
          <a:p>
            <a:pPr lvl="1">
              <a:lnSpc>
                <a:spcPct val="120000"/>
              </a:lnSpc>
            </a:pPr>
            <a:r>
              <a:rPr lang="zh-CN" altLang="en-US" sz="2000" b="0" dirty="0" smtClean="0">
                <a:latin typeface="Century Schoolbook" panose="02040604050505020304" pitchFamily="18" charset="0"/>
                <a:ea typeface="黑体" panose="02010609060101010101" pitchFamily="49" charset="-122"/>
              </a:rPr>
              <a:t>具有车辆保险、人员保险、公司保险等多种保险业务，在对外提供服务方面具有相似性，如都需要</a:t>
            </a:r>
            <a:r>
              <a:rPr lang="zh-CN" altLang="en-US" sz="2000" b="0" dirty="0" smtClean="0">
                <a:solidFill>
                  <a:srgbClr val="0000CC"/>
                </a:solidFill>
                <a:latin typeface="Century Schoolbook" panose="02040604050505020304" pitchFamily="18" charset="0"/>
                <a:ea typeface="黑体" panose="02010609060101010101" pitchFamily="49" charset="-122"/>
              </a:rPr>
              <a:t>计算保险费(</a:t>
            </a:r>
            <a:r>
              <a:rPr lang="en-US" altLang="zh-CN" sz="2000" b="0" dirty="0" smtClean="0">
                <a:solidFill>
                  <a:srgbClr val="0000CC"/>
                </a:solidFill>
                <a:latin typeface="Century Schoolbook" panose="02040604050505020304" pitchFamily="18" charset="0"/>
                <a:ea typeface="黑体" panose="02010609060101010101" pitchFamily="49" charset="-122"/>
              </a:rPr>
              <a:t>premium)</a:t>
            </a:r>
            <a:r>
              <a:rPr lang="zh-CN" altLang="en-US" sz="2000" b="0" dirty="0" smtClean="0">
                <a:latin typeface="Century Schoolbook" panose="02040604050505020304" pitchFamily="18" charset="0"/>
                <a:ea typeface="黑体" panose="02010609060101010101" pitchFamily="49" charset="-122"/>
              </a:rPr>
              <a:t>等，因此可</a:t>
            </a:r>
            <a:r>
              <a:rPr lang="zh-CN" altLang="en-US" sz="2000" b="0" dirty="0" smtClean="0">
                <a:solidFill>
                  <a:srgbClr val="0000CC"/>
                </a:solidFill>
                <a:latin typeface="Century Schoolbook" panose="02040604050505020304" pitchFamily="18" charset="0"/>
                <a:ea typeface="黑体" panose="02010609060101010101" pitchFamily="49" charset="-122"/>
              </a:rPr>
              <a:t>声明一个</a:t>
            </a:r>
            <a:r>
              <a:rPr lang="en-US" altLang="zh-CN" sz="2000" b="0" dirty="0" smtClean="0">
                <a:solidFill>
                  <a:srgbClr val="0000CC"/>
                </a:solidFill>
                <a:latin typeface="Century Schoolbook" panose="02040604050505020304" pitchFamily="18" charset="0"/>
                <a:ea typeface="黑体" panose="02010609060101010101" pitchFamily="49" charset="-122"/>
              </a:rPr>
              <a:t>Insurable </a:t>
            </a:r>
            <a:r>
              <a:rPr lang="zh-CN" altLang="en-US" sz="2000" b="0" dirty="0" smtClean="0">
                <a:solidFill>
                  <a:srgbClr val="0000CC"/>
                </a:solidFill>
                <a:latin typeface="Century Schoolbook" panose="02040604050505020304" pitchFamily="18" charset="0"/>
                <a:ea typeface="黑体" panose="02010609060101010101" pitchFamily="49" charset="-122"/>
              </a:rPr>
              <a:t>接口</a:t>
            </a:r>
          </a:p>
          <a:p>
            <a:pPr lvl="1">
              <a:lnSpc>
                <a:spcPct val="120000"/>
              </a:lnSpc>
            </a:pPr>
            <a:r>
              <a:rPr lang="zh-CN" altLang="en-US" sz="2000" b="0" dirty="0" smtClean="0">
                <a:latin typeface="Century Schoolbook" panose="02040604050505020304" pitchFamily="18" charset="0"/>
                <a:ea typeface="黑体" panose="02010609060101010101" pitchFamily="49" charset="-122"/>
              </a:rPr>
              <a:t>在</a:t>
            </a:r>
            <a:r>
              <a:rPr lang="en-US" altLang="zh-CN" sz="2000" b="0" dirty="0" smtClean="0">
                <a:latin typeface="Century Schoolbook" panose="02040604050505020304" pitchFamily="18" charset="0"/>
                <a:ea typeface="黑体" panose="02010609060101010101" pitchFamily="49" charset="-122"/>
              </a:rPr>
              <a:t>UML</a:t>
            </a:r>
            <a:r>
              <a:rPr lang="zh-CN" altLang="en-US" sz="2000" b="0" dirty="0" smtClean="0">
                <a:latin typeface="Century Schoolbook" panose="02040604050505020304" pitchFamily="18" charset="0"/>
                <a:ea typeface="黑体" panose="02010609060101010101" pitchFamily="49" charset="-122"/>
              </a:rPr>
              <a:t>图中，实现接口用带有空三角形的虚线表示</a:t>
            </a:r>
            <a:endParaRPr lang="zh-CN" altLang="en-US" b="0" dirty="0" smtClean="0">
              <a:latin typeface="Century Schoolbook" panose="02040604050505020304" pitchFamily="18" charset="0"/>
              <a:ea typeface="黑体" panose="02010609060101010101" pitchFamily="49" charset="-122"/>
            </a:endParaRPr>
          </a:p>
        </p:txBody>
      </p:sp>
      <p:grpSp>
        <p:nvGrpSpPr>
          <p:cNvPr id="18436" name="Group 2056"/>
          <p:cNvGrpSpPr>
            <a:grpSpLocks/>
          </p:cNvGrpSpPr>
          <p:nvPr/>
        </p:nvGrpSpPr>
        <p:grpSpPr bwMode="auto">
          <a:xfrm>
            <a:off x="1400943" y="3410128"/>
            <a:ext cx="5838825" cy="2667000"/>
            <a:chOff x="3245" y="11444"/>
            <a:chExt cx="4680" cy="2340"/>
          </a:xfrm>
        </p:grpSpPr>
        <p:sp>
          <p:nvSpPr>
            <p:cNvPr id="18437" name="Text Box 2057"/>
            <p:cNvSpPr txBox="1">
              <a:spLocks noChangeArrowheads="1"/>
            </p:cNvSpPr>
            <p:nvPr/>
          </p:nvSpPr>
          <p:spPr bwMode="auto">
            <a:xfrm>
              <a:off x="4865" y="11444"/>
              <a:ext cx="1620" cy="624"/>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rgbClr val="FF0000"/>
                  </a:solidFill>
                  <a:latin typeface="Century Schoolbook" panose="02040604050505020304" pitchFamily="18" charset="0"/>
                </a:rPr>
                <a:t>&lt;&lt;</a:t>
              </a:r>
              <a:r>
                <a:rPr lang="en-US" altLang="zh-CN" b="1">
                  <a:solidFill>
                    <a:srgbClr val="FF0000"/>
                  </a:solidFill>
                  <a:latin typeface="Century Schoolbook" panose="02040604050505020304" pitchFamily="18" charset="0"/>
                </a:rPr>
                <a:t>Interface&gt;&gt;</a:t>
              </a:r>
            </a:p>
            <a:p>
              <a:pPr algn="ctr"/>
              <a:r>
                <a:rPr lang="en-US" altLang="zh-CN" b="1">
                  <a:solidFill>
                    <a:srgbClr val="FF0000"/>
                  </a:solidFill>
                  <a:latin typeface="Century Schoolbook" panose="02040604050505020304" pitchFamily="18" charset="0"/>
                </a:rPr>
                <a:t>Insurable</a:t>
              </a:r>
            </a:p>
          </p:txBody>
        </p:sp>
        <p:sp>
          <p:nvSpPr>
            <p:cNvPr id="18438" name="Text Box 2058"/>
            <p:cNvSpPr txBox="1">
              <a:spLocks noChangeArrowheads="1"/>
            </p:cNvSpPr>
            <p:nvPr/>
          </p:nvSpPr>
          <p:spPr bwMode="auto">
            <a:xfrm>
              <a:off x="3245" y="13316"/>
              <a:ext cx="144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anchor="ctr" anchorCtr="0"/>
            <a:lstStyle>
              <a:defPPr>
                <a:defRPr lang="zh-CN"/>
              </a:defPPr>
              <a:lvl1pPr algn="ctr" eaLnBrk="0" hangingPunct="0">
                <a:defRPr b="1">
                  <a:solidFill>
                    <a:schemeClr val="tx2"/>
                  </a:solidFill>
                  <a:latin typeface="Century Schoolbook" panose="02040604050505020304" pitchFamily="18" charset="0"/>
                  <a:ea typeface="+mn-ea"/>
                </a:defRPr>
              </a:lvl1pPr>
              <a:lvl2pPr marL="742950" indent="-285750" eaLnBrk="0" hangingPunct="0">
                <a:defRPr>
                  <a:solidFill>
                    <a:schemeClr val="lt1"/>
                  </a:solidFill>
                  <a:latin typeface="+mn-lt"/>
                  <a:ea typeface="+mn-ea"/>
                </a:defRPr>
              </a:lvl2pPr>
              <a:lvl3pPr marL="1143000" indent="-228600" eaLnBrk="0" hangingPunct="0">
                <a:defRPr>
                  <a:solidFill>
                    <a:schemeClr val="lt1"/>
                  </a:solidFill>
                  <a:latin typeface="+mn-lt"/>
                  <a:ea typeface="+mn-ea"/>
                </a:defRPr>
              </a:lvl3pPr>
              <a:lvl4pPr marL="1600200" indent="-228600" eaLnBrk="0" hangingPunct="0">
                <a:defRPr>
                  <a:solidFill>
                    <a:schemeClr val="lt1"/>
                  </a:solidFill>
                  <a:latin typeface="+mn-lt"/>
                  <a:ea typeface="+mn-ea"/>
                </a:defRPr>
              </a:lvl4pPr>
              <a:lvl5pPr marL="2057400" indent="-228600" eaLnBrk="0" hangingPunct="0">
                <a:defRPr>
                  <a:solidFill>
                    <a:schemeClr val="lt1"/>
                  </a:solidFill>
                  <a:latin typeface="+mn-lt"/>
                  <a:ea typeface="+mn-ea"/>
                </a:defRPr>
              </a:lvl5pPr>
              <a:lvl6pPr marL="2514600" indent="-228600" eaLnBrk="0" fontAlgn="base" hangingPunct="0">
                <a:spcBef>
                  <a:spcPct val="0"/>
                </a:spcBef>
                <a:spcAft>
                  <a:spcPct val="0"/>
                </a:spcAft>
                <a:defRPr>
                  <a:solidFill>
                    <a:schemeClr val="lt1"/>
                  </a:solidFill>
                  <a:latin typeface="+mn-lt"/>
                  <a:ea typeface="+mn-ea"/>
                </a:defRPr>
              </a:lvl6pPr>
              <a:lvl7pPr marL="2971800" indent="-228600" eaLnBrk="0" fontAlgn="base" hangingPunct="0">
                <a:spcBef>
                  <a:spcPct val="0"/>
                </a:spcBef>
                <a:spcAft>
                  <a:spcPct val="0"/>
                </a:spcAft>
                <a:defRPr>
                  <a:solidFill>
                    <a:schemeClr val="lt1"/>
                  </a:solidFill>
                  <a:latin typeface="+mn-lt"/>
                  <a:ea typeface="+mn-ea"/>
                </a:defRPr>
              </a:lvl7pPr>
              <a:lvl8pPr marL="3429000" indent="-228600" eaLnBrk="0" fontAlgn="base" hangingPunct="0">
                <a:spcBef>
                  <a:spcPct val="0"/>
                </a:spcBef>
                <a:spcAft>
                  <a:spcPct val="0"/>
                </a:spcAft>
                <a:defRPr>
                  <a:solidFill>
                    <a:schemeClr val="lt1"/>
                  </a:solidFill>
                  <a:latin typeface="+mn-lt"/>
                  <a:ea typeface="+mn-ea"/>
                </a:defRPr>
              </a:lvl8pPr>
              <a:lvl9pPr marL="3886200" indent="-228600" eaLnBrk="0" fontAlgn="base" hangingPunct="0">
                <a:spcBef>
                  <a:spcPct val="0"/>
                </a:spcBef>
                <a:spcAft>
                  <a:spcPct val="0"/>
                </a:spcAft>
                <a:defRPr>
                  <a:solidFill>
                    <a:schemeClr val="lt1"/>
                  </a:solidFill>
                  <a:latin typeface="+mn-lt"/>
                  <a:ea typeface="+mn-ea"/>
                </a:defRPr>
              </a:lvl9pPr>
            </a:lstStyle>
            <a:p>
              <a:r>
                <a:rPr lang="en-US" altLang="zh-CN" dirty="0"/>
                <a:t>Company</a:t>
              </a:r>
            </a:p>
          </p:txBody>
        </p:sp>
        <p:sp>
          <p:nvSpPr>
            <p:cNvPr id="18439" name="Text Box 2059"/>
            <p:cNvSpPr txBox="1">
              <a:spLocks noChangeArrowheads="1"/>
            </p:cNvSpPr>
            <p:nvPr/>
          </p:nvSpPr>
          <p:spPr bwMode="auto">
            <a:xfrm>
              <a:off x="5045" y="13316"/>
              <a:ext cx="126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anchor="ctr" anchorCtr="0"/>
            <a:lstStyle>
              <a:defPPr>
                <a:defRPr lang="zh-CN"/>
              </a:defPPr>
              <a:lvl1pPr algn="ctr" eaLnBrk="0" hangingPunct="0">
                <a:defRPr b="1">
                  <a:solidFill>
                    <a:schemeClr val="tx2"/>
                  </a:solidFill>
                  <a:latin typeface="Century Schoolbook" panose="02040604050505020304" pitchFamily="18"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Person</a:t>
              </a:r>
            </a:p>
          </p:txBody>
        </p:sp>
        <p:sp>
          <p:nvSpPr>
            <p:cNvPr id="18440" name="Text Box 2060"/>
            <p:cNvSpPr txBox="1">
              <a:spLocks noChangeArrowheads="1"/>
            </p:cNvSpPr>
            <p:nvPr/>
          </p:nvSpPr>
          <p:spPr bwMode="auto">
            <a:xfrm>
              <a:off x="6845" y="13316"/>
              <a:ext cx="1080" cy="468"/>
            </a:xfrm>
            <a:prstGeom prst="rect">
              <a:avLst/>
            </a:prstGeom>
            <a:ln>
              <a:headEnd/>
              <a:tailEnd/>
            </a:ln>
            <a:extLst/>
          </p:spPr>
          <p:style>
            <a:lnRef idx="1">
              <a:schemeClr val="accent1"/>
            </a:lnRef>
            <a:fillRef idx="3">
              <a:schemeClr val="accent1"/>
            </a:fillRef>
            <a:effectRef idx="2">
              <a:schemeClr val="accent1"/>
            </a:effectRef>
            <a:fontRef idx="minor">
              <a:schemeClr val="lt1"/>
            </a:fontRef>
          </p:style>
          <p:txBody>
            <a:bodyPr anchor="ctr" anchorCtr="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tx2"/>
                  </a:solidFill>
                  <a:latin typeface="Century Schoolbook" panose="02040604050505020304" pitchFamily="18" charset="0"/>
                </a:rPr>
                <a:t>Car</a:t>
              </a:r>
            </a:p>
          </p:txBody>
        </p:sp>
        <p:sp>
          <p:nvSpPr>
            <p:cNvPr id="18441" name="AutoShape 2061"/>
            <p:cNvSpPr>
              <a:spLocks noChangeArrowheads="1"/>
            </p:cNvSpPr>
            <p:nvPr/>
          </p:nvSpPr>
          <p:spPr bwMode="auto">
            <a:xfrm>
              <a:off x="5576" y="12068"/>
              <a:ext cx="180" cy="156"/>
            </a:xfrm>
            <a:prstGeom prst="triangle">
              <a:avLst>
                <a:gd name="adj" fmla="val 50000"/>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2" name="Line 2062"/>
            <p:cNvSpPr>
              <a:spLocks noChangeShapeType="1"/>
            </p:cNvSpPr>
            <p:nvPr/>
          </p:nvSpPr>
          <p:spPr bwMode="auto">
            <a:xfrm>
              <a:off x="5675" y="12224"/>
              <a:ext cx="0" cy="109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2063"/>
            <p:cNvSpPr>
              <a:spLocks noChangeShapeType="1"/>
            </p:cNvSpPr>
            <p:nvPr/>
          </p:nvSpPr>
          <p:spPr bwMode="auto">
            <a:xfrm>
              <a:off x="3965" y="12692"/>
              <a:ext cx="342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2064"/>
            <p:cNvSpPr>
              <a:spLocks noChangeShapeType="1"/>
            </p:cNvSpPr>
            <p:nvPr/>
          </p:nvSpPr>
          <p:spPr bwMode="auto">
            <a:xfrm>
              <a:off x="3965" y="12692"/>
              <a:ext cx="0" cy="62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2065"/>
            <p:cNvSpPr>
              <a:spLocks noChangeShapeType="1"/>
            </p:cNvSpPr>
            <p:nvPr/>
          </p:nvSpPr>
          <p:spPr bwMode="auto">
            <a:xfrm>
              <a:off x="7385" y="12692"/>
              <a:ext cx="0" cy="62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4" name="直接连接符 1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endParaRPr lang="zh-CN" altLang="en-US" smtClean="0">
              <a:ea typeface="宋体" panose="02010600030101010101" pitchFamily="2" charset="-122"/>
            </a:endParaRPr>
          </a:p>
        </p:txBody>
      </p:sp>
      <p:sp>
        <p:nvSpPr>
          <p:cNvPr id="75779" name="内容占位符 2"/>
          <p:cNvSpPr>
            <a:spLocks noGrp="1"/>
          </p:cNvSpPr>
          <p:nvPr>
            <p:ph idx="1"/>
          </p:nvPr>
        </p:nvSpPr>
        <p:spPr>
          <a:xfrm>
            <a:off x="457200" y="5445125"/>
            <a:ext cx="8229600" cy="1296243"/>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子类不能直接存取父类中声明的私有数据成员，</a:t>
            </a:r>
            <a:r>
              <a:rPr lang="en-US" altLang="zh-CN" sz="2400" b="0" dirty="0" err="1"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super.toString</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调用父类</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Ball</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b="0" dirty="0" err="1" smtClean="0">
                <a:latin typeface="Times New Roman" panose="02020603050405020304" pitchFamily="18" charset="0"/>
                <a:ea typeface="黑体" panose="02010609060101010101" pitchFamily="49" charset="-122"/>
                <a:cs typeface="Times New Roman" panose="02020603050405020304" pitchFamily="18" charset="0"/>
              </a:rPr>
              <a:t>toString</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方法输出类</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Ball</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中声明的属性值</a:t>
            </a:r>
            <a:endPar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0" name="Rectangle 3"/>
          <p:cNvSpPr txBox="1">
            <a:spLocks noChangeArrowheads="1"/>
          </p:cNvSpPr>
          <p:nvPr/>
        </p:nvSpPr>
        <p:spPr bwMode="auto">
          <a:xfrm>
            <a:off x="323850" y="115888"/>
            <a:ext cx="8496300" cy="5113337"/>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a:t>
            </a:r>
            <a:r>
              <a:rPr lang="en-US" altLang="zh-CN" sz="2000" b="1" dirty="0" err="1">
                <a:solidFill>
                  <a:srgbClr val="FF0000"/>
                </a:solidFill>
                <a:latin typeface="Times New Roman" panose="02020603050405020304" pitchFamily="18" charset="0"/>
                <a:ea typeface="楷体_GB2312" pitchFamily="49" charset="-122"/>
              </a:rPr>
              <a:t>MovingBall</a:t>
            </a:r>
            <a:r>
              <a:rPr lang="en-US" altLang="zh-CN" sz="2000" b="1" dirty="0">
                <a:solidFill>
                  <a:srgbClr val="FF0000"/>
                </a:solidFill>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extends Ball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double speed;</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a:solidFill>
                  <a:srgbClr val="009900"/>
                </a:solidFill>
                <a:latin typeface="Times New Roman" panose="02020603050405020304" pitchFamily="18" charset="0"/>
                <a:ea typeface="楷体_GB2312" pitchFamily="49" charset="-122"/>
              </a:rPr>
              <a:t>MovingBall</a:t>
            </a:r>
            <a:r>
              <a:rPr lang="en-US" altLang="zh-CN" sz="2000" b="1" dirty="0">
                <a:solidFill>
                  <a:srgbClr val="009900"/>
                </a:solidFill>
                <a:latin typeface="Times New Roman" panose="02020603050405020304" pitchFamily="18" charset="0"/>
                <a:ea typeface="楷体_GB2312" pitchFamily="49" charset="-122"/>
              </a:rPr>
              <a:t>( ) </a:t>
            </a: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a:solidFill>
                  <a:srgbClr val="009900"/>
                </a:solidFill>
                <a:latin typeface="Times New Roman" panose="02020603050405020304" pitchFamily="18" charset="0"/>
                <a:ea typeface="楷体_GB2312" pitchFamily="49" charset="-122"/>
              </a:rPr>
              <a:t>MovingBall</a:t>
            </a:r>
            <a:r>
              <a:rPr lang="en-US" altLang="zh-CN" sz="2000" b="1" dirty="0">
                <a:solidFill>
                  <a:srgbClr val="009900"/>
                </a:solidFill>
                <a:latin typeface="Times New Roman" panose="02020603050405020304" pitchFamily="18" charset="0"/>
                <a:ea typeface="楷体_GB2312" pitchFamily="49" charset="-122"/>
              </a:rPr>
              <a:t>(double </a:t>
            </a:r>
            <a:r>
              <a:rPr lang="en-US" altLang="zh-CN" sz="2000" b="1" dirty="0" err="1">
                <a:solidFill>
                  <a:srgbClr val="009900"/>
                </a:solidFill>
                <a:latin typeface="Times New Roman" panose="02020603050405020304" pitchFamily="18" charset="0"/>
                <a:ea typeface="楷体_GB2312" pitchFamily="49" charset="-122"/>
              </a:rPr>
              <a:t>xValue</a:t>
            </a:r>
            <a:r>
              <a:rPr lang="en-US" altLang="zh-CN" sz="2000" b="1" dirty="0">
                <a:solidFill>
                  <a:srgbClr val="009900"/>
                </a:solidFill>
                <a:latin typeface="Times New Roman" panose="02020603050405020304" pitchFamily="18" charset="0"/>
                <a:ea typeface="楷体_GB2312" pitchFamily="49" charset="-122"/>
              </a:rPr>
              <a:t>, double </a:t>
            </a:r>
            <a:r>
              <a:rPr lang="en-US" altLang="zh-CN" sz="2000" b="1" dirty="0" err="1">
                <a:solidFill>
                  <a:srgbClr val="009900"/>
                </a:solidFill>
                <a:latin typeface="Times New Roman" panose="02020603050405020304" pitchFamily="18" charset="0"/>
                <a:ea typeface="楷体_GB2312" pitchFamily="49" charset="-122"/>
              </a:rPr>
              <a:t>yValue</a:t>
            </a:r>
            <a:r>
              <a:rPr lang="en-US" altLang="zh-CN" sz="2000" b="1" dirty="0">
                <a:solidFill>
                  <a:srgbClr val="009900"/>
                </a:solidFill>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solidFill>
                  <a:srgbClr val="009900"/>
                </a:solidFill>
                <a:latin typeface="Times New Roman" panose="02020603050405020304" pitchFamily="18" charset="0"/>
                <a:ea typeface="楷体_GB2312" pitchFamily="49" charset="-122"/>
              </a:rPr>
              <a:t>                                         double r, String c, double s) </a:t>
            </a:r>
            <a:r>
              <a:rPr lang="en-US" altLang="zh-CN" sz="2000" b="1" dirty="0">
                <a:latin typeface="Times New Roman" panose="02020603050405020304" pitchFamily="18" charset="0"/>
                <a:ea typeface="楷体_GB2312" pitchFamily="49" charset="-122"/>
              </a:rPr>
              <a:t>{</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smtClean="0">
                <a:latin typeface="Times New Roman" panose="02020603050405020304" pitchFamily="18" charset="0"/>
                <a:ea typeface="楷体_GB2312" pitchFamily="49" charset="-122"/>
              </a:rPr>
              <a:t>super(</a:t>
            </a:r>
            <a:r>
              <a:rPr lang="en-US" altLang="zh-CN" sz="2000" b="1" dirty="0" err="1" smtClean="0">
                <a:latin typeface="Times New Roman" panose="02020603050405020304" pitchFamily="18" charset="0"/>
                <a:ea typeface="楷体_GB2312" pitchFamily="49" charset="-122"/>
              </a:rPr>
              <a:t>xValue</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yValue</a:t>
            </a:r>
            <a:r>
              <a:rPr lang="en-US" altLang="zh-CN" sz="2000" b="1" dirty="0">
                <a:latin typeface="Times New Roman" panose="02020603050405020304" pitchFamily="18" charset="0"/>
                <a:ea typeface="楷体_GB2312" pitchFamily="49" charset="-122"/>
              </a:rPr>
              <a:t>, r, c);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speed = s;</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String </a:t>
            </a:r>
            <a:r>
              <a:rPr lang="en-US" altLang="zh-CN" sz="2000" b="1" dirty="0" err="1">
                <a:latin typeface="Times New Roman" panose="02020603050405020304" pitchFamily="18" charset="0"/>
                <a:ea typeface="楷体_GB2312" pitchFamily="49" charset="-122"/>
              </a:rPr>
              <a:t>toString</a:t>
            </a:r>
            <a:r>
              <a:rPr lang="en-US" altLang="zh-CN" sz="2000" b="1" dirty="0">
                <a:latin typeface="Times New Roman" panose="02020603050405020304" pitchFamily="18" charset="0"/>
                <a:ea typeface="楷体_GB2312" pitchFamily="49" charset="-122"/>
              </a:rPr>
              <a:t>( ) {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return </a:t>
            </a:r>
            <a:r>
              <a:rPr lang="en-US" altLang="zh-CN" sz="2000" b="1" dirty="0" err="1">
                <a:solidFill>
                  <a:srgbClr val="0000CC"/>
                </a:solidFill>
                <a:latin typeface="Times New Roman" panose="02020603050405020304" pitchFamily="18" charset="0"/>
                <a:ea typeface="楷体_GB2312" pitchFamily="49" charset="-122"/>
              </a:rPr>
              <a:t>super.toString</a:t>
            </a:r>
            <a:r>
              <a:rPr lang="en-US" altLang="zh-CN" sz="2000" b="1" dirty="0">
                <a:solidFill>
                  <a:srgbClr val="0000CC"/>
                </a:solidFill>
                <a:latin typeface="Times New Roman" panose="02020603050405020304" pitchFamily="18" charset="0"/>
                <a:ea typeface="楷体_GB2312" pitchFamily="49" charset="-122"/>
              </a:rPr>
              <a:t>( ) </a:t>
            </a:r>
            <a:r>
              <a:rPr lang="en-US" altLang="zh-CN" sz="2000" b="1" dirty="0">
                <a:latin typeface="Times New Roman" panose="02020603050405020304" pitchFamily="18" charset="0"/>
                <a:ea typeface="楷体_GB2312" pitchFamily="49" charset="-122"/>
              </a:rPr>
              <a:t>+ ", speed " + </a:t>
            </a:r>
            <a:r>
              <a:rPr lang="en-US" altLang="zh-CN" sz="2000" b="1" dirty="0" err="1">
                <a:latin typeface="Times New Roman" panose="02020603050405020304" pitchFamily="18" charset="0"/>
                <a:ea typeface="楷体_GB2312" pitchFamily="49" charset="-122"/>
              </a:rPr>
              <a:t>Double.toString</a:t>
            </a:r>
            <a:r>
              <a:rPr lang="en-US" altLang="zh-CN" sz="2000" b="1" dirty="0">
                <a:latin typeface="Times New Roman" panose="02020603050405020304" pitchFamily="18" charset="0"/>
                <a:ea typeface="楷体_GB2312" pitchFamily="49" charset="-122"/>
              </a:rPr>
              <a:t>(speed);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idx="1"/>
          </p:nvPr>
        </p:nvSpPr>
        <p:spPr>
          <a:xfrm>
            <a:off x="71761" y="3861048"/>
            <a:ext cx="9072239" cy="1657350"/>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运行结果</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buFontTx/>
              <a:buNone/>
            </a:pPr>
            <a:r>
              <a:rPr lang="en-US" altLang="zh-CN" b="0" dirty="0" smtClean="0">
                <a:solidFill>
                  <a:srgbClr val="0000CC"/>
                </a:solidFill>
                <a:ea typeface="黑体" panose="02010609060101010101" pitchFamily="49" charset="-122"/>
                <a:cs typeface="Times New Roman" panose="02020603050405020304" pitchFamily="18" charset="0"/>
              </a:rPr>
              <a:t>A ball with center (10.0, 20.0), radius 40.0, </a:t>
            </a:r>
            <a:r>
              <a:rPr lang="en-US" altLang="zh-CN" b="0" dirty="0" err="1" smtClean="0">
                <a:solidFill>
                  <a:srgbClr val="0000CC"/>
                </a:solidFill>
                <a:ea typeface="黑体" panose="02010609060101010101" pitchFamily="49" charset="-122"/>
                <a:cs typeface="Times New Roman" panose="02020603050405020304" pitchFamily="18" charset="0"/>
              </a:rPr>
              <a:t>colour</a:t>
            </a:r>
            <a:r>
              <a:rPr lang="en-US" altLang="zh-CN" b="0" dirty="0" smtClean="0">
                <a:solidFill>
                  <a:srgbClr val="0000CC"/>
                </a:solidFill>
                <a:ea typeface="黑体" panose="02010609060101010101" pitchFamily="49" charset="-122"/>
                <a:cs typeface="Times New Roman" panose="02020603050405020304" pitchFamily="18" charset="0"/>
              </a:rPr>
              <a:t> green, speed 25.0</a:t>
            </a:r>
          </a:p>
          <a:p>
            <a:endParaRPr lang="zh-CN" altLang="en-US" sz="3200" dirty="0" smtClean="0">
              <a:ea typeface="宋体" panose="02010600030101010101" pitchFamily="2" charset="-122"/>
            </a:endParaRPr>
          </a:p>
        </p:txBody>
      </p:sp>
      <p:sp>
        <p:nvSpPr>
          <p:cNvPr id="76804" name="Rectangle 3"/>
          <p:cNvSpPr txBox="1">
            <a:spLocks noChangeArrowheads="1"/>
          </p:cNvSpPr>
          <p:nvPr/>
        </p:nvSpPr>
        <p:spPr bwMode="auto">
          <a:xfrm>
            <a:off x="346076" y="1017587"/>
            <a:ext cx="8351837" cy="2411413"/>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public class Tester{</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static void main(String args[]){</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MovingBall mb = new MovingBall(10,20,40,"green",25);</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System.out.println(mb);</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lnSpc>
                <a:spcPct val="8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sp>
        <p:nvSpPr>
          <p:cNvPr id="5" name="标题 1"/>
          <p:cNvSpPr txBox="1">
            <a:spLocks/>
          </p:cNvSpPr>
          <p:nvPr/>
        </p:nvSpPr>
        <p:spPr bwMode="auto">
          <a:xfrm>
            <a:off x="468313" y="141288"/>
            <a:ext cx="7543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en-US" altLang="zh-CN" sz="3200" kern="0" dirty="0" smtClean="0">
                <a:latin typeface="Times New Roman" panose="02020603050405020304" pitchFamily="18" charset="0"/>
                <a:ea typeface="黑体" panose="02010609060101010101" pitchFamily="49" charset="-122"/>
                <a:cs typeface="Times New Roman" panose="02020603050405020304" pitchFamily="18" charset="0"/>
              </a:rPr>
              <a:t>3.14.4 </a:t>
            </a:r>
            <a:r>
              <a:rPr lang="zh-CN" altLang="en-US" sz="3200" kern="0" dirty="0" smtClean="0">
                <a:latin typeface="Times New Roman" panose="02020603050405020304" pitchFamily="18" charset="0"/>
                <a:ea typeface="黑体" panose="02010609060101010101" pitchFamily="49" charset="-122"/>
                <a:cs typeface="Times New Roman" panose="02020603050405020304" pitchFamily="18" charset="0"/>
              </a:rPr>
              <a:t>构造方法与多态</a:t>
            </a:r>
            <a:endParaRPr lang="zh-CN" altLang="en-US" sz="3200" kern="0" dirty="0" smtClean="0">
              <a:ea typeface="宋体" panose="02010600030101010101" pitchFamily="2" charset="-122"/>
            </a:endParaRPr>
          </a:p>
        </p:txBody>
      </p:sp>
      <p:cxnSp>
        <p:nvCxnSpPr>
          <p:cNvPr id="6" name="直接连接符 5"/>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3.14.4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构造方法与多态</a:t>
            </a:r>
            <a:endParaRPr lang="zh-CN" altLang="en-US" sz="3200" dirty="0">
              <a:ea typeface="宋体" panose="02010600030101010101" pitchFamily="2" charset="-122"/>
            </a:endParaRPr>
          </a:p>
        </p:txBody>
      </p:sp>
      <p:sp>
        <p:nvSpPr>
          <p:cNvPr id="77827" name="内容占位符 2"/>
          <p:cNvSpPr>
            <a:spLocks noGrp="1"/>
          </p:cNvSpPr>
          <p:nvPr>
            <p:ph idx="1"/>
          </p:nvPr>
        </p:nvSpPr>
        <p:spPr/>
        <p:txBody>
          <a:bodyPr/>
          <a:lstStyle/>
          <a:p>
            <a:r>
              <a:rPr lang="zh-CN" altLang="en-US" dirty="0" smtClean="0">
                <a:latin typeface="黑体" panose="02010609060101010101" pitchFamily="49" charset="-122"/>
                <a:ea typeface="黑体" panose="02010609060101010101" pitchFamily="49" charset="-122"/>
              </a:rPr>
              <a:t>上面的代码中，构造方法调用的顺序为</a:t>
            </a:r>
            <a:endParaRPr lang="en-US" altLang="zh-CN" dirty="0" smtClean="0">
              <a:latin typeface="黑体" panose="02010609060101010101" pitchFamily="49" charset="-122"/>
              <a:ea typeface="黑体" panose="02010609060101010101" pitchFamily="49" charset="-122"/>
            </a:endParaRPr>
          </a:p>
          <a:p>
            <a:pPr lvl="1" eaLnBrk="1" hangingPunct="1">
              <a:lnSpc>
                <a:spcPct val="120000"/>
              </a:lnSpc>
              <a:spcBef>
                <a:spcPct val="60000"/>
              </a:spcBef>
              <a:buFontTx/>
              <a:buNone/>
            </a:pPr>
            <a:r>
              <a:rPr lang="en-US" altLang="zh-CN" dirty="0" err="1" smtClean="0">
                <a:solidFill>
                  <a:srgbClr val="0000CC"/>
                </a:solidFill>
                <a:ea typeface="楷体_GB2312" pitchFamily="49" charset="-122"/>
              </a:rPr>
              <a:t>MovingBall</a:t>
            </a:r>
            <a:r>
              <a:rPr lang="en-US" altLang="zh-CN" sz="1800" dirty="0" smtClean="0">
                <a:ea typeface="楷体_GB2312" pitchFamily="49" charset="-122"/>
              </a:rPr>
              <a:t>(double </a:t>
            </a:r>
            <a:r>
              <a:rPr lang="en-US" altLang="zh-CN" sz="1800" dirty="0" err="1" smtClean="0">
                <a:ea typeface="楷体_GB2312" pitchFamily="49" charset="-122"/>
              </a:rPr>
              <a:t>xValue</a:t>
            </a:r>
            <a:r>
              <a:rPr lang="en-US" altLang="zh-CN" sz="1800" dirty="0" smtClean="0">
                <a:ea typeface="楷体_GB2312" pitchFamily="49" charset="-122"/>
              </a:rPr>
              <a:t>, double </a:t>
            </a:r>
            <a:r>
              <a:rPr lang="en-US" altLang="zh-CN" sz="1800" dirty="0" err="1" smtClean="0">
                <a:ea typeface="楷体_GB2312" pitchFamily="49" charset="-122"/>
              </a:rPr>
              <a:t>yValue</a:t>
            </a:r>
            <a:r>
              <a:rPr lang="en-US" altLang="zh-CN" sz="1800" dirty="0" smtClean="0">
                <a:ea typeface="楷体_GB2312" pitchFamily="49" charset="-122"/>
              </a:rPr>
              <a:t>, double r, String c, double s)</a:t>
            </a:r>
          </a:p>
          <a:p>
            <a:pPr lvl="1" eaLnBrk="1" hangingPunct="1">
              <a:lnSpc>
                <a:spcPct val="120000"/>
              </a:lnSpc>
              <a:buFontTx/>
              <a:buNone/>
            </a:pPr>
            <a:endParaRPr lang="en-US" altLang="zh-CN" sz="1600" dirty="0" smtClean="0">
              <a:ea typeface="楷体_GB2312" pitchFamily="49" charset="-122"/>
            </a:endParaRPr>
          </a:p>
          <a:p>
            <a:pPr lvl="1" eaLnBrk="1" hangingPunct="1">
              <a:lnSpc>
                <a:spcPct val="120000"/>
              </a:lnSpc>
              <a:buFontTx/>
              <a:buNone/>
            </a:pPr>
            <a:r>
              <a:rPr lang="en-US" altLang="zh-CN" dirty="0" smtClean="0">
                <a:solidFill>
                  <a:srgbClr val="0000CC"/>
                </a:solidFill>
                <a:ea typeface="楷体_GB2312" pitchFamily="49" charset="-122"/>
              </a:rPr>
              <a:t>Ball</a:t>
            </a:r>
            <a:r>
              <a:rPr lang="en-US" altLang="zh-CN" sz="2000" dirty="0" smtClean="0">
                <a:ea typeface="楷体_GB2312" pitchFamily="49" charset="-122"/>
              </a:rPr>
              <a:t>(</a:t>
            </a:r>
            <a:r>
              <a:rPr lang="en-US" altLang="zh-CN" sz="2200" dirty="0" smtClean="0">
                <a:ea typeface="楷体_GB2312" pitchFamily="49" charset="-122"/>
              </a:rPr>
              <a:t>double </a:t>
            </a:r>
            <a:r>
              <a:rPr lang="en-US" altLang="zh-CN" sz="2200" dirty="0" err="1" smtClean="0">
                <a:ea typeface="楷体_GB2312" pitchFamily="49" charset="-122"/>
              </a:rPr>
              <a:t>xValue</a:t>
            </a:r>
            <a:r>
              <a:rPr lang="en-US" altLang="zh-CN" sz="2200" dirty="0" smtClean="0">
                <a:ea typeface="楷体_GB2312" pitchFamily="49" charset="-122"/>
              </a:rPr>
              <a:t>, double </a:t>
            </a:r>
            <a:r>
              <a:rPr lang="en-US" altLang="zh-CN" sz="2200" dirty="0" err="1" smtClean="0">
                <a:ea typeface="楷体_GB2312" pitchFamily="49" charset="-122"/>
              </a:rPr>
              <a:t>yValue</a:t>
            </a:r>
            <a:r>
              <a:rPr lang="en-US" altLang="zh-CN" sz="2200" dirty="0" smtClean="0">
                <a:ea typeface="楷体_GB2312" pitchFamily="49" charset="-122"/>
              </a:rPr>
              <a:t>, double r, String c)</a:t>
            </a:r>
          </a:p>
          <a:p>
            <a:pPr lvl="1" eaLnBrk="1" hangingPunct="1">
              <a:lnSpc>
                <a:spcPct val="120000"/>
              </a:lnSpc>
              <a:buFontTx/>
              <a:buNone/>
            </a:pPr>
            <a:endParaRPr lang="en-US" altLang="zh-CN" sz="2200" dirty="0" smtClean="0">
              <a:ea typeface="楷体_GB2312" pitchFamily="49" charset="-122"/>
            </a:endParaRPr>
          </a:p>
          <a:p>
            <a:pPr lvl="1" eaLnBrk="1" hangingPunct="1">
              <a:lnSpc>
                <a:spcPct val="120000"/>
              </a:lnSpc>
              <a:buFontTx/>
              <a:buNone/>
            </a:pPr>
            <a:r>
              <a:rPr lang="en-US" altLang="zh-CN" dirty="0" smtClean="0">
                <a:solidFill>
                  <a:srgbClr val="0000CC"/>
                </a:solidFill>
                <a:ea typeface="楷体_GB2312" pitchFamily="49" charset="-122"/>
              </a:rPr>
              <a:t>Ball</a:t>
            </a:r>
            <a:r>
              <a:rPr lang="en-US" altLang="zh-CN" dirty="0" smtClean="0">
                <a:ea typeface="楷体_GB2312" pitchFamily="49" charset="-122"/>
              </a:rPr>
              <a:t>(double </a:t>
            </a:r>
            <a:r>
              <a:rPr lang="en-US" altLang="zh-CN" dirty="0" err="1" smtClean="0">
                <a:ea typeface="楷体_GB2312" pitchFamily="49" charset="-122"/>
              </a:rPr>
              <a:t>xValue</a:t>
            </a:r>
            <a:r>
              <a:rPr lang="en-US" altLang="zh-CN" dirty="0" smtClean="0">
                <a:ea typeface="楷体_GB2312" pitchFamily="49" charset="-122"/>
              </a:rPr>
              <a:t>, double </a:t>
            </a:r>
            <a:r>
              <a:rPr lang="en-US" altLang="zh-CN" dirty="0" err="1" smtClean="0">
                <a:ea typeface="楷体_GB2312" pitchFamily="49" charset="-122"/>
              </a:rPr>
              <a:t>yValue</a:t>
            </a:r>
            <a:r>
              <a:rPr lang="en-US" altLang="zh-CN" dirty="0" smtClean="0">
                <a:ea typeface="楷体_GB2312" pitchFamily="49" charset="-122"/>
              </a:rPr>
              <a:t>, double r)</a:t>
            </a:r>
          </a:p>
          <a:p>
            <a:pPr lvl="1" eaLnBrk="1" hangingPunct="1">
              <a:lnSpc>
                <a:spcPct val="120000"/>
              </a:lnSpc>
              <a:buFontTx/>
              <a:buNone/>
            </a:pPr>
            <a:endParaRPr lang="en-US" altLang="zh-CN" dirty="0" smtClean="0">
              <a:ea typeface="楷体_GB2312" pitchFamily="49" charset="-122"/>
            </a:endParaRPr>
          </a:p>
          <a:p>
            <a:pPr lvl="1" eaLnBrk="1" hangingPunct="1">
              <a:lnSpc>
                <a:spcPct val="120000"/>
              </a:lnSpc>
              <a:buFontTx/>
              <a:buNone/>
            </a:pPr>
            <a:r>
              <a:rPr lang="en-US" altLang="zh-CN" dirty="0" smtClean="0">
                <a:solidFill>
                  <a:srgbClr val="0000CC"/>
                </a:solidFill>
                <a:ea typeface="楷体_GB2312" pitchFamily="49" charset="-122"/>
              </a:rPr>
              <a:t>Point</a:t>
            </a:r>
            <a:r>
              <a:rPr lang="en-US" altLang="zh-CN" dirty="0" smtClean="0">
                <a:ea typeface="楷体_GB2312" pitchFamily="49" charset="-122"/>
              </a:rPr>
              <a:t>(double x, double y)</a:t>
            </a:r>
            <a:endParaRPr lang="zh-CN" altLang="en-US" dirty="0" smtClean="0">
              <a:ea typeface="楷体_GB2312" pitchFamily="49" charset="-122"/>
            </a:endParaRPr>
          </a:p>
          <a:p>
            <a:endParaRPr lang="zh-CN" altLang="en-US" dirty="0" smtClean="0">
              <a:ea typeface="宋体" panose="02010600030101010101" pitchFamily="2" charset="-122"/>
            </a:endParaRPr>
          </a:p>
        </p:txBody>
      </p:sp>
      <p:sp>
        <p:nvSpPr>
          <p:cNvPr id="77828" name="Line 6"/>
          <p:cNvSpPr>
            <a:spLocks noChangeShapeType="1"/>
          </p:cNvSpPr>
          <p:nvPr/>
        </p:nvSpPr>
        <p:spPr bwMode="auto">
          <a:xfrm>
            <a:off x="3635375" y="3933825"/>
            <a:ext cx="0" cy="6858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29" name="Line 6"/>
          <p:cNvSpPr>
            <a:spLocks noChangeShapeType="1"/>
          </p:cNvSpPr>
          <p:nvPr/>
        </p:nvSpPr>
        <p:spPr bwMode="auto">
          <a:xfrm>
            <a:off x="3635375" y="2924175"/>
            <a:ext cx="0" cy="6858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0" name="Line 6"/>
          <p:cNvSpPr>
            <a:spLocks noChangeShapeType="1"/>
          </p:cNvSpPr>
          <p:nvPr/>
        </p:nvSpPr>
        <p:spPr bwMode="auto">
          <a:xfrm>
            <a:off x="3618978" y="2133600"/>
            <a:ext cx="0" cy="503238"/>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3.14.4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构造方法与多态</a:t>
            </a:r>
            <a:endParaRPr lang="zh-CN" altLang="en-US" sz="3200" dirty="0" smtClean="0">
              <a:ea typeface="宋体" panose="02010600030101010101" pitchFamily="2" charset="-122"/>
            </a:endParaRPr>
          </a:p>
        </p:txBody>
      </p:sp>
      <p:sp>
        <p:nvSpPr>
          <p:cNvPr id="81923" name="内容占位符 2"/>
          <p:cNvSpPr>
            <a:spLocks noGrp="1"/>
          </p:cNvSpPr>
          <p:nvPr>
            <p:ph idx="1"/>
          </p:nvPr>
        </p:nvSpPr>
        <p:spPr/>
        <p:txBody>
          <a:bodyPr/>
          <a:lstStyle/>
          <a:p>
            <a:pPr eaLnBrk="1" hangingPunct="1">
              <a:lnSpc>
                <a:spcPct val="15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构造方法中的多态方法</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在构造方法内调用准备构造的那个对象的动态绑定方法</a:t>
            </a:r>
          </a:p>
          <a:p>
            <a:pPr lvl="2" eaLnBrk="1" hangingPunct="1">
              <a:lnSpc>
                <a:spcPct val="150000"/>
              </a:lnSpc>
            </a:pP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会调用位于派生类里的一个方法</a:t>
            </a:r>
          </a:p>
          <a:p>
            <a:pPr lvl="2" eaLnBrk="1" hangingPunct="1">
              <a:lnSpc>
                <a:spcPct val="150000"/>
              </a:lnSpc>
            </a:pP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被调用方法要操纵的成员可能尚未得到正确的初始化</a:t>
            </a:r>
          </a:p>
          <a:p>
            <a:pPr lvl="2" eaLnBrk="1" hangingPunct="1">
              <a:lnSpc>
                <a:spcPct val="150000"/>
              </a:lnSpc>
            </a:pP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可能造成一些难于发现的程序错误</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3.14.4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构造方法与多态</a:t>
            </a:r>
            <a:endParaRPr lang="zh-CN" altLang="en-US" sz="3200" dirty="0" smtClean="0">
              <a:ea typeface="宋体" panose="02010600030101010101" pitchFamily="2" charset="-122"/>
            </a:endParaRPr>
          </a:p>
        </p:txBody>
      </p:sp>
      <p:sp>
        <p:nvSpPr>
          <p:cNvPr id="82947" name="内容占位符 2"/>
          <p:cNvSpPr>
            <a:spLocks noGrp="1"/>
          </p:cNvSpPr>
          <p:nvPr>
            <p:ph idx="1"/>
          </p:nvPr>
        </p:nvSpPr>
        <p:spPr/>
        <p:txBody>
          <a:bodyPr/>
          <a:lstStyle/>
          <a:p>
            <a:pPr eaLnBrk="1" hangingPunct="1">
              <a:lnSpc>
                <a:spcPct val="150000"/>
              </a:lnSpc>
            </a:pP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定义构造方法的注意事项</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用尽可能少的动作把对象的状态设置好</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如果可以避免，不要调用任何方法</a:t>
            </a:r>
          </a:p>
          <a:p>
            <a:pPr lvl="1" eaLnBrk="1" hangingPunct="1">
              <a:lnSpc>
                <a:spcPct val="150000"/>
              </a:lnSpc>
            </a:pPr>
            <a:r>
              <a:rPr lang="zh-CN" altLang="en-US" b="0" dirty="0" smtClean="0">
                <a:ea typeface="黑体" panose="02010609060101010101" pitchFamily="49" charset="-122"/>
                <a:cs typeface="Times New Roman" panose="02020603050405020304" pitchFamily="18" charset="0"/>
              </a:rPr>
              <a:t>在构造方法内唯一能够安全调用的是在基类中具有</a:t>
            </a:r>
            <a:r>
              <a:rPr lang="en-US" altLang="zh-CN" b="0" dirty="0" smtClean="0">
                <a:ea typeface="黑体" panose="02010609060101010101" pitchFamily="49" charset="-122"/>
                <a:cs typeface="Times New Roman" panose="02020603050405020304" pitchFamily="18" charset="0"/>
              </a:rPr>
              <a:t>final</a:t>
            </a:r>
            <a:r>
              <a:rPr lang="zh-CN" altLang="en-US" b="0" dirty="0" smtClean="0">
                <a:ea typeface="黑体" panose="02010609060101010101" pitchFamily="49" charset="-122"/>
                <a:cs typeface="Times New Roman" panose="02020603050405020304" pitchFamily="18" charset="0"/>
              </a:rPr>
              <a:t>属性的那些方法（也适用于</a:t>
            </a:r>
            <a:r>
              <a:rPr lang="en-US" altLang="zh-CN" b="0" dirty="0" smtClean="0">
                <a:ea typeface="黑体" panose="02010609060101010101" pitchFamily="49" charset="-122"/>
                <a:cs typeface="Times New Roman" panose="02020603050405020304" pitchFamily="18" charset="0"/>
              </a:rPr>
              <a:t>private</a:t>
            </a:r>
            <a:r>
              <a:rPr lang="zh-CN" altLang="en-US" b="0" dirty="0" smtClean="0">
                <a:ea typeface="黑体" panose="02010609060101010101" pitchFamily="49" charset="-122"/>
                <a:cs typeface="Times New Roman" panose="02020603050405020304" pitchFamily="18" charset="0"/>
              </a:rPr>
              <a:t>方法，它们自动具有</a:t>
            </a:r>
            <a:r>
              <a:rPr lang="en-US" altLang="zh-CN" b="0" dirty="0" smtClean="0">
                <a:ea typeface="黑体" panose="02010609060101010101" pitchFamily="49" charset="-122"/>
                <a:cs typeface="Times New Roman" panose="02020603050405020304" pitchFamily="18" charset="0"/>
              </a:rPr>
              <a:t>final</a:t>
            </a:r>
            <a:r>
              <a:rPr lang="zh-CN" altLang="en-US" b="0" dirty="0" smtClean="0">
                <a:ea typeface="黑体" panose="02010609060101010101" pitchFamily="49" charset="-122"/>
                <a:cs typeface="Times New Roman" panose="02020603050405020304" pitchFamily="18" charset="0"/>
              </a:rPr>
              <a:t>属性）。这些方法不能被覆盖，所以不会出现上述潜在的问题。</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32656"/>
            <a:ext cx="7435850" cy="533400"/>
          </a:xfrm>
        </p:spPr>
        <p:txBody>
          <a:bodyPr/>
          <a:lstStyle/>
          <a:p>
            <a:pPr marL="838200" indent="-838200" eaLnBrk="1" hangingPunct="1"/>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第三章 </a:t>
            </a:r>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Java</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面向对象程序设计 </a:t>
            </a:r>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 3</a:t>
            </a:r>
            <a:endParaRPr lang="zh-CN" altLang="en-US" sz="3200" b="0" dirty="0" smtClean="0">
              <a:latin typeface="Century Schoolbook" panose="02040604050505020304" pitchFamily="18" charset="0"/>
              <a:ea typeface="黑体" panose="02010609060101010101" pitchFamily="49" charset="-122"/>
              <a:cs typeface="Times New Roman" panose="02020603050405020304" pitchFamily="18" charset="0"/>
            </a:endParaRPr>
          </a:p>
        </p:txBody>
      </p:sp>
      <p:sp>
        <p:nvSpPr>
          <p:cNvPr id="14339" name="Rectangle 3"/>
          <p:cNvSpPr>
            <a:spLocks noGrp="1" noChangeArrowheads="1"/>
          </p:cNvSpPr>
          <p:nvPr>
            <p:ph idx="1"/>
          </p:nvPr>
        </p:nvSpPr>
        <p:spPr>
          <a:xfrm>
            <a:off x="609600" y="1295400"/>
            <a:ext cx="7467600" cy="5257800"/>
          </a:xfrm>
        </p:spPr>
        <p:txBody>
          <a:bodyPr/>
          <a:lstStyle/>
          <a:p>
            <a:pPr marL="609600" indent="-609600" eaLnBrk="1" hangingPunct="1">
              <a:lnSpc>
                <a:spcPct val="150000"/>
              </a:lnSpc>
              <a:buFontTx/>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3.12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接口</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Tx/>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3.13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塑型</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Tx/>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3.14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多态</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lnSpc>
                <a:spcPct val="150000"/>
              </a:lnSpc>
              <a:buFont typeface="Wingdings" panose="05000000000000000000" pitchFamily="2" charset="2"/>
              <a:buNone/>
            </a:pP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3.15 </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内部类</a:t>
            </a:r>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609600" indent="-609600" eaLnBrk="1" hangingPunct="1">
              <a:buFontTx/>
              <a:buNone/>
            </a:pP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280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 </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(inner class)</a:t>
            </a:r>
            <a:endPar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995" name="内容占位符 2"/>
          <p:cNvSpPr>
            <a:spLocks noGrp="1"/>
          </p:cNvSpPr>
          <p:nvPr>
            <p:ph idx="1"/>
          </p:nvPr>
        </p:nvSpPr>
        <p:spPr>
          <a:xfrm>
            <a:off x="468313" y="981075"/>
            <a:ext cx="8229600" cy="5760293"/>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内部类</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b="0" dirty="0" smtClean="0">
                <a:solidFill>
                  <a:srgbClr val="FF0000"/>
                </a:solidFill>
                <a:ea typeface="黑体" panose="02010609060101010101" pitchFamily="49" charset="-122"/>
                <a:cs typeface="Times New Roman" panose="02020603050405020304" pitchFamily="18" charset="0"/>
              </a:rPr>
              <a:t>在另一个类或方法的定义中定义的类</a:t>
            </a:r>
          </a:p>
          <a:p>
            <a:pPr lvl="1"/>
            <a:r>
              <a:rPr lang="zh-CN" altLang="en-US" b="0" dirty="0" smtClean="0">
                <a:ea typeface="黑体" panose="02010609060101010101" pitchFamily="49" charset="-122"/>
                <a:cs typeface="Times New Roman" panose="02020603050405020304" pitchFamily="18" charset="0"/>
              </a:rPr>
              <a:t>可访问其外部类中的所有数据成员和方法成员</a:t>
            </a:r>
          </a:p>
          <a:p>
            <a:pPr lvl="1"/>
            <a:r>
              <a:rPr lang="zh-CN" altLang="en-US" b="0" dirty="0" smtClean="0">
                <a:ea typeface="黑体" panose="02010609060101010101" pitchFamily="49" charset="-122"/>
                <a:cs typeface="Times New Roman" panose="02020603050405020304" pitchFamily="18" charset="0"/>
              </a:rPr>
              <a:t>对于同一个包中的其他类来说，能够隐藏</a:t>
            </a:r>
          </a:p>
          <a:p>
            <a:pPr lvl="1"/>
            <a:r>
              <a:rPr lang="zh-CN" altLang="en-US" b="0" dirty="0" smtClean="0">
                <a:ea typeface="黑体" panose="02010609060101010101" pitchFamily="49" charset="-122"/>
                <a:cs typeface="Times New Roman" panose="02020603050405020304" pitchFamily="18" charset="0"/>
              </a:rPr>
              <a:t>可非常方便地编写事件驱动程序</a:t>
            </a:r>
          </a:p>
          <a:p>
            <a:pPr lvl="1"/>
            <a:r>
              <a:rPr lang="zh-CN" altLang="en-US" b="0" dirty="0" smtClean="0">
                <a:solidFill>
                  <a:srgbClr val="0000CC"/>
                </a:solidFill>
                <a:ea typeface="黑体" panose="02010609060101010101" pitchFamily="49" charset="-122"/>
                <a:cs typeface="Times New Roman" panose="02020603050405020304" pitchFamily="18" charset="0"/>
              </a:rPr>
              <a:t>声明方式</a:t>
            </a:r>
          </a:p>
          <a:p>
            <a:pPr lvl="2"/>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命名的内部类：可在类的内部多次使用</a:t>
            </a:r>
          </a:p>
          <a:p>
            <a:pPr lvl="2"/>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匿名内部类：可在</a:t>
            </a:r>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new</a:t>
            </a: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关键字后声明内部类，并立即创建一个对象</a:t>
            </a:r>
          </a:p>
          <a:p>
            <a:pPr lvl="1"/>
            <a:r>
              <a:rPr lang="zh-CN" altLang="en-US" b="0" dirty="0" smtClean="0">
                <a:ea typeface="黑体" panose="02010609060101010101" pitchFamily="49" charset="-122"/>
                <a:cs typeface="Times New Roman" panose="02020603050405020304" pitchFamily="18" charset="0"/>
              </a:rPr>
              <a:t>假设外层类名为</a:t>
            </a:r>
            <a:r>
              <a:rPr lang="en-US" altLang="zh-CN" b="0" dirty="0" err="1" smtClean="0">
                <a:ea typeface="黑体" panose="02010609060101010101" pitchFamily="49" charset="-122"/>
                <a:cs typeface="Times New Roman" panose="02020603050405020304" pitchFamily="18" charset="0"/>
              </a:rPr>
              <a:t>Myclass</a:t>
            </a:r>
            <a:r>
              <a:rPr lang="en-US" altLang="zh-CN" b="0" dirty="0" smtClean="0">
                <a:ea typeface="黑体" panose="02010609060101010101" pitchFamily="49" charset="-122"/>
                <a:cs typeface="Times New Roman" panose="02020603050405020304" pitchFamily="18" charset="0"/>
              </a:rPr>
              <a:t>，</a:t>
            </a:r>
            <a:r>
              <a:rPr lang="zh-CN" altLang="en-US" b="0" dirty="0" smtClean="0">
                <a:ea typeface="黑体" panose="02010609060101010101" pitchFamily="49" charset="-122"/>
                <a:cs typeface="Times New Roman" panose="02020603050405020304" pitchFamily="18" charset="0"/>
              </a:rPr>
              <a:t>则该类的内部类名为</a:t>
            </a:r>
          </a:p>
          <a:p>
            <a:pPr lvl="2"/>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Myclass$c1.class (c1</a:t>
            </a: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为命名的内部类名)</a:t>
            </a:r>
          </a:p>
          <a:p>
            <a:pPr lvl="2"/>
            <a:r>
              <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Myclass$1.class (</a:t>
            </a:r>
            <a:r>
              <a:rPr lang="zh-CN" altLang="en-US"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表示类中声明的第一个匿名内部类)</a:t>
            </a:r>
            <a:endParaRPr lang="en-US" altLang="zh-CN" sz="240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txBox="1">
            <a:spLocks noChangeArrowheads="1"/>
          </p:cNvSpPr>
          <p:nvPr/>
        </p:nvSpPr>
        <p:spPr bwMode="auto">
          <a:xfrm>
            <a:off x="323850" y="188640"/>
            <a:ext cx="8351838" cy="633730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Parcel1 {</a:t>
            </a:r>
          </a:p>
          <a:p>
            <a:pPr marL="0" lvl="1">
              <a:lnSpc>
                <a:spcPct val="5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class </a:t>
            </a:r>
            <a:r>
              <a:rPr lang="en-US" altLang="zh-CN" sz="2000" b="1" dirty="0">
                <a:solidFill>
                  <a:srgbClr val="0000CC"/>
                </a:solidFill>
                <a:latin typeface="Times New Roman" panose="02020603050405020304" pitchFamily="18" charset="0"/>
                <a:ea typeface="楷体_GB2312" pitchFamily="49" charset="-122"/>
              </a:rPr>
              <a:t>Contents</a:t>
            </a:r>
            <a:r>
              <a:rPr lang="en-US" altLang="zh-CN" sz="2000" b="1" dirty="0">
                <a:latin typeface="Times New Roman" panose="02020603050405020304" pitchFamily="18" charset="0"/>
                <a:ea typeface="楷体_GB2312" pitchFamily="49" charset="-122"/>
              </a:rPr>
              <a:t> { </a:t>
            </a:r>
            <a:r>
              <a:rPr lang="en-US" altLang="zh-CN" sz="2000" b="1" dirty="0">
                <a:solidFill>
                  <a:srgbClr val="008000"/>
                </a:solidFill>
                <a:latin typeface="Times New Roman" panose="02020603050405020304" pitchFamily="18" charset="0"/>
                <a:ea typeface="楷体_GB2312" pitchFamily="49" charset="-122"/>
              </a:rPr>
              <a:t>//</a:t>
            </a:r>
            <a:r>
              <a:rPr lang="zh-CN" altLang="en-US" sz="2000" b="1" dirty="0">
                <a:solidFill>
                  <a:srgbClr val="008000"/>
                </a:solidFill>
                <a:latin typeface="Times New Roman" panose="02020603050405020304" pitchFamily="18" charset="0"/>
                <a:ea typeface="楷体_GB2312" pitchFamily="49" charset="-122"/>
              </a:rPr>
              <a:t>内部类</a:t>
            </a:r>
          </a:p>
          <a:p>
            <a:pPr marL="0" lvl="1">
              <a:lnSpc>
                <a:spcPct val="50000"/>
              </a:lnSpc>
              <a:spcBef>
                <a:spcPct val="50000"/>
              </a:spcBef>
              <a:buClr>
                <a:schemeClr val="accent2"/>
              </a:buClr>
              <a:buSzPct val="70000"/>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private </a:t>
            </a:r>
            <a:r>
              <a:rPr lang="en-US" altLang="zh-CN" sz="2000" b="1" dirty="0" err="1">
                <a:latin typeface="Times New Roman" panose="02020603050405020304" pitchFamily="18" charset="0"/>
                <a:ea typeface="楷体_GB2312" pitchFamily="49" charset="-122"/>
              </a:rPr>
              <a:t>int</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i</a:t>
            </a:r>
            <a:r>
              <a:rPr lang="en-US" altLang="zh-CN" sz="2000" b="1" dirty="0">
                <a:latin typeface="Times New Roman" panose="02020603050405020304" pitchFamily="18" charset="0"/>
                <a:ea typeface="楷体_GB2312" pitchFamily="49" charset="-122"/>
              </a:rPr>
              <a:t> = 11;</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a:latin typeface="Times New Roman" panose="02020603050405020304" pitchFamily="18" charset="0"/>
                <a:ea typeface="楷体_GB2312" pitchFamily="49" charset="-122"/>
              </a:rPr>
              <a:t>int</a:t>
            </a:r>
            <a:r>
              <a:rPr lang="en-US" altLang="zh-CN" sz="2000" b="1" dirty="0">
                <a:latin typeface="Times New Roman" panose="02020603050405020304" pitchFamily="18" charset="0"/>
                <a:ea typeface="楷体_GB2312" pitchFamily="49" charset="-122"/>
              </a:rPr>
              <a:t> value() { return </a:t>
            </a:r>
            <a:r>
              <a:rPr lang="en-US" altLang="zh-CN" sz="2000" b="1" dirty="0" err="1">
                <a:latin typeface="Times New Roman" panose="02020603050405020304" pitchFamily="18" charset="0"/>
                <a:ea typeface="楷体_GB2312" pitchFamily="49" charset="-122"/>
              </a:rPr>
              <a:t>i</a:t>
            </a: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class </a:t>
            </a:r>
            <a:r>
              <a:rPr lang="en-US" altLang="zh-CN" sz="2000" b="1" dirty="0">
                <a:solidFill>
                  <a:srgbClr val="0000CC"/>
                </a:solidFill>
                <a:latin typeface="Times New Roman" panose="02020603050405020304" pitchFamily="18" charset="0"/>
                <a:ea typeface="楷体_GB2312" pitchFamily="49" charset="-122"/>
              </a:rPr>
              <a:t>Destination</a:t>
            </a:r>
            <a:r>
              <a:rPr lang="en-US" altLang="zh-CN" sz="2000" b="1" dirty="0">
                <a:latin typeface="Times New Roman" panose="02020603050405020304" pitchFamily="18" charset="0"/>
                <a:ea typeface="楷体_GB2312" pitchFamily="49" charset="-122"/>
              </a:rPr>
              <a:t>  { </a:t>
            </a:r>
            <a:r>
              <a:rPr lang="en-US" altLang="zh-CN" sz="2000" b="1" dirty="0">
                <a:solidFill>
                  <a:srgbClr val="008000"/>
                </a:solidFill>
                <a:latin typeface="Times New Roman" panose="02020603050405020304" pitchFamily="18" charset="0"/>
                <a:ea typeface="楷体_GB2312" pitchFamily="49" charset="-122"/>
              </a:rPr>
              <a:t>//</a:t>
            </a:r>
            <a:r>
              <a:rPr lang="zh-CN" altLang="en-US" sz="2000" b="1" dirty="0">
                <a:solidFill>
                  <a:srgbClr val="008000"/>
                </a:solidFill>
                <a:latin typeface="Times New Roman" panose="02020603050405020304" pitchFamily="18" charset="0"/>
                <a:ea typeface="楷体_GB2312" pitchFamily="49" charset="-122"/>
              </a:rPr>
              <a:t>内部类</a:t>
            </a:r>
          </a:p>
          <a:p>
            <a:pPr marL="0" lvl="1">
              <a:lnSpc>
                <a:spcPct val="50000"/>
              </a:lnSpc>
              <a:spcBef>
                <a:spcPct val="50000"/>
              </a:spcBef>
              <a:buClr>
                <a:schemeClr val="accent2"/>
              </a:buClr>
              <a:buSzPct val="70000"/>
            </a:pPr>
            <a:r>
              <a:rPr lang="zh-CN" altLang="en-US" sz="2000" b="1" dirty="0">
                <a:solidFill>
                  <a:srgbClr val="008000"/>
                </a:solidFill>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private String label;</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Destination(String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  {   label =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String </a:t>
            </a:r>
            <a:r>
              <a:rPr lang="en-US" altLang="zh-CN" sz="2000" b="1" dirty="0" err="1">
                <a:latin typeface="Times New Roman" panose="02020603050405020304" pitchFamily="18" charset="0"/>
                <a:ea typeface="楷体_GB2312" pitchFamily="49" charset="-122"/>
              </a:rPr>
              <a:t>readLabel</a:t>
            </a:r>
            <a:r>
              <a:rPr lang="en-US" altLang="zh-CN" sz="2000" b="1" dirty="0">
                <a:latin typeface="Times New Roman" panose="02020603050405020304" pitchFamily="18" charset="0"/>
                <a:ea typeface="楷体_GB2312" pitchFamily="49" charset="-122"/>
              </a:rPr>
              <a:t>() { return label;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void ship(String </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a:solidFill>
                  <a:srgbClr val="0000CC"/>
                </a:solidFill>
                <a:latin typeface="Times New Roman" panose="02020603050405020304" pitchFamily="18" charset="0"/>
                <a:ea typeface="楷体_GB2312" pitchFamily="49" charset="-122"/>
              </a:rPr>
              <a:t> Contents </a:t>
            </a:r>
            <a:r>
              <a:rPr lang="en-US" altLang="zh-CN" sz="2000" b="1" dirty="0">
                <a:latin typeface="Times New Roman" panose="02020603050405020304" pitchFamily="18" charset="0"/>
                <a:ea typeface="楷体_GB2312" pitchFamily="49" charset="-122"/>
              </a:rPr>
              <a:t>c = new Contents();</a:t>
            </a:r>
          </a:p>
          <a:p>
            <a:pPr marL="0" lvl="1">
              <a:lnSpc>
                <a:spcPct val="50000"/>
              </a:lnSpc>
              <a:spcBef>
                <a:spcPct val="50000"/>
              </a:spcBef>
              <a:buClr>
                <a:schemeClr val="accent2"/>
              </a:buClr>
              <a:buSzPct val="70000"/>
            </a:pPr>
            <a:r>
              <a:rPr lang="en-US" altLang="zh-CN" sz="2000" b="1" dirty="0">
                <a:solidFill>
                  <a:srgbClr val="0000CC"/>
                </a:solidFill>
                <a:latin typeface="Times New Roman" panose="02020603050405020304" pitchFamily="18" charset="0"/>
                <a:ea typeface="楷体_GB2312" pitchFamily="49" charset="-122"/>
              </a:rPr>
              <a:t>         Destination </a:t>
            </a:r>
            <a:r>
              <a:rPr lang="en-US" altLang="zh-CN" sz="2000" b="1" dirty="0">
                <a:latin typeface="Times New Roman" panose="02020603050405020304" pitchFamily="18" charset="0"/>
                <a:ea typeface="楷体_GB2312" pitchFamily="49" charset="-122"/>
              </a:rPr>
              <a:t>d = new Destination(</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System.out.println</a:t>
            </a:r>
            <a:r>
              <a:rPr lang="en-US" altLang="zh-CN" sz="2000" b="1" dirty="0">
                <a:latin typeface="Times New Roman" panose="02020603050405020304" pitchFamily="18" charset="0"/>
                <a:ea typeface="楷体_GB2312" pitchFamily="49" charset="-122"/>
              </a:rPr>
              <a:t>(</a:t>
            </a:r>
            <a:r>
              <a:rPr lang="en-US" altLang="zh-CN" sz="2000" b="1" dirty="0" err="1">
                <a:solidFill>
                  <a:srgbClr val="FF33CC"/>
                </a:solidFill>
                <a:latin typeface="Times New Roman" panose="02020603050405020304" pitchFamily="18" charset="0"/>
                <a:ea typeface="楷体_GB2312" pitchFamily="49" charset="-122"/>
              </a:rPr>
              <a:t>d.readLabel</a:t>
            </a:r>
            <a:r>
              <a:rPr lang="en-US" altLang="zh-CN" sz="2000" b="1" dirty="0">
                <a:solidFill>
                  <a:srgbClr val="FF33CC"/>
                </a:solidFill>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Parcel1 p = new Parcel1();</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p.ship</a:t>
            </a:r>
            <a:r>
              <a:rPr lang="en-US" altLang="zh-CN" sz="2000" b="1" dirty="0">
                <a:latin typeface="Times New Roman" panose="02020603050405020304" pitchFamily="18" charset="0"/>
                <a:ea typeface="楷体_GB2312" pitchFamily="49" charset="-122"/>
              </a:rPr>
              <a:t>("Tanzania");</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5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sp>
        <p:nvSpPr>
          <p:cNvPr id="86019" name="标题 1"/>
          <p:cNvSpPr>
            <a:spLocks noGrp="1"/>
          </p:cNvSpPr>
          <p:nvPr>
            <p:ph type="title"/>
          </p:nvPr>
        </p:nvSpPr>
        <p:spPr>
          <a:xfrm>
            <a:off x="4787900" y="6094413"/>
            <a:ext cx="3816350" cy="503237"/>
          </a:xfrm>
        </p:spPr>
        <p:txBody>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——Parcel1.java</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87043" name="内容占位符 2"/>
          <p:cNvSpPr>
            <a:spLocks noGrp="1"/>
          </p:cNvSpPr>
          <p:nvPr>
            <p:ph idx="1"/>
          </p:nvPr>
        </p:nvSpPr>
        <p:spPr>
          <a:xfrm>
            <a:off x="468312" y="981075"/>
            <a:ext cx="8280151" cy="5184775"/>
          </a:xfrm>
        </p:spPr>
        <p:txBody>
          <a:bodyPr/>
          <a:lstStyle/>
          <a:p>
            <a:pPr>
              <a:lnSpc>
                <a:spcPct val="13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lnSpc>
                <a:spcPct val="130000"/>
              </a:lnSpc>
            </a:pPr>
            <a:r>
              <a:rPr lang="zh-CN" altLang="en-US" dirty="0" smtClean="0">
                <a:ea typeface="黑体" panose="02010609060101010101" pitchFamily="49" charset="-122"/>
                <a:cs typeface="Times New Roman" panose="02020603050405020304" pitchFamily="18" charset="0"/>
              </a:rPr>
              <a:t>在</a:t>
            </a:r>
            <a:r>
              <a:rPr lang="en-US" altLang="zh-CN" dirty="0" smtClean="0">
                <a:ea typeface="黑体" panose="02010609060101010101" pitchFamily="49" charset="-122"/>
                <a:cs typeface="Times New Roman" panose="02020603050405020304" pitchFamily="18" charset="0"/>
              </a:rPr>
              <a:t>Parcel1</a:t>
            </a:r>
            <a:r>
              <a:rPr lang="zh-CN" altLang="en-US" dirty="0" smtClean="0">
                <a:ea typeface="黑体" panose="02010609060101010101" pitchFamily="49" charset="-122"/>
                <a:cs typeface="Times New Roman" panose="02020603050405020304" pitchFamily="18" charset="0"/>
              </a:rPr>
              <a:t>类中声明了两个内部类</a:t>
            </a:r>
            <a:r>
              <a:rPr lang="en-US" altLang="zh-CN" dirty="0" err="1" smtClean="0">
                <a:solidFill>
                  <a:srgbClr val="0000CC"/>
                </a:solidFill>
                <a:ea typeface="黑体" panose="02010609060101010101" pitchFamily="49" charset="-122"/>
                <a:cs typeface="Times New Roman" panose="02020603050405020304" pitchFamily="18" charset="0"/>
              </a:rPr>
              <a:t>Contents、Destination</a:t>
            </a:r>
            <a:endParaRPr lang="en-US" altLang="zh-CN" dirty="0" smtClean="0">
              <a:solidFill>
                <a:srgbClr val="0000CC"/>
              </a:solidFill>
              <a:ea typeface="黑体" panose="02010609060101010101" pitchFamily="49" charset="-122"/>
              <a:cs typeface="Times New Roman" panose="02020603050405020304" pitchFamily="18" charset="0"/>
            </a:endParaRPr>
          </a:p>
          <a:p>
            <a:pPr lvl="1">
              <a:lnSpc>
                <a:spcPct val="130000"/>
              </a:lnSpc>
            </a:pPr>
            <a:r>
              <a:rPr lang="zh-CN" altLang="en-US" dirty="0" smtClean="0">
                <a:ea typeface="黑体" panose="02010609060101010101" pitchFamily="49" charset="-122"/>
                <a:cs typeface="Times New Roman" panose="02020603050405020304" pitchFamily="18" charset="0"/>
              </a:rPr>
              <a:t>在</a:t>
            </a:r>
            <a:r>
              <a:rPr lang="en-US" altLang="zh-CN" dirty="0" smtClean="0">
                <a:ea typeface="黑体" panose="02010609060101010101" pitchFamily="49" charset="-122"/>
                <a:cs typeface="Times New Roman" panose="02020603050405020304" pitchFamily="18" charset="0"/>
              </a:rPr>
              <a:t>ship</a:t>
            </a:r>
            <a:r>
              <a:rPr lang="zh-CN" altLang="en-US" dirty="0" smtClean="0">
                <a:ea typeface="黑体" panose="02010609060101010101" pitchFamily="49" charset="-122"/>
                <a:cs typeface="Times New Roman" panose="02020603050405020304" pitchFamily="18" charset="0"/>
              </a:rPr>
              <a:t>方法中生成两个内部类对象，并调用了内部类中声明的一个方法</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88067" name="内容占位符 2"/>
          <p:cNvSpPr>
            <a:spLocks noGrp="1"/>
          </p:cNvSpPr>
          <p:nvPr>
            <p:ph idx="1"/>
          </p:nvPr>
        </p:nvSpPr>
        <p:spPr/>
        <p:txBody>
          <a:bodyPr/>
          <a:lstStyle/>
          <a:p>
            <a:r>
              <a:rPr lang="zh-CN" altLang="en-US" b="0" dirty="0" smtClean="0">
                <a:latin typeface="黑体" panose="02010609060101010101" pitchFamily="49" charset="-122"/>
                <a:ea typeface="黑体" panose="02010609060101010101" pitchFamily="49" charset="-122"/>
              </a:rPr>
              <a:t>外部类的方法可以返回内部类的引用变量</a:t>
            </a:r>
            <a:endParaRPr lang="en-US" altLang="zh-CN" b="0" dirty="0" smtClean="0">
              <a:latin typeface="黑体" panose="02010609060101010101" pitchFamily="49" charset="-122"/>
              <a:ea typeface="黑体" panose="02010609060101010101" pitchFamily="49" charset="-122"/>
            </a:endParaRPr>
          </a:p>
        </p:txBody>
      </p:sp>
      <p:sp>
        <p:nvSpPr>
          <p:cNvPr id="88068" name="Rectangle 3"/>
          <p:cNvSpPr txBox="1">
            <a:spLocks noChangeArrowheads="1"/>
          </p:cNvSpPr>
          <p:nvPr/>
        </p:nvSpPr>
        <p:spPr bwMode="auto">
          <a:xfrm>
            <a:off x="323850" y="1628775"/>
            <a:ext cx="8351838" cy="496887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Parcel2 {</a:t>
            </a:r>
          </a:p>
          <a:p>
            <a:pPr marL="0" lvl="1">
              <a:lnSpc>
                <a:spcPct val="6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class </a:t>
            </a:r>
            <a:r>
              <a:rPr lang="en-US" altLang="zh-CN" sz="2000" b="1" dirty="0">
                <a:solidFill>
                  <a:srgbClr val="0000CC"/>
                </a:solidFill>
                <a:latin typeface="Times New Roman" panose="02020603050405020304" pitchFamily="18" charset="0"/>
                <a:ea typeface="楷体_GB2312" pitchFamily="49" charset="-122"/>
              </a:rPr>
              <a:t>Contents </a:t>
            </a:r>
            <a:r>
              <a:rPr lang="en-US" altLang="zh-CN" sz="2000" b="1" dirty="0">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private </a:t>
            </a:r>
            <a:r>
              <a:rPr lang="en-US" altLang="zh-CN" sz="2000" b="1" dirty="0" err="1">
                <a:solidFill>
                  <a:srgbClr val="008000"/>
                </a:solidFill>
                <a:latin typeface="Times New Roman" panose="02020603050405020304" pitchFamily="18" charset="0"/>
                <a:ea typeface="楷体_GB2312" pitchFamily="49" charset="-122"/>
              </a:rPr>
              <a:t>int</a:t>
            </a:r>
            <a:r>
              <a:rPr lang="en-US" altLang="zh-CN" sz="2000" b="1" dirty="0">
                <a:solidFill>
                  <a:srgbClr val="008000"/>
                </a:solidFill>
                <a:latin typeface="Times New Roman" panose="02020603050405020304" pitchFamily="18" charset="0"/>
                <a:ea typeface="楷体_GB2312" pitchFamily="49" charset="-122"/>
              </a:rPr>
              <a:t> </a:t>
            </a:r>
            <a:r>
              <a:rPr lang="en-US" altLang="zh-CN" sz="2000" b="1" dirty="0" err="1">
                <a:solidFill>
                  <a:srgbClr val="008000"/>
                </a:solidFill>
                <a:latin typeface="Times New Roman" panose="02020603050405020304" pitchFamily="18" charset="0"/>
                <a:ea typeface="楷体_GB2312" pitchFamily="49" charset="-122"/>
              </a:rPr>
              <a:t>i</a:t>
            </a:r>
            <a:r>
              <a:rPr lang="en-US" altLang="zh-CN" sz="2000" b="1" dirty="0">
                <a:solidFill>
                  <a:srgbClr val="008000"/>
                </a:solidFill>
                <a:latin typeface="Times New Roman" panose="02020603050405020304" pitchFamily="18" charset="0"/>
                <a:ea typeface="楷体_GB2312" pitchFamily="49" charset="-122"/>
              </a:rPr>
              <a:t> = 11;</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public </a:t>
            </a:r>
            <a:r>
              <a:rPr lang="en-US" altLang="zh-CN" sz="2000" b="1" dirty="0" err="1">
                <a:solidFill>
                  <a:srgbClr val="008000"/>
                </a:solidFill>
                <a:latin typeface="Times New Roman" panose="02020603050405020304" pitchFamily="18" charset="0"/>
                <a:ea typeface="楷体_GB2312" pitchFamily="49" charset="-122"/>
              </a:rPr>
              <a:t>int</a:t>
            </a:r>
            <a:r>
              <a:rPr lang="en-US" altLang="zh-CN" sz="2000" b="1" dirty="0">
                <a:solidFill>
                  <a:srgbClr val="008000"/>
                </a:solidFill>
                <a:latin typeface="Times New Roman" panose="02020603050405020304" pitchFamily="18" charset="0"/>
                <a:ea typeface="楷体_GB2312" pitchFamily="49" charset="-122"/>
              </a:rPr>
              <a:t> value() { return </a:t>
            </a:r>
            <a:r>
              <a:rPr lang="en-US" altLang="zh-CN" sz="2000" b="1" dirty="0" err="1">
                <a:solidFill>
                  <a:srgbClr val="008000"/>
                </a:solidFill>
                <a:latin typeface="Times New Roman" panose="02020603050405020304" pitchFamily="18" charset="0"/>
                <a:ea typeface="楷体_GB2312" pitchFamily="49" charset="-122"/>
              </a:rPr>
              <a:t>i</a:t>
            </a:r>
            <a:r>
              <a:rPr lang="en-US" altLang="zh-CN" sz="2000" b="1" dirty="0">
                <a:solidFill>
                  <a:srgbClr val="008000"/>
                </a:solidFill>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class </a:t>
            </a:r>
            <a:r>
              <a:rPr lang="en-US" altLang="zh-CN" sz="2000" b="1" dirty="0">
                <a:solidFill>
                  <a:srgbClr val="0000CC"/>
                </a:solidFill>
                <a:latin typeface="Times New Roman" panose="02020603050405020304" pitchFamily="18" charset="0"/>
                <a:ea typeface="楷体_GB2312" pitchFamily="49" charset="-122"/>
              </a:rPr>
              <a:t>Destination</a:t>
            </a:r>
            <a:r>
              <a:rPr lang="en-US" altLang="zh-CN" sz="2000" b="1" dirty="0">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private String label;</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Destination(String </a:t>
            </a:r>
            <a:r>
              <a:rPr lang="en-US" altLang="zh-CN" sz="2000" b="1" dirty="0" err="1">
                <a:solidFill>
                  <a:srgbClr val="008000"/>
                </a:solidFill>
                <a:latin typeface="Times New Roman" panose="02020603050405020304" pitchFamily="18" charset="0"/>
                <a:ea typeface="楷体_GB2312" pitchFamily="49" charset="-122"/>
              </a:rPr>
              <a:t>whereTo</a:t>
            </a:r>
            <a:r>
              <a:rPr lang="en-US" altLang="zh-CN" sz="2000" b="1" dirty="0">
                <a:solidFill>
                  <a:srgbClr val="008000"/>
                </a:solidFill>
                <a:latin typeface="Times New Roman" panose="02020603050405020304" pitchFamily="18" charset="0"/>
                <a:ea typeface="楷体_GB2312" pitchFamily="49" charset="-122"/>
              </a:rPr>
              <a:t>) {  label = </a:t>
            </a:r>
            <a:r>
              <a:rPr lang="en-US" altLang="zh-CN" sz="2000" b="1" dirty="0" err="1">
                <a:solidFill>
                  <a:srgbClr val="008000"/>
                </a:solidFill>
                <a:latin typeface="Times New Roman" panose="02020603050405020304" pitchFamily="18" charset="0"/>
                <a:ea typeface="楷体_GB2312" pitchFamily="49" charset="-122"/>
              </a:rPr>
              <a:t>whereTo</a:t>
            </a:r>
            <a:r>
              <a:rPr lang="en-US" altLang="zh-CN" sz="2000" b="1" dirty="0">
                <a:solidFill>
                  <a:srgbClr val="008000"/>
                </a:solidFill>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String </a:t>
            </a:r>
            <a:r>
              <a:rPr lang="en-US" altLang="zh-CN" sz="2000" b="1" dirty="0" err="1">
                <a:solidFill>
                  <a:srgbClr val="008000"/>
                </a:solidFill>
                <a:latin typeface="Times New Roman" panose="02020603050405020304" pitchFamily="18" charset="0"/>
                <a:ea typeface="楷体_GB2312" pitchFamily="49" charset="-122"/>
              </a:rPr>
              <a:t>readLabel</a:t>
            </a:r>
            <a:r>
              <a:rPr lang="en-US" altLang="zh-CN" sz="2000" b="1" dirty="0">
                <a:solidFill>
                  <a:srgbClr val="008000"/>
                </a:solidFill>
                <a:latin typeface="Times New Roman" panose="02020603050405020304" pitchFamily="18" charset="0"/>
                <a:ea typeface="楷体_GB2312" pitchFamily="49" charset="-122"/>
              </a:rPr>
              <a:t>() { return label; }</a:t>
            </a:r>
          </a:p>
          <a:p>
            <a:pPr marL="0" lvl="1">
              <a:lnSpc>
                <a:spcPct val="60000"/>
              </a:lnSpc>
              <a:spcBef>
                <a:spcPct val="5000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a:solidFill>
                  <a:srgbClr val="0000CC"/>
                </a:solidFill>
                <a:latin typeface="Times New Roman" panose="02020603050405020304" pitchFamily="18" charset="0"/>
                <a:ea typeface="楷体_GB2312" pitchFamily="49" charset="-122"/>
              </a:rPr>
              <a:t>Destination</a:t>
            </a:r>
            <a:r>
              <a:rPr lang="en-US" altLang="zh-CN" sz="2000" b="1" dirty="0">
                <a:latin typeface="Times New Roman" panose="02020603050405020304" pitchFamily="18" charset="0"/>
                <a:ea typeface="楷体_GB2312" pitchFamily="49" charset="-122"/>
              </a:rPr>
              <a:t> </a:t>
            </a:r>
            <a:r>
              <a:rPr lang="en-US" altLang="zh-CN" sz="2000" b="1" dirty="0">
                <a:solidFill>
                  <a:srgbClr val="FF0000"/>
                </a:solidFill>
                <a:latin typeface="Times New Roman" panose="02020603050405020304" pitchFamily="18" charset="0"/>
                <a:ea typeface="楷体_GB2312" pitchFamily="49" charset="-122"/>
              </a:rPr>
              <a:t>to</a:t>
            </a:r>
            <a:r>
              <a:rPr lang="en-US" altLang="zh-CN" sz="2000" b="1" dirty="0">
                <a:latin typeface="Times New Roman" panose="02020603050405020304" pitchFamily="18" charset="0"/>
                <a:ea typeface="楷体_GB2312" pitchFamily="49" charset="-122"/>
              </a:rPr>
              <a:t>(String s)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return new Destination(s);  }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a:solidFill>
                  <a:srgbClr val="0000CC"/>
                </a:solidFill>
                <a:latin typeface="Times New Roman" panose="02020603050405020304" pitchFamily="18" charset="0"/>
                <a:ea typeface="楷体_GB2312" pitchFamily="49" charset="-122"/>
              </a:rPr>
              <a:t>Contents</a:t>
            </a:r>
            <a:r>
              <a:rPr lang="en-US" altLang="zh-CN" sz="2000" b="1" dirty="0">
                <a:latin typeface="Times New Roman" panose="02020603050405020304" pitchFamily="18" charset="0"/>
                <a:ea typeface="楷体_GB2312" pitchFamily="49" charset="-122"/>
              </a:rPr>
              <a:t> </a:t>
            </a:r>
            <a:r>
              <a:rPr lang="en-US" altLang="zh-CN" sz="2000" b="1" dirty="0" err="1">
                <a:solidFill>
                  <a:srgbClr val="FF0000"/>
                </a:solidFill>
                <a:latin typeface="Times New Roman" panose="02020603050405020304" pitchFamily="18" charset="0"/>
                <a:ea typeface="楷体_GB2312" pitchFamily="49" charset="-122"/>
              </a:rPr>
              <a:t>cont</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return new Contents();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txBox="1">
            <a:spLocks/>
          </p:cNvSpPr>
          <p:nvPr/>
        </p:nvSpPr>
        <p:spPr bwMode="auto">
          <a:xfrm>
            <a:off x="4859338" y="5987254"/>
            <a:ext cx="3816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——Parcel2.java</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68313" y="189310"/>
            <a:ext cx="7543800" cy="647402"/>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接口的语法</a:t>
            </a:r>
            <a:endParaRPr lang="zh-CN" altLang="en-US" sz="3200" dirty="0" smtClean="0">
              <a:ea typeface="宋体" panose="02010600030101010101" pitchFamily="2" charset="-122"/>
              <a:cs typeface="Times New Roman" panose="02020603050405020304" pitchFamily="18" charset="0"/>
            </a:endParaRPr>
          </a:p>
        </p:txBody>
      </p:sp>
      <p:sp>
        <p:nvSpPr>
          <p:cNvPr id="19459" name="内容占位符 2"/>
          <p:cNvSpPr>
            <a:spLocks noGrp="1"/>
          </p:cNvSpPr>
          <p:nvPr>
            <p:ph idx="1"/>
          </p:nvPr>
        </p:nvSpPr>
        <p:spPr/>
        <p:txBody>
          <a:bodyPr/>
          <a:lstStyle/>
          <a:p>
            <a:pPr>
              <a:lnSpc>
                <a:spcPct val="150000"/>
              </a:lnSpc>
            </a:pPr>
            <a:r>
              <a:rPr lang="zh-CN" altLang="en-US" b="0" dirty="0" smtClean="0">
                <a:solidFill>
                  <a:srgbClr val="0000CC"/>
                </a:solidFill>
                <a:latin typeface="Century Schoolbook" panose="02040604050505020304" pitchFamily="18" charset="0"/>
                <a:ea typeface="黑体" panose="02010609060101010101" pitchFamily="49" charset="-122"/>
              </a:rPr>
              <a:t>声明格式</a:t>
            </a:r>
          </a:p>
          <a:p>
            <a:pPr lvl="2">
              <a:buFont typeface="Wingdings" panose="05000000000000000000" pitchFamily="2" charset="2"/>
              <a:buNone/>
            </a:pPr>
            <a:r>
              <a:rPr lang="zh-CN" altLang="en-US" sz="2400" dirty="0" smtClean="0">
                <a:latin typeface="Century Schoolbook" panose="02040604050505020304" pitchFamily="18" charset="0"/>
                <a:ea typeface="黑体" panose="02010609060101010101" pitchFamily="49" charset="-122"/>
              </a:rPr>
              <a:t>[接口修饰符] </a:t>
            </a:r>
            <a:r>
              <a:rPr lang="en-US" altLang="zh-CN" sz="2400" dirty="0" smtClean="0">
                <a:solidFill>
                  <a:srgbClr val="FF0000"/>
                </a:solidFill>
                <a:latin typeface="Century Schoolbook" panose="02040604050505020304" pitchFamily="18" charset="0"/>
                <a:ea typeface="黑体" panose="02010609060101010101" pitchFamily="49" charset="-122"/>
              </a:rPr>
              <a:t>interface </a:t>
            </a:r>
            <a:r>
              <a:rPr lang="zh-CN" altLang="en-US" sz="2400" dirty="0" smtClean="0">
                <a:latin typeface="Century Schoolbook" panose="02040604050505020304" pitchFamily="18" charset="0"/>
                <a:ea typeface="黑体" panose="02010609060101010101" pitchFamily="49" charset="-122"/>
              </a:rPr>
              <a:t>接口名称 [</a:t>
            </a:r>
            <a:r>
              <a:rPr lang="en-US" altLang="zh-CN" sz="2400" dirty="0" smtClean="0">
                <a:solidFill>
                  <a:srgbClr val="FF0000"/>
                </a:solidFill>
                <a:latin typeface="Century Schoolbook" panose="02040604050505020304" pitchFamily="18" charset="0"/>
                <a:ea typeface="黑体" panose="02010609060101010101" pitchFamily="49" charset="-122"/>
              </a:rPr>
              <a:t>extends </a:t>
            </a:r>
            <a:r>
              <a:rPr lang="zh-CN" altLang="en-US" sz="2400" dirty="0" smtClean="0">
                <a:latin typeface="Century Schoolbook" panose="02040604050505020304" pitchFamily="18" charset="0"/>
                <a:ea typeface="黑体" panose="02010609060101010101" pitchFamily="49" charset="-122"/>
              </a:rPr>
              <a:t>父接口名]</a:t>
            </a:r>
            <a:endParaRPr lang="en-US" altLang="zh-CN" sz="2400" dirty="0" smtClean="0">
              <a:latin typeface="Century Schoolbook" panose="02040604050505020304" pitchFamily="18" charset="0"/>
              <a:ea typeface="黑体" panose="02010609060101010101" pitchFamily="49" charset="-122"/>
            </a:endParaRPr>
          </a:p>
          <a:p>
            <a:pPr lvl="2">
              <a:buFont typeface="Wingdings" panose="05000000000000000000" pitchFamily="2" charset="2"/>
              <a:buNone/>
            </a:pPr>
            <a:r>
              <a:rPr lang="zh-CN" altLang="en-US" sz="2400" dirty="0" smtClean="0">
                <a:latin typeface="Century Schoolbook" panose="02040604050505020304" pitchFamily="18" charset="0"/>
                <a:ea typeface="黑体" panose="02010609060101010101" pitchFamily="49" charset="-122"/>
              </a:rPr>
              <a:t>{</a:t>
            </a:r>
          </a:p>
          <a:p>
            <a:pPr lvl="2">
              <a:buFont typeface="Wingdings" panose="05000000000000000000" pitchFamily="2" charset="2"/>
              <a:buNone/>
            </a:pPr>
            <a:r>
              <a:rPr lang="zh-CN" altLang="en-US" sz="2400" dirty="0" smtClean="0">
                <a:latin typeface="Century Schoolbook" panose="02040604050505020304" pitchFamily="18" charset="0"/>
                <a:ea typeface="黑体" panose="02010609060101010101" pitchFamily="49" charset="-122"/>
              </a:rPr>
              <a:t>    …//方法的原型声明或静态常量</a:t>
            </a:r>
          </a:p>
          <a:p>
            <a:pPr lvl="2">
              <a:buFont typeface="Wingdings" panose="05000000000000000000" pitchFamily="2" charset="2"/>
              <a:buNone/>
            </a:pPr>
            <a:r>
              <a:rPr lang="zh-CN" altLang="en-US" sz="2400" dirty="0" smtClean="0">
                <a:latin typeface="Century Schoolbook" panose="02040604050505020304" pitchFamily="18" charset="0"/>
                <a:ea typeface="黑体" panose="02010609060101010101" pitchFamily="49" charset="-122"/>
              </a:rPr>
              <a:t>}</a:t>
            </a:r>
          </a:p>
          <a:p>
            <a:pPr lvl="1">
              <a:lnSpc>
                <a:spcPct val="150000"/>
              </a:lnSpc>
            </a:pPr>
            <a:r>
              <a:rPr lang="zh-CN" altLang="en-US" dirty="0" smtClean="0">
                <a:solidFill>
                  <a:srgbClr val="0000FF"/>
                </a:solidFill>
                <a:latin typeface="Century Schoolbook" panose="02040604050505020304" pitchFamily="18" charset="0"/>
                <a:ea typeface="黑体" panose="02010609060101010101" pitchFamily="49" charset="-122"/>
              </a:rPr>
              <a:t>接口的</a:t>
            </a:r>
            <a:r>
              <a:rPr lang="zh-CN" altLang="en-US" dirty="0" smtClean="0">
                <a:solidFill>
                  <a:srgbClr val="FF0000"/>
                </a:solidFill>
                <a:latin typeface="Century Schoolbook" panose="02040604050505020304" pitchFamily="18" charset="0"/>
                <a:ea typeface="黑体" panose="02010609060101010101" pitchFamily="49" charset="-122"/>
              </a:rPr>
              <a:t>数据成员</a:t>
            </a:r>
            <a:r>
              <a:rPr lang="zh-CN" altLang="en-US" dirty="0" smtClean="0">
                <a:solidFill>
                  <a:srgbClr val="0000FF"/>
                </a:solidFill>
                <a:latin typeface="Century Schoolbook" panose="02040604050505020304" pitchFamily="18" charset="0"/>
                <a:ea typeface="黑体" panose="02010609060101010101" pitchFamily="49" charset="-122"/>
              </a:rPr>
              <a:t>一定要赋初值，且此值将不能再更改，</a:t>
            </a:r>
            <a:r>
              <a:rPr lang="zh-CN" altLang="en-US" dirty="0" smtClean="0">
                <a:latin typeface="Century Schoolbook" panose="02040604050505020304" pitchFamily="18" charset="0"/>
                <a:ea typeface="黑体" panose="02010609060101010101" pitchFamily="49" charset="-122"/>
              </a:rPr>
              <a:t>允许省略</a:t>
            </a:r>
            <a:r>
              <a:rPr lang="en-US" altLang="zh-CN" dirty="0" smtClean="0">
                <a:latin typeface="Century Schoolbook" panose="02040604050505020304" pitchFamily="18" charset="0"/>
                <a:ea typeface="黑体" panose="02010609060101010101" pitchFamily="49" charset="-122"/>
              </a:rPr>
              <a:t>final</a:t>
            </a:r>
            <a:r>
              <a:rPr lang="zh-CN" altLang="en-US" dirty="0" smtClean="0">
                <a:latin typeface="Century Schoolbook" panose="02040604050505020304" pitchFamily="18" charset="0"/>
                <a:ea typeface="黑体" panose="02010609060101010101" pitchFamily="49" charset="-122"/>
              </a:rPr>
              <a:t>、</a:t>
            </a:r>
            <a:r>
              <a:rPr lang="en-US" altLang="zh-CN" dirty="0" smtClean="0">
                <a:latin typeface="Century Schoolbook" panose="02040604050505020304" pitchFamily="18" charset="0"/>
                <a:ea typeface="黑体" panose="02010609060101010101" pitchFamily="49" charset="-122"/>
              </a:rPr>
              <a:t>static</a:t>
            </a:r>
            <a:r>
              <a:rPr lang="zh-CN" altLang="en-US" dirty="0" smtClean="0">
                <a:latin typeface="Century Schoolbook" panose="02040604050505020304" pitchFamily="18" charset="0"/>
                <a:ea typeface="黑体" panose="02010609060101010101" pitchFamily="49" charset="-122"/>
              </a:rPr>
              <a:t>关键字</a:t>
            </a:r>
          </a:p>
          <a:p>
            <a:pPr lvl="1">
              <a:lnSpc>
                <a:spcPct val="150000"/>
              </a:lnSpc>
            </a:pPr>
            <a:r>
              <a:rPr lang="zh-CN" altLang="en-US" dirty="0" smtClean="0">
                <a:latin typeface="Century Schoolbook" panose="02040604050505020304" pitchFamily="18" charset="0"/>
                <a:ea typeface="黑体" panose="02010609060101010101" pitchFamily="49" charset="-122"/>
              </a:rPr>
              <a:t>接口中的</a:t>
            </a:r>
            <a:r>
              <a:rPr lang="zh-CN" altLang="en-US" dirty="0" smtClean="0">
                <a:solidFill>
                  <a:srgbClr val="FF0000"/>
                </a:solidFill>
                <a:latin typeface="Century Schoolbook" panose="02040604050505020304" pitchFamily="18" charset="0"/>
                <a:ea typeface="黑体" panose="02010609060101010101" pitchFamily="49" charset="-122"/>
              </a:rPr>
              <a:t>方法</a:t>
            </a:r>
            <a:r>
              <a:rPr lang="zh-CN" altLang="en-US" dirty="0" smtClean="0">
                <a:latin typeface="Century Schoolbook" panose="02040604050505020304" pitchFamily="18" charset="0"/>
                <a:ea typeface="黑体" panose="02010609060101010101" pitchFamily="49" charset="-122"/>
              </a:rPr>
              <a:t>必须是“</a:t>
            </a:r>
            <a:r>
              <a:rPr lang="zh-CN" altLang="en-US" dirty="0" smtClean="0">
                <a:solidFill>
                  <a:srgbClr val="0000FF"/>
                </a:solidFill>
                <a:latin typeface="Century Schoolbook" panose="02040604050505020304" pitchFamily="18" charset="0"/>
                <a:ea typeface="黑体" panose="02010609060101010101" pitchFamily="49" charset="-122"/>
              </a:rPr>
              <a:t>抽象方法</a:t>
            </a:r>
            <a:r>
              <a:rPr lang="zh-CN" altLang="en-US" dirty="0" smtClean="0">
                <a:latin typeface="Century Schoolbook" panose="02040604050505020304" pitchFamily="18" charset="0"/>
                <a:ea typeface="黑体" panose="02010609060101010101" pitchFamily="49" charset="-122"/>
              </a:rPr>
              <a:t>”，不能有方法体，允许省略</a:t>
            </a:r>
            <a:r>
              <a:rPr lang="en-US" altLang="zh-CN" dirty="0" smtClean="0">
                <a:latin typeface="Century Schoolbook" panose="02040604050505020304" pitchFamily="18" charset="0"/>
                <a:ea typeface="黑体" panose="02010609060101010101" pitchFamily="49" charset="-122"/>
              </a:rPr>
              <a:t>public</a:t>
            </a:r>
            <a:r>
              <a:rPr lang="zh-CN" altLang="en-US" dirty="0" smtClean="0">
                <a:latin typeface="Century Schoolbook" panose="02040604050505020304" pitchFamily="18" charset="0"/>
                <a:ea typeface="黑体" panose="02010609060101010101" pitchFamily="49" charset="-122"/>
              </a:rPr>
              <a:t>及</a:t>
            </a:r>
            <a:r>
              <a:rPr lang="en-US" altLang="zh-CN" dirty="0" smtClean="0">
                <a:latin typeface="Century Schoolbook" panose="02040604050505020304" pitchFamily="18" charset="0"/>
                <a:ea typeface="黑体" panose="02010609060101010101" pitchFamily="49" charset="-122"/>
              </a:rPr>
              <a:t>abstract</a:t>
            </a:r>
            <a:r>
              <a:rPr lang="zh-CN" altLang="en-US" dirty="0" smtClean="0">
                <a:latin typeface="Century Schoolbook" panose="02040604050505020304" pitchFamily="18" charset="0"/>
                <a:ea typeface="黑体" panose="02010609060101010101" pitchFamily="49" charset="-122"/>
              </a:rPr>
              <a:t>关键字</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468313" y="5445125"/>
            <a:ext cx="8229600" cy="1152227"/>
          </a:xfrm>
        </p:spPr>
        <p:txBody>
          <a:bodyPr/>
          <a:lstStyle/>
          <a:p>
            <a:pPr>
              <a:spcBef>
                <a:spcPts val="0"/>
              </a:spcBef>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spcBef>
                <a:spcPts val="0"/>
              </a:spcBef>
            </a:pPr>
            <a:r>
              <a:rPr lang="en-US" altLang="zh-CN" sz="2000" b="0" dirty="0" smtClean="0">
                <a:ea typeface="黑体" panose="02010609060101010101" pitchFamily="49" charset="-122"/>
                <a:cs typeface="Times New Roman" panose="02020603050405020304" pitchFamily="18" charset="0"/>
              </a:rPr>
              <a:t>to()</a:t>
            </a:r>
            <a:r>
              <a:rPr lang="zh-CN" altLang="en-US" sz="2000" b="0" dirty="0" smtClean="0">
                <a:ea typeface="黑体" panose="02010609060101010101" pitchFamily="49" charset="-122"/>
                <a:cs typeface="Times New Roman" panose="02020603050405020304" pitchFamily="18" charset="0"/>
              </a:rPr>
              <a:t>方法返回内部类</a:t>
            </a:r>
            <a:r>
              <a:rPr lang="en-US" altLang="zh-CN" sz="2000" b="0" dirty="0" smtClean="0">
                <a:ea typeface="黑体" panose="02010609060101010101" pitchFamily="49" charset="-122"/>
                <a:cs typeface="Times New Roman" panose="02020603050405020304" pitchFamily="18" charset="0"/>
              </a:rPr>
              <a:t>Destination</a:t>
            </a:r>
            <a:r>
              <a:rPr lang="zh-CN" altLang="en-US" sz="2000" b="0" dirty="0" smtClean="0">
                <a:ea typeface="黑体" panose="02010609060101010101" pitchFamily="49" charset="-122"/>
                <a:cs typeface="Times New Roman" panose="02020603050405020304" pitchFamily="18" charset="0"/>
              </a:rPr>
              <a:t>的引用</a:t>
            </a:r>
          </a:p>
          <a:p>
            <a:pPr lvl="1">
              <a:spcBef>
                <a:spcPts val="0"/>
              </a:spcBef>
            </a:pPr>
            <a:r>
              <a:rPr lang="en-US" altLang="zh-CN" sz="2000" b="0" dirty="0" err="1" smtClean="0">
                <a:ea typeface="黑体" panose="02010609060101010101" pitchFamily="49" charset="-122"/>
                <a:cs typeface="Times New Roman" panose="02020603050405020304" pitchFamily="18" charset="0"/>
              </a:rPr>
              <a:t>cont</a:t>
            </a:r>
            <a:r>
              <a:rPr lang="en-US" altLang="zh-CN" sz="2000" b="0" dirty="0" smtClean="0">
                <a:ea typeface="黑体" panose="02010609060101010101" pitchFamily="49" charset="-122"/>
                <a:cs typeface="Times New Roman" panose="02020603050405020304" pitchFamily="18" charset="0"/>
              </a:rPr>
              <a:t>()</a:t>
            </a:r>
            <a:r>
              <a:rPr lang="zh-CN" altLang="en-US" sz="2000" b="0" dirty="0" smtClean="0">
                <a:ea typeface="黑体" panose="02010609060101010101" pitchFamily="49" charset="-122"/>
                <a:cs typeface="Times New Roman" panose="02020603050405020304" pitchFamily="18" charset="0"/>
              </a:rPr>
              <a:t>方法返回内部类</a:t>
            </a:r>
            <a:r>
              <a:rPr lang="en-US" altLang="zh-CN" sz="2000" b="0" dirty="0" smtClean="0">
                <a:ea typeface="黑体" panose="02010609060101010101" pitchFamily="49" charset="-122"/>
                <a:cs typeface="Times New Roman" panose="02020603050405020304" pitchFamily="18" charset="0"/>
              </a:rPr>
              <a:t>Contents</a:t>
            </a:r>
            <a:r>
              <a:rPr lang="zh-CN" altLang="en-US" sz="2000" b="0" dirty="0" smtClean="0">
                <a:ea typeface="黑体" panose="02010609060101010101" pitchFamily="49" charset="-122"/>
                <a:cs typeface="Times New Roman" panose="02020603050405020304" pitchFamily="18" charset="0"/>
              </a:rPr>
              <a:t>的引用</a:t>
            </a:r>
          </a:p>
        </p:txBody>
      </p:sp>
      <p:sp>
        <p:nvSpPr>
          <p:cNvPr id="89091" name="Rectangle 3"/>
          <p:cNvSpPr txBox="1">
            <a:spLocks noChangeArrowheads="1"/>
          </p:cNvSpPr>
          <p:nvPr/>
        </p:nvSpPr>
        <p:spPr bwMode="auto">
          <a:xfrm>
            <a:off x="395288" y="260350"/>
            <a:ext cx="8353425" cy="496887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void ship(String </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Contents c = </a:t>
            </a:r>
            <a:r>
              <a:rPr lang="en-US" altLang="zh-CN" sz="2000" b="1" dirty="0" err="1">
                <a:latin typeface="Times New Roman" panose="02020603050405020304" pitchFamily="18" charset="0"/>
                <a:ea typeface="楷体_GB2312" pitchFamily="49" charset="-122"/>
              </a:rPr>
              <a:t>cont</a:t>
            </a:r>
            <a:r>
              <a:rPr lang="en-US" altLang="zh-CN" sz="2000" b="1" dirty="0">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Destination d = to(</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System.out.println</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d.readLabel</a:t>
            </a:r>
            <a:r>
              <a:rPr lang="en-US" altLang="zh-CN" sz="2000" b="1" dirty="0">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Parcel2  p = new Parcel2();</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p.ship</a:t>
            </a:r>
            <a:r>
              <a:rPr lang="en-US" altLang="zh-CN" sz="2000" b="1" dirty="0">
                <a:latin typeface="Times New Roman" panose="02020603050405020304" pitchFamily="18" charset="0"/>
                <a:ea typeface="楷体_GB2312" pitchFamily="49" charset="-122"/>
              </a:rPr>
              <a:t>("Tanzania");</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Parcel2 q = new Parcel2();</a:t>
            </a:r>
          </a:p>
          <a:p>
            <a:pPr marL="0" lvl="1">
              <a:lnSpc>
                <a:spcPct val="6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Parcel2.Contents  </a:t>
            </a:r>
            <a:r>
              <a:rPr lang="en-US" altLang="zh-CN" sz="2000" b="1" dirty="0">
                <a:latin typeface="Times New Roman" panose="02020603050405020304" pitchFamily="18" charset="0"/>
                <a:ea typeface="楷体_GB2312" pitchFamily="49" charset="-122"/>
              </a:rPr>
              <a:t>c = </a:t>
            </a:r>
            <a:r>
              <a:rPr lang="en-US" altLang="zh-CN" sz="2000" b="1" dirty="0" err="1">
                <a:latin typeface="Times New Roman" panose="02020603050405020304" pitchFamily="18" charset="0"/>
                <a:ea typeface="楷体_GB2312" pitchFamily="49" charset="-122"/>
              </a:rPr>
              <a:t>q.cont</a:t>
            </a:r>
            <a:r>
              <a:rPr lang="en-US" altLang="zh-CN" sz="2000" b="1" dirty="0">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Parcel2.Destination</a:t>
            </a:r>
            <a:r>
              <a:rPr lang="en-US" altLang="zh-CN" sz="2000" b="1" dirty="0">
                <a:latin typeface="Times New Roman" panose="02020603050405020304" pitchFamily="18" charset="0"/>
                <a:ea typeface="楷体_GB2312" pitchFamily="49" charset="-122"/>
              </a:rPr>
              <a:t>  d =q.to("Borneo");</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0115" name="内容占位符 2"/>
          <p:cNvSpPr>
            <a:spLocks noGrp="1"/>
          </p:cNvSpPr>
          <p:nvPr>
            <p:ph idx="1"/>
          </p:nvPr>
        </p:nvSpPr>
        <p:spPr>
          <a:xfrm>
            <a:off x="468313" y="981075"/>
            <a:ext cx="8229600" cy="2015877"/>
          </a:xfrm>
        </p:spPr>
        <p:txBody>
          <a:bodyPr/>
          <a:lstStyle/>
          <a:p>
            <a:pPr>
              <a:lnSpc>
                <a:spcPct val="9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内部类实现接口</a:t>
            </a:r>
          </a:p>
          <a:p>
            <a:pPr lvl="1">
              <a:lnSpc>
                <a:spcPct val="90000"/>
              </a:lnSpc>
            </a:pPr>
            <a:r>
              <a:rPr lang="zh-CN" altLang="en-US" b="0" dirty="0" smtClean="0">
                <a:ea typeface="黑体" panose="02010609060101010101" pitchFamily="49" charset="-122"/>
                <a:cs typeface="Times New Roman" panose="02020603050405020304" pitchFamily="18" charset="0"/>
              </a:rPr>
              <a:t>可以完全不被看到，而且不能被调用</a:t>
            </a:r>
          </a:p>
          <a:p>
            <a:pPr lvl="1">
              <a:lnSpc>
                <a:spcPct val="90000"/>
              </a:lnSpc>
            </a:pPr>
            <a:r>
              <a:rPr lang="zh-CN" altLang="en-US" b="0" dirty="0" smtClean="0">
                <a:ea typeface="黑体" panose="02010609060101010101" pitchFamily="49" charset="-122"/>
                <a:cs typeface="Times New Roman" panose="02020603050405020304" pitchFamily="18" charset="0"/>
              </a:rPr>
              <a:t>可以方便实现“隐藏实现细则”。你所能得到的仅仅是指向基类</a:t>
            </a:r>
            <a:r>
              <a:rPr lang="en-US" altLang="zh-CN" b="0" dirty="0" smtClean="0">
                <a:ea typeface="黑体" panose="02010609060101010101" pitchFamily="49" charset="-122"/>
                <a:cs typeface="Times New Roman" panose="02020603050405020304" pitchFamily="18" charset="0"/>
              </a:rPr>
              <a:t>(base class)</a:t>
            </a:r>
            <a:r>
              <a:rPr lang="zh-CN" altLang="en-US" b="0" dirty="0" smtClean="0">
                <a:ea typeface="黑体" panose="02010609060101010101" pitchFamily="49" charset="-122"/>
                <a:cs typeface="Times New Roman" panose="02020603050405020304" pitchFamily="18" charset="0"/>
              </a:rPr>
              <a:t>或者接口的一个引用</a:t>
            </a:r>
          </a:p>
          <a:p>
            <a:pPr>
              <a:lnSpc>
                <a:spcPct val="9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例子</a:t>
            </a:r>
          </a:p>
          <a:p>
            <a:endParaRPr lang="zh-CN" altLang="en-US" dirty="0" smtClean="0">
              <a:ea typeface="宋体" panose="02010600030101010101" pitchFamily="2" charset="-122"/>
            </a:endParaRPr>
          </a:p>
        </p:txBody>
      </p:sp>
      <p:sp>
        <p:nvSpPr>
          <p:cNvPr id="90116" name="Rectangle 3"/>
          <p:cNvSpPr txBox="1">
            <a:spLocks noChangeArrowheads="1"/>
          </p:cNvSpPr>
          <p:nvPr/>
        </p:nvSpPr>
        <p:spPr bwMode="auto">
          <a:xfrm>
            <a:off x="468313" y="3284984"/>
            <a:ext cx="8064500" cy="2735262"/>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a:solidFill>
                  <a:srgbClr val="FF0000"/>
                </a:solidFill>
                <a:latin typeface="Times New Roman" panose="02020603050405020304" pitchFamily="18" charset="0"/>
                <a:ea typeface="楷体_GB2312" pitchFamily="49" charset="-122"/>
              </a:rPr>
              <a:t>abstract</a:t>
            </a:r>
            <a:r>
              <a:rPr lang="en-US" altLang="zh-CN" sz="2000" b="1">
                <a:latin typeface="Times New Roman" panose="02020603050405020304" pitchFamily="18" charset="0"/>
                <a:ea typeface="楷体_GB2312" pitchFamily="49" charset="-122"/>
              </a:rPr>
              <a:t> class </a:t>
            </a:r>
            <a:r>
              <a:rPr lang="en-US" altLang="zh-CN" sz="2000" b="1">
                <a:solidFill>
                  <a:srgbClr val="0000CC"/>
                </a:solidFill>
                <a:latin typeface="Times New Roman" panose="02020603050405020304" pitchFamily="18" charset="0"/>
                <a:ea typeface="楷体_GB2312" pitchFamily="49" charset="-122"/>
              </a:rPr>
              <a:t>Contents </a:t>
            </a:r>
            <a:r>
              <a:rPr lang="en-US" altLang="zh-CN" sz="2000" b="1">
                <a:latin typeface="Times New Roman" panose="02020603050405020304" pitchFamily="18" charset="0"/>
                <a:ea typeface="楷体_GB2312" pitchFamily="49" charset="-122"/>
              </a:rPr>
              <a:t>{</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abstract public int value();</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a:p>
            <a:pPr marL="0" lvl="1">
              <a:lnSpc>
                <a:spcPct val="90000"/>
              </a:lnSpc>
              <a:spcBef>
                <a:spcPct val="50000"/>
              </a:spcBef>
              <a:buClr>
                <a:schemeClr val="accent2"/>
              </a:buClr>
              <a:buSzPct val="70000"/>
            </a:pPr>
            <a:r>
              <a:rPr lang="en-US" altLang="zh-CN" sz="2000" b="1">
                <a:solidFill>
                  <a:srgbClr val="FF0000"/>
                </a:solidFill>
                <a:latin typeface="Times New Roman" panose="02020603050405020304" pitchFamily="18" charset="0"/>
                <a:ea typeface="楷体_GB2312" pitchFamily="49" charset="-122"/>
              </a:rPr>
              <a:t>interface </a:t>
            </a:r>
            <a:r>
              <a:rPr lang="en-US" altLang="zh-CN" sz="2000" b="1">
                <a:solidFill>
                  <a:srgbClr val="0000CC"/>
                </a:solidFill>
                <a:latin typeface="Times New Roman" panose="02020603050405020304" pitchFamily="18" charset="0"/>
                <a:ea typeface="楷体_GB2312" pitchFamily="49" charset="-122"/>
              </a:rPr>
              <a:t>Destination </a:t>
            </a:r>
            <a:r>
              <a:rPr lang="en-US" altLang="zh-CN" sz="2000" b="1">
                <a:latin typeface="Times New Roman" panose="02020603050405020304" pitchFamily="18" charset="0"/>
                <a:ea typeface="楷体_GB2312" pitchFamily="49" charset="-122"/>
              </a:rPr>
              <a:t>{</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String readLabel();</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1139" name="内容占位符 2"/>
          <p:cNvSpPr>
            <a:spLocks noGrp="1"/>
          </p:cNvSpPr>
          <p:nvPr>
            <p:ph idx="1"/>
          </p:nvPr>
        </p:nvSpPr>
        <p:spPr>
          <a:xfrm>
            <a:off x="468313" y="981075"/>
            <a:ext cx="8229600" cy="575717"/>
          </a:xfrm>
        </p:spPr>
        <p:txBody>
          <a:bodyPr/>
          <a:lstStyle/>
          <a:p>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例子</a:t>
            </a:r>
          </a:p>
        </p:txBody>
      </p:sp>
      <p:sp>
        <p:nvSpPr>
          <p:cNvPr id="91140" name="Rectangle 3"/>
          <p:cNvSpPr txBox="1">
            <a:spLocks noChangeArrowheads="1"/>
          </p:cNvSpPr>
          <p:nvPr/>
        </p:nvSpPr>
        <p:spPr bwMode="auto">
          <a:xfrm>
            <a:off x="684213" y="1628775"/>
            <a:ext cx="8064500" cy="475297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Parcel3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a:solidFill>
                  <a:srgbClr val="C00000"/>
                </a:solidFill>
                <a:latin typeface="Times New Roman" panose="02020603050405020304" pitchFamily="18" charset="0"/>
                <a:ea typeface="楷体_GB2312" pitchFamily="49" charset="-122"/>
              </a:rPr>
              <a:t>private</a:t>
            </a:r>
            <a:r>
              <a:rPr lang="en-US" altLang="zh-CN" sz="2000" b="1" dirty="0">
                <a:latin typeface="Times New Roman" panose="02020603050405020304" pitchFamily="18" charset="0"/>
                <a:ea typeface="楷体_GB2312" pitchFamily="49" charset="-122"/>
              </a:rPr>
              <a:t> class </a:t>
            </a:r>
            <a:r>
              <a:rPr lang="en-US" altLang="zh-CN" sz="2000" b="1" dirty="0" err="1">
                <a:solidFill>
                  <a:srgbClr val="0000CC"/>
                </a:solidFill>
                <a:latin typeface="Times New Roman" panose="02020603050405020304" pitchFamily="18" charset="0"/>
                <a:ea typeface="楷体_GB2312" pitchFamily="49" charset="-122"/>
              </a:rPr>
              <a:t>PContents</a:t>
            </a:r>
            <a:r>
              <a:rPr lang="en-US" altLang="zh-CN" sz="2000" b="1" dirty="0">
                <a:latin typeface="Times New Roman" panose="02020603050405020304" pitchFamily="18" charset="0"/>
                <a:ea typeface="楷体_GB2312" pitchFamily="49" charset="-122"/>
              </a:rPr>
              <a:t> extends </a:t>
            </a:r>
            <a:r>
              <a:rPr lang="en-US" altLang="zh-CN" sz="2000" b="1" dirty="0">
                <a:solidFill>
                  <a:srgbClr val="FF0000"/>
                </a:solidFill>
                <a:latin typeface="Times New Roman" panose="02020603050405020304" pitchFamily="18" charset="0"/>
                <a:ea typeface="楷体_GB2312" pitchFamily="49" charset="-122"/>
              </a:rPr>
              <a:t>Contents</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a:t>
            </a:r>
            <a:r>
              <a:rPr lang="en-US" altLang="zh-CN" sz="2000" b="1" dirty="0" err="1">
                <a:latin typeface="Times New Roman" panose="02020603050405020304" pitchFamily="18" charset="0"/>
                <a:ea typeface="楷体_GB2312" pitchFamily="49" charset="-122"/>
              </a:rPr>
              <a:t>int</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i</a:t>
            </a:r>
            <a:r>
              <a:rPr lang="en-US" altLang="zh-CN" sz="2000" b="1" dirty="0">
                <a:latin typeface="Times New Roman" panose="02020603050405020304" pitchFamily="18" charset="0"/>
                <a:ea typeface="楷体_GB2312" pitchFamily="49" charset="-122"/>
              </a:rPr>
              <a:t> = 11;</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a:latin typeface="Times New Roman" panose="02020603050405020304" pitchFamily="18" charset="0"/>
                <a:ea typeface="楷体_GB2312" pitchFamily="49" charset="-122"/>
              </a:rPr>
              <a:t>int</a:t>
            </a:r>
            <a:r>
              <a:rPr lang="en-US" altLang="zh-CN" sz="2000" b="1" dirty="0">
                <a:latin typeface="Times New Roman" panose="02020603050405020304" pitchFamily="18" charset="0"/>
                <a:ea typeface="楷体_GB2312" pitchFamily="49" charset="-122"/>
              </a:rPr>
              <a:t> value() { return </a:t>
            </a:r>
            <a:r>
              <a:rPr lang="en-US" altLang="zh-CN" sz="2000" b="1" dirty="0" err="1">
                <a:latin typeface="Times New Roman" panose="02020603050405020304" pitchFamily="18" charset="0"/>
                <a:ea typeface="楷体_GB2312" pitchFamily="49" charset="-122"/>
              </a:rPr>
              <a:t>i</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a:solidFill>
                  <a:srgbClr val="C00000"/>
                </a:solidFill>
                <a:latin typeface="Times New Roman" panose="02020603050405020304" pitchFamily="18" charset="0"/>
                <a:ea typeface="楷体_GB2312" pitchFamily="49" charset="-122"/>
              </a:rPr>
              <a:t>protected </a:t>
            </a:r>
            <a:r>
              <a:rPr lang="en-US" altLang="zh-CN" sz="2000" b="1" dirty="0">
                <a:latin typeface="Times New Roman" panose="02020603050405020304" pitchFamily="18" charset="0"/>
                <a:ea typeface="楷体_GB2312" pitchFamily="49" charset="-122"/>
              </a:rPr>
              <a:t>class </a:t>
            </a:r>
            <a:r>
              <a:rPr lang="en-US" altLang="zh-CN" sz="2000" b="1" dirty="0" err="1">
                <a:solidFill>
                  <a:srgbClr val="0000CC"/>
                </a:solidFill>
                <a:latin typeface="Times New Roman" panose="02020603050405020304" pitchFamily="18" charset="0"/>
                <a:ea typeface="楷体_GB2312" pitchFamily="49" charset="-122"/>
              </a:rPr>
              <a:t>PDestination</a:t>
            </a:r>
            <a:r>
              <a:rPr lang="en-US" altLang="zh-CN" sz="2000" b="1" dirty="0">
                <a:latin typeface="Times New Roman" panose="02020603050405020304" pitchFamily="18" charset="0"/>
                <a:ea typeface="楷体_GB2312" pitchFamily="49" charset="-122"/>
              </a:rPr>
              <a:t> implements </a:t>
            </a:r>
            <a:r>
              <a:rPr lang="en-US" altLang="zh-CN" sz="2000" b="1" dirty="0">
                <a:solidFill>
                  <a:srgbClr val="FF0000"/>
                </a:solidFill>
                <a:latin typeface="Times New Roman" panose="02020603050405020304" pitchFamily="18" charset="0"/>
                <a:ea typeface="楷体_GB2312" pitchFamily="49" charset="-122"/>
              </a:rPr>
              <a:t>Destination</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String label;</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a:t>
            </a:r>
            <a:r>
              <a:rPr lang="en-US" altLang="zh-CN" sz="2000" b="1" dirty="0" err="1">
                <a:latin typeface="Times New Roman" panose="02020603050405020304" pitchFamily="18" charset="0"/>
                <a:ea typeface="楷体_GB2312" pitchFamily="49" charset="-122"/>
              </a:rPr>
              <a:t>PDestination</a:t>
            </a:r>
            <a:r>
              <a:rPr lang="en-US" altLang="zh-CN" sz="2000" b="1" dirty="0">
                <a:latin typeface="Times New Roman" panose="02020603050405020304" pitchFamily="18" charset="0"/>
                <a:ea typeface="楷体_GB2312" pitchFamily="49" charset="-122"/>
              </a:rPr>
              <a:t>(String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 { label =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String </a:t>
            </a:r>
            <a:r>
              <a:rPr lang="en-US" altLang="zh-CN" sz="2000" b="1" dirty="0" err="1">
                <a:latin typeface="Times New Roman" panose="02020603050405020304" pitchFamily="18" charset="0"/>
                <a:ea typeface="楷体_GB2312" pitchFamily="49" charset="-122"/>
              </a:rPr>
              <a:t>readLabel</a:t>
            </a:r>
            <a:r>
              <a:rPr lang="en-US" altLang="zh-CN" sz="2000" b="1" dirty="0">
                <a:latin typeface="Times New Roman" panose="02020603050405020304" pitchFamily="18" charset="0"/>
                <a:ea typeface="楷体_GB2312" pitchFamily="49" charset="-122"/>
              </a:rPr>
              <a:t>() { return label;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smtClean="0">
                <a:solidFill>
                  <a:srgbClr val="FF0000"/>
                </a:solidFill>
                <a:latin typeface="Times New Roman" panose="02020603050405020304" pitchFamily="18" charset="0"/>
                <a:ea typeface="楷体_GB2312" pitchFamily="49" charset="-122"/>
              </a:rPr>
              <a:t>PDestination</a:t>
            </a:r>
            <a:r>
              <a:rPr lang="en-US" altLang="zh-CN" sz="2000" b="1" dirty="0" smtClean="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(String s) { return new </a:t>
            </a:r>
            <a:r>
              <a:rPr lang="en-US" altLang="zh-CN" sz="2000" b="1" dirty="0" err="1">
                <a:latin typeface="Times New Roman" panose="02020603050405020304" pitchFamily="18" charset="0"/>
                <a:ea typeface="楷体_GB2312" pitchFamily="49" charset="-122"/>
              </a:rPr>
              <a:t>PDestination</a:t>
            </a:r>
            <a:r>
              <a:rPr lang="en-US" altLang="zh-CN" sz="2000" b="1" dirty="0">
                <a:latin typeface="Times New Roman" panose="02020603050405020304" pitchFamily="18" charset="0"/>
                <a:ea typeface="楷体_GB2312" pitchFamily="49" charset="-122"/>
              </a:rPr>
              <a:t>(s);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err="1" smtClean="0">
                <a:solidFill>
                  <a:srgbClr val="FF0000"/>
                </a:solidFill>
                <a:latin typeface="Times New Roman" panose="02020603050405020304" pitchFamily="18" charset="0"/>
                <a:ea typeface="楷体_GB2312" pitchFamily="49" charset="-122"/>
              </a:rPr>
              <a:t>PContents</a:t>
            </a:r>
            <a:r>
              <a:rPr lang="en-US" altLang="zh-CN" sz="2000" b="1" dirty="0" smtClean="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cont</a:t>
            </a:r>
            <a:r>
              <a:rPr lang="en-US" altLang="zh-CN" sz="2000" b="1" dirty="0">
                <a:latin typeface="Times New Roman" panose="02020603050405020304" pitchFamily="18" charset="0"/>
                <a:ea typeface="楷体_GB2312" pitchFamily="49" charset="-122"/>
              </a:rPr>
              <a:t>() { return new </a:t>
            </a:r>
            <a:r>
              <a:rPr lang="en-US" altLang="zh-CN" sz="2000" b="1" dirty="0" err="1">
                <a:latin typeface="Times New Roman" panose="02020603050405020304" pitchFamily="18" charset="0"/>
                <a:ea typeface="楷体_GB2312" pitchFamily="49" charset="-122"/>
              </a:rPr>
              <a:t>PContents</a:t>
            </a:r>
            <a:r>
              <a:rPr lang="en-US" altLang="zh-CN" sz="2000" b="1" dirty="0">
                <a:latin typeface="Times New Roman" panose="02020603050405020304" pitchFamily="18" charset="0"/>
                <a:ea typeface="楷体_GB2312" pitchFamily="49" charset="-122"/>
              </a:rPr>
              <a:t>(); }</a:t>
            </a:r>
          </a:p>
          <a:p>
            <a:pPr marL="0" lvl="1">
              <a:lnSpc>
                <a:spcPct val="7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txBox="1">
            <a:spLocks/>
          </p:cNvSpPr>
          <p:nvPr/>
        </p:nvSpPr>
        <p:spPr bwMode="auto">
          <a:xfrm>
            <a:off x="4859338" y="5987254"/>
            <a:ext cx="3816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——Parcel3.java</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2163" name="内容占位符 2"/>
          <p:cNvSpPr>
            <a:spLocks noGrp="1"/>
          </p:cNvSpPr>
          <p:nvPr>
            <p:ph idx="1"/>
          </p:nvPr>
        </p:nvSpPr>
        <p:spPr>
          <a:xfrm>
            <a:off x="468313" y="4365104"/>
            <a:ext cx="8229600" cy="1800746"/>
          </a:xfrm>
        </p:spPr>
        <p:txBody>
          <a:bodyPr/>
          <a:lstStyle/>
          <a:p>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说明</a:t>
            </a:r>
          </a:p>
          <a:p>
            <a:pPr lvl="1"/>
            <a:r>
              <a:rPr lang="zh-CN" altLang="en-US" sz="2000" b="0" dirty="0" smtClean="0">
                <a:ea typeface="黑体" panose="02010609060101010101" pitchFamily="49" charset="-122"/>
                <a:cs typeface="Times New Roman" panose="02020603050405020304" pitchFamily="18" charset="0"/>
              </a:rPr>
              <a:t>内部类</a:t>
            </a:r>
            <a:r>
              <a:rPr lang="en-US" altLang="zh-CN" sz="2000" b="0" dirty="0" err="1" smtClean="0">
                <a:ea typeface="黑体" panose="02010609060101010101" pitchFamily="49" charset="-122"/>
                <a:cs typeface="Times New Roman" panose="02020603050405020304" pitchFamily="18" charset="0"/>
              </a:rPr>
              <a:t>PContents</a:t>
            </a:r>
            <a:r>
              <a:rPr lang="zh-CN" altLang="en-US" sz="2000" b="0" dirty="0" smtClean="0">
                <a:ea typeface="黑体" panose="02010609060101010101" pitchFamily="49" charset="-122"/>
                <a:cs typeface="Times New Roman" panose="02020603050405020304" pitchFamily="18" charset="0"/>
              </a:rPr>
              <a:t>实现了抽象类</a:t>
            </a:r>
            <a:r>
              <a:rPr lang="en-US" altLang="zh-CN" sz="2000" b="0" dirty="0" smtClean="0">
                <a:ea typeface="黑体" panose="02010609060101010101" pitchFamily="49" charset="-122"/>
                <a:cs typeface="Times New Roman" panose="02020603050405020304" pitchFamily="18" charset="0"/>
              </a:rPr>
              <a:t>Contents</a:t>
            </a:r>
          </a:p>
          <a:p>
            <a:pPr lvl="1"/>
            <a:r>
              <a:rPr lang="zh-CN" altLang="en-US" sz="2000" b="0" dirty="0" smtClean="0">
                <a:ea typeface="黑体" panose="02010609060101010101" pitchFamily="49" charset="-122"/>
                <a:cs typeface="Times New Roman" panose="02020603050405020304" pitchFamily="18" charset="0"/>
              </a:rPr>
              <a:t>内部类</a:t>
            </a:r>
            <a:r>
              <a:rPr lang="en-US" altLang="zh-CN" sz="2000" b="0" dirty="0" err="1" smtClean="0">
                <a:ea typeface="黑体" panose="02010609060101010101" pitchFamily="49" charset="-122"/>
                <a:cs typeface="Times New Roman" panose="02020603050405020304" pitchFamily="18" charset="0"/>
              </a:rPr>
              <a:t>PDenstination</a:t>
            </a:r>
            <a:r>
              <a:rPr lang="zh-CN" altLang="en-US" sz="2000" b="0" dirty="0" smtClean="0">
                <a:ea typeface="黑体" panose="02010609060101010101" pitchFamily="49" charset="-122"/>
                <a:cs typeface="Times New Roman" panose="02020603050405020304" pitchFamily="18" charset="0"/>
              </a:rPr>
              <a:t>实现了接口</a:t>
            </a:r>
            <a:r>
              <a:rPr lang="en-US" altLang="zh-CN" sz="2000" b="0" dirty="0" smtClean="0">
                <a:ea typeface="黑体" panose="02010609060101010101" pitchFamily="49" charset="-122"/>
                <a:cs typeface="Times New Roman" panose="02020603050405020304" pitchFamily="18" charset="0"/>
              </a:rPr>
              <a:t>Destination</a:t>
            </a:r>
          </a:p>
          <a:p>
            <a:pPr lvl="1"/>
            <a:r>
              <a:rPr lang="zh-CN" altLang="en-US" sz="2000" b="0" dirty="0" smtClean="0">
                <a:ea typeface="黑体" panose="02010609060101010101" pitchFamily="49" charset="-122"/>
                <a:cs typeface="Times New Roman" panose="02020603050405020304" pitchFamily="18" charset="0"/>
              </a:rPr>
              <a:t>外部类</a:t>
            </a:r>
            <a:r>
              <a:rPr lang="en-US" altLang="zh-CN" sz="2000" b="0" dirty="0" smtClean="0">
                <a:ea typeface="黑体" panose="02010609060101010101" pitchFamily="49" charset="-122"/>
                <a:cs typeface="Times New Roman" panose="02020603050405020304" pitchFamily="18" charset="0"/>
              </a:rPr>
              <a:t>Test</a:t>
            </a:r>
            <a:r>
              <a:rPr lang="zh-CN" altLang="en-US" sz="2000" b="0" dirty="0" smtClean="0">
                <a:ea typeface="黑体" panose="02010609060101010101" pitchFamily="49" charset="-122"/>
                <a:cs typeface="Times New Roman" panose="02020603050405020304" pitchFamily="18" charset="0"/>
              </a:rPr>
              <a:t>中不能声明对</a:t>
            </a:r>
            <a:r>
              <a:rPr lang="en-US" altLang="zh-CN" sz="2000" b="0" dirty="0" smtClean="0">
                <a:ea typeface="黑体" panose="02010609060101010101" pitchFamily="49" charset="-122"/>
                <a:cs typeface="Times New Roman" panose="02020603050405020304" pitchFamily="18" charset="0"/>
              </a:rPr>
              <a:t>private</a:t>
            </a:r>
            <a:r>
              <a:rPr lang="zh-CN" altLang="en-US" sz="2000" b="0" dirty="0" smtClean="0">
                <a:ea typeface="黑体" panose="02010609060101010101" pitchFamily="49" charset="-122"/>
                <a:cs typeface="Times New Roman" panose="02020603050405020304" pitchFamily="18" charset="0"/>
              </a:rPr>
              <a:t>的内部类的引用</a:t>
            </a:r>
          </a:p>
          <a:p>
            <a:pPr>
              <a:buFont typeface="Wingdings" panose="05000000000000000000" pitchFamily="2" charset="2"/>
              <a:buNone/>
            </a:pPr>
            <a:endParaRPr lang="zh-CN" altLang="en-US" dirty="0" smtClean="0">
              <a:ea typeface="宋体" panose="02010600030101010101" pitchFamily="2" charset="-122"/>
            </a:endParaRPr>
          </a:p>
        </p:txBody>
      </p:sp>
      <p:sp>
        <p:nvSpPr>
          <p:cNvPr id="92164" name="Rectangle 3"/>
          <p:cNvSpPr txBox="1">
            <a:spLocks noChangeArrowheads="1"/>
          </p:cNvSpPr>
          <p:nvPr/>
        </p:nvSpPr>
        <p:spPr bwMode="auto">
          <a:xfrm>
            <a:off x="539750" y="1124892"/>
            <a:ext cx="8064500" cy="3024188"/>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class Test {</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public static void main(String[] args) {</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Parcel3 p = new Parcel3();</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r>
              <a:rPr lang="en-US" altLang="zh-CN" sz="2000" b="1">
                <a:solidFill>
                  <a:srgbClr val="FF0000"/>
                </a:solidFill>
                <a:latin typeface="Times New Roman" panose="02020603050405020304" pitchFamily="18" charset="0"/>
                <a:ea typeface="楷体_GB2312" pitchFamily="49" charset="-122"/>
              </a:rPr>
              <a:t>Contents</a:t>
            </a:r>
            <a:r>
              <a:rPr lang="en-US" altLang="zh-CN" sz="2000" b="1">
                <a:latin typeface="Times New Roman" panose="02020603050405020304" pitchFamily="18" charset="0"/>
                <a:ea typeface="楷体_GB2312" pitchFamily="49" charset="-122"/>
              </a:rPr>
              <a:t> c = p.cont();</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r>
              <a:rPr lang="en-US" altLang="zh-CN" sz="2000" b="1">
                <a:solidFill>
                  <a:srgbClr val="FF0000"/>
                </a:solidFill>
                <a:latin typeface="Times New Roman" panose="02020603050405020304" pitchFamily="18" charset="0"/>
                <a:ea typeface="楷体_GB2312" pitchFamily="49" charset="-122"/>
              </a:rPr>
              <a:t>Destination</a:t>
            </a:r>
            <a:r>
              <a:rPr lang="en-US" altLang="zh-CN" sz="2000" b="1">
                <a:latin typeface="Times New Roman" panose="02020603050405020304" pitchFamily="18" charset="0"/>
                <a:ea typeface="楷体_GB2312" pitchFamily="49" charset="-122"/>
              </a:rPr>
              <a:t> d = p.dest("Tanzania");</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a:latin typeface="Times New Roman" panose="02020603050405020304" pitchFamily="18" charset="0"/>
                <a:ea typeface="楷体_GB2312" pitchFamily="49" charset="-122"/>
              </a:rPr>
              <a:t> }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3187" name="内容占位符 2"/>
          <p:cNvSpPr>
            <a:spLocks noGrp="1"/>
          </p:cNvSpPr>
          <p:nvPr>
            <p:ph idx="1"/>
          </p:nvPr>
        </p:nvSpPr>
        <p:spPr/>
        <p:txBody>
          <a:bodyPr/>
          <a:lstStyle/>
          <a:p>
            <a:pPr>
              <a:lnSpc>
                <a:spcPct val="12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在方法内定义一个内部类</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为实现某个接口，产生并返回一个引用</a:t>
            </a:r>
            <a:endParaRPr lang="en-US" altLang="zh-CN" b="0" dirty="0" smtClean="0">
              <a:ea typeface="黑体" panose="02010609060101010101" pitchFamily="49" charset="-122"/>
              <a:cs typeface="Times New Roman" panose="02020603050405020304" pitchFamily="18" charset="0"/>
            </a:endParaRPr>
          </a:p>
          <a:p>
            <a:pPr lvl="1">
              <a:lnSpc>
                <a:spcPct val="120000"/>
              </a:lnSpc>
            </a:pPr>
            <a:r>
              <a:rPr lang="zh-CN" altLang="en-US" b="0" dirty="0" smtClean="0">
                <a:ea typeface="黑体" panose="02010609060101010101" pitchFamily="49" charset="-122"/>
                <a:cs typeface="Times New Roman" panose="02020603050405020304" pitchFamily="18" charset="0"/>
              </a:rPr>
              <a:t>为解决一个复杂问题，需要建立一个类，而又不想它为外界所用</a:t>
            </a:r>
            <a:endParaRPr lang="en-US" altLang="zh-CN" b="0" dirty="0" smtClean="0">
              <a:ea typeface="黑体" panose="02010609060101010101" pitchFamily="49" charset="-122"/>
              <a:cs typeface="Times New Roman" panose="02020603050405020304" pitchFamily="18" charset="0"/>
            </a:endParaRP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4211" name="内容占位符 2"/>
          <p:cNvSpPr>
            <a:spLocks noGrp="1"/>
          </p:cNvSpPr>
          <p:nvPr>
            <p:ph idx="1"/>
          </p:nvPr>
        </p:nvSpPr>
        <p:spPr/>
        <p:txBody>
          <a:bodyPr/>
          <a:lstStyle/>
          <a:p>
            <a:r>
              <a:rPr lang="zh-CN" altLang="en-US" b="0" dirty="0" smtClean="0">
                <a:latin typeface="黑体" panose="02010609060101010101" pitchFamily="49" charset="-122"/>
                <a:ea typeface="黑体" panose="02010609060101010101" pitchFamily="49" charset="-122"/>
              </a:rPr>
              <a:t>例子</a:t>
            </a:r>
          </a:p>
        </p:txBody>
      </p:sp>
      <p:sp>
        <p:nvSpPr>
          <p:cNvPr id="94212" name="Rectangle 3"/>
          <p:cNvSpPr txBox="1">
            <a:spLocks noChangeArrowheads="1"/>
          </p:cNvSpPr>
          <p:nvPr/>
        </p:nvSpPr>
        <p:spPr bwMode="auto">
          <a:xfrm>
            <a:off x="468313" y="1557338"/>
            <a:ext cx="8280400" cy="51117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Parcel4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a:t>
            </a:r>
            <a:r>
              <a:rPr lang="en-US" altLang="zh-CN" sz="2000" b="1" dirty="0">
                <a:solidFill>
                  <a:srgbClr val="0000CC"/>
                </a:solidFill>
                <a:latin typeface="Times New Roman" panose="02020603050405020304" pitchFamily="18" charset="0"/>
                <a:ea typeface="楷体_GB2312" pitchFamily="49" charset="-122"/>
              </a:rPr>
              <a:t>Destination</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dest</a:t>
            </a:r>
            <a:r>
              <a:rPr lang="en-US" altLang="zh-CN" sz="2000" b="1" dirty="0">
                <a:latin typeface="Times New Roman" panose="02020603050405020304" pitchFamily="18" charset="0"/>
                <a:ea typeface="楷体_GB2312" pitchFamily="49" charset="-122"/>
              </a:rPr>
              <a:t>(String s)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class </a:t>
            </a:r>
            <a:r>
              <a:rPr lang="en-US" altLang="zh-CN" sz="2000" b="1" dirty="0" err="1">
                <a:solidFill>
                  <a:srgbClr val="FF0000"/>
                </a:solidFill>
                <a:latin typeface="Times New Roman" panose="02020603050405020304" pitchFamily="18" charset="0"/>
                <a:ea typeface="楷体_GB2312" pitchFamily="49" charset="-122"/>
              </a:rPr>
              <a:t>PDestination</a:t>
            </a:r>
            <a:r>
              <a:rPr lang="en-US" altLang="zh-CN" sz="2000" b="1" dirty="0">
                <a:latin typeface="Times New Roman" panose="02020603050405020304" pitchFamily="18" charset="0"/>
                <a:ea typeface="楷体_GB2312" pitchFamily="49" charset="-122"/>
              </a:rPr>
              <a:t> implements </a:t>
            </a:r>
            <a:r>
              <a:rPr lang="en-US" altLang="zh-CN" sz="2000" b="1" dirty="0">
                <a:solidFill>
                  <a:srgbClr val="FF0000"/>
                </a:solidFill>
                <a:latin typeface="Times New Roman" panose="02020603050405020304" pitchFamily="18" charset="0"/>
                <a:ea typeface="楷体_GB2312" pitchFamily="49" charset="-122"/>
              </a:rPr>
              <a:t>Destination </a:t>
            </a:r>
            <a:r>
              <a:rPr lang="en-US" altLang="zh-CN" sz="2000" b="1" dirty="0">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String label;</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private </a:t>
            </a:r>
            <a:r>
              <a:rPr lang="en-US" altLang="zh-CN" sz="2000" b="1" dirty="0" err="1">
                <a:latin typeface="Times New Roman" panose="02020603050405020304" pitchFamily="18" charset="0"/>
                <a:ea typeface="楷体_GB2312" pitchFamily="49" charset="-122"/>
              </a:rPr>
              <a:t>PDestination</a:t>
            </a:r>
            <a:r>
              <a:rPr lang="en-US" altLang="zh-CN" sz="2000" b="1" dirty="0">
                <a:latin typeface="Times New Roman" panose="02020603050405020304" pitchFamily="18" charset="0"/>
                <a:ea typeface="楷体_GB2312" pitchFamily="49" charset="-122"/>
              </a:rPr>
              <a:t>(String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 { label = </a:t>
            </a:r>
            <a:r>
              <a:rPr lang="en-US" altLang="zh-CN" sz="2000" b="1" dirty="0" err="1">
                <a:latin typeface="Times New Roman" panose="02020603050405020304" pitchFamily="18" charset="0"/>
                <a:ea typeface="楷体_GB2312" pitchFamily="49" charset="-122"/>
              </a:rPr>
              <a:t>whereTo</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String </a:t>
            </a:r>
            <a:r>
              <a:rPr lang="en-US" altLang="zh-CN" sz="2000" b="1" dirty="0" err="1">
                <a:latin typeface="Times New Roman" panose="02020603050405020304" pitchFamily="18" charset="0"/>
                <a:ea typeface="楷体_GB2312" pitchFamily="49" charset="-122"/>
              </a:rPr>
              <a:t>readLabel</a:t>
            </a:r>
            <a:r>
              <a:rPr lang="en-US" altLang="zh-CN" sz="2000" b="1" dirty="0">
                <a:latin typeface="Times New Roman" panose="02020603050405020304" pitchFamily="18" charset="0"/>
                <a:ea typeface="楷体_GB2312" pitchFamily="49" charset="-122"/>
              </a:rPr>
              <a:t>() { return label;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return </a:t>
            </a:r>
            <a:r>
              <a:rPr lang="en-US" altLang="zh-CN" sz="2000" b="1" dirty="0">
                <a:solidFill>
                  <a:srgbClr val="FF0000"/>
                </a:solidFill>
                <a:latin typeface="Times New Roman" panose="02020603050405020304" pitchFamily="18" charset="0"/>
                <a:ea typeface="楷体_GB2312" pitchFamily="49" charset="-122"/>
              </a:rPr>
              <a:t>new </a:t>
            </a:r>
            <a:r>
              <a:rPr lang="en-US" altLang="zh-CN" sz="2000" b="1" dirty="0" err="1">
                <a:solidFill>
                  <a:srgbClr val="FF0000"/>
                </a:solidFill>
                <a:latin typeface="Times New Roman" panose="02020603050405020304" pitchFamily="18" charset="0"/>
                <a:ea typeface="楷体_GB2312" pitchFamily="49" charset="-122"/>
              </a:rPr>
              <a:t>PDestination</a:t>
            </a:r>
            <a:r>
              <a:rPr lang="en-US" altLang="zh-CN" sz="2000" b="1" dirty="0">
                <a:solidFill>
                  <a:srgbClr val="FF0000"/>
                </a:solidFill>
                <a:latin typeface="Times New Roman" panose="02020603050405020304" pitchFamily="18" charset="0"/>
                <a:ea typeface="楷体_GB2312" pitchFamily="49" charset="-122"/>
              </a:rPr>
              <a:t>(s)</a:t>
            </a:r>
            <a:r>
              <a:rPr lang="en-US" altLang="zh-CN" sz="2000" b="1" dirty="0">
                <a:latin typeface="Times New Roman" panose="02020603050405020304" pitchFamily="18" charset="0"/>
                <a:ea typeface="楷体_GB2312" pitchFamily="49" charset="-122"/>
              </a:rPr>
              <a:t>;</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Parcel4  p = new Parcel4();</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Destination d = </a:t>
            </a:r>
            <a:r>
              <a:rPr lang="en-US" altLang="zh-CN" sz="2000" b="1" dirty="0" err="1">
                <a:latin typeface="Times New Roman" panose="02020603050405020304" pitchFamily="18" charset="0"/>
                <a:ea typeface="楷体_GB2312" pitchFamily="49" charset="-122"/>
              </a:rPr>
              <a:t>p.dest</a:t>
            </a:r>
            <a:r>
              <a:rPr lang="en-US" altLang="zh-CN" sz="2000" b="1" dirty="0">
                <a:latin typeface="Times New Roman" panose="02020603050405020304" pitchFamily="18" charset="0"/>
                <a:ea typeface="楷体_GB2312" pitchFamily="49" charset="-122"/>
              </a:rPr>
              <a:t>("Tanzania");</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6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a:t>
            </a:r>
          </a:p>
        </p:txBody>
      </p:sp>
      <p:cxnSp>
        <p:nvCxnSpPr>
          <p:cNvPr id="5" name="直接连接符 4"/>
          <p:cNvCxnSpPr/>
          <p:nvPr/>
        </p:nvCxnSpPr>
        <p:spPr>
          <a:xfrm>
            <a:off x="55737" y="894044"/>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txBox="1">
            <a:spLocks/>
          </p:cNvSpPr>
          <p:nvPr/>
        </p:nvSpPr>
        <p:spPr bwMode="auto">
          <a:xfrm>
            <a:off x="4859338" y="5987254"/>
            <a:ext cx="3816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——Parcel4.java</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468313" y="44450"/>
            <a:ext cx="7543800" cy="719138"/>
          </a:xfrm>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5235" name="内容占位符 2"/>
          <p:cNvSpPr>
            <a:spLocks noGrp="1"/>
          </p:cNvSpPr>
          <p:nvPr>
            <p:ph idx="1"/>
          </p:nvPr>
        </p:nvSpPr>
        <p:spPr>
          <a:xfrm>
            <a:off x="468313" y="836712"/>
            <a:ext cx="8229600" cy="5184775"/>
          </a:xfrm>
        </p:spPr>
        <p:txBody>
          <a:bodyPr/>
          <a:lstStyle/>
          <a:p>
            <a:r>
              <a:rPr lang="zh-CN" altLang="en-US" sz="2400" b="0" dirty="0">
                <a:latin typeface="黑体" panose="02010609060101010101" pitchFamily="49" charset="-122"/>
                <a:ea typeface="黑体" panose="02010609060101010101" pitchFamily="49" charset="-122"/>
                <a:cs typeface="Times New Roman" panose="02020603050405020304" pitchFamily="18" charset="0"/>
              </a:rPr>
              <a:t>作用域中的内部类</a:t>
            </a:r>
            <a:endParaRPr lang="zh-CN" altLang="en-US" sz="2400" b="0" dirty="0" smtClean="0">
              <a:latin typeface="黑体" panose="02010609060101010101" pitchFamily="49" charset="-122"/>
              <a:ea typeface="黑体" panose="02010609060101010101" pitchFamily="49" charset="-122"/>
            </a:endParaRPr>
          </a:p>
        </p:txBody>
      </p:sp>
      <p:sp>
        <p:nvSpPr>
          <p:cNvPr id="95236" name="Rectangle 3"/>
          <p:cNvSpPr txBox="1">
            <a:spLocks noChangeArrowheads="1"/>
          </p:cNvSpPr>
          <p:nvPr/>
        </p:nvSpPr>
        <p:spPr bwMode="auto">
          <a:xfrm>
            <a:off x="179388" y="1268760"/>
            <a:ext cx="8569325" cy="554479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public class Parcel5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private void </a:t>
            </a:r>
            <a:r>
              <a:rPr lang="en-US" altLang="zh-CN" sz="2000" b="1" dirty="0" err="1">
                <a:solidFill>
                  <a:srgbClr val="0000CC"/>
                </a:solidFill>
                <a:latin typeface="Times New Roman" panose="02020603050405020304" pitchFamily="18" charset="0"/>
                <a:ea typeface="楷体_GB2312" pitchFamily="49" charset="-122"/>
              </a:rPr>
              <a:t>internalTracking</a:t>
            </a:r>
            <a:r>
              <a:rPr lang="en-US" altLang="zh-CN" sz="2000" b="1" dirty="0">
                <a:solidFill>
                  <a:srgbClr val="0000CC"/>
                </a:solidFill>
                <a:latin typeface="Times New Roman" panose="02020603050405020304" pitchFamily="18" charset="0"/>
                <a:ea typeface="楷体_GB2312" pitchFamily="49" charset="-122"/>
              </a:rPr>
              <a:t>(</a:t>
            </a:r>
            <a:r>
              <a:rPr lang="en-US" altLang="zh-CN" sz="2000" b="1" dirty="0" err="1">
                <a:solidFill>
                  <a:srgbClr val="0000CC"/>
                </a:solidFill>
                <a:latin typeface="Times New Roman" panose="02020603050405020304" pitchFamily="18" charset="0"/>
                <a:ea typeface="楷体_GB2312" pitchFamily="49" charset="-122"/>
              </a:rPr>
              <a:t>boolean</a:t>
            </a:r>
            <a:r>
              <a:rPr lang="en-US" altLang="zh-CN" sz="2000" b="1" dirty="0">
                <a:solidFill>
                  <a:srgbClr val="0000CC"/>
                </a:solidFill>
                <a:latin typeface="Times New Roman" panose="02020603050405020304" pitchFamily="18" charset="0"/>
                <a:ea typeface="楷体_GB2312" pitchFamily="49" charset="-122"/>
              </a:rPr>
              <a:t> b) </a:t>
            </a:r>
            <a:r>
              <a:rPr lang="en-US" altLang="zh-CN" sz="2000" b="1" dirty="0">
                <a:latin typeface="Times New Roman" panose="02020603050405020304" pitchFamily="18" charset="0"/>
                <a:ea typeface="楷体_GB2312" pitchFamily="49" charset="-122"/>
              </a:rPr>
              <a:t>{</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a:solidFill>
                  <a:srgbClr val="008000"/>
                </a:solidFill>
                <a:latin typeface="Times New Roman" panose="02020603050405020304" pitchFamily="18" charset="0"/>
                <a:ea typeface="楷体_GB2312" pitchFamily="49" charset="-122"/>
              </a:rPr>
              <a:t>if(b) {</a:t>
            </a:r>
          </a:p>
          <a:p>
            <a:pPr marL="0" lvl="1">
              <a:spcBef>
                <a:spcPts val="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class </a:t>
            </a:r>
            <a:r>
              <a:rPr lang="en-US" altLang="zh-CN" sz="2000" b="1" dirty="0" err="1">
                <a:solidFill>
                  <a:srgbClr val="FF0000"/>
                </a:solidFill>
                <a:latin typeface="Times New Roman" panose="02020603050405020304" pitchFamily="18" charset="0"/>
                <a:ea typeface="楷体_GB2312" pitchFamily="49" charset="-122"/>
              </a:rPr>
              <a:t>TrackingSlip</a:t>
            </a:r>
            <a:r>
              <a:rPr lang="en-US" altLang="zh-CN" sz="2000" b="1" dirty="0">
                <a:solidFill>
                  <a:srgbClr val="FF0000"/>
                </a:solidFill>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private String id;</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TrackingSlip</a:t>
            </a:r>
            <a:r>
              <a:rPr lang="en-US" altLang="zh-CN" sz="2000" b="1" dirty="0">
                <a:latin typeface="Times New Roman" panose="02020603050405020304" pitchFamily="18" charset="0"/>
                <a:ea typeface="楷体_GB2312" pitchFamily="49" charset="-122"/>
              </a:rPr>
              <a:t>(String s) { id = s;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String </a:t>
            </a:r>
            <a:r>
              <a:rPr lang="en-US" altLang="zh-CN" sz="2000" b="1" dirty="0" err="1">
                <a:latin typeface="Times New Roman" panose="02020603050405020304" pitchFamily="18" charset="0"/>
                <a:ea typeface="楷体_GB2312" pitchFamily="49" charset="-122"/>
              </a:rPr>
              <a:t>getSlip</a:t>
            </a:r>
            <a:r>
              <a:rPr lang="en-US" altLang="zh-CN" sz="2000" b="1" dirty="0">
                <a:latin typeface="Times New Roman" panose="02020603050405020304" pitchFamily="18" charset="0"/>
                <a:ea typeface="楷体_GB2312" pitchFamily="49" charset="-122"/>
              </a:rPr>
              <a:t>() { return id; }</a:t>
            </a:r>
          </a:p>
          <a:p>
            <a:pPr marL="0" lvl="1">
              <a:spcBef>
                <a:spcPts val="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t>
            </a:r>
          </a:p>
          <a:p>
            <a:pPr marL="0" lvl="1">
              <a:spcBef>
                <a:spcPts val="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a:t>
            </a:r>
            <a:r>
              <a:rPr lang="en-US" altLang="zh-CN" sz="2000" b="1" dirty="0" err="1">
                <a:solidFill>
                  <a:srgbClr val="008000"/>
                </a:solidFill>
                <a:latin typeface="Times New Roman" panose="02020603050405020304" pitchFamily="18" charset="0"/>
                <a:ea typeface="楷体_GB2312" pitchFamily="49" charset="-122"/>
              </a:rPr>
              <a:t>TrackingSlip</a:t>
            </a:r>
            <a:r>
              <a:rPr lang="en-US" altLang="zh-CN" sz="2000" b="1" dirty="0">
                <a:solidFill>
                  <a:srgbClr val="008000"/>
                </a:solidFill>
                <a:latin typeface="Times New Roman" panose="02020603050405020304" pitchFamily="18" charset="0"/>
                <a:ea typeface="楷体_GB2312" pitchFamily="49" charset="-122"/>
              </a:rPr>
              <a:t> </a:t>
            </a:r>
            <a:r>
              <a:rPr lang="en-US" altLang="zh-CN" sz="2000" b="1" dirty="0" err="1">
                <a:solidFill>
                  <a:srgbClr val="008000"/>
                </a:solidFill>
                <a:latin typeface="Times New Roman" panose="02020603050405020304" pitchFamily="18" charset="0"/>
                <a:ea typeface="楷体_GB2312" pitchFamily="49" charset="-122"/>
              </a:rPr>
              <a:t>ts</a:t>
            </a:r>
            <a:r>
              <a:rPr lang="en-US" altLang="zh-CN" sz="2000" b="1" dirty="0">
                <a:solidFill>
                  <a:srgbClr val="008000"/>
                </a:solidFill>
                <a:latin typeface="Times New Roman" panose="02020603050405020304" pitchFamily="18" charset="0"/>
                <a:ea typeface="楷体_GB2312" pitchFamily="49" charset="-122"/>
              </a:rPr>
              <a:t> = new </a:t>
            </a:r>
            <a:r>
              <a:rPr lang="en-US" altLang="zh-CN" sz="2000" b="1" dirty="0" err="1">
                <a:solidFill>
                  <a:srgbClr val="008000"/>
                </a:solidFill>
                <a:latin typeface="Times New Roman" panose="02020603050405020304" pitchFamily="18" charset="0"/>
                <a:ea typeface="楷体_GB2312" pitchFamily="49" charset="-122"/>
              </a:rPr>
              <a:t>TrackingSlip</a:t>
            </a:r>
            <a:r>
              <a:rPr lang="en-US" altLang="zh-CN" sz="2000" b="1" dirty="0">
                <a:solidFill>
                  <a:srgbClr val="008000"/>
                </a:solidFill>
                <a:latin typeface="Times New Roman" panose="02020603050405020304" pitchFamily="18" charset="0"/>
                <a:ea typeface="楷体_GB2312" pitchFamily="49" charset="-122"/>
              </a:rPr>
              <a:t>("slip");</a:t>
            </a:r>
          </a:p>
          <a:p>
            <a:pPr marL="0" lvl="1">
              <a:spcBef>
                <a:spcPts val="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String s = </a:t>
            </a:r>
            <a:r>
              <a:rPr lang="en-US" altLang="zh-CN" sz="2000" b="1" dirty="0" err="1">
                <a:solidFill>
                  <a:srgbClr val="008000"/>
                </a:solidFill>
                <a:latin typeface="Times New Roman" panose="02020603050405020304" pitchFamily="18" charset="0"/>
                <a:ea typeface="楷体_GB2312" pitchFamily="49" charset="-122"/>
              </a:rPr>
              <a:t>ts.getSlip</a:t>
            </a:r>
            <a:r>
              <a:rPr lang="en-US" altLang="zh-CN" sz="2000" b="1" dirty="0">
                <a:solidFill>
                  <a:srgbClr val="008000"/>
                </a:solidFill>
                <a:latin typeface="Times New Roman" panose="02020603050405020304" pitchFamily="18" charset="0"/>
                <a:ea typeface="楷体_GB2312" pitchFamily="49" charset="-122"/>
              </a:rPr>
              <a:t>();</a:t>
            </a:r>
          </a:p>
          <a:p>
            <a:pPr marL="0" lvl="1">
              <a:spcBef>
                <a:spcPts val="0"/>
              </a:spcBef>
              <a:buClr>
                <a:schemeClr val="accent2"/>
              </a:buClr>
              <a:buSzPct val="70000"/>
            </a:pPr>
            <a:r>
              <a:rPr lang="en-US" altLang="zh-CN" sz="2000" b="1" dirty="0">
                <a:solidFill>
                  <a:srgbClr val="008000"/>
                </a:solidFill>
                <a:latin typeface="Times New Roman" panose="02020603050405020304" pitchFamily="18" charset="0"/>
                <a:ea typeface="楷体_GB2312" pitchFamily="49" charset="-122"/>
              </a:rPr>
              <a:t>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public void </a:t>
            </a:r>
            <a:r>
              <a:rPr lang="en-US" altLang="zh-CN" sz="2000" b="1" dirty="0">
                <a:solidFill>
                  <a:srgbClr val="0000CC"/>
                </a:solidFill>
                <a:latin typeface="Times New Roman" panose="02020603050405020304" pitchFamily="18" charset="0"/>
                <a:ea typeface="楷体_GB2312" pitchFamily="49" charset="-122"/>
              </a:rPr>
              <a:t>track() </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internalTracking</a:t>
            </a:r>
            <a:r>
              <a:rPr lang="en-US" altLang="zh-CN" sz="2000" b="1" dirty="0">
                <a:latin typeface="Times New Roman" panose="02020603050405020304" pitchFamily="18" charset="0"/>
                <a:ea typeface="楷体_GB2312" pitchFamily="49" charset="-122"/>
              </a:rPr>
              <a:t>(true);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  {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Parcel5 p = new Parcel5();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p.track</a:t>
            </a:r>
            <a:r>
              <a:rPr lang="en-US" altLang="zh-CN" sz="2000" b="1" dirty="0">
                <a:latin typeface="Times New Roman" panose="02020603050405020304" pitchFamily="18" charset="0"/>
                <a:ea typeface="楷体_GB2312" pitchFamily="49" charset="-122"/>
              </a:rPr>
              <a:t>();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spcBef>
                <a:spcPts val="0"/>
              </a:spcBef>
              <a:buClr>
                <a:schemeClr val="accent2"/>
              </a:buClr>
              <a:buSzPct val="70000"/>
            </a:pPr>
            <a:r>
              <a:rPr lang="en-US" altLang="zh-CN" sz="2000" b="1" dirty="0">
                <a:latin typeface="Times New Roman" panose="02020603050405020304" pitchFamily="18" charset="0"/>
                <a:ea typeface="楷体_GB2312" pitchFamily="49" charset="-122"/>
              </a:rPr>
              <a:t>}</a:t>
            </a:r>
          </a:p>
        </p:txBody>
      </p:sp>
      <p:cxnSp>
        <p:nvCxnSpPr>
          <p:cNvPr id="5" name="直接连接符 4"/>
          <p:cNvCxnSpPr/>
          <p:nvPr/>
        </p:nvCxnSpPr>
        <p:spPr>
          <a:xfrm>
            <a:off x="0" y="764704"/>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txBox="1">
            <a:spLocks/>
          </p:cNvSpPr>
          <p:nvPr/>
        </p:nvSpPr>
        <p:spPr bwMode="auto">
          <a:xfrm>
            <a:off x="5327650" y="6201916"/>
            <a:ext cx="3816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——Parcel5.java</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3.15 </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内部类</a:t>
            </a:r>
          </a:p>
        </p:txBody>
      </p:sp>
      <p:sp>
        <p:nvSpPr>
          <p:cNvPr id="96260" name="Rectangle 3"/>
          <p:cNvSpPr txBox="1">
            <a:spLocks noChangeArrowheads="1"/>
          </p:cNvSpPr>
          <p:nvPr/>
        </p:nvSpPr>
        <p:spPr bwMode="auto">
          <a:xfrm>
            <a:off x="468064" y="1556792"/>
            <a:ext cx="8280400" cy="5111750"/>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public class Parcel6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Contents </a:t>
            </a:r>
            <a:r>
              <a:rPr lang="en-US" altLang="zh-CN" sz="2000" b="1" dirty="0" err="1">
                <a:latin typeface="Times New Roman" panose="02020603050405020304" pitchFamily="18" charset="0"/>
                <a:ea typeface="楷体_GB2312" pitchFamily="49" charset="-122"/>
              </a:rPr>
              <a:t>cont</a:t>
            </a: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solidFill>
                  <a:srgbClr val="0000CC"/>
                </a:solidFill>
                <a:latin typeface="Times New Roman" panose="02020603050405020304" pitchFamily="18" charset="0"/>
                <a:ea typeface="楷体_GB2312" pitchFamily="49" charset="-122"/>
              </a:rPr>
              <a:t>        return new Contents()</a:t>
            </a: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r>
              <a:rPr lang="en-US" altLang="zh-CN" sz="2000" b="1" dirty="0">
                <a:solidFill>
                  <a:srgbClr val="FF0000"/>
                </a:solidFill>
                <a:latin typeface="Times New Roman" panose="02020603050405020304" pitchFamily="18" charset="0"/>
                <a:ea typeface="楷体_GB2312" pitchFamily="49" charset="-122"/>
              </a:rPr>
              <a:t>private </a:t>
            </a:r>
            <a:r>
              <a:rPr lang="en-US" altLang="zh-CN" sz="2000" b="1" dirty="0" err="1">
                <a:solidFill>
                  <a:srgbClr val="FF0000"/>
                </a:solidFill>
                <a:latin typeface="Times New Roman" panose="02020603050405020304" pitchFamily="18" charset="0"/>
                <a:ea typeface="楷体_GB2312" pitchFamily="49" charset="-122"/>
              </a:rPr>
              <a:t>int</a:t>
            </a:r>
            <a:r>
              <a:rPr lang="en-US" altLang="zh-CN" sz="2000" b="1" dirty="0">
                <a:solidFill>
                  <a:srgbClr val="FF0000"/>
                </a:solidFill>
                <a:latin typeface="Times New Roman" panose="02020603050405020304" pitchFamily="18" charset="0"/>
                <a:ea typeface="楷体_GB2312" pitchFamily="49" charset="-122"/>
              </a:rPr>
              <a:t> </a:t>
            </a:r>
            <a:r>
              <a:rPr lang="en-US" altLang="zh-CN" sz="2000" b="1" dirty="0" err="1">
                <a:solidFill>
                  <a:srgbClr val="FF0000"/>
                </a:solidFill>
                <a:latin typeface="Times New Roman" panose="02020603050405020304" pitchFamily="18" charset="0"/>
                <a:ea typeface="楷体_GB2312" pitchFamily="49" charset="-122"/>
              </a:rPr>
              <a:t>i</a:t>
            </a:r>
            <a:r>
              <a:rPr lang="en-US" altLang="zh-CN" sz="2000" b="1" dirty="0">
                <a:solidFill>
                  <a:srgbClr val="FF0000"/>
                </a:solidFill>
                <a:latin typeface="Times New Roman" panose="02020603050405020304" pitchFamily="18" charset="0"/>
                <a:ea typeface="楷体_GB2312" pitchFamily="49" charset="-122"/>
              </a:rPr>
              <a:t> = 11;</a:t>
            </a:r>
          </a:p>
          <a:p>
            <a:pPr marL="0" lvl="1">
              <a:lnSpc>
                <a:spcPct val="90000"/>
              </a:lnSpc>
              <a:spcBef>
                <a:spcPct val="50000"/>
              </a:spcBef>
              <a:buClr>
                <a:schemeClr val="accent2"/>
              </a:buClr>
              <a:buSzPct val="70000"/>
            </a:pPr>
            <a:r>
              <a:rPr lang="en-US" altLang="zh-CN" sz="2000" b="1" dirty="0">
                <a:solidFill>
                  <a:srgbClr val="FF0000"/>
                </a:solidFill>
                <a:latin typeface="Times New Roman" panose="02020603050405020304" pitchFamily="18" charset="0"/>
                <a:ea typeface="楷体_GB2312" pitchFamily="49" charset="-122"/>
              </a:rPr>
              <a:t>           public </a:t>
            </a:r>
            <a:r>
              <a:rPr lang="en-US" altLang="zh-CN" sz="2000" b="1" dirty="0" err="1">
                <a:solidFill>
                  <a:srgbClr val="FF0000"/>
                </a:solidFill>
                <a:latin typeface="Times New Roman" panose="02020603050405020304" pitchFamily="18" charset="0"/>
                <a:ea typeface="楷体_GB2312" pitchFamily="49" charset="-122"/>
              </a:rPr>
              <a:t>int</a:t>
            </a:r>
            <a:r>
              <a:rPr lang="en-US" altLang="zh-CN" sz="2000" b="1" dirty="0">
                <a:solidFill>
                  <a:srgbClr val="FF0000"/>
                </a:solidFill>
                <a:latin typeface="Times New Roman" panose="02020603050405020304" pitchFamily="18" charset="0"/>
                <a:ea typeface="楷体_GB2312" pitchFamily="49" charset="-122"/>
              </a:rPr>
              <a:t> value() { return </a:t>
            </a:r>
            <a:r>
              <a:rPr lang="en-US" altLang="zh-CN" sz="2000" b="1" dirty="0" err="1">
                <a:solidFill>
                  <a:srgbClr val="FF0000"/>
                </a:solidFill>
                <a:latin typeface="Times New Roman" panose="02020603050405020304" pitchFamily="18" charset="0"/>
                <a:ea typeface="楷体_GB2312" pitchFamily="49" charset="-122"/>
              </a:rPr>
              <a:t>i</a:t>
            </a:r>
            <a:r>
              <a:rPr lang="en-US" altLang="zh-CN" sz="2000" b="1" dirty="0">
                <a:solidFill>
                  <a:srgbClr val="FF0000"/>
                </a:solidFill>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Parcel6 p = new Parcel6();</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Contents c = </a:t>
            </a:r>
            <a:r>
              <a:rPr lang="en-US" altLang="zh-CN" sz="2000" b="1" dirty="0" err="1">
                <a:latin typeface="Times New Roman" panose="02020603050405020304" pitchFamily="18" charset="0"/>
                <a:ea typeface="楷体_GB2312" pitchFamily="49" charset="-122"/>
              </a:rPr>
              <a:t>p.cont</a:t>
            </a:r>
            <a:r>
              <a:rPr lang="en-US" altLang="zh-CN" sz="2000" b="1" dirty="0">
                <a:latin typeface="Times New Roman" panose="02020603050405020304" pitchFamily="18" charset="0"/>
                <a:ea typeface="楷体_GB2312" pitchFamily="49" charset="-122"/>
              </a:rPr>
              <a:t>();</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a:p>
            <a:pPr marL="0" lvl="1">
              <a:lnSpc>
                <a:spcPct val="90000"/>
              </a:lnSpc>
              <a:spcBef>
                <a:spcPct val="50000"/>
              </a:spcBef>
              <a:buClr>
                <a:schemeClr val="accent2"/>
              </a:buClr>
              <a:buSzPct val="70000"/>
            </a:pPr>
            <a:r>
              <a:rPr lang="en-US" altLang="zh-CN" sz="2000" b="1" dirty="0">
                <a:latin typeface="Times New Roman" panose="02020603050405020304" pitchFamily="18" charset="0"/>
                <a:ea typeface="楷体_GB2312" pitchFamily="49" charset="-122"/>
              </a:rPr>
              <a:t> }</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8" name="标题 1"/>
          <p:cNvSpPr txBox="1">
            <a:spLocks/>
          </p:cNvSpPr>
          <p:nvPr/>
        </p:nvSpPr>
        <p:spPr bwMode="auto">
          <a:xfrm>
            <a:off x="5076056" y="6201567"/>
            <a:ext cx="38163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itchFamily="34" charset="0"/>
              </a:defRPr>
            </a:lvl2pPr>
            <a:lvl3pPr algn="l" rtl="0" eaLnBrk="0" fontAlgn="base" hangingPunct="0">
              <a:spcBef>
                <a:spcPct val="0"/>
              </a:spcBef>
              <a:spcAft>
                <a:spcPct val="0"/>
              </a:spcAft>
              <a:defRPr sz="3600" b="1">
                <a:solidFill>
                  <a:schemeClr val="tx2"/>
                </a:solidFill>
                <a:latin typeface="Arial" pitchFamily="34" charset="0"/>
              </a:defRPr>
            </a:lvl3pPr>
            <a:lvl4pPr algn="l" rtl="0" eaLnBrk="0" fontAlgn="base" hangingPunct="0">
              <a:spcBef>
                <a:spcPct val="0"/>
              </a:spcBef>
              <a:spcAft>
                <a:spcPct val="0"/>
              </a:spcAft>
              <a:defRPr sz="3600" b="1">
                <a:solidFill>
                  <a:schemeClr val="tx2"/>
                </a:solidFill>
                <a:latin typeface="Arial" pitchFamily="34" charset="0"/>
              </a:defRPr>
            </a:lvl4pPr>
            <a:lvl5pPr algn="l" rtl="0" eaLnBrk="0" fontAlgn="base" hangingPunct="0">
              <a:spcBef>
                <a:spcPct val="0"/>
              </a:spcBef>
              <a:spcAft>
                <a:spcPct val="0"/>
              </a:spcAft>
              <a:defRPr sz="3600" b="1">
                <a:solidFill>
                  <a:schemeClr val="tx2"/>
                </a:solidFill>
                <a:latin typeface="Arial" pitchFamily="34" charset="0"/>
              </a:defRPr>
            </a:lvl5pPr>
            <a:lvl6pPr marL="457200" algn="l" rtl="0" fontAlgn="base">
              <a:spcBef>
                <a:spcPct val="0"/>
              </a:spcBef>
              <a:spcAft>
                <a:spcPct val="0"/>
              </a:spcAft>
              <a:defRPr sz="3600" b="1">
                <a:solidFill>
                  <a:schemeClr val="tx2"/>
                </a:solidFill>
                <a:latin typeface="Arial" pitchFamily="34" charset="0"/>
              </a:defRPr>
            </a:lvl6pPr>
            <a:lvl7pPr marL="914400" algn="l" rtl="0" fontAlgn="base">
              <a:spcBef>
                <a:spcPct val="0"/>
              </a:spcBef>
              <a:spcAft>
                <a:spcPct val="0"/>
              </a:spcAft>
              <a:defRPr sz="3600" b="1">
                <a:solidFill>
                  <a:schemeClr val="tx2"/>
                </a:solidFill>
                <a:latin typeface="Arial" pitchFamily="34" charset="0"/>
              </a:defRPr>
            </a:lvl7pPr>
            <a:lvl8pPr marL="1371600" algn="l" rtl="0" fontAlgn="base">
              <a:spcBef>
                <a:spcPct val="0"/>
              </a:spcBef>
              <a:spcAft>
                <a:spcPct val="0"/>
              </a:spcAft>
              <a:defRPr sz="3600" b="1">
                <a:solidFill>
                  <a:schemeClr val="tx2"/>
                </a:solidFill>
                <a:latin typeface="Arial" pitchFamily="34" charset="0"/>
              </a:defRPr>
            </a:lvl8pPr>
            <a:lvl9pPr marL="1828800" algn="l" rtl="0" fontAlgn="base">
              <a:spcBef>
                <a:spcPct val="0"/>
              </a:spcBef>
              <a:spcAft>
                <a:spcPct val="0"/>
              </a:spcAft>
              <a:defRPr sz="3600" b="1">
                <a:solidFill>
                  <a:schemeClr val="tx2"/>
                </a:solidFill>
                <a:latin typeface="Arial" pitchFamily="34" charset="0"/>
              </a:defRPr>
            </a:lvl9pPr>
          </a:lstStyle>
          <a:p>
            <a:r>
              <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rPr>
              <a:t>内部类</a:t>
            </a:r>
            <a:r>
              <a:rPr lang="en-US" altLang="zh-CN" sz="2400" kern="0" dirty="0" smtClean="0">
                <a:latin typeface="Times New Roman" panose="02020603050405020304" pitchFamily="18" charset="0"/>
                <a:ea typeface="黑体" panose="02010609060101010101" pitchFamily="49" charset="-122"/>
                <a:cs typeface="Times New Roman" panose="02020603050405020304" pitchFamily="18" charset="0"/>
              </a:rPr>
              <a:t>——Parcel6.java</a:t>
            </a:r>
            <a:endParaRPr lang="zh-CN" altLang="en-US" sz="24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458314" y="1043227"/>
            <a:ext cx="7498062" cy="523220"/>
          </a:xfrm>
          <a:prstGeom prst="rect">
            <a:avLst/>
          </a:prstGeom>
        </p:spPr>
        <p:txBody>
          <a:bodyPr wrap="square">
            <a:spAutoFit/>
          </a:bodyPr>
          <a:lstStyle/>
          <a:p>
            <a:pPr marL="342900" indent="-342900" eaLnBrk="0" hangingPunct="0">
              <a:spcBef>
                <a:spcPct val="20000"/>
              </a:spcBef>
              <a:buClr>
                <a:schemeClr val="tx2"/>
              </a:buClr>
              <a:buSzPct val="70000"/>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匿名的内部类</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b="0" dirty="0" smtClean="0">
                <a:latin typeface="黑体" panose="02010609060101010101" pitchFamily="49" charset="-122"/>
                <a:ea typeface="黑体" panose="02010609060101010101" pitchFamily="49" charset="-122"/>
              </a:rPr>
              <a:t>小结</a:t>
            </a:r>
          </a:p>
        </p:txBody>
      </p:sp>
      <p:sp>
        <p:nvSpPr>
          <p:cNvPr id="97283" name="内容占位符 2"/>
          <p:cNvSpPr>
            <a:spLocks noGrp="1"/>
          </p:cNvSpPr>
          <p:nvPr>
            <p:ph idx="1"/>
          </p:nvPr>
        </p:nvSpPr>
        <p:spPr>
          <a:xfrm>
            <a:off x="468313" y="981075"/>
            <a:ext cx="8229600" cy="5616277"/>
          </a:xfrm>
        </p:spPr>
        <p:txBody>
          <a:bodyPr/>
          <a:lstStyle/>
          <a:p>
            <a:pPr eaLnBrk="1" hangingPunct="1">
              <a:lnSpc>
                <a:spcPct val="120000"/>
              </a:lnSpc>
              <a:spcBef>
                <a:spcPts val="0"/>
              </a:spcBef>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内容</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接口作用及语法</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塑型的概念及应用</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多态的概念及引用</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构造方法的调用顺序及其中的多态方法</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内部内的有关知识</a:t>
            </a:r>
          </a:p>
          <a:p>
            <a:pPr eaLnBrk="1" hangingPunct="1">
              <a:lnSpc>
                <a:spcPct val="120000"/>
              </a:lnSpc>
              <a:spcBef>
                <a:spcPts val="0"/>
              </a:spcBef>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要求</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理解接口、塑型、多态的概念并能熟练应用</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熟练掌握构造方法的调用顺序，理解编写时需要注意的问题</a:t>
            </a:r>
          </a:p>
          <a:p>
            <a:pPr lvl="1" eaLnBrk="1" hangingPunct="1">
              <a:lnSpc>
                <a:spcPct val="120000"/>
              </a:lnSpc>
              <a:spcBef>
                <a:spcPts val="0"/>
              </a:spcBef>
            </a:pPr>
            <a:r>
              <a:rPr lang="zh-CN" altLang="en-US" b="0" dirty="0" smtClean="0">
                <a:ea typeface="黑体" panose="02010609060101010101" pitchFamily="49" charset="-122"/>
                <a:cs typeface="Times New Roman" panose="02020603050405020304" pitchFamily="18" charset="0"/>
              </a:rPr>
              <a:t>掌握内部类的语法结构及其应用场合</a:t>
            </a: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z="3200" b="0" dirty="0" smtClean="0">
                <a:latin typeface="黑体" panose="02010609060101010101" pitchFamily="49" charset="-122"/>
                <a:ea typeface="黑体" panose="02010609060101010101" pitchFamily="49" charset="-122"/>
              </a:rPr>
              <a:t>第三章要点</a:t>
            </a:r>
          </a:p>
        </p:txBody>
      </p:sp>
      <p:sp>
        <p:nvSpPr>
          <p:cNvPr id="98307" name="内容占位符 2"/>
          <p:cNvSpPr>
            <a:spLocks noGrp="1"/>
          </p:cNvSpPr>
          <p:nvPr>
            <p:ph idx="1"/>
          </p:nvPr>
        </p:nvSpPr>
        <p:spPr/>
        <p:txBody>
          <a:bodyPr/>
          <a:lstStyle/>
          <a:p>
            <a:pPr>
              <a:lnSpc>
                <a:spcPct val="12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第三章内容</a:t>
            </a:r>
          </a:p>
          <a:p>
            <a:pPr lvl="1">
              <a:lnSpc>
                <a:spcPct val="120000"/>
              </a:lnSpc>
            </a:pPr>
            <a:r>
              <a:rPr lang="zh-CN" altLang="en-US" sz="2000" b="0" dirty="0" smtClean="0">
                <a:ea typeface="黑体" panose="02010609060101010101" pitchFamily="49" charset="-122"/>
                <a:cs typeface="Times New Roman" panose="02020603050405020304" pitchFamily="18" charset="0"/>
              </a:rPr>
              <a:t>面向对象程序设计的基本概念和思想</a:t>
            </a:r>
          </a:p>
          <a:p>
            <a:pPr lvl="1">
              <a:lnSpc>
                <a:spcPct val="120000"/>
              </a:lnSpc>
            </a:pPr>
            <a:r>
              <a:rPr lang="en-US" altLang="zh-CN" sz="2000" b="0" dirty="0" smtClean="0">
                <a:ea typeface="黑体" panose="02010609060101010101" pitchFamily="49" charset="-122"/>
                <a:cs typeface="Times New Roman" panose="02020603050405020304" pitchFamily="18" charset="0"/>
              </a:rPr>
              <a:t>Java</a:t>
            </a:r>
            <a:r>
              <a:rPr lang="zh-CN" altLang="en-US" sz="2000" b="0" dirty="0" smtClean="0">
                <a:ea typeface="黑体" panose="02010609060101010101" pitchFamily="49" charset="-122"/>
                <a:cs typeface="Times New Roman" panose="02020603050405020304" pitchFamily="18" charset="0"/>
              </a:rPr>
              <a:t>语言类与对象的基本概念和语法，包括类的声明、类成员的访问，以及对象的构造、初始化和回收</a:t>
            </a:r>
            <a:endParaRPr lang="en-US" altLang="zh-CN" sz="2000" b="0" dirty="0" smtClean="0">
              <a:ea typeface="黑体" panose="02010609060101010101" pitchFamily="49" charset="-122"/>
              <a:cs typeface="Times New Roman" panose="02020603050405020304" pitchFamily="18" charset="0"/>
            </a:endParaRPr>
          </a:p>
          <a:p>
            <a:pPr lvl="1">
              <a:lnSpc>
                <a:spcPct val="120000"/>
              </a:lnSpc>
            </a:pPr>
            <a:r>
              <a:rPr lang="zh-CN" altLang="en-US" sz="2000" b="0" dirty="0" smtClean="0">
                <a:ea typeface="黑体" panose="02010609060101010101" pitchFamily="49" charset="-122"/>
                <a:cs typeface="Times New Roman" panose="02020603050405020304" pitchFamily="18" charset="0"/>
              </a:rPr>
              <a:t>方法的重载</a:t>
            </a:r>
            <a:endParaRPr lang="en-US" altLang="zh-CN" sz="2000" b="0" dirty="0" smtClean="0">
              <a:ea typeface="黑体" panose="02010609060101010101" pitchFamily="49" charset="-122"/>
              <a:cs typeface="Times New Roman" panose="02020603050405020304" pitchFamily="18" charset="0"/>
            </a:endParaRPr>
          </a:p>
          <a:p>
            <a:pPr lvl="1">
              <a:lnSpc>
                <a:spcPct val="110000"/>
              </a:lnSpc>
            </a:pPr>
            <a:r>
              <a:rPr lang="zh-CN" altLang="en-US" sz="2000" b="0" dirty="0" smtClean="0">
                <a:ea typeface="黑体" panose="02010609060101010101" pitchFamily="49" charset="-122"/>
                <a:cs typeface="Times New Roman" panose="02020603050405020304" pitchFamily="18" charset="0"/>
              </a:rPr>
              <a:t>介绍了</a:t>
            </a:r>
            <a:r>
              <a:rPr lang="en-US" altLang="zh-CN" sz="2000" b="0" dirty="0" smtClean="0">
                <a:ea typeface="黑体" panose="02010609060101010101" pitchFamily="49" charset="-122"/>
                <a:cs typeface="Times New Roman" panose="02020603050405020304" pitchFamily="18" charset="0"/>
              </a:rPr>
              <a:t>Java</a:t>
            </a:r>
            <a:r>
              <a:rPr lang="zh-CN" altLang="en-US" sz="2000" b="0" dirty="0" smtClean="0">
                <a:ea typeface="黑体" panose="02010609060101010101" pitchFamily="49" charset="-122"/>
                <a:cs typeface="Times New Roman" panose="02020603050405020304" pitchFamily="18" charset="0"/>
              </a:rPr>
              <a:t>语言类的重用机制，形式可以是组合或继承</a:t>
            </a:r>
          </a:p>
          <a:p>
            <a:pPr lvl="1">
              <a:lnSpc>
                <a:spcPct val="110000"/>
              </a:lnSpc>
            </a:pPr>
            <a:r>
              <a:rPr lang="en-US" altLang="zh-CN" sz="2000" b="0" dirty="0" smtClean="0">
                <a:ea typeface="黑体" panose="02010609060101010101" pitchFamily="49" charset="-122"/>
                <a:cs typeface="Times New Roman" panose="02020603050405020304" pitchFamily="18" charset="0"/>
              </a:rPr>
              <a:t>Object</a:t>
            </a:r>
            <a:r>
              <a:rPr lang="zh-CN" altLang="en-US" sz="2000" b="0" dirty="0" smtClean="0">
                <a:ea typeface="黑体" panose="02010609060101010101" pitchFamily="49" charset="-122"/>
                <a:cs typeface="Times New Roman" panose="02020603050405020304" pitchFamily="18" charset="0"/>
              </a:rPr>
              <a:t>类的主要方法</a:t>
            </a:r>
          </a:p>
          <a:p>
            <a:pPr lvl="1">
              <a:lnSpc>
                <a:spcPct val="110000"/>
              </a:lnSpc>
            </a:pPr>
            <a:r>
              <a:rPr lang="zh-CN" altLang="en-US" sz="2000" b="0" dirty="0" smtClean="0">
                <a:ea typeface="黑体" panose="02010609060101010101" pitchFamily="49" charset="-122"/>
                <a:cs typeface="Times New Roman" panose="02020603050405020304" pitchFamily="18" charset="0"/>
              </a:rPr>
              <a:t>终结类和终结方法的特点和语法</a:t>
            </a:r>
          </a:p>
          <a:p>
            <a:pPr lvl="1">
              <a:lnSpc>
                <a:spcPct val="110000"/>
              </a:lnSpc>
            </a:pPr>
            <a:r>
              <a:rPr lang="zh-CN" altLang="en-US" sz="2000" b="0" dirty="0" smtClean="0">
                <a:ea typeface="黑体" panose="02010609060101010101" pitchFamily="49" charset="-122"/>
                <a:cs typeface="Times New Roman" panose="02020603050405020304" pitchFamily="18" charset="0"/>
              </a:rPr>
              <a:t>抽象类和抽象方法的特点和语法</a:t>
            </a:r>
          </a:p>
          <a:p>
            <a:pPr lvl="1">
              <a:lnSpc>
                <a:spcPct val="110000"/>
              </a:lnSpc>
            </a:pPr>
            <a:r>
              <a:rPr lang="en-US" altLang="zh-CN" sz="2000" b="0" dirty="0" smtClean="0">
                <a:ea typeface="黑体" panose="02010609060101010101" pitchFamily="49" charset="-122"/>
                <a:cs typeface="Times New Roman" panose="02020603050405020304" pitchFamily="18" charset="0"/>
              </a:rPr>
              <a:t>Java</a:t>
            </a:r>
            <a:r>
              <a:rPr lang="zh-CN" altLang="en-US" sz="2000" b="0" dirty="0" smtClean="0">
                <a:ea typeface="黑体" panose="02010609060101010101" pitchFamily="49" charset="-122"/>
                <a:cs typeface="Times New Roman" panose="02020603050405020304" pitchFamily="18" charset="0"/>
              </a:rPr>
              <a:t>基础类库的一些重要的类</a:t>
            </a:r>
          </a:p>
          <a:p>
            <a:pPr lvl="1">
              <a:lnSpc>
                <a:spcPct val="90000"/>
              </a:lnSpc>
            </a:pPr>
            <a:r>
              <a:rPr lang="zh-CN" altLang="en-US" sz="2000" b="0" dirty="0" smtClean="0">
                <a:ea typeface="黑体" panose="02010609060101010101" pitchFamily="49" charset="-122"/>
                <a:cs typeface="Times New Roman" panose="02020603050405020304" pitchFamily="18" charset="0"/>
              </a:rPr>
              <a:t>接口作用及语法</a:t>
            </a:r>
          </a:p>
          <a:p>
            <a:pPr lvl="1">
              <a:lnSpc>
                <a:spcPct val="90000"/>
              </a:lnSpc>
            </a:pPr>
            <a:r>
              <a:rPr lang="zh-CN" altLang="en-US" sz="2000" b="0" dirty="0" smtClean="0">
                <a:ea typeface="黑体" panose="02010609060101010101" pitchFamily="49" charset="-122"/>
                <a:cs typeface="Times New Roman" panose="02020603050405020304" pitchFamily="18" charset="0"/>
              </a:rPr>
              <a:t>塑型的概念及应用</a:t>
            </a:r>
          </a:p>
          <a:p>
            <a:pPr lvl="1">
              <a:lnSpc>
                <a:spcPct val="90000"/>
              </a:lnSpc>
            </a:pPr>
            <a:r>
              <a:rPr lang="zh-CN" altLang="en-US" sz="2000" b="0" dirty="0" smtClean="0">
                <a:ea typeface="黑体" panose="02010609060101010101" pitchFamily="49" charset="-122"/>
                <a:cs typeface="Times New Roman" panose="02020603050405020304" pitchFamily="18" charset="0"/>
              </a:rPr>
              <a:t>多态的概念及引用</a:t>
            </a:r>
          </a:p>
          <a:p>
            <a:endParaRPr lang="zh-CN" altLang="en-US" dirty="0" smtClean="0">
              <a:ea typeface="宋体" panose="02010600030101010101" pitchFamily="2"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68313" y="185742"/>
            <a:ext cx="7543800" cy="649286"/>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接口的语法</a:t>
            </a:r>
            <a:endParaRPr lang="zh-CN" altLang="en-US" sz="3200" dirty="0" smtClean="0">
              <a:ea typeface="宋体" panose="02010600030101010101" pitchFamily="2" charset="-122"/>
              <a:cs typeface="Times New Roman" panose="02020603050405020304" pitchFamily="18" charset="0"/>
            </a:endParaRPr>
          </a:p>
        </p:txBody>
      </p:sp>
      <p:sp>
        <p:nvSpPr>
          <p:cNvPr id="20483" name="内容占位符 2"/>
          <p:cNvSpPr>
            <a:spLocks noGrp="1"/>
          </p:cNvSpPr>
          <p:nvPr>
            <p:ph idx="1"/>
          </p:nvPr>
        </p:nvSpPr>
        <p:spPr>
          <a:xfrm>
            <a:off x="468313" y="981075"/>
            <a:ext cx="7848103" cy="5184775"/>
          </a:xfrm>
        </p:spPr>
        <p:txBody>
          <a:bodyPr/>
          <a:lstStyle/>
          <a:p>
            <a:r>
              <a:rPr lang="zh-CN" altLang="en-US" sz="2400" b="0" dirty="0" smtClean="0">
                <a:solidFill>
                  <a:srgbClr val="0000CC"/>
                </a:solidFill>
                <a:latin typeface="Century Schoolbook" panose="02040604050505020304" pitchFamily="18" charset="0"/>
                <a:ea typeface="黑体" panose="02010609060101010101" pitchFamily="49" charset="-122"/>
              </a:rPr>
              <a:t>上例实现</a:t>
            </a:r>
            <a:endParaRPr lang="en-US" altLang="zh-CN" sz="2400" b="0" dirty="0" smtClean="0">
              <a:solidFill>
                <a:srgbClr val="0000CC"/>
              </a:solidFill>
              <a:latin typeface="Century Schoolbook" panose="02040604050505020304" pitchFamily="18" charset="0"/>
              <a:ea typeface="黑体" panose="02010609060101010101" pitchFamily="49" charset="-122"/>
            </a:endParaRPr>
          </a:p>
          <a:p>
            <a:pPr lvl="1"/>
            <a:r>
              <a:rPr lang="zh-CN" altLang="en-US" sz="2000" b="0" dirty="0" smtClean="0">
                <a:latin typeface="Century Schoolbook" panose="02040604050505020304" pitchFamily="18" charset="0"/>
                <a:ea typeface="黑体" panose="02010609060101010101" pitchFamily="49" charset="-122"/>
              </a:rPr>
              <a:t>具有车辆保险、人员保险、公司保险等多种保险业务，在对外提供服务方面具有相似性，如都需要计算保险费(</a:t>
            </a:r>
            <a:r>
              <a:rPr lang="en-US" altLang="zh-CN" sz="2000" b="0" dirty="0" smtClean="0">
                <a:latin typeface="Century Schoolbook" panose="02040604050505020304" pitchFamily="18" charset="0"/>
                <a:ea typeface="黑体" panose="02010609060101010101" pitchFamily="49" charset="-122"/>
              </a:rPr>
              <a:t>premium)</a:t>
            </a:r>
            <a:r>
              <a:rPr lang="zh-CN" altLang="en-US" sz="2000" b="0" dirty="0" smtClean="0">
                <a:latin typeface="Century Schoolbook" panose="02040604050505020304" pitchFamily="18" charset="0"/>
                <a:ea typeface="黑体" panose="02010609060101010101" pitchFamily="49" charset="-122"/>
              </a:rPr>
              <a:t>等</a:t>
            </a:r>
            <a:endParaRPr lang="en-US" altLang="zh-CN" sz="2000" b="0" dirty="0" smtClean="0">
              <a:latin typeface="Century Schoolbook" panose="02040604050505020304" pitchFamily="18" charset="0"/>
              <a:ea typeface="黑体" panose="02010609060101010101" pitchFamily="49" charset="-122"/>
            </a:endParaRPr>
          </a:p>
          <a:p>
            <a:pPr lvl="1"/>
            <a:r>
              <a:rPr lang="en-US" altLang="zh-CN" sz="2000" b="0" dirty="0" smtClean="0">
                <a:latin typeface="Century Schoolbook" panose="02040604050505020304" pitchFamily="18" charset="0"/>
                <a:ea typeface="黑体" panose="02010609060101010101" pitchFamily="49" charset="-122"/>
              </a:rPr>
              <a:t>Insurable </a:t>
            </a:r>
            <a:r>
              <a:rPr lang="zh-CN" altLang="en-US" sz="2000" b="0" dirty="0" smtClean="0">
                <a:latin typeface="Century Schoolbook" panose="02040604050505020304" pitchFamily="18" charset="0"/>
                <a:ea typeface="黑体" panose="02010609060101010101" pitchFamily="49" charset="-122"/>
              </a:rPr>
              <a:t>接口声明如下：</a:t>
            </a:r>
            <a:endParaRPr lang="zh-CN" altLang="en-US" b="0" dirty="0" smtClean="0">
              <a:latin typeface="Century Schoolbook" panose="02040604050505020304" pitchFamily="18" charset="0"/>
              <a:ea typeface="黑体" panose="02010609060101010101" pitchFamily="49" charset="-122"/>
            </a:endParaRPr>
          </a:p>
        </p:txBody>
      </p:sp>
      <p:sp>
        <p:nvSpPr>
          <p:cNvPr id="20484" name="Rectangle 3"/>
          <p:cNvSpPr txBox="1">
            <a:spLocks noChangeArrowheads="1"/>
          </p:cNvSpPr>
          <p:nvPr/>
        </p:nvSpPr>
        <p:spPr bwMode="auto">
          <a:xfrm>
            <a:off x="647700" y="2780928"/>
            <a:ext cx="7848600" cy="2879725"/>
          </a:xfrm>
          <a:prstGeom prst="rect">
            <a:avLst/>
          </a:prstGeom>
          <a:solidFill>
            <a:srgbClr val="FFFFCC"/>
          </a:solidFill>
          <a:ln w="9525">
            <a:solidFill>
              <a:schemeClr val="tx1"/>
            </a:solidFill>
            <a:miter lim="800000"/>
            <a:headEnd/>
            <a:tailEnd/>
          </a:ln>
        </p:spPr>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public </a:t>
            </a:r>
            <a:r>
              <a:rPr lang="en-US" altLang="zh-CN" sz="2000" b="1" dirty="0">
                <a:solidFill>
                  <a:srgbClr val="FF0000"/>
                </a:solidFill>
                <a:latin typeface="Century Schoolbook" panose="02040604050505020304" pitchFamily="18" charset="0"/>
                <a:ea typeface="楷体_GB2312" pitchFamily="49" charset="-122"/>
              </a:rPr>
              <a:t>interface</a:t>
            </a:r>
            <a:r>
              <a:rPr lang="en-US" altLang="zh-CN" sz="2000" b="1" dirty="0">
                <a:latin typeface="Century Schoolbook" panose="02040604050505020304" pitchFamily="18" charset="0"/>
                <a:ea typeface="楷体_GB2312" pitchFamily="49" charset="-122"/>
              </a:rPr>
              <a:t> Insurable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public </a:t>
            </a:r>
            <a:r>
              <a:rPr lang="en-US" altLang="zh-CN" sz="2000" b="1" dirty="0" err="1">
                <a:latin typeface="Century Schoolbook" panose="02040604050505020304" pitchFamily="18" charset="0"/>
                <a:ea typeface="楷体_GB2312" pitchFamily="49" charset="-122"/>
              </a:rPr>
              <a:t>int</a:t>
            </a:r>
            <a:r>
              <a:rPr lang="en-US" altLang="zh-CN" sz="2000" b="1" dirty="0">
                <a:latin typeface="Century Schoolbook" panose="02040604050505020304" pitchFamily="18" charset="0"/>
                <a:ea typeface="楷体_GB2312" pitchFamily="49" charset="-122"/>
              </a:rPr>
              <a:t> </a:t>
            </a:r>
            <a:r>
              <a:rPr lang="en-US" altLang="zh-CN" sz="2000" b="1" dirty="0" err="1">
                <a:latin typeface="Century Schoolbook" panose="02040604050505020304" pitchFamily="18" charset="0"/>
                <a:ea typeface="楷体_GB2312" pitchFamily="49" charset="-122"/>
              </a:rPr>
              <a:t>getNumber</a:t>
            </a:r>
            <a:r>
              <a:rPr lang="en-US" altLang="zh-CN" sz="2000" b="1" dirty="0">
                <a:latin typeface="Century Schoolbook" panose="02040604050505020304" pitchFamily="18" charset="0"/>
                <a:ea typeface="楷体_GB2312" pitchFamily="49" charset="-122"/>
              </a:rPr>
              <a:t>(); </a:t>
            </a:r>
            <a:r>
              <a:rPr lang="en-US" altLang="zh-CN" sz="2000" b="1" dirty="0" smtClean="0">
                <a:latin typeface="Century Schoolbook" panose="02040604050505020304" pitchFamily="18" charset="0"/>
                <a:ea typeface="楷体_GB2312" pitchFamily="49" charset="-122"/>
              </a:rPr>
              <a:t> </a:t>
            </a:r>
            <a:r>
              <a:rPr lang="en-US" altLang="zh-CN" sz="2000" b="1" dirty="0" smtClean="0">
                <a:solidFill>
                  <a:srgbClr val="009900"/>
                </a:solidFill>
                <a:latin typeface="Century Schoolbook" panose="02040604050505020304" pitchFamily="18" charset="0"/>
                <a:ea typeface="黑体" panose="02010609060101010101" pitchFamily="49" charset="-122"/>
              </a:rPr>
              <a:t>//</a:t>
            </a:r>
            <a:r>
              <a:rPr lang="zh-CN" altLang="en-US" sz="2000" b="1" dirty="0" smtClean="0">
                <a:solidFill>
                  <a:srgbClr val="009900"/>
                </a:solidFill>
                <a:latin typeface="Century Schoolbook" panose="02040604050505020304" pitchFamily="18" charset="0"/>
                <a:ea typeface="黑体" panose="02010609060101010101" pitchFamily="49" charset="-122"/>
              </a:rPr>
              <a:t>省略</a:t>
            </a:r>
            <a:r>
              <a:rPr lang="en-US" altLang="zh-CN" sz="2000" dirty="0" smtClean="0">
                <a:solidFill>
                  <a:srgbClr val="009900"/>
                </a:solidFill>
                <a:latin typeface="Century Schoolbook" panose="02040604050505020304" pitchFamily="18" charset="0"/>
                <a:ea typeface="黑体" panose="02010609060101010101" pitchFamily="49" charset="-122"/>
              </a:rPr>
              <a:t>abstract</a:t>
            </a:r>
            <a:r>
              <a:rPr lang="zh-CN" altLang="en-US" sz="2000" dirty="0" smtClean="0">
                <a:solidFill>
                  <a:srgbClr val="009900"/>
                </a:solidFill>
                <a:latin typeface="Century Schoolbook" panose="02040604050505020304" pitchFamily="18" charset="0"/>
                <a:ea typeface="黑体" panose="02010609060101010101" pitchFamily="49" charset="-122"/>
              </a:rPr>
              <a:t>关键字</a:t>
            </a:r>
            <a:endParaRPr lang="en-US" altLang="zh-CN" sz="2000" b="1" dirty="0">
              <a:solidFill>
                <a:srgbClr val="009900"/>
              </a:solidFill>
              <a:latin typeface="Century Schoolbook" panose="02040604050505020304" pitchFamily="18" charset="0"/>
              <a:ea typeface="黑体" panose="02010609060101010101" pitchFamily="49" charset="-122"/>
            </a:endParaRP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public </a:t>
            </a:r>
            <a:r>
              <a:rPr lang="en-US" altLang="zh-CN" sz="2000" b="1" dirty="0" err="1">
                <a:latin typeface="Century Schoolbook" panose="02040604050505020304" pitchFamily="18" charset="0"/>
                <a:ea typeface="楷体_GB2312" pitchFamily="49" charset="-122"/>
              </a:rPr>
              <a:t>int</a:t>
            </a:r>
            <a:r>
              <a:rPr lang="en-US" altLang="zh-CN" sz="2000" b="1" dirty="0">
                <a:latin typeface="Century Schoolbook" panose="02040604050505020304" pitchFamily="18" charset="0"/>
                <a:ea typeface="楷体_GB2312" pitchFamily="49" charset="-122"/>
              </a:rPr>
              <a:t> </a:t>
            </a:r>
            <a:r>
              <a:rPr lang="en-US" altLang="zh-CN" sz="2000" b="1" dirty="0" err="1">
                <a:latin typeface="Century Schoolbook" panose="02040604050505020304" pitchFamily="18" charset="0"/>
                <a:ea typeface="楷体_GB2312" pitchFamily="49" charset="-122"/>
              </a:rPr>
              <a:t>getCoverageAmount</a:t>
            </a:r>
            <a:r>
              <a:rPr lang="en-US" altLang="zh-CN" sz="2000" b="1"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public double </a:t>
            </a:r>
            <a:r>
              <a:rPr lang="en-US" altLang="zh-CN" sz="2000" b="1" dirty="0" err="1">
                <a:latin typeface="Century Schoolbook" panose="02040604050505020304" pitchFamily="18" charset="0"/>
                <a:ea typeface="楷体_GB2312" pitchFamily="49" charset="-122"/>
              </a:rPr>
              <a:t>calculatePremium</a:t>
            </a:r>
            <a:r>
              <a:rPr lang="en-US" altLang="zh-CN" sz="2000" b="1"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public Date </a:t>
            </a:r>
            <a:r>
              <a:rPr lang="en-US" altLang="zh-CN" sz="2000" b="1" dirty="0" err="1">
                <a:latin typeface="Century Schoolbook" panose="02040604050505020304" pitchFamily="18" charset="0"/>
                <a:ea typeface="楷体_GB2312" pitchFamily="49" charset="-122"/>
              </a:rPr>
              <a:t>getExpiryDate</a:t>
            </a:r>
            <a:r>
              <a:rPr lang="en-US" altLang="zh-CN" sz="2000" b="1" dirty="0">
                <a:latin typeface="Century Schoolbook" panose="02040604050505020304" pitchFamily="18" charset="0"/>
                <a:ea typeface="楷体_GB2312" pitchFamily="49" charset="-122"/>
              </a:rPr>
              <a:t>(); </a:t>
            </a:r>
          </a:p>
          <a:p>
            <a:pPr marL="0" lvl="1">
              <a:spcBef>
                <a:spcPct val="50000"/>
              </a:spcBef>
              <a:buClr>
                <a:schemeClr val="accent2"/>
              </a:buClr>
              <a:buSzPct val="70000"/>
            </a:pPr>
            <a:r>
              <a:rPr lang="en-US" altLang="zh-CN" sz="2000" b="1" dirty="0">
                <a:latin typeface="Century Schoolbook" panose="02040604050505020304" pitchFamily="18" charset="0"/>
                <a:ea typeface="楷体_GB2312" pitchFamily="49" charset="-122"/>
              </a:rPr>
              <a:t> }</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内容占位符 2"/>
          <p:cNvSpPr>
            <a:spLocks noGrp="1"/>
          </p:cNvSpPr>
          <p:nvPr>
            <p:ph idx="1"/>
          </p:nvPr>
        </p:nvSpPr>
        <p:spPr/>
        <p:txBody>
          <a:bodyPr/>
          <a:lstStyle/>
          <a:p>
            <a:pPr>
              <a:lnSpc>
                <a:spcPct val="120000"/>
              </a:lnSpc>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第三章要求</a:t>
            </a:r>
          </a:p>
          <a:p>
            <a:pPr lvl="1">
              <a:lnSpc>
                <a:spcPct val="120000"/>
              </a:lnSpc>
            </a:pPr>
            <a:r>
              <a:rPr lang="zh-CN" altLang="en-US" sz="2000" b="0" dirty="0" smtClean="0">
                <a:ea typeface="黑体" panose="02010609060101010101" pitchFamily="49" charset="-122"/>
                <a:cs typeface="Times New Roman" panose="02020603050405020304" pitchFamily="18" charset="0"/>
              </a:rPr>
              <a:t>理解类和对象的概念</a:t>
            </a:r>
          </a:p>
          <a:p>
            <a:pPr lvl="1">
              <a:lnSpc>
                <a:spcPct val="120000"/>
              </a:lnSpc>
            </a:pPr>
            <a:r>
              <a:rPr lang="zh-CN" altLang="en-US" sz="2000" b="0" dirty="0" smtClean="0">
                <a:ea typeface="黑体" panose="02010609060101010101" pitchFamily="49" charset="-122"/>
                <a:cs typeface="Times New Roman" panose="02020603050405020304" pitchFamily="18" charset="0"/>
              </a:rPr>
              <a:t>熟练使用类及其成员的访问控制方法</a:t>
            </a:r>
          </a:p>
          <a:p>
            <a:pPr lvl="1">
              <a:lnSpc>
                <a:spcPct val="120000"/>
              </a:lnSpc>
            </a:pPr>
            <a:r>
              <a:rPr lang="zh-CN" altLang="en-US" sz="2000" b="0" dirty="0" smtClean="0">
                <a:ea typeface="黑体" panose="02010609060101010101" pitchFamily="49" charset="-122"/>
                <a:cs typeface="Times New Roman" panose="02020603050405020304" pitchFamily="18" charset="0"/>
              </a:rPr>
              <a:t>熟练掌握各种构造方法</a:t>
            </a:r>
          </a:p>
          <a:p>
            <a:pPr lvl="1">
              <a:lnSpc>
                <a:spcPct val="120000"/>
              </a:lnSpc>
            </a:pPr>
            <a:r>
              <a:rPr lang="zh-CN" altLang="en-US" sz="2000" b="0" dirty="0" smtClean="0">
                <a:ea typeface="黑体" panose="02010609060101010101" pitchFamily="49" charset="-122"/>
                <a:cs typeface="Times New Roman" panose="02020603050405020304" pitchFamily="18" charset="0"/>
              </a:rPr>
              <a:t>了解</a:t>
            </a:r>
            <a:r>
              <a:rPr lang="en-US" altLang="zh-CN" sz="2000" b="0" dirty="0" smtClean="0">
                <a:ea typeface="黑体" panose="02010609060101010101" pitchFamily="49" charset="-122"/>
                <a:cs typeface="Times New Roman" panose="02020603050405020304" pitchFamily="18" charset="0"/>
              </a:rPr>
              <a:t>java</a:t>
            </a:r>
            <a:r>
              <a:rPr lang="zh-CN" altLang="en-US" sz="2000" b="0" dirty="0" smtClean="0">
                <a:ea typeface="黑体" panose="02010609060101010101" pitchFamily="49" charset="-122"/>
                <a:cs typeface="Times New Roman" panose="02020603050405020304" pitchFamily="18" charset="0"/>
              </a:rPr>
              <a:t>的垃圾回收机制</a:t>
            </a:r>
            <a:endParaRPr lang="en-US" altLang="zh-CN" sz="2000" b="0" dirty="0" smtClean="0">
              <a:ea typeface="黑体" panose="02010609060101010101" pitchFamily="49" charset="-122"/>
              <a:cs typeface="Times New Roman" panose="02020603050405020304" pitchFamily="18" charset="0"/>
            </a:endParaRPr>
          </a:p>
          <a:p>
            <a:pPr lvl="1">
              <a:lnSpc>
                <a:spcPct val="120000"/>
              </a:lnSpc>
            </a:pPr>
            <a:r>
              <a:rPr lang="zh-CN" altLang="en-US" sz="2000" b="0" dirty="0" smtClean="0">
                <a:ea typeface="黑体" panose="02010609060101010101" pitchFamily="49" charset="-122"/>
                <a:cs typeface="Times New Roman" panose="02020603050405020304" pitchFamily="18" charset="0"/>
              </a:rPr>
              <a:t>掌握方法重载的含义，并熟练应用</a:t>
            </a:r>
            <a:endParaRPr lang="en-US" altLang="zh-CN" sz="2000" b="0" dirty="0" smtClean="0">
              <a:ea typeface="黑体" panose="02010609060101010101" pitchFamily="49" charset="-122"/>
              <a:cs typeface="Times New Roman" panose="02020603050405020304" pitchFamily="18" charset="0"/>
            </a:endParaRPr>
          </a:p>
          <a:p>
            <a:pPr lvl="1">
              <a:lnSpc>
                <a:spcPct val="110000"/>
              </a:lnSpc>
            </a:pPr>
            <a:r>
              <a:rPr lang="zh-CN" altLang="en-US" sz="2000" b="0" dirty="0" smtClean="0">
                <a:ea typeface="黑体" panose="02010609060101010101" pitchFamily="49" charset="-122"/>
                <a:cs typeface="Times New Roman" panose="02020603050405020304" pitchFamily="18" charset="0"/>
              </a:rPr>
              <a:t>理解组合和继承的区别，能够知道何时使用那种方法</a:t>
            </a:r>
          </a:p>
          <a:p>
            <a:pPr lvl="1">
              <a:lnSpc>
                <a:spcPct val="110000"/>
              </a:lnSpc>
            </a:pPr>
            <a:r>
              <a:rPr lang="zh-CN" altLang="en-US" sz="2000" b="0" dirty="0" smtClean="0">
                <a:ea typeface="黑体" panose="02010609060101010101" pitchFamily="49" charset="-122"/>
                <a:cs typeface="Times New Roman" panose="02020603050405020304" pitchFamily="18" charset="0"/>
              </a:rPr>
              <a:t>了解终结类、终结方法、抽象类、抽象方法的概念</a:t>
            </a:r>
          </a:p>
          <a:p>
            <a:pPr lvl="1">
              <a:lnSpc>
                <a:spcPct val="110000"/>
              </a:lnSpc>
            </a:pPr>
            <a:r>
              <a:rPr lang="zh-CN" altLang="en-US" sz="2000" b="0" dirty="0" smtClean="0">
                <a:ea typeface="黑体" panose="02010609060101010101" pitchFamily="49" charset="-122"/>
                <a:cs typeface="Times New Roman" panose="02020603050405020304" pitchFamily="18" charset="0"/>
              </a:rPr>
              <a:t>熟练掌握本章提到的</a:t>
            </a:r>
            <a:r>
              <a:rPr lang="en-US" altLang="zh-CN" sz="2000" b="0" dirty="0" smtClean="0">
                <a:ea typeface="黑体" panose="02010609060101010101" pitchFamily="49" charset="-122"/>
                <a:cs typeface="Times New Roman" panose="02020603050405020304" pitchFamily="18" charset="0"/>
              </a:rPr>
              <a:t>Java</a:t>
            </a:r>
            <a:r>
              <a:rPr lang="zh-CN" altLang="en-US" sz="2000" b="0" dirty="0" smtClean="0">
                <a:ea typeface="黑体" panose="02010609060101010101" pitchFamily="49" charset="-122"/>
                <a:cs typeface="Times New Roman" panose="02020603050405020304" pitchFamily="18" charset="0"/>
              </a:rPr>
              <a:t>基础类库中的一些常见类</a:t>
            </a:r>
          </a:p>
          <a:p>
            <a:pPr lvl="1">
              <a:lnSpc>
                <a:spcPct val="120000"/>
              </a:lnSpc>
            </a:pPr>
            <a:r>
              <a:rPr lang="zh-CN" altLang="en-US" sz="2000" b="0" dirty="0" smtClean="0">
                <a:ea typeface="黑体" panose="02010609060101010101" pitchFamily="49" charset="-122"/>
                <a:cs typeface="Times New Roman" panose="02020603050405020304" pitchFamily="18" charset="0"/>
              </a:rPr>
              <a:t>理解接口、塑型、多态的概念并能熟练应用</a:t>
            </a:r>
            <a:endParaRPr lang="zh-CN" altLang="en-US" b="0" dirty="0" smtClean="0">
              <a:ea typeface="黑体" panose="02010609060101010101" pitchFamily="49" charset="-122"/>
              <a:cs typeface="Times New Roman" panose="02020603050405020304" pitchFamily="18" charset="0"/>
            </a:endParaRPr>
          </a:p>
        </p:txBody>
      </p:sp>
      <p:sp>
        <p:nvSpPr>
          <p:cNvPr id="4" name="标题 1"/>
          <p:cNvSpPr>
            <a:spLocks noGrp="1"/>
          </p:cNvSpPr>
          <p:nvPr>
            <p:ph type="title"/>
          </p:nvPr>
        </p:nvSpPr>
        <p:spPr>
          <a:xfrm>
            <a:off x="468313" y="188913"/>
            <a:ext cx="7543800" cy="719137"/>
          </a:xfrm>
        </p:spPr>
        <p:txBody>
          <a:bodyPr/>
          <a:lstStyle/>
          <a:p>
            <a:r>
              <a:rPr lang="zh-CN" altLang="en-US" sz="3200" b="0" dirty="0" smtClean="0">
                <a:latin typeface="黑体" panose="02010609060101010101" pitchFamily="49" charset="-122"/>
                <a:ea typeface="黑体" panose="02010609060101010101" pitchFamily="49" charset="-122"/>
              </a:rPr>
              <a:t>第三章要点</a:t>
            </a:r>
          </a:p>
        </p:txBody>
      </p:sp>
      <p:cxnSp>
        <p:nvCxnSpPr>
          <p:cNvPr id="5" name="直接连接符 4"/>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68313" y="187626"/>
            <a:ext cx="7543800" cy="647402"/>
          </a:xfrm>
        </p:spPr>
        <p:txBody>
          <a:bodyPr/>
          <a:lstStyle/>
          <a:p>
            <a:r>
              <a:rPr lang="en-US" altLang="zh-CN" sz="3200" dirty="0">
                <a:latin typeface="Century Schoolbook" panose="02040604050505020304" pitchFamily="18" charset="0"/>
                <a:ea typeface="黑体" panose="02010609060101010101" pitchFamily="49" charset="-122"/>
                <a:cs typeface="Times New Roman" panose="02020603050405020304" pitchFamily="18" charset="0"/>
              </a:rPr>
              <a:t>3.12.1 </a:t>
            </a:r>
            <a:r>
              <a:rPr lang="zh-CN" altLang="en-US" sz="3200" dirty="0">
                <a:latin typeface="Century Schoolbook" panose="02040604050505020304" pitchFamily="18" charset="0"/>
                <a:ea typeface="黑体" panose="02010609060101010101" pitchFamily="49" charset="-122"/>
                <a:cs typeface="Times New Roman" panose="02020603050405020304" pitchFamily="18" charset="0"/>
              </a:rPr>
              <a:t>接口的语法</a:t>
            </a:r>
            <a:endParaRPr lang="zh-CN" altLang="en-US" sz="3200" dirty="0" smtClean="0">
              <a:ea typeface="宋体" panose="02010600030101010101" pitchFamily="2" charset="-122"/>
              <a:cs typeface="Times New Roman" panose="02020603050405020304" pitchFamily="18" charset="0"/>
            </a:endParaRPr>
          </a:p>
        </p:txBody>
      </p:sp>
      <p:sp>
        <p:nvSpPr>
          <p:cNvPr id="21507" name="内容占位符 2"/>
          <p:cNvSpPr>
            <a:spLocks noGrp="1"/>
          </p:cNvSpPr>
          <p:nvPr>
            <p:ph idx="1"/>
          </p:nvPr>
        </p:nvSpPr>
        <p:spPr>
          <a:xfrm>
            <a:off x="611188" y="1098808"/>
            <a:ext cx="7632079" cy="1769034"/>
          </a:xfrm>
        </p:spPr>
        <p:txBody>
          <a:bodyPr/>
          <a:lstStyle/>
          <a:p>
            <a:r>
              <a:rPr lang="zh-CN" altLang="en-US" sz="2000" b="0" dirty="0">
                <a:latin typeface="Century Schoolbook" panose="02040604050505020304" pitchFamily="18" charset="0"/>
                <a:ea typeface="黑体" panose="02010609060101010101" pitchFamily="49" charset="-122"/>
              </a:rPr>
              <a:t>举例</a:t>
            </a:r>
            <a:endParaRPr lang="en-US" altLang="zh-CN" sz="2000" b="0" dirty="0" smtClean="0">
              <a:latin typeface="Century Schoolbook" panose="02040604050505020304" pitchFamily="18" charset="0"/>
              <a:ea typeface="黑体" panose="02010609060101010101" pitchFamily="49" charset="-122"/>
            </a:endParaRPr>
          </a:p>
          <a:p>
            <a:r>
              <a:rPr lang="zh-CN" altLang="en-US" sz="2000" b="0" dirty="0" smtClean="0">
                <a:latin typeface="Century Schoolbook" panose="02040604050505020304" pitchFamily="18" charset="0"/>
                <a:ea typeface="黑体" panose="02010609060101010101" pitchFamily="49" charset="-122"/>
              </a:rPr>
              <a:t>声明一个接口</a:t>
            </a:r>
            <a:r>
              <a:rPr lang="en-US" altLang="zh-CN" sz="2000" b="0" dirty="0" smtClean="0">
                <a:latin typeface="Century Schoolbook" panose="02040604050505020304" pitchFamily="18" charset="0"/>
                <a:ea typeface="黑体" panose="02010609060101010101" pitchFamily="49" charset="-122"/>
              </a:rPr>
              <a:t>Shape2D，</a:t>
            </a:r>
            <a:r>
              <a:rPr lang="zh-CN" altLang="en-US" sz="2000" b="0" dirty="0" smtClean="0">
                <a:latin typeface="Century Schoolbook" panose="02040604050505020304" pitchFamily="18" charset="0"/>
                <a:ea typeface="黑体" panose="02010609060101010101" pitchFamily="49" charset="-122"/>
              </a:rPr>
              <a:t>可利用它来实现二维的几何形状类</a:t>
            </a:r>
            <a:r>
              <a:rPr lang="en-US" altLang="zh-CN" sz="2000" b="0" dirty="0" smtClean="0">
                <a:latin typeface="Century Schoolbook" panose="02040604050505020304" pitchFamily="18" charset="0"/>
                <a:ea typeface="黑体" panose="02010609060101010101" pitchFamily="49" charset="-122"/>
              </a:rPr>
              <a:t>Circle</a:t>
            </a:r>
            <a:r>
              <a:rPr lang="zh-CN" altLang="en-US" sz="2000" b="0" dirty="0" smtClean="0">
                <a:latin typeface="Century Schoolbook" panose="02040604050505020304" pitchFamily="18" charset="0"/>
                <a:ea typeface="黑体" panose="02010609060101010101" pitchFamily="49" charset="-122"/>
              </a:rPr>
              <a:t>和</a:t>
            </a:r>
            <a:r>
              <a:rPr lang="en-US" altLang="zh-CN" sz="2000" b="0" dirty="0" smtClean="0">
                <a:latin typeface="Century Schoolbook" panose="02040604050505020304" pitchFamily="18" charset="0"/>
                <a:ea typeface="黑体" panose="02010609060101010101" pitchFamily="49" charset="-122"/>
              </a:rPr>
              <a:t>Rectangle</a:t>
            </a:r>
          </a:p>
          <a:p>
            <a:pPr lvl="1">
              <a:lnSpc>
                <a:spcPct val="80000"/>
              </a:lnSpc>
            </a:pPr>
            <a:r>
              <a:rPr lang="zh-CN" altLang="en-US" sz="2000" b="0" dirty="0" smtClean="0">
                <a:latin typeface="Century Schoolbook" panose="02040604050505020304" pitchFamily="18" charset="0"/>
                <a:ea typeface="黑体" panose="02010609060101010101" pitchFamily="49" charset="-122"/>
              </a:rPr>
              <a:t>把</a:t>
            </a:r>
            <a:r>
              <a:rPr lang="zh-CN" altLang="en-US" sz="2000" b="0" dirty="0" smtClean="0">
                <a:solidFill>
                  <a:srgbClr val="0000CC"/>
                </a:solidFill>
                <a:latin typeface="Century Schoolbook" panose="02040604050505020304" pitchFamily="18" charset="0"/>
                <a:ea typeface="黑体" panose="02010609060101010101" pitchFamily="49" charset="-122"/>
              </a:rPr>
              <a:t>计算面积的方法</a:t>
            </a:r>
            <a:r>
              <a:rPr lang="zh-CN" altLang="en-US" sz="2000" b="0" dirty="0" smtClean="0">
                <a:latin typeface="Century Schoolbook" panose="02040604050505020304" pitchFamily="18" charset="0"/>
                <a:ea typeface="黑体" panose="02010609060101010101" pitchFamily="49" charset="-122"/>
              </a:rPr>
              <a:t>声明在接口里</a:t>
            </a:r>
          </a:p>
          <a:p>
            <a:pPr lvl="1">
              <a:lnSpc>
                <a:spcPct val="80000"/>
              </a:lnSpc>
            </a:pPr>
            <a:r>
              <a:rPr lang="en-US" altLang="zh-CN" sz="2000" b="0" dirty="0" smtClean="0">
                <a:solidFill>
                  <a:srgbClr val="0000CC"/>
                </a:solidFill>
                <a:latin typeface="Century Schoolbook" panose="02040604050505020304" pitchFamily="18" charset="0"/>
                <a:ea typeface="黑体" panose="02010609060101010101" pitchFamily="49" charset="-122"/>
              </a:rPr>
              <a:t>pi</a:t>
            </a:r>
            <a:r>
              <a:rPr lang="zh-CN" altLang="en-US" sz="2000" b="0" dirty="0" smtClean="0">
                <a:solidFill>
                  <a:srgbClr val="0000CC"/>
                </a:solidFill>
                <a:latin typeface="Century Schoolbook" panose="02040604050505020304" pitchFamily="18" charset="0"/>
                <a:ea typeface="黑体" panose="02010609060101010101" pitchFamily="49" charset="-122"/>
              </a:rPr>
              <a:t>值</a:t>
            </a:r>
            <a:r>
              <a:rPr lang="zh-CN" altLang="en-US" sz="2000" b="0" dirty="0" smtClean="0">
                <a:latin typeface="Century Schoolbook" panose="02040604050505020304" pitchFamily="18" charset="0"/>
                <a:ea typeface="黑体" panose="02010609060101010101" pitchFamily="49" charset="-122"/>
              </a:rPr>
              <a:t>是常量，把它声明在接口的数据成员里</a:t>
            </a:r>
          </a:p>
        </p:txBody>
      </p:sp>
      <p:sp>
        <p:nvSpPr>
          <p:cNvPr id="21508" name="Rectangle 3"/>
          <p:cNvSpPr txBox="1">
            <a:spLocks noChangeArrowheads="1"/>
          </p:cNvSpPr>
          <p:nvPr/>
        </p:nvSpPr>
        <p:spPr bwMode="auto">
          <a:xfrm>
            <a:off x="611188" y="2940866"/>
            <a:ext cx="7848600" cy="15842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solidFill>
                  <a:srgbClr val="FF0000"/>
                </a:solidFill>
                <a:latin typeface="Century Schoolbook" panose="02040604050505020304" pitchFamily="18" charset="0"/>
                <a:ea typeface="黑体" panose="02010609060101010101" pitchFamily="49" charset="-122"/>
              </a:rPr>
              <a:t>interface</a:t>
            </a:r>
            <a:r>
              <a:rPr lang="en-US" altLang="zh-CN" sz="2000" dirty="0">
                <a:latin typeface="Century Schoolbook" panose="02040604050505020304" pitchFamily="18" charset="0"/>
                <a:ea typeface="黑体" panose="02010609060101010101" pitchFamily="49" charset="-122"/>
              </a:rPr>
              <a:t> Shape2D{</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声明</a:t>
            </a:r>
            <a:r>
              <a:rPr lang="en-US" altLang="zh-CN" sz="2000" dirty="0">
                <a:latin typeface="Century Schoolbook" panose="02040604050505020304" pitchFamily="18" charset="0"/>
                <a:ea typeface="黑体" panose="02010609060101010101" pitchFamily="49" charset="-122"/>
              </a:rPr>
              <a:t>Shape2D</a:t>
            </a:r>
            <a:r>
              <a:rPr lang="zh-CN" altLang="en-US" sz="2000" dirty="0">
                <a:latin typeface="Century Schoolbook" panose="02040604050505020304" pitchFamily="18" charset="0"/>
                <a:ea typeface="黑体" panose="02010609060101010101" pitchFamily="49" charset="-122"/>
              </a:rPr>
              <a:t>接口</a:t>
            </a:r>
          </a:p>
          <a:p>
            <a:pPr marL="0" lvl="1">
              <a:spcBef>
                <a:spcPts val="600"/>
              </a:spcBef>
              <a:buClr>
                <a:schemeClr val="accent2"/>
              </a:buClr>
              <a:buSzPct val="70000"/>
            </a:pP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final  double pi=3.14;</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数据成员一定要初始化</a:t>
            </a:r>
          </a:p>
          <a:p>
            <a:pPr marL="0" lvl="1">
              <a:spcBef>
                <a:spcPts val="600"/>
              </a:spcBef>
              <a:buClr>
                <a:schemeClr val="accent2"/>
              </a:buClr>
              <a:buSzPct val="70000"/>
            </a:pP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public  abstract double area();</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抽象方法</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a:t>
            </a:r>
          </a:p>
        </p:txBody>
      </p:sp>
      <p:sp>
        <p:nvSpPr>
          <p:cNvPr id="21509" name="内容占位符 2"/>
          <p:cNvSpPr txBox="1">
            <a:spLocks/>
          </p:cNvSpPr>
          <p:nvPr/>
        </p:nvSpPr>
        <p:spPr bwMode="auto">
          <a:xfrm>
            <a:off x="471328" y="4725392"/>
            <a:ext cx="727203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92150" indent="-347663"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80000"/>
              </a:lnSpc>
              <a:spcBef>
                <a:spcPct val="20000"/>
              </a:spcBef>
              <a:buClr>
                <a:schemeClr val="accent2"/>
              </a:buClr>
              <a:buSzPct val="7000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在接口的声明中，允许省略一些关键字，也可声明如下</a:t>
            </a:r>
          </a:p>
        </p:txBody>
      </p:sp>
      <p:sp>
        <p:nvSpPr>
          <p:cNvPr id="21510" name="Rectangle 3"/>
          <p:cNvSpPr txBox="1">
            <a:spLocks noChangeArrowheads="1"/>
          </p:cNvSpPr>
          <p:nvPr/>
        </p:nvSpPr>
        <p:spPr bwMode="auto">
          <a:xfrm>
            <a:off x="611188" y="5157192"/>
            <a:ext cx="7848600" cy="15840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ts val="600"/>
              </a:spcBef>
              <a:buClr>
                <a:schemeClr val="accent2"/>
              </a:buClr>
              <a:buSzPct val="70000"/>
            </a:pPr>
            <a:r>
              <a:rPr lang="en-US" altLang="zh-CN" sz="2000" dirty="0">
                <a:solidFill>
                  <a:srgbClr val="FF0000"/>
                </a:solidFill>
                <a:latin typeface="Century Schoolbook" panose="02040604050505020304" pitchFamily="18" charset="0"/>
                <a:ea typeface="黑体" panose="02010609060101010101" pitchFamily="49" charset="-122"/>
              </a:rPr>
              <a:t>interface </a:t>
            </a:r>
            <a:r>
              <a:rPr lang="en-US" altLang="zh-CN" sz="2000" dirty="0">
                <a:latin typeface="Century Schoolbook" panose="02040604050505020304" pitchFamily="18" charset="0"/>
                <a:ea typeface="黑体" panose="02010609060101010101" pitchFamily="49" charset="-122"/>
              </a:rPr>
              <a:t>Shape2D{</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声明</a:t>
            </a:r>
            <a:r>
              <a:rPr lang="en-US" altLang="zh-CN" sz="2000" dirty="0">
                <a:latin typeface="Century Schoolbook" panose="02040604050505020304" pitchFamily="18" charset="0"/>
                <a:ea typeface="黑体" panose="02010609060101010101" pitchFamily="49" charset="-122"/>
              </a:rPr>
              <a:t>Shape2D</a:t>
            </a:r>
            <a:r>
              <a:rPr lang="zh-CN" altLang="en-US" sz="2000" dirty="0">
                <a:latin typeface="Century Schoolbook" panose="02040604050505020304" pitchFamily="18" charset="0"/>
                <a:ea typeface="黑体" panose="02010609060101010101" pitchFamily="49" charset="-122"/>
              </a:rPr>
              <a:t>接口</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    double pi=3.14;</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数据成员一定要初始化</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    double area();</a:t>
            </a:r>
            <a:r>
              <a:rPr lang="zh-CN" altLang="en-US" sz="2000" dirty="0">
                <a:latin typeface="Century Schoolbook" panose="02040604050505020304" pitchFamily="18" charset="0"/>
                <a:ea typeface="黑体" panose="02010609060101010101" pitchFamily="49" charset="-122"/>
              </a:rPr>
              <a:t>　          </a:t>
            </a:r>
            <a:r>
              <a:rPr lang="en-US" altLang="zh-CN" sz="2000" dirty="0">
                <a:latin typeface="Century Schoolbook" panose="02040604050505020304" pitchFamily="18" charset="0"/>
                <a:ea typeface="黑体" panose="02010609060101010101" pitchFamily="49" charset="-122"/>
              </a:rPr>
              <a:t>//</a:t>
            </a:r>
            <a:r>
              <a:rPr lang="zh-CN" altLang="en-US" sz="2000" dirty="0">
                <a:latin typeface="Century Schoolbook" panose="02040604050505020304" pitchFamily="18" charset="0"/>
                <a:ea typeface="黑体" panose="02010609060101010101" pitchFamily="49" charset="-122"/>
              </a:rPr>
              <a:t>抽象方法</a:t>
            </a:r>
          </a:p>
          <a:p>
            <a:pPr marL="0" lvl="1">
              <a:spcBef>
                <a:spcPts val="600"/>
              </a:spcBef>
              <a:buClr>
                <a:schemeClr val="accent2"/>
              </a:buClr>
              <a:buSzPct val="70000"/>
            </a:pPr>
            <a:r>
              <a:rPr lang="en-US" altLang="zh-CN" sz="2000" dirty="0">
                <a:latin typeface="Century Schoolbook" panose="02040604050505020304" pitchFamily="18" charset="0"/>
                <a:ea typeface="黑体" panose="02010609060101010101" pitchFamily="49" charset="-122"/>
              </a:rPr>
              <a:t>}</a:t>
            </a:r>
          </a:p>
        </p:txBody>
      </p:sp>
      <p:cxnSp>
        <p:nvCxnSpPr>
          <p:cNvPr id="7" name="直接连接符 6"/>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68313" y="260648"/>
            <a:ext cx="7543800" cy="575394"/>
          </a:xfrm>
        </p:spPr>
        <p:txBody>
          <a:bodyPr/>
          <a:lstStyle/>
          <a:p>
            <a:r>
              <a:rPr lang="en-US" altLang="zh-CN" sz="3200" dirty="0" smtClean="0">
                <a:latin typeface="Century Schoolbook" panose="02040604050505020304" pitchFamily="18" charset="0"/>
                <a:ea typeface="黑体" panose="02010609060101010101" pitchFamily="49" charset="-122"/>
                <a:cs typeface="Times New Roman" panose="02020603050405020304" pitchFamily="18" charset="0"/>
              </a:rPr>
              <a:t>3.12.2 </a:t>
            </a:r>
            <a:r>
              <a:rPr lang="zh-CN" altLang="en-US" sz="3200" dirty="0" smtClean="0">
                <a:latin typeface="Century Schoolbook" panose="02040604050505020304" pitchFamily="18" charset="0"/>
                <a:ea typeface="黑体" panose="02010609060101010101" pitchFamily="49" charset="-122"/>
                <a:cs typeface="Times New Roman" panose="02020603050405020304" pitchFamily="18" charset="0"/>
              </a:rPr>
              <a:t>实现接口</a:t>
            </a:r>
          </a:p>
        </p:txBody>
      </p:sp>
      <p:sp>
        <p:nvSpPr>
          <p:cNvPr id="22531" name="内容占位符 2"/>
          <p:cNvSpPr>
            <a:spLocks noGrp="1"/>
          </p:cNvSpPr>
          <p:nvPr>
            <p:ph idx="1"/>
          </p:nvPr>
        </p:nvSpPr>
        <p:spPr>
          <a:xfrm>
            <a:off x="468313" y="981075"/>
            <a:ext cx="7704087" cy="5544269"/>
          </a:xfrm>
        </p:spPr>
        <p:txBody>
          <a:bodyPr/>
          <a:lstStyle/>
          <a:p>
            <a:pPr marL="360363" indent="-360363">
              <a:lnSpc>
                <a:spcPct val="120000"/>
              </a:lnSpc>
              <a:spcBef>
                <a:spcPts val="0"/>
              </a:spcBef>
            </a:pPr>
            <a:r>
              <a:rPr lang="zh-CN" altLang="en-US" b="0" dirty="0" smtClean="0">
                <a:latin typeface="Century Schoolbook" panose="02040604050505020304" pitchFamily="18" charset="0"/>
                <a:ea typeface="黑体" panose="02010609060101010101" pitchFamily="49" charset="-122"/>
              </a:rPr>
              <a:t>接口的实现</a:t>
            </a:r>
          </a:p>
          <a:p>
            <a:pPr marL="825500" lvl="1">
              <a:lnSpc>
                <a:spcPct val="120000"/>
              </a:lnSpc>
              <a:spcBef>
                <a:spcPts val="0"/>
              </a:spcBef>
            </a:pPr>
            <a:r>
              <a:rPr lang="zh-CN" altLang="en-US" b="0" dirty="0" smtClean="0">
                <a:latin typeface="Century Schoolbook" panose="02040604050505020304" pitchFamily="18" charset="0"/>
                <a:ea typeface="黑体" panose="02010609060101010101" pitchFamily="49" charset="-122"/>
                <a:cs typeface="Times New Roman" panose="02020603050405020304" pitchFamily="18" charset="0"/>
              </a:rPr>
              <a:t>接口</a:t>
            </a:r>
            <a:r>
              <a:rPr lang="zh-CN" altLang="en-US" b="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不能用</a:t>
            </a:r>
            <a:r>
              <a:rPr lang="en-US" altLang="zh-CN" b="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new</a:t>
            </a:r>
            <a:r>
              <a:rPr lang="zh-CN" altLang="en-US" b="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运算符</a:t>
            </a:r>
            <a:r>
              <a:rPr lang="zh-CN" altLang="en-US" b="0" dirty="0" smtClean="0">
                <a:latin typeface="Century Schoolbook" panose="02040604050505020304" pitchFamily="18" charset="0"/>
                <a:ea typeface="黑体" panose="02010609060101010101" pitchFamily="49" charset="-122"/>
                <a:cs typeface="Times New Roman" panose="02020603050405020304" pitchFamily="18" charset="0"/>
              </a:rPr>
              <a:t>直接产生对象，必须利用其特性</a:t>
            </a:r>
            <a:r>
              <a:rPr lang="zh-CN" altLang="en-US" b="0" dirty="0" smtClean="0">
                <a:solidFill>
                  <a:srgbClr val="0000CC"/>
                </a:solidFill>
                <a:latin typeface="Century Schoolbook" panose="02040604050505020304" pitchFamily="18" charset="0"/>
                <a:ea typeface="黑体" panose="02010609060101010101" pitchFamily="49" charset="-122"/>
                <a:cs typeface="Times New Roman" panose="02020603050405020304" pitchFamily="18" charset="0"/>
              </a:rPr>
              <a:t>设计新的类，再用新类来创建对象</a:t>
            </a:r>
          </a:p>
          <a:p>
            <a:pPr marL="825500" lvl="1">
              <a:lnSpc>
                <a:spcPct val="120000"/>
              </a:lnSpc>
              <a:spcBef>
                <a:spcPts val="0"/>
              </a:spcBef>
            </a:pPr>
            <a:r>
              <a:rPr lang="zh-CN" altLang="en-US" b="0" dirty="0" smtClean="0">
                <a:solidFill>
                  <a:schemeClr val="tx1">
                    <a:lumMod val="95000"/>
                    <a:lumOff val="5000"/>
                  </a:schemeClr>
                </a:solidFill>
                <a:latin typeface="Century Schoolbook" panose="02040604050505020304" pitchFamily="18" charset="0"/>
                <a:ea typeface="黑体" panose="02010609060101010101" pitchFamily="49" charset="-122"/>
                <a:cs typeface="Times New Roman" panose="02020603050405020304" pitchFamily="18" charset="0"/>
              </a:rPr>
              <a:t>利用接口设计类的过程，称为接口的实现，</a:t>
            </a:r>
            <a:r>
              <a:rPr lang="zh-CN" altLang="en-US" b="0" dirty="0" smtClean="0">
                <a:latin typeface="Century Schoolbook" panose="02040604050505020304" pitchFamily="18" charset="0"/>
                <a:ea typeface="黑体" panose="02010609060101010101" pitchFamily="49" charset="-122"/>
                <a:cs typeface="Times New Roman" panose="02020603050405020304" pitchFamily="18" charset="0"/>
              </a:rPr>
              <a:t>使用</a:t>
            </a:r>
            <a:r>
              <a:rPr lang="en-US" altLang="zh-CN" b="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implements</a:t>
            </a:r>
            <a:r>
              <a:rPr lang="zh-CN" altLang="en-US" b="0" dirty="0" smtClean="0">
                <a:latin typeface="Century Schoolbook" panose="02040604050505020304" pitchFamily="18" charset="0"/>
                <a:ea typeface="黑体" panose="02010609060101010101" pitchFamily="49" charset="-122"/>
                <a:cs typeface="Times New Roman" panose="02020603050405020304" pitchFamily="18" charset="0"/>
              </a:rPr>
              <a:t>关键字</a:t>
            </a:r>
          </a:p>
          <a:p>
            <a:pPr marL="825500" lvl="1">
              <a:lnSpc>
                <a:spcPct val="120000"/>
              </a:lnSpc>
              <a:spcBef>
                <a:spcPts val="0"/>
              </a:spcBef>
            </a:pPr>
            <a:r>
              <a:rPr lang="zh-CN" altLang="en-US" b="0" dirty="0" smtClean="0">
                <a:latin typeface="Century Schoolbook" panose="02040604050505020304" pitchFamily="18" charset="0"/>
                <a:ea typeface="黑体" panose="02010609060101010101" pitchFamily="49" charset="-122"/>
                <a:cs typeface="Times New Roman" panose="02020603050405020304" pitchFamily="18" charset="0"/>
              </a:rPr>
              <a:t>语法如下</a:t>
            </a:r>
          </a:p>
          <a:p>
            <a:pPr marL="1233488" lvl="2">
              <a:lnSpc>
                <a:spcPct val="120000"/>
              </a:lnSpc>
              <a:spcBef>
                <a:spcPts val="0"/>
              </a:spcBef>
              <a:buFont typeface="Wingdings" panose="05000000000000000000" pitchFamily="2" charset="2"/>
              <a:buNone/>
            </a:pPr>
            <a:r>
              <a:rPr lang="en-US" altLang="zh-CN" sz="240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public</a:t>
            </a:r>
            <a:r>
              <a:rPr lang="en-US" altLang="zh-CN" sz="2400" dirty="0" smtClean="0">
                <a:latin typeface="Century Schoolbook" panose="02040604050505020304" pitchFamily="18" charset="0"/>
                <a:ea typeface="黑体" panose="02010609060101010101" pitchFamily="49" charset="-122"/>
                <a:cs typeface="Times New Roman" panose="02020603050405020304" pitchFamily="18" charset="0"/>
              </a:rPr>
              <a:t> class </a:t>
            </a:r>
            <a:r>
              <a:rPr lang="zh-CN" altLang="en-US" sz="2400" dirty="0" smtClean="0">
                <a:solidFill>
                  <a:srgbClr val="0000FF"/>
                </a:solidFill>
                <a:latin typeface="Century Schoolbook" panose="02040604050505020304" pitchFamily="18" charset="0"/>
                <a:ea typeface="黑体" panose="02010609060101010101" pitchFamily="49" charset="-122"/>
                <a:cs typeface="Times New Roman" panose="02020603050405020304" pitchFamily="18" charset="0"/>
              </a:rPr>
              <a:t>类名称 </a:t>
            </a:r>
            <a:r>
              <a:rPr lang="en-US" altLang="zh-CN" sz="2400" dirty="0" smtClean="0">
                <a:solidFill>
                  <a:srgbClr val="FF0000"/>
                </a:solidFill>
                <a:latin typeface="Century Schoolbook" panose="02040604050505020304" pitchFamily="18" charset="0"/>
                <a:ea typeface="黑体" panose="02010609060101010101" pitchFamily="49" charset="-122"/>
                <a:cs typeface="Times New Roman" panose="02020603050405020304" pitchFamily="18" charset="0"/>
              </a:rPr>
              <a:t>implements </a:t>
            </a:r>
            <a:r>
              <a:rPr lang="zh-CN" altLang="en-US" sz="2400" dirty="0" smtClean="0">
                <a:latin typeface="Century Schoolbook" panose="02040604050505020304" pitchFamily="18" charset="0"/>
                <a:ea typeface="黑体" panose="02010609060101010101" pitchFamily="49" charset="-122"/>
                <a:cs typeface="Times New Roman" panose="02020603050405020304" pitchFamily="18" charset="0"/>
              </a:rPr>
              <a:t>接口名称 { </a:t>
            </a:r>
          </a:p>
          <a:p>
            <a:pPr marL="1233488" lvl="2">
              <a:lnSpc>
                <a:spcPct val="120000"/>
              </a:lnSpc>
              <a:spcBef>
                <a:spcPts val="0"/>
              </a:spcBef>
              <a:buFont typeface="Wingdings" panose="05000000000000000000" pitchFamily="2" charset="2"/>
              <a:buNone/>
            </a:pPr>
            <a:r>
              <a:rPr lang="zh-CN" altLang="en-US" dirty="0" smtClean="0">
                <a:latin typeface="Century Schoolbook" panose="02040604050505020304" pitchFamily="18" charset="0"/>
                <a:ea typeface="黑体" panose="02010609060101010101" pitchFamily="49" charset="-122"/>
                <a:cs typeface="Times New Roman" panose="02020603050405020304" pitchFamily="18" charset="0"/>
              </a:rPr>
              <a:t>        /* </a:t>
            </a:r>
            <a:r>
              <a:rPr lang="en-US" altLang="zh-CN" dirty="0" smtClean="0">
                <a:latin typeface="Century Schoolbook" panose="02040604050505020304" pitchFamily="18" charset="0"/>
                <a:ea typeface="黑体" panose="02010609060101010101" pitchFamily="49" charset="-122"/>
                <a:cs typeface="Times New Roman" panose="02020603050405020304" pitchFamily="18" charset="0"/>
              </a:rPr>
              <a:t>Bodies for the interface methods */ </a:t>
            </a:r>
          </a:p>
          <a:p>
            <a:pPr marL="1233488" lvl="2">
              <a:lnSpc>
                <a:spcPct val="120000"/>
              </a:lnSpc>
              <a:spcBef>
                <a:spcPts val="0"/>
              </a:spcBef>
              <a:buFont typeface="Wingdings" panose="05000000000000000000" pitchFamily="2" charset="2"/>
              <a:buNone/>
            </a:pPr>
            <a:r>
              <a:rPr lang="en-US" altLang="zh-CN" dirty="0" smtClean="0">
                <a:latin typeface="Century Schoolbook" panose="02040604050505020304" pitchFamily="18" charset="0"/>
                <a:ea typeface="黑体" panose="02010609060101010101" pitchFamily="49" charset="-122"/>
                <a:cs typeface="Times New Roman" panose="02020603050405020304" pitchFamily="18" charset="0"/>
              </a:rPr>
              <a:t>        /* Own data and methods. */ </a:t>
            </a:r>
          </a:p>
          <a:p>
            <a:pPr marL="1233488" lvl="2">
              <a:lnSpc>
                <a:spcPct val="120000"/>
              </a:lnSpc>
              <a:spcBef>
                <a:spcPts val="0"/>
              </a:spcBef>
              <a:buFont typeface="Wingdings" panose="05000000000000000000" pitchFamily="2" charset="2"/>
              <a:buNone/>
            </a:pPr>
            <a:r>
              <a:rPr lang="en-US" altLang="zh-CN" sz="2400" dirty="0" smtClean="0">
                <a:latin typeface="Century Schoolbook" panose="02040604050505020304" pitchFamily="18" charset="0"/>
                <a:ea typeface="黑体" panose="02010609060101010101" pitchFamily="49" charset="-122"/>
                <a:cs typeface="Times New Roman" panose="02020603050405020304" pitchFamily="18" charset="0"/>
              </a:rPr>
              <a:t>}</a:t>
            </a:r>
          </a:p>
          <a:p>
            <a:pPr marL="1233488" lvl="2">
              <a:lnSpc>
                <a:spcPct val="120000"/>
              </a:lnSpc>
              <a:spcBef>
                <a:spcPts val="0"/>
              </a:spcBef>
            </a:pPr>
            <a:r>
              <a:rPr lang="zh-CN" altLang="en-US" sz="2400" dirty="0" smtClean="0">
                <a:solidFill>
                  <a:srgbClr val="009900"/>
                </a:solidFill>
                <a:latin typeface="Century Schoolbook" panose="02040604050505020304" pitchFamily="18" charset="0"/>
                <a:ea typeface="黑体" panose="02010609060101010101" pitchFamily="49" charset="-122"/>
                <a:cs typeface="Times New Roman" panose="02020603050405020304" pitchFamily="18" charset="0"/>
              </a:rPr>
              <a:t>必须实现接口中的所有方法</a:t>
            </a:r>
          </a:p>
          <a:p>
            <a:pPr marL="1233488" lvl="2">
              <a:lnSpc>
                <a:spcPct val="120000"/>
              </a:lnSpc>
              <a:spcBef>
                <a:spcPts val="0"/>
              </a:spcBef>
            </a:pPr>
            <a:r>
              <a:rPr lang="zh-CN" altLang="en-US" sz="2400" dirty="0" smtClean="0">
                <a:solidFill>
                  <a:srgbClr val="008000"/>
                </a:solidFill>
                <a:latin typeface="Century Schoolbook" panose="02040604050505020304" pitchFamily="18" charset="0"/>
                <a:ea typeface="黑体" panose="02010609060101010101" pitchFamily="49" charset="-122"/>
                <a:cs typeface="Times New Roman" panose="02020603050405020304" pitchFamily="18" charset="0"/>
              </a:rPr>
              <a:t>来自接口的方法必须声明成</a:t>
            </a:r>
            <a:r>
              <a:rPr lang="en-US" altLang="zh-CN" sz="2400" dirty="0" smtClean="0">
                <a:solidFill>
                  <a:srgbClr val="008000"/>
                </a:solidFill>
                <a:latin typeface="Century Schoolbook" panose="02040604050505020304" pitchFamily="18" charset="0"/>
                <a:ea typeface="黑体" panose="02010609060101010101" pitchFamily="49" charset="-122"/>
                <a:cs typeface="Times New Roman" panose="02020603050405020304" pitchFamily="18" charset="0"/>
              </a:rPr>
              <a:t>public</a:t>
            </a:r>
            <a:endParaRPr lang="zh-CN" altLang="en-US" sz="2400" dirty="0" smtClean="0">
              <a:latin typeface="Century Schoolbook" panose="02040604050505020304" pitchFamily="18" charset="0"/>
              <a:ea typeface="黑体" panose="02010609060101010101" pitchFamily="49" charset="-122"/>
            </a:endParaRPr>
          </a:p>
        </p:txBody>
      </p:sp>
      <p:cxnSp>
        <p:nvCxnSpPr>
          <p:cNvPr id="4" name="直接连接符 3"/>
          <p:cNvCxnSpPr/>
          <p:nvPr/>
        </p:nvCxnSpPr>
        <p:spPr>
          <a:xfrm>
            <a:off x="0" y="908051"/>
            <a:ext cx="7956376"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3034</TotalTime>
  <Words>4967</Words>
  <Application>Microsoft Office PowerPoint</Application>
  <PresentationFormat>全屏显示(4:3)</PresentationFormat>
  <Paragraphs>848</Paragraphs>
  <Slides>70</Slides>
  <Notes>9</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黑体</vt:lpstr>
      <vt:lpstr>楷体_GB2312</vt:lpstr>
      <vt:lpstr>宋体</vt:lpstr>
      <vt:lpstr>Arial</vt:lpstr>
      <vt:lpstr>Calibri</vt:lpstr>
      <vt:lpstr>Century Schoolbook</vt:lpstr>
      <vt:lpstr>Courier New</vt:lpstr>
      <vt:lpstr>Times New Roman</vt:lpstr>
      <vt:lpstr>Wingdings</vt:lpstr>
      <vt:lpstr>Network</vt:lpstr>
      <vt:lpstr>第三章 Java面向对象程序设计 – 3</vt:lpstr>
      <vt:lpstr>3.12 接口</vt:lpstr>
      <vt:lpstr>3.12 接口</vt:lpstr>
      <vt:lpstr>3.12 接口</vt:lpstr>
      <vt:lpstr>3.12.1 接口的语法</vt:lpstr>
      <vt:lpstr>3.12.1 接口的语法</vt:lpstr>
      <vt:lpstr>3.12.1 接口的语法</vt:lpstr>
      <vt:lpstr>3.12.1 接口的语法</vt:lpstr>
      <vt:lpstr>3.12.2 实现接口</vt:lpstr>
      <vt:lpstr>3.12.2 实现接口</vt:lpstr>
      <vt:lpstr>3.12.2 实现接口</vt:lpstr>
      <vt:lpstr>3.12.2 实现接口</vt:lpstr>
      <vt:lpstr>3.12.2 实现接口</vt:lpstr>
      <vt:lpstr>3.12.2 实现接口</vt:lpstr>
      <vt:lpstr>3.12.3 接口的扩展</vt:lpstr>
      <vt:lpstr>3.12.3 接口的扩展</vt:lpstr>
      <vt:lpstr>3.12.3 接口的扩展</vt:lpstr>
      <vt:lpstr>3.12.3 接口的扩展</vt:lpstr>
      <vt:lpstr>3.12.4 多重继承</vt:lpstr>
      <vt:lpstr>3.12.4 多重继承</vt:lpstr>
      <vt:lpstr>3.12.4 多重继承</vt:lpstr>
      <vt:lpstr>3.12.4 多重继承</vt:lpstr>
      <vt:lpstr>3.12.4 多重继承</vt:lpstr>
      <vt:lpstr>第三章 Java面向对象程序设计 – 3</vt:lpstr>
      <vt:lpstr>3.13 塑型</vt:lpstr>
      <vt:lpstr>3.13.1 塑型的概念</vt:lpstr>
      <vt:lpstr>3.13.1 塑型的概念</vt:lpstr>
      <vt:lpstr>3.13.1 塑型的概念</vt:lpstr>
      <vt:lpstr>3.13.1 塑型的概念</vt:lpstr>
      <vt:lpstr>3.13.1 塑型的概念</vt:lpstr>
      <vt:lpstr>3.13.2 塑型的应用</vt:lpstr>
      <vt:lpstr>3.13.2 塑型的应用</vt:lpstr>
      <vt:lpstr>3.13.2 塑型的应用</vt:lpstr>
      <vt:lpstr>第三章 Java面向对象程序设计 – 3</vt:lpstr>
      <vt:lpstr>3.14 多态</vt:lpstr>
      <vt:lpstr>3.14.1 多态的概念</vt:lpstr>
      <vt:lpstr>3.14.1 多态的概念</vt:lpstr>
      <vt:lpstr>3.14.2 绑定的概念</vt:lpstr>
      <vt:lpstr>3.14.2 绑定的概念</vt:lpstr>
      <vt:lpstr>3.14.2 绑定的概念</vt:lpstr>
      <vt:lpstr>3.14.2 绑定的概念</vt:lpstr>
      <vt:lpstr>3.14.2 绑定的概念</vt:lpstr>
      <vt:lpstr>3.14.3 多态的应用</vt:lpstr>
      <vt:lpstr>3.14.3 多态的应用</vt:lpstr>
      <vt:lpstr>3.14.3 多态的应用</vt:lpstr>
      <vt:lpstr>3.14.3 多态的应用</vt:lpstr>
      <vt:lpstr>3.14.4 构造方法与多态</vt:lpstr>
      <vt:lpstr>3.14.4 构造方法与多态</vt:lpstr>
      <vt:lpstr>PowerPoint 演示文稿</vt:lpstr>
      <vt:lpstr>PowerPoint 演示文稿</vt:lpstr>
      <vt:lpstr>PowerPoint 演示文稿</vt:lpstr>
      <vt:lpstr>3.14.4 构造方法与多态</vt:lpstr>
      <vt:lpstr>3.14.4 构造方法与多态</vt:lpstr>
      <vt:lpstr>3.14.4 构造方法与多态</vt:lpstr>
      <vt:lpstr>第三章 Java面向对象程序设计 – 3</vt:lpstr>
      <vt:lpstr>3.15 内部类 (inner class)</vt:lpstr>
      <vt:lpstr>内部类——Parcel1.java</vt:lpstr>
      <vt:lpstr>3.15 内部类</vt:lpstr>
      <vt:lpstr>3.15 内部类</vt:lpstr>
      <vt:lpstr>PowerPoint 演示文稿</vt:lpstr>
      <vt:lpstr>3.15 内部类</vt:lpstr>
      <vt:lpstr>3.15 内部类</vt:lpstr>
      <vt:lpstr>3.15 内部类</vt:lpstr>
      <vt:lpstr>3.15 内部类</vt:lpstr>
      <vt:lpstr>3.15 内部类</vt:lpstr>
      <vt:lpstr>3.15 内部类</vt:lpstr>
      <vt:lpstr>3.15 内部类</vt:lpstr>
      <vt:lpstr>小结</vt:lpstr>
      <vt:lpstr>第三章要点</vt:lpstr>
      <vt:lpstr>第三章要点</vt:lpstr>
    </vt:vector>
  </TitlesOfParts>
  <Company>HHU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Java面向对象程序设计 – 2</dc:title>
  <dc:creator>Yingchi Mao</dc:creator>
  <cp:lastModifiedBy>Yingchi Mao</cp:lastModifiedBy>
  <cp:revision>209</cp:revision>
  <dcterms:created xsi:type="dcterms:W3CDTF">2012-11-06T00:57:33Z</dcterms:created>
  <dcterms:modified xsi:type="dcterms:W3CDTF">2015-04-22T02:46:57Z</dcterms:modified>
</cp:coreProperties>
</file>