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79" r:id="rId2"/>
  </p:sldMasterIdLst>
  <p:notesMasterIdLst>
    <p:notesMasterId r:id="rId81"/>
  </p:notesMasterIdLst>
  <p:sldIdLst>
    <p:sldId id="396" r:id="rId3"/>
    <p:sldId id="543" r:id="rId4"/>
    <p:sldId id="499" r:id="rId5"/>
    <p:sldId id="500" r:id="rId6"/>
    <p:sldId id="501" r:id="rId7"/>
    <p:sldId id="503" r:id="rId8"/>
    <p:sldId id="502" r:id="rId9"/>
    <p:sldId id="544" r:id="rId10"/>
    <p:sldId id="450" r:id="rId11"/>
    <p:sldId id="480" r:id="rId12"/>
    <p:sldId id="481" r:id="rId13"/>
    <p:sldId id="482" r:id="rId14"/>
    <p:sldId id="483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04" r:id="rId31"/>
    <p:sldId id="505" r:id="rId32"/>
    <p:sldId id="506" r:id="rId33"/>
    <p:sldId id="507" r:id="rId34"/>
    <p:sldId id="508" r:id="rId35"/>
    <p:sldId id="509" r:id="rId36"/>
    <p:sldId id="510" r:id="rId37"/>
    <p:sldId id="511" r:id="rId38"/>
    <p:sldId id="562" r:id="rId39"/>
    <p:sldId id="563" r:id="rId40"/>
    <p:sldId id="514" r:id="rId41"/>
    <p:sldId id="571" r:id="rId42"/>
    <p:sldId id="515" r:id="rId43"/>
    <p:sldId id="572" r:id="rId44"/>
    <p:sldId id="564" r:id="rId45"/>
    <p:sldId id="516" r:id="rId46"/>
    <p:sldId id="517" r:id="rId47"/>
    <p:sldId id="560" r:id="rId48"/>
    <p:sldId id="561" r:id="rId49"/>
    <p:sldId id="520" r:id="rId50"/>
    <p:sldId id="521" r:id="rId51"/>
    <p:sldId id="519" r:id="rId52"/>
    <p:sldId id="522" r:id="rId53"/>
    <p:sldId id="523" r:id="rId54"/>
    <p:sldId id="524" r:id="rId55"/>
    <p:sldId id="525" r:id="rId56"/>
    <p:sldId id="526" r:id="rId57"/>
    <p:sldId id="527" r:id="rId58"/>
    <p:sldId id="528" r:id="rId59"/>
    <p:sldId id="529" r:id="rId60"/>
    <p:sldId id="530" r:id="rId61"/>
    <p:sldId id="531" r:id="rId62"/>
    <p:sldId id="532" r:id="rId63"/>
    <p:sldId id="533" r:id="rId64"/>
    <p:sldId id="534" r:id="rId65"/>
    <p:sldId id="566" r:id="rId66"/>
    <p:sldId id="567" r:id="rId67"/>
    <p:sldId id="568" r:id="rId68"/>
    <p:sldId id="569" r:id="rId69"/>
    <p:sldId id="570" r:id="rId70"/>
    <p:sldId id="565" r:id="rId71"/>
    <p:sldId id="536" r:id="rId72"/>
    <p:sldId id="537" r:id="rId73"/>
    <p:sldId id="538" r:id="rId74"/>
    <p:sldId id="542" r:id="rId75"/>
    <p:sldId id="539" r:id="rId76"/>
    <p:sldId id="540" r:id="rId77"/>
    <p:sldId id="541" r:id="rId78"/>
    <p:sldId id="573" r:id="rId79"/>
    <p:sldId id="478" r:id="rId8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75" autoAdjust="0"/>
  </p:normalViewPr>
  <p:slideViewPr>
    <p:cSldViewPr showGuides="1"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21F38F-0314-4068-A2B5-804925BDF627}" type="datetimeFigureOut">
              <a:rPr lang="zh-CN" altLang="en-US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075DD97-DC81-4DEF-BBA7-ECD6B6FE60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85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DD97-DC81-4DEF-BBA7-ECD6B6FE60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7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把可能会发生错误的代码放进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语句块中。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►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当程序检测到出现了一个错误时会抛出一个异常对象。异常处理代码会捕获并处理这个错误。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语句块中的代码用于处理错误。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►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当异常发生时，程序控制流程由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语句块跳转到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语句块。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DD97-DC81-4DEF-BBA7-ECD6B6FE609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5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latin typeface="Times New Roman" panose="02020603050405020304" pitchFamily="18" charset="0"/>
              </a:rPr>
              <a:t>“</a:t>
            </a:r>
            <a:r>
              <a:rPr lang="zh-CN" altLang="en-US" smtClean="0">
                <a:latin typeface="宋体" panose="02010600030101010101" pitchFamily="2" charset="-122"/>
              </a:rPr>
              <a:t>异常</a:t>
            </a:r>
            <a:r>
              <a:rPr lang="zh-CN" altLang="en-US" smtClean="0">
                <a:latin typeface="Times New Roman" panose="02020603050405020304" pitchFamily="18" charset="0"/>
              </a:rPr>
              <a:t>”</a:t>
            </a:r>
            <a:r>
              <a:rPr lang="zh-CN" altLang="en-US" smtClean="0">
                <a:latin typeface="宋体" panose="02010600030101010101" pitchFamily="2" charset="-122"/>
              </a:rPr>
              <a:t>被看作是对象，是继承自类</a:t>
            </a:r>
            <a:r>
              <a:rPr lang="en-US" altLang="zh-CN" smtClean="0">
                <a:latin typeface="宋体" panose="02010600030101010101" pitchFamily="2" charset="-122"/>
              </a:rPr>
              <a:t>Throwable</a:t>
            </a:r>
            <a:r>
              <a:rPr lang="zh-CN" altLang="en-US" smtClean="0">
                <a:latin typeface="宋体" panose="02010600030101010101" pitchFamily="2" charset="-122"/>
              </a:rPr>
              <a:t>的子类。所有</a:t>
            </a:r>
            <a:r>
              <a:rPr lang="en-US" altLang="zh-CN" smtClean="0">
                <a:latin typeface="宋体" panose="02010600030101010101" pitchFamily="2" charset="-122"/>
              </a:rPr>
              <a:t>Throwable</a:t>
            </a:r>
            <a:r>
              <a:rPr lang="zh-CN" altLang="en-US" smtClean="0">
                <a:latin typeface="宋体" panose="02010600030101010101" pitchFamily="2" charset="-122"/>
              </a:rPr>
              <a:t>的子类所产生的对象实例，都是异常。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FA3912-B750-4115-8816-BA3B34C6380A}" type="slidenum">
              <a:rPr lang="zh-CN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1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系统错误，通常由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DD97-DC81-4DEF-BBA7-ECD6B6FE609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64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异常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直接派生自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的异常类，必须被捕获或再次声明抛出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DD97-DC81-4DEF-BBA7-ECD6B6FE609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7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：派生自</a:t>
            </a:r>
            <a:r>
              <a:rPr lang="en-US" altLang="zh-CN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RuntimeException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的异常类。使用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语句可以随时抛出这种异常对象：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 new </a:t>
            </a:r>
            <a:r>
              <a:rPr lang="en-US" altLang="zh-CN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ArithmeticException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(…);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DD97-DC81-4DEF-BBA7-ECD6B6FE609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2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600"/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en-GB" altLang="zh-CN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0">
                <a:solidFill>
                  <a:srgbClr val="000000"/>
                </a:solidFill>
              </a:defRPr>
            </a:lvl1pPr>
          </a:lstStyle>
          <a:p>
            <a:fld id="{0D7E832D-A83A-4036-ABBD-D3B709B3DF6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557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16644-7455-4FDC-852A-D8F0F57C915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775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88913"/>
            <a:ext cx="2057400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19800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FD79D-E3C5-47D7-8205-241A95541A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780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21069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AD5A1-704F-485D-B27B-0DDF48329B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849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3EFEC-C305-4231-B3C8-59321519C3A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9331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F9370-A8ED-4D35-A26D-B543CFD6E95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3841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ACC53-ABE5-449E-BF6B-989E347D0B2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4536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8F1BCA-9065-4577-9B7A-36E80168281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9006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A7A96-0075-4905-9329-C12C4285F8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20499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E4F82-25C7-4342-8BFA-00841D43D15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450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3834C-56EA-4A3C-9ACD-F8BD7C28EFF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2586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94532-3034-46CC-AF5A-46DD9CC77A3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8468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E71DF-C8EB-4A14-8BB9-9CADE85CEA2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313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E530A-0826-4DC8-9989-40B19EC6999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9100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88913"/>
            <a:ext cx="2057400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19800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73918-7676-4491-B326-E6C4C6D77C9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046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94850-8F03-475A-AD53-5B148B854E1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943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E0A2F-9EE3-427F-BBF0-F671105C86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513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C4FFB-EF00-49F7-AAB6-DC6A9311EAE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491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F9E83-20AA-413E-9189-8673381B82C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987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6D69B-F791-414F-BDAA-05650EF08C0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646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BF8A7-E98D-4919-9DEF-87AD17F8A71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395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5E44C0-4B85-4FCA-9E43-B4C27C72411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046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2484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CC0000"/>
                </a:solidFill>
              </a:defRPr>
            </a:lvl1pPr>
          </a:lstStyle>
          <a:p>
            <a:fld id="{876A6016-3041-4AB1-8091-DD6436F3F61D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112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224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33" name="Text Box 40"/>
          <p:cNvSpPr txBox="1">
            <a:spLocks noChangeArrowheads="1"/>
          </p:cNvSpPr>
          <p:nvPr userDrawn="1"/>
        </p:nvSpPr>
        <p:spPr bwMode="auto">
          <a:xfrm>
            <a:off x="8532813" y="6308725"/>
            <a:ext cx="436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16220A-E1C1-45DD-9F43-5040B7BEABA9}" type="slidenum">
              <a:rPr lang="en-GB" altLang="en-US" b="1">
                <a:solidFill>
                  <a:srgbClr val="CC0000"/>
                </a:solidFill>
              </a:rPr>
              <a:pPr eaLnBrk="1" hangingPunct="1"/>
              <a:t>‹#›</a:t>
            </a:fld>
            <a:endParaRPr lang="zh-CN" altLang="en-US" b="1">
              <a:solidFill>
                <a:srgbClr val="CC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4" r:id="rId1"/>
    <p:sldLayoutId id="2147484385" r:id="rId2"/>
    <p:sldLayoutId id="2147484386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  <p:sldLayoutId id="214748439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Times New Roman" pitchFamily="18" charset="0"/>
          <a:ea typeface="楷体_GB2312" pitchFamily="1" charset="-122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楷体_GB2312" pitchFamily="1" charset="-122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楷体_GB2312" pitchFamily="1" charset="-122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2484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CC0000"/>
                </a:solidFill>
              </a:defRPr>
            </a:lvl1pPr>
          </a:lstStyle>
          <a:p>
            <a:fld id="{9774AD39-D8DB-4A6D-B415-F32AC6236310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2058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59" name="Oval 10"/>
            <p:cNvSpPr>
              <a:spLocks noChangeArrowheads="1"/>
            </p:cNvSpPr>
            <p:nvPr/>
          </p:nvSpPr>
          <p:spPr bwMode="auto">
            <a:xfrm>
              <a:off x="112" y="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0" name="Oval 11"/>
            <p:cNvSpPr>
              <a:spLocks noChangeArrowheads="1"/>
            </p:cNvSpPr>
            <p:nvPr/>
          </p:nvSpPr>
          <p:spPr bwMode="auto">
            <a:xfrm>
              <a:off x="224" y="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1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2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3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4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74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5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6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79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7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76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8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74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9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0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1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2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3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4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5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6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7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8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9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0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1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2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74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3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4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5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6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74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7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8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74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2057" name="Text Box 40"/>
          <p:cNvSpPr txBox="1">
            <a:spLocks noChangeArrowheads="1"/>
          </p:cNvSpPr>
          <p:nvPr/>
        </p:nvSpPr>
        <p:spPr bwMode="auto">
          <a:xfrm>
            <a:off x="8532813" y="6308725"/>
            <a:ext cx="436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9C326C-9019-4339-BF69-66DCA06C9094}" type="slidenum">
              <a:rPr lang="en-GB" altLang="en-US" b="1">
                <a:solidFill>
                  <a:srgbClr val="CC0000"/>
                </a:solidFill>
              </a:rPr>
              <a:pPr eaLnBrk="1" hangingPunct="1"/>
              <a:t>‹#›</a:t>
            </a:fld>
            <a:endParaRPr lang="zh-CN" altLang="en-US" b="1">
              <a:solidFill>
                <a:srgbClr val="CC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3" r:id="rId1"/>
    <p:sldLayoutId id="2147484374" r:id="rId2"/>
    <p:sldLayoutId id="2147484375" r:id="rId3"/>
    <p:sldLayoutId id="2147484376" r:id="rId4"/>
    <p:sldLayoutId id="2147484377" r:id="rId5"/>
    <p:sldLayoutId id="2147484378" r:id="rId6"/>
    <p:sldLayoutId id="2147484379" r:id="rId7"/>
    <p:sldLayoutId id="2147484380" r:id="rId8"/>
    <p:sldLayoutId id="2147484381" r:id="rId9"/>
    <p:sldLayoutId id="2147484382" r:id="rId10"/>
    <p:sldLayoutId id="21474843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楷体_GB2312" pitchFamily="49" charset="-122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楷体_GB2312" pitchFamily="49" charset="-122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楷体_GB2312" pitchFamily="49" charset="-122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49" charset="-122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49" charset="-122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49" charset="-122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640"/>
            <a:ext cx="6858000" cy="720427"/>
          </a:xfrm>
        </p:spPr>
        <p:txBody>
          <a:bodyPr/>
          <a:lstStyle/>
          <a:p>
            <a:pPr marL="838200" indent="-838200" eaLnBrk="1" hangingPunct="1"/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第五章 异常处理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3285728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5.1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错误处理的方法概述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5.3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创建自己的异常类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 idx="4294967295"/>
          </p:nvPr>
        </p:nvSpPr>
        <p:spPr>
          <a:xfrm>
            <a:off x="329890" y="1175147"/>
            <a:ext cx="2175444" cy="719137"/>
          </a:xfrm>
        </p:spPr>
        <p:txBody>
          <a:bodyPr/>
          <a:lstStyle/>
          <a:p>
            <a:pPr eaLnBrk="1" hangingPunct="1"/>
            <a:r>
              <a:rPr lang="zh-CN" altLang="en-US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运行错误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2655888" y="1443038"/>
            <a:ext cx="6075362" cy="389413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</a:rPr>
              <a:t>import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java.util.Scanner</a:t>
            </a:r>
            <a:r>
              <a:rPr lang="en-US" altLang="zh-CN" sz="1600" b="1" dirty="0"/>
              <a:t>;</a:t>
            </a:r>
            <a:endParaRPr lang="en-US" altLang="zh-CN" sz="1600" b="1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600" b="1" dirty="0" err="1"/>
              <a:t>RuntimeExceptionDemo</a:t>
            </a:r>
            <a:endParaRPr lang="en-US" altLang="zh-CN" sz="1600" b="1" dirty="0"/>
          </a:p>
          <a:p>
            <a:pPr eaLnBrk="1" hangingPunct="1"/>
            <a:r>
              <a:rPr lang="en-US" altLang="zh-CN" sz="1600" b="1" dirty="0"/>
              <a:t>{</a:t>
            </a:r>
          </a:p>
          <a:p>
            <a:pPr eaLnBrk="1" hangingPunct="1"/>
            <a:r>
              <a:rPr lang="en-US" altLang="zh-CN" sz="1600" b="1" dirty="0"/>
              <a:t>    </a:t>
            </a:r>
            <a:r>
              <a:rPr lang="en-US" altLang="zh-CN" sz="16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600" b="1" dirty="0"/>
              <a:t>main(String[] </a:t>
            </a:r>
            <a:r>
              <a:rPr lang="en-US" altLang="zh-CN" sz="1600" b="1" dirty="0" err="1"/>
              <a:t>args</a:t>
            </a:r>
            <a:r>
              <a:rPr lang="en-US" altLang="zh-CN" sz="1600" b="1" dirty="0"/>
              <a:t>)</a:t>
            </a:r>
          </a:p>
          <a:p>
            <a:pPr eaLnBrk="1" hangingPunct="1"/>
            <a:r>
              <a:rPr lang="en-US" altLang="zh-CN" sz="1600" b="1" dirty="0"/>
              <a:t>    {</a:t>
            </a:r>
          </a:p>
          <a:p>
            <a:pPr eaLnBrk="1" hangingPunct="1"/>
            <a:r>
              <a:rPr lang="en-US" altLang="zh-CN" sz="1600" b="1" dirty="0"/>
              <a:t>        Scanner </a:t>
            </a:r>
            <a:r>
              <a:rPr lang="en-US" altLang="zh-CN" sz="1600" b="1" dirty="0" err="1"/>
              <a:t>scanner</a:t>
            </a:r>
            <a:r>
              <a:rPr lang="en-US" altLang="zh-CN" sz="1600" b="1" dirty="0"/>
              <a:t> = </a:t>
            </a:r>
            <a:r>
              <a:rPr lang="en-US" altLang="zh-CN" sz="1600" b="1" dirty="0">
                <a:solidFill>
                  <a:srgbClr val="0000FF"/>
                </a:solidFill>
              </a:rPr>
              <a:t>new</a:t>
            </a:r>
            <a:r>
              <a:rPr lang="en-US" altLang="zh-CN" sz="1600" b="1" dirty="0"/>
              <a:t> Scanner(System.in);</a:t>
            </a:r>
          </a:p>
          <a:p>
            <a:pPr eaLnBrk="1" hangingPunct="1"/>
            <a:r>
              <a:rPr lang="en-US" altLang="zh-CN" sz="1600" b="1" dirty="0"/>
              <a:t>        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("Please enter a integer:");</a:t>
            </a:r>
          </a:p>
          <a:p>
            <a:pPr eaLnBrk="1" hangingPunct="1"/>
            <a:endParaRPr lang="en-US" altLang="zh-CN" sz="1600" b="1" dirty="0"/>
          </a:p>
          <a:p>
            <a:pPr eaLnBrk="1" hangingPunct="1"/>
            <a:r>
              <a:rPr lang="en-US" altLang="zh-CN" sz="1600" b="1" dirty="0">
                <a:solidFill>
                  <a:srgbClr val="008000"/>
                </a:solidFill>
              </a:rPr>
              <a:t>        // </a:t>
            </a:r>
            <a:r>
              <a:rPr lang="zh-CN" altLang="en-US" sz="1600" b="1" dirty="0">
                <a:solidFill>
                  <a:srgbClr val="008000"/>
                </a:solidFill>
              </a:rPr>
              <a:t>从键盘读取用户输入，并转换为一个整数，</a:t>
            </a:r>
          </a:p>
          <a:p>
            <a:pPr eaLnBrk="1" hangingPunct="1"/>
            <a:r>
              <a:rPr lang="en-US" altLang="zh-CN" sz="1600" b="1" dirty="0">
                <a:solidFill>
                  <a:srgbClr val="008000"/>
                </a:solidFill>
              </a:rPr>
              <a:t>        // </a:t>
            </a:r>
            <a:r>
              <a:rPr lang="zh-CN" altLang="en-US" sz="1600" b="1" dirty="0">
                <a:solidFill>
                  <a:srgbClr val="008000"/>
                </a:solidFill>
              </a:rPr>
              <a:t>赋值给 </a:t>
            </a:r>
            <a:r>
              <a:rPr lang="en-US" altLang="zh-CN" sz="1600" b="1" dirty="0">
                <a:solidFill>
                  <a:srgbClr val="008000"/>
                </a:solidFill>
              </a:rPr>
              <a:t>number </a:t>
            </a:r>
            <a:r>
              <a:rPr lang="zh-CN" altLang="en-US" sz="1600" b="1" dirty="0">
                <a:solidFill>
                  <a:srgbClr val="008000"/>
                </a:solidFill>
              </a:rPr>
              <a:t>这个变量</a:t>
            </a:r>
            <a:endParaRPr lang="en-US" sz="1600" b="1" dirty="0">
              <a:solidFill>
                <a:srgbClr val="008000"/>
              </a:solidFill>
            </a:endParaRPr>
          </a:p>
          <a:p>
            <a:pPr eaLnBrk="1" hangingPunct="1"/>
            <a:r>
              <a:rPr lang="en-US" sz="1600" b="1" dirty="0"/>
              <a:t>       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/>
              <a:t> number = </a:t>
            </a:r>
            <a:r>
              <a:rPr lang="en-US" altLang="zh-CN" sz="1600" b="1" dirty="0" err="1"/>
              <a:t>scanner.nextInt</a:t>
            </a:r>
            <a:r>
              <a:rPr lang="en-US" altLang="zh-CN" sz="1600" b="1" dirty="0"/>
              <a:t>();</a:t>
            </a:r>
          </a:p>
          <a:p>
            <a:pPr eaLnBrk="1" hangingPunct="1"/>
            <a:endParaRPr lang="en-US" altLang="zh-CN" sz="1600" b="1" dirty="0"/>
          </a:p>
          <a:p>
            <a:pPr eaLnBrk="1" hangingPunct="1"/>
            <a:r>
              <a:rPr lang="en-US" altLang="zh-CN" sz="1600" b="1" dirty="0"/>
              <a:t>        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("Your input is: " + number);</a:t>
            </a:r>
          </a:p>
          <a:p>
            <a:pPr eaLnBrk="1" hangingPunct="1"/>
            <a:r>
              <a:rPr lang="en-US" altLang="zh-CN" sz="1600" b="1" dirty="0"/>
              <a:t>    }</a:t>
            </a:r>
          </a:p>
          <a:p>
            <a:pPr eaLnBrk="1" hangingPunct="1"/>
            <a:r>
              <a:rPr lang="en-US" altLang="zh-CN" sz="1600" b="1" dirty="0"/>
              <a:t>}</a:t>
            </a:r>
          </a:p>
        </p:txBody>
      </p:sp>
      <p:sp>
        <p:nvSpPr>
          <p:cNvPr id="22532" name="矩形 3"/>
          <p:cNvSpPr>
            <a:spLocks noChangeArrowheads="1"/>
          </p:cNvSpPr>
          <p:nvPr/>
        </p:nvSpPr>
        <p:spPr bwMode="auto">
          <a:xfrm>
            <a:off x="3059113" y="3957563"/>
            <a:ext cx="3946525" cy="2635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533" name="TextBox 12"/>
          <p:cNvSpPr txBox="1">
            <a:spLocks noChangeArrowheads="1"/>
          </p:cNvSpPr>
          <p:nvPr/>
        </p:nvSpPr>
        <p:spPr bwMode="auto">
          <a:xfrm>
            <a:off x="148109" y="2780928"/>
            <a:ext cx="24796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如果这里出错（如用户输入不是一个整数），</a:t>
            </a: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则会发生异常。</a:t>
            </a: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发生异常后，就会跳过后面的内容，并终止程序</a:t>
            </a:r>
          </a:p>
        </p:txBody>
      </p:sp>
      <p:cxnSp>
        <p:nvCxnSpPr>
          <p:cNvPr id="22534" name="直接箭头连接符 19"/>
          <p:cNvCxnSpPr>
            <a:cxnSpLocks noChangeShapeType="1"/>
            <a:stCxn id="22532" idx="1"/>
          </p:cNvCxnSpPr>
          <p:nvPr/>
        </p:nvCxnSpPr>
        <p:spPr bwMode="auto">
          <a:xfrm flipH="1">
            <a:off x="2466975" y="4089326"/>
            <a:ext cx="592138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直接箭头连接符 21"/>
          <p:cNvCxnSpPr>
            <a:cxnSpLocks noChangeShapeType="1"/>
          </p:cNvCxnSpPr>
          <p:nvPr/>
        </p:nvCxnSpPr>
        <p:spPr bwMode="auto">
          <a:xfrm>
            <a:off x="2466975" y="4089326"/>
            <a:ext cx="0" cy="13351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36" name="Group 8"/>
          <p:cNvGrpSpPr>
            <a:grpSpLocks/>
          </p:cNvGrpSpPr>
          <p:nvPr/>
        </p:nvGrpSpPr>
        <p:grpSpPr bwMode="auto">
          <a:xfrm>
            <a:off x="1841500" y="5424388"/>
            <a:ext cx="1266825" cy="596900"/>
            <a:chOff x="0" y="0"/>
            <a:chExt cx="798" cy="376"/>
          </a:xfrm>
        </p:grpSpPr>
        <p:pic>
          <p:nvPicPr>
            <p:cNvPr id="22537" name="椭圆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9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146" y="67"/>
              <a:ext cx="51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FFFFFF"/>
                  </a:solidFill>
                </a:rPr>
                <a:t>终止</a:t>
              </a: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442730" y="190898"/>
            <a:ext cx="7543800" cy="6786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609600" indent="-609600" eaLnBrk="1" hangingPunct="1"/>
            <a:r>
              <a:rPr lang="en-US" altLang="zh-CN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CN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457200" y="1052737"/>
            <a:ext cx="8229600" cy="3744416"/>
          </a:xfrm>
        </p:spPr>
        <p:txBody>
          <a:bodyPr/>
          <a:lstStyle/>
          <a:p>
            <a:pPr eaLnBrk="1" hangingPunct="1"/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捕获运行错误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运行错误不是我们想要的，它会引起程序异常终止。</a:t>
            </a:r>
            <a:endParaRPr lang="en-US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需要有某种手段来捕获这个错误，让程序在收到错误后，能够继续执行</a:t>
            </a:r>
            <a:endParaRPr lang="en-US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对于上一个例子来说，解决方案：</a:t>
            </a:r>
            <a:r>
              <a:rPr lang="en-US" dirty="0" smtClean="0">
                <a:ea typeface="宋体" panose="02010600030101010101" pitchFamily="2" charset="-122"/>
              </a:rPr>
              <a:t/>
            </a:r>
            <a:br>
              <a:rPr lang="en-US" dirty="0" smtClean="0">
                <a:ea typeface="宋体" panose="02010600030101010101" pitchFamily="2" charset="-122"/>
              </a:rPr>
            </a:br>
            <a:r>
              <a:rPr lang="en-US" dirty="0" smtClean="0">
                <a:ea typeface="宋体" panose="02010600030101010101" pitchFamily="2" charset="-122"/>
              </a:rPr>
              <a:t/>
            </a:r>
            <a:br>
              <a:rPr lang="en-US" dirty="0" smtClean="0">
                <a:ea typeface="宋体" panose="02010600030101010101" pitchFamily="2" charset="-122"/>
              </a:rPr>
            </a:br>
            <a:r>
              <a:rPr lang="zh-CN" altLang="en-US" sz="2400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如果发现用户输入了错误的内容（如输入的不是一个整数），则提醒用户再次输入，直到正确为止</a:t>
            </a:r>
            <a:endParaRPr lang="zh-CN" altLang="en-US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sz="3200" b="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  <a:r>
              <a:rPr lang="en-US" altLang="zh-CN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改进版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101725" y="976313"/>
            <a:ext cx="7854950" cy="55737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000FF"/>
                </a:solidFill>
              </a:rPr>
              <a:t>import</a:t>
            </a:r>
            <a:r>
              <a:rPr lang="en-US" altLang="zh-CN" sz="1400" b="1"/>
              <a:t> java.util.InputMismatchException;</a:t>
            </a:r>
          </a:p>
          <a:p>
            <a:pPr eaLnBrk="1" hangingPunct="1"/>
            <a:r>
              <a:rPr lang="en-US" altLang="zh-CN" sz="1400" b="1">
                <a:solidFill>
                  <a:srgbClr val="0000FF"/>
                </a:solidFill>
              </a:rPr>
              <a:t>import</a:t>
            </a:r>
            <a:r>
              <a:rPr lang="en-US" altLang="zh-CN" sz="1400" b="1"/>
              <a:t> java.util.Scanner;</a:t>
            </a:r>
          </a:p>
          <a:p>
            <a:pPr eaLnBrk="1" hangingPunct="1"/>
            <a:endParaRPr lang="en-US" altLang="zh-CN" sz="1400" b="1"/>
          </a:p>
          <a:p>
            <a:pPr eaLnBrk="1" hangingPunct="1"/>
            <a:r>
              <a:rPr lang="en-US" altLang="zh-CN" sz="1400" b="1">
                <a:solidFill>
                  <a:srgbClr val="0000FF"/>
                </a:solidFill>
              </a:rPr>
              <a:t>public class </a:t>
            </a:r>
            <a:r>
              <a:rPr lang="en-US" altLang="zh-CN" sz="1400" b="1"/>
              <a:t>RuntimeExceptionDemo2 {</a:t>
            </a:r>
          </a:p>
          <a:p>
            <a:pPr eaLnBrk="1" hangingPunct="1"/>
            <a:r>
              <a:rPr lang="en-US" altLang="zh-CN" sz="1400" b="1"/>
              <a:t>    </a:t>
            </a:r>
            <a:r>
              <a:rPr lang="en-US" altLang="zh-CN" sz="1400" b="1">
                <a:solidFill>
                  <a:srgbClr val="0000FF"/>
                </a:solidFill>
              </a:rPr>
              <a:t>public static void </a:t>
            </a:r>
            <a:r>
              <a:rPr lang="en-US" altLang="zh-CN" sz="1400" b="1"/>
              <a:t>main(String[] args) {</a:t>
            </a:r>
          </a:p>
          <a:p>
            <a:pPr eaLnBrk="1" hangingPunct="1"/>
            <a:r>
              <a:rPr lang="en-US" altLang="zh-CN" sz="1400" b="1"/>
              <a:t>        Scanner scanner = </a:t>
            </a:r>
            <a:r>
              <a:rPr lang="en-US" altLang="zh-CN" sz="1400" b="1">
                <a:solidFill>
                  <a:srgbClr val="0000FF"/>
                </a:solidFill>
              </a:rPr>
              <a:t>new</a:t>
            </a:r>
            <a:r>
              <a:rPr lang="en-US" altLang="zh-CN" sz="1400" b="1"/>
              <a:t> Scanner(System.in);</a:t>
            </a:r>
          </a:p>
          <a:p>
            <a:pPr eaLnBrk="1" hangingPunct="1"/>
            <a:r>
              <a:rPr lang="en-US" altLang="zh-CN" sz="1400" b="1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boolean</a:t>
            </a:r>
            <a:r>
              <a:rPr lang="en-US" altLang="zh-CN" sz="1400" b="1"/>
              <a:t> inputIsValid = false; </a:t>
            </a:r>
          </a:p>
          <a:p>
            <a:pPr eaLnBrk="1" hangingPunct="1"/>
            <a:r>
              <a:rPr lang="en-US" altLang="zh-CN" sz="1400" b="1"/>
              <a:t>        </a:t>
            </a:r>
          </a:p>
          <a:p>
            <a:pPr eaLnBrk="1" hangingPunct="1"/>
            <a:r>
              <a:rPr lang="en-US" altLang="zh-CN" sz="1400" b="1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while</a:t>
            </a:r>
            <a:r>
              <a:rPr lang="en-US" altLang="zh-CN" sz="1400" b="1"/>
              <a:t> (!inputIsValid)</a:t>
            </a:r>
          </a:p>
          <a:p>
            <a:pPr eaLnBrk="1" hangingPunct="1"/>
            <a:r>
              <a:rPr lang="en-US" altLang="zh-CN" sz="1400" b="1"/>
              <a:t>        {</a:t>
            </a:r>
          </a:p>
          <a:p>
            <a:pPr eaLnBrk="1" hangingPunct="1"/>
            <a:r>
              <a:rPr lang="en-US" altLang="zh-CN" sz="1400" b="1"/>
              <a:t>            </a:t>
            </a:r>
            <a:r>
              <a:rPr lang="en-US" altLang="zh-CN" sz="1400" b="1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/>
              <a:t>            {</a:t>
            </a:r>
          </a:p>
          <a:p>
            <a:pPr eaLnBrk="1" hangingPunct="1"/>
            <a:r>
              <a:rPr lang="en-US" altLang="zh-CN" sz="1400" b="1"/>
              <a:t>                System.out.println("Please enter a integer:");</a:t>
            </a:r>
          </a:p>
          <a:p>
            <a:pPr eaLnBrk="1" hangingPunct="1"/>
            <a:r>
              <a:rPr lang="en-US" altLang="zh-CN" sz="1400" b="1"/>
              <a:t>                int number = scanner.nextInt();</a:t>
            </a:r>
          </a:p>
          <a:p>
            <a:pPr eaLnBrk="1" hangingPunct="1"/>
            <a:r>
              <a:rPr lang="en-US" altLang="zh-CN" sz="1400" b="1"/>
              <a:t>                System.out.println("Your input is: " + number);</a:t>
            </a:r>
          </a:p>
          <a:p>
            <a:pPr eaLnBrk="1" hangingPunct="1"/>
            <a:r>
              <a:rPr lang="en-US" altLang="zh-CN" sz="1400" b="1"/>
              <a:t>                inputIsValid = true;</a:t>
            </a:r>
          </a:p>
          <a:p>
            <a:pPr eaLnBrk="1" hangingPunct="1"/>
            <a:r>
              <a:rPr lang="en-US" altLang="zh-CN" sz="1400" b="1"/>
              <a:t>            }</a:t>
            </a:r>
          </a:p>
          <a:p>
            <a:pPr eaLnBrk="1" hangingPunct="1"/>
            <a:r>
              <a:rPr lang="en-US" altLang="zh-CN" sz="1400" b="1"/>
              <a:t>            </a:t>
            </a:r>
            <a:r>
              <a:rPr lang="en-US" altLang="zh-CN" sz="1400" b="1">
                <a:solidFill>
                  <a:srgbClr val="0000FF"/>
                </a:solidFill>
              </a:rPr>
              <a:t>catch</a:t>
            </a:r>
            <a:r>
              <a:rPr lang="en-US" altLang="zh-CN" sz="1400" b="1"/>
              <a:t> (InputMismatchException ex)</a:t>
            </a:r>
          </a:p>
          <a:p>
            <a:pPr eaLnBrk="1" hangingPunct="1"/>
            <a:r>
              <a:rPr lang="en-US" altLang="zh-CN" sz="1400" b="1"/>
              <a:t>            {</a:t>
            </a:r>
          </a:p>
          <a:p>
            <a:pPr eaLnBrk="1" hangingPunct="1"/>
            <a:r>
              <a:rPr lang="en-US" altLang="zh-CN" sz="1400" b="1"/>
              <a:t>                System.out.println("Incorect input, please try again.");</a:t>
            </a:r>
          </a:p>
          <a:p>
            <a:pPr eaLnBrk="1" hangingPunct="1"/>
            <a:r>
              <a:rPr lang="en-US" altLang="zh-CN" sz="1400" b="1"/>
              <a:t>                scanner.nextLine();  </a:t>
            </a:r>
            <a:r>
              <a:rPr lang="en-US" altLang="zh-CN" sz="1400" b="1">
                <a:solidFill>
                  <a:srgbClr val="006600"/>
                </a:solidFill>
              </a:rPr>
              <a:t>// </a:t>
            </a:r>
            <a:r>
              <a:rPr lang="zh-CN" altLang="en-US" sz="1400" b="1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/>
              <a:t>            </a:t>
            </a:r>
            <a:r>
              <a:rPr lang="en-US" altLang="zh-CN" sz="1400" b="1"/>
              <a:t>}</a:t>
            </a:r>
          </a:p>
          <a:p>
            <a:pPr eaLnBrk="1" hangingPunct="1"/>
            <a:r>
              <a:rPr lang="en-US" altLang="zh-CN" sz="1400" b="1"/>
              <a:t>        }</a:t>
            </a:r>
          </a:p>
          <a:p>
            <a:pPr eaLnBrk="1" hangingPunct="1"/>
            <a:r>
              <a:rPr lang="en-US" altLang="zh-CN" sz="1400" b="1"/>
              <a:t>    }</a:t>
            </a:r>
          </a:p>
          <a:p>
            <a:pPr eaLnBrk="1" hangingPunct="1"/>
            <a:r>
              <a:rPr lang="en-US" altLang="zh-CN" sz="1400" b="1"/>
              <a:t>}</a:t>
            </a:r>
          </a:p>
          <a:p>
            <a:pPr eaLnBrk="1" hangingPunct="1"/>
            <a:endParaRPr lang="en-US" altLang="zh-CN" sz="1400" b="1"/>
          </a:p>
        </p:txBody>
      </p:sp>
      <p:sp>
        <p:nvSpPr>
          <p:cNvPr id="24580" name="矩形 7"/>
          <p:cNvSpPr>
            <a:spLocks noChangeArrowheads="1"/>
          </p:cNvSpPr>
          <p:nvPr/>
        </p:nvSpPr>
        <p:spPr bwMode="auto">
          <a:xfrm>
            <a:off x="1907704" y="3783013"/>
            <a:ext cx="3946525" cy="2635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81" name="矩形 8"/>
          <p:cNvSpPr>
            <a:spLocks noChangeArrowheads="1"/>
          </p:cNvSpPr>
          <p:nvPr/>
        </p:nvSpPr>
        <p:spPr bwMode="auto">
          <a:xfrm>
            <a:off x="1942926" y="5013176"/>
            <a:ext cx="4645298" cy="288032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9222" name="肘形连接符 11"/>
          <p:cNvCxnSpPr>
            <a:cxnSpLocks noChangeShapeType="1"/>
            <a:stCxn id="24580" idx="1"/>
          </p:cNvCxnSpPr>
          <p:nvPr/>
        </p:nvCxnSpPr>
        <p:spPr bwMode="auto">
          <a:xfrm rot="10800000" flipV="1">
            <a:off x="1624878" y="3914776"/>
            <a:ext cx="282826" cy="138643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3" name="TextBox 16"/>
          <p:cNvSpPr txBox="1">
            <a:spLocks noChangeArrowheads="1"/>
          </p:cNvSpPr>
          <p:nvPr/>
        </p:nvSpPr>
        <p:spPr bwMode="auto">
          <a:xfrm>
            <a:off x="54412" y="4437112"/>
            <a:ext cx="1498662" cy="1323439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如果在该行出现异常，在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try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块中的其他部分被跳过，并转到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catch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块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跟踪程序执行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2597" y="974601"/>
            <a:ext cx="7426722" cy="5883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java.util.InputMismatchException</a:t>
            </a:r>
            <a:r>
              <a:rPr lang="en-US" altLang="zh-CN" sz="1400" b="1" dirty="0"/>
              <a:t>;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java.util.Scanner</a:t>
            </a:r>
            <a:r>
              <a:rPr lang="en-US" altLang="zh-CN" sz="1400" b="1" dirty="0"/>
              <a:t>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400" b="1" dirty="0"/>
              <a:t>RuntimeExceptionDemo2 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400" b="1" dirty="0"/>
              <a:t>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Scanner </a:t>
            </a:r>
            <a:r>
              <a:rPr lang="en-US" altLang="zh-CN" sz="1400" b="1" dirty="0" err="1"/>
              <a:t>scanner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0000FF"/>
                </a:solidFill>
              </a:rPr>
              <a:t>new</a:t>
            </a:r>
            <a:r>
              <a:rPr lang="en-US" altLang="zh-CN" sz="1400" b="1" dirty="0"/>
              <a:t> Scanner(System.in);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false; </a:t>
            </a:r>
          </a:p>
          <a:p>
            <a:pPr eaLnBrk="1" hangingPunct="1"/>
            <a:r>
              <a:rPr lang="en-US" altLang="zh-CN" sz="1400" b="1" dirty="0"/>
              <a:t>        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while</a:t>
            </a:r>
            <a:r>
              <a:rPr lang="en-US" altLang="zh-CN" sz="1400" b="1" dirty="0"/>
              <a:t> (!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    {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("Please enter a integer:");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number = </a:t>
            </a:r>
            <a:r>
              <a:rPr lang="en-US" altLang="zh-CN" sz="1400" b="1" dirty="0" err="1"/>
              <a:t>scanner.nextInt</a:t>
            </a:r>
            <a:r>
              <a:rPr lang="en-US" altLang="zh-CN" sz="1400" b="1" dirty="0"/>
              <a:t>();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("Your input is: " + number);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true;</a:t>
            </a:r>
          </a:p>
          <a:p>
            <a:pPr eaLnBrk="1" hangingPunct="1"/>
            <a:r>
              <a:rPr lang="en-US" altLang="zh-CN" sz="1400" b="1" dirty="0"/>
              <a:t>            }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catch</a:t>
            </a:r>
            <a:r>
              <a:rPr lang="en-US" altLang="zh-CN" sz="1400" b="1" dirty="0"/>
              <a:t> (</a:t>
            </a:r>
            <a:r>
              <a:rPr lang="en-US" altLang="zh-CN" sz="1400" b="1" dirty="0" err="1"/>
              <a:t>InputMismatchException</a:t>
            </a:r>
            <a:r>
              <a:rPr lang="en-US" altLang="zh-CN" sz="1400" b="1" dirty="0"/>
              <a:t> ex)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Incorect</a:t>
            </a:r>
            <a:r>
              <a:rPr lang="en-US" altLang="zh-CN" sz="1400" b="1" dirty="0"/>
              <a:t> input, please try again.");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scanner.nextLine</a:t>
            </a:r>
            <a:r>
              <a:rPr lang="en-US" altLang="zh-CN" sz="1400" b="1" dirty="0"/>
              <a:t>();  </a:t>
            </a:r>
            <a:r>
              <a:rPr lang="en-US" altLang="zh-CN" sz="1400" b="1" dirty="0">
                <a:solidFill>
                  <a:srgbClr val="006600"/>
                </a:solidFill>
              </a:rPr>
              <a:t>// </a:t>
            </a:r>
            <a:r>
              <a:rPr lang="zh-CN" altLang="en-US" sz="1400" b="1" dirty="0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 dirty="0"/>
              <a:t>            </a:t>
            </a:r>
            <a:r>
              <a:rPr lang="en-US" altLang="zh-CN" sz="1400" b="1" dirty="0"/>
              <a:t>}</a:t>
            </a:r>
          </a:p>
          <a:p>
            <a:pPr eaLnBrk="1" hangingPunct="1"/>
            <a:r>
              <a:rPr lang="en-US" altLang="zh-CN" sz="1400" b="1" dirty="0"/>
              <a:t>        }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2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683568" y="2060848"/>
            <a:ext cx="4435475" cy="2254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跟踪程序执行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2597" y="974601"/>
            <a:ext cx="7426722" cy="5883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java.util.InputMismatchException</a:t>
            </a:r>
            <a:r>
              <a:rPr lang="en-US" altLang="zh-CN" sz="1400" b="1" dirty="0"/>
              <a:t>;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java.util.Scanner</a:t>
            </a:r>
            <a:r>
              <a:rPr lang="en-US" altLang="zh-CN" sz="1400" b="1" dirty="0"/>
              <a:t>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400" b="1" dirty="0"/>
              <a:t>RuntimeExceptionDemo2 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400" b="1" dirty="0"/>
              <a:t>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Scanner </a:t>
            </a:r>
            <a:r>
              <a:rPr lang="en-US" altLang="zh-CN" sz="1400" b="1" dirty="0" err="1"/>
              <a:t>scanner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0000FF"/>
                </a:solidFill>
              </a:rPr>
              <a:t>new</a:t>
            </a:r>
            <a:r>
              <a:rPr lang="en-US" altLang="zh-CN" sz="1400" b="1" dirty="0"/>
              <a:t> Scanner(System.in);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false; </a:t>
            </a:r>
          </a:p>
          <a:p>
            <a:pPr eaLnBrk="1" hangingPunct="1"/>
            <a:r>
              <a:rPr lang="en-US" altLang="zh-CN" sz="1400" b="1" dirty="0"/>
              <a:t>        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while</a:t>
            </a:r>
            <a:r>
              <a:rPr lang="en-US" altLang="zh-CN" sz="1400" b="1" dirty="0"/>
              <a:t> (!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    {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("Please enter a integer:");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number = </a:t>
            </a:r>
            <a:r>
              <a:rPr lang="en-US" altLang="zh-CN" sz="1400" b="1" dirty="0" err="1"/>
              <a:t>scanner.nextInt</a:t>
            </a:r>
            <a:r>
              <a:rPr lang="en-US" altLang="zh-CN" sz="1400" b="1" dirty="0"/>
              <a:t>();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("Your input is: " + number);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true;</a:t>
            </a:r>
          </a:p>
          <a:p>
            <a:pPr eaLnBrk="1" hangingPunct="1"/>
            <a:r>
              <a:rPr lang="en-US" altLang="zh-CN" sz="1400" b="1" dirty="0"/>
              <a:t>            }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catch</a:t>
            </a:r>
            <a:r>
              <a:rPr lang="en-US" altLang="zh-CN" sz="1400" b="1" dirty="0"/>
              <a:t> (</a:t>
            </a:r>
            <a:r>
              <a:rPr lang="en-US" altLang="zh-CN" sz="1400" b="1" dirty="0" err="1"/>
              <a:t>InputMismatchException</a:t>
            </a:r>
            <a:r>
              <a:rPr lang="en-US" altLang="zh-CN" sz="1400" b="1" dirty="0"/>
              <a:t> ex)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Incorect</a:t>
            </a:r>
            <a:r>
              <a:rPr lang="en-US" altLang="zh-CN" sz="1400" b="1" dirty="0"/>
              <a:t> input, please try again.");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scanner.nextLine</a:t>
            </a:r>
            <a:r>
              <a:rPr lang="en-US" altLang="zh-CN" sz="1400" b="1" dirty="0"/>
              <a:t>();  </a:t>
            </a:r>
            <a:r>
              <a:rPr lang="en-US" altLang="zh-CN" sz="1400" b="1" dirty="0">
                <a:solidFill>
                  <a:srgbClr val="006600"/>
                </a:solidFill>
              </a:rPr>
              <a:t>// </a:t>
            </a:r>
            <a:r>
              <a:rPr lang="zh-CN" altLang="en-US" sz="1400" b="1" dirty="0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 dirty="0"/>
              <a:t>            </a:t>
            </a:r>
            <a:r>
              <a:rPr lang="en-US" altLang="zh-CN" sz="1400" b="1" dirty="0"/>
              <a:t>}</a:t>
            </a:r>
          </a:p>
          <a:p>
            <a:pPr eaLnBrk="1" hangingPunct="1"/>
            <a:r>
              <a:rPr lang="en-US" altLang="zh-CN" sz="1400" b="1" dirty="0"/>
              <a:t>        }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2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915583" y="2528207"/>
            <a:ext cx="4435475" cy="2254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跟踪程序执行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2597" y="974601"/>
            <a:ext cx="7426722" cy="5883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java.util.InputMismatchException</a:t>
            </a:r>
            <a:r>
              <a:rPr lang="en-US" altLang="zh-CN" sz="1400" b="1" dirty="0"/>
              <a:t>;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java.util.Scanner</a:t>
            </a:r>
            <a:r>
              <a:rPr lang="en-US" altLang="zh-CN" sz="1400" b="1" dirty="0"/>
              <a:t>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400" b="1" dirty="0"/>
              <a:t>RuntimeExceptionDemo2 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400" b="1" dirty="0"/>
              <a:t>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Scanner </a:t>
            </a:r>
            <a:r>
              <a:rPr lang="en-US" altLang="zh-CN" sz="1400" b="1" dirty="0" err="1"/>
              <a:t>scanner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0000FF"/>
                </a:solidFill>
              </a:rPr>
              <a:t>new</a:t>
            </a:r>
            <a:r>
              <a:rPr lang="en-US" altLang="zh-CN" sz="1400" b="1" dirty="0"/>
              <a:t> Scanner(System.in);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false; </a:t>
            </a:r>
          </a:p>
          <a:p>
            <a:pPr eaLnBrk="1" hangingPunct="1"/>
            <a:r>
              <a:rPr lang="en-US" altLang="zh-CN" sz="1400" b="1" dirty="0"/>
              <a:t>        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while</a:t>
            </a:r>
            <a:r>
              <a:rPr lang="en-US" altLang="zh-CN" sz="1400" b="1" dirty="0"/>
              <a:t> (!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    {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("Please enter a integer:");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number = </a:t>
            </a:r>
            <a:r>
              <a:rPr lang="en-US" altLang="zh-CN" sz="1400" b="1" dirty="0" err="1"/>
              <a:t>scanner.nextInt</a:t>
            </a:r>
            <a:r>
              <a:rPr lang="en-US" altLang="zh-CN" sz="1400" b="1" dirty="0"/>
              <a:t>();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("Your input is: " + number);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true;</a:t>
            </a:r>
          </a:p>
          <a:p>
            <a:pPr eaLnBrk="1" hangingPunct="1"/>
            <a:r>
              <a:rPr lang="en-US" altLang="zh-CN" sz="1400" b="1" dirty="0"/>
              <a:t>            }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catch</a:t>
            </a:r>
            <a:r>
              <a:rPr lang="en-US" altLang="zh-CN" sz="1400" b="1" dirty="0"/>
              <a:t> (</a:t>
            </a:r>
            <a:r>
              <a:rPr lang="en-US" altLang="zh-CN" sz="1400" b="1" dirty="0" err="1"/>
              <a:t>InputMismatchException</a:t>
            </a:r>
            <a:r>
              <a:rPr lang="en-US" altLang="zh-CN" sz="1400" b="1" dirty="0"/>
              <a:t> ex)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Incorect</a:t>
            </a:r>
            <a:r>
              <a:rPr lang="en-US" altLang="zh-CN" sz="1400" b="1" dirty="0"/>
              <a:t> input, please try again.");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scanner.nextLine</a:t>
            </a:r>
            <a:r>
              <a:rPr lang="en-US" altLang="zh-CN" sz="1400" b="1" dirty="0"/>
              <a:t>();  </a:t>
            </a:r>
            <a:r>
              <a:rPr lang="en-US" altLang="zh-CN" sz="1400" b="1" dirty="0">
                <a:solidFill>
                  <a:srgbClr val="006600"/>
                </a:solidFill>
              </a:rPr>
              <a:t>// </a:t>
            </a:r>
            <a:r>
              <a:rPr lang="zh-CN" altLang="en-US" sz="1400" b="1" dirty="0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 dirty="0"/>
              <a:t>            </a:t>
            </a:r>
            <a:r>
              <a:rPr lang="en-US" altLang="zh-CN" sz="1400" b="1" dirty="0"/>
              <a:t>}</a:t>
            </a:r>
          </a:p>
          <a:p>
            <a:pPr eaLnBrk="1" hangingPunct="1"/>
            <a:r>
              <a:rPr lang="en-US" altLang="zh-CN" sz="1400" b="1" dirty="0"/>
              <a:t>        }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2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915583" y="2744231"/>
            <a:ext cx="4435475" cy="2254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8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跟踪程序执行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2597" y="974601"/>
            <a:ext cx="7426722" cy="5883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java.util.InputMismatchException</a:t>
            </a:r>
            <a:r>
              <a:rPr lang="en-US" altLang="zh-CN" sz="1400" b="1" dirty="0"/>
              <a:t>;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java.util.Scanner</a:t>
            </a:r>
            <a:r>
              <a:rPr lang="en-US" altLang="zh-CN" sz="1400" b="1" dirty="0"/>
              <a:t>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400" b="1" dirty="0"/>
              <a:t>RuntimeExceptionDemo2 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400" b="1" dirty="0"/>
              <a:t>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Scanner </a:t>
            </a:r>
            <a:r>
              <a:rPr lang="en-US" altLang="zh-CN" sz="1400" b="1" dirty="0" err="1"/>
              <a:t>scanner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0000FF"/>
                </a:solidFill>
              </a:rPr>
              <a:t>new</a:t>
            </a:r>
            <a:r>
              <a:rPr lang="en-US" altLang="zh-CN" sz="1400" b="1" dirty="0"/>
              <a:t> Scanner(System.in);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false; </a:t>
            </a:r>
          </a:p>
          <a:p>
            <a:pPr eaLnBrk="1" hangingPunct="1"/>
            <a:r>
              <a:rPr lang="en-US" altLang="zh-CN" sz="1400" b="1" dirty="0"/>
              <a:t>        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while</a:t>
            </a:r>
            <a:r>
              <a:rPr lang="en-US" altLang="zh-CN" sz="1400" b="1" dirty="0"/>
              <a:t> (!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    {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("Please enter a integer:");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number = </a:t>
            </a:r>
            <a:r>
              <a:rPr lang="en-US" altLang="zh-CN" sz="1400" b="1" dirty="0" err="1"/>
              <a:t>scanner.nextInt</a:t>
            </a:r>
            <a:r>
              <a:rPr lang="en-US" altLang="zh-CN" sz="1400" b="1" dirty="0"/>
              <a:t>();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("Your input is: " + number);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true;</a:t>
            </a:r>
          </a:p>
          <a:p>
            <a:pPr eaLnBrk="1" hangingPunct="1"/>
            <a:r>
              <a:rPr lang="en-US" altLang="zh-CN" sz="1400" b="1" dirty="0"/>
              <a:t>            }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catch</a:t>
            </a:r>
            <a:r>
              <a:rPr lang="en-US" altLang="zh-CN" sz="1400" b="1" dirty="0"/>
              <a:t> (</a:t>
            </a:r>
            <a:r>
              <a:rPr lang="en-US" altLang="zh-CN" sz="1400" b="1" dirty="0" err="1"/>
              <a:t>InputMismatchException</a:t>
            </a:r>
            <a:r>
              <a:rPr lang="en-US" altLang="zh-CN" sz="1400" b="1" dirty="0"/>
              <a:t> ex)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Incorect</a:t>
            </a:r>
            <a:r>
              <a:rPr lang="en-US" altLang="zh-CN" sz="1400" b="1" dirty="0"/>
              <a:t> input, please try again.");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scanner.nextLine</a:t>
            </a:r>
            <a:r>
              <a:rPr lang="en-US" altLang="zh-CN" sz="1400" b="1" dirty="0"/>
              <a:t>();  </a:t>
            </a:r>
            <a:r>
              <a:rPr lang="en-US" altLang="zh-CN" sz="1400" b="1" dirty="0">
                <a:solidFill>
                  <a:srgbClr val="006600"/>
                </a:solidFill>
              </a:rPr>
              <a:t>// </a:t>
            </a:r>
            <a:r>
              <a:rPr lang="zh-CN" altLang="en-US" sz="1400" b="1" dirty="0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 dirty="0"/>
              <a:t>            </a:t>
            </a:r>
            <a:r>
              <a:rPr lang="en-US" altLang="zh-CN" sz="1400" b="1" dirty="0"/>
              <a:t>}</a:t>
            </a:r>
          </a:p>
          <a:p>
            <a:pPr eaLnBrk="1" hangingPunct="1"/>
            <a:r>
              <a:rPr lang="en-US" altLang="zh-CN" sz="1400" b="1" dirty="0"/>
              <a:t>        }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2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915583" y="3158863"/>
            <a:ext cx="4435475" cy="2254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跟踪程序执行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2597" y="974601"/>
            <a:ext cx="7426722" cy="5883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java.util.InputMismatchException</a:t>
            </a:r>
            <a:r>
              <a:rPr lang="en-US" altLang="zh-CN" sz="1400" b="1" dirty="0"/>
              <a:t>;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java.util.Scanner</a:t>
            </a:r>
            <a:r>
              <a:rPr lang="en-US" altLang="zh-CN" sz="1400" b="1" dirty="0"/>
              <a:t>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400" b="1" dirty="0"/>
              <a:t>RuntimeExceptionDemo2 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400" b="1" dirty="0"/>
              <a:t>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Scanner </a:t>
            </a:r>
            <a:r>
              <a:rPr lang="en-US" altLang="zh-CN" sz="1400" b="1" dirty="0" err="1"/>
              <a:t>scanner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0000FF"/>
                </a:solidFill>
              </a:rPr>
              <a:t>new</a:t>
            </a:r>
            <a:r>
              <a:rPr lang="en-US" altLang="zh-CN" sz="1400" b="1" dirty="0"/>
              <a:t> Scanner(System.in);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false; </a:t>
            </a:r>
          </a:p>
          <a:p>
            <a:pPr eaLnBrk="1" hangingPunct="1"/>
            <a:r>
              <a:rPr lang="en-US" altLang="zh-CN" sz="1400" b="1" dirty="0"/>
              <a:t>        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while</a:t>
            </a:r>
            <a:r>
              <a:rPr lang="en-US" altLang="zh-CN" sz="1400" b="1" dirty="0"/>
              <a:t> (!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    {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("Please enter a integer:");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number = </a:t>
            </a:r>
            <a:r>
              <a:rPr lang="en-US" altLang="zh-CN" sz="1400" b="1" dirty="0" err="1"/>
              <a:t>scanner.nextInt</a:t>
            </a:r>
            <a:r>
              <a:rPr lang="en-US" altLang="zh-CN" sz="1400" b="1" dirty="0"/>
              <a:t>();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("Your input is: " + number);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true;</a:t>
            </a:r>
          </a:p>
          <a:p>
            <a:pPr eaLnBrk="1" hangingPunct="1"/>
            <a:r>
              <a:rPr lang="en-US" altLang="zh-CN" sz="1400" b="1" dirty="0"/>
              <a:t>            }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catch</a:t>
            </a:r>
            <a:r>
              <a:rPr lang="en-US" altLang="zh-CN" sz="1400" b="1" dirty="0"/>
              <a:t> (</a:t>
            </a:r>
            <a:r>
              <a:rPr lang="en-US" altLang="zh-CN" sz="1400" b="1" dirty="0" err="1"/>
              <a:t>InputMismatchException</a:t>
            </a:r>
            <a:r>
              <a:rPr lang="en-US" altLang="zh-CN" sz="1400" b="1" dirty="0"/>
              <a:t> ex)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Incorect</a:t>
            </a:r>
            <a:r>
              <a:rPr lang="en-US" altLang="zh-CN" sz="1400" b="1" dirty="0"/>
              <a:t> input, please try again.");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scanner.nextLine</a:t>
            </a:r>
            <a:r>
              <a:rPr lang="en-US" altLang="zh-CN" sz="1400" b="1" dirty="0"/>
              <a:t>();  </a:t>
            </a:r>
            <a:r>
              <a:rPr lang="en-US" altLang="zh-CN" sz="1400" b="1" dirty="0">
                <a:solidFill>
                  <a:srgbClr val="006600"/>
                </a:solidFill>
              </a:rPr>
              <a:t>// </a:t>
            </a:r>
            <a:r>
              <a:rPr lang="zh-CN" altLang="en-US" sz="1400" b="1" dirty="0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 dirty="0"/>
              <a:t>            </a:t>
            </a:r>
            <a:r>
              <a:rPr lang="en-US" altLang="zh-CN" sz="1400" b="1" dirty="0"/>
              <a:t>}</a:t>
            </a:r>
          </a:p>
          <a:p>
            <a:pPr eaLnBrk="1" hangingPunct="1"/>
            <a:r>
              <a:rPr lang="en-US" altLang="zh-CN" sz="1400" b="1" dirty="0"/>
              <a:t>        }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2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1297721" y="4013079"/>
            <a:ext cx="4435475" cy="2254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跟踪程序执行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2597" y="974601"/>
            <a:ext cx="7426722" cy="5883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java.util.InputMismatchException</a:t>
            </a:r>
            <a:r>
              <a:rPr lang="en-US" altLang="zh-CN" sz="1400" b="1" dirty="0"/>
              <a:t>;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java.util.Scanner</a:t>
            </a:r>
            <a:r>
              <a:rPr lang="en-US" altLang="zh-CN" sz="1400" b="1" dirty="0"/>
              <a:t>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400" b="1" dirty="0"/>
              <a:t>RuntimeExceptionDemo2 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400" b="1" dirty="0"/>
              <a:t>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Scanner </a:t>
            </a:r>
            <a:r>
              <a:rPr lang="en-US" altLang="zh-CN" sz="1400" b="1" dirty="0" err="1"/>
              <a:t>scanner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0000FF"/>
                </a:solidFill>
              </a:rPr>
              <a:t>new</a:t>
            </a:r>
            <a:r>
              <a:rPr lang="en-US" altLang="zh-CN" sz="1400" b="1" dirty="0"/>
              <a:t> Scanner(System.in);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false; </a:t>
            </a:r>
          </a:p>
          <a:p>
            <a:pPr eaLnBrk="1" hangingPunct="1"/>
            <a:r>
              <a:rPr lang="en-US" altLang="zh-CN" sz="1400" b="1" dirty="0"/>
              <a:t>        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while</a:t>
            </a:r>
            <a:r>
              <a:rPr lang="en-US" altLang="zh-CN" sz="1400" b="1" dirty="0"/>
              <a:t> (!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    {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("Please enter a integer:");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number = </a:t>
            </a:r>
            <a:r>
              <a:rPr lang="en-US" altLang="zh-CN" sz="1400" b="1" dirty="0" err="1"/>
              <a:t>scanner.nextInt</a:t>
            </a:r>
            <a:r>
              <a:rPr lang="en-US" altLang="zh-CN" sz="1400" b="1" dirty="0"/>
              <a:t>();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("Your input is: " + number);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true;</a:t>
            </a:r>
          </a:p>
          <a:p>
            <a:pPr eaLnBrk="1" hangingPunct="1"/>
            <a:r>
              <a:rPr lang="en-US" altLang="zh-CN" sz="1400" b="1" dirty="0"/>
              <a:t>            }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catch</a:t>
            </a:r>
            <a:r>
              <a:rPr lang="en-US" altLang="zh-CN" sz="1400" b="1" dirty="0"/>
              <a:t> (</a:t>
            </a:r>
            <a:r>
              <a:rPr lang="en-US" altLang="zh-CN" sz="1400" b="1" dirty="0" err="1"/>
              <a:t>InputMismatchException</a:t>
            </a:r>
            <a:r>
              <a:rPr lang="en-US" altLang="zh-CN" sz="1400" b="1" dirty="0"/>
              <a:t> ex)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Incorect</a:t>
            </a:r>
            <a:r>
              <a:rPr lang="en-US" altLang="zh-CN" sz="1400" b="1" dirty="0"/>
              <a:t> input, please try again.");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scanner.nextLine</a:t>
            </a:r>
            <a:r>
              <a:rPr lang="en-US" altLang="zh-CN" sz="1400" b="1" dirty="0"/>
              <a:t>();  </a:t>
            </a:r>
            <a:r>
              <a:rPr lang="en-US" altLang="zh-CN" sz="1400" b="1" dirty="0">
                <a:solidFill>
                  <a:srgbClr val="006600"/>
                </a:solidFill>
              </a:rPr>
              <a:t>// </a:t>
            </a:r>
            <a:r>
              <a:rPr lang="zh-CN" altLang="en-US" sz="1400" b="1" dirty="0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 dirty="0"/>
              <a:t>            </a:t>
            </a:r>
            <a:r>
              <a:rPr lang="en-US" altLang="zh-CN" sz="1400" b="1" dirty="0"/>
              <a:t>}</a:t>
            </a:r>
          </a:p>
          <a:p>
            <a:pPr eaLnBrk="1" hangingPunct="1"/>
            <a:r>
              <a:rPr lang="en-US" altLang="zh-CN" sz="1400" b="1" dirty="0"/>
              <a:t>        }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2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1297721" y="4225335"/>
            <a:ext cx="4435475" cy="2254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95936" y="2967037"/>
            <a:ext cx="2430463" cy="923925"/>
          </a:xfrm>
          <a:prstGeom prst="rect">
            <a:avLst/>
          </a:prstGeom>
          <a:gradFill rotWithShape="1">
            <a:gsLst>
              <a:gs pos="0">
                <a:srgbClr val="B9DBDB"/>
              </a:gs>
              <a:gs pos="35001">
                <a:srgbClr val="CEE5E5"/>
              </a:gs>
              <a:gs pos="100000">
                <a:srgbClr val="ECF5F5"/>
              </a:gs>
            </a:gsLst>
            <a:lin ang="5400000" scaled="1"/>
          </a:gradFill>
          <a:ln w="9525">
            <a:solidFill>
              <a:srgbClr val="59888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开始接收用户输入。</a:t>
            </a:r>
            <a:endParaRPr 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假设用户输入的不是整数，如 “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直接箭头连接符 7"/>
          <p:cNvCxnSpPr>
            <a:cxnSpLocks noChangeShapeType="1"/>
            <a:stCxn id="6" idx="1"/>
          </p:cNvCxnSpPr>
          <p:nvPr/>
        </p:nvCxnSpPr>
        <p:spPr bwMode="auto">
          <a:xfrm flipH="1">
            <a:off x="2987824" y="3429000"/>
            <a:ext cx="1008112" cy="79633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68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跟踪程序执行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2597" y="974601"/>
            <a:ext cx="7426722" cy="5883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java.util.InputMismatchException</a:t>
            </a:r>
            <a:r>
              <a:rPr lang="en-US" altLang="zh-CN" sz="1400" b="1" dirty="0"/>
              <a:t>;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java.util.Scanner</a:t>
            </a:r>
            <a:r>
              <a:rPr lang="en-US" altLang="zh-CN" sz="1400" b="1" dirty="0"/>
              <a:t>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400" b="1" dirty="0"/>
              <a:t>RuntimeExceptionDemo2 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400" b="1" dirty="0"/>
              <a:t>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Scanner </a:t>
            </a:r>
            <a:r>
              <a:rPr lang="en-US" altLang="zh-CN" sz="1400" b="1" dirty="0" err="1"/>
              <a:t>scanner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0000FF"/>
                </a:solidFill>
              </a:rPr>
              <a:t>new</a:t>
            </a:r>
            <a:r>
              <a:rPr lang="en-US" altLang="zh-CN" sz="1400" b="1" dirty="0"/>
              <a:t> Scanner(System.in);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false; </a:t>
            </a:r>
          </a:p>
          <a:p>
            <a:pPr eaLnBrk="1" hangingPunct="1"/>
            <a:r>
              <a:rPr lang="en-US" altLang="zh-CN" sz="1400" b="1" dirty="0"/>
              <a:t>        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while</a:t>
            </a:r>
            <a:r>
              <a:rPr lang="en-US" altLang="zh-CN" sz="1400" b="1" dirty="0"/>
              <a:t> (!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    {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("Please enter a integer:");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number = </a:t>
            </a:r>
            <a:r>
              <a:rPr lang="en-US" altLang="zh-CN" sz="1400" b="1" dirty="0" err="1"/>
              <a:t>scanner.nextInt</a:t>
            </a:r>
            <a:r>
              <a:rPr lang="en-US" altLang="zh-CN" sz="1400" b="1" dirty="0"/>
              <a:t>();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("Your input is: " + number);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true;</a:t>
            </a:r>
          </a:p>
          <a:p>
            <a:pPr eaLnBrk="1" hangingPunct="1"/>
            <a:r>
              <a:rPr lang="en-US" altLang="zh-CN" sz="1400" b="1" dirty="0"/>
              <a:t>            }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catch</a:t>
            </a:r>
            <a:r>
              <a:rPr lang="en-US" altLang="zh-CN" sz="1400" b="1" dirty="0"/>
              <a:t> (</a:t>
            </a:r>
            <a:r>
              <a:rPr lang="en-US" altLang="zh-CN" sz="1400" b="1" dirty="0" err="1"/>
              <a:t>InputMismatchException</a:t>
            </a:r>
            <a:r>
              <a:rPr lang="en-US" altLang="zh-CN" sz="1400" b="1" dirty="0"/>
              <a:t> ex)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Incorect</a:t>
            </a:r>
            <a:r>
              <a:rPr lang="en-US" altLang="zh-CN" sz="1400" b="1" dirty="0"/>
              <a:t> input, please try again.");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scanner.nextLine</a:t>
            </a:r>
            <a:r>
              <a:rPr lang="en-US" altLang="zh-CN" sz="1400" b="1" dirty="0"/>
              <a:t>();  </a:t>
            </a:r>
            <a:r>
              <a:rPr lang="en-US" altLang="zh-CN" sz="1400" b="1" dirty="0">
                <a:solidFill>
                  <a:srgbClr val="006600"/>
                </a:solidFill>
              </a:rPr>
              <a:t>// </a:t>
            </a:r>
            <a:r>
              <a:rPr lang="zh-CN" altLang="en-US" sz="1400" b="1" dirty="0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 dirty="0"/>
              <a:t>            </a:t>
            </a:r>
            <a:r>
              <a:rPr lang="en-US" altLang="zh-CN" sz="1400" b="1" dirty="0"/>
              <a:t>}</a:t>
            </a:r>
          </a:p>
          <a:p>
            <a:pPr eaLnBrk="1" hangingPunct="1"/>
            <a:r>
              <a:rPr lang="en-US" altLang="zh-CN" sz="1400" b="1" dirty="0"/>
              <a:t>        }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2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1297721" y="5472521"/>
            <a:ext cx="4786447" cy="288032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37092" y="4486932"/>
            <a:ext cx="1656184" cy="646331"/>
          </a:xfrm>
          <a:prstGeom prst="rect">
            <a:avLst/>
          </a:prstGeom>
          <a:gradFill rotWithShape="1">
            <a:gsLst>
              <a:gs pos="0">
                <a:srgbClr val="B9DBDB"/>
              </a:gs>
              <a:gs pos="35001">
                <a:srgbClr val="CEE5E5"/>
              </a:gs>
              <a:gs pos="100000">
                <a:srgbClr val="ECF5F5"/>
              </a:gs>
            </a:gsLst>
            <a:lin ang="5400000" scaled="1"/>
          </a:gradFill>
          <a:ln w="9525">
            <a:solidFill>
              <a:srgbClr val="59888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发生异常，并被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catch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捕获</a:t>
            </a:r>
          </a:p>
        </p:txBody>
      </p:sp>
      <p:cxnSp>
        <p:nvCxnSpPr>
          <p:cNvPr id="7" name="直接箭头连接符 7"/>
          <p:cNvCxnSpPr>
            <a:cxnSpLocks noChangeShapeType="1"/>
            <a:stCxn id="6" idx="1"/>
            <a:endCxn id="25604" idx="0"/>
          </p:cNvCxnSpPr>
          <p:nvPr/>
        </p:nvCxnSpPr>
        <p:spPr bwMode="auto">
          <a:xfrm flipH="1">
            <a:off x="3690945" y="4810098"/>
            <a:ext cx="2146147" cy="66242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7"/>
          <p:cNvCxnSpPr>
            <a:cxnSpLocks noChangeShapeType="1"/>
          </p:cNvCxnSpPr>
          <p:nvPr/>
        </p:nvCxnSpPr>
        <p:spPr bwMode="auto">
          <a:xfrm flipH="1">
            <a:off x="5011095" y="4147674"/>
            <a:ext cx="825997" cy="314070"/>
          </a:xfrm>
          <a:prstGeom prst="straightConnector1">
            <a:avLst/>
          </a:prstGeom>
          <a:ln>
            <a:solidFill>
              <a:srgbClr val="FF0000"/>
            </a:solidFill>
            <a:headE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7"/>
          <p:cNvCxnSpPr>
            <a:cxnSpLocks noChangeShapeType="1"/>
          </p:cNvCxnSpPr>
          <p:nvPr/>
        </p:nvCxnSpPr>
        <p:spPr bwMode="auto">
          <a:xfrm flipH="1">
            <a:off x="2983924" y="4147674"/>
            <a:ext cx="2853168" cy="673821"/>
          </a:xfrm>
          <a:prstGeom prst="straightConnector1">
            <a:avLst/>
          </a:prstGeom>
          <a:ln>
            <a:solidFill>
              <a:srgbClr val="FF0000"/>
            </a:solidFill>
            <a:headE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7"/>
          <p:cNvCxnSpPr>
            <a:cxnSpLocks noChangeShapeType="1"/>
          </p:cNvCxnSpPr>
          <p:nvPr/>
        </p:nvCxnSpPr>
        <p:spPr bwMode="auto">
          <a:xfrm flipH="1">
            <a:off x="3414217" y="3821010"/>
            <a:ext cx="276727" cy="45042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3363390" y="3457188"/>
            <a:ext cx="881973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出错点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849632" y="3625104"/>
            <a:ext cx="1631104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try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块中剩余代码没有被执行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异常的演示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543800" cy="5184775"/>
          </a:xfrm>
        </p:spPr>
        <p:txBody>
          <a:bodyPr/>
          <a:lstStyle/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 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Exception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）：发生于程序执行期间，表明出现了一个非法的运行状况。许多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JDK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中的方法在检测到非法情况时，会抛出一个异常对象。 </a:t>
            </a:r>
          </a:p>
          <a:p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例如：数组越界和被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除。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49" y="5489578"/>
            <a:ext cx="8644501" cy="6471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15616" y="3789040"/>
            <a:ext cx="244827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i="0" u="none" strike="noStrike" baseline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i="0" u="none" strike="noStrike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i="0" u="none" strike="noStrike" baseline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i="0" u="none" strike="noStrike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=1, j=0, k; </a:t>
            </a:r>
            <a:endParaRPr lang="en-US" altLang="zh-CN" sz="2400" b="0" i="0" u="none" strike="noStrike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i="0" u="none" strike="noStrike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</a:t>
            </a:r>
            <a:r>
              <a:rPr lang="en-US" altLang="zh-CN" sz="2400" b="1" i="0" u="none" strike="noStrike" baseline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i="0" u="none" strike="noStrike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/j; </a:t>
            </a:r>
            <a:endParaRPr lang="zh-CN" altLang="en-US" sz="2400" dirty="0"/>
          </a:p>
        </p:txBody>
      </p:sp>
      <p:sp>
        <p:nvSpPr>
          <p:cNvPr id="9" name="下箭头 8"/>
          <p:cNvSpPr/>
          <p:nvPr/>
        </p:nvSpPr>
        <p:spPr>
          <a:xfrm>
            <a:off x="2015716" y="4730771"/>
            <a:ext cx="648072" cy="64807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54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跟踪程序执行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2597" y="974601"/>
            <a:ext cx="7426722" cy="5883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java.util.InputMismatchException</a:t>
            </a:r>
            <a:r>
              <a:rPr lang="en-US" altLang="zh-CN" sz="1400" b="1" dirty="0"/>
              <a:t>;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java.util.Scanner</a:t>
            </a:r>
            <a:r>
              <a:rPr lang="en-US" altLang="zh-CN" sz="1400" b="1" dirty="0"/>
              <a:t>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400" b="1" dirty="0"/>
              <a:t>RuntimeExceptionDemo2 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400" b="1" dirty="0"/>
              <a:t>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Scanner </a:t>
            </a:r>
            <a:r>
              <a:rPr lang="en-US" altLang="zh-CN" sz="1400" b="1" dirty="0" err="1"/>
              <a:t>scanner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0000FF"/>
                </a:solidFill>
              </a:rPr>
              <a:t>new</a:t>
            </a:r>
            <a:r>
              <a:rPr lang="en-US" altLang="zh-CN" sz="1400" b="1" dirty="0"/>
              <a:t> Scanner(System.in);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false; </a:t>
            </a:r>
          </a:p>
          <a:p>
            <a:pPr eaLnBrk="1" hangingPunct="1"/>
            <a:r>
              <a:rPr lang="en-US" altLang="zh-CN" sz="1400" b="1" dirty="0"/>
              <a:t>        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while</a:t>
            </a:r>
            <a:r>
              <a:rPr lang="en-US" altLang="zh-CN" sz="1400" b="1" dirty="0"/>
              <a:t> (!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    {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("Please enter a integer:");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number = </a:t>
            </a:r>
            <a:r>
              <a:rPr lang="en-US" altLang="zh-CN" sz="1400" b="1" dirty="0" err="1"/>
              <a:t>scanner.nextInt</a:t>
            </a:r>
            <a:r>
              <a:rPr lang="en-US" altLang="zh-CN" sz="1400" b="1" dirty="0"/>
              <a:t>();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("Your input is: " + number);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true;</a:t>
            </a:r>
          </a:p>
          <a:p>
            <a:pPr eaLnBrk="1" hangingPunct="1"/>
            <a:r>
              <a:rPr lang="en-US" altLang="zh-CN" sz="1400" b="1" dirty="0"/>
              <a:t>            }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catch</a:t>
            </a:r>
            <a:r>
              <a:rPr lang="en-US" altLang="zh-CN" sz="1400" b="1" dirty="0"/>
              <a:t> (</a:t>
            </a:r>
            <a:r>
              <a:rPr lang="en-US" altLang="zh-CN" sz="1400" b="1" dirty="0" err="1"/>
              <a:t>InputMismatchException</a:t>
            </a:r>
            <a:r>
              <a:rPr lang="en-US" altLang="zh-CN" sz="1400" b="1" dirty="0"/>
              <a:t> ex)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Incorect</a:t>
            </a:r>
            <a:r>
              <a:rPr lang="en-US" altLang="zh-CN" sz="1400" b="1" dirty="0"/>
              <a:t> input, please try again.");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scanner.nextLine</a:t>
            </a:r>
            <a:r>
              <a:rPr lang="en-US" altLang="zh-CN" sz="1400" b="1" dirty="0"/>
              <a:t>();  </a:t>
            </a:r>
            <a:r>
              <a:rPr lang="en-US" altLang="zh-CN" sz="1400" b="1" dirty="0">
                <a:solidFill>
                  <a:srgbClr val="006600"/>
                </a:solidFill>
              </a:rPr>
              <a:t>// </a:t>
            </a:r>
            <a:r>
              <a:rPr lang="zh-CN" altLang="en-US" sz="1400" b="1" dirty="0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 dirty="0"/>
              <a:t>            </a:t>
            </a:r>
            <a:r>
              <a:rPr lang="en-US" altLang="zh-CN" sz="1400" b="1" dirty="0"/>
              <a:t>}</a:t>
            </a:r>
          </a:p>
          <a:p>
            <a:pPr eaLnBrk="1" hangingPunct="1"/>
            <a:r>
              <a:rPr lang="en-US" altLang="zh-CN" sz="1400" b="1" dirty="0"/>
              <a:t>        }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2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1297721" y="5715840"/>
            <a:ext cx="4435475" cy="2254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跟踪程序执行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2597" y="974601"/>
            <a:ext cx="7426722" cy="5883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java.util.InputMismatchException</a:t>
            </a:r>
            <a:r>
              <a:rPr lang="en-US" altLang="zh-CN" sz="1400" b="1" dirty="0"/>
              <a:t>;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java.util.Scanner</a:t>
            </a:r>
            <a:r>
              <a:rPr lang="en-US" altLang="zh-CN" sz="1400" b="1" dirty="0"/>
              <a:t>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400" b="1" dirty="0"/>
              <a:t>RuntimeExceptionDemo2 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400" b="1" dirty="0"/>
              <a:t>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Scanner </a:t>
            </a:r>
            <a:r>
              <a:rPr lang="en-US" altLang="zh-CN" sz="1400" b="1" dirty="0" err="1"/>
              <a:t>scanner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0000FF"/>
                </a:solidFill>
              </a:rPr>
              <a:t>new</a:t>
            </a:r>
            <a:r>
              <a:rPr lang="en-US" altLang="zh-CN" sz="1400" b="1" dirty="0"/>
              <a:t> Scanner(System.in);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false; </a:t>
            </a:r>
          </a:p>
          <a:p>
            <a:pPr eaLnBrk="1" hangingPunct="1"/>
            <a:r>
              <a:rPr lang="en-US" altLang="zh-CN" sz="1400" b="1" dirty="0"/>
              <a:t>        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while</a:t>
            </a:r>
            <a:r>
              <a:rPr lang="en-US" altLang="zh-CN" sz="1400" b="1" dirty="0"/>
              <a:t> (!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    {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("Please enter a integer:");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number = </a:t>
            </a:r>
            <a:r>
              <a:rPr lang="en-US" altLang="zh-CN" sz="1400" b="1" dirty="0" err="1"/>
              <a:t>scanner.nextInt</a:t>
            </a:r>
            <a:r>
              <a:rPr lang="en-US" altLang="zh-CN" sz="1400" b="1" dirty="0"/>
              <a:t>();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("Your input is: " + number);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true;</a:t>
            </a:r>
          </a:p>
          <a:p>
            <a:pPr eaLnBrk="1" hangingPunct="1"/>
            <a:r>
              <a:rPr lang="en-US" altLang="zh-CN" sz="1400" b="1" dirty="0"/>
              <a:t>            }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catch</a:t>
            </a:r>
            <a:r>
              <a:rPr lang="en-US" altLang="zh-CN" sz="1400" b="1" dirty="0"/>
              <a:t> (</a:t>
            </a:r>
            <a:r>
              <a:rPr lang="en-US" altLang="zh-CN" sz="1400" b="1" dirty="0" err="1"/>
              <a:t>InputMismatchException</a:t>
            </a:r>
            <a:r>
              <a:rPr lang="en-US" altLang="zh-CN" sz="1400" b="1" dirty="0"/>
              <a:t> ex)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Incorect</a:t>
            </a:r>
            <a:r>
              <a:rPr lang="en-US" altLang="zh-CN" sz="1400" b="1" dirty="0"/>
              <a:t> input, please try again.");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scanner.nextLine</a:t>
            </a:r>
            <a:r>
              <a:rPr lang="en-US" altLang="zh-CN" sz="1400" b="1" dirty="0"/>
              <a:t>();  </a:t>
            </a:r>
            <a:r>
              <a:rPr lang="en-US" altLang="zh-CN" sz="1400" b="1" dirty="0">
                <a:solidFill>
                  <a:srgbClr val="006600"/>
                </a:solidFill>
              </a:rPr>
              <a:t>// </a:t>
            </a:r>
            <a:r>
              <a:rPr lang="zh-CN" altLang="en-US" sz="1400" b="1" dirty="0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 dirty="0"/>
              <a:t>            </a:t>
            </a:r>
            <a:r>
              <a:rPr lang="en-US" altLang="zh-CN" sz="1400" b="1" dirty="0"/>
              <a:t>}</a:t>
            </a:r>
          </a:p>
          <a:p>
            <a:pPr eaLnBrk="1" hangingPunct="1"/>
            <a:r>
              <a:rPr lang="en-US" altLang="zh-CN" sz="1400" b="1" dirty="0"/>
              <a:t>        }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2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899592" y="3140968"/>
            <a:ext cx="4435475" cy="2254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跟踪程序执行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2597" y="974601"/>
            <a:ext cx="7426722" cy="5883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java.util.InputMismatchException</a:t>
            </a:r>
            <a:r>
              <a:rPr lang="en-US" altLang="zh-CN" sz="1400" b="1" dirty="0"/>
              <a:t>;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java.util.Scanner</a:t>
            </a:r>
            <a:r>
              <a:rPr lang="en-US" altLang="zh-CN" sz="1400" b="1" dirty="0"/>
              <a:t>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400" b="1" dirty="0"/>
              <a:t>RuntimeExceptionDemo2 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400" b="1" dirty="0"/>
              <a:t>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Scanner </a:t>
            </a:r>
            <a:r>
              <a:rPr lang="en-US" altLang="zh-CN" sz="1400" b="1" dirty="0" err="1"/>
              <a:t>scanner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0000FF"/>
                </a:solidFill>
              </a:rPr>
              <a:t>new</a:t>
            </a:r>
            <a:r>
              <a:rPr lang="en-US" altLang="zh-CN" sz="1400" b="1" dirty="0"/>
              <a:t> Scanner(System.in);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false; </a:t>
            </a:r>
          </a:p>
          <a:p>
            <a:pPr eaLnBrk="1" hangingPunct="1"/>
            <a:r>
              <a:rPr lang="en-US" altLang="zh-CN" sz="1400" b="1" dirty="0"/>
              <a:t>        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while</a:t>
            </a:r>
            <a:r>
              <a:rPr lang="en-US" altLang="zh-CN" sz="1400" b="1" dirty="0"/>
              <a:t> (!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    {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("Please enter a integer:");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number = </a:t>
            </a:r>
            <a:r>
              <a:rPr lang="en-US" altLang="zh-CN" sz="1400" b="1" dirty="0" err="1"/>
              <a:t>scanner.nextInt</a:t>
            </a:r>
            <a:r>
              <a:rPr lang="en-US" altLang="zh-CN" sz="1400" b="1" dirty="0"/>
              <a:t>();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("Your input is: " + number);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true;</a:t>
            </a:r>
          </a:p>
          <a:p>
            <a:pPr eaLnBrk="1" hangingPunct="1"/>
            <a:r>
              <a:rPr lang="en-US" altLang="zh-CN" sz="1400" b="1" dirty="0"/>
              <a:t>            }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catch</a:t>
            </a:r>
            <a:r>
              <a:rPr lang="en-US" altLang="zh-CN" sz="1400" b="1" dirty="0"/>
              <a:t> (</a:t>
            </a:r>
            <a:r>
              <a:rPr lang="en-US" altLang="zh-CN" sz="1400" b="1" dirty="0" err="1"/>
              <a:t>InputMismatchException</a:t>
            </a:r>
            <a:r>
              <a:rPr lang="en-US" altLang="zh-CN" sz="1400" b="1" dirty="0"/>
              <a:t> ex)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Incorect</a:t>
            </a:r>
            <a:r>
              <a:rPr lang="en-US" altLang="zh-CN" sz="1400" b="1" dirty="0"/>
              <a:t> input, please try again.");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scanner.nextLine</a:t>
            </a:r>
            <a:r>
              <a:rPr lang="en-US" altLang="zh-CN" sz="1400" b="1" dirty="0"/>
              <a:t>();  </a:t>
            </a:r>
            <a:r>
              <a:rPr lang="en-US" altLang="zh-CN" sz="1400" b="1" dirty="0">
                <a:solidFill>
                  <a:srgbClr val="006600"/>
                </a:solidFill>
              </a:rPr>
              <a:t>// </a:t>
            </a:r>
            <a:r>
              <a:rPr lang="zh-CN" altLang="en-US" sz="1400" b="1" dirty="0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 dirty="0"/>
              <a:t>            </a:t>
            </a:r>
            <a:r>
              <a:rPr lang="en-US" altLang="zh-CN" sz="1400" b="1" dirty="0"/>
              <a:t>}</a:t>
            </a:r>
          </a:p>
          <a:p>
            <a:pPr eaLnBrk="1" hangingPunct="1"/>
            <a:r>
              <a:rPr lang="en-US" altLang="zh-CN" sz="1400" b="1" dirty="0"/>
              <a:t>        }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2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1251477" y="4009311"/>
            <a:ext cx="4435475" cy="2254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跟踪程序执行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2597" y="974601"/>
            <a:ext cx="7426722" cy="5883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java.util.InputMismatchException</a:t>
            </a:r>
            <a:r>
              <a:rPr lang="en-US" altLang="zh-CN" sz="1400" b="1" dirty="0"/>
              <a:t>;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java.util.Scanner</a:t>
            </a:r>
            <a:r>
              <a:rPr lang="en-US" altLang="zh-CN" sz="1400" b="1" dirty="0"/>
              <a:t>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400" b="1" dirty="0"/>
              <a:t>RuntimeExceptionDemo2 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400" b="1" dirty="0"/>
              <a:t>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Scanner </a:t>
            </a:r>
            <a:r>
              <a:rPr lang="en-US" altLang="zh-CN" sz="1400" b="1" dirty="0" err="1"/>
              <a:t>scanner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0000FF"/>
                </a:solidFill>
              </a:rPr>
              <a:t>new</a:t>
            </a:r>
            <a:r>
              <a:rPr lang="en-US" altLang="zh-CN" sz="1400" b="1" dirty="0"/>
              <a:t> Scanner(System.in);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false; </a:t>
            </a:r>
          </a:p>
          <a:p>
            <a:pPr eaLnBrk="1" hangingPunct="1"/>
            <a:r>
              <a:rPr lang="en-US" altLang="zh-CN" sz="1400" b="1" dirty="0"/>
              <a:t>        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while</a:t>
            </a:r>
            <a:r>
              <a:rPr lang="en-US" altLang="zh-CN" sz="1400" b="1" dirty="0"/>
              <a:t> (!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    {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("Please enter a integer:");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number = </a:t>
            </a:r>
            <a:r>
              <a:rPr lang="en-US" altLang="zh-CN" sz="1400" b="1" dirty="0" err="1"/>
              <a:t>scanner.nextInt</a:t>
            </a:r>
            <a:r>
              <a:rPr lang="en-US" altLang="zh-CN" sz="1400" b="1" dirty="0"/>
              <a:t>();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("Your input is: " + number);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true;</a:t>
            </a:r>
          </a:p>
          <a:p>
            <a:pPr eaLnBrk="1" hangingPunct="1"/>
            <a:r>
              <a:rPr lang="en-US" altLang="zh-CN" sz="1400" b="1" dirty="0"/>
              <a:t>            }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catch</a:t>
            </a:r>
            <a:r>
              <a:rPr lang="en-US" altLang="zh-CN" sz="1400" b="1" dirty="0"/>
              <a:t> (</a:t>
            </a:r>
            <a:r>
              <a:rPr lang="en-US" altLang="zh-CN" sz="1400" b="1" dirty="0" err="1"/>
              <a:t>InputMismatchException</a:t>
            </a:r>
            <a:r>
              <a:rPr lang="en-US" altLang="zh-CN" sz="1400" b="1" dirty="0"/>
              <a:t> ex)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Incorect</a:t>
            </a:r>
            <a:r>
              <a:rPr lang="en-US" altLang="zh-CN" sz="1400" b="1" dirty="0"/>
              <a:t> input, please try again.");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scanner.nextLine</a:t>
            </a:r>
            <a:r>
              <a:rPr lang="en-US" altLang="zh-CN" sz="1400" b="1" dirty="0"/>
              <a:t>();  </a:t>
            </a:r>
            <a:r>
              <a:rPr lang="en-US" altLang="zh-CN" sz="1400" b="1" dirty="0">
                <a:solidFill>
                  <a:srgbClr val="006600"/>
                </a:solidFill>
              </a:rPr>
              <a:t>// </a:t>
            </a:r>
            <a:r>
              <a:rPr lang="zh-CN" altLang="en-US" sz="1400" b="1" dirty="0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 dirty="0"/>
              <a:t>            </a:t>
            </a:r>
            <a:r>
              <a:rPr lang="en-US" altLang="zh-CN" sz="1400" b="1" dirty="0"/>
              <a:t>}</a:t>
            </a:r>
          </a:p>
          <a:p>
            <a:pPr eaLnBrk="1" hangingPunct="1"/>
            <a:r>
              <a:rPr lang="en-US" altLang="zh-CN" sz="1400" b="1" dirty="0"/>
              <a:t>        }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2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1297721" y="4225335"/>
            <a:ext cx="4435475" cy="2254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95936" y="2967037"/>
            <a:ext cx="2430463" cy="923925"/>
          </a:xfrm>
          <a:prstGeom prst="rect">
            <a:avLst/>
          </a:prstGeom>
          <a:gradFill rotWithShape="1">
            <a:gsLst>
              <a:gs pos="0">
                <a:srgbClr val="B9DBDB"/>
              </a:gs>
              <a:gs pos="35001">
                <a:srgbClr val="CEE5E5"/>
              </a:gs>
              <a:gs pos="100000">
                <a:srgbClr val="ECF5F5"/>
              </a:gs>
            </a:gsLst>
            <a:lin ang="5400000" scaled="1"/>
          </a:gradFill>
          <a:ln w="9525">
            <a:solidFill>
              <a:srgbClr val="59888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接收用户输入。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假设用户输入的是整数，如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7"/>
          <p:cNvCxnSpPr>
            <a:cxnSpLocks noChangeShapeType="1"/>
            <a:stCxn id="6" idx="1"/>
          </p:cNvCxnSpPr>
          <p:nvPr/>
        </p:nvCxnSpPr>
        <p:spPr bwMode="auto">
          <a:xfrm flipH="1">
            <a:off x="2987824" y="3429000"/>
            <a:ext cx="1008112" cy="79633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81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跟踪程序执行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2597" y="974601"/>
            <a:ext cx="7426722" cy="5883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java.util.InputMismatchException</a:t>
            </a:r>
            <a:r>
              <a:rPr lang="en-US" altLang="zh-CN" sz="1400" b="1" dirty="0"/>
              <a:t>;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java.util.Scanner</a:t>
            </a:r>
            <a:r>
              <a:rPr lang="en-US" altLang="zh-CN" sz="1400" b="1" dirty="0"/>
              <a:t>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400" b="1" dirty="0"/>
              <a:t>RuntimeExceptionDemo2 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400" b="1" dirty="0"/>
              <a:t>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Scanner </a:t>
            </a:r>
            <a:r>
              <a:rPr lang="en-US" altLang="zh-CN" sz="1400" b="1" dirty="0" err="1"/>
              <a:t>scanner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0000FF"/>
                </a:solidFill>
              </a:rPr>
              <a:t>new</a:t>
            </a:r>
            <a:r>
              <a:rPr lang="en-US" altLang="zh-CN" sz="1400" b="1" dirty="0"/>
              <a:t> Scanner(System.in);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false; </a:t>
            </a:r>
          </a:p>
          <a:p>
            <a:pPr eaLnBrk="1" hangingPunct="1"/>
            <a:r>
              <a:rPr lang="en-US" altLang="zh-CN" sz="1400" b="1" dirty="0"/>
              <a:t>        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while</a:t>
            </a:r>
            <a:r>
              <a:rPr lang="en-US" altLang="zh-CN" sz="1400" b="1" dirty="0"/>
              <a:t> (!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    {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("Please enter a integer:");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number = </a:t>
            </a:r>
            <a:r>
              <a:rPr lang="en-US" altLang="zh-CN" sz="1400" b="1" dirty="0" err="1"/>
              <a:t>scanner.nextInt</a:t>
            </a:r>
            <a:r>
              <a:rPr lang="en-US" altLang="zh-CN" sz="1400" b="1" dirty="0"/>
              <a:t>();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("Your input is: " + number);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true;</a:t>
            </a:r>
          </a:p>
          <a:p>
            <a:pPr eaLnBrk="1" hangingPunct="1"/>
            <a:r>
              <a:rPr lang="en-US" altLang="zh-CN" sz="1400" b="1" dirty="0"/>
              <a:t>            }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catch</a:t>
            </a:r>
            <a:r>
              <a:rPr lang="en-US" altLang="zh-CN" sz="1400" b="1" dirty="0"/>
              <a:t> (</a:t>
            </a:r>
            <a:r>
              <a:rPr lang="en-US" altLang="zh-CN" sz="1400" b="1" dirty="0" err="1"/>
              <a:t>InputMismatchException</a:t>
            </a:r>
            <a:r>
              <a:rPr lang="en-US" altLang="zh-CN" sz="1400" b="1" dirty="0"/>
              <a:t> ex)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Incorect</a:t>
            </a:r>
            <a:r>
              <a:rPr lang="en-US" altLang="zh-CN" sz="1400" b="1" dirty="0"/>
              <a:t> input, please try again.");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scanner.nextLine</a:t>
            </a:r>
            <a:r>
              <a:rPr lang="en-US" altLang="zh-CN" sz="1400" b="1" dirty="0"/>
              <a:t>();  </a:t>
            </a:r>
            <a:r>
              <a:rPr lang="en-US" altLang="zh-CN" sz="1400" b="1" dirty="0">
                <a:solidFill>
                  <a:srgbClr val="006600"/>
                </a:solidFill>
              </a:rPr>
              <a:t>// </a:t>
            </a:r>
            <a:r>
              <a:rPr lang="zh-CN" altLang="en-US" sz="1400" b="1" dirty="0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 dirty="0"/>
              <a:t>            </a:t>
            </a:r>
            <a:r>
              <a:rPr lang="en-US" altLang="zh-CN" sz="1400" b="1" dirty="0"/>
              <a:t>}</a:t>
            </a:r>
          </a:p>
          <a:p>
            <a:pPr eaLnBrk="1" hangingPunct="1"/>
            <a:r>
              <a:rPr lang="en-US" altLang="zh-CN" sz="1400" b="1" dirty="0"/>
              <a:t>        }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2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1251477" y="4437112"/>
            <a:ext cx="4435475" cy="2254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6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跟踪程序执行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2597" y="974601"/>
            <a:ext cx="7426722" cy="5883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java.util.InputMismatchException</a:t>
            </a:r>
            <a:r>
              <a:rPr lang="en-US" altLang="zh-CN" sz="1400" b="1" dirty="0"/>
              <a:t>;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java.util.Scanner</a:t>
            </a:r>
            <a:r>
              <a:rPr lang="en-US" altLang="zh-CN" sz="1400" b="1" dirty="0"/>
              <a:t>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400" b="1" dirty="0"/>
              <a:t>RuntimeExceptionDemo2 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400" b="1" dirty="0"/>
              <a:t>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Scanner </a:t>
            </a:r>
            <a:r>
              <a:rPr lang="en-US" altLang="zh-CN" sz="1400" b="1" dirty="0" err="1"/>
              <a:t>scanner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0000FF"/>
                </a:solidFill>
              </a:rPr>
              <a:t>new</a:t>
            </a:r>
            <a:r>
              <a:rPr lang="en-US" altLang="zh-CN" sz="1400" b="1" dirty="0"/>
              <a:t> Scanner(System.in);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false; </a:t>
            </a:r>
          </a:p>
          <a:p>
            <a:pPr eaLnBrk="1" hangingPunct="1"/>
            <a:r>
              <a:rPr lang="en-US" altLang="zh-CN" sz="1400" b="1" dirty="0"/>
              <a:t>        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while</a:t>
            </a:r>
            <a:r>
              <a:rPr lang="en-US" altLang="zh-CN" sz="1400" b="1" dirty="0"/>
              <a:t> (!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    {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("Please enter a integer:");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number = </a:t>
            </a:r>
            <a:r>
              <a:rPr lang="en-US" altLang="zh-CN" sz="1400" b="1" dirty="0" err="1"/>
              <a:t>scanner.nextInt</a:t>
            </a:r>
            <a:r>
              <a:rPr lang="en-US" altLang="zh-CN" sz="1400" b="1" dirty="0"/>
              <a:t>();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("Your input is: " + number);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true;</a:t>
            </a:r>
          </a:p>
          <a:p>
            <a:pPr eaLnBrk="1" hangingPunct="1"/>
            <a:r>
              <a:rPr lang="en-US" altLang="zh-CN" sz="1400" b="1" dirty="0"/>
              <a:t>            }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catch</a:t>
            </a:r>
            <a:r>
              <a:rPr lang="en-US" altLang="zh-CN" sz="1400" b="1" dirty="0"/>
              <a:t> (</a:t>
            </a:r>
            <a:r>
              <a:rPr lang="en-US" altLang="zh-CN" sz="1400" b="1" dirty="0" err="1"/>
              <a:t>InputMismatchException</a:t>
            </a:r>
            <a:r>
              <a:rPr lang="en-US" altLang="zh-CN" sz="1400" b="1" dirty="0"/>
              <a:t> ex)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Incorect</a:t>
            </a:r>
            <a:r>
              <a:rPr lang="en-US" altLang="zh-CN" sz="1400" b="1" dirty="0"/>
              <a:t> input, please try again.");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scanner.nextLine</a:t>
            </a:r>
            <a:r>
              <a:rPr lang="en-US" altLang="zh-CN" sz="1400" b="1" dirty="0"/>
              <a:t>();  </a:t>
            </a:r>
            <a:r>
              <a:rPr lang="en-US" altLang="zh-CN" sz="1400" b="1" dirty="0">
                <a:solidFill>
                  <a:srgbClr val="006600"/>
                </a:solidFill>
              </a:rPr>
              <a:t>// </a:t>
            </a:r>
            <a:r>
              <a:rPr lang="zh-CN" altLang="en-US" sz="1400" b="1" dirty="0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 dirty="0"/>
              <a:t>            </a:t>
            </a:r>
            <a:r>
              <a:rPr lang="en-US" altLang="zh-CN" sz="1400" b="1" dirty="0"/>
              <a:t>}</a:t>
            </a:r>
          </a:p>
          <a:p>
            <a:pPr eaLnBrk="1" hangingPunct="1"/>
            <a:r>
              <a:rPr lang="en-US" altLang="zh-CN" sz="1400" b="1" dirty="0"/>
              <a:t>        }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2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1251477" y="4657383"/>
            <a:ext cx="4435475" cy="2254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跟踪程序执行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2597" y="974601"/>
            <a:ext cx="7426722" cy="5883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java.util.InputMismatchException</a:t>
            </a:r>
            <a:r>
              <a:rPr lang="en-US" altLang="zh-CN" sz="1400" b="1" dirty="0"/>
              <a:t>;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java.util.Scanner</a:t>
            </a:r>
            <a:r>
              <a:rPr lang="en-US" altLang="zh-CN" sz="1400" b="1" dirty="0"/>
              <a:t>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400" b="1" dirty="0"/>
              <a:t>RuntimeExceptionDemo2 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400" b="1" dirty="0"/>
              <a:t>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Scanner </a:t>
            </a:r>
            <a:r>
              <a:rPr lang="en-US" altLang="zh-CN" sz="1400" b="1" dirty="0" err="1"/>
              <a:t>scanner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0000FF"/>
                </a:solidFill>
              </a:rPr>
              <a:t>new</a:t>
            </a:r>
            <a:r>
              <a:rPr lang="en-US" altLang="zh-CN" sz="1400" b="1" dirty="0"/>
              <a:t> Scanner(System.in);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false; </a:t>
            </a:r>
          </a:p>
          <a:p>
            <a:pPr eaLnBrk="1" hangingPunct="1"/>
            <a:r>
              <a:rPr lang="en-US" altLang="zh-CN" sz="1400" b="1" dirty="0"/>
              <a:t>        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while</a:t>
            </a:r>
            <a:r>
              <a:rPr lang="en-US" altLang="zh-CN" sz="1400" b="1" dirty="0"/>
              <a:t> (!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    {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("Please enter a integer:");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number = </a:t>
            </a:r>
            <a:r>
              <a:rPr lang="en-US" altLang="zh-CN" sz="1400" b="1" dirty="0" err="1"/>
              <a:t>scanner.nextInt</a:t>
            </a:r>
            <a:r>
              <a:rPr lang="en-US" altLang="zh-CN" sz="1400" b="1" dirty="0"/>
              <a:t>();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("Your input is: " + number);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true;</a:t>
            </a:r>
          </a:p>
          <a:p>
            <a:pPr eaLnBrk="1" hangingPunct="1"/>
            <a:r>
              <a:rPr lang="en-US" altLang="zh-CN" sz="1400" b="1" dirty="0"/>
              <a:t>            }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catch</a:t>
            </a:r>
            <a:r>
              <a:rPr lang="en-US" altLang="zh-CN" sz="1400" b="1" dirty="0"/>
              <a:t> (</a:t>
            </a:r>
            <a:r>
              <a:rPr lang="en-US" altLang="zh-CN" sz="1400" b="1" dirty="0" err="1"/>
              <a:t>InputMismatchException</a:t>
            </a:r>
            <a:r>
              <a:rPr lang="en-US" altLang="zh-CN" sz="1400" b="1" dirty="0"/>
              <a:t> ex)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Incorect</a:t>
            </a:r>
            <a:r>
              <a:rPr lang="en-US" altLang="zh-CN" sz="1400" b="1" dirty="0"/>
              <a:t> input, please try again.");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scanner.nextLine</a:t>
            </a:r>
            <a:r>
              <a:rPr lang="en-US" altLang="zh-CN" sz="1400" b="1" dirty="0"/>
              <a:t>();  </a:t>
            </a:r>
            <a:r>
              <a:rPr lang="en-US" altLang="zh-CN" sz="1400" b="1" dirty="0">
                <a:solidFill>
                  <a:srgbClr val="006600"/>
                </a:solidFill>
              </a:rPr>
              <a:t>// </a:t>
            </a:r>
            <a:r>
              <a:rPr lang="zh-CN" altLang="en-US" sz="1400" b="1" dirty="0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 dirty="0"/>
              <a:t>            </a:t>
            </a:r>
            <a:r>
              <a:rPr lang="en-US" altLang="zh-CN" sz="1400" b="1" dirty="0"/>
              <a:t>}</a:t>
            </a:r>
          </a:p>
          <a:p>
            <a:pPr eaLnBrk="1" hangingPunct="1"/>
            <a:r>
              <a:rPr lang="en-US" altLang="zh-CN" sz="1400" b="1" dirty="0"/>
              <a:t>        }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2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899592" y="3140968"/>
            <a:ext cx="4435475" cy="2254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8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跟踪程序执行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2597" y="974601"/>
            <a:ext cx="7426722" cy="5883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java.util.InputMismatchException</a:t>
            </a:r>
            <a:r>
              <a:rPr lang="en-US" altLang="zh-CN" sz="1400" b="1" dirty="0"/>
              <a:t>;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java.util.Scanner</a:t>
            </a:r>
            <a:r>
              <a:rPr lang="en-US" altLang="zh-CN" sz="1400" b="1" dirty="0"/>
              <a:t>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400" b="1" dirty="0"/>
              <a:t>RuntimeExceptionDemo2 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400" b="1" dirty="0"/>
              <a:t>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Scanner </a:t>
            </a:r>
            <a:r>
              <a:rPr lang="en-US" altLang="zh-CN" sz="1400" b="1" dirty="0" err="1"/>
              <a:t>scanner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0000FF"/>
                </a:solidFill>
              </a:rPr>
              <a:t>new</a:t>
            </a:r>
            <a:r>
              <a:rPr lang="en-US" altLang="zh-CN" sz="1400" b="1" dirty="0"/>
              <a:t> Scanner(System.in);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false; </a:t>
            </a:r>
          </a:p>
          <a:p>
            <a:pPr eaLnBrk="1" hangingPunct="1"/>
            <a:r>
              <a:rPr lang="en-US" altLang="zh-CN" sz="1400" b="1" dirty="0"/>
              <a:t>        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while</a:t>
            </a:r>
            <a:r>
              <a:rPr lang="en-US" altLang="zh-CN" sz="1400" b="1" dirty="0"/>
              <a:t> (!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    {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("Please enter a integer:");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number = </a:t>
            </a:r>
            <a:r>
              <a:rPr lang="en-US" altLang="zh-CN" sz="1400" b="1" dirty="0" err="1"/>
              <a:t>scanner.nextInt</a:t>
            </a:r>
            <a:r>
              <a:rPr lang="en-US" altLang="zh-CN" sz="1400" b="1" dirty="0"/>
              <a:t>();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("Your input is: " + number);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true;</a:t>
            </a:r>
          </a:p>
          <a:p>
            <a:pPr eaLnBrk="1" hangingPunct="1"/>
            <a:r>
              <a:rPr lang="en-US" altLang="zh-CN" sz="1400" b="1" dirty="0"/>
              <a:t>            }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catch</a:t>
            </a:r>
            <a:r>
              <a:rPr lang="en-US" altLang="zh-CN" sz="1400" b="1" dirty="0"/>
              <a:t> (</a:t>
            </a:r>
            <a:r>
              <a:rPr lang="en-US" altLang="zh-CN" sz="1400" b="1" dirty="0" err="1"/>
              <a:t>InputMismatchException</a:t>
            </a:r>
            <a:r>
              <a:rPr lang="en-US" altLang="zh-CN" sz="1400" b="1" dirty="0"/>
              <a:t> ex)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Incorect</a:t>
            </a:r>
            <a:r>
              <a:rPr lang="en-US" altLang="zh-CN" sz="1400" b="1" dirty="0"/>
              <a:t> input, please try again.");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scanner.nextLine</a:t>
            </a:r>
            <a:r>
              <a:rPr lang="en-US" altLang="zh-CN" sz="1400" b="1" dirty="0"/>
              <a:t>();  </a:t>
            </a:r>
            <a:r>
              <a:rPr lang="en-US" altLang="zh-CN" sz="1400" b="1" dirty="0">
                <a:solidFill>
                  <a:srgbClr val="006600"/>
                </a:solidFill>
              </a:rPr>
              <a:t>// </a:t>
            </a:r>
            <a:r>
              <a:rPr lang="zh-CN" altLang="en-US" sz="1400" b="1" dirty="0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 dirty="0"/>
              <a:t>            </a:t>
            </a:r>
            <a:r>
              <a:rPr lang="en-US" altLang="zh-CN" sz="1400" b="1" dirty="0"/>
              <a:t>}</a:t>
            </a:r>
          </a:p>
          <a:p>
            <a:pPr eaLnBrk="1" hangingPunct="1"/>
            <a:r>
              <a:rPr lang="en-US" altLang="zh-CN" sz="1400" b="1" dirty="0"/>
              <a:t>        }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2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899592" y="6155903"/>
            <a:ext cx="4435475" cy="2254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跟踪程序执行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2597" y="974601"/>
            <a:ext cx="7426722" cy="5883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java.util.InputMismatchException</a:t>
            </a:r>
            <a:r>
              <a:rPr lang="en-US" altLang="zh-CN" sz="1400" b="1" dirty="0"/>
              <a:t>;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import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java.util.Scanner</a:t>
            </a:r>
            <a:r>
              <a:rPr lang="en-US" altLang="zh-CN" sz="1400" b="1" dirty="0"/>
              <a:t>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</a:rPr>
              <a:t>public class </a:t>
            </a:r>
            <a:r>
              <a:rPr lang="en-US" altLang="zh-CN" sz="1400" b="1" dirty="0"/>
              <a:t>RuntimeExceptionDemo2 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public static void </a:t>
            </a:r>
            <a:r>
              <a:rPr lang="en-US" altLang="zh-CN" sz="1400" b="1" dirty="0"/>
              <a:t>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Scanner </a:t>
            </a:r>
            <a:r>
              <a:rPr lang="en-US" altLang="zh-CN" sz="1400" b="1" dirty="0" err="1"/>
              <a:t>scanner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0000FF"/>
                </a:solidFill>
              </a:rPr>
              <a:t>new</a:t>
            </a:r>
            <a:r>
              <a:rPr lang="en-US" altLang="zh-CN" sz="1400" b="1" dirty="0"/>
              <a:t> Scanner(System.in);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boolean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false; </a:t>
            </a:r>
          </a:p>
          <a:p>
            <a:pPr eaLnBrk="1" hangingPunct="1"/>
            <a:r>
              <a:rPr lang="en-US" altLang="zh-CN" sz="1400" b="1" dirty="0"/>
              <a:t>        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while</a:t>
            </a:r>
            <a:r>
              <a:rPr lang="en-US" altLang="zh-CN" sz="1400" b="1" dirty="0"/>
              <a:t> (!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    {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("Please enter a integer:");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number = </a:t>
            </a:r>
            <a:r>
              <a:rPr lang="en-US" altLang="zh-CN" sz="1400" b="1" dirty="0" err="1"/>
              <a:t>scanner.nextInt</a:t>
            </a:r>
            <a:r>
              <a:rPr lang="en-US" altLang="zh-CN" sz="1400" b="1" dirty="0"/>
              <a:t>();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("Your input is: " + number);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inputIsValid</a:t>
            </a:r>
            <a:r>
              <a:rPr lang="en-US" altLang="zh-CN" sz="1400" b="1" dirty="0"/>
              <a:t> = true;</a:t>
            </a:r>
          </a:p>
          <a:p>
            <a:pPr eaLnBrk="1" hangingPunct="1"/>
            <a:r>
              <a:rPr lang="en-US" altLang="zh-CN" sz="1400" b="1" dirty="0"/>
              <a:t>            }</a:t>
            </a:r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catch</a:t>
            </a:r>
            <a:r>
              <a:rPr lang="en-US" altLang="zh-CN" sz="1400" b="1" dirty="0"/>
              <a:t> (</a:t>
            </a:r>
            <a:r>
              <a:rPr lang="en-US" altLang="zh-CN" sz="1400" b="1" dirty="0" err="1"/>
              <a:t>InputMismatchException</a:t>
            </a:r>
            <a:r>
              <a:rPr lang="en-US" altLang="zh-CN" sz="1400" b="1" dirty="0"/>
              <a:t> ex)</a:t>
            </a:r>
          </a:p>
          <a:p>
            <a:pPr eaLnBrk="1" hangingPunct="1"/>
            <a:r>
              <a:rPr lang="en-US" altLang="zh-CN" sz="1400" b="1" dirty="0"/>
              <a:t>            {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Incorect</a:t>
            </a:r>
            <a:r>
              <a:rPr lang="en-US" altLang="zh-CN" sz="1400" b="1" dirty="0"/>
              <a:t> input, please try again.");</a:t>
            </a:r>
          </a:p>
          <a:p>
            <a:pPr eaLnBrk="1" hangingPunct="1"/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scanner.nextLine</a:t>
            </a:r>
            <a:r>
              <a:rPr lang="en-US" altLang="zh-CN" sz="1400" b="1" dirty="0"/>
              <a:t>();  </a:t>
            </a:r>
            <a:r>
              <a:rPr lang="en-US" altLang="zh-CN" sz="1400" b="1" dirty="0">
                <a:solidFill>
                  <a:srgbClr val="006600"/>
                </a:solidFill>
              </a:rPr>
              <a:t>// </a:t>
            </a:r>
            <a:r>
              <a:rPr lang="zh-CN" altLang="en-US" sz="1400" b="1" dirty="0">
                <a:solidFill>
                  <a:srgbClr val="006600"/>
                </a:solidFill>
              </a:rPr>
              <a:t>重新开始接受输入</a:t>
            </a:r>
          </a:p>
          <a:p>
            <a:pPr eaLnBrk="1" hangingPunct="1"/>
            <a:r>
              <a:rPr lang="zh-CN" altLang="en-US" sz="1400" b="1" dirty="0"/>
              <a:t>            </a:t>
            </a:r>
            <a:r>
              <a:rPr lang="en-US" altLang="zh-CN" sz="1400" b="1" dirty="0"/>
              <a:t>}</a:t>
            </a:r>
          </a:p>
          <a:p>
            <a:pPr eaLnBrk="1" hangingPunct="1"/>
            <a:r>
              <a:rPr lang="en-US" altLang="zh-CN" sz="1400" b="1" dirty="0"/>
              <a:t>        }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2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683568" y="6371927"/>
            <a:ext cx="4435475" cy="2254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6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4294967295"/>
          </p:nvPr>
        </p:nvSpPr>
        <p:spPr>
          <a:xfrm>
            <a:off x="468313" y="981075"/>
            <a:ext cx="7488063" cy="2807965"/>
          </a:xfrm>
        </p:spPr>
        <p:txBody>
          <a:bodyPr/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异常处理的目的是依据实际情况提供不同的错误应对策略与手段，使程序更稳定，更安全。</a:t>
            </a:r>
          </a:p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异常处理的主要用途是提供准确的错误消息，解释失败的原因、位置和错误类型等，同时提供一定的恢复能力，尽可能地保证数据完整性不被破坏，并让程序能继续运行。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try/catch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结构来捕获异常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455069" y="4005064"/>
            <a:ext cx="3557091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try</a:t>
            </a:r>
          </a:p>
          <a:p>
            <a:pPr eaLnBrk="1" hangingPunct="1"/>
            <a:r>
              <a:rPr lang="en-US" altLang="zh-CN" b="1" dirty="0"/>
              <a:t>{</a:t>
            </a:r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 smtClean="0"/>
              <a:t>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catch (...)</a:t>
            </a:r>
          </a:p>
          <a:p>
            <a:pPr eaLnBrk="1" hangingPunct="1"/>
            <a:r>
              <a:rPr lang="en-US" altLang="zh-CN" b="1" dirty="0"/>
              <a:t>{</a:t>
            </a:r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203848" y="4509120"/>
            <a:ext cx="2430462" cy="369332"/>
          </a:xfrm>
          <a:prstGeom prst="rect">
            <a:avLst/>
          </a:prstGeom>
          <a:gradFill rotWithShape="1">
            <a:gsLst>
              <a:gs pos="0">
                <a:srgbClr val="B9DBDB"/>
              </a:gs>
              <a:gs pos="35001">
                <a:srgbClr val="CEE5E5"/>
              </a:gs>
              <a:gs pos="100000">
                <a:srgbClr val="ECF5F5"/>
              </a:gs>
            </a:gsLst>
            <a:lin ang="5400000" scaled="1"/>
          </a:gradFill>
          <a:ln w="9525">
            <a:solidFill>
              <a:srgbClr val="59888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正常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203848" y="5760124"/>
            <a:ext cx="2430462" cy="369332"/>
          </a:xfrm>
          <a:prstGeom prst="rect">
            <a:avLst/>
          </a:pr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异常处理代码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5.1 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错误处理的方法概述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传统的程序运行时错误处理</a:t>
            </a:r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语言：</a:t>
            </a: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函数返回值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某个可能会执行失败的函数（）；</a:t>
            </a:r>
          </a:p>
          <a:p>
            <a:pPr eaLnBrk="1" hangingPunct="1">
              <a:buFontTx/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if (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函数返回值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==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表示该函数执行成功的值）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正常代码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else if (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函数返回值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==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代表错误情况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{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处理错误情形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1}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else if (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函数返回值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==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代表错误情况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{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处理错误情形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2}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	   ……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 idx="4294967295"/>
          </p:nvPr>
        </p:nvSpPr>
        <p:spPr>
          <a:xfrm>
            <a:off x="468313" y="116632"/>
            <a:ext cx="7543800" cy="719137"/>
          </a:xfrm>
        </p:spPr>
        <p:txBody>
          <a:bodyPr/>
          <a:lstStyle/>
          <a:p>
            <a:r>
              <a:rPr lang="zh-CN" altLang="en-US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异常类继承结构图</a:t>
            </a:r>
          </a:p>
        </p:txBody>
      </p:sp>
      <p:sp>
        <p:nvSpPr>
          <p:cNvPr id="43011" name="矩形 3"/>
          <p:cNvSpPr>
            <a:spLocks noChangeArrowheads="1"/>
          </p:cNvSpPr>
          <p:nvPr/>
        </p:nvSpPr>
        <p:spPr bwMode="auto">
          <a:xfrm>
            <a:off x="77788" y="3232150"/>
            <a:ext cx="862012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Object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946150" y="3275013"/>
            <a:ext cx="406400" cy="314325"/>
            <a:chOff x="0" y="0"/>
            <a:chExt cx="407096" cy="313150"/>
          </a:xfrm>
        </p:grpSpPr>
        <p:sp>
          <p:nvSpPr>
            <p:cNvPr id="43052" name="等腰三角形 4"/>
            <p:cNvSpPr>
              <a:spLocks noChangeArrowheads="1"/>
            </p:cNvSpPr>
            <p:nvPr/>
          </p:nvSpPr>
          <p:spPr bwMode="auto">
            <a:xfrm rot="-5400000">
              <a:off x="-93761" y="93761"/>
              <a:ext cx="313150" cy="125628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3053" name="直接连接符 6"/>
            <p:cNvCxnSpPr>
              <a:cxnSpLocks noChangeShapeType="1"/>
              <a:stCxn id="43052" idx="3"/>
            </p:cNvCxnSpPr>
            <p:nvPr/>
          </p:nvCxnSpPr>
          <p:spPr bwMode="auto">
            <a:xfrm>
              <a:off x="125628" y="156575"/>
              <a:ext cx="281468" cy="15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13" name="矩形 7"/>
          <p:cNvSpPr>
            <a:spLocks noChangeArrowheads="1"/>
          </p:cNvSpPr>
          <p:nvPr/>
        </p:nvSpPr>
        <p:spPr bwMode="auto">
          <a:xfrm>
            <a:off x="1166813" y="3232150"/>
            <a:ext cx="1125537" cy="387350"/>
          </a:xfrm>
          <a:prstGeom prst="rect">
            <a:avLst/>
          </a:prstGeom>
          <a:gradFill rotWithShape="1">
            <a:gsLst>
              <a:gs pos="0">
                <a:srgbClr val="447676"/>
              </a:gs>
              <a:gs pos="80000">
                <a:srgbClr val="5B9B9B"/>
              </a:gs>
              <a:gs pos="100000">
                <a:srgbClr val="5A9D9D"/>
              </a:gs>
            </a:gsLst>
            <a:lin ang="5400000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FFFF"/>
                </a:solidFill>
                <a:cs typeface="Courier New" panose="02070309020205020404" pitchFamily="49" charset="0"/>
              </a:rPr>
              <a:t>Throwable</a:t>
            </a:r>
            <a:endParaRPr lang="zh-CN" altLang="en-US" sz="1200" b="1">
              <a:solidFill>
                <a:srgbClr val="FFFFFF"/>
              </a:solidFill>
              <a:cs typeface="Courier New" panose="02070309020205020404" pitchFamily="49" charset="0"/>
            </a:endParaRPr>
          </a:p>
        </p:txBody>
      </p:sp>
      <p:sp>
        <p:nvSpPr>
          <p:cNvPr id="43014" name="矩形 8"/>
          <p:cNvSpPr>
            <a:spLocks noChangeArrowheads="1"/>
          </p:cNvSpPr>
          <p:nvPr/>
        </p:nvSpPr>
        <p:spPr bwMode="auto">
          <a:xfrm>
            <a:off x="2668588" y="1741488"/>
            <a:ext cx="1093787" cy="387350"/>
          </a:xfrm>
          <a:prstGeom prst="rect">
            <a:avLst/>
          </a:pr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3015" name="矩形 9"/>
          <p:cNvSpPr>
            <a:spLocks noChangeArrowheads="1"/>
          </p:cNvSpPr>
          <p:nvPr/>
        </p:nvSpPr>
        <p:spPr bwMode="auto">
          <a:xfrm>
            <a:off x="2668588" y="4735513"/>
            <a:ext cx="1054100" cy="387350"/>
          </a:xfrm>
          <a:prstGeom prst="rect">
            <a:avLst/>
          </a:pr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3016" name="矩形 10"/>
          <p:cNvSpPr>
            <a:spLocks noChangeArrowheads="1"/>
          </p:cNvSpPr>
          <p:nvPr/>
        </p:nvSpPr>
        <p:spPr bwMode="auto">
          <a:xfrm>
            <a:off x="4108450" y="2605088"/>
            <a:ext cx="1690688" cy="388937"/>
          </a:xfrm>
          <a:prstGeom prst="rect">
            <a:avLst/>
          </a:pr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RuntimeException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3017" name="矩形 11"/>
          <p:cNvSpPr>
            <a:spLocks noChangeArrowheads="1"/>
          </p:cNvSpPr>
          <p:nvPr/>
        </p:nvSpPr>
        <p:spPr bwMode="auto">
          <a:xfrm>
            <a:off x="6300788" y="2692400"/>
            <a:ext cx="2454275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IndexOutOfBoundException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3018" name="矩形 12"/>
          <p:cNvSpPr>
            <a:spLocks noChangeArrowheads="1"/>
          </p:cNvSpPr>
          <p:nvPr/>
        </p:nvSpPr>
        <p:spPr bwMode="auto">
          <a:xfrm>
            <a:off x="4108450" y="2041525"/>
            <a:ext cx="1690688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AWTException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3019" name="矩形 13"/>
          <p:cNvSpPr>
            <a:spLocks noChangeArrowheads="1"/>
          </p:cNvSpPr>
          <p:nvPr/>
        </p:nvSpPr>
        <p:spPr bwMode="auto">
          <a:xfrm>
            <a:off x="4108450" y="1477963"/>
            <a:ext cx="1690688" cy="388937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IOException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3020" name="矩形 14"/>
          <p:cNvSpPr>
            <a:spLocks noChangeArrowheads="1"/>
          </p:cNvSpPr>
          <p:nvPr/>
        </p:nvSpPr>
        <p:spPr bwMode="auto">
          <a:xfrm>
            <a:off x="4108450" y="901700"/>
            <a:ext cx="2266950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ClassNotFoundException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3021" name="矩形 15"/>
          <p:cNvSpPr>
            <a:spLocks noChangeArrowheads="1"/>
          </p:cNvSpPr>
          <p:nvPr/>
        </p:nvSpPr>
        <p:spPr bwMode="auto">
          <a:xfrm>
            <a:off x="4183063" y="4171950"/>
            <a:ext cx="1692275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LinkageError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3022" name="矩形 16"/>
          <p:cNvSpPr>
            <a:spLocks noChangeArrowheads="1"/>
          </p:cNvSpPr>
          <p:nvPr/>
        </p:nvSpPr>
        <p:spPr bwMode="auto">
          <a:xfrm>
            <a:off x="4183063" y="4697413"/>
            <a:ext cx="1941512" cy="388937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VirtualMachineError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3023" name="矩形 17"/>
          <p:cNvSpPr>
            <a:spLocks noChangeArrowheads="1"/>
          </p:cNvSpPr>
          <p:nvPr/>
        </p:nvSpPr>
        <p:spPr bwMode="auto">
          <a:xfrm>
            <a:off x="4183063" y="5248275"/>
            <a:ext cx="1692275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AWTError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3024" name="矩形 18"/>
          <p:cNvSpPr>
            <a:spLocks noChangeArrowheads="1"/>
          </p:cNvSpPr>
          <p:nvPr/>
        </p:nvSpPr>
        <p:spPr bwMode="auto">
          <a:xfrm>
            <a:off x="6300788" y="3143250"/>
            <a:ext cx="2454275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IllegalArgumentException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3025" name="矩形 19"/>
          <p:cNvSpPr>
            <a:spLocks noChangeArrowheads="1"/>
          </p:cNvSpPr>
          <p:nvPr/>
        </p:nvSpPr>
        <p:spPr bwMode="auto">
          <a:xfrm>
            <a:off x="6300788" y="2228850"/>
            <a:ext cx="2454275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NullPointerException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3026" name="矩形 20"/>
          <p:cNvSpPr>
            <a:spLocks noChangeArrowheads="1"/>
          </p:cNvSpPr>
          <p:nvPr/>
        </p:nvSpPr>
        <p:spPr bwMode="auto">
          <a:xfrm>
            <a:off x="6300788" y="1766888"/>
            <a:ext cx="2454275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ArithmeticException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grpSp>
        <p:nvGrpSpPr>
          <p:cNvPr id="43027" name="Group 21"/>
          <p:cNvGrpSpPr>
            <a:grpSpLocks/>
          </p:cNvGrpSpPr>
          <p:nvPr/>
        </p:nvGrpSpPr>
        <p:grpSpPr bwMode="auto">
          <a:xfrm>
            <a:off x="2273300" y="3275013"/>
            <a:ext cx="269875" cy="314325"/>
            <a:chOff x="0" y="0"/>
            <a:chExt cx="269310" cy="313150"/>
          </a:xfrm>
        </p:grpSpPr>
        <p:sp>
          <p:nvSpPr>
            <p:cNvPr id="43050" name="等腰三角形 23"/>
            <p:cNvSpPr>
              <a:spLocks noChangeArrowheads="1"/>
            </p:cNvSpPr>
            <p:nvPr/>
          </p:nvSpPr>
          <p:spPr bwMode="auto">
            <a:xfrm rot="-5400000">
              <a:off x="-94000" y="94000"/>
              <a:ext cx="313150" cy="125150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3051" name="直接连接符 24"/>
            <p:cNvCxnSpPr>
              <a:cxnSpLocks noChangeShapeType="1"/>
              <a:stCxn id="43050" idx="3"/>
            </p:cNvCxnSpPr>
            <p:nvPr/>
          </p:nvCxnSpPr>
          <p:spPr bwMode="auto">
            <a:xfrm>
              <a:off x="125150" y="156575"/>
              <a:ext cx="144160" cy="15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3028" name="AutoShape 24"/>
          <p:cNvCxnSpPr>
            <a:cxnSpLocks noChangeShapeType="1"/>
            <a:stCxn id="43014" idx="1"/>
            <a:endCxn id="43015" idx="1"/>
          </p:cNvCxnSpPr>
          <p:nvPr/>
        </p:nvCxnSpPr>
        <p:spPr bwMode="auto">
          <a:xfrm rot="10800000" flipV="1">
            <a:off x="2668588" y="1935163"/>
            <a:ext cx="3175" cy="2994025"/>
          </a:xfrm>
          <a:prstGeom prst="bentConnector3">
            <a:avLst>
              <a:gd name="adj1" fmla="val 418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029" name="Group 25"/>
          <p:cNvGrpSpPr>
            <a:grpSpLocks/>
          </p:cNvGrpSpPr>
          <p:nvPr/>
        </p:nvGrpSpPr>
        <p:grpSpPr bwMode="auto">
          <a:xfrm>
            <a:off x="3762045" y="1796578"/>
            <a:ext cx="224168" cy="357660"/>
            <a:chOff x="0" y="0"/>
            <a:chExt cx="269310" cy="313150"/>
          </a:xfrm>
        </p:grpSpPr>
        <p:sp>
          <p:nvSpPr>
            <p:cNvPr id="43048" name="等腰三角形 34"/>
            <p:cNvSpPr>
              <a:spLocks noChangeArrowheads="1"/>
            </p:cNvSpPr>
            <p:nvPr/>
          </p:nvSpPr>
          <p:spPr bwMode="auto">
            <a:xfrm rot="-5400000">
              <a:off x="-93629" y="93629"/>
              <a:ext cx="313150" cy="125891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3049" name="直接连接符 35"/>
            <p:cNvCxnSpPr>
              <a:cxnSpLocks noChangeShapeType="1"/>
              <a:stCxn id="43048" idx="3"/>
            </p:cNvCxnSpPr>
            <p:nvPr/>
          </p:nvCxnSpPr>
          <p:spPr bwMode="auto">
            <a:xfrm>
              <a:off x="125891" y="156575"/>
              <a:ext cx="143419" cy="15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3030" name="肘形连接符 37"/>
          <p:cNvCxnSpPr>
            <a:cxnSpLocks noChangeShapeType="1"/>
            <a:stCxn id="43020" idx="1"/>
            <a:endCxn id="43033" idx="1"/>
          </p:cNvCxnSpPr>
          <p:nvPr/>
        </p:nvCxnSpPr>
        <p:spPr bwMode="auto">
          <a:xfrm rot="10800000" flipH="1" flipV="1">
            <a:off x="4108450" y="1095375"/>
            <a:ext cx="25400" cy="2330450"/>
          </a:xfrm>
          <a:prstGeom prst="bentConnector3">
            <a:avLst>
              <a:gd name="adj1" fmla="val -5625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032" name="Group 30"/>
          <p:cNvGrpSpPr>
            <a:grpSpLocks/>
          </p:cNvGrpSpPr>
          <p:nvPr/>
        </p:nvGrpSpPr>
        <p:grpSpPr bwMode="auto">
          <a:xfrm>
            <a:off x="3716338" y="4743450"/>
            <a:ext cx="269875" cy="312738"/>
            <a:chOff x="0" y="0"/>
            <a:chExt cx="269310" cy="313150"/>
          </a:xfrm>
        </p:grpSpPr>
        <p:sp>
          <p:nvSpPr>
            <p:cNvPr id="43046" name="等腰三角形 46"/>
            <p:cNvSpPr>
              <a:spLocks noChangeArrowheads="1"/>
            </p:cNvSpPr>
            <p:nvPr/>
          </p:nvSpPr>
          <p:spPr bwMode="auto">
            <a:xfrm rot="-5400000">
              <a:off x="-94000" y="93999"/>
              <a:ext cx="313150" cy="125149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3047" name="直接连接符 47"/>
            <p:cNvCxnSpPr>
              <a:cxnSpLocks noChangeShapeType="1"/>
              <a:stCxn id="43046" idx="3"/>
            </p:cNvCxnSpPr>
            <p:nvPr/>
          </p:nvCxnSpPr>
          <p:spPr bwMode="auto">
            <a:xfrm>
              <a:off x="125149" y="157370"/>
              <a:ext cx="1441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33" name="矩形 49"/>
          <p:cNvSpPr>
            <a:spLocks noChangeArrowheads="1"/>
          </p:cNvSpPr>
          <p:nvPr/>
        </p:nvSpPr>
        <p:spPr bwMode="auto">
          <a:xfrm>
            <a:off x="4133850" y="3168650"/>
            <a:ext cx="1690688" cy="514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Other Exception classes...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3034" name="矩形 50"/>
          <p:cNvSpPr>
            <a:spLocks noChangeArrowheads="1"/>
          </p:cNvSpPr>
          <p:nvPr/>
        </p:nvSpPr>
        <p:spPr bwMode="auto">
          <a:xfrm>
            <a:off x="4183063" y="5799138"/>
            <a:ext cx="1692275" cy="5270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Other Error classes...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cxnSp>
        <p:nvCxnSpPr>
          <p:cNvPr id="43036" name="肘形连接符 57"/>
          <p:cNvCxnSpPr>
            <a:cxnSpLocks noChangeShapeType="1"/>
            <a:stCxn id="43021" idx="1"/>
            <a:endCxn id="43034" idx="1"/>
          </p:cNvCxnSpPr>
          <p:nvPr/>
        </p:nvCxnSpPr>
        <p:spPr bwMode="auto">
          <a:xfrm rot="10800000" flipV="1">
            <a:off x="4183063" y="4365625"/>
            <a:ext cx="1587" cy="1697038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7" name="肘形连接符 59"/>
          <p:cNvCxnSpPr>
            <a:cxnSpLocks noChangeShapeType="1"/>
            <a:stCxn id="43022" idx="1"/>
            <a:endCxn id="43023" idx="1"/>
          </p:cNvCxnSpPr>
          <p:nvPr/>
        </p:nvCxnSpPr>
        <p:spPr bwMode="auto">
          <a:xfrm rot="10800000" flipV="1">
            <a:off x="4183063" y="4891088"/>
            <a:ext cx="1587" cy="550862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038" name="Group 38"/>
          <p:cNvGrpSpPr>
            <a:grpSpLocks/>
          </p:cNvGrpSpPr>
          <p:nvPr/>
        </p:nvGrpSpPr>
        <p:grpSpPr bwMode="auto">
          <a:xfrm>
            <a:off x="5830888" y="2636838"/>
            <a:ext cx="269875" cy="312737"/>
            <a:chOff x="0" y="0"/>
            <a:chExt cx="269310" cy="313150"/>
          </a:xfrm>
        </p:grpSpPr>
        <p:sp>
          <p:nvSpPr>
            <p:cNvPr id="43044" name="等腰三角形 61"/>
            <p:cNvSpPr>
              <a:spLocks noChangeArrowheads="1"/>
            </p:cNvSpPr>
            <p:nvPr/>
          </p:nvSpPr>
          <p:spPr bwMode="auto">
            <a:xfrm rot="-5400000">
              <a:off x="-94000" y="94000"/>
              <a:ext cx="313150" cy="125149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3045" name="直接连接符 62"/>
            <p:cNvCxnSpPr>
              <a:cxnSpLocks noChangeShapeType="1"/>
              <a:stCxn id="43044" idx="3"/>
            </p:cNvCxnSpPr>
            <p:nvPr/>
          </p:nvCxnSpPr>
          <p:spPr bwMode="auto">
            <a:xfrm>
              <a:off x="125149" y="157370"/>
              <a:ext cx="1441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39" name="矩形 63"/>
          <p:cNvSpPr>
            <a:spLocks noChangeArrowheads="1"/>
          </p:cNvSpPr>
          <p:nvPr/>
        </p:nvSpPr>
        <p:spPr bwMode="auto">
          <a:xfrm>
            <a:off x="6300788" y="4083050"/>
            <a:ext cx="2454275" cy="5270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Other Runtime Exception classes ...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cxnSp>
        <p:nvCxnSpPr>
          <p:cNvPr id="43040" name="肘形连接符 70"/>
          <p:cNvCxnSpPr>
            <a:cxnSpLocks noChangeShapeType="1"/>
            <a:stCxn id="43026" idx="1"/>
            <a:endCxn id="43039" idx="1"/>
          </p:cNvCxnSpPr>
          <p:nvPr/>
        </p:nvCxnSpPr>
        <p:spPr bwMode="auto">
          <a:xfrm rot="10800000" flipV="1">
            <a:off x="6300788" y="1960563"/>
            <a:ext cx="1587" cy="2386012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1" name="肘形连接符 72"/>
          <p:cNvCxnSpPr>
            <a:cxnSpLocks noChangeShapeType="1"/>
            <a:stCxn id="43025" idx="1"/>
            <a:endCxn id="43024" idx="1"/>
          </p:cNvCxnSpPr>
          <p:nvPr/>
        </p:nvCxnSpPr>
        <p:spPr bwMode="auto">
          <a:xfrm rot="10800000" flipV="1">
            <a:off x="6300788" y="2424113"/>
            <a:ext cx="1587" cy="914400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2" name="肘形连接符 74"/>
          <p:cNvCxnSpPr>
            <a:cxnSpLocks noChangeShapeType="1"/>
            <a:stCxn id="43043" idx="1"/>
            <a:endCxn id="43017" idx="1"/>
          </p:cNvCxnSpPr>
          <p:nvPr/>
        </p:nvCxnSpPr>
        <p:spPr bwMode="auto">
          <a:xfrm rot="10800000">
            <a:off x="6300788" y="2887663"/>
            <a:ext cx="1587" cy="914400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3" name="矩形 76"/>
          <p:cNvSpPr>
            <a:spLocks noChangeArrowheads="1"/>
          </p:cNvSpPr>
          <p:nvPr/>
        </p:nvSpPr>
        <p:spPr bwMode="auto">
          <a:xfrm>
            <a:off x="6300788" y="3606800"/>
            <a:ext cx="2454275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/>
              <a:t>InputMismatchException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endCxn id="43019" idx="1"/>
          </p:cNvCxnSpPr>
          <p:nvPr/>
        </p:nvCxnSpPr>
        <p:spPr>
          <a:xfrm>
            <a:off x="3978188" y="1672431"/>
            <a:ext cx="13026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971954" y="2249977"/>
            <a:ext cx="14328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969770" y="2812595"/>
            <a:ext cx="14328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45"/>
          <p:cNvSpPr>
            <a:spLocks noChangeArrowheads="1"/>
          </p:cNvSpPr>
          <p:nvPr/>
        </p:nvSpPr>
        <p:spPr bwMode="auto">
          <a:xfrm>
            <a:off x="2228850" y="3595688"/>
            <a:ext cx="4021138" cy="2641600"/>
          </a:xfrm>
          <a:prstGeom prst="rect">
            <a:avLst/>
          </a:prstGeom>
          <a:solidFill>
            <a:srgbClr val="AD5CFF">
              <a:alpha val="39999"/>
            </a:srgbClr>
          </a:solidFill>
          <a:ln w="25400">
            <a:solidFill>
              <a:srgbClr val="E6E6E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35" name="标题 1"/>
          <p:cNvSpPr>
            <a:spLocks noGrp="1"/>
          </p:cNvSpPr>
          <p:nvPr>
            <p:ph type="title" idx="4294967295"/>
          </p:nvPr>
        </p:nvSpPr>
        <p:spPr>
          <a:xfrm>
            <a:off x="395536" y="192188"/>
            <a:ext cx="7543800" cy="644524"/>
          </a:xfrm>
        </p:spPr>
        <p:txBody>
          <a:bodyPr/>
          <a:lstStyle/>
          <a:p>
            <a:r>
              <a:rPr lang="zh-CN" altLang="en-US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系统错误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44036" name="矩形 3"/>
          <p:cNvSpPr>
            <a:spLocks noChangeArrowheads="1"/>
          </p:cNvSpPr>
          <p:nvPr/>
        </p:nvSpPr>
        <p:spPr bwMode="auto">
          <a:xfrm>
            <a:off x="212725" y="2794000"/>
            <a:ext cx="739775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Object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958850" y="2836863"/>
            <a:ext cx="406400" cy="312737"/>
            <a:chOff x="0" y="0"/>
            <a:chExt cx="407096" cy="313150"/>
          </a:xfrm>
        </p:grpSpPr>
        <p:sp>
          <p:nvSpPr>
            <p:cNvPr id="44078" name="等腰三角形 4"/>
            <p:cNvSpPr>
              <a:spLocks noChangeArrowheads="1"/>
            </p:cNvSpPr>
            <p:nvPr/>
          </p:nvSpPr>
          <p:spPr bwMode="auto">
            <a:xfrm rot="-5400000">
              <a:off x="-93761" y="93761"/>
              <a:ext cx="313150" cy="125628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4079" name="直接连接符 6"/>
            <p:cNvCxnSpPr>
              <a:cxnSpLocks noChangeShapeType="1"/>
              <a:stCxn id="44078" idx="3"/>
            </p:cNvCxnSpPr>
            <p:nvPr/>
          </p:nvCxnSpPr>
          <p:spPr bwMode="auto">
            <a:xfrm>
              <a:off x="125628" y="157370"/>
              <a:ext cx="28146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038" name="矩形 7"/>
          <p:cNvSpPr>
            <a:spLocks noChangeArrowheads="1"/>
          </p:cNvSpPr>
          <p:nvPr/>
        </p:nvSpPr>
        <p:spPr bwMode="auto">
          <a:xfrm>
            <a:off x="1239838" y="2794000"/>
            <a:ext cx="1014412" cy="387350"/>
          </a:xfrm>
          <a:prstGeom prst="rect">
            <a:avLst/>
          </a:prstGeom>
          <a:gradFill rotWithShape="1">
            <a:gsLst>
              <a:gs pos="0">
                <a:srgbClr val="447676"/>
              </a:gs>
              <a:gs pos="80000">
                <a:srgbClr val="5B9B9B"/>
              </a:gs>
              <a:gs pos="100000">
                <a:srgbClr val="5A9D9D"/>
              </a:gs>
            </a:gsLst>
            <a:lin ang="5400000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FFFF"/>
                </a:solidFill>
                <a:cs typeface="Courier New" panose="02070309020205020404" pitchFamily="49" charset="0"/>
              </a:rPr>
              <a:t>Throwable</a:t>
            </a:r>
            <a:endParaRPr lang="zh-CN" altLang="en-US" sz="1200" b="1">
              <a:solidFill>
                <a:srgbClr val="FFFFFF"/>
              </a:solidFill>
              <a:cs typeface="Courier New" panose="02070309020205020404" pitchFamily="49" charset="0"/>
            </a:endParaRPr>
          </a:p>
        </p:txBody>
      </p:sp>
      <p:sp>
        <p:nvSpPr>
          <p:cNvPr id="44039" name="矩形 8"/>
          <p:cNvSpPr>
            <a:spLocks noChangeArrowheads="1"/>
          </p:cNvSpPr>
          <p:nvPr/>
        </p:nvSpPr>
        <p:spPr bwMode="auto">
          <a:xfrm>
            <a:off x="2681288" y="1303338"/>
            <a:ext cx="1014412" cy="387350"/>
          </a:xfrm>
          <a:prstGeom prst="rect">
            <a:avLst/>
          </a:pr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4040" name="矩形 9"/>
          <p:cNvSpPr>
            <a:spLocks noChangeArrowheads="1"/>
          </p:cNvSpPr>
          <p:nvPr/>
        </p:nvSpPr>
        <p:spPr bwMode="auto">
          <a:xfrm>
            <a:off x="2681288" y="4295775"/>
            <a:ext cx="1014412" cy="388938"/>
          </a:xfrm>
          <a:prstGeom prst="rect">
            <a:avLst/>
          </a:pr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4041" name="矩形 10"/>
          <p:cNvSpPr>
            <a:spLocks noChangeArrowheads="1"/>
          </p:cNvSpPr>
          <p:nvPr/>
        </p:nvSpPr>
        <p:spPr bwMode="auto">
          <a:xfrm>
            <a:off x="4121150" y="2166938"/>
            <a:ext cx="1690688" cy="388937"/>
          </a:xfrm>
          <a:prstGeom prst="rect">
            <a:avLst/>
          </a:pr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RuntimeException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4042" name="矩形 11"/>
          <p:cNvSpPr>
            <a:spLocks noChangeArrowheads="1"/>
          </p:cNvSpPr>
          <p:nvPr/>
        </p:nvSpPr>
        <p:spPr bwMode="auto">
          <a:xfrm>
            <a:off x="6313488" y="2254250"/>
            <a:ext cx="2454275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IndexOutOfBoundException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4043" name="矩形 12"/>
          <p:cNvSpPr>
            <a:spLocks noChangeArrowheads="1"/>
          </p:cNvSpPr>
          <p:nvPr/>
        </p:nvSpPr>
        <p:spPr bwMode="auto">
          <a:xfrm>
            <a:off x="4121150" y="1603375"/>
            <a:ext cx="1690688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AWTException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4044" name="矩形 13"/>
          <p:cNvSpPr>
            <a:spLocks noChangeArrowheads="1"/>
          </p:cNvSpPr>
          <p:nvPr/>
        </p:nvSpPr>
        <p:spPr bwMode="auto">
          <a:xfrm>
            <a:off x="4121150" y="1039813"/>
            <a:ext cx="1690688" cy="388937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IOException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4045" name="矩形 14"/>
          <p:cNvSpPr>
            <a:spLocks noChangeArrowheads="1"/>
          </p:cNvSpPr>
          <p:nvPr/>
        </p:nvSpPr>
        <p:spPr bwMode="auto">
          <a:xfrm>
            <a:off x="4121150" y="463550"/>
            <a:ext cx="2266950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ClassNotFoundException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4046" name="矩形 15"/>
          <p:cNvSpPr>
            <a:spLocks noChangeArrowheads="1"/>
          </p:cNvSpPr>
          <p:nvPr/>
        </p:nvSpPr>
        <p:spPr bwMode="auto">
          <a:xfrm>
            <a:off x="4195763" y="3732213"/>
            <a:ext cx="1690687" cy="388937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LinkageError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4047" name="矩形 16"/>
          <p:cNvSpPr>
            <a:spLocks noChangeArrowheads="1"/>
          </p:cNvSpPr>
          <p:nvPr/>
        </p:nvSpPr>
        <p:spPr bwMode="auto">
          <a:xfrm>
            <a:off x="4195763" y="4259263"/>
            <a:ext cx="1941512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VirtualMachineError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4048" name="矩形 17"/>
          <p:cNvSpPr>
            <a:spLocks noChangeArrowheads="1"/>
          </p:cNvSpPr>
          <p:nvPr/>
        </p:nvSpPr>
        <p:spPr bwMode="auto">
          <a:xfrm>
            <a:off x="4195763" y="4810125"/>
            <a:ext cx="1690687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AWTError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4049" name="矩形 18"/>
          <p:cNvSpPr>
            <a:spLocks noChangeArrowheads="1"/>
          </p:cNvSpPr>
          <p:nvPr/>
        </p:nvSpPr>
        <p:spPr bwMode="auto">
          <a:xfrm>
            <a:off x="6313488" y="2705100"/>
            <a:ext cx="2454275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IllegalArgumentException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4050" name="矩形 19"/>
          <p:cNvSpPr>
            <a:spLocks noChangeArrowheads="1"/>
          </p:cNvSpPr>
          <p:nvPr/>
        </p:nvSpPr>
        <p:spPr bwMode="auto">
          <a:xfrm>
            <a:off x="6313488" y="1790700"/>
            <a:ext cx="2454275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NullPointerException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4051" name="矩形 20"/>
          <p:cNvSpPr>
            <a:spLocks noChangeArrowheads="1"/>
          </p:cNvSpPr>
          <p:nvPr/>
        </p:nvSpPr>
        <p:spPr bwMode="auto">
          <a:xfrm>
            <a:off x="6313488" y="1327150"/>
            <a:ext cx="2454275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ArithmeticException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grpSp>
        <p:nvGrpSpPr>
          <p:cNvPr id="44052" name="Group 22"/>
          <p:cNvGrpSpPr>
            <a:grpSpLocks/>
          </p:cNvGrpSpPr>
          <p:nvPr/>
        </p:nvGrpSpPr>
        <p:grpSpPr bwMode="auto">
          <a:xfrm>
            <a:off x="2247900" y="2836863"/>
            <a:ext cx="269875" cy="312737"/>
            <a:chOff x="0" y="0"/>
            <a:chExt cx="269310" cy="313150"/>
          </a:xfrm>
        </p:grpSpPr>
        <p:sp>
          <p:nvSpPr>
            <p:cNvPr id="44076" name="等腰三角形 23"/>
            <p:cNvSpPr>
              <a:spLocks noChangeArrowheads="1"/>
            </p:cNvSpPr>
            <p:nvPr/>
          </p:nvSpPr>
          <p:spPr bwMode="auto">
            <a:xfrm rot="-5400000">
              <a:off x="-94000" y="94000"/>
              <a:ext cx="313150" cy="125150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4077" name="直接连接符 24"/>
            <p:cNvCxnSpPr>
              <a:cxnSpLocks noChangeShapeType="1"/>
              <a:stCxn id="44076" idx="3"/>
            </p:cNvCxnSpPr>
            <p:nvPr/>
          </p:nvCxnSpPr>
          <p:spPr bwMode="auto">
            <a:xfrm>
              <a:off x="125150" y="157370"/>
              <a:ext cx="1441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053" name="肘形连接符 29"/>
          <p:cNvCxnSpPr>
            <a:cxnSpLocks noChangeShapeType="1"/>
            <a:stCxn id="44039" idx="1"/>
            <a:endCxn id="44040" idx="1"/>
          </p:cNvCxnSpPr>
          <p:nvPr/>
        </p:nvCxnSpPr>
        <p:spPr bwMode="auto">
          <a:xfrm rot="10800000" flipV="1">
            <a:off x="2681288" y="1497013"/>
            <a:ext cx="1587" cy="2994025"/>
          </a:xfrm>
          <a:prstGeom prst="bentConnector3">
            <a:avLst>
              <a:gd name="adj1" fmla="val 1045145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054" name="Group 26"/>
          <p:cNvGrpSpPr>
            <a:grpSpLocks/>
          </p:cNvGrpSpPr>
          <p:nvPr/>
        </p:nvGrpSpPr>
        <p:grpSpPr bwMode="auto">
          <a:xfrm>
            <a:off x="3714750" y="1346200"/>
            <a:ext cx="268288" cy="312738"/>
            <a:chOff x="0" y="0"/>
            <a:chExt cx="269310" cy="313150"/>
          </a:xfrm>
        </p:grpSpPr>
        <p:sp>
          <p:nvSpPr>
            <p:cNvPr id="44074" name="等腰三角形 34"/>
            <p:cNvSpPr>
              <a:spLocks noChangeArrowheads="1"/>
            </p:cNvSpPr>
            <p:nvPr/>
          </p:nvSpPr>
          <p:spPr bwMode="auto">
            <a:xfrm rot="-5400000">
              <a:off x="-93629" y="93628"/>
              <a:ext cx="313150" cy="125891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4075" name="直接连接符 35"/>
            <p:cNvCxnSpPr>
              <a:cxnSpLocks noChangeShapeType="1"/>
              <a:stCxn id="44074" idx="3"/>
            </p:cNvCxnSpPr>
            <p:nvPr/>
          </p:nvCxnSpPr>
          <p:spPr bwMode="auto">
            <a:xfrm>
              <a:off x="125891" y="157370"/>
              <a:ext cx="14341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055" name="肘形连接符 37"/>
          <p:cNvCxnSpPr>
            <a:cxnSpLocks noChangeShapeType="1"/>
            <a:stCxn id="44045" idx="1"/>
            <a:endCxn id="44058" idx="1"/>
          </p:cNvCxnSpPr>
          <p:nvPr/>
        </p:nvCxnSpPr>
        <p:spPr bwMode="auto">
          <a:xfrm rot="10800000" flipH="1" flipV="1">
            <a:off x="4121150" y="657225"/>
            <a:ext cx="25400" cy="2330450"/>
          </a:xfrm>
          <a:prstGeom prst="bentConnector3">
            <a:avLst>
              <a:gd name="adj1" fmla="val -5625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6" name="肘形连接符 42"/>
          <p:cNvCxnSpPr>
            <a:cxnSpLocks noChangeShapeType="1"/>
            <a:stCxn id="44044" idx="1"/>
            <a:endCxn id="44043" idx="1"/>
          </p:cNvCxnSpPr>
          <p:nvPr/>
        </p:nvCxnSpPr>
        <p:spPr bwMode="auto">
          <a:xfrm rot="10800000" flipV="1">
            <a:off x="4121150" y="1233488"/>
            <a:ext cx="1588" cy="563562"/>
          </a:xfrm>
          <a:prstGeom prst="bentConnector3">
            <a:avLst>
              <a:gd name="adj1" fmla="val 8873931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057" name="Group 31"/>
          <p:cNvGrpSpPr>
            <a:grpSpLocks/>
          </p:cNvGrpSpPr>
          <p:nvPr/>
        </p:nvGrpSpPr>
        <p:grpSpPr bwMode="auto">
          <a:xfrm>
            <a:off x="3690938" y="4329113"/>
            <a:ext cx="269875" cy="314325"/>
            <a:chOff x="0" y="0"/>
            <a:chExt cx="269310" cy="313150"/>
          </a:xfrm>
        </p:grpSpPr>
        <p:sp>
          <p:nvSpPr>
            <p:cNvPr id="44072" name="等腰三角形 46"/>
            <p:cNvSpPr>
              <a:spLocks noChangeArrowheads="1"/>
            </p:cNvSpPr>
            <p:nvPr/>
          </p:nvSpPr>
          <p:spPr bwMode="auto">
            <a:xfrm rot="-5400000">
              <a:off x="-94000" y="94000"/>
              <a:ext cx="313150" cy="125149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4073" name="直接连接符 47"/>
            <p:cNvCxnSpPr>
              <a:cxnSpLocks noChangeShapeType="1"/>
              <a:stCxn id="44072" idx="3"/>
            </p:cNvCxnSpPr>
            <p:nvPr/>
          </p:nvCxnSpPr>
          <p:spPr bwMode="auto">
            <a:xfrm>
              <a:off x="125149" y="156575"/>
              <a:ext cx="144161" cy="15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058" name="矩形 49"/>
          <p:cNvSpPr>
            <a:spLocks noChangeArrowheads="1"/>
          </p:cNvSpPr>
          <p:nvPr/>
        </p:nvSpPr>
        <p:spPr bwMode="auto">
          <a:xfrm>
            <a:off x="4146550" y="2730500"/>
            <a:ext cx="1690688" cy="514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Other Exception classes...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4059" name="矩形 50"/>
          <p:cNvSpPr>
            <a:spLocks noChangeArrowheads="1"/>
          </p:cNvSpPr>
          <p:nvPr/>
        </p:nvSpPr>
        <p:spPr bwMode="auto">
          <a:xfrm>
            <a:off x="4195763" y="5360988"/>
            <a:ext cx="1690687" cy="525462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Other Error classes...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cxnSp>
        <p:nvCxnSpPr>
          <p:cNvPr id="44060" name="肘形连接符 54"/>
          <p:cNvCxnSpPr>
            <a:cxnSpLocks noChangeShapeType="1"/>
            <a:stCxn id="44041" idx="1"/>
            <a:endCxn id="44043" idx="1"/>
          </p:cNvCxnSpPr>
          <p:nvPr/>
        </p:nvCxnSpPr>
        <p:spPr bwMode="auto">
          <a:xfrm rot="10800000">
            <a:off x="4121150" y="1797050"/>
            <a:ext cx="1588" cy="563563"/>
          </a:xfrm>
          <a:prstGeom prst="bentConnector3">
            <a:avLst>
              <a:gd name="adj1" fmla="val 8873866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1" name="肘形连接符 57"/>
          <p:cNvCxnSpPr>
            <a:cxnSpLocks noChangeShapeType="1"/>
            <a:stCxn id="44046" idx="1"/>
            <a:endCxn id="44059" idx="1"/>
          </p:cNvCxnSpPr>
          <p:nvPr/>
        </p:nvCxnSpPr>
        <p:spPr bwMode="auto">
          <a:xfrm rot="10800000" flipV="1">
            <a:off x="4195763" y="3927475"/>
            <a:ext cx="1587" cy="1697038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2" name="肘形连接符 59"/>
          <p:cNvCxnSpPr>
            <a:cxnSpLocks noChangeShapeType="1"/>
            <a:stCxn id="44047" idx="1"/>
            <a:endCxn id="44048" idx="1"/>
          </p:cNvCxnSpPr>
          <p:nvPr/>
        </p:nvCxnSpPr>
        <p:spPr bwMode="auto">
          <a:xfrm rot="10800000" flipV="1">
            <a:off x="4195763" y="4452938"/>
            <a:ext cx="1587" cy="550862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063" name="Group 39"/>
          <p:cNvGrpSpPr>
            <a:grpSpLocks/>
          </p:cNvGrpSpPr>
          <p:nvPr/>
        </p:nvGrpSpPr>
        <p:grpSpPr bwMode="auto">
          <a:xfrm>
            <a:off x="5818188" y="2198688"/>
            <a:ext cx="269875" cy="312737"/>
            <a:chOff x="0" y="0"/>
            <a:chExt cx="269310" cy="313150"/>
          </a:xfrm>
        </p:grpSpPr>
        <p:sp>
          <p:nvSpPr>
            <p:cNvPr id="44070" name="等腰三角形 61"/>
            <p:cNvSpPr>
              <a:spLocks noChangeArrowheads="1"/>
            </p:cNvSpPr>
            <p:nvPr/>
          </p:nvSpPr>
          <p:spPr bwMode="auto">
            <a:xfrm rot="-5400000">
              <a:off x="-94000" y="94000"/>
              <a:ext cx="313150" cy="125149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4071" name="直接连接符 62"/>
            <p:cNvCxnSpPr>
              <a:cxnSpLocks noChangeShapeType="1"/>
              <a:stCxn id="44070" idx="3"/>
            </p:cNvCxnSpPr>
            <p:nvPr/>
          </p:nvCxnSpPr>
          <p:spPr bwMode="auto">
            <a:xfrm>
              <a:off x="125149" y="157370"/>
              <a:ext cx="1441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064" name="矩形 63"/>
          <p:cNvSpPr>
            <a:spLocks noChangeArrowheads="1"/>
          </p:cNvSpPr>
          <p:nvPr/>
        </p:nvSpPr>
        <p:spPr bwMode="auto">
          <a:xfrm>
            <a:off x="6313488" y="3644900"/>
            <a:ext cx="2454275" cy="5270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Other Runtime Exception classes ...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cxnSp>
        <p:nvCxnSpPr>
          <p:cNvPr id="44065" name="肘形连接符 70"/>
          <p:cNvCxnSpPr>
            <a:cxnSpLocks noChangeShapeType="1"/>
            <a:stCxn id="44051" idx="1"/>
            <a:endCxn id="44064" idx="1"/>
          </p:cNvCxnSpPr>
          <p:nvPr/>
        </p:nvCxnSpPr>
        <p:spPr bwMode="auto">
          <a:xfrm rot="10800000" flipV="1">
            <a:off x="6313488" y="1522413"/>
            <a:ext cx="1587" cy="2386012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6" name="肘形连接符 72"/>
          <p:cNvCxnSpPr>
            <a:cxnSpLocks noChangeShapeType="1"/>
            <a:stCxn id="44050" idx="1"/>
            <a:endCxn id="44049" idx="1"/>
          </p:cNvCxnSpPr>
          <p:nvPr/>
        </p:nvCxnSpPr>
        <p:spPr bwMode="auto">
          <a:xfrm rot="10800000" flipV="1">
            <a:off x="6313488" y="1985963"/>
            <a:ext cx="1587" cy="914400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7" name="肘形连接符 74"/>
          <p:cNvCxnSpPr>
            <a:cxnSpLocks noChangeShapeType="1"/>
            <a:stCxn id="44068" idx="1"/>
            <a:endCxn id="44042" idx="1"/>
          </p:cNvCxnSpPr>
          <p:nvPr/>
        </p:nvCxnSpPr>
        <p:spPr bwMode="auto">
          <a:xfrm rot="10800000">
            <a:off x="6313488" y="2449513"/>
            <a:ext cx="1587" cy="914400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8" name="矩形 76"/>
          <p:cNvSpPr>
            <a:spLocks noChangeArrowheads="1"/>
          </p:cNvSpPr>
          <p:nvPr/>
        </p:nvSpPr>
        <p:spPr bwMode="auto">
          <a:xfrm>
            <a:off x="6313488" y="3168650"/>
            <a:ext cx="2454275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/>
              <a:t>InputMismatchException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4069" name="TextBox 48"/>
          <p:cNvSpPr txBox="1">
            <a:spLocks noChangeArrowheads="1"/>
          </p:cNvSpPr>
          <p:nvPr/>
        </p:nvSpPr>
        <p:spPr bwMode="auto">
          <a:xfrm>
            <a:off x="86520" y="4752975"/>
            <a:ext cx="3690937" cy="20313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系统错误（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system error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）是由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虚拟机抛出并在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Error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类中描述的。</a:t>
            </a:r>
            <a:endParaRPr 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Error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类描述内部的系统错误。这种错误很少发生，如果发生，除了通知用户以及尽量稳妥地结束程序外，几乎什么也不能做。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任意多边形 52"/>
          <p:cNvSpPr>
            <a:spLocks noChangeArrowheads="1"/>
          </p:cNvSpPr>
          <p:nvPr/>
        </p:nvSpPr>
        <p:spPr bwMode="auto">
          <a:xfrm>
            <a:off x="2366963" y="914400"/>
            <a:ext cx="6564312" cy="3970338"/>
          </a:xfrm>
          <a:custGeom>
            <a:avLst/>
            <a:gdLst>
              <a:gd name="T0" fmla="*/ 0 w 6563638"/>
              <a:gd name="T1" fmla="*/ 0 h 3970750"/>
              <a:gd name="T2" fmla="*/ 6554478 w 6563638"/>
              <a:gd name="T3" fmla="*/ 0 h 3970750"/>
              <a:gd name="T4" fmla="*/ 6567010 w 6563638"/>
              <a:gd name="T5" fmla="*/ 3968690 h 3970750"/>
              <a:gd name="T6" fmla="*/ 3985323 w 6563638"/>
              <a:gd name="T7" fmla="*/ 3968690 h 3970750"/>
              <a:gd name="T8" fmla="*/ 3471491 w 6563638"/>
              <a:gd name="T9" fmla="*/ 3092322 h 3970750"/>
              <a:gd name="T10" fmla="*/ 1441233 w 6563638"/>
              <a:gd name="T11" fmla="*/ 3092322 h 3970750"/>
              <a:gd name="T12" fmla="*/ 12531 w 6563638"/>
              <a:gd name="T13" fmla="*/ 1402187 h 3970750"/>
              <a:gd name="T14" fmla="*/ 0 w 6563638"/>
              <a:gd name="T15" fmla="*/ 0 h 39707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563638"/>
              <a:gd name="T25" fmla="*/ 0 h 3970750"/>
              <a:gd name="T26" fmla="*/ 6563638 w 6563638"/>
              <a:gd name="T27" fmla="*/ 3970750 h 397075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563638" h="3970750">
                <a:moveTo>
                  <a:pt x="0" y="0"/>
                </a:moveTo>
                <a:lnTo>
                  <a:pt x="6551112" y="0"/>
                </a:lnTo>
                <a:cubicBezTo>
                  <a:pt x="6555287" y="1323583"/>
                  <a:pt x="6559463" y="2647167"/>
                  <a:pt x="6563638" y="3970750"/>
                </a:cubicBezTo>
                <a:lnTo>
                  <a:pt x="3983277" y="3970750"/>
                </a:lnTo>
                <a:lnTo>
                  <a:pt x="3469710" y="3093929"/>
                </a:lnTo>
                <a:lnTo>
                  <a:pt x="1440493" y="3093929"/>
                </a:lnTo>
                <a:lnTo>
                  <a:pt x="12526" y="1402915"/>
                </a:lnTo>
                <a:lnTo>
                  <a:pt x="0" y="0"/>
                </a:lnTo>
                <a:close/>
              </a:path>
            </a:pathLst>
          </a:custGeom>
          <a:solidFill>
            <a:srgbClr val="AD5CFF">
              <a:alpha val="29803"/>
            </a:srgbClr>
          </a:solidFill>
          <a:ln w="25400">
            <a:solidFill>
              <a:srgbClr val="9595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59" name="标题 1"/>
          <p:cNvSpPr>
            <a:spLocks noGrp="1"/>
          </p:cNvSpPr>
          <p:nvPr>
            <p:ph type="title" idx="4294967295"/>
          </p:nvPr>
        </p:nvSpPr>
        <p:spPr>
          <a:xfrm>
            <a:off x="468313" y="116632"/>
            <a:ext cx="7543800" cy="719137"/>
          </a:xfrm>
        </p:spPr>
        <p:txBody>
          <a:bodyPr/>
          <a:lstStyle/>
          <a:p>
            <a:r>
              <a:rPr lang="zh-CN" altLang="en-US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异常类继承结构图</a:t>
            </a:r>
            <a:r>
              <a:rPr lang="en-US" altLang="zh-CN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异常</a:t>
            </a:r>
          </a:p>
        </p:txBody>
      </p:sp>
      <p:sp>
        <p:nvSpPr>
          <p:cNvPr id="45060" name="矩形 3"/>
          <p:cNvSpPr>
            <a:spLocks noChangeArrowheads="1"/>
          </p:cNvSpPr>
          <p:nvPr/>
        </p:nvSpPr>
        <p:spPr bwMode="auto">
          <a:xfrm>
            <a:off x="250825" y="3344863"/>
            <a:ext cx="738188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Object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995363" y="3387725"/>
            <a:ext cx="407987" cy="314325"/>
            <a:chOff x="0" y="0"/>
            <a:chExt cx="407096" cy="313150"/>
          </a:xfrm>
        </p:grpSpPr>
        <p:sp>
          <p:nvSpPr>
            <p:cNvPr id="45102" name="等腰三角形 4"/>
            <p:cNvSpPr>
              <a:spLocks noChangeArrowheads="1"/>
            </p:cNvSpPr>
            <p:nvPr/>
          </p:nvSpPr>
          <p:spPr bwMode="auto">
            <a:xfrm rot="-5400000">
              <a:off x="-94006" y="94006"/>
              <a:ext cx="313150" cy="125138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5103" name="直接连接符 6"/>
            <p:cNvCxnSpPr>
              <a:cxnSpLocks noChangeShapeType="1"/>
              <a:stCxn id="45102" idx="3"/>
            </p:cNvCxnSpPr>
            <p:nvPr/>
          </p:nvCxnSpPr>
          <p:spPr bwMode="auto">
            <a:xfrm>
              <a:off x="125138" y="156575"/>
              <a:ext cx="281958" cy="15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062" name="矩形 7"/>
          <p:cNvSpPr>
            <a:spLocks noChangeArrowheads="1"/>
          </p:cNvSpPr>
          <p:nvPr/>
        </p:nvSpPr>
        <p:spPr bwMode="auto">
          <a:xfrm>
            <a:off x="1277938" y="3344863"/>
            <a:ext cx="1014412" cy="387350"/>
          </a:xfrm>
          <a:prstGeom prst="rect">
            <a:avLst/>
          </a:prstGeom>
          <a:gradFill rotWithShape="1">
            <a:gsLst>
              <a:gs pos="0">
                <a:srgbClr val="447676"/>
              </a:gs>
              <a:gs pos="80000">
                <a:srgbClr val="5B9B9B"/>
              </a:gs>
              <a:gs pos="100000">
                <a:srgbClr val="5A9D9D"/>
              </a:gs>
            </a:gsLst>
            <a:lin ang="5400000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FFFF"/>
                </a:solidFill>
                <a:cs typeface="Courier New" panose="02070309020205020404" pitchFamily="49" charset="0"/>
              </a:rPr>
              <a:t>Throwable</a:t>
            </a:r>
            <a:endParaRPr lang="zh-CN" altLang="en-US" sz="1200" b="1">
              <a:solidFill>
                <a:srgbClr val="FFFFFF"/>
              </a:solidFill>
              <a:cs typeface="Courier New" panose="02070309020205020404" pitchFamily="49" charset="0"/>
            </a:endParaRPr>
          </a:p>
        </p:txBody>
      </p:sp>
      <p:sp>
        <p:nvSpPr>
          <p:cNvPr id="45063" name="矩形 8"/>
          <p:cNvSpPr>
            <a:spLocks noChangeArrowheads="1"/>
          </p:cNvSpPr>
          <p:nvPr/>
        </p:nvSpPr>
        <p:spPr bwMode="auto">
          <a:xfrm>
            <a:off x="2717800" y="1854200"/>
            <a:ext cx="1014413" cy="387350"/>
          </a:xfrm>
          <a:prstGeom prst="rect">
            <a:avLst/>
          </a:pr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5064" name="矩形 9"/>
          <p:cNvSpPr>
            <a:spLocks noChangeArrowheads="1"/>
          </p:cNvSpPr>
          <p:nvPr/>
        </p:nvSpPr>
        <p:spPr bwMode="auto">
          <a:xfrm>
            <a:off x="2717800" y="4848225"/>
            <a:ext cx="1014413" cy="387350"/>
          </a:xfrm>
          <a:prstGeom prst="rect">
            <a:avLst/>
          </a:pr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5065" name="矩形 10"/>
          <p:cNvSpPr>
            <a:spLocks noChangeArrowheads="1"/>
          </p:cNvSpPr>
          <p:nvPr/>
        </p:nvSpPr>
        <p:spPr bwMode="auto">
          <a:xfrm>
            <a:off x="4159250" y="2717800"/>
            <a:ext cx="1690688" cy="388938"/>
          </a:xfrm>
          <a:prstGeom prst="rect">
            <a:avLst/>
          </a:pr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RuntimeException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5066" name="矩形 11"/>
          <p:cNvSpPr>
            <a:spLocks noChangeArrowheads="1"/>
          </p:cNvSpPr>
          <p:nvPr/>
        </p:nvSpPr>
        <p:spPr bwMode="auto">
          <a:xfrm>
            <a:off x="6350000" y="2805113"/>
            <a:ext cx="2455863" cy="388937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IndexOutOfBoundException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5067" name="矩形 12"/>
          <p:cNvSpPr>
            <a:spLocks noChangeArrowheads="1"/>
          </p:cNvSpPr>
          <p:nvPr/>
        </p:nvSpPr>
        <p:spPr bwMode="auto">
          <a:xfrm>
            <a:off x="4159250" y="2154238"/>
            <a:ext cx="1690688" cy="388937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AWTException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5068" name="矩形 13"/>
          <p:cNvSpPr>
            <a:spLocks noChangeArrowheads="1"/>
          </p:cNvSpPr>
          <p:nvPr/>
        </p:nvSpPr>
        <p:spPr bwMode="auto">
          <a:xfrm>
            <a:off x="4159250" y="1590675"/>
            <a:ext cx="1690688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IOException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5069" name="矩形 14"/>
          <p:cNvSpPr>
            <a:spLocks noChangeArrowheads="1"/>
          </p:cNvSpPr>
          <p:nvPr/>
        </p:nvSpPr>
        <p:spPr bwMode="auto">
          <a:xfrm>
            <a:off x="4159250" y="1014413"/>
            <a:ext cx="2266950" cy="388937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ClassNotFoundException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5070" name="矩形 15"/>
          <p:cNvSpPr>
            <a:spLocks noChangeArrowheads="1"/>
          </p:cNvSpPr>
          <p:nvPr/>
        </p:nvSpPr>
        <p:spPr bwMode="auto">
          <a:xfrm>
            <a:off x="4233863" y="4284663"/>
            <a:ext cx="1690687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LinkageError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5071" name="矩形 16"/>
          <p:cNvSpPr>
            <a:spLocks noChangeArrowheads="1"/>
          </p:cNvSpPr>
          <p:nvPr/>
        </p:nvSpPr>
        <p:spPr bwMode="auto">
          <a:xfrm>
            <a:off x="4233863" y="4810125"/>
            <a:ext cx="1941512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VirtualMachineError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5072" name="矩形 17"/>
          <p:cNvSpPr>
            <a:spLocks noChangeArrowheads="1"/>
          </p:cNvSpPr>
          <p:nvPr/>
        </p:nvSpPr>
        <p:spPr bwMode="auto">
          <a:xfrm>
            <a:off x="4233863" y="5360988"/>
            <a:ext cx="1690687" cy="388937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AWTError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5073" name="矩形 18"/>
          <p:cNvSpPr>
            <a:spLocks noChangeArrowheads="1"/>
          </p:cNvSpPr>
          <p:nvPr/>
        </p:nvSpPr>
        <p:spPr bwMode="auto">
          <a:xfrm>
            <a:off x="6350000" y="3257550"/>
            <a:ext cx="2455863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IllegalArgumentException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5074" name="矩形 19"/>
          <p:cNvSpPr>
            <a:spLocks noChangeArrowheads="1"/>
          </p:cNvSpPr>
          <p:nvPr/>
        </p:nvSpPr>
        <p:spPr bwMode="auto">
          <a:xfrm>
            <a:off x="6350000" y="2343150"/>
            <a:ext cx="2455863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NullPointerException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5075" name="矩形 20"/>
          <p:cNvSpPr>
            <a:spLocks noChangeArrowheads="1"/>
          </p:cNvSpPr>
          <p:nvPr/>
        </p:nvSpPr>
        <p:spPr bwMode="auto">
          <a:xfrm>
            <a:off x="6350000" y="1879600"/>
            <a:ext cx="2455863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ArithmeticException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grpSp>
        <p:nvGrpSpPr>
          <p:cNvPr id="45076" name="Group 22"/>
          <p:cNvGrpSpPr>
            <a:grpSpLocks/>
          </p:cNvGrpSpPr>
          <p:nvPr/>
        </p:nvGrpSpPr>
        <p:grpSpPr bwMode="auto">
          <a:xfrm>
            <a:off x="2286000" y="3387725"/>
            <a:ext cx="269875" cy="314325"/>
            <a:chOff x="0" y="0"/>
            <a:chExt cx="269310" cy="313150"/>
          </a:xfrm>
        </p:grpSpPr>
        <p:sp>
          <p:nvSpPr>
            <p:cNvPr id="45100" name="等腰三角形 23"/>
            <p:cNvSpPr>
              <a:spLocks noChangeArrowheads="1"/>
            </p:cNvSpPr>
            <p:nvPr/>
          </p:nvSpPr>
          <p:spPr bwMode="auto">
            <a:xfrm rot="-5400000">
              <a:off x="-94000" y="94000"/>
              <a:ext cx="313150" cy="125150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5101" name="直接连接符 24"/>
            <p:cNvCxnSpPr>
              <a:cxnSpLocks noChangeShapeType="1"/>
              <a:stCxn id="45100" idx="3"/>
            </p:cNvCxnSpPr>
            <p:nvPr/>
          </p:nvCxnSpPr>
          <p:spPr bwMode="auto">
            <a:xfrm>
              <a:off x="125150" y="156575"/>
              <a:ext cx="144160" cy="15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7" name="肘形连接符 29"/>
          <p:cNvCxnSpPr>
            <a:cxnSpLocks noChangeShapeType="1"/>
            <a:stCxn id="45063" idx="1"/>
            <a:endCxn id="45064" idx="1"/>
          </p:cNvCxnSpPr>
          <p:nvPr/>
        </p:nvCxnSpPr>
        <p:spPr bwMode="auto">
          <a:xfrm rot="10800000" flipV="1">
            <a:off x="2717800" y="2047875"/>
            <a:ext cx="1588" cy="2994025"/>
          </a:xfrm>
          <a:prstGeom prst="bentConnector3">
            <a:avLst>
              <a:gd name="adj1" fmla="val 1045145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078" name="Group 26"/>
          <p:cNvGrpSpPr>
            <a:grpSpLocks/>
          </p:cNvGrpSpPr>
          <p:nvPr/>
        </p:nvGrpSpPr>
        <p:grpSpPr bwMode="auto">
          <a:xfrm>
            <a:off x="3751263" y="1897063"/>
            <a:ext cx="269875" cy="314325"/>
            <a:chOff x="0" y="0"/>
            <a:chExt cx="269310" cy="313150"/>
          </a:xfrm>
        </p:grpSpPr>
        <p:sp>
          <p:nvSpPr>
            <p:cNvPr id="45098" name="等腰三角形 34"/>
            <p:cNvSpPr>
              <a:spLocks noChangeArrowheads="1"/>
            </p:cNvSpPr>
            <p:nvPr/>
          </p:nvSpPr>
          <p:spPr bwMode="auto">
            <a:xfrm rot="-5400000">
              <a:off x="-94000" y="94000"/>
              <a:ext cx="313150" cy="125149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5099" name="直接连接符 35"/>
            <p:cNvCxnSpPr>
              <a:cxnSpLocks noChangeShapeType="1"/>
              <a:stCxn id="45098" idx="3"/>
            </p:cNvCxnSpPr>
            <p:nvPr/>
          </p:nvCxnSpPr>
          <p:spPr bwMode="auto">
            <a:xfrm>
              <a:off x="125149" y="156575"/>
              <a:ext cx="144161" cy="15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9" name="肘形连接符 37"/>
          <p:cNvCxnSpPr>
            <a:cxnSpLocks noChangeShapeType="1"/>
            <a:stCxn id="45069" idx="1"/>
            <a:endCxn id="45082" idx="1"/>
          </p:cNvCxnSpPr>
          <p:nvPr/>
        </p:nvCxnSpPr>
        <p:spPr bwMode="auto">
          <a:xfrm rot="10800000" flipH="1" flipV="1">
            <a:off x="4159250" y="1208088"/>
            <a:ext cx="23813" cy="2330450"/>
          </a:xfrm>
          <a:prstGeom prst="bentConnector3">
            <a:avLst>
              <a:gd name="adj1" fmla="val -5625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0" name="肘形连接符 42"/>
          <p:cNvCxnSpPr>
            <a:cxnSpLocks noChangeShapeType="1"/>
            <a:stCxn id="45068" idx="1"/>
            <a:endCxn id="45067" idx="1"/>
          </p:cNvCxnSpPr>
          <p:nvPr/>
        </p:nvCxnSpPr>
        <p:spPr bwMode="auto">
          <a:xfrm rot="10800000" flipV="1">
            <a:off x="4159250" y="1784350"/>
            <a:ext cx="1588" cy="563563"/>
          </a:xfrm>
          <a:prstGeom prst="bentConnector3">
            <a:avLst>
              <a:gd name="adj1" fmla="val 8873931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081" name="Group 31"/>
          <p:cNvGrpSpPr>
            <a:grpSpLocks/>
          </p:cNvGrpSpPr>
          <p:nvPr/>
        </p:nvGrpSpPr>
        <p:grpSpPr bwMode="auto">
          <a:xfrm>
            <a:off x="3729038" y="4881563"/>
            <a:ext cx="268287" cy="312737"/>
            <a:chOff x="0" y="0"/>
            <a:chExt cx="269310" cy="313150"/>
          </a:xfrm>
        </p:grpSpPr>
        <p:sp>
          <p:nvSpPr>
            <p:cNvPr id="45096" name="等腰三角形 46"/>
            <p:cNvSpPr>
              <a:spLocks noChangeArrowheads="1"/>
            </p:cNvSpPr>
            <p:nvPr/>
          </p:nvSpPr>
          <p:spPr bwMode="auto">
            <a:xfrm rot="-5400000">
              <a:off x="-93630" y="93630"/>
              <a:ext cx="313150" cy="125890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5097" name="直接连接符 47"/>
            <p:cNvCxnSpPr>
              <a:cxnSpLocks noChangeShapeType="1"/>
              <a:stCxn id="45096" idx="3"/>
            </p:cNvCxnSpPr>
            <p:nvPr/>
          </p:nvCxnSpPr>
          <p:spPr bwMode="auto">
            <a:xfrm>
              <a:off x="125890" y="157370"/>
              <a:ext cx="1434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082" name="矩形 49"/>
          <p:cNvSpPr>
            <a:spLocks noChangeArrowheads="1"/>
          </p:cNvSpPr>
          <p:nvPr/>
        </p:nvSpPr>
        <p:spPr bwMode="auto">
          <a:xfrm>
            <a:off x="4183063" y="3281363"/>
            <a:ext cx="1692275" cy="514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Other Exception classes...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5083" name="矩形 50"/>
          <p:cNvSpPr>
            <a:spLocks noChangeArrowheads="1"/>
          </p:cNvSpPr>
          <p:nvPr/>
        </p:nvSpPr>
        <p:spPr bwMode="auto">
          <a:xfrm>
            <a:off x="4233863" y="5911850"/>
            <a:ext cx="1690687" cy="5270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Other Error classes...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cxnSp>
        <p:nvCxnSpPr>
          <p:cNvPr id="45084" name="肘形连接符 54"/>
          <p:cNvCxnSpPr>
            <a:cxnSpLocks noChangeShapeType="1"/>
            <a:stCxn id="45065" idx="1"/>
            <a:endCxn id="45067" idx="1"/>
          </p:cNvCxnSpPr>
          <p:nvPr/>
        </p:nvCxnSpPr>
        <p:spPr bwMode="auto">
          <a:xfrm rot="10800000">
            <a:off x="4159250" y="2347913"/>
            <a:ext cx="1588" cy="565150"/>
          </a:xfrm>
          <a:prstGeom prst="bentConnector3">
            <a:avLst>
              <a:gd name="adj1" fmla="val 8873866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5" name="肘形连接符 57"/>
          <p:cNvCxnSpPr>
            <a:cxnSpLocks noChangeShapeType="1"/>
            <a:stCxn id="45070" idx="1"/>
            <a:endCxn id="45083" idx="1"/>
          </p:cNvCxnSpPr>
          <p:nvPr/>
        </p:nvCxnSpPr>
        <p:spPr bwMode="auto">
          <a:xfrm rot="10800000" flipV="1">
            <a:off x="4233863" y="4478338"/>
            <a:ext cx="1587" cy="1697037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6" name="肘形连接符 59"/>
          <p:cNvCxnSpPr>
            <a:cxnSpLocks noChangeShapeType="1"/>
            <a:stCxn id="45071" idx="1"/>
            <a:endCxn id="45072" idx="1"/>
          </p:cNvCxnSpPr>
          <p:nvPr/>
        </p:nvCxnSpPr>
        <p:spPr bwMode="auto">
          <a:xfrm rot="10800000" flipV="1">
            <a:off x="4233863" y="5003800"/>
            <a:ext cx="1587" cy="550863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087" name="Group 39"/>
          <p:cNvGrpSpPr>
            <a:grpSpLocks/>
          </p:cNvGrpSpPr>
          <p:nvPr/>
        </p:nvGrpSpPr>
        <p:grpSpPr bwMode="auto">
          <a:xfrm>
            <a:off x="5856288" y="2749550"/>
            <a:ext cx="268287" cy="312738"/>
            <a:chOff x="0" y="0"/>
            <a:chExt cx="269310" cy="313150"/>
          </a:xfrm>
        </p:grpSpPr>
        <p:sp>
          <p:nvSpPr>
            <p:cNvPr id="45094" name="等腰三角形 61"/>
            <p:cNvSpPr>
              <a:spLocks noChangeArrowheads="1"/>
            </p:cNvSpPr>
            <p:nvPr/>
          </p:nvSpPr>
          <p:spPr bwMode="auto">
            <a:xfrm rot="-5400000">
              <a:off x="-93630" y="93630"/>
              <a:ext cx="313150" cy="125890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5095" name="直接连接符 62"/>
            <p:cNvCxnSpPr>
              <a:cxnSpLocks noChangeShapeType="1"/>
              <a:stCxn id="45094" idx="3"/>
            </p:cNvCxnSpPr>
            <p:nvPr/>
          </p:nvCxnSpPr>
          <p:spPr bwMode="auto">
            <a:xfrm>
              <a:off x="125890" y="157370"/>
              <a:ext cx="1434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088" name="矩形 63"/>
          <p:cNvSpPr>
            <a:spLocks noChangeArrowheads="1"/>
          </p:cNvSpPr>
          <p:nvPr/>
        </p:nvSpPr>
        <p:spPr bwMode="auto">
          <a:xfrm>
            <a:off x="6350000" y="4195763"/>
            <a:ext cx="2455863" cy="5270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Other Runtime Exception classes ...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cxnSp>
        <p:nvCxnSpPr>
          <p:cNvPr id="45089" name="肘形连接符 70"/>
          <p:cNvCxnSpPr>
            <a:cxnSpLocks noChangeShapeType="1"/>
            <a:stCxn id="45075" idx="1"/>
            <a:endCxn id="45088" idx="1"/>
          </p:cNvCxnSpPr>
          <p:nvPr/>
        </p:nvCxnSpPr>
        <p:spPr bwMode="auto">
          <a:xfrm rot="10800000" flipV="1">
            <a:off x="6350000" y="2073275"/>
            <a:ext cx="1588" cy="2386013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0" name="肘形连接符 72"/>
          <p:cNvCxnSpPr>
            <a:cxnSpLocks noChangeShapeType="1"/>
            <a:stCxn id="45074" idx="1"/>
            <a:endCxn id="45073" idx="1"/>
          </p:cNvCxnSpPr>
          <p:nvPr/>
        </p:nvCxnSpPr>
        <p:spPr bwMode="auto">
          <a:xfrm rot="10800000" flipV="1">
            <a:off x="6350000" y="2536825"/>
            <a:ext cx="1588" cy="914400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1" name="肘形连接符 74"/>
          <p:cNvCxnSpPr>
            <a:cxnSpLocks noChangeShapeType="1"/>
            <a:stCxn id="45092" idx="1"/>
            <a:endCxn id="45066" idx="1"/>
          </p:cNvCxnSpPr>
          <p:nvPr/>
        </p:nvCxnSpPr>
        <p:spPr bwMode="auto">
          <a:xfrm rot="10800000">
            <a:off x="6350000" y="3000375"/>
            <a:ext cx="1588" cy="914400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92" name="矩形 76"/>
          <p:cNvSpPr>
            <a:spLocks noChangeArrowheads="1"/>
          </p:cNvSpPr>
          <p:nvPr/>
        </p:nvSpPr>
        <p:spPr bwMode="auto">
          <a:xfrm>
            <a:off x="6350000" y="3719513"/>
            <a:ext cx="2455863" cy="388937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/>
              <a:t>InputMismatchException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5093" name="TextBox 48"/>
          <p:cNvSpPr txBox="1">
            <a:spLocks noChangeArrowheads="1"/>
          </p:cNvSpPr>
          <p:nvPr/>
        </p:nvSpPr>
        <p:spPr bwMode="auto">
          <a:xfrm>
            <a:off x="125413" y="1303338"/>
            <a:ext cx="2330450" cy="14779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Exception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）描述由程序和外部环境引起的错误，这些错误能够通过程序捕获和处理。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任意多边形 51"/>
          <p:cNvSpPr>
            <a:spLocks noChangeArrowheads="1"/>
          </p:cNvSpPr>
          <p:nvPr/>
        </p:nvSpPr>
        <p:spPr bwMode="auto">
          <a:xfrm>
            <a:off x="3908425" y="1941513"/>
            <a:ext cx="4997450" cy="3019425"/>
          </a:xfrm>
          <a:custGeom>
            <a:avLst/>
            <a:gdLst>
              <a:gd name="T0" fmla="*/ 0 w 4997884"/>
              <a:gd name="T1" fmla="*/ 865231 h 3018773"/>
              <a:gd name="T2" fmla="*/ 2090936 w 4997884"/>
              <a:gd name="T3" fmla="*/ 865231 h 3018773"/>
              <a:gd name="T4" fmla="*/ 2090936 w 4997884"/>
              <a:gd name="T5" fmla="*/ 0 h 3018773"/>
              <a:gd name="T6" fmla="*/ 4995712 w 4997884"/>
              <a:gd name="T7" fmla="*/ 0 h 3018773"/>
              <a:gd name="T8" fmla="*/ 4995712 w 4997884"/>
              <a:gd name="T9" fmla="*/ 3022034 h 3018773"/>
              <a:gd name="T10" fmla="*/ 2103456 w 4997884"/>
              <a:gd name="T11" fmla="*/ 2984415 h 3018773"/>
              <a:gd name="T12" fmla="*/ 2103456 w 4997884"/>
              <a:gd name="T13" fmla="*/ 1416971 h 3018773"/>
              <a:gd name="T14" fmla="*/ 12521 w 4997884"/>
              <a:gd name="T15" fmla="*/ 1416971 h 3018773"/>
              <a:gd name="T16" fmla="*/ 0 w 4997884"/>
              <a:gd name="T17" fmla="*/ 865231 h 30187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997884"/>
              <a:gd name="T28" fmla="*/ 0 h 3018773"/>
              <a:gd name="T29" fmla="*/ 4997884 w 4997884"/>
              <a:gd name="T30" fmla="*/ 3018773 h 30187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997884" h="3018773">
                <a:moveTo>
                  <a:pt x="0" y="864296"/>
                </a:moveTo>
                <a:lnTo>
                  <a:pt x="2091846" y="864296"/>
                </a:lnTo>
                <a:lnTo>
                  <a:pt x="2091846" y="0"/>
                </a:lnTo>
                <a:lnTo>
                  <a:pt x="4997884" y="0"/>
                </a:lnTo>
                <a:lnTo>
                  <a:pt x="4997884" y="3018773"/>
                </a:lnTo>
                <a:lnTo>
                  <a:pt x="2104372" y="2981195"/>
                </a:lnTo>
                <a:lnTo>
                  <a:pt x="2104372" y="1415441"/>
                </a:lnTo>
                <a:lnTo>
                  <a:pt x="12526" y="1415441"/>
                </a:lnTo>
                <a:lnTo>
                  <a:pt x="0" y="864296"/>
                </a:lnTo>
                <a:close/>
              </a:path>
            </a:pathLst>
          </a:custGeom>
          <a:solidFill>
            <a:srgbClr val="AD5CFF">
              <a:alpha val="29803"/>
            </a:srgbClr>
          </a:solidFill>
          <a:ln w="25400">
            <a:solidFill>
              <a:srgbClr val="9595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6083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6191919" cy="719137"/>
          </a:xfrm>
        </p:spPr>
        <p:txBody>
          <a:bodyPr/>
          <a:lstStyle/>
          <a:p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运行时异常（</a:t>
            </a:r>
            <a:r>
              <a:rPr lang="en-US" altLang="zh-CN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Runtime Exception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6084" name="矩形 3"/>
          <p:cNvSpPr>
            <a:spLocks noChangeArrowheads="1"/>
          </p:cNvSpPr>
          <p:nvPr/>
        </p:nvSpPr>
        <p:spPr bwMode="auto">
          <a:xfrm>
            <a:off x="250825" y="3506788"/>
            <a:ext cx="738188" cy="388937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Object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995363" y="3551238"/>
            <a:ext cx="407987" cy="312737"/>
            <a:chOff x="0" y="0"/>
            <a:chExt cx="407096" cy="313150"/>
          </a:xfrm>
        </p:grpSpPr>
        <p:sp>
          <p:nvSpPr>
            <p:cNvPr id="46126" name="等腰三角形 4"/>
            <p:cNvSpPr>
              <a:spLocks noChangeArrowheads="1"/>
            </p:cNvSpPr>
            <p:nvPr/>
          </p:nvSpPr>
          <p:spPr bwMode="auto">
            <a:xfrm rot="-5400000">
              <a:off x="-94006" y="94006"/>
              <a:ext cx="313150" cy="125138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6127" name="直接连接符 6"/>
            <p:cNvCxnSpPr>
              <a:cxnSpLocks noChangeShapeType="1"/>
              <a:stCxn id="46126" idx="3"/>
            </p:cNvCxnSpPr>
            <p:nvPr/>
          </p:nvCxnSpPr>
          <p:spPr bwMode="auto">
            <a:xfrm>
              <a:off x="125138" y="157370"/>
              <a:ext cx="28195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086" name="矩形 7"/>
          <p:cNvSpPr>
            <a:spLocks noChangeArrowheads="1"/>
          </p:cNvSpPr>
          <p:nvPr/>
        </p:nvSpPr>
        <p:spPr bwMode="auto">
          <a:xfrm>
            <a:off x="1277938" y="3506788"/>
            <a:ext cx="1014412" cy="388937"/>
          </a:xfrm>
          <a:prstGeom prst="rect">
            <a:avLst/>
          </a:prstGeom>
          <a:gradFill rotWithShape="1">
            <a:gsLst>
              <a:gs pos="0">
                <a:srgbClr val="447676"/>
              </a:gs>
              <a:gs pos="80000">
                <a:srgbClr val="5B9B9B"/>
              </a:gs>
              <a:gs pos="100000">
                <a:srgbClr val="5A9D9D"/>
              </a:gs>
            </a:gsLst>
            <a:lin ang="5400000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FFFF"/>
                </a:solidFill>
                <a:cs typeface="Courier New" panose="02070309020205020404" pitchFamily="49" charset="0"/>
              </a:rPr>
              <a:t>Throwable</a:t>
            </a:r>
            <a:endParaRPr lang="zh-CN" altLang="en-US" sz="1200" b="1">
              <a:solidFill>
                <a:srgbClr val="FFFFFF"/>
              </a:solidFill>
              <a:cs typeface="Courier New" panose="02070309020205020404" pitchFamily="49" charset="0"/>
            </a:endParaRPr>
          </a:p>
        </p:txBody>
      </p:sp>
      <p:sp>
        <p:nvSpPr>
          <p:cNvPr id="46087" name="矩形 8"/>
          <p:cNvSpPr>
            <a:spLocks noChangeArrowheads="1"/>
          </p:cNvSpPr>
          <p:nvPr/>
        </p:nvSpPr>
        <p:spPr bwMode="auto">
          <a:xfrm>
            <a:off x="2717800" y="2016125"/>
            <a:ext cx="1014413" cy="388938"/>
          </a:xfrm>
          <a:prstGeom prst="rect">
            <a:avLst/>
          </a:pr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6088" name="矩形 9"/>
          <p:cNvSpPr>
            <a:spLocks noChangeArrowheads="1"/>
          </p:cNvSpPr>
          <p:nvPr/>
        </p:nvSpPr>
        <p:spPr bwMode="auto">
          <a:xfrm>
            <a:off x="2717800" y="5010150"/>
            <a:ext cx="1014413" cy="388938"/>
          </a:xfrm>
          <a:prstGeom prst="rect">
            <a:avLst/>
          </a:pr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6089" name="矩形 10"/>
          <p:cNvSpPr>
            <a:spLocks noChangeArrowheads="1"/>
          </p:cNvSpPr>
          <p:nvPr/>
        </p:nvSpPr>
        <p:spPr bwMode="auto">
          <a:xfrm>
            <a:off x="4159250" y="2881313"/>
            <a:ext cx="1690688" cy="387350"/>
          </a:xfrm>
          <a:prstGeom prst="rect">
            <a:avLst/>
          </a:pr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RuntimeException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6090" name="矩形 11"/>
          <p:cNvSpPr>
            <a:spLocks noChangeArrowheads="1"/>
          </p:cNvSpPr>
          <p:nvPr/>
        </p:nvSpPr>
        <p:spPr bwMode="auto">
          <a:xfrm>
            <a:off x="6350000" y="2968625"/>
            <a:ext cx="2455863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IndexOutOfBoundException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6091" name="矩形 12"/>
          <p:cNvSpPr>
            <a:spLocks noChangeArrowheads="1"/>
          </p:cNvSpPr>
          <p:nvPr/>
        </p:nvSpPr>
        <p:spPr bwMode="auto">
          <a:xfrm>
            <a:off x="4159250" y="2317750"/>
            <a:ext cx="1690688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AWTException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6092" name="矩形 13"/>
          <p:cNvSpPr>
            <a:spLocks noChangeArrowheads="1"/>
          </p:cNvSpPr>
          <p:nvPr/>
        </p:nvSpPr>
        <p:spPr bwMode="auto">
          <a:xfrm>
            <a:off x="4159250" y="1754188"/>
            <a:ext cx="1690688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IOException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6093" name="矩形 14"/>
          <p:cNvSpPr>
            <a:spLocks noChangeArrowheads="1"/>
          </p:cNvSpPr>
          <p:nvPr/>
        </p:nvSpPr>
        <p:spPr bwMode="auto">
          <a:xfrm>
            <a:off x="4159250" y="1177925"/>
            <a:ext cx="2266950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ClassNotFoundException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6094" name="矩形 15"/>
          <p:cNvSpPr>
            <a:spLocks noChangeArrowheads="1"/>
          </p:cNvSpPr>
          <p:nvPr/>
        </p:nvSpPr>
        <p:spPr bwMode="auto">
          <a:xfrm>
            <a:off x="4233863" y="4446588"/>
            <a:ext cx="1690687" cy="388937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LinkageError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6095" name="矩形 16"/>
          <p:cNvSpPr>
            <a:spLocks noChangeArrowheads="1"/>
          </p:cNvSpPr>
          <p:nvPr/>
        </p:nvSpPr>
        <p:spPr bwMode="auto">
          <a:xfrm>
            <a:off x="4233863" y="4972050"/>
            <a:ext cx="1941512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VirtualMachineError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6096" name="矩形 17"/>
          <p:cNvSpPr>
            <a:spLocks noChangeArrowheads="1"/>
          </p:cNvSpPr>
          <p:nvPr/>
        </p:nvSpPr>
        <p:spPr bwMode="auto">
          <a:xfrm>
            <a:off x="4233863" y="5524500"/>
            <a:ext cx="1690687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AWTError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6097" name="矩形 18"/>
          <p:cNvSpPr>
            <a:spLocks noChangeArrowheads="1"/>
          </p:cNvSpPr>
          <p:nvPr/>
        </p:nvSpPr>
        <p:spPr bwMode="auto">
          <a:xfrm>
            <a:off x="6350000" y="3419475"/>
            <a:ext cx="2455863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IllegalArgumentException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6098" name="矩形 19"/>
          <p:cNvSpPr>
            <a:spLocks noChangeArrowheads="1"/>
          </p:cNvSpPr>
          <p:nvPr/>
        </p:nvSpPr>
        <p:spPr bwMode="auto">
          <a:xfrm>
            <a:off x="6350000" y="2505075"/>
            <a:ext cx="2455863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NullPointerException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6099" name="矩形 20"/>
          <p:cNvSpPr>
            <a:spLocks noChangeArrowheads="1"/>
          </p:cNvSpPr>
          <p:nvPr/>
        </p:nvSpPr>
        <p:spPr bwMode="auto">
          <a:xfrm>
            <a:off x="6350000" y="2041525"/>
            <a:ext cx="2455863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ArithmeticException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grpSp>
        <p:nvGrpSpPr>
          <p:cNvPr id="46100" name="Group 22"/>
          <p:cNvGrpSpPr>
            <a:grpSpLocks/>
          </p:cNvGrpSpPr>
          <p:nvPr/>
        </p:nvGrpSpPr>
        <p:grpSpPr bwMode="auto">
          <a:xfrm>
            <a:off x="2286000" y="3551238"/>
            <a:ext cx="269875" cy="312737"/>
            <a:chOff x="0" y="0"/>
            <a:chExt cx="269310" cy="313150"/>
          </a:xfrm>
        </p:grpSpPr>
        <p:sp>
          <p:nvSpPr>
            <p:cNvPr id="46124" name="等腰三角形 23"/>
            <p:cNvSpPr>
              <a:spLocks noChangeArrowheads="1"/>
            </p:cNvSpPr>
            <p:nvPr/>
          </p:nvSpPr>
          <p:spPr bwMode="auto">
            <a:xfrm rot="-5400000">
              <a:off x="-94000" y="94000"/>
              <a:ext cx="313150" cy="125150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6125" name="直接连接符 24"/>
            <p:cNvCxnSpPr>
              <a:cxnSpLocks noChangeShapeType="1"/>
              <a:stCxn id="46124" idx="3"/>
            </p:cNvCxnSpPr>
            <p:nvPr/>
          </p:nvCxnSpPr>
          <p:spPr bwMode="auto">
            <a:xfrm>
              <a:off x="125150" y="157370"/>
              <a:ext cx="1441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6101" name="肘形连接符 29"/>
          <p:cNvCxnSpPr>
            <a:cxnSpLocks noChangeShapeType="1"/>
            <a:stCxn id="46087" idx="1"/>
            <a:endCxn id="46088" idx="1"/>
          </p:cNvCxnSpPr>
          <p:nvPr/>
        </p:nvCxnSpPr>
        <p:spPr bwMode="auto">
          <a:xfrm rot="10800000" flipV="1">
            <a:off x="2717800" y="2211388"/>
            <a:ext cx="1588" cy="2992437"/>
          </a:xfrm>
          <a:prstGeom prst="bentConnector3">
            <a:avLst>
              <a:gd name="adj1" fmla="val 1045145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6102" name="Group 26"/>
          <p:cNvGrpSpPr>
            <a:grpSpLocks/>
          </p:cNvGrpSpPr>
          <p:nvPr/>
        </p:nvGrpSpPr>
        <p:grpSpPr bwMode="auto">
          <a:xfrm>
            <a:off x="3751263" y="2060575"/>
            <a:ext cx="269875" cy="312738"/>
            <a:chOff x="0" y="0"/>
            <a:chExt cx="269310" cy="313150"/>
          </a:xfrm>
        </p:grpSpPr>
        <p:sp>
          <p:nvSpPr>
            <p:cNvPr id="46122" name="等腰三角形 34"/>
            <p:cNvSpPr>
              <a:spLocks noChangeArrowheads="1"/>
            </p:cNvSpPr>
            <p:nvPr/>
          </p:nvSpPr>
          <p:spPr bwMode="auto">
            <a:xfrm rot="-5400000">
              <a:off x="-94000" y="93999"/>
              <a:ext cx="313150" cy="125149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6123" name="直接连接符 35"/>
            <p:cNvCxnSpPr>
              <a:cxnSpLocks noChangeShapeType="1"/>
              <a:stCxn id="46122" idx="3"/>
            </p:cNvCxnSpPr>
            <p:nvPr/>
          </p:nvCxnSpPr>
          <p:spPr bwMode="auto">
            <a:xfrm>
              <a:off x="125149" y="157370"/>
              <a:ext cx="1441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6103" name="肘形连接符 37"/>
          <p:cNvCxnSpPr>
            <a:cxnSpLocks noChangeShapeType="1"/>
            <a:stCxn id="46093" idx="1"/>
            <a:endCxn id="46106" idx="1"/>
          </p:cNvCxnSpPr>
          <p:nvPr/>
        </p:nvCxnSpPr>
        <p:spPr bwMode="auto">
          <a:xfrm rot="10800000" flipH="1" flipV="1">
            <a:off x="4159250" y="1371600"/>
            <a:ext cx="23813" cy="2330450"/>
          </a:xfrm>
          <a:prstGeom prst="bentConnector3">
            <a:avLst>
              <a:gd name="adj1" fmla="val -5625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4" name="肘形连接符 42"/>
          <p:cNvCxnSpPr>
            <a:cxnSpLocks noChangeShapeType="1"/>
            <a:stCxn id="46092" idx="1"/>
            <a:endCxn id="46091" idx="1"/>
          </p:cNvCxnSpPr>
          <p:nvPr/>
        </p:nvCxnSpPr>
        <p:spPr bwMode="auto">
          <a:xfrm rot="10800000" flipV="1">
            <a:off x="4159250" y="1947863"/>
            <a:ext cx="1588" cy="563562"/>
          </a:xfrm>
          <a:prstGeom prst="bentConnector3">
            <a:avLst>
              <a:gd name="adj1" fmla="val 8873931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6105" name="Group 31"/>
          <p:cNvGrpSpPr>
            <a:grpSpLocks/>
          </p:cNvGrpSpPr>
          <p:nvPr/>
        </p:nvGrpSpPr>
        <p:grpSpPr bwMode="auto">
          <a:xfrm>
            <a:off x="3729038" y="5043488"/>
            <a:ext cx="268287" cy="312737"/>
            <a:chOff x="0" y="0"/>
            <a:chExt cx="269310" cy="313150"/>
          </a:xfrm>
        </p:grpSpPr>
        <p:sp>
          <p:nvSpPr>
            <p:cNvPr id="46120" name="等腰三角形 46"/>
            <p:cNvSpPr>
              <a:spLocks noChangeArrowheads="1"/>
            </p:cNvSpPr>
            <p:nvPr/>
          </p:nvSpPr>
          <p:spPr bwMode="auto">
            <a:xfrm rot="-5400000">
              <a:off x="-93630" y="93630"/>
              <a:ext cx="313150" cy="125890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6121" name="直接连接符 47"/>
            <p:cNvCxnSpPr>
              <a:cxnSpLocks noChangeShapeType="1"/>
              <a:stCxn id="46120" idx="3"/>
            </p:cNvCxnSpPr>
            <p:nvPr/>
          </p:nvCxnSpPr>
          <p:spPr bwMode="auto">
            <a:xfrm>
              <a:off x="125890" y="157370"/>
              <a:ext cx="1434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106" name="矩形 49"/>
          <p:cNvSpPr>
            <a:spLocks noChangeArrowheads="1"/>
          </p:cNvSpPr>
          <p:nvPr/>
        </p:nvSpPr>
        <p:spPr bwMode="auto">
          <a:xfrm>
            <a:off x="4183063" y="3444875"/>
            <a:ext cx="1692275" cy="512763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Other Exception classes...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6107" name="矩形 50"/>
          <p:cNvSpPr>
            <a:spLocks noChangeArrowheads="1"/>
          </p:cNvSpPr>
          <p:nvPr/>
        </p:nvSpPr>
        <p:spPr bwMode="auto">
          <a:xfrm>
            <a:off x="4233863" y="6075363"/>
            <a:ext cx="1690687" cy="525462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Other Error classes...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cxnSp>
        <p:nvCxnSpPr>
          <p:cNvPr id="46108" name="肘形连接符 54"/>
          <p:cNvCxnSpPr>
            <a:cxnSpLocks noChangeShapeType="1"/>
            <a:stCxn id="46089" idx="1"/>
            <a:endCxn id="46091" idx="1"/>
          </p:cNvCxnSpPr>
          <p:nvPr/>
        </p:nvCxnSpPr>
        <p:spPr bwMode="auto">
          <a:xfrm rot="10800000">
            <a:off x="4159250" y="2511425"/>
            <a:ext cx="1588" cy="563563"/>
          </a:xfrm>
          <a:prstGeom prst="bentConnector3">
            <a:avLst>
              <a:gd name="adj1" fmla="val 8873866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9" name="肘形连接符 57"/>
          <p:cNvCxnSpPr>
            <a:cxnSpLocks noChangeShapeType="1"/>
            <a:stCxn id="46094" idx="1"/>
            <a:endCxn id="46107" idx="1"/>
          </p:cNvCxnSpPr>
          <p:nvPr/>
        </p:nvCxnSpPr>
        <p:spPr bwMode="auto">
          <a:xfrm rot="10800000" flipV="1">
            <a:off x="4233863" y="4640263"/>
            <a:ext cx="1587" cy="1698625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0" name="肘形连接符 59"/>
          <p:cNvCxnSpPr>
            <a:cxnSpLocks noChangeShapeType="1"/>
            <a:stCxn id="46095" idx="1"/>
            <a:endCxn id="46096" idx="1"/>
          </p:cNvCxnSpPr>
          <p:nvPr/>
        </p:nvCxnSpPr>
        <p:spPr bwMode="auto">
          <a:xfrm rot="10800000" flipV="1">
            <a:off x="4233863" y="5167313"/>
            <a:ext cx="1587" cy="550862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6111" name="Group 39"/>
          <p:cNvGrpSpPr>
            <a:grpSpLocks/>
          </p:cNvGrpSpPr>
          <p:nvPr/>
        </p:nvGrpSpPr>
        <p:grpSpPr bwMode="auto">
          <a:xfrm>
            <a:off x="5856288" y="2913063"/>
            <a:ext cx="268287" cy="312737"/>
            <a:chOff x="0" y="0"/>
            <a:chExt cx="269310" cy="313150"/>
          </a:xfrm>
        </p:grpSpPr>
        <p:sp>
          <p:nvSpPr>
            <p:cNvPr id="46118" name="等腰三角形 61"/>
            <p:cNvSpPr>
              <a:spLocks noChangeArrowheads="1"/>
            </p:cNvSpPr>
            <p:nvPr/>
          </p:nvSpPr>
          <p:spPr bwMode="auto">
            <a:xfrm rot="-5400000">
              <a:off x="-93630" y="93630"/>
              <a:ext cx="313150" cy="125890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6119" name="直接连接符 62"/>
            <p:cNvCxnSpPr>
              <a:cxnSpLocks noChangeShapeType="1"/>
              <a:stCxn id="46118" idx="3"/>
            </p:cNvCxnSpPr>
            <p:nvPr/>
          </p:nvCxnSpPr>
          <p:spPr bwMode="auto">
            <a:xfrm>
              <a:off x="125890" y="157370"/>
              <a:ext cx="1434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112" name="矩形 63"/>
          <p:cNvSpPr>
            <a:spLocks noChangeArrowheads="1"/>
          </p:cNvSpPr>
          <p:nvPr/>
        </p:nvSpPr>
        <p:spPr bwMode="auto">
          <a:xfrm>
            <a:off x="6350000" y="4359275"/>
            <a:ext cx="2455863" cy="525463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Other Runtime Exception classes ...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cxnSp>
        <p:nvCxnSpPr>
          <p:cNvPr id="46113" name="肘形连接符 70"/>
          <p:cNvCxnSpPr>
            <a:cxnSpLocks noChangeShapeType="1"/>
            <a:stCxn id="46099" idx="1"/>
            <a:endCxn id="46112" idx="1"/>
          </p:cNvCxnSpPr>
          <p:nvPr/>
        </p:nvCxnSpPr>
        <p:spPr bwMode="auto">
          <a:xfrm rot="10800000" flipV="1">
            <a:off x="6350000" y="2235200"/>
            <a:ext cx="1588" cy="2387600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4" name="肘形连接符 72"/>
          <p:cNvCxnSpPr>
            <a:cxnSpLocks noChangeShapeType="1"/>
            <a:stCxn id="46098" idx="1"/>
            <a:endCxn id="46097" idx="1"/>
          </p:cNvCxnSpPr>
          <p:nvPr/>
        </p:nvCxnSpPr>
        <p:spPr bwMode="auto">
          <a:xfrm rot="10800000" flipV="1">
            <a:off x="6350000" y="2698750"/>
            <a:ext cx="1588" cy="914400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5" name="肘形连接符 74"/>
          <p:cNvCxnSpPr>
            <a:cxnSpLocks noChangeShapeType="1"/>
            <a:stCxn id="46116" idx="1"/>
            <a:endCxn id="46090" idx="1"/>
          </p:cNvCxnSpPr>
          <p:nvPr/>
        </p:nvCxnSpPr>
        <p:spPr bwMode="auto">
          <a:xfrm rot="10800000">
            <a:off x="6350000" y="3162300"/>
            <a:ext cx="1588" cy="914400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16" name="矩形 76"/>
          <p:cNvSpPr>
            <a:spLocks noChangeArrowheads="1"/>
          </p:cNvSpPr>
          <p:nvPr/>
        </p:nvSpPr>
        <p:spPr bwMode="auto">
          <a:xfrm>
            <a:off x="6350000" y="3883025"/>
            <a:ext cx="2455863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/>
              <a:t>InputMismatchException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6117" name="TextBox 48"/>
          <p:cNvSpPr txBox="1">
            <a:spLocks noChangeArrowheads="1"/>
          </p:cNvSpPr>
          <p:nvPr/>
        </p:nvSpPr>
        <p:spPr bwMode="auto">
          <a:xfrm>
            <a:off x="4448175" y="5043488"/>
            <a:ext cx="4511676" cy="1754326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运行时异常：运行异常可以不做处理，运行时系统会把生成的运行时异常对象交给默认的异常处理程序，在标准输出上显示异常的内容及发生异常的位置。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468313" y="116632"/>
            <a:ext cx="7543800" cy="719137"/>
          </a:xfrm>
        </p:spPr>
        <p:txBody>
          <a:bodyPr/>
          <a:lstStyle/>
          <a:p>
            <a:r>
              <a:rPr lang="en-US" altLang="zh-CN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idx="4294967295"/>
          </p:nvPr>
        </p:nvSpPr>
        <p:spPr>
          <a:xfrm>
            <a:off x="468313" y="981075"/>
            <a:ext cx="8064127" cy="3168005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免检异常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(Unchecked Exception):</a:t>
            </a:r>
          </a:p>
          <a:p>
            <a:pPr lvl="1"/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RuntimeException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Error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以及它们的子类都称为免检异常（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unchecked exception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必检异常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(Checked Exception):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所有其他异常都称为必检异常（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checked exception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），意思是指编译器会强制程序员检查并处理它们。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任意多边形 52"/>
          <p:cNvSpPr>
            <a:spLocks noChangeArrowheads="1"/>
          </p:cNvSpPr>
          <p:nvPr/>
        </p:nvSpPr>
        <p:spPr bwMode="auto">
          <a:xfrm>
            <a:off x="2366963" y="1954213"/>
            <a:ext cx="6526212" cy="4759325"/>
          </a:xfrm>
          <a:custGeom>
            <a:avLst/>
            <a:gdLst>
              <a:gd name="T0" fmla="*/ 1565934 w 6526060"/>
              <a:gd name="T1" fmla="*/ 863783 h 4759891"/>
              <a:gd name="T2" fmla="*/ 3670550 w 6526060"/>
              <a:gd name="T3" fmla="*/ 863783 h 4759891"/>
              <a:gd name="T4" fmla="*/ 3670550 w 6526060"/>
              <a:gd name="T5" fmla="*/ 0 h 4759891"/>
              <a:gd name="T6" fmla="*/ 6526820 w 6526060"/>
              <a:gd name="T7" fmla="*/ 0 h 4759891"/>
              <a:gd name="T8" fmla="*/ 6526820 w 6526060"/>
              <a:gd name="T9" fmla="*/ 3042018 h 4759891"/>
              <a:gd name="T10" fmla="*/ 3983740 w 6526060"/>
              <a:gd name="T11" fmla="*/ 3029499 h 4759891"/>
              <a:gd name="T12" fmla="*/ 3983740 w 6526060"/>
              <a:gd name="T13" fmla="*/ 4757063 h 4759891"/>
              <a:gd name="T14" fmla="*/ 0 w 6526060"/>
              <a:gd name="T15" fmla="*/ 4757063 h 4759891"/>
              <a:gd name="T16" fmla="*/ 0 w 6526060"/>
              <a:gd name="T17" fmla="*/ 2328457 h 4759891"/>
              <a:gd name="T18" fmla="*/ 3683082 w 6526060"/>
              <a:gd name="T19" fmla="*/ 2328457 h 4759891"/>
              <a:gd name="T20" fmla="*/ 3683082 w 6526060"/>
              <a:gd name="T21" fmla="*/ 1402082 h 4759891"/>
              <a:gd name="T22" fmla="*/ 1565934 w 6526060"/>
              <a:gd name="T23" fmla="*/ 1402082 h 4759891"/>
              <a:gd name="T24" fmla="*/ 1565934 w 6526060"/>
              <a:gd name="T25" fmla="*/ 863783 h 47598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526060"/>
              <a:gd name="T40" fmla="*/ 0 h 4759891"/>
              <a:gd name="T41" fmla="*/ 6526060 w 6526060"/>
              <a:gd name="T42" fmla="*/ 4759891 h 475989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526060" h="4759891">
                <a:moveTo>
                  <a:pt x="1565754" y="864296"/>
                </a:moveTo>
                <a:lnTo>
                  <a:pt x="3670126" y="864296"/>
                </a:lnTo>
                <a:lnTo>
                  <a:pt x="3670126" y="0"/>
                </a:lnTo>
                <a:lnTo>
                  <a:pt x="6526060" y="0"/>
                </a:lnTo>
                <a:lnTo>
                  <a:pt x="6526060" y="3043825"/>
                </a:lnTo>
                <a:lnTo>
                  <a:pt x="3983277" y="3031299"/>
                </a:lnTo>
                <a:lnTo>
                  <a:pt x="3983277" y="4759891"/>
                </a:lnTo>
                <a:lnTo>
                  <a:pt x="0" y="4759891"/>
                </a:lnTo>
                <a:lnTo>
                  <a:pt x="0" y="2329841"/>
                </a:lnTo>
                <a:lnTo>
                  <a:pt x="3682652" y="2329841"/>
                </a:lnTo>
                <a:lnTo>
                  <a:pt x="3682652" y="1402915"/>
                </a:lnTo>
                <a:lnTo>
                  <a:pt x="1565754" y="1402915"/>
                </a:lnTo>
                <a:lnTo>
                  <a:pt x="1565754" y="864296"/>
                </a:lnTo>
                <a:close/>
              </a:path>
            </a:pathLst>
          </a:custGeom>
          <a:solidFill>
            <a:srgbClr val="AD5CFF">
              <a:alpha val="39999"/>
            </a:srgbClr>
          </a:solidFill>
          <a:ln w="25400">
            <a:solidFill>
              <a:srgbClr val="9595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8131" name="标题 1"/>
          <p:cNvSpPr>
            <a:spLocks noGrp="1"/>
          </p:cNvSpPr>
          <p:nvPr>
            <p:ph type="title" idx="4294967295"/>
          </p:nvPr>
        </p:nvSpPr>
        <p:spPr>
          <a:xfrm>
            <a:off x="468313" y="116632"/>
            <a:ext cx="7543800" cy="719137"/>
          </a:xfrm>
        </p:spPr>
        <p:txBody>
          <a:bodyPr/>
          <a:lstStyle/>
          <a:p>
            <a:r>
              <a:rPr lang="en-US" altLang="zh-CN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48132" name="矩形 3"/>
          <p:cNvSpPr>
            <a:spLocks noChangeArrowheads="1"/>
          </p:cNvSpPr>
          <p:nvPr/>
        </p:nvSpPr>
        <p:spPr bwMode="auto">
          <a:xfrm>
            <a:off x="250825" y="3506788"/>
            <a:ext cx="738188" cy="388937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Object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grpSp>
        <p:nvGrpSpPr>
          <p:cNvPr id="48133" name="Group 5"/>
          <p:cNvGrpSpPr>
            <a:grpSpLocks/>
          </p:cNvGrpSpPr>
          <p:nvPr/>
        </p:nvGrpSpPr>
        <p:grpSpPr bwMode="auto">
          <a:xfrm>
            <a:off x="995363" y="3551238"/>
            <a:ext cx="407987" cy="312737"/>
            <a:chOff x="0" y="0"/>
            <a:chExt cx="407096" cy="313150"/>
          </a:xfrm>
        </p:grpSpPr>
        <p:sp>
          <p:nvSpPr>
            <p:cNvPr id="48174" name="等腰三角形 4"/>
            <p:cNvSpPr>
              <a:spLocks noChangeArrowheads="1"/>
            </p:cNvSpPr>
            <p:nvPr/>
          </p:nvSpPr>
          <p:spPr bwMode="auto">
            <a:xfrm rot="-5400000">
              <a:off x="-94006" y="94006"/>
              <a:ext cx="313150" cy="125138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8175" name="直接连接符 6"/>
            <p:cNvCxnSpPr>
              <a:cxnSpLocks noChangeShapeType="1"/>
              <a:stCxn id="48174" idx="3"/>
            </p:cNvCxnSpPr>
            <p:nvPr/>
          </p:nvCxnSpPr>
          <p:spPr bwMode="auto">
            <a:xfrm>
              <a:off x="125138" y="157370"/>
              <a:ext cx="28195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134" name="矩形 7"/>
          <p:cNvSpPr>
            <a:spLocks noChangeArrowheads="1"/>
          </p:cNvSpPr>
          <p:nvPr/>
        </p:nvSpPr>
        <p:spPr bwMode="auto">
          <a:xfrm>
            <a:off x="1277938" y="3506788"/>
            <a:ext cx="1014412" cy="388937"/>
          </a:xfrm>
          <a:prstGeom prst="rect">
            <a:avLst/>
          </a:prstGeom>
          <a:gradFill rotWithShape="1">
            <a:gsLst>
              <a:gs pos="0">
                <a:srgbClr val="447676"/>
              </a:gs>
              <a:gs pos="80000">
                <a:srgbClr val="5B9B9B"/>
              </a:gs>
              <a:gs pos="100000">
                <a:srgbClr val="5A9D9D"/>
              </a:gs>
            </a:gsLst>
            <a:lin ang="5400000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FFFF"/>
                </a:solidFill>
                <a:cs typeface="Courier New" panose="02070309020205020404" pitchFamily="49" charset="0"/>
              </a:rPr>
              <a:t>Throwable</a:t>
            </a:r>
            <a:endParaRPr lang="zh-CN" altLang="en-US" sz="1200" b="1">
              <a:solidFill>
                <a:srgbClr val="FFFFFF"/>
              </a:solidFill>
              <a:cs typeface="Courier New" panose="02070309020205020404" pitchFamily="49" charset="0"/>
            </a:endParaRPr>
          </a:p>
        </p:txBody>
      </p:sp>
      <p:sp>
        <p:nvSpPr>
          <p:cNvPr id="48135" name="矩形 8"/>
          <p:cNvSpPr>
            <a:spLocks noChangeArrowheads="1"/>
          </p:cNvSpPr>
          <p:nvPr/>
        </p:nvSpPr>
        <p:spPr bwMode="auto">
          <a:xfrm>
            <a:off x="2717800" y="2016125"/>
            <a:ext cx="1014413" cy="388938"/>
          </a:xfrm>
          <a:prstGeom prst="rect">
            <a:avLst/>
          </a:pr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8136" name="矩形 9"/>
          <p:cNvSpPr>
            <a:spLocks noChangeArrowheads="1"/>
          </p:cNvSpPr>
          <p:nvPr/>
        </p:nvSpPr>
        <p:spPr bwMode="auto">
          <a:xfrm>
            <a:off x="2717800" y="5010150"/>
            <a:ext cx="1014413" cy="388938"/>
          </a:xfrm>
          <a:prstGeom prst="rect">
            <a:avLst/>
          </a:pr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8137" name="矩形 10"/>
          <p:cNvSpPr>
            <a:spLocks noChangeArrowheads="1"/>
          </p:cNvSpPr>
          <p:nvPr/>
        </p:nvSpPr>
        <p:spPr bwMode="auto">
          <a:xfrm>
            <a:off x="4159250" y="2881313"/>
            <a:ext cx="1690688" cy="387350"/>
          </a:xfrm>
          <a:prstGeom prst="rect">
            <a:avLst/>
          </a:pr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RuntimeException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8138" name="矩形 11"/>
          <p:cNvSpPr>
            <a:spLocks noChangeArrowheads="1"/>
          </p:cNvSpPr>
          <p:nvPr/>
        </p:nvSpPr>
        <p:spPr bwMode="auto">
          <a:xfrm>
            <a:off x="6350000" y="2968625"/>
            <a:ext cx="2455863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IndexOutOfBoundException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8139" name="矩形 12"/>
          <p:cNvSpPr>
            <a:spLocks noChangeArrowheads="1"/>
          </p:cNvSpPr>
          <p:nvPr/>
        </p:nvSpPr>
        <p:spPr bwMode="auto">
          <a:xfrm>
            <a:off x="4159250" y="2317750"/>
            <a:ext cx="1690688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AWTException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8140" name="矩形 13"/>
          <p:cNvSpPr>
            <a:spLocks noChangeArrowheads="1"/>
          </p:cNvSpPr>
          <p:nvPr/>
        </p:nvSpPr>
        <p:spPr bwMode="auto">
          <a:xfrm>
            <a:off x="4159250" y="1754188"/>
            <a:ext cx="1690688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IOException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8141" name="矩形 14"/>
          <p:cNvSpPr>
            <a:spLocks noChangeArrowheads="1"/>
          </p:cNvSpPr>
          <p:nvPr/>
        </p:nvSpPr>
        <p:spPr bwMode="auto">
          <a:xfrm>
            <a:off x="4159250" y="1177925"/>
            <a:ext cx="2266950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ClassNotFoundException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8142" name="矩形 15"/>
          <p:cNvSpPr>
            <a:spLocks noChangeArrowheads="1"/>
          </p:cNvSpPr>
          <p:nvPr/>
        </p:nvSpPr>
        <p:spPr bwMode="auto">
          <a:xfrm>
            <a:off x="4233863" y="4446588"/>
            <a:ext cx="1690687" cy="388937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LinkageError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8143" name="矩形 16"/>
          <p:cNvSpPr>
            <a:spLocks noChangeArrowheads="1"/>
          </p:cNvSpPr>
          <p:nvPr/>
        </p:nvSpPr>
        <p:spPr bwMode="auto">
          <a:xfrm>
            <a:off x="4233863" y="4972050"/>
            <a:ext cx="1941512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VirtualMachineError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8144" name="矩形 17"/>
          <p:cNvSpPr>
            <a:spLocks noChangeArrowheads="1"/>
          </p:cNvSpPr>
          <p:nvPr/>
        </p:nvSpPr>
        <p:spPr bwMode="auto">
          <a:xfrm>
            <a:off x="4233863" y="5524500"/>
            <a:ext cx="1690687" cy="387350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AWTError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8145" name="矩形 18"/>
          <p:cNvSpPr>
            <a:spLocks noChangeArrowheads="1"/>
          </p:cNvSpPr>
          <p:nvPr/>
        </p:nvSpPr>
        <p:spPr bwMode="auto">
          <a:xfrm>
            <a:off x="6350000" y="3419475"/>
            <a:ext cx="2455863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IllegalArgumentException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8146" name="矩形 19"/>
          <p:cNvSpPr>
            <a:spLocks noChangeArrowheads="1"/>
          </p:cNvSpPr>
          <p:nvPr/>
        </p:nvSpPr>
        <p:spPr bwMode="auto">
          <a:xfrm>
            <a:off x="6350000" y="2505075"/>
            <a:ext cx="2455863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NullPointerException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8147" name="矩形 20"/>
          <p:cNvSpPr>
            <a:spLocks noChangeArrowheads="1"/>
          </p:cNvSpPr>
          <p:nvPr/>
        </p:nvSpPr>
        <p:spPr bwMode="auto">
          <a:xfrm>
            <a:off x="6350000" y="2041525"/>
            <a:ext cx="2455863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ArithmeticException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grpSp>
        <p:nvGrpSpPr>
          <p:cNvPr id="48148" name="Group 22"/>
          <p:cNvGrpSpPr>
            <a:grpSpLocks/>
          </p:cNvGrpSpPr>
          <p:nvPr/>
        </p:nvGrpSpPr>
        <p:grpSpPr bwMode="auto">
          <a:xfrm>
            <a:off x="2286000" y="3551238"/>
            <a:ext cx="269875" cy="312737"/>
            <a:chOff x="0" y="0"/>
            <a:chExt cx="269310" cy="313150"/>
          </a:xfrm>
        </p:grpSpPr>
        <p:sp>
          <p:nvSpPr>
            <p:cNvPr id="48172" name="等腰三角形 23"/>
            <p:cNvSpPr>
              <a:spLocks noChangeArrowheads="1"/>
            </p:cNvSpPr>
            <p:nvPr/>
          </p:nvSpPr>
          <p:spPr bwMode="auto">
            <a:xfrm rot="-5400000">
              <a:off x="-94000" y="94000"/>
              <a:ext cx="313150" cy="125150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8173" name="直接连接符 24"/>
            <p:cNvCxnSpPr>
              <a:cxnSpLocks noChangeShapeType="1"/>
              <a:stCxn id="48172" idx="3"/>
            </p:cNvCxnSpPr>
            <p:nvPr/>
          </p:nvCxnSpPr>
          <p:spPr bwMode="auto">
            <a:xfrm>
              <a:off x="125150" y="157370"/>
              <a:ext cx="1441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8149" name="肘形连接符 29"/>
          <p:cNvCxnSpPr>
            <a:cxnSpLocks noChangeShapeType="1"/>
            <a:stCxn id="48135" idx="1"/>
            <a:endCxn id="48136" idx="1"/>
          </p:cNvCxnSpPr>
          <p:nvPr/>
        </p:nvCxnSpPr>
        <p:spPr bwMode="auto">
          <a:xfrm rot="10800000" flipV="1">
            <a:off x="2717800" y="2211388"/>
            <a:ext cx="1588" cy="2992437"/>
          </a:xfrm>
          <a:prstGeom prst="bentConnector3">
            <a:avLst>
              <a:gd name="adj1" fmla="val 1045145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150" name="Group 26"/>
          <p:cNvGrpSpPr>
            <a:grpSpLocks/>
          </p:cNvGrpSpPr>
          <p:nvPr/>
        </p:nvGrpSpPr>
        <p:grpSpPr bwMode="auto">
          <a:xfrm>
            <a:off x="3751263" y="2060575"/>
            <a:ext cx="269875" cy="312738"/>
            <a:chOff x="0" y="0"/>
            <a:chExt cx="269310" cy="313150"/>
          </a:xfrm>
        </p:grpSpPr>
        <p:sp>
          <p:nvSpPr>
            <p:cNvPr id="48170" name="等腰三角形 34"/>
            <p:cNvSpPr>
              <a:spLocks noChangeArrowheads="1"/>
            </p:cNvSpPr>
            <p:nvPr/>
          </p:nvSpPr>
          <p:spPr bwMode="auto">
            <a:xfrm rot="-5400000">
              <a:off x="-94000" y="93999"/>
              <a:ext cx="313150" cy="125149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8171" name="直接连接符 35"/>
            <p:cNvCxnSpPr>
              <a:cxnSpLocks noChangeShapeType="1"/>
              <a:stCxn id="48170" idx="3"/>
            </p:cNvCxnSpPr>
            <p:nvPr/>
          </p:nvCxnSpPr>
          <p:spPr bwMode="auto">
            <a:xfrm>
              <a:off x="125149" y="157370"/>
              <a:ext cx="1441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8151" name="肘形连接符 37"/>
          <p:cNvCxnSpPr>
            <a:cxnSpLocks noChangeShapeType="1"/>
            <a:stCxn id="48141" idx="1"/>
            <a:endCxn id="48154" idx="1"/>
          </p:cNvCxnSpPr>
          <p:nvPr/>
        </p:nvCxnSpPr>
        <p:spPr bwMode="auto">
          <a:xfrm rot="10800000" flipH="1" flipV="1">
            <a:off x="4159250" y="1371600"/>
            <a:ext cx="23813" cy="2330450"/>
          </a:xfrm>
          <a:prstGeom prst="bentConnector3">
            <a:avLst>
              <a:gd name="adj1" fmla="val -5625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肘形连接符 42"/>
          <p:cNvCxnSpPr>
            <a:cxnSpLocks noChangeShapeType="1"/>
            <a:stCxn id="48140" idx="1"/>
            <a:endCxn id="48139" idx="1"/>
          </p:cNvCxnSpPr>
          <p:nvPr/>
        </p:nvCxnSpPr>
        <p:spPr bwMode="auto">
          <a:xfrm rot="10800000" flipV="1">
            <a:off x="4159250" y="1947863"/>
            <a:ext cx="1588" cy="563562"/>
          </a:xfrm>
          <a:prstGeom prst="bentConnector3">
            <a:avLst>
              <a:gd name="adj1" fmla="val 8873931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153" name="Group 31"/>
          <p:cNvGrpSpPr>
            <a:grpSpLocks/>
          </p:cNvGrpSpPr>
          <p:nvPr/>
        </p:nvGrpSpPr>
        <p:grpSpPr bwMode="auto">
          <a:xfrm>
            <a:off x="3729038" y="5043488"/>
            <a:ext cx="268287" cy="312737"/>
            <a:chOff x="0" y="0"/>
            <a:chExt cx="269310" cy="313150"/>
          </a:xfrm>
        </p:grpSpPr>
        <p:sp>
          <p:nvSpPr>
            <p:cNvPr id="48168" name="等腰三角形 46"/>
            <p:cNvSpPr>
              <a:spLocks noChangeArrowheads="1"/>
            </p:cNvSpPr>
            <p:nvPr/>
          </p:nvSpPr>
          <p:spPr bwMode="auto">
            <a:xfrm rot="-5400000">
              <a:off x="-93630" y="93630"/>
              <a:ext cx="313150" cy="125890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8169" name="直接连接符 47"/>
            <p:cNvCxnSpPr>
              <a:cxnSpLocks noChangeShapeType="1"/>
              <a:stCxn id="48168" idx="3"/>
            </p:cNvCxnSpPr>
            <p:nvPr/>
          </p:nvCxnSpPr>
          <p:spPr bwMode="auto">
            <a:xfrm>
              <a:off x="125890" y="157370"/>
              <a:ext cx="1434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154" name="矩形 49"/>
          <p:cNvSpPr>
            <a:spLocks noChangeArrowheads="1"/>
          </p:cNvSpPr>
          <p:nvPr/>
        </p:nvSpPr>
        <p:spPr bwMode="auto">
          <a:xfrm>
            <a:off x="4183063" y="3444875"/>
            <a:ext cx="1692275" cy="512763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Other Exception classes...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8155" name="矩形 50"/>
          <p:cNvSpPr>
            <a:spLocks noChangeArrowheads="1"/>
          </p:cNvSpPr>
          <p:nvPr/>
        </p:nvSpPr>
        <p:spPr bwMode="auto">
          <a:xfrm>
            <a:off x="4233863" y="6075363"/>
            <a:ext cx="1690687" cy="525462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Other Error classes...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cxnSp>
        <p:nvCxnSpPr>
          <p:cNvPr id="48156" name="肘形连接符 54"/>
          <p:cNvCxnSpPr>
            <a:cxnSpLocks noChangeShapeType="1"/>
            <a:stCxn id="48137" idx="1"/>
            <a:endCxn id="48139" idx="1"/>
          </p:cNvCxnSpPr>
          <p:nvPr/>
        </p:nvCxnSpPr>
        <p:spPr bwMode="auto">
          <a:xfrm rot="10800000">
            <a:off x="4159250" y="2511425"/>
            <a:ext cx="1588" cy="563563"/>
          </a:xfrm>
          <a:prstGeom prst="bentConnector3">
            <a:avLst>
              <a:gd name="adj1" fmla="val 8873866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7" name="肘形连接符 57"/>
          <p:cNvCxnSpPr>
            <a:cxnSpLocks noChangeShapeType="1"/>
            <a:stCxn id="48142" idx="1"/>
            <a:endCxn id="48155" idx="1"/>
          </p:cNvCxnSpPr>
          <p:nvPr/>
        </p:nvCxnSpPr>
        <p:spPr bwMode="auto">
          <a:xfrm rot="10800000" flipV="1">
            <a:off x="4233863" y="4640263"/>
            <a:ext cx="1587" cy="1698625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8" name="肘形连接符 59"/>
          <p:cNvCxnSpPr>
            <a:cxnSpLocks noChangeShapeType="1"/>
            <a:stCxn id="48143" idx="1"/>
            <a:endCxn id="48144" idx="1"/>
          </p:cNvCxnSpPr>
          <p:nvPr/>
        </p:nvCxnSpPr>
        <p:spPr bwMode="auto">
          <a:xfrm rot="10800000" flipV="1">
            <a:off x="4233863" y="5167313"/>
            <a:ext cx="1587" cy="550862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159" name="Group 39"/>
          <p:cNvGrpSpPr>
            <a:grpSpLocks/>
          </p:cNvGrpSpPr>
          <p:nvPr/>
        </p:nvGrpSpPr>
        <p:grpSpPr bwMode="auto">
          <a:xfrm>
            <a:off x="5856288" y="2913063"/>
            <a:ext cx="268287" cy="312737"/>
            <a:chOff x="0" y="0"/>
            <a:chExt cx="269310" cy="313150"/>
          </a:xfrm>
        </p:grpSpPr>
        <p:sp>
          <p:nvSpPr>
            <p:cNvPr id="48166" name="等腰三角形 61"/>
            <p:cNvSpPr>
              <a:spLocks noChangeArrowheads="1"/>
            </p:cNvSpPr>
            <p:nvPr/>
          </p:nvSpPr>
          <p:spPr bwMode="auto">
            <a:xfrm rot="-5400000">
              <a:off x="-93630" y="93630"/>
              <a:ext cx="313150" cy="125890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8167" name="直接连接符 62"/>
            <p:cNvCxnSpPr>
              <a:cxnSpLocks noChangeShapeType="1"/>
              <a:stCxn id="48166" idx="3"/>
            </p:cNvCxnSpPr>
            <p:nvPr/>
          </p:nvCxnSpPr>
          <p:spPr bwMode="auto">
            <a:xfrm>
              <a:off x="125890" y="157370"/>
              <a:ext cx="1434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160" name="矩形 63"/>
          <p:cNvSpPr>
            <a:spLocks noChangeArrowheads="1"/>
          </p:cNvSpPr>
          <p:nvPr/>
        </p:nvSpPr>
        <p:spPr bwMode="auto">
          <a:xfrm>
            <a:off x="6350000" y="4359275"/>
            <a:ext cx="2455863" cy="525463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cs typeface="Courier New" panose="02070309020205020404" pitchFamily="49" charset="0"/>
              </a:rPr>
              <a:t>Other Runtime Exception classes ...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cxnSp>
        <p:nvCxnSpPr>
          <p:cNvPr id="48161" name="肘形连接符 70"/>
          <p:cNvCxnSpPr>
            <a:cxnSpLocks noChangeShapeType="1"/>
            <a:stCxn id="48147" idx="1"/>
            <a:endCxn id="48160" idx="1"/>
          </p:cNvCxnSpPr>
          <p:nvPr/>
        </p:nvCxnSpPr>
        <p:spPr bwMode="auto">
          <a:xfrm rot="10800000" flipV="1">
            <a:off x="6350000" y="2235200"/>
            <a:ext cx="1588" cy="2387600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2" name="肘形连接符 72"/>
          <p:cNvCxnSpPr>
            <a:cxnSpLocks noChangeShapeType="1"/>
            <a:stCxn id="48146" idx="1"/>
            <a:endCxn id="48145" idx="1"/>
          </p:cNvCxnSpPr>
          <p:nvPr/>
        </p:nvCxnSpPr>
        <p:spPr bwMode="auto">
          <a:xfrm rot="10800000" flipV="1">
            <a:off x="6350000" y="2698750"/>
            <a:ext cx="1588" cy="914400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3" name="肘形连接符 74"/>
          <p:cNvCxnSpPr>
            <a:cxnSpLocks noChangeShapeType="1"/>
            <a:stCxn id="48164" idx="1"/>
            <a:endCxn id="48138" idx="1"/>
          </p:cNvCxnSpPr>
          <p:nvPr/>
        </p:nvCxnSpPr>
        <p:spPr bwMode="auto">
          <a:xfrm rot="10800000">
            <a:off x="6350000" y="3162300"/>
            <a:ext cx="1588" cy="914400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64" name="矩形 76"/>
          <p:cNvSpPr>
            <a:spLocks noChangeArrowheads="1"/>
          </p:cNvSpPr>
          <p:nvPr/>
        </p:nvSpPr>
        <p:spPr bwMode="auto">
          <a:xfrm>
            <a:off x="6350000" y="3883025"/>
            <a:ext cx="2455863" cy="388938"/>
          </a:xfrm>
          <a:prstGeom prst="rect">
            <a:avLst/>
          </a:prstGeom>
          <a:gradFill rotWithShape="1">
            <a:gsLst>
              <a:gs pos="0">
                <a:srgbClr val="B8E2E2"/>
              </a:gs>
              <a:gs pos="35001">
                <a:srgbClr val="CEEAEA"/>
              </a:gs>
              <a:gs pos="100000">
                <a:srgbClr val="ECF7F7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/>
              <a:t>InputMismatchException</a:t>
            </a:r>
            <a:endParaRPr lang="zh-CN" altLang="en-US" sz="1200" b="1">
              <a:cs typeface="Courier New" panose="02070309020205020404" pitchFamily="49" charset="0"/>
            </a:endParaRPr>
          </a:p>
        </p:txBody>
      </p:sp>
      <p:sp>
        <p:nvSpPr>
          <p:cNvPr id="48165" name="TextBox 48"/>
          <p:cNvSpPr txBox="1">
            <a:spLocks noChangeArrowheads="1"/>
          </p:cNvSpPr>
          <p:nvPr/>
        </p:nvSpPr>
        <p:spPr bwMode="auto">
          <a:xfrm>
            <a:off x="69850" y="4572000"/>
            <a:ext cx="2630488" cy="1016000"/>
          </a:xfrm>
          <a:prstGeom prst="rect">
            <a:avLst/>
          </a:prstGeom>
          <a:noFill/>
          <a:ln>
            <a:noFill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免检异常：</a:t>
            </a:r>
            <a:endParaRPr lang="en-US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RuntimeException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Error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及其子类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内容占位符 2"/>
          <p:cNvSpPr>
            <a:spLocks noGrp="1"/>
          </p:cNvSpPr>
          <p:nvPr>
            <p:ph idx="4294967295"/>
          </p:nvPr>
        </p:nvSpPr>
        <p:spPr>
          <a:xfrm>
            <a:off x="468313" y="981075"/>
            <a:ext cx="8208144" cy="5112221"/>
          </a:xfrm>
        </p:spPr>
        <p:txBody>
          <a:bodyPr/>
          <a:lstStyle/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免检异常</a:t>
            </a:r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大多数情况下，免检异常反映程序设计中不可重获的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逻辑错误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例如，通过一个未赋值的引用变量访问一个对象，会抛出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NullPointerException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异常，</a:t>
            </a:r>
            <a:endParaRPr 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越界访问一个数组的元素就会抛出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IndexOutOfBoundsException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异常，这些都是程序中必须纠正的逻辑错误。</a:t>
            </a:r>
            <a:endParaRPr 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免检异常可能在程序任何地方出现。</a:t>
            </a:r>
            <a:endParaRPr lang="en-US" altLang="zh-CN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为避免过多地使用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try-catch</a:t>
            </a:r>
            <a:r>
              <a:rPr lang="zh-CN" altLang="en-US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块，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语言不建议编写捕获或声明免检异常的代码。</a:t>
            </a:r>
            <a:endParaRPr lang="zh-CN" alt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 bwMode="auto">
          <a:xfrm>
            <a:off x="468313" y="116632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  <a:endParaRPr lang="zh-CN" altLang="en-US" sz="3200" kern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 idx="4294967295"/>
          </p:nvPr>
        </p:nvSpPr>
        <p:spPr>
          <a:xfrm>
            <a:off x="412576" y="941875"/>
            <a:ext cx="7543800" cy="738663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奇怪的现象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829084" y="1916832"/>
            <a:ext cx="6911269" cy="16571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TestThrows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("a.txt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/>
          <p:cNvSpPr txBox="1">
            <a:spLocks/>
          </p:cNvSpPr>
          <p:nvPr/>
        </p:nvSpPr>
        <p:spPr bwMode="auto">
          <a:xfrm>
            <a:off x="468313" y="116632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  <a:endParaRPr lang="zh-CN" altLang="en-US" sz="3200" kern="0" dirty="0" smtClean="0">
              <a:ea typeface="宋体" panose="02010600030101010101" pitchFamily="2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29085" y="3845417"/>
            <a:ext cx="6911268" cy="5196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为什么“完全正确”的代码不能编译？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 idx="4294967295"/>
          </p:nvPr>
        </p:nvSpPr>
        <p:spPr>
          <a:xfrm>
            <a:off x="412576" y="941875"/>
            <a:ext cx="7543800" cy="738663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修正错误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727480" y="1767027"/>
            <a:ext cx="6911269" cy="22322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TestThrows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static void main(String[]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throws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(“a.txt”);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/>
          <p:cNvSpPr txBox="1">
            <a:spLocks/>
          </p:cNvSpPr>
          <p:nvPr/>
        </p:nvSpPr>
        <p:spPr bwMode="auto">
          <a:xfrm>
            <a:off x="468313" y="116632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  <a:endParaRPr lang="zh-CN" altLang="en-US" sz="3200" kern="0" dirty="0" smtClean="0">
              <a:ea typeface="宋体" panose="02010600030101010101" pitchFamily="2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411760" y="4365104"/>
            <a:ext cx="3312368" cy="5196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必检异常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851920" y="2780928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 idx="4294967295"/>
          </p:nvPr>
        </p:nvSpPr>
        <p:spPr>
          <a:xfrm>
            <a:off x="412576" y="908720"/>
            <a:ext cx="7543800" cy="663626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声明、抛出和捕获异常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1190625" y="2347888"/>
            <a:ext cx="3017838" cy="28813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/>
              <a:t>method1()</a:t>
            </a:r>
          </a:p>
          <a:p>
            <a:pPr eaLnBrk="1" hangingPunct="1"/>
            <a:r>
              <a:rPr lang="en-US" altLang="zh-CN" sz="1400" b="1"/>
              <a:t>{</a:t>
            </a:r>
          </a:p>
          <a:p>
            <a:pPr eaLnBrk="1" hangingPunct="1"/>
            <a:r>
              <a:rPr lang="en-US" altLang="zh-CN" sz="1400" b="1"/>
              <a:t>    </a:t>
            </a:r>
            <a:r>
              <a:rPr lang="en-US" altLang="zh-CN" sz="1400" b="1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sz="1400" b="1"/>
              <a:t>    {</a:t>
            </a:r>
          </a:p>
          <a:p>
            <a:pPr eaLnBrk="1" hangingPunct="1"/>
            <a:r>
              <a:rPr lang="en-US" altLang="zh-CN" sz="1400" b="1"/>
              <a:t>        invoke method2();</a:t>
            </a:r>
          </a:p>
          <a:p>
            <a:pPr eaLnBrk="1" hangingPunct="1"/>
            <a:r>
              <a:rPr lang="en-US" altLang="zh-CN" sz="1400" b="1"/>
              <a:t>    }</a:t>
            </a:r>
          </a:p>
          <a:p>
            <a:pPr eaLnBrk="1" hangingPunct="1"/>
            <a:r>
              <a:rPr lang="en-US" altLang="zh-CN" sz="1400" b="1"/>
              <a:t>    </a:t>
            </a:r>
            <a:r>
              <a:rPr lang="en-US" altLang="zh-CN" sz="1400" b="1">
                <a:solidFill>
                  <a:srgbClr val="0000FF"/>
                </a:solidFill>
              </a:rPr>
              <a:t>catch</a:t>
            </a:r>
            <a:r>
              <a:rPr lang="en-US" altLang="zh-CN" sz="1400" b="1"/>
              <a:t> (Exception ex)</a:t>
            </a:r>
          </a:p>
          <a:p>
            <a:pPr eaLnBrk="1" hangingPunct="1"/>
            <a:r>
              <a:rPr lang="en-US" altLang="zh-CN" sz="1400" b="1"/>
              <a:t>    {</a:t>
            </a:r>
          </a:p>
          <a:p>
            <a:pPr eaLnBrk="1" hangingPunct="1"/>
            <a:r>
              <a:rPr lang="en-US" altLang="zh-CN" sz="1400" b="1"/>
              <a:t>        process Exception;</a:t>
            </a:r>
          </a:p>
          <a:p>
            <a:pPr eaLnBrk="1" hangingPunct="1"/>
            <a:r>
              <a:rPr lang="en-US" altLang="zh-CN" sz="1400" b="1"/>
              <a:t>    }</a:t>
            </a:r>
          </a:p>
          <a:p>
            <a:pPr eaLnBrk="1" hangingPunct="1"/>
            <a:r>
              <a:rPr lang="en-US" altLang="zh-CN" sz="1400" b="1"/>
              <a:t>}</a:t>
            </a:r>
          </a:p>
          <a:p>
            <a:pPr eaLnBrk="1" hangingPunct="1"/>
            <a:endParaRPr lang="en-US" altLang="zh-CN" sz="1400" b="1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759325" y="2347888"/>
            <a:ext cx="3444875" cy="28813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/>
              <a:t>method2() </a:t>
            </a:r>
            <a:r>
              <a:rPr lang="en-US" altLang="zh-CN" sz="1400" b="1" dirty="0">
                <a:solidFill>
                  <a:srgbClr val="0000FF"/>
                </a:solidFill>
              </a:rPr>
              <a:t>throws</a:t>
            </a:r>
            <a:r>
              <a:rPr lang="en-US" altLang="zh-CN" sz="1400" b="1" dirty="0"/>
              <a:t> Exception</a:t>
            </a:r>
          </a:p>
          <a:p>
            <a:pPr eaLnBrk="1" hangingPunct="1"/>
            <a:r>
              <a:rPr lang="en-US" altLang="zh-CN" sz="1400" b="1" dirty="0"/>
              <a:t>{</a:t>
            </a:r>
          </a:p>
          <a:p>
            <a:pPr eaLnBrk="1" hangingPunct="1"/>
            <a:r>
              <a:rPr lang="en-US" altLang="zh-CN" sz="1400" b="1" dirty="0"/>
              <a:t>    do something;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0000FF"/>
                </a:solidFill>
              </a:rPr>
              <a:t>if </a:t>
            </a:r>
            <a:r>
              <a:rPr lang="en-US" altLang="zh-CN" sz="1400" b="1" dirty="0"/>
              <a:t>(an error </a:t>
            </a:r>
            <a:r>
              <a:rPr lang="en-US" altLang="zh-CN" sz="1400" b="1" dirty="0" err="1"/>
              <a:t>occours</a:t>
            </a:r>
            <a:r>
              <a:rPr lang="en-US" altLang="zh-CN" sz="1400" b="1" dirty="0"/>
              <a:t>)</a:t>
            </a:r>
          </a:p>
          <a:p>
            <a:pPr eaLnBrk="1" hangingPunct="1"/>
            <a:r>
              <a:rPr lang="en-US" altLang="zh-CN" sz="1400" b="1" dirty="0"/>
              <a:t>    {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throw new </a:t>
            </a:r>
            <a:r>
              <a:rPr lang="en-US" altLang="zh-CN" sz="1400" b="1" dirty="0"/>
              <a:t>Exception();</a:t>
            </a:r>
          </a:p>
          <a:p>
            <a:pPr eaLnBrk="1" hangingPunct="1"/>
            <a:r>
              <a:rPr lang="en-US" altLang="zh-CN" sz="1400" b="1" dirty="0"/>
              <a:t>    }</a:t>
            </a:r>
          </a:p>
          <a:p>
            <a:pPr eaLnBrk="1" hangingPunct="1"/>
            <a:r>
              <a:rPr lang="en-US" altLang="zh-CN" sz="1400" b="1" dirty="0"/>
              <a:t>}</a:t>
            </a:r>
          </a:p>
          <a:p>
            <a:pPr eaLnBrk="1" hangingPunct="1"/>
            <a:endParaRPr lang="en-US" altLang="zh-CN" sz="1400" b="1" dirty="0"/>
          </a:p>
        </p:txBody>
      </p:sp>
      <p:cxnSp>
        <p:nvCxnSpPr>
          <p:cNvPr id="50181" name="直接箭头连接符 6"/>
          <p:cNvCxnSpPr>
            <a:cxnSpLocks noChangeShapeType="1"/>
          </p:cNvCxnSpPr>
          <p:nvPr/>
        </p:nvCxnSpPr>
        <p:spPr bwMode="auto">
          <a:xfrm flipV="1">
            <a:off x="3883025" y="2524100"/>
            <a:ext cx="939800" cy="727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2" name="矩形 7"/>
          <p:cNvSpPr>
            <a:spLocks noChangeArrowheads="1"/>
          </p:cNvSpPr>
          <p:nvPr/>
        </p:nvSpPr>
        <p:spPr bwMode="auto">
          <a:xfrm>
            <a:off x="1403350" y="2849538"/>
            <a:ext cx="2617788" cy="1703387"/>
          </a:xfrm>
          <a:prstGeom prst="rect">
            <a:avLst/>
          </a:prstGeom>
          <a:solidFill>
            <a:srgbClr val="CD9BFF">
              <a:alpha val="29803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34823" name="直接连接符 9"/>
          <p:cNvCxnSpPr>
            <a:cxnSpLocks noChangeShapeType="1"/>
          </p:cNvCxnSpPr>
          <p:nvPr/>
        </p:nvCxnSpPr>
        <p:spPr bwMode="auto">
          <a:xfrm flipV="1">
            <a:off x="1476375" y="3892525"/>
            <a:ext cx="2098675" cy="9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4" name="矩形 15"/>
          <p:cNvSpPr>
            <a:spLocks noChangeArrowheads="1"/>
          </p:cNvSpPr>
          <p:nvPr/>
        </p:nvSpPr>
        <p:spPr bwMode="auto">
          <a:xfrm>
            <a:off x="5724525" y="2385988"/>
            <a:ext cx="1954213" cy="276225"/>
          </a:xfrm>
          <a:prstGeom prst="rect">
            <a:avLst/>
          </a:prstGeom>
          <a:solidFill>
            <a:srgbClr val="CD9BFF">
              <a:alpha val="29803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825" name="TextBox 16"/>
          <p:cNvSpPr txBox="1">
            <a:spLocks noChangeArrowheads="1"/>
          </p:cNvSpPr>
          <p:nvPr/>
        </p:nvSpPr>
        <p:spPr bwMode="auto">
          <a:xfrm>
            <a:off x="6388100" y="1684313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声明异常</a:t>
            </a:r>
          </a:p>
        </p:txBody>
      </p:sp>
      <p:sp>
        <p:nvSpPr>
          <p:cNvPr id="34826" name="矩形 17"/>
          <p:cNvSpPr>
            <a:spLocks noChangeArrowheads="1"/>
          </p:cNvSpPr>
          <p:nvPr/>
        </p:nvSpPr>
        <p:spPr bwMode="auto">
          <a:xfrm>
            <a:off x="5219700" y="3638525"/>
            <a:ext cx="2392363" cy="276225"/>
          </a:xfrm>
          <a:prstGeom prst="rect">
            <a:avLst/>
          </a:prstGeom>
          <a:solidFill>
            <a:srgbClr val="CD9BFF">
              <a:alpha val="29803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34827" name="直接箭头连接符 19"/>
          <p:cNvCxnSpPr>
            <a:cxnSpLocks noChangeShapeType="1"/>
            <a:stCxn id="34825" idx="2"/>
            <a:endCxn id="34824" idx="0"/>
          </p:cNvCxnSpPr>
          <p:nvPr/>
        </p:nvCxnSpPr>
        <p:spPr bwMode="auto">
          <a:xfrm flipH="1">
            <a:off x="6701632" y="2053645"/>
            <a:ext cx="243672" cy="33234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8" name="TextBox 20"/>
          <p:cNvSpPr txBox="1">
            <a:spLocks noChangeArrowheads="1"/>
          </p:cNvSpPr>
          <p:nvPr/>
        </p:nvSpPr>
        <p:spPr bwMode="auto">
          <a:xfrm>
            <a:off x="6175375" y="3976663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抛出异常</a:t>
            </a:r>
          </a:p>
        </p:txBody>
      </p:sp>
      <p:sp>
        <p:nvSpPr>
          <p:cNvPr id="34829" name="TextBox 21"/>
          <p:cNvSpPr txBox="1">
            <a:spLocks noChangeArrowheads="1"/>
          </p:cNvSpPr>
          <p:nvPr/>
        </p:nvSpPr>
        <p:spPr bwMode="auto">
          <a:xfrm>
            <a:off x="107504" y="4052863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捕获异常</a:t>
            </a:r>
          </a:p>
        </p:txBody>
      </p:sp>
      <p:cxnSp>
        <p:nvCxnSpPr>
          <p:cNvPr id="34830" name="直接箭头连接符 23"/>
          <p:cNvCxnSpPr>
            <a:cxnSpLocks noChangeShapeType="1"/>
            <a:stCxn id="34829" idx="0"/>
          </p:cNvCxnSpPr>
          <p:nvPr/>
        </p:nvCxnSpPr>
        <p:spPr bwMode="auto">
          <a:xfrm flipV="1">
            <a:off x="664708" y="3863951"/>
            <a:ext cx="958859" cy="188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/>
          <p:cNvSpPr txBox="1">
            <a:spLocks/>
          </p:cNvSpPr>
          <p:nvPr/>
        </p:nvSpPr>
        <p:spPr bwMode="auto">
          <a:xfrm>
            <a:off x="468313" y="116632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  <a:endParaRPr lang="zh-CN" altLang="en-US" sz="3200" kern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 autoUpdateAnimBg="0"/>
      <p:bldP spid="34824" grpId="0" animBg="1" autoUpdateAnimBg="0"/>
      <p:bldP spid="34825" grpId="0" autoUpdateAnimBg="0"/>
      <p:bldP spid="34826" grpId="0" animBg="1" autoUpdateAnimBg="0"/>
      <p:bldP spid="34828" grpId="0" autoUpdateAnimBg="0"/>
      <p:bldP spid="3482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5.1 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错误处理的方法概述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函数返回值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某个可能会执行失败的函数（）；</a:t>
            </a:r>
            <a:endParaRPr lang="en-US" altLang="zh-CN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if(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函数返回值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!=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表示该函数执行成功的值）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Switch(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函数返回值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){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case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错误情况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处理错误情形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case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错误情况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处理错误情形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……}}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	else{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正常代码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内容占位符 2"/>
          <p:cNvSpPr>
            <a:spLocks noGrp="1"/>
          </p:cNvSpPr>
          <p:nvPr>
            <p:ph idx="4294967295"/>
          </p:nvPr>
        </p:nvSpPr>
        <p:spPr>
          <a:xfrm>
            <a:off x="468313" y="1844824"/>
            <a:ext cx="8280152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throws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语句表明某方法中可能出现某种（或多种）异常，但它自己不能处理这些异常，而由调用者来处理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当一个方法包含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throws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子句时，需要在调用此方法的代码中使用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try/catch/finally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进行捕获，或者是重新对其进行声明，否则编译时报错。</a:t>
            </a:r>
            <a:endParaRPr lang="zh-CN" altLang="en-US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09" name="标题 1"/>
          <p:cNvSpPr txBox="1">
            <a:spLocks/>
          </p:cNvSpPr>
          <p:nvPr/>
        </p:nvSpPr>
        <p:spPr bwMode="auto">
          <a:xfrm>
            <a:off x="468313" y="188913"/>
            <a:ext cx="7543800" cy="64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异常处理机制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 bwMode="auto">
          <a:xfrm>
            <a:off x="468313" y="981199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sz="28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throws</a:t>
            </a:r>
            <a:r>
              <a:rPr lang="zh-CN" altLang="en-US" sz="28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</a:t>
            </a:r>
            <a:endParaRPr lang="zh-CN" altLang="en-US" sz="28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8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 idx="4294967295"/>
          </p:nvPr>
        </p:nvSpPr>
        <p:spPr>
          <a:xfrm>
            <a:off x="463958" y="189310"/>
            <a:ext cx="7543800" cy="647402"/>
          </a:xfrm>
        </p:spPr>
        <p:txBody>
          <a:bodyPr/>
          <a:lstStyle/>
          <a:p>
            <a:r>
              <a:rPr lang="en-US" altLang="zh-CN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  <a:endParaRPr lang="zh-CN" altLang="en-US" sz="3200" kern="0" dirty="0" smtClean="0">
              <a:ea typeface="宋体" panose="02010600030101010101" pitchFamily="2" charset="-122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4294967295"/>
          </p:nvPr>
        </p:nvSpPr>
        <p:spPr>
          <a:xfrm>
            <a:off x="468313" y="981075"/>
            <a:ext cx="8229600" cy="1439813"/>
          </a:xfrm>
        </p:spPr>
        <p:txBody>
          <a:bodyPr/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声明异常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每个方法都必须说明它可能抛出的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必检异常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的类型，这称为</a:t>
            </a:r>
            <a:r>
              <a:rPr lang="zh-CN" altLang="en-US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声明异常（</a:t>
            </a:r>
            <a:r>
              <a:rPr lang="zh-CN" altLang="en-US" b="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declaring exception</a:t>
            </a:r>
            <a:r>
              <a:rPr lang="zh-CN" altLang="en-US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声明异常时，使用关键字：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throws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515605" y="3140968"/>
            <a:ext cx="7683500" cy="3394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6600"/>
                </a:solidFill>
              </a:rPr>
              <a:t>// </a:t>
            </a:r>
            <a:r>
              <a:rPr lang="zh-CN" altLang="en-US" b="1">
                <a:solidFill>
                  <a:srgbClr val="006600"/>
                </a:solidFill>
              </a:rPr>
              <a:t>这里声明的都是“必检异常”</a:t>
            </a:r>
            <a:endParaRPr lang="en-US" b="1">
              <a:solidFill>
                <a:srgbClr val="006600"/>
              </a:solidFill>
            </a:endParaRP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public void </a:t>
            </a:r>
            <a:r>
              <a:rPr lang="en-US" altLang="zh-CN" b="1"/>
              <a:t>readFile(String filename) </a:t>
            </a:r>
            <a:r>
              <a:rPr lang="en-US" altLang="zh-CN" b="1">
                <a:solidFill>
                  <a:srgbClr val="0000FF"/>
                </a:solidFill>
              </a:rPr>
              <a:t>throws</a:t>
            </a:r>
            <a:r>
              <a:rPr lang="en-US" altLang="zh-CN" b="1"/>
              <a:t> FileNotFoundException</a:t>
            </a:r>
          </a:p>
          <a:p>
            <a:pPr eaLnBrk="1" hangingPunct="1"/>
            <a:r>
              <a:rPr lang="en-US" altLang="zh-CN" b="1"/>
              <a:t>{</a:t>
            </a:r>
          </a:p>
          <a:p>
            <a:pPr eaLnBrk="1" hangingPunct="1"/>
            <a:r>
              <a:rPr lang="en-US" altLang="zh-CN" b="1"/>
              <a:t>    // ... ...</a:t>
            </a:r>
          </a:p>
          <a:p>
            <a:pPr eaLnBrk="1" hangingPunct="1"/>
            <a:r>
              <a:rPr lang="en-US" altLang="zh-CN" b="1"/>
              <a:t>}</a:t>
            </a:r>
          </a:p>
          <a:p>
            <a:pPr eaLnBrk="1" hangingPunct="1"/>
            <a:endParaRPr lang="en-US" altLang="zh-CN" b="1"/>
          </a:p>
          <a:p>
            <a:pPr eaLnBrk="1" hangingPunct="1"/>
            <a:r>
              <a:rPr lang="en-US" altLang="zh-CN" b="1">
                <a:solidFill>
                  <a:srgbClr val="006600"/>
                </a:solidFill>
              </a:rPr>
              <a:t>// </a:t>
            </a:r>
            <a:r>
              <a:rPr lang="zh-CN" altLang="en-US" b="1">
                <a:solidFill>
                  <a:srgbClr val="006600"/>
                </a:solidFill>
              </a:rPr>
              <a:t>可以声明多个异常，用逗号分开</a:t>
            </a:r>
            <a:endParaRPr lang="en-US" b="1">
              <a:solidFill>
                <a:srgbClr val="006600"/>
              </a:solidFill>
            </a:endParaRPr>
          </a:p>
          <a:p>
            <a:pPr eaLnBrk="1" hangingPunct="1"/>
            <a:r>
              <a:rPr lang="en-US" altLang="zh-CN" b="1">
                <a:solidFill>
                  <a:srgbClr val="006600"/>
                </a:solidFill>
              </a:rPr>
              <a:t>// </a:t>
            </a:r>
            <a:r>
              <a:rPr lang="zh-CN" altLang="en-US" b="1">
                <a:solidFill>
                  <a:srgbClr val="006600"/>
                </a:solidFill>
              </a:rPr>
              <a:t>也可以声明自定义异常，如</a:t>
            </a: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altLang="zh-CN" b="1">
                <a:solidFill>
                  <a:srgbClr val="006600"/>
                </a:solidFill>
              </a:rPr>
              <a:t>MyException</a:t>
            </a:r>
            <a:endParaRPr lang="en-US" altLang="zh-CN" b="1"/>
          </a:p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public void </a:t>
            </a:r>
            <a:r>
              <a:rPr lang="en-US" altLang="zh-CN" b="1"/>
              <a:t>writeFile() </a:t>
            </a:r>
            <a:r>
              <a:rPr lang="en-US" altLang="zh-CN" b="1">
                <a:solidFill>
                  <a:srgbClr val="0000FF"/>
                </a:solidFill>
              </a:rPr>
              <a:t>throws</a:t>
            </a:r>
            <a:r>
              <a:rPr lang="en-US" altLang="zh-CN" b="1"/>
              <a:t> IOException, MyException</a:t>
            </a:r>
          </a:p>
          <a:p>
            <a:pPr eaLnBrk="1" hangingPunct="1"/>
            <a:r>
              <a:rPr lang="en-US" altLang="zh-CN" b="1"/>
              <a:t>{</a:t>
            </a:r>
          </a:p>
          <a:p>
            <a:pPr eaLnBrk="1" hangingPunct="1"/>
            <a:r>
              <a:rPr lang="en-US" altLang="zh-CN" b="1"/>
              <a:t>    // ... ...</a:t>
            </a:r>
          </a:p>
          <a:p>
            <a:pPr eaLnBrk="1" hangingPunct="1"/>
            <a:r>
              <a:rPr lang="en-US" altLang="zh-CN" b="1"/>
              <a:t>}</a:t>
            </a:r>
          </a:p>
          <a:p>
            <a:pPr eaLnBrk="1" hangingPunct="1"/>
            <a:endParaRPr lang="en-US" altLang="zh-CN" sz="1400" b="1"/>
          </a:p>
        </p:txBody>
      </p:sp>
      <p:cxnSp>
        <p:nvCxnSpPr>
          <p:cNvPr id="5" name="直接连接符 4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内容占位符 2"/>
          <p:cNvSpPr>
            <a:spLocks noGrp="1"/>
          </p:cNvSpPr>
          <p:nvPr>
            <p:ph idx="4294967295"/>
          </p:nvPr>
        </p:nvSpPr>
        <p:spPr>
          <a:xfrm>
            <a:off x="468313" y="1844824"/>
            <a:ext cx="8280152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声明抛出多个异常的方法 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g(float h) throws </a:t>
            </a:r>
            <a:r>
              <a:rPr lang="en-US" altLang="zh-CN" sz="2400" b="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OneException,TwoException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{ ……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测试示例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ThrowMultiExceptionsDemo.java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注意一个奇特的地方：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当一个方法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声明抛出多个异常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时，在此方法调用语句处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只要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catch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其中任何一个异常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，代码就可以顺利编译。</a:t>
            </a:r>
            <a:endParaRPr lang="zh-CN" altLang="en-US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09" name="标题 1"/>
          <p:cNvSpPr txBox="1">
            <a:spLocks/>
          </p:cNvSpPr>
          <p:nvPr/>
        </p:nvSpPr>
        <p:spPr bwMode="auto">
          <a:xfrm>
            <a:off x="468313" y="188913"/>
            <a:ext cx="7543800" cy="64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异常处理机制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 bwMode="auto">
          <a:xfrm>
            <a:off x="468313" y="981199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endParaRPr lang="zh-CN" altLang="en-US" sz="2800" b="0" dirty="0"/>
          </a:p>
          <a:p>
            <a:r>
              <a:rPr lang="zh-CN" altLang="en-US" sz="2800" dirty="0"/>
              <a:t>抛出多个受控异常的方法 </a:t>
            </a:r>
            <a:endParaRPr lang="zh-CN" altLang="en-US" sz="28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 idx="4294967295"/>
          </p:nvPr>
        </p:nvSpPr>
        <p:spPr>
          <a:xfrm>
            <a:off x="463958" y="189310"/>
            <a:ext cx="7543800" cy="647402"/>
          </a:xfrm>
        </p:spPr>
        <p:txBody>
          <a:bodyPr/>
          <a:lstStyle/>
          <a:p>
            <a:r>
              <a:rPr lang="en-US" altLang="zh-CN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  <a:endParaRPr lang="zh-CN" altLang="en-US" sz="3200" kern="0" dirty="0" smtClean="0">
              <a:ea typeface="宋体" panose="02010600030101010101" pitchFamily="2" charset="-122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4294967295"/>
          </p:nvPr>
        </p:nvSpPr>
        <p:spPr>
          <a:xfrm>
            <a:off x="468313" y="981075"/>
            <a:ext cx="8229600" cy="863749"/>
          </a:xfrm>
        </p:spPr>
        <p:txBody>
          <a:bodyPr/>
          <a:lstStyle/>
          <a:p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throws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语句中声明的异常称为必检异常（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checked exception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），通常直接派生自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Exception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730250" y="1844825"/>
            <a:ext cx="7683500" cy="194421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rgbClr val="006600"/>
                </a:solidFill>
              </a:rPr>
              <a:t>// </a:t>
            </a:r>
            <a:r>
              <a:rPr lang="zh-CN" altLang="en-US" b="1" dirty="0">
                <a:solidFill>
                  <a:srgbClr val="006600"/>
                </a:solidFill>
              </a:rPr>
              <a:t>可以声明多个异常，用逗号分开</a:t>
            </a:r>
            <a:endParaRPr lang="en-US" b="1" dirty="0">
              <a:solidFill>
                <a:srgbClr val="006600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006600"/>
                </a:solidFill>
              </a:rPr>
              <a:t>// </a:t>
            </a:r>
            <a:r>
              <a:rPr lang="zh-CN" altLang="en-US" b="1" dirty="0">
                <a:solidFill>
                  <a:srgbClr val="006600"/>
                </a:solidFill>
              </a:rPr>
              <a:t>也可以声明自定义异常，如</a:t>
            </a:r>
            <a:r>
              <a:rPr lang="en-US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MyException</a:t>
            </a:r>
            <a:endParaRPr lang="en-US" altLang="zh-CN" b="1" dirty="0"/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public void </a:t>
            </a:r>
            <a:r>
              <a:rPr lang="en-US" altLang="zh-CN" b="1" dirty="0" err="1"/>
              <a:t>writeFile</a:t>
            </a:r>
            <a:r>
              <a:rPr lang="en-US" altLang="zh-CN" b="1" dirty="0"/>
              <a:t>() </a:t>
            </a:r>
            <a:r>
              <a:rPr lang="en-US" altLang="zh-CN" b="1" dirty="0">
                <a:solidFill>
                  <a:srgbClr val="0000FF"/>
                </a:solidFill>
              </a:rPr>
              <a:t>throws</a:t>
            </a:r>
            <a:r>
              <a:rPr lang="en-US" altLang="zh-CN" b="1" dirty="0"/>
              <a:t> </a:t>
            </a:r>
            <a:r>
              <a:rPr lang="en-US" altLang="zh-CN" b="1" dirty="0" err="1"/>
              <a:t>IOException</a:t>
            </a:r>
            <a:r>
              <a:rPr lang="en-US" altLang="zh-CN" b="1" dirty="0"/>
              <a:t>, </a:t>
            </a:r>
            <a:r>
              <a:rPr lang="en-US" altLang="zh-CN" b="1" dirty="0" err="1"/>
              <a:t>MyException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    // ... ...</a:t>
            </a:r>
          </a:p>
          <a:p>
            <a:pPr eaLnBrk="1" hangingPunct="1"/>
            <a:r>
              <a:rPr lang="en-US" altLang="zh-CN" b="1" dirty="0"/>
              <a:t>}</a:t>
            </a:r>
          </a:p>
          <a:p>
            <a:pPr eaLnBrk="1" hangingPunct="1"/>
            <a:endParaRPr lang="en-US" altLang="zh-CN" sz="1400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8313" y="4077072"/>
            <a:ext cx="8229600" cy="86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楷体_GB2312" pitchFamily="1" charset="-122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楷体_GB2312" pitchFamily="1" charset="-122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9pPr>
          </a:lstStyle>
          <a:p>
            <a:r>
              <a:rPr lang="zh-CN" altLang="en-US" sz="2400" b="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注意：当一个方法</a:t>
            </a:r>
            <a:r>
              <a:rPr lang="zh-CN" altLang="en-US" sz="2400" b="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声明抛出多个异常</a:t>
            </a:r>
            <a:r>
              <a:rPr lang="zh-CN" altLang="en-US" sz="2400" b="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时，在此方法调用语句处</a:t>
            </a:r>
            <a:r>
              <a:rPr lang="zh-CN" altLang="en-US" sz="2400" b="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只要</a:t>
            </a:r>
            <a:r>
              <a:rPr lang="en-US" altLang="zh-CN" sz="2400" b="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catch</a:t>
            </a:r>
            <a:r>
              <a:rPr lang="zh-CN" altLang="en-US" sz="2400" b="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其中任何一个异常</a:t>
            </a:r>
            <a:r>
              <a:rPr lang="zh-CN" altLang="en-US" sz="2400" b="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，代码就可以顺利编译。</a:t>
            </a:r>
            <a:endParaRPr lang="en-US" altLang="zh-CN" sz="2400" b="0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 idx="4294967295"/>
          </p:nvPr>
        </p:nvSpPr>
        <p:spPr>
          <a:xfrm>
            <a:off x="468313" y="116632"/>
            <a:ext cx="7543800" cy="719137"/>
          </a:xfrm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抛出异常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4294967295"/>
          </p:nvPr>
        </p:nvSpPr>
        <p:spPr>
          <a:xfrm>
            <a:off x="92076" y="980728"/>
            <a:ext cx="7920037" cy="1439813"/>
          </a:xfrm>
        </p:spPr>
        <p:txBody>
          <a:bodyPr/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程序检查到一个错误后，</a:t>
            </a:r>
            <a:r>
              <a:rPr lang="zh-CN" altLang="en-US" sz="2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创建一个适当异常类型的实例并抛出它，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这就称为抛出异常（</a:t>
            </a:r>
            <a:r>
              <a:rPr lang="zh-CN" altLang="en-US" sz="2400" b="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throwing exception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抛出异常使用关键字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throw</a:t>
            </a:r>
            <a:endParaRPr lang="zh-CN" altLang="en-US" sz="2400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68313" y="2423572"/>
            <a:ext cx="7702550" cy="34623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public void </a:t>
            </a:r>
            <a:r>
              <a:rPr lang="en-US" altLang="zh-CN" b="1"/>
              <a:t>readFile(String filename) </a:t>
            </a:r>
            <a:r>
              <a:rPr lang="en-US" altLang="zh-CN" b="1">
                <a:solidFill>
                  <a:srgbClr val="0000FF"/>
                </a:solidFill>
              </a:rPr>
              <a:t>throws</a:t>
            </a:r>
            <a:r>
              <a:rPr lang="en-US" altLang="zh-CN" b="1"/>
              <a:t> FileNotFoundException</a:t>
            </a:r>
          </a:p>
          <a:p>
            <a:pPr eaLnBrk="1" hangingPunct="1"/>
            <a:r>
              <a:rPr lang="en-US" altLang="zh-CN" b="1"/>
              <a:t>{</a:t>
            </a:r>
          </a:p>
          <a:p>
            <a:pPr eaLnBrk="1" hangingPunct="1"/>
            <a:r>
              <a:rPr lang="en-US" altLang="zh-CN" b="1"/>
              <a:t>    </a:t>
            </a:r>
            <a:r>
              <a:rPr lang="en-US" altLang="zh-CN" b="1">
                <a:solidFill>
                  <a:srgbClr val="0000FF"/>
                </a:solidFill>
              </a:rPr>
              <a:t>if</a:t>
            </a:r>
            <a:r>
              <a:rPr lang="en-US" altLang="zh-CN" b="1"/>
              <a:t> (file "filename" not found)</a:t>
            </a:r>
          </a:p>
          <a:p>
            <a:pPr eaLnBrk="1" hangingPunct="1"/>
            <a:r>
              <a:rPr lang="en-US" altLang="zh-CN" b="1"/>
              <a:t>    {</a:t>
            </a:r>
          </a:p>
          <a:p>
            <a:pPr eaLnBrk="1" hangingPunct="1"/>
            <a:r>
              <a:rPr lang="en-US" altLang="zh-CN" b="1"/>
              <a:t>        </a:t>
            </a:r>
            <a:r>
              <a:rPr lang="en-US" altLang="zh-CN" b="1">
                <a:solidFill>
                  <a:srgbClr val="008000"/>
                </a:solidFill>
              </a:rPr>
              <a:t>// </a:t>
            </a:r>
            <a:r>
              <a:rPr lang="zh-CN" altLang="en-US" b="1">
                <a:solidFill>
                  <a:srgbClr val="008000"/>
                </a:solidFill>
              </a:rPr>
              <a:t>方法</a:t>
            </a:r>
            <a:r>
              <a:rPr lang="en-US" altLang="zh-CN" b="1">
                <a:solidFill>
                  <a:srgbClr val="008000"/>
                </a:solidFill>
              </a:rPr>
              <a:t>1</a:t>
            </a:r>
            <a:r>
              <a:rPr lang="zh-CN" altLang="en-US" b="1">
                <a:solidFill>
                  <a:srgbClr val="008000"/>
                </a:solidFill>
              </a:rPr>
              <a:t>：</a:t>
            </a:r>
            <a:endParaRPr lang="en-US" b="1">
              <a:solidFill>
                <a:srgbClr val="008000"/>
              </a:solidFill>
            </a:endParaRPr>
          </a:p>
          <a:p>
            <a:pPr eaLnBrk="1" hangingPunct="1"/>
            <a:r>
              <a:rPr lang="en-US" b="1"/>
              <a:t>        </a:t>
            </a:r>
            <a:r>
              <a:rPr lang="en-US" altLang="zh-CN" b="1">
                <a:solidFill>
                  <a:srgbClr val="0000FF"/>
                </a:solidFill>
              </a:rPr>
              <a:t>throw new</a:t>
            </a:r>
            <a:r>
              <a:rPr lang="en-US" altLang="zh-CN" b="1"/>
              <a:t> FileNotFoundException();</a:t>
            </a:r>
          </a:p>
          <a:p>
            <a:pPr eaLnBrk="1" hangingPunct="1"/>
            <a:endParaRPr lang="en-US" altLang="zh-CN" b="1"/>
          </a:p>
          <a:p>
            <a:pPr eaLnBrk="1" hangingPunct="1"/>
            <a:r>
              <a:rPr lang="en-US" altLang="zh-CN" b="1"/>
              <a:t>        </a:t>
            </a:r>
            <a:r>
              <a:rPr lang="en-US" altLang="zh-CN" b="1">
                <a:solidFill>
                  <a:srgbClr val="008000"/>
                </a:solidFill>
              </a:rPr>
              <a:t>// </a:t>
            </a:r>
            <a:r>
              <a:rPr lang="zh-CN" altLang="en-US" b="1">
                <a:solidFill>
                  <a:srgbClr val="008000"/>
                </a:solidFill>
              </a:rPr>
              <a:t>方法</a:t>
            </a:r>
            <a:r>
              <a:rPr lang="en-US" altLang="zh-CN" b="1">
                <a:solidFill>
                  <a:srgbClr val="008000"/>
                </a:solidFill>
              </a:rPr>
              <a:t>2</a:t>
            </a:r>
            <a:r>
              <a:rPr lang="zh-CN" altLang="en-US" b="1">
                <a:solidFill>
                  <a:srgbClr val="008000"/>
                </a:solidFill>
              </a:rPr>
              <a:t>：</a:t>
            </a:r>
            <a:endParaRPr lang="en-US" b="1">
              <a:solidFill>
                <a:srgbClr val="008000"/>
              </a:solidFill>
            </a:endParaRPr>
          </a:p>
          <a:p>
            <a:pPr eaLnBrk="1" hangingPunct="1"/>
            <a:r>
              <a:rPr lang="en-US" b="1"/>
              <a:t>        </a:t>
            </a:r>
            <a:r>
              <a:rPr lang="en-US" altLang="zh-CN" b="1"/>
              <a:t>FileNotFoundException ex = </a:t>
            </a:r>
            <a:r>
              <a:rPr lang="en-US" altLang="zh-CN" b="1">
                <a:solidFill>
                  <a:srgbClr val="0000FF"/>
                </a:solidFill>
              </a:rPr>
              <a:t>new</a:t>
            </a:r>
            <a:r>
              <a:rPr lang="en-US" altLang="zh-CN" b="1"/>
              <a:t> FileNotFoundException();</a:t>
            </a:r>
          </a:p>
          <a:p>
            <a:pPr eaLnBrk="1" hangingPunct="1"/>
            <a:r>
              <a:rPr lang="en-US" altLang="zh-CN" b="1"/>
              <a:t>        </a:t>
            </a:r>
            <a:r>
              <a:rPr lang="en-US" altLang="zh-CN" b="1">
                <a:solidFill>
                  <a:srgbClr val="0000FF"/>
                </a:solidFill>
              </a:rPr>
              <a:t>throw</a:t>
            </a:r>
            <a:r>
              <a:rPr lang="en-US" altLang="zh-CN" b="1"/>
              <a:t> ex;</a:t>
            </a:r>
          </a:p>
          <a:p>
            <a:pPr eaLnBrk="1" hangingPunct="1"/>
            <a:r>
              <a:rPr lang="en-US" altLang="zh-CN" b="1"/>
              <a:t>    }</a:t>
            </a:r>
          </a:p>
          <a:p>
            <a:pPr eaLnBrk="1" hangingPunct="1"/>
            <a:r>
              <a:rPr lang="en-US" altLang="zh-CN" b="1"/>
              <a:t>}</a:t>
            </a:r>
            <a:endParaRPr lang="en-US" altLang="zh-CN" sz="1400" b="1"/>
          </a:p>
        </p:txBody>
      </p:sp>
      <p:cxnSp>
        <p:nvCxnSpPr>
          <p:cNvPr id="5" name="直接连接符 4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 idx="4294967295"/>
          </p:nvPr>
        </p:nvSpPr>
        <p:spPr>
          <a:xfrm>
            <a:off x="468313" y="116632"/>
            <a:ext cx="7543800" cy="719137"/>
          </a:xfrm>
        </p:spPr>
        <p:txBody>
          <a:bodyPr/>
          <a:lstStyle/>
          <a:p>
            <a:r>
              <a:rPr lang="zh-CN" altLang="en-US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抛出异常举例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275977" y="893564"/>
            <a:ext cx="8472487" cy="3111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public void </a:t>
            </a:r>
            <a:r>
              <a:rPr lang="en-US" altLang="zh-CN" b="1" dirty="0" err="1"/>
              <a:t>setRadius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double</a:t>
            </a:r>
            <a:r>
              <a:rPr lang="en-US" altLang="zh-CN" b="1" dirty="0"/>
              <a:t> </a:t>
            </a:r>
            <a:r>
              <a:rPr lang="en-US" altLang="zh-CN" b="1" dirty="0" err="1"/>
              <a:t>newRadius</a:t>
            </a:r>
            <a:r>
              <a:rPr lang="en-US" altLang="zh-CN" b="1" dirty="0"/>
              <a:t>) </a:t>
            </a:r>
            <a:r>
              <a:rPr lang="en-US" altLang="zh-CN" b="1" dirty="0">
                <a:solidFill>
                  <a:srgbClr val="0000FF"/>
                </a:solidFill>
              </a:rPr>
              <a:t>throws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IllegalArgumentException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000FF"/>
                </a:solidFill>
              </a:rPr>
              <a:t>if</a:t>
            </a:r>
            <a:r>
              <a:rPr lang="en-US" altLang="zh-CN" b="1" dirty="0"/>
              <a:t> (</a:t>
            </a:r>
            <a:r>
              <a:rPr lang="en-US" altLang="zh-CN" b="1" dirty="0" err="1"/>
              <a:t>newRadius</a:t>
            </a:r>
            <a:r>
              <a:rPr lang="en-US" altLang="zh-CN" b="1" dirty="0"/>
              <a:t> &gt;= 0)</a:t>
            </a:r>
          </a:p>
          <a:p>
            <a:pPr eaLnBrk="1" hangingPunct="1"/>
            <a:r>
              <a:rPr lang="en-US" altLang="zh-CN" b="1" dirty="0"/>
              <a:t>    {</a:t>
            </a:r>
          </a:p>
          <a:p>
            <a:pPr eaLnBrk="1" hangingPunct="1"/>
            <a:r>
              <a:rPr lang="en-US" altLang="zh-CN" b="1" dirty="0"/>
              <a:t>        radius = </a:t>
            </a:r>
            <a:r>
              <a:rPr lang="en-US" altLang="zh-CN" b="1" dirty="0" err="1"/>
              <a:t>newRadius</a:t>
            </a:r>
            <a:r>
              <a:rPr lang="en-US" altLang="zh-CN" b="1" dirty="0"/>
              <a:t>;</a:t>
            </a:r>
          </a:p>
          <a:p>
            <a:pPr eaLnBrk="1" hangingPunct="1"/>
            <a:r>
              <a:rPr lang="en-US" altLang="zh-CN" b="1" dirty="0"/>
              <a:t>    }</a:t>
            </a:r>
          </a:p>
          <a:p>
            <a:pPr eaLnBrk="1" hangingPunct="1"/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000FF"/>
                </a:solidFill>
              </a:rPr>
              <a:t>else</a:t>
            </a:r>
          </a:p>
          <a:p>
            <a:pPr eaLnBrk="1" hangingPunct="1"/>
            <a:r>
              <a:rPr lang="en-US" altLang="zh-CN" b="1" dirty="0"/>
              <a:t>    {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        throw new</a:t>
            </a:r>
            <a:r>
              <a:rPr lang="en-US" altLang="zh-CN" b="1" dirty="0"/>
              <a:t> </a:t>
            </a:r>
            <a:r>
              <a:rPr lang="en-US" altLang="zh-CN" b="1" dirty="0" err="1"/>
              <a:t>IllegalArgumentException</a:t>
            </a:r>
            <a:r>
              <a:rPr lang="en-US" altLang="zh-CN" b="1" dirty="0"/>
              <a:t>("Radius must &gt;= 0");</a:t>
            </a:r>
          </a:p>
          <a:p>
            <a:pPr eaLnBrk="1" hangingPunct="1"/>
            <a:r>
              <a:rPr lang="en-US" altLang="zh-CN" b="1" dirty="0"/>
              <a:t>    }</a:t>
            </a:r>
          </a:p>
          <a:p>
            <a:pPr eaLnBrk="1" hangingPunct="1"/>
            <a:r>
              <a:rPr lang="en-US" altLang="zh-CN" b="1" dirty="0"/>
              <a:t>}</a:t>
            </a:r>
          </a:p>
          <a:p>
            <a:pPr eaLnBrk="1" hangingPunct="1"/>
            <a:endParaRPr lang="en-US" altLang="zh-CN" sz="1400" b="1" dirty="0"/>
          </a:p>
          <a:p>
            <a:pPr eaLnBrk="1" hangingPunct="1"/>
            <a:endParaRPr lang="en-US" altLang="zh-CN" sz="1400" b="1" dirty="0"/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727075" y="4019550"/>
            <a:ext cx="594605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IllegalArgumentException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JDK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中定义的一个异常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它有一个带有字符串参数的构造方法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中，异常的命名方式是：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XXXException</a:t>
            </a:r>
            <a:endParaRPr lang="zh-CN" altLang="en-US" b="1" dirty="0"/>
          </a:p>
        </p:txBody>
      </p:sp>
      <p:sp>
        <p:nvSpPr>
          <p:cNvPr id="53253" name="TextBox 5"/>
          <p:cNvSpPr txBox="1">
            <a:spLocks noChangeArrowheads="1"/>
          </p:cNvSpPr>
          <p:nvPr/>
        </p:nvSpPr>
        <p:spPr bwMode="auto">
          <a:xfrm>
            <a:off x="611560" y="5467623"/>
            <a:ext cx="84423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注：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IllegalArgumentException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中的一个“免检异常”，是不需要进行声明的。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这里为了举例，使用了这个异常。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这种做法是不推荐的。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>
          <a:xfrm>
            <a:off x="395191" y="908720"/>
            <a:ext cx="7543800" cy="483106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捕获异常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839788" y="1590675"/>
            <a:ext cx="7277100" cy="4862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try</a:t>
            </a:r>
          </a:p>
          <a:p>
            <a:pPr eaLnBrk="1" hangingPunct="1"/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    </a:t>
            </a:r>
            <a:r>
              <a:rPr lang="en-US" altLang="zh-CN" b="1" dirty="0" smtClean="0"/>
              <a:t>    statements</a:t>
            </a:r>
            <a:r>
              <a:rPr lang="en-US" altLang="zh-CN" b="1" dirty="0"/>
              <a:t>.   // statements may throw exceptions.</a:t>
            </a:r>
          </a:p>
          <a:p>
            <a:pPr eaLnBrk="1" hangingPunct="1"/>
            <a:r>
              <a:rPr lang="en-US" altLang="zh-CN" b="1" dirty="0"/>
              <a:t>}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catch</a:t>
            </a:r>
            <a:r>
              <a:rPr lang="en-US" altLang="zh-CN" b="1" dirty="0"/>
              <a:t> (Exception1 ex1)</a:t>
            </a:r>
          </a:p>
          <a:p>
            <a:pPr eaLnBrk="1" hangingPunct="1"/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    handle for Exception1</a:t>
            </a:r>
          </a:p>
          <a:p>
            <a:pPr eaLnBrk="1" hangingPunct="1"/>
            <a:r>
              <a:rPr lang="en-US" altLang="zh-CN" b="1" dirty="0"/>
              <a:t>}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catch</a:t>
            </a:r>
            <a:r>
              <a:rPr lang="en-US" altLang="zh-CN" b="1" dirty="0"/>
              <a:t> (Exception2 ex2)</a:t>
            </a:r>
          </a:p>
          <a:p>
            <a:pPr eaLnBrk="1" hangingPunct="1"/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    handle for Exception2</a:t>
            </a:r>
          </a:p>
          <a:p>
            <a:pPr eaLnBrk="1" hangingPunct="1"/>
            <a:r>
              <a:rPr lang="en-US" altLang="zh-CN" b="1" dirty="0"/>
              <a:t>}</a:t>
            </a:r>
          </a:p>
          <a:p>
            <a:pPr eaLnBrk="1" hangingPunct="1"/>
            <a:r>
              <a:rPr lang="en-US" altLang="zh-CN" b="1" dirty="0"/>
              <a:t>...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catch</a:t>
            </a:r>
            <a:r>
              <a:rPr lang="en-US" altLang="zh-CN" b="1" dirty="0"/>
              <a:t> (</a:t>
            </a:r>
            <a:r>
              <a:rPr lang="en-US" altLang="zh-CN" b="1" dirty="0" err="1"/>
              <a:t>ExceptionN</a:t>
            </a:r>
            <a:r>
              <a:rPr lang="en-US" altLang="zh-CN" b="1" dirty="0"/>
              <a:t> </a:t>
            </a:r>
            <a:r>
              <a:rPr lang="en-US" altLang="zh-CN" b="1" dirty="0" err="1"/>
              <a:t>exN</a:t>
            </a:r>
            <a:r>
              <a:rPr lang="en-US" altLang="zh-CN" b="1" dirty="0"/>
              <a:t>)</a:t>
            </a:r>
          </a:p>
          <a:p>
            <a:pPr eaLnBrk="1" hangingPunct="1"/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    handle for </a:t>
            </a:r>
            <a:r>
              <a:rPr lang="en-US" altLang="zh-CN" b="1" dirty="0" err="1"/>
              <a:t>ExceptionN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 bwMode="auto">
          <a:xfrm>
            <a:off x="468313" y="116632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  <a:endParaRPr lang="zh-CN" altLang="en-US" sz="3200" kern="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2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>
          <a:xfrm>
            <a:off x="395191" y="908720"/>
            <a:ext cx="7543800" cy="483106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捕获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异常</a:t>
            </a:r>
            <a:endParaRPr lang="zh-CN" altLang="en-US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 bwMode="auto">
          <a:xfrm>
            <a:off x="468313" y="116632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  <a:endParaRPr lang="zh-CN" altLang="en-US" sz="3200" kern="0" dirty="0" smtClean="0"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86063" y="1345805"/>
            <a:ext cx="8208144" cy="395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楷体_GB2312" pitchFamily="1" charset="-122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楷体_GB2312" pitchFamily="1" charset="-122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9pPr>
          </a:lstStyle>
          <a:p>
            <a:r>
              <a:rPr lang="zh-CN" altLang="en-US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异常的“多态”特性</a:t>
            </a:r>
            <a:endParaRPr lang="en-US" altLang="zh-CN" b="0" kern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可以有多个</a:t>
            </a:r>
            <a:r>
              <a:rPr lang="en-US" altLang="zh-CN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catch</a:t>
            </a:r>
            <a:r>
              <a:rPr lang="zh-CN" altLang="en-US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语句块，每个代码块捕获一种异常。</a:t>
            </a:r>
            <a:endParaRPr lang="en-US" altLang="zh-CN" b="0" kern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在某个</a:t>
            </a:r>
            <a:r>
              <a:rPr lang="en-US" altLang="zh-CN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try</a:t>
            </a:r>
            <a:r>
              <a:rPr lang="zh-CN" altLang="en-US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块后有两个不同的</a:t>
            </a:r>
            <a:r>
              <a:rPr lang="en-US" altLang="zh-CN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catch</a:t>
            </a:r>
            <a:r>
              <a:rPr lang="zh-CN" altLang="en-US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块捕获两个相同类型的异常是语法错误。</a:t>
            </a:r>
            <a:endParaRPr lang="en-US" altLang="zh-CN" b="0" kern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catch</a:t>
            </a:r>
            <a:r>
              <a:rPr lang="zh-CN" altLang="en-US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语句，只能捕获</a:t>
            </a:r>
            <a:r>
              <a:rPr lang="en-US" altLang="zh-CN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Exception</a:t>
            </a:r>
            <a:r>
              <a:rPr lang="zh-CN" altLang="en-US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类及其子类的对象。因此，一个捕获</a:t>
            </a:r>
            <a:r>
              <a:rPr lang="en-US" altLang="zh-CN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Exception</a:t>
            </a:r>
            <a:r>
              <a:rPr lang="zh-CN" altLang="en-US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对象的</a:t>
            </a:r>
            <a:r>
              <a:rPr lang="en-US" altLang="zh-CN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catch</a:t>
            </a:r>
            <a:r>
              <a:rPr lang="zh-CN" altLang="en-US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语句块可以捕获所有“可捕获”的异常。</a:t>
            </a:r>
            <a:endParaRPr lang="en-US" altLang="zh-CN" b="0" kern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catch (Exception e)</a:t>
            </a:r>
            <a:r>
              <a:rPr lang="zh-CN" altLang="en-US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放在别的</a:t>
            </a:r>
            <a:r>
              <a:rPr lang="en-US" altLang="zh-CN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catch</a:t>
            </a:r>
            <a:r>
              <a:rPr lang="zh-CN" altLang="en-US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块前面会使这些</a:t>
            </a:r>
            <a:r>
              <a:rPr lang="en-US" altLang="zh-CN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catch</a:t>
            </a:r>
            <a:r>
              <a:rPr lang="zh-CN" altLang="en-US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块都不执行，因此，</a:t>
            </a:r>
            <a:r>
              <a:rPr lang="en-US" altLang="zh-CN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b="0" kern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不会编译这个程序。</a:t>
            </a:r>
          </a:p>
        </p:txBody>
      </p:sp>
    </p:spTree>
    <p:extLst>
      <p:ext uri="{BB962C8B-B14F-4D97-AF65-F5344CB8AC3E}">
        <p14:creationId xmlns:p14="http://schemas.microsoft.com/office/powerpoint/2010/main" val="12285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 idx="4294967295"/>
          </p:nvPr>
        </p:nvSpPr>
        <p:spPr>
          <a:xfrm>
            <a:off x="468313" y="-26988"/>
            <a:ext cx="7543800" cy="719138"/>
          </a:xfrm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举例：声明、抛出和捕获异常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-36513" y="-26988"/>
            <a:ext cx="9577388" cy="6884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CircleWithException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private double 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private static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numberOfObjects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CircleWithException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(1.0);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CircleWithException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numberOfObjects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double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IllegalArgumentException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&gt;= 0)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 new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IllegalArgumentException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("Radius cannot be negative");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getNumberOfObjects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numberOfObjects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34925" y="260350"/>
            <a:ext cx="8964613" cy="46815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TestCircleWithException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public static void main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(String[] args)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try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CircleWithException c1 =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CircleWithException(5);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CircleWithException c2 =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CircleWithException(-5);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CircleWithException c3 =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CircleWithException(0);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(IllegalArgumentException ex)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System.out.println(ex);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System.out.println("Number of objects created: " +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CircleWithException.getNumberOfObjects());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715168" y="5229200"/>
            <a:ext cx="77136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执行程序后，输出结果为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java.lang.IllegalArgumentException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Radius cannot be negative</a:t>
            </a: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Number of objects created: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5.1 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错误处理的方法概述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4441" y="1412577"/>
            <a:ext cx="8928992" cy="2016423"/>
          </a:xfrm>
        </p:spPr>
        <p:txBody>
          <a:bodyPr/>
          <a:lstStyle/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缺点：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整个程序代码穿插错误处理代码，使得条理性和可读性差；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对错误处理程序难以集中管理，难以保证程序的一致性；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对于返回值的意义，要借助于文档，程序维护困难。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 idx="4294967295"/>
          </p:nvPr>
        </p:nvSpPr>
        <p:spPr>
          <a:xfrm>
            <a:off x="395536" y="189310"/>
            <a:ext cx="7543800" cy="647402"/>
          </a:xfrm>
        </p:spPr>
        <p:txBody>
          <a:bodyPr/>
          <a:lstStyle/>
          <a:p>
            <a:r>
              <a:rPr lang="zh-CN" altLang="en-US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捕获或声明必检异常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4294967295"/>
          </p:nvPr>
        </p:nvSpPr>
        <p:spPr>
          <a:xfrm>
            <a:off x="468313" y="981075"/>
            <a:ext cx="7471023" cy="2159893"/>
          </a:xfrm>
        </p:spPr>
        <p:txBody>
          <a:bodyPr/>
          <a:lstStyle/>
          <a:p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强迫程序员处理必检异常。如果方法声明了一个必检异常（即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Error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Runtime-Exception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之外的异常），必须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CN" altLang="en-US" sz="20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try-catch</a:t>
            </a:r>
            <a:r>
              <a:rPr lang="zh-CN" altLang="en-US" sz="20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块中捕获它</a:t>
            </a:r>
            <a:endParaRPr lang="en-US" sz="2000" b="0" dirty="0" smtClean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或者在调用它的方法中再次声明该异常</a:t>
            </a:r>
            <a:endParaRPr lang="en-US" sz="2000" b="0" dirty="0" smtClean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例，假定方法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调用方法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p2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p2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可能抛出一个必检异常（比如：</a:t>
            </a:r>
            <a:r>
              <a:rPr lang="en-US" altLang="zh-CN" sz="2000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IOException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</a:p>
          <a:p>
            <a:endParaRPr lang="zh-CN" altLang="en-US" sz="2400" dirty="0" smtClean="0">
              <a:ea typeface="宋体" panose="02010600030101010101" pitchFamily="2" charset="-122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83466" y="3285330"/>
            <a:ext cx="3960813" cy="3168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1600" b="1">
                <a:solidFill>
                  <a:srgbClr val="006600"/>
                </a:solidFill>
              </a:rPr>
              <a:t>// </a:t>
            </a:r>
            <a:r>
              <a:rPr lang="zh-CN" altLang="en-US" sz="1600" b="1">
                <a:solidFill>
                  <a:srgbClr val="006600"/>
                </a:solidFill>
              </a:rPr>
              <a:t>写法一：</a:t>
            </a:r>
            <a:endParaRPr lang="en-US" sz="1600" b="1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600" b="1">
                <a:solidFill>
                  <a:srgbClr val="006600"/>
                </a:solidFill>
              </a:rPr>
              <a:t>// </a:t>
            </a:r>
            <a:r>
              <a:rPr lang="zh-CN" altLang="en-US" sz="1600" b="1">
                <a:solidFill>
                  <a:srgbClr val="006600"/>
                </a:solidFill>
              </a:rPr>
              <a:t>在 </a:t>
            </a:r>
            <a:r>
              <a:rPr lang="en-US" altLang="zh-CN" sz="1600" b="1">
                <a:solidFill>
                  <a:srgbClr val="006600"/>
                </a:solidFill>
              </a:rPr>
              <a:t>p1 </a:t>
            </a:r>
            <a:r>
              <a:rPr lang="zh-CN" altLang="en-US" sz="1600" b="1">
                <a:solidFill>
                  <a:srgbClr val="006600"/>
                </a:solidFill>
              </a:rPr>
              <a:t>中，使用 </a:t>
            </a:r>
            <a:r>
              <a:rPr lang="en-US" altLang="zh-CN" sz="1600" b="1">
                <a:solidFill>
                  <a:srgbClr val="006600"/>
                </a:solidFill>
              </a:rPr>
              <a:t>try...catch </a:t>
            </a:r>
            <a:r>
              <a:rPr lang="zh-CN" altLang="en-US" sz="1600" b="1">
                <a:solidFill>
                  <a:srgbClr val="006600"/>
                </a:solidFill>
              </a:rPr>
              <a:t>捕获异常</a:t>
            </a:r>
            <a:endParaRPr lang="en-US" sz="1600" b="1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600" b="1">
                <a:solidFill>
                  <a:srgbClr val="006600"/>
                </a:solidFill>
              </a:rPr>
              <a:t>// </a:t>
            </a:r>
            <a:r>
              <a:rPr lang="zh-CN" altLang="en-US" sz="1600" b="1">
                <a:solidFill>
                  <a:srgbClr val="006600"/>
                </a:solidFill>
              </a:rPr>
              <a:t>并处理之</a:t>
            </a:r>
            <a:endParaRPr lang="en-US" sz="1600" b="1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600" b="1">
                <a:solidFill>
                  <a:srgbClr val="0000FF"/>
                </a:solidFill>
              </a:rPr>
              <a:t>void</a:t>
            </a:r>
            <a:r>
              <a:rPr lang="en-US" altLang="zh-CN" sz="1600" b="1"/>
              <a:t> p1()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b="1"/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b="1"/>
              <a:t>    </a:t>
            </a:r>
            <a:r>
              <a:rPr lang="en-US" altLang="zh-CN" sz="1600" b="1">
                <a:solidFill>
                  <a:srgbClr val="0000FF"/>
                </a:solidFill>
              </a:rPr>
              <a:t>try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b="1"/>
              <a:t>   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b="1"/>
              <a:t>        p2();  </a:t>
            </a:r>
            <a:r>
              <a:rPr lang="en-US" altLang="zh-CN" sz="1600" b="1">
                <a:solidFill>
                  <a:srgbClr val="006600"/>
                </a:solidFill>
              </a:rPr>
              <a:t>// </a:t>
            </a:r>
            <a:r>
              <a:rPr lang="zh-CN" altLang="en-US" sz="1600" b="1">
                <a:solidFill>
                  <a:srgbClr val="006600"/>
                </a:solidFill>
              </a:rPr>
              <a:t>调用 </a:t>
            </a:r>
            <a:r>
              <a:rPr lang="en-US" altLang="zh-CN" sz="1600" b="1">
                <a:solidFill>
                  <a:srgbClr val="006600"/>
                </a:solidFill>
              </a:rPr>
              <a:t>p2() </a:t>
            </a:r>
            <a:r>
              <a:rPr lang="zh-CN" altLang="en-US" sz="1600" b="1">
                <a:solidFill>
                  <a:srgbClr val="006600"/>
                </a:solidFill>
              </a:rPr>
              <a:t>这个方法</a:t>
            </a:r>
            <a:endParaRPr lang="en-US" sz="1600" b="1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b="1"/>
              <a:t>    </a:t>
            </a:r>
            <a:r>
              <a:rPr lang="en-US" altLang="zh-CN" sz="1600" b="1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1"/>
              <a:t>    </a:t>
            </a:r>
            <a:r>
              <a:rPr lang="en-US" altLang="zh-CN" sz="1600" b="1">
                <a:solidFill>
                  <a:srgbClr val="0000FF"/>
                </a:solidFill>
              </a:rPr>
              <a:t>catch</a:t>
            </a:r>
            <a:r>
              <a:rPr lang="en-US" altLang="zh-CN" sz="1600" b="1"/>
              <a:t> (IOException ex)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b="1"/>
              <a:t>   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b="1"/>
              <a:t>        // process 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b="1"/>
              <a:t> 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b="1"/>
              <a:t>}</a:t>
            </a:r>
          </a:p>
          <a:p>
            <a:pPr eaLnBrk="1" hangingPunct="1"/>
            <a:endParaRPr lang="en-US" altLang="zh-CN" sz="1200" b="1"/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4788024" y="3284984"/>
            <a:ext cx="3983037" cy="15843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6600"/>
                </a:solidFill>
              </a:rPr>
              <a:t>// </a:t>
            </a:r>
            <a:r>
              <a:rPr lang="zh-CN" altLang="en-US" sz="1600" b="1" dirty="0">
                <a:solidFill>
                  <a:srgbClr val="006600"/>
                </a:solidFill>
              </a:rPr>
              <a:t>写法二：</a:t>
            </a:r>
            <a:endParaRPr lang="en-US" sz="1600" b="1" dirty="0">
              <a:solidFill>
                <a:srgbClr val="006600"/>
              </a:solidFill>
            </a:endParaRPr>
          </a:p>
          <a:p>
            <a:pPr eaLnBrk="1" hangingPunct="1"/>
            <a:r>
              <a:rPr lang="en-US" altLang="zh-CN" sz="1600" b="1" dirty="0">
                <a:solidFill>
                  <a:srgbClr val="006600"/>
                </a:solidFill>
              </a:rPr>
              <a:t>// </a:t>
            </a:r>
            <a:r>
              <a:rPr lang="zh-CN" altLang="en-US" sz="1600" b="1" dirty="0">
                <a:solidFill>
                  <a:srgbClr val="006600"/>
                </a:solidFill>
              </a:rPr>
              <a:t>在 </a:t>
            </a:r>
            <a:r>
              <a:rPr lang="en-US" altLang="zh-CN" sz="1600" b="1" dirty="0">
                <a:solidFill>
                  <a:srgbClr val="006600"/>
                </a:solidFill>
              </a:rPr>
              <a:t>p1 </a:t>
            </a:r>
            <a:r>
              <a:rPr lang="zh-CN" altLang="en-US" sz="1600" b="1" dirty="0">
                <a:solidFill>
                  <a:srgbClr val="006600"/>
                </a:solidFill>
              </a:rPr>
              <a:t>中，不捕获异常，再次声明该异常</a:t>
            </a:r>
            <a:endParaRPr lang="en-US" sz="1600" b="1" dirty="0">
              <a:solidFill>
                <a:srgbClr val="006600"/>
              </a:solidFill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</a:rPr>
              <a:t>void</a:t>
            </a:r>
            <a:r>
              <a:rPr lang="en-US" altLang="zh-CN" sz="1600" b="1" dirty="0"/>
              <a:t> p1() </a:t>
            </a:r>
            <a:r>
              <a:rPr lang="en-US" altLang="zh-CN" sz="1600" b="1" dirty="0">
                <a:solidFill>
                  <a:srgbClr val="0000FF"/>
                </a:solidFill>
              </a:rPr>
              <a:t>throws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IOException</a:t>
            </a:r>
            <a:endParaRPr lang="en-US" altLang="zh-CN" sz="1600" b="1" dirty="0"/>
          </a:p>
          <a:p>
            <a:pPr eaLnBrk="1" hangingPunct="1"/>
            <a:r>
              <a:rPr lang="en-US" altLang="zh-CN" sz="1600" b="1" dirty="0"/>
              <a:t>{</a:t>
            </a:r>
          </a:p>
          <a:p>
            <a:pPr eaLnBrk="1" hangingPunct="1"/>
            <a:r>
              <a:rPr lang="en-US" altLang="zh-CN" sz="1600" b="1" dirty="0"/>
              <a:t>    p2(); </a:t>
            </a:r>
            <a:r>
              <a:rPr lang="en-US" altLang="zh-CN" sz="1600" b="1" dirty="0">
                <a:solidFill>
                  <a:srgbClr val="006600"/>
                </a:solidFill>
              </a:rPr>
              <a:t>// </a:t>
            </a:r>
            <a:r>
              <a:rPr lang="zh-CN" altLang="en-US" sz="1600" b="1" dirty="0">
                <a:solidFill>
                  <a:srgbClr val="006600"/>
                </a:solidFill>
              </a:rPr>
              <a:t>调用 </a:t>
            </a:r>
            <a:r>
              <a:rPr lang="en-US" altLang="zh-CN" sz="1600" b="1" dirty="0">
                <a:solidFill>
                  <a:srgbClr val="006600"/>
                </a:solidFill>
              </a:rPr>
              <a:t>p2() </a:t>
            </a:r>
            <a:r>
              <a:rPr lang="zh-CN" altLang="en-US" sz="1600" b="1" dirty="0">
                <a:solidFill>
                  <a:srgbClr val="006600"/>
                </a:solidFill>
              </a:rPr>
              <a:t>这个方法</a:t>
            </a:r>
            <a:endParaRPr lang="en-US" sz="1600" b="1" dirty="0"/>
          </a:p>
          <a:p>
            <a:pPr eaLnBrk="1" hangingPunct="1"/>
            <a:r>
              <a:rPr lang="en-US" altLang="zh-CN" sz="1600" b="1" dirty="0"/>
              <a:t>}</a:t>
            </a:r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4800724" y="5013325"/>
            <a:ext cx="3970337" cy="144065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6600"/>
                </a:solidFill>
              </a:rPr>
              <a:t>// p2 </a:t>
            </a:r>
            <a:r>
              <a:rPr lang="zh-CN" altLang="en-US" sz="1600" b="1">
                <a:solidFill>
                  <a:srgbClr val="006600"/>
                </a:solidFill>
              </a:rPr>
              <a:t>声明了一个 </a:t>
            </a:r>
            <a:r>
              <a:rPr lang="en-US" altLang="zh-CN" sz="1600" b="1">
                <a:solidFill>
                  <a:srgbClr val="006600"/>
                </a:solidFill>
              </a:rPr>
              <a:t>IOException </a:t>
            </a:r>
            <a:r>
              <a:rPr lang="zh-CN" altLang="en-US" sz="1600" b="1">
                <a:solidFill>
                  <a:srgbClr val="006600"/>
                </a:solidFill>
              </a:rPr>
              <a:t>异常</a:t>
            </a:r>
            <a:endParaRPr lang="en-US" sz="1600" b="1">
              <a:solidFill>
                <a:srgbClr val="006600"/>
              </a:solidFill>
            </a:endParaRP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</a:rPr>
              <a:t>void</a:t>
            </a:r>
            <a:r>
              <a:rPr lang="en-US" altLang="zh-CN" sz="1600" b="1"/>
              <a:t> p2() </a:t>
            </a:r>
            <a:r>
              <a:rPr lang="en-US" altLang="zh-CN" sz="1600" b="1">
                <a:solidFill>
                  <a:srgbClr val="0000FF"/>
                </a:solidFill>
              </a:rPr>
              <a:t>throws</a:t>
            </a:r>
            <a:r>
              <a:rPr lang="en-US" altLang="zh-CN" sz="1600" b="1"/>
              <a:t> IOException</a:t>
            </a:r>
          </a:p>
          <a:p>
            <a:pPr eaLnBrk="1" hangingPunct="1"/>
            <a:r>
              <a:rPr lang="en-US" altLang="zh-CN" sz="1600" b="1"/>
              <a:t>{</a:t>
            </a:r>
          </a:p>
          <a:p>
            <a:pPr eaLnBrk="1" hangingPunct="1"/>
            <a:r>
              <a:rPr lang="en-US" altLang="zh-CN" sz="1600" b="1"/>
              <a:t>}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 idx="4294967295"/>
          </p:nvPr>
        </p:nvSpPr>
        <p:spPr>
          <a:xfrm>
            <a:off x="468313" y="116632"/>
            <a:ext cx="7543800" cy="647402"/>
          </a:xfrm>
        </p:spPr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Finally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子句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4294967295"/>
          </p:nvPr>
        </p:nvSpPr>
        <p:spPr>
          <a:xfrm>
            <a:off x="323528" y="981075"/>
            <a:ext cx="7704087" cy="1007765"/>
          </a:xfrm>
        </p:spPr>
        <p:txBody>
          <a:bodyPr/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不论异常是否出现或者是否被捕获，都希望执行某些代码。Java有一个finally子句可以用来达到这一目的。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187624" y="2006956"/>
            <a:ext cx="6240463" cy="3889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Courier New" panose="02070309020205020404" pitchFamily="49" charset="0"/>
              </a:rPr>
              <a:t>try 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statements;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(TheException ex) 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ex; 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finally 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   finalStatements; 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7543800" cy="647799"/>
          </a:xfrm>
        </p:spPr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1339850" y="1903413"/>
            <a:ext cx="3770313" cy="3521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try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statements;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(TheException ex)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finalStatements;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Next statetments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9396" name="矩形 4"/>
          <p:cNvSpPr>
            <a:spLocks noChangeArrowheads="1"/>
          </p:cNvSpPr>
          <p:nvPr/>
        </p:nvSpPr>
        <p:spPr bwMode="auto">
          <a:xfrm>
            <a:off x="1677988" y="2379663"/>
            <a:ext cx="2706687" cy="338137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59397" name="TextBox 5"/>
          <p:cNvSpPr txBox="1">
            <a:spLocks noChangeArrowheads="1"/>
          </p:cNvSpPr>
          <p:nvPr/>
        </p:nvSpPr>
        <p:spPr bwMode="auto">
          <a:xfrm>
            <a:off x="5360987" y="1641475"/>
            <a:ext cx="2651125" cy="400110"/>
          </a:xfrm>
          <a:prstGeom prst="rect">
            <a:avLst/>
          </a:prstGeom>
          <a:gradFill rotWithShape="1">
            <a:gsLst>
              <a:gs pos="0">
                <a:srgbClr val="B9DBDB"/>
              </a:gs>
              <a:gs pos="35001">
                <a:srgbClr val="CEE5E5"/>
              </a:gs>
              <a:gs pos="100000">
                <a:srgbClr val="ECF5F5"/>
              </a:gs>
            </a:gsLst>
            <a:lin ang="5400000" scaled="1"/>
          </a:gradFill>
          <a:ln w="9525">
            <a:solidFill>
              <a:srgbClr val="59888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假设语句中没有异常</a:t>
            </a:r>
          </a:p>
        </p:txBody>
      </p:sp>
      <p:cxnSp>
        <p:nvCxnSpPr>
          <p:cNvPr id="59398" name="直接箭头连接符 6"/>
          <p:cNvCxnSpPr>
            <a:cxnSpLocks noChangeShapeType="1"/>
            <a:stCxn id="59397" idx="1"/>
            <a:endCxn id="59396" idx="3"/>
          </p:cNvCxnSpPr>
          <p:nvPr/>
        </p:nvCxnSpPr>
        <p:spPr bwMode="auto">
          <a:xfrm flipH="1">
            <a:off x="4384675" y="1841530"/>
            <a:ext cx="976312" cy="70720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7543800" cy="647799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1339850" y="1903413"/>
            <a:ext cx="3770313" cy="3521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try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statements;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(TheException ex)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finalStatements;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Next statetments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0420" name="矩形 4"/>
          <p:cNvSpPr>
            <a:spLocks noChangeArrowheads="1"/>
          </p:cNvSpPr>
          <p:nvPr/>
        </p:nvSpPr>
        <p:spPr bwMode="auto">
          <a:xfrm>
            <a:off x="1677988" y="4333875"/>
            <a:ext cx="2706687" cy="338138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5360987" y="3808413"/>
            <a:ext cx="2651125" cy="400110"/>
          </a:xfrm>
          <a:prstGeom prst="rect">
            <a:avLst/>
          </a:prstGeom>
          <a:gradFill rotWithShape="1">
            <a:gsLst>
              <a:gs pos="0">
                <a:srgbClr val="B9DBDB"/>
              </a:gs>
              <a:gs pos="35001">
                <a:srgbClr val="CEE5E5"/>
              </a:gs>
              <a:gs pos="100000">
                <a:srgbClr val="ECF5F5"/>
              </a:gs>
            </a:gsLst>
            <a:lin ang="5400000" scaled="1"/>
          </a:gradFill>
          <a:ln w="9525">
            <a:solidFill>
              <a:srgbClr val="59888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finally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语句总是被执行</a:t>
            </a:r>
          </a:p>
        </p:txBody>
      </p:sp>
      <p:cxnSp>
        <p:nvCxnSpPr>
          <p:cNvPr id="60422" name="直接箭头连接符 6"/>
          <p:cNvCxnSpPr>
            <a:cxnSpLocks noChangeShapeType="1"/>
            <a:stCxn id="60421" idx="1"/>
            <a:endCxn id="60420" idx="3"/>
          </p:cNvCxnSpPr>
          <p:nvPr/>
        </p:nvCxnSpPr>
        <p:spPr bwMode="auto">
          <a:xfrm flipH="1">
            <a:off x="4384675" y="4008468"/>
            <a:ext cx="976312" cy="49447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 idx="4294967295"/>
          </p:nvPr>
        </p:nvSpPr>
        <p:spPr>
          <a:xfrm>
            <a:off x="468313" y="188914"/>
            <a:ext cx="7488063" cy="647798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1339850" y="1903413"/>
            <a:ext cx="3770313" cy="3521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try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statements;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(TheException ex)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finalStatements;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Next statetments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1444" name="矩形 4"/>
          <p:cNvSpPr>
            <a:spLocks noChangeArrowheads="1"/>
          </p:cNvSpPr>
          <p:nvPr/>
        </p:nvSpPr>
        <p:spPr bwMode="auto">
          <a:xfrm>
            <a:off x="1390650" y="5048250"/>
            <a:ext cx="2705100" cy="338138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5360988" y="3808413"/>
            <a:ext cx="2430462" cy="400110"/>
          </a:xfrm>
          <a:prstGeom prst="rect">
            <a:avLst/>
          </a:prstGeom>
          <a:gradFill rotWithShape="1">
            <a:gsLst>
              <a:gs pos="0">
                <a:srgbClr val="B9DBDB"/>
              </a:gs>
              <a:gs pos="35001">
                <a:srgbClr val="CEE5E5"/>
              </a:gs>
              <a:gs pos="100000">
                <a:srgbClr val="ECF5F5"/>
              </a:gs>
            </a:gsLst>
            <a:lin ang="5400000" scaled="1"/>
          </a:gradFill>
          <a:ln w="9525">
            <a:solidFill>
              <a:srgbClr val="59888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继续执行</a:t>
            </a:r>
          </a:p>
        </p:txBody>
      </p:sp>
      <p:cxnSp>
        <p:nvCxnSpPr>
          <p:cNvPr id="61446" name="直接箭头连接符 6"/>
          <p:cNvCxnSpPr>
            <a:cxnSpLocks noChangeShapeType="1"/>
            <a:stCxn id="61445" idx="1"/>
            <a:endCxn id="61444" idx="3"/>
          </p:cNvCxnSpPr>
          <p:nvPr/>
        </p:nvCxnSpPr>
        <p:spPr bwMode="auto">
          <a:xfrm flipH="1">
            <a:off x="4095750" y="4008468"/>
            <a:ext cx="1265238" cy="120885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7543800" cy="647799"/>
          </a:xfrm>
        </p:spPr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1339850" y="1903413"/>
            <a:ext cx="3770313" cy="4021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try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statement1;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statement2;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statement3;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(Exception1 ex)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finalStatements;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Next statetments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2468" name="矩形 4"/>
          <p:cNvSpPr>
            <a:spLocks noChangeArrowheads="1"/>
          </p:cNvSpPr>
          <p:nvPr/>
        </p:nvSpPr>
        <p:spPr bwMode="auto">
          <a:xfrm>
            <a:off x="1754188" y="2405063"/>
            <a:ext cx="2705100" cy="300037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62469" name="TextBox 5"/>
          <p:cNvSpPr txBox="1">
            <a:spLocks noChangeArrowheads="1"/>
          </p:cNvSpPr>
          <p:nvPr/>
        </p:nvSpPr>
        <p:spPr bwMode="auto">
          <a:xfrm>
            <a:off x="5373687" y="2054225"/>
            <a:ext cx="2638425" cy="400110"/>
          </a:xfrm>
          <a:prstGeom prst="rect">
            <a:avLst/>
          </a:prstGeom>
          <a:gradFill rotWithShape="1">
            <a:gsLst>
              <a:gs pos="0">
                <a:srgbClr val="B9DBDB"/>
              </a:gs>
              <a:gs pos="35001">
                <a:srgbClr val="CEE5E5"/>
              </a:gs>
              <a:gs pos="100000">
                <a:srgbClr val="ECF5F5"/>
              </a:gs>
            </a:gsLst>
            <a:lin ang="5400000" scaled="1"/>
          </a:gradFill>
          <a:ln w="9525">
            <a:solidFill>
              <a:srgbClr val="59888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statement1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中没有异常</a:t>
            </a:r>
          </a:p>
        </p:txBody>
      </p:sp>
      <p:cxnSp>
        <p:nvCxnSpPr>
          <p:cNvPr id="62470" name="直接箭头连接符 6"/>
          <p:cNvCxnSpPr>
            <a:cxnSpLocks noChangeShapeType="1"/>
            <a:stCxn id="62469" idx="1"/>
            <a:endCxn id="62468" idx="3"/>
          </p:cNvCxnSpPr>
          <p:nvPr/>
        </p:nvCxnSpPr>
        <p:spPr bwMode="auto">
          <a:xfrm flipH="1">
            <a:off x="4459288" y="2254280"/>
            <a:ext cx="914399" cy="30080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7543800" cy="647799"/>
          </a:xfrm>
        </p:spPr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1339850" y="1903413"/>
            <a:ext cx="3770313" cy="4021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try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statement1;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statement2;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statement3;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(Exception1 ex)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finalStatements;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Next statetments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3492" name="矩形 4"/>
          <p:cNvSpPr>
            <a:spLocks noChangeArrowheads="1"/>
          </p:cNvSpPr>
          <p:nvPr/>
        </p:nvSpPr>
        <p:spPr bwMode="auto">
          <a:xfrm>
            <a:off x="1754188" y="2668588"/>
            <a:ext cx="2705100" cy="300037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63493" name="TextBox 5"/>
          <p:cNvSpPr txBox="1">
            <a:spLocks noChangeArrowheads="1"/>
          </p:cNvSpPr>
          <p:nvPr/>
        </p:nvSpPr>
        <p:spPr bwMode="auto">
          <a:xfrm>
            <a:off x="5373688" y="2054225"/>
            <a:ext cx="2870720" cy="1015663"/>
          </a:xfrm>
          <a:prstGeom prst="rect">
            <a:avLst/>
          </a:prstGeom>
          <a:gradFill rotWithShape="1">
            <a:gsLst>
              <a:gs pos="0">
                <a:srgbClr val="B9DBDB"/>
              </a:gs>
              <a:gs pos="35001">
                <a:srgbClr val="CEE5E5"/>
              </a:gs>
              <a:gs pos="100000">
                <a:srgbClr val="ECF5F5"/>
              </a:gs>
            </a:gsLst>
            <a:lin ang="5400000" scaled="1"/>
          </a:gradFill>
          <a:ln w="9525">
            <a:solidFill>
              <a:srgbClr val="59888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假设在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statement2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中发生了一个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Exception1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类型的异常</a:t>
            </a:r>
          </a:p>
        </p:txBody>
      </p:sp>
      <p:cxnSp>
        <p:nvCxnSpPr>
          <p:cNvPr id="63494" name="直接箭头连接符 6"/>
          <p:cNvCxnSpPr>
            <a:cxnSpLocks noChangeShapeType="1"/>
            <a:stCxn id="63493" idx="1"/>
            <a:endCxn id="63492" idx="3"/>
          </p:cNvCxnSpPr>
          <p:nvPr/>
        </p:nvCxnSpPr>
        <p:spPr bwMode="auto">
          <a:xfrm flipH="1">
            <a:off x="4459288" y="2562057"/>
            <a:ext cx="914400" cy="256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7543800" cy="647799"/>
          </a:xfrm>
        </p:spPr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1339850" y="1903413"/>
            <a:ext cx="3770313" cy="4021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try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statement1;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statement2;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statement3;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(Exception1 ex)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finalStatements;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Next statetments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4516" name="矩形 4"/>
          <p:cNvSpPr>
            <a:spLocks noChangeArrowheads="1"/>
          </p:cNvSpPr>
          <p:nvPr/>
        </p:nvSpPr>
        <p:spPr bwMode="auto">
          <a:xfrm>
            <a:off x="1754188" y="3857625"/>
            <a:ext cx="2705100" cy="3016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64517" name="TextBox 5"/>
          <p:cNvSpPr txBox="1">
            <a:spLocks noChangeArrowheads="1"/>
          </p:cNvSpPr>
          <p:nvPr/>
        </p:nvSpPr>
        <p:spPr bwMode="auto">
          <a:xfrm>
            <a:off x="5373688" y="2479675"/>
            <a:ext cx="2430462" cy="400110"/>
          </a:xfrm>
          <a:prstGeom prst="rect">
            <a:avLst/>
          </a:prstGeom>
          <a:gradFill rotWithShape="1">
            <a:gsLst>
              <a:gs pos="0">
                <a:srgbClr val="B9DBDB"/>
              </a:gs>
              <a:gs pos="35001">
                <a:srgbClr val="CEE5E5"/>
              </a:gs>
              <a:gs pos="100000">
                <a:srgbClr val="ECF5F5"/>
              </a:gs>
            </a:gsLst>
            <a:lin ang="5400000" scaled="1"/>
          </a:gradFill>
          <a:ln w="9525">
            <a:solidFill>
              <a:srgbClr val="59888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处理异常</a:t>
            </a:r>
          </a:p>
        </p:txBody>
      </p:sp>
      <p:cxnSp>
        <p:nvCxnSpPr>
          <p:cNvPr id="64518" name="直接箭头连接符 6"/>
          <p:cNvCxnSpPr>
            <a:cxnSpLocks noChangeShapeType="1"/>
            <a:stCxn id="64517" idx="1"/>
            <a:endCxn id="64516" idx="3"/>
          </p:cNvCxnSpPr>
          <p:nvPr/>
        </p:nvCxnSpPr>
        <p:spPr bwMode="auto">
          <a:xfrm flipH="1">
            <a:off x="4459288" y="2679730"/>
            <a:ext cx="914400" cy="132870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7543800" cy="625475"/>
          </a:xfrm>
        </p:spPr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1339850" y="1903413"/>
            <a:ext cx="3770313" cy="4021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try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statement1;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statement2;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statement3;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(Exception1 ex)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finalStatements;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Next statetments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5540" name="矩形 4"/>
          <p:cNvSpPr>
            <a:spLocks noChangeArrowheads="1"/>
          </p:cNvSpPr>
          <p:nvPr/>
        </p:nvSpPr>
        <p:spPr bwMode="auto">
          <a:xfrm>
            <a:off x="1754188" y="4822825"/>
            <a:ext cx="2705100" cy="300038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65541" name="TextBox 5"/>
          <p:cNvSpPr txBox="1">
            <a:spLocks noChangeArrowheads="1"/>
          </p:cNvSpPr>
          <p:nvPr/>
        </p:nvSpPr>
        <p:spPr bwMode="auto">
          <a:xfrm>
            <a:off x="5373687" y="3544888"/>
            <a:ext cx="2638425" cy="400110"/>
          </a:xfrm>
          <a:prstGeom prst="rect">
            <a:avLst/>
          </a:prstGeom>
          <a:gradFill rotWithShape="1">
            <a:gsLst>
              <a:gs pos="0">
                <a:srgbClr val="B9DBDB"/>
              </a:gs>
              <a:gs pos="35001">
                <a:srgbClr val="CEE5E5"/>
              </a:gs>
              <a:gs pos="100000">
                <a:srgbClr val="ECF5F5"/>
              </a:gs>
            </a:gsLst>
            <a:lin ang="5400000" scaled="1"/>
          </a:gradFill>
          <a:ln w="9525">
            <a:solidFill>
              <a:srgbClr val="59888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finally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语句总是被执行</a:t>
            </a:r>
          </a:p>
        </p:txBody>
      </p:sp>
      <p:cxnSp>
        <p:nvCxnSpPr>
          <p:cNvPr id="65542" name="直接箭头连接符 6"/>
          <p:cNvCxnSpPr>
            <a:cxnSpLocks noChangeShapeType="1"/>
            <a:stCxn id="65541" idx="1"/>
            <a:endCxn id="65540" idx="3"/>
          </p:cNvCxnSpPr>
          <p:nvPr/>
        </p:nvCxnSpPr>
        <p:spPr bwMode="auto">
          <a:xfrm flipH="1">
            <a:off x="4459288" y="3744943"/>
            <a:ext cx="914399" cy="122790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7488063" cy="585887"/>
          </a:xfrm>
        </p:spPr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1339850" y="1903413"/>
            <a:ext cx="3770313" cy="4021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try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statement1;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statement2;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statement3;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(Exception1 ex)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finalStatements;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Next statetments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6564" name="矩形 4"/>
          <p:cNvSpPr>
            <a:spLocks noChangeArrowheads="1"/>
          </p:cNvSpPr>
          <p:nvPr/>
        </p:nvSpPr>
        <p:spPr bwMode="auto">
          <a:xfrm>
            <a:off x="1377950" y="5561013"/>
            <a:ext cx="2705100" cy="3016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66565" name="TextBox 5"/>
          <p:cNvSpPr txBox="1">
            <a:spLocks noChangeArrowheads="1"/>
          </p:cNvSpPr>
          <p:nvPr/>
        </p:nvSpPr>
        <p:spPr bwMode="auto">
          <a:xfrm>
            <a:off x="5373688" y="4884738"/>
            <a:ext cx="2430462" cy="400110"/>
          </a:xfrm>
          <a:prstGeom prst="rect">
            <a:avLst/>
          </a:prstGeom>
          <a:gradFill rotWithShape="1">
            <a:gsLst>
              <a:gs pos="0">
                <a:srgbClr val="B9DBDB"/>
              </a:gs>
              <a:gs pos="35001">
                <a:srgbClr val="CEE5E5"/>
              </a:gs>
              <a:gs pos="100000">
                <a:srgbClr val="ECF5F5"/>
              </a:gs>
            </a:gsLst>
            <a:lin ang="5400000" scaled="1"/>
          </a:gradFill>
          <a:ln w="9525">
            <a:solidFill>
              <a:srgbClr val="59888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继续执行执行</a:t>
            </a:r>
          </a:p>
        </p:txBody>
      </p:sp>
      <p:cxnSp>
        <p:nvCxnSpPr>
          <p:cNvPr id="66566" name="直接箭头连接符 6"/>
          <p:cNvCxnSpPr>
            <a:cxnSpLocks noChangeShapeType="1"/>
            <a:stCxn id="66565" idx="1"/>
            <a:endCxn id="66564" idx="3"/>
          </p:cNvCxnSpPr>
          <p:nvPr/>
        </p:nvCxnSpPr>
        <p:spPr bwMode="auto">
          <a:xfrm flipH="1">
            <a:off x="4083050" y="5084793"/>
            <a:ext cx="1290638" cy="627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5.1 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错误处理的方法概述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136135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异常处理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在进行程序设计时，错误的产生是不可避免的。</a:t>
            </a:r>
            <a:endParaRPr lang="en-US" altLang="zh-CN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所谓错误，是在程序运行过程中发生的异常事件，这些事件的发生将阻止程序的正常运行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如何处理错误？把错误交给谁去处理？程序又该如何从错误中恢复？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为了加强程序的鲁棒性，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语言具有特定的运行错误处理机制</a:t>
            </a:r>
            <a:r>
              <a:rPr lang="zh-CN" altLang="en-US" b="0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 idx="4294967295"/>
          </p:nvPr>
        </p:nvSpPr>
        <p:spPr>
          <a:xfrm>
            <a:off x="468313" y="188914"/>
            <a:ext cx="7543800" cy="590788"/>
          </a:xfrm>
        </p:spPr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1339850" y="1290638"/>
            <a:ext cx="3770313" cy="4997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try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statement1;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statement2;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statement3;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(Exception1 ex1)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ex1;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(Exception2 ex2)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ex2;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finalStatements;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Next statetments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7588" name="矩形 4"/>
          <p:cNvSpPr>
            <a:spLocks noChangeArrowheads="1"/>
          </p:cNvSpPr>
          <p:nvPr/>
        </p:nvSpPr>
        <p:spPr bwMode="auto">
          <a:xfrm>
            <a:off x="1816100" y="2041525"/>
            <a:ext cx="2705100" cy="3016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67589" name="TextBox 5"/>
          <p:cNvSpPr txBox="1">
            <a:spLocks noChangeArrowheads="1"/>
          </p:cNvSpPr>
          <p:nvPr/>
        </p:nvSpPr>
        <p:spPr bwMode="auto">
          <a:xfrm>
            <a:off x="5511800" y="1541463"/>
            <a:ext cx="2430463" cy="707886"/>
          </a:xfrm>
          <a:prstGeom prst="rect">
            <a:avLst/>
          </a:prstGeom>
          <a:gradFill rotWithShape="1">
            <a:gsLst>
              <a:gs pos="0">
                <a:srgbClr val="B9DBDB"/>
              </a:gs>
              <a:gs pos="35001">
                <a:srgbClr val="CEE5E5"/>
              </a:gs>
              <a:gs pos="100000">
                <a:srgbClr val="ECF5F5"/>
              </a:gs>
            </a:gsLst>
            <a:lin ang="5400000" scaled="1"/>
          </a:gradFill>
          <a:ln w="9525">
            <a:solidFill>
              <a:srgbClr val="59888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statement2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抛出类型为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Exception2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</a:t>
            </a:r>
          </a:p>
        </p:txBody>
      </p:sp>
      <p:cxnSp>
        <p:nvCxnSpPr>
          <p:cNvPr id="67590" name="直接箭头连接符 6"/>
          <p:cNvCxnSpPr>
            <a:cxnSpLocks noChangeShapeType="1"/>
            <a:stCxn id="67589" idx="1"/>
            <a:endCxn id="67588" idx="3"/>
          </p:cNvCxnSpPr>
          <p:nvPr/>
        </p:nvCxnSpPr>
        <p:spPr bwMode="auto">
          <a:xfrm flipH="1">
            <a:off x="4521200" y="1895406"/>
            <a:ext cx="990600" cy="29693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7473950" cy="647799"/>
          </a:xfrm>
        </p:spPr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1339850" y="1290638"/>
            <a:ext cx="3770313" cy="4997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try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statement1;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statement2;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statement3;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(Exception1 ex1)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ex1;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(Exception2 ex2)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ex2;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finalStatements;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Next statetments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8612" name="矩形 4"/>
          <p:cNvSpPr>
            <a:spLocks noChangeArrowheads="1"/>
          </p:cNvSpPr>
          <p:nvPr/>
        </p:nvSpPr>
        <p:spPr bwMode="auto">
          <a:xfrm>
            <a:off x="1816100" y="4233863"/>
            <a:ext cx="2705100" cy="300037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68613" name="TextBox 5"/>
          <p:cNvSpPr txBox="1">
            <a:spLocks noChangeArrowheads="1"/>
          </p:cNvSpPr>
          <p:nvPr/>
        </p:nvSpPr>
        <p:spPr bwMode="auto">
          <a:xfrm>
            <a:off x="5511800" y="3081338"/>
            <a:ext cx="2430463" cy="400110"/>
          </a:xfrm>
          <a:prstGeom prst="rect">
            <a:avLst/>
          </a:prstGeom>
          <a:gradFill rotWithShape="1">
            <a:gsLst>
              <a:gs pos="0">
                <a:srgbClr val="B9DBDB"/>
              </a:gs>
              <a:gs pos="35001">
                <a:srgbClr val="CEE5E5"/>
              </a:gs>
              <a:gs pos="100000">
                <a:srgbClr val="ECF5F5"/>
              </a:gs>
            </a:gsLst>
            <a:lin ang="5400000" scaled="1"/>
          </a:gradFill>
          <a:ln w="9525">
            <a:solidFill>
              <a:srgbClr val="59888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处理异常</a:t>
            </a:r>
          </a:p>
        </p:txBody>
      </p:sp>
      <p:cxnSp>
        <p:nvCxnSpPr>
          <p:cNvPr id="68614" name="直接箭头连接符 6"/>
          <p:cNvCxnSpPr>
            <a:cxnSpLocks noChangeShapeType="1"/>
            <a:stCxn id="68613" idx="1"/>
            <a:endCxn id="68612" idx="3"/>
          </p:cNvCxnSpPr>
          <p:nvPr/>
        </p:nvCxnSpPr>
        <p:spPr bwMode="auto">
          <a:xfrm flipH="1">
            <a:off x="4521200" y="3281393"/>
            <a:ext cx="990600" cy="110248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7473950" cy="647799"/>
          </a:xfrm>
        </p:spPr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1339850" y="1290638"/>
            <a:ext cx="3770313" cy="4997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try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statement1;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statement2;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statement3;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(Exception1 ex1)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ex1;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(Exception2 ex2)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ex2;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finalStatements;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Next statetments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9636" name="矩形 4"/>
          <p:cNvSpPr>
            <a:spLocks noChangeArrowheads="1"/>
          </p:cNvSpPr>
          <p:nvPr/>
        </p:nvSpPr>
        <p:spPr bwMode="auto">
          <a:xfrm>
            <a:off x="1816100" y="5210175"/>
            <a:ext cx="2705100" cy="3016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69637" name="TextBox 5"/>
          <p:cNvSpPr txBox="1">
            <a:spLocks noChangeArrowheads="1"/>
          </p:cNvSpPr>
          <p:nvPr/>
        </p:nvSpPr>
        <p:spPr bwMode="auto">
          <a:xfrm>
            <a:off x="5511800" y="4146550"/>
            <a:ext cx="2430463" cy="400110"/>
          </a:xfrm>
          <a:prstGeom prst="rect">
            <a:avLst/>
          </a:prstGeom>
          <a:gradFill rotWithShape="1">
            <a:gsLst>
              <a:gs pos="0">
                <a:srgbClr val="B9DBDB"/>
              </a:gs>
              <a:gs pos="35001">
                <a:srgbClr val="CEE5E5"/>
              </a:gs>
              <a:gs pos="100000">
                <a:srgbClr val="ECF5F5"/>
              </a:gs>
            </a:gsLst>
            <a:lin ang="5400000" scaled="1"/>
          </a:gradFill>
          <a:ln w="9525">
            <a:solidFill>
              <a:srgbClr val="59888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finally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总是被执行</a:t>
            </a:r>
          </a:p>
        </p:txBody>
      </p:sp>
      <p:cxnSp>
        <p:nvCxnSpPr>
          <p:cNvPr id="69638" name="直接箭头连接符 6"/>
          <p:cNvCxnSpPr>
            <a:cxnSpLocks noChangeShapeType="1"/>
            <a:stCxn id="69637" idx="1"/>
            <a:endCxn id="69636" idx="3"/>
          </p:cNvCxnSpPr>
          <p:nvPr/>
        </p:nvCxnSpPr>
        <p:spPr bwMode="auto">
          <a:xfrm flipH="1">
            <a:off x="4521200" y="4346605"/>
            <a:ext cx="990600" cy="101438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7543800" cy="647799"/>
          </a:xfrm>
        </p:spPr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1339850" y="1290638"/>
            <a:ext cx="3770313" cy="4997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try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statement1;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statement2;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statement3;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(Exception1 ex1)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ex1;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(Exception2 ex2)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handling ex2;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finalStatements;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Next statetments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0660" name="矩形 4"/>
          <p:cNvSpPr>
            <a:spLocks noChangeArrowheads="1"/>
          </p:cNvSpPr>
          <p:nvPr/>
        </p:nvSpPr>
        <p:spPr bwMode="auto">
          <a:xfrm>
            <a:off x="1377950" y="5937250"/>
            <a:ext cx="2705100" cy="300038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70661" name="TextBox 5"/>
          <p:cNvSpPr txBox="1">
            <a:spLocks noChangeArrowheads="1"/>
          </p:cNvSpPr>
          <p:nvPr/>
        </p:nvSpPr>
        <p:spPr bwMode="auto">
          <a:xfrm>
            <a:off x="5511800" y="5022850"/>
            <a:ext cx="2430463" cy="400110"/>
          </a:xfrm>
          <a:prstGeom prst="rect">
            <a:avLst/>
          </a:prstGeom>
          <a:gradFill rotWithShape="1">
            <a:gsLst>
              <a:gs pos="0">
                <a:srgbClr val="B9DBDB"/>
              </a:gs>
              <a:gs pos="35001">
                <a:srgbClr val="CEE5E5"/>
              </a:gs>
              <a:gs pos="100000">
                <a:srgbClr val="ECF5F5"/>
              </a:gs>
            </a:gsLst>
            <a:lin ang="5400000" scaled="1"/>
          </a:gradFill>
          <a:ln w="9525">
            <a:solidFill>
              <a:srgbClr val="59888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继续执行</a:t>
            </a:r>
          </a:p>
        </p:txBody>
      </p:sp>
      <p:cxnSp>
        <p:nvCxnSpPr>
          <p:cNvPr id="70662" name="直接箭头连接符 6"/>
          <p:cNvCxnSpPr>
            <a:cxnSpLocks noChangeShapeType="1"/>
            <a:stCxn id="70661" idx="1"/>
            <a:endCxn id="70660" idx="3"/>
          </p:cNvCxnSpPr>
          <p:nvPr/>
        </p:nvCxnSpPr>
        <p:spPr bwMode="auto">
          <a:xfrm flipH="1">
            <a:off x="4083050" y="5222905"/>
            <a:ext cx="1428750" cy="86436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内容占位符 2"/>
          <p:cNvSpPr>
            <a:spLocks noGrp="1"/>
          </p:cNvSpPr>
          <p:nvPr>
            <p:ph idx="4294967295"/>
          </p:nvPr>
        </p:nvSpPr>
        <p:spPr>
          <a:xfrm>
            <a:off x="445712" y="1196752"/>
            <a:ext cx="8014720" cy="4608512"/>
          </a:xfrm>
        </p:spPr>
        <p:txBody>
          <a:bodyPr/>
          <a:lstStyle/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把可能会发生错误的代码放进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try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语句块中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当程序检测到出现了一个错误时会抛出一个异常对象。异常处理代码会捕获并处理这个错误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catch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语句块中的代码用于处理错误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当异常发生时，程序控制流程由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try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语句块跳转到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catch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语句块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不管是否有异常发生，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finally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语句块中的语句始终保证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被执行。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如果没有提供合适的异常处理代码，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JVM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将会结束掉整个应用程序。</a:t>
            </a:r>
            <a:endParaRPr lang="zh-CN" altLang="en-US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09" name="标题 1"/>
          <p:cNvSpPr txBox="1">
            <a:spLocks/>
          </p:cNvSpPr>
          <p:nvPr/>
        </p:nvSpPr>
        <p:spPr bwMode="auto">
          <a:xfrm>
            <a:off x="468313" y="188913"/>
            <a:ext cx="7543800" cy="64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异常处理机制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内容占位符 2"/>
          <p:cNvSpPr>
            <a:spLocks noGrp="1"/>
          </p:cNvSpPr>
          <p:nvPr>
            <p:ph idx="4294967295"/>
          </p:nvPr>
        </p:nvSpPr>
        <p:spPr>
          <a:xfrm>
            <a:off x="468312" y="1844824"/>
            <a:ext cx="8424167" cy="4608512"/>
          </a:xfrm>
        </p:spPr>
        <p:txBody>
          <a:bodyPr/>
          <a:lstStyle/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当存在方法调用时，经常出现“嵌套”的异常捕获结构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Demo: 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CatchWho.java</a:t>
            </a:r>
          </a:p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要注意哪个异常由哪个进行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捕获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CatchWho2.java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程序运行的结果</a:t>
            </a:r>
            <a:endParaRPr lang="zh-CN" altLang="en-US" sz="2400" b="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09" name="标题 1"/>
          <p:cNvSpPr txBox="1">
            <a:spLocks/>
          </p:cNvSpPr>
          <p:nvPr/>
        </p:nvSpPr>
        <p:spPr bwMode="auto">
          <a:xfrm>
            <a:off x="468313" y="188913"/>
            <a:ext cx="7543800" cy="64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异常处理机制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 bwMode="auto">
          <a:xfrm>
            <a:off x="468313" y="981199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zh-CN" altLang="en-US" kern="0" dirty="0" smtClean="0">
                <a:ea typeface="宋体" panose="02010600030101010101" pitchFamily="2" charset="-122"/>
              </a:rPr>
              <a:t> 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多层次嵌套的异常捕获</a:t>
            </a:r>
          </a:p>
        </p:txBody>
      </p:sp>
    </p:spTree>
    <p:extLst>
      <p:ext uri="{BB962C8B-B14F-4D97-AF65-F5344CB8AC3E}">
        <p14:creationId xmlns:p14="http://schemas.microsoft.com/office/powerpoint/2010/main" val="3879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内容占位符 2"/>
          <p:cNvSpPr>
            <a:spLocks noGrp="1"/>
          </p:cNvSpPr>
          <p:nvPr>
            <p:ph idx="4294967295"/>
          </p:nvPr>
        </p:nvSpPr>
        <p:spPr>
          <a:xfrm>
            <a:off x="468312" y="1844824"/>
            <a:ext cx="8424167" cy="4608512"/>
          </a:xfrm>
        </p:spPr>
        <p:txBody>
          <a:bodyPr/>
          <a:lstStyle/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当有多个嵌套的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try…catch…finally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时，要特别注意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finally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的执行时机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Demo: 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EmbedFinally.java</a:t>
            </a:r>
          </a:p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特别注意：</a:t>
            </a:r>
          </a:p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当有多层嵌套的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finally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时，异常在不同的层次抛出，在不同的位置抛出，可能会导致不同的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finally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语句块执行顺序。</a:t>
            </a:r>
            <a:endParaRPr lang="zh-CN" altLang="en-US" sz="2400" b="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09" name="标题 1"/>
          <p:cNvSpPr txBox="1">
            <a:spLocks/>
          </p:cNvSpPr>
          <p:nvPr/>
        </p:nvSpPr>
        <p:spPr bwMode="auto">
          <a:xfrm>
            <a:off x="468313" y="188913"/>
            <a:ext cx="7543800" cy="64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异常处理机制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 bwMode="auto">
          <a:xfrm>
            <a:off x="468313" y="981199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zh-CN" altLang="en-US" kern="0" dirty="0" smtClean="0">
                <a:ea typeface="宋体" panose="02010600030101010101" pitchFamily="2" charset="-122"/>
              </a:rPr>
              <a:t> 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多层次嵌套</a:t>
            </a: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8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finally</a:t>
            </a:r>
            <a:endParaRPr lang="zh-CN" altLang="en-US" sz="28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内容占位符 2"/>
          <p:cNvSpPr>
            <a:spLocks noGrp="1"/>
          </p:cNvSpPr>
          <p:nvPr>
            <p:ph idx="4294967295"/>
          </p:nvPr>
        </p:nvSpPr>
        <p:spPr>
          <a:xfrm>
            <a:off x="468312" y="1844824"/>
            <a:ext cx="8424167" cy="4608512"/>
          </a:xfrm>
        </p:spPr>
        <p:txBody>
          <a:bodyPr/>
          <a:lstStyle/>
          <a:p>
            <a:r>
              <a:rPr lang="en-US" altLang="zh-CN" sz="2400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System.exit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方法可能会导致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finally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语句块不执行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SystemExitAndFianlly.java</a:t>
            </a:r>
            <a:endParaRPr lang="zh-CN" altLang="en-US" sz="2400" b="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09" name="标题 1"/>
          <p:cNvSpPr txBox="1">
            <a:spLocks/>
          </p:cNvSpPr>
          <p:nvPr/>
        </p:nvSpPr>
        <p:spPr bwMode="auto">
          <a:xfrm>
            <a:off x="468313" y="188913"/>
            <a:ext cx="7543800" cy="64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异常处理机制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 bwMode="auto">
          <a:xfrm>
            <a:off x="468313" y="981199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sz="28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finally</a:t>
            </a:r>
            <a:r>
              <a:rPr lang="zh-CN" altLang="en-US" sz="28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语句块一定会执行吗？</a:t>
            </a:r>
            <a:endParaRPr lang="zh-CN" altLang="en-US" sz="28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内容占位符 2"/>
          <p:cNvSpPr>
            <a:spLocks noGrp="1"/>
          </p:cNvSpPr>
          <p:nvPr>
            <p:ph idx="4294967295"/>
          </p:nvPr>
        </p:nvSpPr>
        <p:spPr>
          <a:xfrm>
            <a:off x="468313" y="1844824"/>
            <a:ext cx="8208144" cy="4608512"/>
          </a:xfrm>
        </p:spPr>
        <p:txBody>
          <a:bodyPr/>
          <a:lstStyle/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当程序中出现异常时，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JVM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会依据方法调用顺序依次查找有关的错误处理程序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可使用</a:t>
            </a:r>
            <a:r>
              <a:rPr lang="en-US" altLang="zh-CN" sz="2400" b="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printStackTrace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getMessage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方法了解异常发生的情况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printStackTrace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：打印方法调用堆栈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、每个</a:t>
            </a:r>
            <a:r>
              <a:rPr lang="en-US" altLang="zh-CN" sz="2400" b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Throwable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类的对象都有一个</a:t>
            </a:r>
            <a:r>
              <a:rPr lang="en-US" altLang="zh-CN" sz="2400" b="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getMessage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方法，它返回一个字串，这个字串是在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Exception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构造函数中传入的，通常让这一字串包含特定异常的相关信息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Demo: PrintExpressionStack.java</a:t>
            </a:r>
            <a:endParaRPr lang="zh-CN" altLang="en-US" sz="2400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09" name="标题 1"/>
          <p:cNvSpPr txBox="1">
            <a:spLocks/>
          </p:cNvSpPr>
          <p:nvPr/>
        </p:nvSpPr>
        <p:spPr bwMode="auto">
          <a:xfrm>
            <a:off x="468313" y="188913"/>
            <a:ext cx="7543800" cy="64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异常处理机制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 bwMode="auto">
          <a:xfrm>
            <a:off x="468313" y="981199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endParaRPr lang="zh-CN" altLang="en-US" sz="2800" b="0" dirty="0"/>
          </a:p>
          <a:p>
            <a:r>
              <a:rPr lang="zh-CN" altLang="en-US" sz="2800" dirty="0"/>
              <a:t>跟踪异常的传播路径 </a:t>
            </a:r>
            <a:endParaRPr lang="zh-CN" altLang="en-US" sz="28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640"/>
            <a:ext cx="6858000" cy="720427"/>
          </a:xfrm>
        </p:spPr>
        <p:txBody>
          <a:bodyPr/>
          <a:lstStyle/>
          <a:p>
            <a:pPr marL="838200" indent="-838200" eaLnBrk="1" hangingPunct="1"/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第五章 异常处理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3285728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5.1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错误处理的方法概述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5.3 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创建自己的异常类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5.1 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错误处理的方法概述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语言：</a:t>
            </a:r>
          </a:p>
          <a:p>
            <a:pPr marL="355600" indent="-355600" eaLnBrk="1" hangingPunct="1"/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在异常发生时，由编程语言提供的某种机制通知应用程序，让应用程序决定如何进行下一步的处理。</a:t>
            </a:r>
          </a:p>
          <a:p>
            <a:pPr marL="355600" indent="-355600" eaLnBrk="1" hangingPunct="1"/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传统方式：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负责测出错误的发生 （程序设计者）</a:t>
            </a:r>
            <a:endParaRPr lang="en-US" altLang="zh-CN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进行错误的处理</a:t>
            </a:r>
          </a:p>
          <a:p>
            <a:pPr marL="355600" indent="-355600" eaLnBrk="1" hangingPunct="1"/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异常处理方式：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进行错误的处理 （程序设计者）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 idx="4294967295"/>
          </p:nvPr>
        </p:nvSpPr>
        <p:spPr>
          <a:xfrm>
            <a:off x="468313" y="909638"/>
            <a:ext cx="7543800" cy="719137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何时使用异常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4294967295"/>
          </p:nvPr>
        </p:nvSpPr>
        <p:spPr>
          <a:xfrm>
            <a:off x="468313" y="1628775"/>
            <a:ext cx="7776095" cy="1800225"/>
          </a:xfrm>
        </p:spPr>
        <p:txBody>
          <a:bodyPr/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一个方法出现异常时，如果想让该方法的调用者处理异常，应该创建一个异常对象并将其抛出。</a:t>
            </a:r>
            <a:endParaRPr lang="en-US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如果能在发生异常的方法中处理异常，那么就不需要抛出异常</a:t>
            </a:r>
          </a:p>
        </p:txBody>
      </p:sp>
      <p:sp>
        <p:nvSpPr>
          <p:cNvPr id="72708" name="TextBox 3"/>
          <p:cNvSpPr txBox="1">
            <a:spLocks noChangeArrowheads="1"/>
          </p:cNvSpPr>
          <p:nvPr/>
        </p:nvSpPr>
        <p:spPr bwMode="auto">
          <a:xfrm>
            <a:off x="344487" y="3645024"/>
            <a:ext cx="84550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：自己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（本方法）的事情（发生了异常），尽量自己解决。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自己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解决不了，才将问题丢出来（抛出异常）。</a:t>
            </a:r>
          </a:p>
        </p:txBody>
      </p:sp>
      <p:sp>
        <p:nvSpPr>
          <p:cNvPr id="72709" name="标题 1"/>
          <p:cNvSpPr txBox="1">
            <a:spLocks/>
          </p:cNvSpPr>
          <p:nvPr/>
        </p:nvSpPr>
        <p:spPr bwMode="auto">
          <a:xfrm>
            <a:off x="468313" y="188913"/>
            <a:ext cx="7543800" cy="64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5.3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创建自己的异常类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 idx="4294967295"/>
          </p:nvPr>
        </p:nvSpPr>
        <p:spPr>
          <a:xfrm>
            <a:off x="468313" y="188640"/>
            <a:ext cx="7543800" cy="621083"/>
          </a:xfrm>
        </p:spPr>
        <p:txBody>
          <a:bodyPr/>
          <a:lstStyle/>
          <a:p>
            <a:r>
              <a:rPr lang="zh-CN" altLang="en-US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何时使用异常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73731" name="内容占位符 2"/>
          <p:cNvSpPr>
            <a:spLocks noGrp="1"/>
          </p:cNvSpPr>
          <p:nvPr>
            <p:ph idx="4294967295"/>
          </p:nvPr>
        </p:nvSpPr>
        <p:spPr>
          <a:xfrm>
            <a:off x="468313" y="981075"/>
            <a:ext cx="8229600" cy="2000250"/>
          </a:xfrm>
        </p:spPr>
        <p:txBody>
          <a:bodyPr/>
          <a:lstStyle/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在代码中，应该什么时候使用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try-catch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块呢？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当必须处理不可预料的错误时应该使用它。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不要用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try-catch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块处理简单的、可预料的情况。例如下述代码：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190625" y="2781300"/>
            <a:ext cx="6913563" cy="2016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try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System.out.println(ref.toString());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(NullPointerException npe)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System.out.println("ref is null");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1190625" y="5422900"/>
            <a:ext cx="6913563" cy="1174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if 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(ref != null)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  System.out.println(ref.toString());</a:t>
            </a: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  System.out.println("ref is null");</a:t>
            </a:r>
          </a:p>
        </p:txBody>
      </p:sp>
      <p:sp>
        <p:nvSpPr>
          <p:cNvPr id="73734" name="TextBox 5"/>
          <p:cNvSpPr txBox="1">
            <a:spLocks noChangeArrowheads="1"/>
          </p:cNvSpPr>
          <p:nvPr/>
        </p:nvSpPr>
        <p:spPr bwMode="auto">
          <a:xfrm>
            <a:off x="2794000" y="4922838"/>
            <a:ext cx="1484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建议替换为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35" name="下箭头 6"/>
          <p:cNvSpPr>
            <a:spLocks noChangeArrowheads="1"/>
          </p:cNvSpPr>
          <p:nvPr/>
        </p:nvSpPr>
        <p:spPr bwMode="auto">
          <a:xfrm>
            <a:off x="4221163" y="4797425"/>
            <a:ext cx="425450" cy="576263"/>
          </a:xfrm>
          <a:prstGeom prst="downArrow">
            <a:avLst>
              <a:gd name="adj1" fmla="val 50000"/>
              <a:gd name="adj2" fmla="val 50003"/>
            </a:avLst>
          </a:prstGeom>
          <a:gradFill rotWithShape="1">
            <a:gsLst>
              <a:gs pos="0">
                <a:srgbClr val="447676"/>
              </a:gs>
              <a:gs pos="80000">
                <a:srgbClr val="5B9B9B"/>
              </a:gs>
              <a:gs pos="100000">
                <a:srgbClr val="5A9D9D"/>
              </a:gs>
            </a:gsLst>
            <a:lin ang="5400000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solidFill>
                <a:srgbClr val="FFFFF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7543800" cy="647799"/>
          </a:xfrm>
        </p:spPr>
        <p:txBody>
          <a:bodyPr/>
          <a:lstStyle/>
          <a:p>
            <a:r>
              <a:rPr lang="zh-CN" altLang="en-US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创建自定义异常类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4294967295"/>
          </p:nvPr>
        </p:nvSpPr>
        <p:spPr>
          <a:xfrm>
            <a:off x="468313" y="981075"/>
            <a:ext cx="7488063" cy="5184775"/>
          </a:xfrm>
        </p:spPr>
        <p:txBody>
          <a:bodyPr/>
          <a:lstStyle/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尽量使用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JDK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中的异常类。</a:t>
            </a:r>
          </a:p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如果预先定义的类不够的话就该创建自定义异常类。</a:t>
            </a:r>
          </a:p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扩展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Exception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Exception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子类来声明自定义异常类。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647799"/>
          </a:xfrm>
        </p:spPr>
        <p:txBody>
          <a:bodyPr/>
          <a:lstStyle/>
          <a:p>
            <a:r>
              <a:rPr lang="zh-CN" altLang="en-US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创建自定义异常类</a:t>
            </a:r>
            <a:endParaRPr lang="zh-CN" altLang="en-US" sz="3200" b="0" dirty="0" smtClean="0">
              <a:ea typeface="宋体" panose="02010600030101010101" pitchFamily="2" charset="-122"/>
            </a:endParaRP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继承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Exception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及其子类，多数情况下为非运行时异常。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MyException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extends 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Exception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…	String say(){…}    	</a:t>
            </a:r>
          </a:p>
          <a:p>
            <a:pPr eaLnBrk="1" hangingPunct="1">
              <a:buFontTx/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在程序中使用自己的异常类</a:t>
            </a:r>
          </a:p>
          <a:p>
            <a:pPr eaLnBrk="1" hangingPunct="1">
              <a:buFontTx/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UseMyException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…    </a:t>
            </a:r>
          </a:p>
          <a:p>
            <a:pPr eaLnBrk="1" hangingPunct="1">
              <a:buFontTx/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try  </a:t>
            </a:r>
          </a:p>
          <a:p>
            <a:pPr eaLnBrk="1" hangingPunct="1">
              <a:buFontTx/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{ throw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new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MyException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;}</a:t>
            </a:r>
          </a:p>
          <a:p>
            <a:pPr eaLnBrk="1" hangingPunct="1">
              <a:buFontTx/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catch(</a:t>
            </a:r>
            <a:r>
              <a:rPr lang="en-US" altLang="zh-CN" sz="2400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MyException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e)</a:t>
            </a:r>
          </a:p>
          <a:p>
            <a:pPr eaLnBrk="1" hangingPunct="1">
              <a:buFontTx/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{</a:t>
            </a:r>
            <a:r>
              <a:rPr lang="en-US" altLang="zh-CN" sz="2400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e.say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());}</a:t>
            </a:r>
          </a:p>
          <a:p>
            <a:pPr eaLnBrk="1" hangingPunct="1">
              <a:buFontTx/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}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en-US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7543800" cy="647799"/>
          </a:xfrm>
        </p:spPr>
        <p:txBody>
          <a:bodyPr/>
          <a:lstStyle/>
          <a:p>
            <a:r>
              <a:rPr lang="zh-CN" altLang="en-US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自定义异常类举例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创建一个自定义异常类：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InvalidRadiusException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表示半径值非法</a:t>
            </a:r>
            <a:endParaRPr lang="en-US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中，异常类的命名方式一般是：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XXXException</a:t>
            </a:r>
            <a:endParaRPr lang="zh-CN" altLang="en-US" sz="2000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250825" y="2276475"/>
            <a:ext cx="8569325" cy="432087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InvalidRadiusException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Exception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private double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radius;</a:t>
            </a:r>
          </a:p>
          <a:p>
            <a:pPr eaLnBrk="1" hangingPunct="1"/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InvalidRadiusException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radius)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("Invalid radius " + radius);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.radius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radius;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double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getRadius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29925" y="116632"/>
            <a:ext cx="8964612" cy="6337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CircleWithUserException {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private double 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radius;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private static int 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numberOfObjects = 0;</a:t>
            </a:r>
          </a:p>
          <a:p>
            <a:pPr eaLnBrk="1" hangingPunct="1"/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CircleWithUserException()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InvalidRadiusException {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(1.0);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CircleWithUserException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(double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newRadius)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InvalidRadiusException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setRadius(newRadius);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numberOfObjects++;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public double 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getRadius() {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setRadius(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newRadius)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InvalidRadiusException {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(newRadius &gt;= 0)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    radius = newRadius;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throw new 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InvalidRadiusException(newRadius);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public static int 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getNumberOfObjects(){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numberOfObjects;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77827" name="直接连接符 8"/>
          <p:cNvCxnSpPr>
            <a:cxnSpLocks noChangeShapeType="1"/>
          </p:cNvCxnSpPr>
          <p:nvPr/>
        </p:nvCxnSpPr>
        <p:spPr bwMode="auto">
          <a:xfrm>
            <a:off x="4859338" y="4221088"/>
            <a:ext cx="3025775" cy="0"/>
          </a:xfrm>
          <a:prstGeom prst="line">
            <a:avLst/>
          </a:prstGeom>
          <a:noFill/>
          <a:ln w="25400">
            <a:solidFill>
              <a:srgbClr val="FF2929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28" name="直接连接符 9"/>
          <p:cNvCxnSpPr>
            <a:cxnSpLocks noChangeShapeType="1"/>
          </p:cNvCxnSpPr>
          <p:nvPr/>
        </p:nvCxnSpPr>
        <p:spPr bwMode="auto">
          <a:xfrm>
            <a:off x="1403350" y="5085184"/>
            <a:ext cx="4608513" cy="0"/>
          </a:xfrm>
          <a:prstGeom prst="line">
            <a:avLst/>
          </a:prstGeom>
          <a:noFill/>
          <a:ln w="25400">
            <a:solidFill>
              <a:srgbClr val="FF2929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29" name="直接连接符 8"/>
          <p:cNvCxnSpPr>
            <a:cxnSpLocks noChangeShapeType="1"/>
          </p:cNvCxnSpPr>
          <p:nvPr/>
        </p:nvCxnSpPr>
        <p:spPr bwMode="auto">
          <a:xfrm>
            <a:off x="5840413" y="2132856"/>
            <a:ext cx="2979737" cy="0"/>
          </a:xfrm>
          <a:prstGeom prst="line">
            <a:avLst/>
          </a:prstGeom>
          <a:noFill/>
          <a:ln w="25400">
            <a:solidFill>
              <a:srgbClr val="FF2929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0" name="直接连接符 8"/>
          <p:cNvCxnSpPr>
            <a:cxnSpLocks noChangeShapeType="1"/>
          </p:cNvCxnSpPr>
          <p:nvPr/>
        </p:nvCxnSpPr>
        <p:spPr bwMode="auto">
          <a:xfrm>
            <a:off x="4067175" y="1268760"/>
            <a:ext cx="3168650" cy="0"/>
          </a:xfrm>
          <a:prstGeom prst="line">
            <a:avLst/>
          </a:prstGeom>
          <a:noFill/>
          <a:ln w="25400">
            <a:solidFill>
              <a:srgbClr val="FF2929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885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34925" y="1089025"/>
            <a:ext cx="9109075" cy="5148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TestCircleWithUserException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public static void main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(String[] args)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try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CircleWithUserException c1 =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CircleWithUserException(5);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CircleWithUserException c2 =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CircleWithUserException(-5);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CircleWithUserException c3 =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CircleWithUserException(0);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(InvalidRadiusException ex)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System.out.println("Invalid radius exception occoured,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radius = " + ex.getRadius());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System.out.println("Number of objects created: " +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CircleWithUserException.getNumberOfObjects());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78853" name="直接连接符 4"/>
          <p:cNvCxnSpPr>
            <a:cxnSpLocks noChangeShapeType="1"/>
          </p:cNvCxnSpPr>
          <p:nvPr/>
        </p:nvCxnSpPr>
        <p:spPr bwMode="auto">
          <a:xfrm>
            <a:off x="1908175" y="3789363"/>
            <a:ext cx="3095625" cy="0"/>
          </a:xfrm>
          <a:prstGeom prst="line">
            <a:avLst/>
          </a:prstGeom>
          <a:noFill/>
          <a:ln w="25400">
            <a:solidFill>
              <a:srgbClr val="FF2929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488063" cy="647799"/>
          </a:xfrm>
        </p:spPr>
        <p:txBody>
          <a:bodyPr/>
          <a:lstStyle/>
          <a:p>
            <a:r>
              <a:rPr lang="zh-CN" altLang="en-US" sz="3200" b="0" dirty="0"/>
              <a:t/>
            </a:r>
            <a:br>
              <a:rPr lang="zh-CN" altLang="en-US" sz="3200" b="0" dirty="0"/>
            </a:br>
            <a:r>
              <a:rPr lang="zh-CN" altLang="en-US" sz="3200" dirty="0"/>
              <a:t>关于开发中异常处理的建议 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468313" y="1268760"/>
            <a:ext cx="8229600" cy="5328245"/>
          </a:xfrm>
        </p:spPr>
        <p:txBody>
          <a:bodyPr/>
          <a:lstStyle/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在中间层组件中抛出异常，在界面层组件中捕获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在底层组件中捕获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JVM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抛出的“只有程序员能看懂的”异常，转换为中间层的业务逻辑异常，再由界面层捕获以提供有意义的信息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自身能够处理的异常，不要再向外界抛出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尽可能地在靠近异常发生的地方捕获并处理异常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尽可能地捕获最具体的异常类型，不要在中间层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catch(Exception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在开发阶段捕获并显示所有异常信息，发布阶段要移除部分代码，以避免“过于专业”的异常信息困扰用户，特别地，系统发布之后，不要将服务端异常的详细信息发给客户端，以免被黑客利用。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488063" cy="647799"/>
          </a:xfrm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4896197"/>
          </a:xfrm>
        </p:spPr>
        <p:txBody>
          <a:bodyPr/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理解异常和异常处理</a:t>
            </a:r>
          </a:p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区别异常的类型：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Error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（严重的）与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Exception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（不严重的），必检异常与免检异常</a:t>
            </a:r>
          </a:p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在方法头中声明异常</a:t>
            </a:r>
          </a:p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在方法中抛出异常</a:t>
            </a:r>
          </a:p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try-catch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块处理异常</a:t>
            </a:r>
          </a:p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解释异常的传播</a:t>
            </a:r>
          </a:p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try-catch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块中重新抛出异常</a:t>
            </a:r>
          </a:p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try-catch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块中使用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finally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子句</a:t>
            </a:r>
          </a:p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了解何时使用异常</a:t>
            </a:r>
          </a:p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声明自定义异常类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640"/>
            <a:ext cx="6858000" cy="720427"/>
          </a:xfrm>
        </p:spPr>
        <p:txBody>
          <a:bodyPr/>
          <a:lstStyle/>
          <a:p>
            <a:pPr marL="838200" indent="-838200" eaLnBrk="1" hangingPunct="1"/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第五章 异常处理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3285728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5.1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错误处理的方法概述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5.3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创建自己的异常类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3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Java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的异常处理机制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632079" cy="51847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错误有三类：语法错误、运行错误和逻辑错误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出现</a:t>
            </a:r>
            <a:r>
              <a:rPr lang="zh-CN" altLang="en-US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语法错误（</a:t>
            </a:r>
            <a:r>
              <a:rPr lang="en-US" altLang="zh-CN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syntax error</a:t>
            </a:r>
            <a:r>
              <a:rPr lang="zh-CN" altLang="en-US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的原因是没有遵循语言的规则，它们可以由编译器检查发现。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在程序运行过程中，如果环境发现了一个不可能执行的操作，就会出现</a:t>
            </a:r>
            <a:r>
              <a:rPr lang="zh-CN" altLang="en-US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运行错误（</a:t>
            </a:r>
            <a:r>
              <a:rPr lang="en-US" altLang="zh-CN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runtime error</a:t>
            </a:r>
            <a:r>
              <a:rPr lang="zh-CN" altLang="en-US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如果程序没有按照预期的方案执行，就会发生</a:t>
            </a:r>
            <a:r>
              <a:rPr lang="zh-CN" altLang="en-US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逻辑错误（</a:t>
            </a:r>
            <a:r>
              <a:rPr lang="en-US" altLang="zh-CN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logic error</a:t>
            </a:r>
            <a:r>
              <a:rPr lang="zh-CN" altLang="en-US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6109</Words>
  <Application>Microsoft Office PowerPoint</Application>
  <PresentationFormat>全屏显示(4:3)</PresentationFormat>
  <Paragraphs>1336</Paragraphs>
  <Slides>78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89" baseType="lpstr">
      <vt:lpstr>黑体</vt:lpstr>
      <vt:lpstr>楷体_GB2312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Network</vt:lpstr>
      <vt:lpstr>1_Network</vt:lpstr>
      <vt:lpstr>第五章 异常处理</vt:lpstr>
      <vt:lpstr>异常的演示</vt:lpstr>
      <vt:lpstr>5.1 错误处理的方法概述</vt:lpstr>
      <vt:lpstr>5.1 错误处理的方法概述</vt:lpstr>
      <vt:lpstr>5.1 错误处理的方法概述</vt:lpstr>
      <vt:lpstr>5.1 错误处理的方法概述</vt:lpstr>
      <vt:lpstr>5.1 错误处理的方法概述</vt:lpstr>
      <vt:lpstr>第五章 异常处理</vt:lpstr>
      <vt:lpstr>5.2 Java的异常处理机制</vt:lpstr>
      <vt:lpstr>运行错误</vt:lpstr>
      <vt:lpstr>5.2 Java的异常处理机制</vt:lpstr>
      <vt:lpstr>5.2 Java的异常处理机制--改进版</vt:lpstr>
      <vt:lpstr>跟踪程序执行</vt:lpstr>
      <vt:lpstr>跟踪程序执行</vt:lpstr>
      <vt:lpstr>跟踪程序执行</vt:lpstr>
      <vt:lpstr>跟踪程序执行</vt:lpstr>
      <vt:lpstr>跟踪程序执行</vt:lpstr>
      <vt:lpstr>跟踪程序执行</vt:lpstr>
      <vt:lpstr>跟踪程序执行</vt:lpstr>
      <vt:lpstr>跟踪程序执行</vt:lpstr>
      <vt:lpstr>跟踪程序执行</vt:lpstr>
      <vt:lpstr>跟踪程序执行</vt:lpstr>
      <vt:lpstr>跟踪程序执行</vt:lpstr>
      <vt:lpstr>跟踪程序执行</vt:lpstr>
      <vt:lpstr>跟踪程序执行</vt:lpstr>
      <vt:lpstr>跟踪程序执行</vt:lpstr>
      <vt:lpstr>跟踪程序执行</vt:lpstr>
      <vt:lpstr>跟踪程序执行</vt:lpstr>
      <vt:lpstr>5.2 Java的异常处理机制</vt:lpstr>
      <vt:lpstr>异常类继承结构图</vt:lpstr>
      <vt:lpstr>系统错误</vt:lpstr>
      <vt:lpstr>异常类继承结构图——异常</vt:lpstr>
      <vt:lpstr>运行时异常（Runtime Exception）</vt:lpstr>
      <vt:lpstr>5.2 Java的异常处理机制</vt:lpstr>
      <vt:lpstr>5.2 Java的异常处理机制</vt:lpstr>
      <vt:lpstr>PowerPoint 演示文稿</vt:lpstr>
      <vt:lpstr>奇怪的现象</vt:lpstr>
      <vt:lpstr>修正错误</vt:lpstr>
      <vt:lpstr>声明、抛出和捕获异常</vt:lpstr>
      <vt:lpstr>PowerPoint 演示文稿</vt:lpstr>
      <vt:lpstr>5.2 Java的异常处理机制</vt:lpstr>
      <vt:lpstr>PowerPoint 演示文稿</vt:lpstr>
      <vt:lpstr>5.2 Java的异常处理机制</vt:lpstr>
      <vt:lpstr>抛出异常</vt:lpstr>
      <vt:lpstr>抛出异常举例</vt:lpstr>
      <vt:lpstr>捕获异常</vt:lpstr>
      <vt:lpstr>捕获异常</vt:lpstr>
      <vt:lpstr>举例：声明、抛出和捕获异常</vt:lpstr>
      <vt:lpstr>PowerPoint 演示文稿</vt:lpstr>
      <vt:lpstr>捕获或声明必检异常</vt:lpstr>
      <vt:lpstr>Finally子句</vt:lpstr>
      <vt:lpstr>例子1：</vt:lpstr>
      <vt:lpstr>例子1：</vt:lpstr>
      <vt:lpstr>例子1：</vt:lpstr>
      <vt:lpstr>例子2：</vt:lpstr>
      <vt:lpstr>例子2：</vt:lpstr>
      <vt:lpstr>例子2：</vt:lpstr>
      <vt:lpstr>例子2：</vt:lpstr>
      <vt:lpstr>例子2：</vt:lpstr>
      <vt:lpstr>例子3：</vt:lpstr>
      <vt:lpstr>例子3：</vt:lpstr>
      <vt:lpstr>例子3：</vt:lpstr>
      <vt:lpstr>例子3：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第五章 异常处理</vt:lpstr>
      <vt:lpstr> 何时使用异常</vt:lpstr>
      <vt:lpstr>何时使用异常</vt:lpstr>
      <vt:lpstr>创建自定义异常类</vt:lpstr>
      <vt:lpstr>创建自定义异常类</vt:lpstr>
      <vt:lpstr>自定义异常类举例</vt:lpstr>
      <vt:lpstr>PowerPoint 演示文稿</vt:lpstr>
      <vt:lpstr>PowerPoint 演示文稿</vt:lpstr>
      <vt:lpstr> 关于开发中异常处理的建议 </vt:lpstr>
      <vt:lpstr>小结</vt:lpstr>
    </vt:vector>
  </TitlesOfParts>
  <Company>HHU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Java面向对象程序设计</dc:title>
  <dc:creator>Yingchi Mao</dc:creator>
  <cp:lastModifiedBy>Mao Yingchi</cp:lastModifiedBy>
  <cp:revision>214</cp:revision>
  <dcterms:created xsi:type="dcterms:W3CDTF">2012-10-29T00:47:36Z</dcterms:created>
  <dcterms:modified xsi:type="dcterms:W3CDTF">2015-05-06T05:25:13Z</dcterms:modified>
</cp:coreProperties>
</file>